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402" r:id="rId2"/>
    <p:sldId id="282" r:id="rId3"/>
    <p:sldId id="258" r:id="rId4"/>
    <p:sldId id="259" r:id="rId5"/>
    <p:sldId id="260" r:id="rId6"/>
    <p:sldId id="266" r:id="rId7"/>
    <p:sldId id="267" r:id="rId8"/>
    <p:sldId id="283" r:id="rId9"/>
    <p:sldId id="273" r:id="rId10"/>
    <p:sldId id="285" r:id="rId11"/>
    <p:sldId id="286" r:id="rId12"/>
    <p:sldId id="287" r:id="rId13"/>
    <p:sldId id="288" r:id="rId14"/>
    <p:sldId id="289" r:id="rId15"/>
    <p:sldId id="290" r:id="rId16"/>
    <p:sldId id="291" r:id="rId17"/>
    <p:sldId id="292" r:id="rId18"/>
    <p:sldId id="293" r:id="rId19"/>
    <p:sldId id="297" r:id="rId20"/>
    <p:sldId id="294" r:id="rId21"/>
    <p:sldId id="295" r:id="rId22"/>
    <p:sldId id="296" r:id="rId23"/>
    <p:sldId id="284" r:id="rId24"/>
    <p:sldId id="300" r:id="rId25"/>
    <p:sldId id="301" r:id="rId26"/>
    <p:sldId id="413" r:id="rId27"/>
    <p:sldId id="303" r:id="rId28"/>
    <p:sldId id="304" r:id="rId29"/>
    <p:sldId id="298" r:id="rId30"/>
    <p:sldId id="305" r:id="rId31"/>
    <p:sldId id="306" r:id="rId32"/>
    <p:sldId id="307" r:id="rId33"/>
    <p:sldId id="308" r:id="rId34"/>
    <p:sldId id="309" r:id="rId35"/>
    <p:sldId id="310" r:id="rId36"/>
    <p:sldId id="311" r:id="rId37"/>
    <p:sldId id="299" r:id="rId38"/>
    <p:sldId id="322" r:id="rId39"/>
    <p:sldId id="414" r:id="rId40"/>
    <p:sldId id="324" r:id="rId41"/>
    <p:sldId id="325" r:id="rId42"/>
    <p:sldId id="326" r:id="rId43"/>
    <p:sldId id="327" r:id="rId44"/>
    <p:sldId id="312" r:id="rId45"/>
    <p:sldId id="328" r:id="rId46"/>
    <p:sldId id="329" r:id="rId47"/>
    <p:sldId id="330" r:id="rId48"/>
    <p:sldId id="331" r:id="rId49"/>
    <p:sldId id="332" r:id="rId50"/>
    <p:sldId id="333" r:id="rId51"/>
    <p:sldId id="334" r:id="rId52"/>
    <p:sldId id="335" r:id="rId53"/>
    <p:sldId id="313" r:id="rId54"/>
    <p:sldId id="314" r:id="rId55"/>
    <p:sldId id="336" r:id="rId56"/>
    <p:sldId id="337" r:id="rId57"/>
    <p:sldId id="338" r:id="rId58"/>
    <p:sldId id="315" r:id="rId59"/>
    <p:sldId id="346" r:id="rId60"/>
    <p:sldId id="319" r:id="rId61"/>
    <p:sldId id="347" r:id="rId62"/>
    <p:sldId id="404" r:id="rId63"/>
    <p:sldId id="348" r:id="rId64"/>
    <p:sldId id="349" r:id="rId65"/>
    <p:sldId id="350" r:id="rId66"/>
    <p:sldId id="351" r:id="rId67"/>
    <p:sldId id="352" r:id="rId68"/>
    <p:sldId id="353" r:id="rId69"/>
    <p:sldId id="354" r:id="rId70"/>
    <p:sldId id="355" r:id="rId71"/>
    <p:sldId id="405" r:id="rId72"/>
    <p:sldId id="356" r:id="rId73"/>
    <p:sldId id="358" r:id="rId74"/>
    <p:sldId id="407" r:id="rId75"/>
    <p:sldId id="357" r:id="rId76"/>
    <p:sldId id="359" r:id="rId77"/>
    <p:sldId id="360" r:id="rId78"/>
    <p:sldId id="403" r:id="rId79"/>
    <p:sldId id="361" r:id="rId80"/>
    <p:sldId id="406" r:id="rId81"/>
    <p:sldId id="362" r:id="rId82"/>
    <p:sldId id="363" r:id="rId83"/>
    <p:sldId id="408" r:id="rId84"/>
    <p:sldId id="364" r:id="rId85"/>
    <p:sldId id="409" r:id="rId86"/>
    <p:sldId id="411" r:id="rId87"/>
    <p:sldId id="412" r:id="rId88"/>
    <p:sldId id="366" r:id="rId89"/>
    <p:sldId id="367" r:id="rId90"/>
    <p:sldId id="415" r:id="rId91"/>
    <p:sldId id="373" r:id="rId92"/>
    <p:sldId id="369" r:id="rId93"/>
    <p:sldId id="374" r:id="rId94"/>
    <p:sldId id="375" r:id="rId95"/>
    <p:sldId id="376" r:id="rId96"/>
    <p:sldId id="377" r:id="rId97"/>
    <p:sldId id="378" r:id="rId98"/>
    <p:sldId id="379" r:id="rId99"/>
    <p:sldId id="380" r:id="rId100"/>
    <p:sldId id="382" r:id="rId101"/>
    <p:sldId id="384" r:id="rId102"/>
    <p:sldId id="381" r:id="rId103"/>
    <p:sldId id="385" r:id="rId104"/>
    <p:sldId id="386" r:id="rId105"/>
    <p:sldId id="387" r:id="rId106"/>
    <p:sldId id="388" r:id="rId107"/>
    <p:sldId id="389" r:id="rId108"/>
    <p:sldId id="392" r:id="rId109"/>
    <p:sldId id="390" r:id="rId110"/>
    <p:sldId id="394" r:id="rId111"/>
    <p:sldId id="396" r:id="rId112"/>
    <p:sldId id="397" r:id="rId113"/>
    <p:sldId id="398" r:id="rId114"/>
    <p:sldId id="399" r:id="rId115"/>
    <p:sldId id="400" r:id="rId116"/>
    <p:sldId id="401" r:id="rId1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E43D17F-5D7A-4B0A-9224-16E255C69A66}">
          <p14:sldIdLst>
            <p14:sldId id="402"/>
            <p14:sldId id="282"/>
            <p14:sldId id="258"/>
            <p14:sldId id="259"/>
            <p14:sldId id="260"/>
            <p14:sldId id="266"/>
            <p14:sldId id="267"/>
            <p14:sldId id="283"/>
            <p14:sldId id="273"/>
            <p14:sldId id="285"/>
            <p14:sldId id="286"/>
            <p14:sldId id="287"/>
            <p14:sldId id="288"/>
            <p14:sldId id="289"/>
            <p14:sldId id="290"/>
            <p14:sldId id="291"/>
            <p14:sldId id="292"/>
            <p14:sldId id="293"/>
            <p14:sldId id="297"/>
            <p14:sldId id="294"/>
            <p14:sldId id="295"/>
            <p14:sldId id="296"/>
            <p14:sldId id="284"/>
            <p14:sldId id="300"/>
            <p14:sldId id="301"/>
            <p14:sldId id="413"/>
            <p14:sldId id="303"/>
            <p14:sldId id="304"/>
            <p14:sldId id="298"/>
            <p14:sldId id="305"/>
            <p14:sldId id="306"/>
            <p14:sldId id="307"/>
            <p14:sldId id="308"/>
            <p14:sldId id="309"/>
            <p14:sldId id="310"/>
            <p14:sldId id="311"/>
            <p14:sldId id="299"/>
            <p14:sldId id="322"/>
            <p14:sldId id="414"/>
            <p14:sldId id="324"/>
            <p14:sldId id="325"/>
            <p14:sldId id="326"/>
            <p14:sldId id="327"/>
            <p14:sldId id="312"/>
            <p14:sldId id="328"/>
            <p14:sldId id="329"/>
            <p14:sldId id="330"/>
            <p14:sldId id="331"/>
            <p14:sldId id="332"/>
            <p14:sldId id="333"/>
            <p14:sldId id="334"/>
            <p14:sldId id="335"/>
            <p14:sldId id="313"/>
            <p14:sldId id="314"/>
            <p14:sldId id="336"/>
            <p14:sldId id="337"/>
            <p14:sldId id="338"/>
            <p14:sldId id="315"/>
            <p14:sldId id="346"/>
            <p14:sldId id="319"/>
            <p14:sldId id="347"/>
            <p14:sldId id="404"/>
            <p14:sldId id="348"/>
            <p14:sldId id="349"/>
            <p14:sldId id="350"/>
            <p14:sldId id="351"/>
            <p14:sldId id="352"/>
            <p14:sldId id="353"/>
            <p14:sldId id="354"/>
            <p14:sldId id="355"/>
            <p14:sldId id="405"/>
            <p14:sldId id="356"/>
            <p14:sldId id="358"/>
            <p14:sldId id="407"/>
            <p14:sldId id="357"/>
            <p14:sldId id="359"/>
            <p14:sldId id="360"/>
            <p14:sldId id="403"/>
            <p14:sldId id="361"/>
            <p14:sldId id="406"/>
            <p14:sldId id="362"/>
            <p14:sldId id="363"/>
            <p14:sldId id="408"/>
            <p14:sldId id="364"/>
            <p14:sldId id="409"/>
            <p14:sldId id="411"/>
            <p14:sldId id="412"/>
            <p14:sldId id="366"/>
            <p14:sldId id="367"/>
            <p14:sldId id="415"/>
            <p14:sldId id="373"/>
            <p14:sldId id="369"/>
            <p14:sldId id="374"/>
            <p14:sldId id="375"/>
            <p14:sldId id="376"/>
            <p14:sldId id="377"/>
            <p14:sldId id="378"/>
            <p14:sldId id="379"/>
            <p14:sldId id="380"/>
            <p14:sldId id="382"/>
            <p14:sldId id="384"/>
            <p14:sldId id="381"/>
            <p14:sldId id="385"/>
            <p14:sldId id="386"/>
            <p14:sldId id="387"/>
            <p14:sldId id="388"/>
            <p14:sldId id="389"/>
            <p14:sldId id="392"/>
            <p14:sldId id="390"/>
            <p14:sldId id="394"/>
            <p14:sldId id="396"/>
            <p14:sldId id="397"/>
            <p14:sldId id="398"/>
            <p14:sldId id="399"/>
            <p14:sldId id="400"/>
            <p14:sldId id="401"/>
          </p14:sldIdLst>
        </p14:section>
        <p14:section name="无标题节" id="{90CF47BB-3370-42CA-A4A3-6AF3E7C6AD0C}">
          <p14:sldIdLst/>
        </p14:section>
      </p14:sectionLst>
    </p:ext>
    <p:ext uri="{EFAFB233-063F-42B5-8137-9DF3F51BA10A}">
      <p15:sldGuideLst xmlns:p15="http://schemas.microsoft.com/office/powerpoint/2012/main">
        <p15:guide id="1" orient="horz" pos="300" userDrawn="1">
          <p15:clr>
            <a:srgbClr val="A4A3A4"/>
          </p15:clr>
        </p15:guide>
        <p15:guide id="2" pos="325" userDrawn="1">
          <p15:clr>
            <a:srgbClr val="A4A3A4"/>
          </p15:clr>
        </p15:guide>
        <p15:guide id="3" pos="7333" userDrawn="1">
          <p15:clr>
            <a:srgbClr val="A4A3A4"/>
          </p15:clr>
        </p15:guide>
        <p15:guide id="4" orient="horz" pos="7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ED7D31"/>
    <a:srgbClr val="FFFFFF"/>
    <a:srgbClr val="575757"/>
    <a:srgbClr val="90BBE3"/>
    <a:srgbClr val="686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77244" autoAdjust="0"/>
  </p:normalViewPr>
  <p:slideViewPr>
    <p:cSldViewPr snapToGrid="0" showGuides="1">
      <p:cViewPr varScale="1">
        <p:scale>
          <a:sx n="68" d="100"/>
          <a:sy n="68" d="100"/>
        </p:scale>
        <p:origin x="156" y="60"/>
      </p:cViewPr>
      <p:guideLst>
        <p:guide orient="horz" pos="300"/>
        <p:guide pos="325"/>
        <p:guide pos="7333"/>
        <p:guide orient="horz" pos="79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22649-D3E1-4C79-A5B4-47AB8A4644AF}" type="datetimeFigureOut">
              <a:rPr lang="zh-CN" altLang="en-US" smtClean="0"/>
              <a:t>2021/2/25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92B43-BC91-4D58-8B0E-9730474BC27B}" type="slidenum">
              <a:rPr lang="zh-CN" altLang="en-US" smtClean="0"/>
              <a:t>‹#›</a:t>
            </a:fld>
            <a:endParaRPr lang="zh-CN" altLang="en-US"/>
          </a:p>
        </p:txBody>
      </p:sp>
    </p:spTree>
    <p:extLst>
      <p:ext uri="{BB962C8B-B14F-4D97-AF65-F5344CB8AC3E}">
        <p14:creationId xmlns:p14="http://schemas.microsoft.com/office/powerpoint/2010/main" val="3698872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t>1</a:t>
            </a:fld>
            <a:endParaRPr lang="zh-CN" altLang="en-US"/>
          </a:p>
        </p:txBody>
      </p:sp>
    </p:spTree>
    <p:extLst>
      <p:ext uri="{BB962C8B-B14F-4D97-AF65-F5344CB8AC3E}">
        <p14:creationId xmlns:p14="http://schemas.microsoft.com/office/powerpoint/2010/main" val="3627520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14</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38056958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114</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06420780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115</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6848084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116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683184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15</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530208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741158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18</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4064340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19</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025893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20</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097565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21</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878130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22</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416763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23</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首部有</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个字节，由</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个字段构成，每个字段都是两个字节：</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源端口： 源端口号，需要对方回信时选用，不需要时全部置</a:t>
            </a:r>
            <a:r>
              <a:rPr lang="en-US" altLang="zh-CN" sz="1200" b="0" i="0" kern="1200" dirty="0">
                <a:solidFill>
                  <a:schemeClr val="tx1"/>
                </a:solidFill>
                <a:effectLst/>
                <a:latin typeface="+mn-lt"/>
                <a:ea typeface="+mn-ea"/>
                <a:cs typeface="+mn-cs"/>
              </a:rPr>
              <a:t>0.</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目的端口：目的端口号，在终点交付报文的时候需要用到。</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长度：</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的数据报的长度（包括首部和数据）其最小值为</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（只有首部）</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校验和：检测</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数据报在传输中是否有错，有错则丢弃。</a:t>
            </a:r>
          </a:p>
          <a:p>
            <a:r>
              <a:rPr lang="zh-CN" altLang="en-US" sz="1200" b="0" i="0" kern="1200" dirty="0">
                <a:solidFill>
                  <a:schemeClr val="tx1"/>
                </a:solidFill>
                <a:effectLst/>
                <a:latin typeface="+mn-lt"/>
                <a:ea typeface="+mn-ea"/>
                <a:cs typeface="+mn-cs"/>
              </a:rPr>
              <a:t>该字段是可选的，当源主机不想计算校验和，则直接令该字段全为</a:t>
            </a:r>
            <a:r>
              <a:rPr lang="en-US" altLang="zh-CN" sz="1200" b="0" i="0" kern="1200" dirty="0">
                <a:solidFill>
                  <a:schemeClr val="tx1"/>
                </a:solidFill>
                <a:effectLst/>
                <a:latin typeface="+mn-lt"/>
                <a:ea typeface="+mn-ea"/>
                <a:cs typeface="+mn-cs"/>
              </a:rPr>
              <a:t>0.</a:t>
            </a:r>
          </a:p>
          <a:p>
            <a:r>
              <a:rPr lang="zh-CN" altLang="en-US" sz="1200" b="0" i="0" kern="1200" dirty="0">
                <a:solidFill>
                  <a:schemeClr val="tx1"/>
                </a:solidFill>
                <a:effectLst/>
                <a:latin typeface="+mn-lt"/>
                <a:ea typeface="+mn-ea"/>
                <a:cs typeface="+mn-cs"/>
              </a:rPr>
              <a:t>当传输层从</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层收到</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数据报时，就根据首部中的目的端口，把</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数据报通过相应的端口，上交给应用进程。</a:t>
            </a:r>
          </a:p>
          <a:p>
            <a:r>
              <a:rPr lang="zh-CN" altLang="en-US" sz="1200" b="0" i="0" kern="1200" dirty="0">
                <a:solidFill>
                  <a:schemeClr val="tx1"/>
                </a:solidFill>
                <a:effectLst/>
                <a:latin typeface="+mn-lt"/>
                <a:ea typeface="+mn-ea"/>
                <a:cs typeface="+mn-cs"/>
              </a:rPr>
              <a:t>如果接收方</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发现收到的报文中的目的端口号不正确（不存在对应端口号的应用进程），就丢弃该报文，并由</a:t>
            </a:r>
            <a:r>
              <a:rPr lang="en-US" altLang="zh-CN" sz="1200" b="0" i="0" kern="1200" dirty="0">
                <a:solidFill>
                  <a:schemeClr val="tx1"/>
                </a:solidFill>
                <a:effectLst/>
                <a:latin typeface="+mn-lt"/>
                <a:ea typeface="+mn-ea"/>
                <a:cs typeface="+mn-cs"/>
              </a:rPr>
              <a:t>ICMP</a:t>
            </a:r>
            <a:r>
              <a:rPr lang="zh-CN" altLang="en-US" sz="1200" b="0" i="0" kern="1200" dirty="0">
                <a:solidFill>
                  <a:schemeClr val="tx1"/>
                </a:solidFill>
                <a:effectLst/>
                <a:latin typeface="+mn-lt"/>
                <a:ea typeface="+mn-ea"/>
                <a:cs typeface="+mn-cs"/>
              </a:rPr>
              <a:t>发送“端口不可达”差错报文给对方。</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参考：</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https://www.cnblogs.com/h3rman/p/10929477.html</a:t>
            </a:r>
          </a:p>
          <a:p>
            <a:r>
              <a:rPr lang="en-US" altLang="zh-CN" sz="1200" b="0" i="0" kern="1200" dirty="0">
                <a:solidFill>
                  <a:schemeClr val="tx1"/>
                </a:solidFill>
                <a:effectLst/>
                <a:latin typeface="+mn-lt"/>
                <a:ea typeface="+mn-ea"/>
                <a:cs typeface="+mn-cs"/>
              </a:rPr>
              <a:t>https://blog.csdn.net/qq_38314112/article/details/80776542</a:t>
            </a:r>
            <a:endParaRPr lang="zh-CN" altLang="en-US" sz="1200" b="0" i="0" kern="1200" dirty="0">
              <a:solidFill>
                <a:schemeClr val="tx1"/>
              </a:solidFill>
              <a:effectLst/>
              <a:latin typeface="+mn-lt"/>
              <a:ea typeface="+mn-ea"/>
              <a:cs typeface="+mn-cs"/>
            </a:endParaRPr>
          </a:p>
          <a:p>
            <a:pPr eaLnBrk="1" hangingPunct="1"/>
            <a:endParaRPr lang="zh-CN" altLang="en-US" sz="2800" dirty="0"/>
          </a:p>
        </p:txBody>
      </p:sp>
    </p:spTree>
    <p:extLst>
      <p:ext uri="{BB962C8B-B14F-4D97-AF65-F5344CB8AC3E}">
        <p14:creationId xmlns:p14="http://schemas.microsoft.com/office/powerpoint/2010/main" val="1384275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24</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sz="2800" dirty="0"/>
              <a:t>伪首部的作用：</a:t>
            </a:r>
            <a:endParaRPr lang="en-US" altLang="zh-CN" sz="2800" dirty="0"/>
          </a:p>
          <a:p>
            <a:pPr eaLnBrk="1" hangingPunct="1"/>
            <a:r>
              <a:rPr lang="zh-CN" altLang="en-US" sz="2800" dirty="0"/>
              <a:t>第一，通过伪首部的</a:t>
            </a:r>
            <a:r>
              <a:rPr lang="en-US" altLang="zh-CN" sz="2800" dirty="0"/>
              <a:t>IP</a:t>
            </a:r>
            <a:r>
              <a:rPr lang="zh-CN" altLang="en-US" sz="2800" dirty="0"/>
              <a:t>地址检验，</a:t>
            </a:r>
            <a:r>
              <a:rPr lang="en-US" altLang="zh-CN" sz="2800" dirty="0"/>
              <a:t>UDP</a:t>
            </a:r>
            <a:r>
              <a:rPr lang="zh-CN" altLang="en-US" sz="2800" dirty="0"/>
              <a:t>可以确认该数据报是不是发送给本机</a:t>
            </a:r>
            <a:r>
              <a:rPr lang="en-US" altLang="zh-CN" sz="2800" dirty="0"/>
              <a:t>IP</a:t>
            </a:r>
            <a:r>
              <a:rPr lang="zh-CN" altLang="en-US" sz="2800" dirty="0"/>
              <a:t>地址的；第二，通过伪首部的协议字段检验，</a:t>
            </a:r>
            <a:r>
              <a:rPr lang="en-US" altLang="zh-CN" sz="2800" dirty="0"/>
              <a:t>UDP</a:t>
            </a:r>
            <a:r>
              <a:rPr lang="zh-CN" altLang="en-US" sz="2800" dirty="0"/>
              <a:t>可以确认</a:t>
            </a:r>
            <a:r>
              <a:rPr lang="en-US" altLang="zh-CN" sz="2800" dirty="0"/>
              <a:t>IP</a:t>
            </a:r>
            <a:r>
              <a:rPr lang="zh-CN" altLang="en-US" sz="2800" dirty="0"/>
              <a:t>有没有把不应该传给</a:t>
            </a:r>
            <a:r>
              <a:rPr lang="en-US" altLang="zh-CN" sz="2800" dirty="0"/>
              <a:t>UDP</a:t>
            </a:r>
            <a:r>
              <a:rPr lang="zh-CN" altLang="en-US" sz="2800" dirty="0"/>
              <a:t>而应该传给别的高层的数据报传给了</a:t>
            </a:r>
            <a:r>
              <a:rPr lang="en-US" altLang="zh-CN" sz="2800" dirty="0"/>
              <a:t>UDP</a:t>
            </a:r>
            <a:r>
              <a:rPr lang="zh-CN" altLang="en-US" sz="2800" dirty="0"/>
              <a:t>。</a:t>
            </a:r>
            <a:endParaRPr lang="en-US" altLang="zh-CN" sz="2800" dirty="0"/>
          </a:p>
          <a:p>
            <a:pPr eaLnBrk="1" hangingPunct="1"/>
            <a:endParaRPr lang="en-US" altLang="zh-CN" sz="280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800" b="1" dirty="0">
                <a:latin typeface="Arial" panose="020B0604020202020204" pitchFamily="34" charset="0"/>
                <a:ea typeface="黑体" panose="02010609060101010101" pitchFamily="49" charset="-122"/>
              </a:rPr>
              <a:t>伪首部的</a:t>
            </a:r>
            <a:r>
              <a:rPr kumimoji="1" lang="en-US" altLang="zh-CN" sz="2800" b="1" dirty="0">
                <a:latin typeface="Arial" panose="020B0604020202020204" pitchFamily="34" charset="0"/>
                <a:ea typeface="黑体" panose="02010609060101010101" pitchFamily="49" charset="-122"/>
              </a:rPr>
              <a:t>UDP</a:t>
            </a:r>
            <a:r>
              <a:rPr kumimoji="1" lang="zh-CN" altLang="en-US" sz="2800" b="1" dirty="0">
                <a:latin typeface="Arial" panose="020B0604020202020204" pitchFamily="34" charset="0"/>
                <a:ea typeface="黑体" panose="02010609060101010101" pitchFamily="49" charset="-122"/>
              </a:rPr>
              <a:t>长度</a:t>
            </a:r>
            <a:r>
              <a:rPr kumimoji="1" lang="en-US" altLang="zh-CN" sz="2800" b="1" dirty="0">
                <a:latin typeface="Arial" panose="020B0604020202020204" pitchFamily="34" charset="0"/>
                <a:ea typeface="黑体" panose="02010609060101010101" pitchFamily="49" charset="-122"/>
              </a:rPr>
              <a:t>=</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数据包的</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包长度字段值</a:t>
            </a: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4000" b="0" i="0" dirty="0">
                <a:solidFill>
                  <a:srgbClr val="4D4D4D"/>
                </a:solidFill>
                <a:effectLst/>
                <a:latin typeface="-apple-system"/>
              </a:rPr>
              <a:t>伪首部包括了</a:t>
            </a:r>
            <a:r>
              <a:rPr lang="en-US" altLang="zh-CN" sz="4000" b="0" i="0" dirty="0">
                <a:solidFill>
                  <a:srgbClr val="4D4D4D"/>
                </a:solidFill>
                <a:effectLst/>
                <a:latin typeface="-apple-system"/>
              </a:rPr>
              <a:t>IPv4</a:t>
            </a:r>
            <a:r>
              <a:rPr lang="zh-CN" altLang="en-US" sz="4000" b="0" i="0" dirty="0">
                <a:solidFill>
                  <a:srgbClr val="4D4D4D"/>
                </a:solidFill>
                <a:effectLst/>
                <a:latin typeface="-apple-system"/>
              </a:rPr>
              <a:t>头部中的一些信息，但它并不是发送</a:t>
            </a:r>
            <a:r>
              <a:rPr lang="en-US" altLang="zh-CN" sz="4000" b="0" i="0" dirty="0">
                <a:solidFill>
                  <a:srgbClr val="4D4D4D"/>
                </a:solidFill>
                <a:effectLst/>
                <a:latin typeface="-apple-system"/>
              </a:rPr>
              <a:t>IP</a:t>
            </a:r>
            <a:r>
              <a:rPr lang="zh-CN" altLang="en-US" sz="4000" b="0" i="0" dirty="0">
                <a:solidFill>
                  <a:srgbClr val="4D4D4D"/>
                </a:solidFill>
                <a:effectLst/>
                <a:latin typeface="-apple-system"/>
              </a:rPr>
              <a:t>数据包时使用的</a:t>
            </a:r>
            <a:r>
              <a:rPr lang="en-US" altLang="zh-CN" sz="4000" b="0" i="0" dirty="0">
                <a:solidFill>
                  <a:srgbClr val="4D4D4D"/>
                </a:solidFill>
                <a:effectLst/>
                <a:latin typeface="-apple-system"/>
              </a:rPr>
              <a:t>IP</a:t>
            </a:r>
            <a:r>
              <a:rPr lang="zh-CN" altLang="en-US" sz="4000" b="0" i="0" dirty="0">
                <a:solidFill>
                  <a:srgbClr val="4D4D4D"/>
                </a:solidFill>
                <a:effectLst/>
                <a:latin typeface="-apple-system"/>
              </a:rPr>
              <a:t>数据包的头部，而只是一个用来计算校验和而已。接收主机在收到</a:t>
            </a:r>
            <a:r>
              <a:rPr lang="en-US" altLang="zh-CN" sz="4000" b="0" i="0" dirty="0">
                <a:solidFill>
                  <a:srgbClr val="4D4D4D"/>
                </a:solidFill>
                <a:effectLst/>
                <a:latin typeface="-apple-system"/>
              </a:rPr>
              <a:t>UDP</a:t>
            </a:r>
            <a:r>
              <a:rPr lang="zh-CN" altLang="en-US" sz="4000" b="0" i="0" dirty="0">
                <a:solidFill>
                  <a:srgbClr val="4D4D4D"/>
                </a:solidFill>
                <a:effectLst/>
                <a:latin typeface="-apple-system"/>
              </a:rPr>
              <a:t>报文以后，从</a:t>
            </a:r>
            <a:r>
              <a:rPr lang="en-US" altLang="zh-CN" sz="4000" b="0" i="0" dirty="0">
                <a:solidFill>
                  <a:srgbClr val="4D4D4D"/>
                </a:solidFill>
                <a:effectLst/>
                <a:latin typeface="-apple-system"/>
              </a:rPr>
              <a:t>IP</a:t>
            </a:r>
            <a:r>
              <a:rPr lang="zh-CN" altLang="en-US" sz="4000" b="0" i="0" dirty="0">
                <a:solidFill>
                  <a:srgbClr val="4D4D4D"/>
                </a:solidFill>
                <a:effectLst/>
                <a:latin typeface="-apple-system"/>
              </a:rPr>
              <a:t>首部获悉</a:t>
            </a:r>
            <a:r>
              <a:rPr lang="en-US" altLang="zh-CN" sz="4000" b="0" i="0" dirty="0">
                <a:solidFill>
                  <a:srgbClr val="4D4D4D"/>
                </a:solidFill>
                <a:effectLst/>
                <a:latin typeface="-apple-system"/>
              </a:rPr>
              <a:t>IP</a:t>
            </a:r>
            <a:r>
              <a:rPr lang="zh-CN" altLang="en-US" sz="4000" b="0" i="0" dirty="0">
                <a:solidFill>
                  <a:srgbClr val="4D4D4D"/>
                </a:solidFill>
                <a:effectLst/>
                <a:latin typeface="-apple-system"/>
              </a:rPr>
              <a:t>地址信息构造</a:t>
            </a:r>
            <a:r>
              <a:rPr lang="en-US" altLang="zh-CN" sz="4000" b="0" i="0" dirty="0">
                <a:solidFill>
                  <a:srgbClr val="4D4D4D"/>
                </a:solidFill>
                <a:effectLst/>
                <a:latin typeface="-apple-system"/>
              </a:rPr>
              <a:t>UDP</a:t>
            </a:r>
            <a:r>
              <a:rPr lang="zh-CN" altLang="en-US" sz="4000" b="0" i="0" dirty="0">
                <a:solidFill>
                  <a:srgbClr val="4D4D4D"/>
                </a:solidFill>
                <a:effectLst/>
                <a:latin typeface="-apple-system"/>
              </a:rPr>
              <a:t>伪首部。在进行校验和计算。</a:t>
            </a:r>
            <a:endParaRPr kumimoji="1" lang="zh-CN" altLang="en-US" sz="2800" b="1" dirty="0">
              <a:latin typeface="Arial" panose="020B0604020202020204" pitchFamily="34" charset="0"/>
              <a:ea typeface="黑体" panose="02010609060101010101" pitchFamily="49" charset="-122"/>
            </a:endParaRPr>
          </a:p>
          <a:p>
            <a:pPr eaLnBrk="1" hangingPunct="1"/>
            <a:endParaRPr lang="en-US" altLang="zh-CN" sz="2800" dirty="0"/>
          </a:p>
          <a:p>
            <a:pPr algn="l"/>
            <a:r>
              <a:rPr lang="zh-CN" altLang="en-US" sz="4000" b="0" i="0" dirty="0">
                <a:solidFill>
                  <a:srgbClr val="4D4D4D"/>
                </a:solidFill>
                <a:effectLst/>
                <a:latin typeface="-apple-system"/>
              </a:rPr>
              <a:t>识别一个通信应用需要</a:t>
            </a:r>
            <a:r>
              <a:rPr lang="en-US" altLang="zh-CN" sz="4000" b="0" i="0" dirty="0">
                <a:solidFill>
                  <a:srgbClr val="4D4D4D"/>
                </a:solidFill>
                <a:effectLst/>
                <a:latin typeface="-apple-system"/>
              </a:rPr>
              <a:t>5</a:t>
            </a:r>
            <a:r>
              <a:rPr lang="zh-CN" altLang="en-US" sz="4000" b="0" i="0" dirty="0">
                <a:solidFill>
                  <a:srgbClr val="4D4D4D"/>
                </a:solidFill>
                <a:effectLst/>
                <a:latin typeface="-apple-system"/>
              </a:rPr>
              <a:t>个因素。</a:t>
            </a:r>
            <a:r>
              <a:rPr lang="en-US" altLang="zh-CN" sz="4000" b="0" i="0" dirty="0">
                <a:solidFill>
                  <a:srgbClr val="4D4D4D"/>
                </a:solidFill>
                <a:effectLst/>
                <a:latin typeface="-apple-system"/>
              </a:rPr>
              <a:t>"</a:t>
            </a:r>
            <a:r>
              <a:rPr lang="zh-CN" altLang="en-US" sz="4000" b="0" i="0" dirty="0">
                <a:solidFill>
                  <a:srgbClr val="4D4D4D"/>
                </a:solidFill>
                <a:effectLst/>
                <a:latin typeface="-apple-system"/>
              </a:rPr>
              <a:t>源</a:t>
            </a:r>
            <a:r>
              <a:rPr lang="en-US" altLang="zh-CN" sz="4000" b="0" i="0" dirty="0">
                <a:solidFill>
                  <a:srgbClr val="4D4D4D"/>
                </a:solidFill>
                <a:effectLst/>
                <a:latin typeface="-apple-system"/>
              </a:rPr>
              <a:t>IP</a:t>
            </a:r>
            <a:r>
              <a:rPr lang="zh-CN" altLang="en-US" sz="4000" b="0" i="0" dirty="0">
                <a:solidFill>
                  <a:srgbClr val="4D4D4D"/>
                </a:solidFill>
                <a:effectLst/>
                <a:latin typeface="-apple-system"/>
              </a:rPr>
              <a:t>地址</a:t>
            </a:r>
            <a:r>
              <a:rPr lang="en-US" altLang="zh-CN" sz="4000" b="0" i="0" dirty="0">
                <a:solidFill>
                  <a:srgbClr val="4D4D4D"/>
                </a:solidFill>
                <a:effectLst/>
                <a:latin typeface="-apple-system"/>
              </a:rPr>
              <a:t>"</a:t>
            </a:r>
            <a:r>
              <a:rPr lang="zh-CN" altLang="en-US" sz="4000" b="0" i="0" dirty="0">
                <a:solidFill>
                  <a:srgbClr val="4D4D4D"/>
                </a:solidFill>
                <a:effectLst/>
                <a:latin typeface="-apple-system"/>
              </a:rPr>
              <a:t>、</a:t>
            </a:r>
            <a:r>
              <a:rPr lang="en-US" altLang="zh-CN" sz="4000" b="0" i="0" dirty="0">
                <a:solidFill>
                  <a:srgbClr val="4D4D4D"/>
                </a:solidFill>
                <a:effectLst/>
                <a:latin typeface="-apple-system"/>
              </a:rPr>
              <a:t>"</a:t>
            </a:r>
            <a:r>
              <a:rPr lang="zh-CN" altLang="en-US" sz="4000" b="0" i="0" dirty="0">
                <a:solidFill>
                  <a:srgbClr val="4D4D4D"/>
                </a:solidFill>
                <a:effectLst/>
                <a:latin typeface="-apple-system"/>
              </a:rPr>
              <a:t>目标</a:t>
            </a:r>
            <a:r>
              <a:rPr lang="en-US" altLang="zh-CN" sz="4000" b="0" i="0" dirty="0">
                <a:solidFill>
                  <a:srgbClr val="4D4D4D"/>
                </a:solidFill>
                <a:effectLst/>
                <a:latin typeface="-apple-system"/>
              </a:rPr>
              <a:t>IP</a:t>
            </a:r>
            <a:r>
              <a:rPr lang="zh-CN" altLang="en-US" sz="4000" b="0" i="0" dirty="0">
                <a:solidFill>
                  <a:srgbClr val="4D4D4D"/>
                </a:solidFill>
                <a:effectLst/>
                <a:latin typeface="-apple-system"/>
              </a:rPr>
              <a:t>地址</a:t>
            </a:r>
            <a:r>
              <a:rPr lang="en-US" altLang="zh-CN" sz="4000" b="0" i="0" dirty="0">
                <a:solidFill>
                  <a:srgbClr val="4D4D4D"/>
                </a:solidFill>
                <a:effectLst/>
                <a:latin typeface="-apple-system"/>
              </a:rPr>
              <a:t>"</a:t>
            </a:r>
            <a:r>
              <a:rPr lang="zh-CN" altLang="en-US" sz="4000" b="0" i="0" dirty="0">
                <a:solidFill>
                  <a:srgbClr val="4D4D4D"/>
                </a:solidFill>
                <a:effectLst/>
                <a:latin typeface="-apple-system"/>
              </a:rPr>
              <a:t>、</a:t>
            </a:r>
            <a:r>
              <a:rPr lang="en-US" altLang="zh-CN" sz="4000" b="0" i="0" dirty="0">
                <a:solidFill>
                  <a:srgbClr val="4D4D4D"/>
                </a:solidFill>
                <a:effectLst/>
                <a:latin typeface="-apple-system"/>
              </a:rPr>
              <a:t>"</a:t>
            </a:r>
            <a:r>
              <a:rPr lang="zh-CN" altLang="en-US" sz="4000" b="0" i="0" dirty="0">
                <a:solidFill>
                  <a:srgbClr val="4D4D4D"/>
                </a:solidFill>
                <a:effectLst/>
                <a:latin typeface="-apple-system"/>
              </a:rPr>
              <a:t>源端口</a:t>
            </a:r>
            <a:r>
              <a:rPr lang="en-US" altLang="zh-CN" sz="4000" b="0" i="0" dirty="0">
                <a:solidFill>
                  <a:srgbClr val="4D4D4D"/>
                </a:solidFill>
                <a:effectLst/>
                <a:latin typeface="-apple-system"/>
              </a:rPr>
              <a:t>"</a:t>
            </a:r>
            <a:r>
              <a:rPr lang="zh-CN" altLang="en-US" sz="4000" b="0" i="0" dirty="0">
                <a:solidFill>
                  <a:srgbClr val="4D4D4D"/>
                </a:solidFill>
                <a:effectLst/>
                <a:latin typeface="-apple-system"/>
              </a:rPr>
              <a:t>、</a:t>
            </a:r>
            <a:r>
              <a:rPr lang="en-US" altLang="zh-CN" sz="4000" b="0" i="0" dirty="0">
                <a:solidFill>
                  <a:srgbClr val="4D4D4D"/>
                </a:solidFill>
                <a:effectLst/>
                <a:latin typeface="-apple-system"/>
              </a:rPr>
              <a:t>"</a:t>
            </a:r>
            <a:r>
              <a:rPr lang="zh-CN" altLang="en-US" sz="4000" b="0" i="0" dirty="0">
                <a:solidFill>
                  <a:srgbClr val="4D4D4D"/>
                </a:solidFill>
                <a:effectLst/>
                <a:latin typeface="-apple-system"/>
              </a:rPr>
              <a:t>目标端口</a:t>
            </a:r>
            <a:r>
              <a:rPr lang="en-US" altLang="zh-CN" sz="4000" b="0" i="0" dirty="0">
                <a:solidFill>
                  <a:srgbClr val="4D4D4D"/>
                </a:solidFill>
                <a:effectLst/>
                <a:latin typeface="-apple-system"/>
              </a:rPr>
              <a:t>"</a:t>
            </a:r>
            <a:r>
              <a:rPr lang="zh-CN" altLang="en-US" sz="4000" b="0" i="0" dirty="0">
                <a:solidFill>
                  <a:srgbClr val="4D4D4D"/>
                </a:solidFill>
                <a:effectLst/>
                <a:latin typeface="-apple-system"/>
              </a:rPr>
              <a:t>、</a:t>
            </a:r>
            <a:r>
              <a:rPr lang="en-US" altLang="zh-CN" sz="4000" b="0" i="0" dirty="0">
                <a:solidFill>
                  <a:srgbClr val="4D4D4D"/>
                </a:solidFill>
                <a:effectLst/>
                <a:latin typeface="-apple-system"/>
              </a:rPr>
              <a:t>"</a:t>
            </a:r>
            <a:r>
              <a:rPr lang="zh-CN" altLang="en-US" sz="4000" b="0" i="0" dirty="0">
                <a:solidFill>
                  <a:srgbClr val="4D4D4D"/>
                </a:solidFill>
                <a:effectLst/>
                <a:latin typeface="-apple-system"/>
              </a:rPr>
              <a:t>协议号</a:t>
            </a:r>
            <a:r>
              <a:rPr lang="en-US" altLang="zh-CN" sz="4000" b="0" i="0" dirty="0">
                <a:solidFill>
                  <a:srgbClr val="4D4D4D"/>
                </a:solidFill>
                <a:effectLst/>
                <a:latin typeface="-apple-system"/>
              </a:rPr>
              <a:t>"</a:t>
            </a:r>
            <a:r>
              <a:rPr lang="zh-CN" altLang="en-US" sz="4000" b="0" i="0" dirty="0">
                <a:solidFill>
                  <a:srgbClr val="4D4D4D"/>
                </a:solidFill>
                <a:effectLst/>
                <a:latin typeface="-apple-system"/>
              </a:rPr>
              <a:t>。</a:t>
            </a:r>
            <a:r>
              <a:rPr lang="en-US" altLang="zh-CN" sz="4000" b="0" i="0" dirty="0">
                <a:solidFill>
                  <a:srgbClr val="4D4D4D"/>
                </a:solidFill>
                <a:effectLst/>
                <a:latin typeface="-apple-system"/>
              </a:rPr>
              <a:t>UDP</a:t>
            </a:r>
            <a:r>
              <a:rPr lang="zh-CN" altLang="en-US" sz="4000" b="0" i="0" dirty="0">
                <a:solidFill>
                  <a:srgbClr val="4D4D4D"/>
                </a:solidFill>
                <a:effectLst/>
                <a:latin typeface="-apple-system"/>
              </a:rPr>
              <a:t>首部只包含了（源端口和目标端口），用此来校验，如果其他三项信息被破坏，极有可能导致应收包应用收不到，不应该收包的应用收到。</a:t>
            </a:r>
          </a:p>
          <a:p>
            <a:pPr algn="l"/>
            <a:r>
              <a:rPr lang="zh-CN" altLang="en-US" sz="4000" b="0" i="0" dirty="0">
                <a:solidFill>
                  <a:srgbClr val="4D4D4D"/>
                </a:solidFill>
                <a:effectLst/>
                <a:latin typeface="-apple-system"/>
              </a:rPr>
              <a:t>为此，有必要在通信中，验证这</a:t>
            </a:r>
            <a:r>
              <a:rPr lang="en-US" altLang="zh-CN" sz="4000" b="0" i="0" dirty="0">
                <a:solidFill>
                  <a:srgbClr val="4D4D4D"/>
                </a:solidFill>
                <a:effectLst/>
                <a:latin typeface="-apple-system"/>
              </a:rPr>
              <a:t>5</a:t>
            </a:r>
            <a:r>
              <a:rPr lang="zh-CN" altLang="en-US" sz="4000" b="0" i="0">
                <a:solidFill>
                  <a:srgbClr val="4D4D4D"/>
                </a:solidFill>
                <a:effectLst/>
                <a:latin typeface="-apple-system"/>
              </a:rPr>
              <a:t>项的识别码是否正确，就引入了伪首部的概念。</a:t>
            </a:r>
          </a:p>
          <a:p>
            <a:pPr eaLnBrk="1" hangingPunct="1"/>
            <a:endParaRPr lang="zh-CN" altLang="en-US" sz="2800" dirty="0"/>
          </a:p>
        </p:txBody>
      </p:sp>
    </p:spTree>
    <p:extLst>
      <p:ext uri="{BB962C8B-B14F-4D97-AF65-F5344CB8AC3E}">
        <p14:creationId xmlns:p14="http://schemas.microsoft.com/office/powerpoint/2010/main" val="3211738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2</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3877090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25</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334368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26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208942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27</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783600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29</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396387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30</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308428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31</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595757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32</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453909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33</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326552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34</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612528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35</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60680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FFA9825-BC25-42AE-A688-91D8DA84B5C8}" type="slidenum">
              <a:rPr lang="en-US" altLang="zh-CN" sz="1300" smtClean="0">
                <a:latin typeface="Arial" panose="020B0604020202020204" pitchFamily="34" charset="0"/>
              </a:rPr>
              <a:pPr>
                <a:spcBef>
                  <a:spcPct val="0"/>
                </a:spcBef>
              </a:pPr>
              <a:t>6</a:t>
            </a:fld>
            <a:endParaRPr lang="en-US" altLang="zh-CN" sz="1300">
              <a:latin typeface="Arial" panose="020B0604020202020204" pitchFamily="34" charset="0"/>
            </a:endParaRPr>
          </a:p>
        </p:txBody>
      </p:sp>
      <p:sp>
        <p:nvSpPr>
          <p:cNvPr id="25603" name="Rectangle 2"/>
          <p:cNvSpPr>
            <a:spLocks noGrp="1" noRot="1" noChangeAspect="1" noChangeArrowheads="1" noTextEdit="1"/>
          </p:cNvSpPr>
          <p:nvPr>
            <p:ph type="sldImg"/>
          </p:nvPr>
        </p:nvSpPr>
        <p:spPr>
          <a:ln cap="flat"/>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814527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36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804097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37</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377208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38</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435349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39</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970189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40</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673201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41</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3668400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42</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7501835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43</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922617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44</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68756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45</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1569851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C595AE4-66AF-4B74-9678-FEF2ED15F8E3}" type="slidenum">
              <a:rPr lang="en-US" altLang="zh-CN" sz="1300" smtClean="0">
                <a:latin typeface="Arial" panose="020B0604020202020204" pitchFamily="34" charset="0"/>
              </a:rPr>
              <a:pPr>
                <a:spcBef>
                  <a:spcPct val="0"/>
                </a:spcBef>
              </a:pPr>
              <a:t>7</a:t>
            </a:fld>
            <a:endParaRPr lang="en-US" altLang="zh-CN" sz="1300">
              <a:latin typeface="Arial" panose="020B0604020202020204" pitchFamily="34" charset="0"/>
            </a:endParaRPr>
          </a:p>
        </p:txBody>
      </p:sp>
      <p:sp>
        <p:nvSpPr>
          <p:cNvPr id="27651" name="Rectangle 2"/>
          <p:cNvSpPr>
            <a:spLocks noGrp="1" noRot="1" noChangeAspect="1" noChangeArrowheads="1" noTextEdit="1"/>
          </p:cNvSpPr>
          <p:nvPr>
            <p:ph type="sldImg"/>
          </p:nvPr>
        </p:nvSpPr>
        <p:spPr>
          <a:ln cap="flat"/>
        </p:spPr>
      </p:sp>
      <p:sp>
        <p:nvSpPr>
          <p:cNvPr id="276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2800437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46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5308692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47</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600289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48</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010813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49</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974305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50</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4215814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51</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41300292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52</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494805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53</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5491438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54</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2756715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55</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85066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9</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2496822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56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5423812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57</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061626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58</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sz="2800" dirty="0"/>
              <a:t>用圆环上的圆弧讲解：考虑最坏情况和最好情况。</a:t>
            </a:r>
          </a:p>
        </p:txBody>
      </p:sp>
    </p:spTree>
    <p:extLst>
      <p:ext uri="{BB962C8B-B14F-4D97-AF65-F5344CB8AC3E}">
        <p14:creationId xmlns:p14="http://schemas.microsoft.com/office/powerpoint/2010/main" val="203791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60</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6037548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61</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3427612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63</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zh-CN" altLang="en-US" sz="1200" b="0" i="0" kern="1200" dirty="0">
                <a:solidFill>
                  <a:schemeClr val="tx1"/>
                </a:solidFill>
                <a:effectLst/>
                <a:latin typeface="+mn-lt"/>
                <a:ea typeface="+mn-ea"/>
                <a:cs typeface="+mn-cs"/>
              </a:rPr>
              <a:t>教材</a:t>
            </a:r>
            <a:r>
              <a:rPr lang="en-US" altLang="zh-CN" sz="1200" b="0" i="0" kern="1200" dirty="0">
                <a:solidFill>
                  <a:schemeClr val="tx1"/>
                </a:solidFill>
                <a:effectLst/>
                <a:latin typeface="+mn-lt"/>
                <a:ea typeface="+mn-ea"/>
                <a:cs typeface="+mn-cs"/>
              </a:rPr>
              <a:t>P154</a:t>
            </a:r>
            <a:r>
              <a:rPr lang="zh-CN" altLang="en-US" sz="1200" b="0" i="0" kern="1200" dirty="0">
                <a:solidFill>
                  <a:schemeClr val="tx1"/>
                </a:solidFill>
                <a:effectLst/>
                <a:latin typeface="+mn-lt"/>
                <a:ea typeface="+mn-ea"/>
                <a:cs typeface="+mn-cs"/>
              </a:rPr>
              <a:t>的图中，还有</a:t>
            </a:r>
            <a:r>
              <a:rPr lang="en-US" altLang="zh-CN" sz="1200" b="0" i="0" kern="1200" dirty="0">
                <a:solidFill>
                  <a:schemeClr val="tx1"/>
                </a:solidFill>
                <a:effectLst/>
                <a:latin typeface="+mn-lt"/>
                <a:ea typeface="+mn-ea"/>
                <a:cs typeface="+mn-cs"/>
              </a:rPr>
              <a:t>CWR, ECE</a:t>
            </a:r>
            <a:r>
              <a:rPr lang="zh-CN" altLang="en-US" sz="1200" b="0" i="0" kern="1200" dirty="0">
                <a:solidFill>
                  <a:schemeClr val="tx1"/>
                </a:solidFill>
                <a:effectLst/>
                <a:latin typeface="+mn-lt"/>
                <a:ea typeface="+mn-ea"/>
                <a:cs typeface="+mn-cs"/>
              </a:rPr>
              <a:t>标志位。这两个是用来和</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首部配合，传递网络拥塞信息的。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CWR(Congestion Window Reduced)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CWR</a:t>
            </a:r>
            <a:r>
              <a:rPr lang="zh-CN" altLang="en-US" sz="1200" b="0" i="0" kern="1200" dirty="0">
                <a:solidFill>
                  <a:schemeClr val="tx1"/>
                </a:solidFill>
                <a:effectLst/>
                <a:latin typeface="+mn-lt"/>
                <a:ea typeface="+mn-ea"/>
                <a:cs typeface="+mn-cs"/>
              </a:rPr>
              <a:t>标志与后面的</a:t>
            </a:r>
            <a:r>
              <a:rPr lang="en-US" altLang="zh-CN" sz="1200" b="0" i="0" kern="1200" dirty="0">
                <a:solidFill>
                  <a:schemeClr val="tx1"/>
                </a:solidFill>
                <a:effectLst/>
                <a:latin typeface="+mn-lt"/>
                <a:ea typeface="+mn-ea"/>
                <a:cs typeface="+mn-cs"/>
              </a:rPr>
              <a:t>ECE</a:t>
            </a:r>
            <a:r>
              <a:rPr lang="zh-CN" altLang="en-US" sz="1200" b="0" i="0" kern="1200" dirty="0">
                <a:solidFill>
                  <a:schemeClr val="tx1"/>
                </a:solidFill>
                <a:effectLst/>
                <a:latin typeface="+mn-lt"/>
                <a:ea typeface="+mn-ea"/>
                <a:cs typeface="+mn-cs"/>
              </a:rPr>
              <a:t>标志用于</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首部的</a:t>
            </a:r>
            <a:r>
              <a:rPr lang="en-US" altLang="zh-CN" sz="1200" b="0" i="0" kern="1200" dirty="0">
                <a:solidFill>
                  <a:schemeClr val="tx1"/>
                </a:solidFill>
                <a:effectLst/>
                <a:latin typeface="+mn-lt"/>
                <a:ea typeface="+mn-ea"/>
                <a:cs typeface="+mn-cs"/>
              </a:rPr>
              <a:t>ECN</a:t>
            </a:r>
            <a:r>
              <a:rPr lang="zh-CN" altLang="en-US" sz="1200" b="0" i="0" kern="1200" dirty="0">
                <a:solidFill>
                  <a:schemeClr val="tx1"/>
                </a:solidFill>
                <a:effectLst/>
                <a:latin typeface="+mn-lt"/>
                <a:ea typeface="+mn-ea"/>
                <a:cs typeface="+mn-cs"/>
              </a:rPr>
              <a:t>字段。</a:t>
            </a:r>
            <a:r>
              <a:rPr lang="en-US" altLang="zh-CN" sz="1200" b="0" i="0" kern="1200" dirty="0">
                <a:solidFill>
                  <a:schemeClr val="tx1"/>
                </a:solidFill>
                <a:effectLst/>
                <a:latin typeface="+mn-lt"/>
                <a:ea typeface="+mn-ea"/>
                <a:cs typeface="+mn-cs"/>
              </a:rPr>
              <a:t>ECE</a:t>
            </a:r>
            <a:r>
              <a:rPr lang="zh-CN" altLang="en-US" sz="1200" b="0" i="0" kern="1200" dirty="0">
                <a:solidFill>
                  <a:schemeClr val="tx1"/>
                </a:solidFill>
                <a:effectLst/>
                <a:latin typeface="+mn-lt"/>
                <a:ea typeface="+mn-ea"/>
                <a:cs typeface="+mn-cs"/>
              </a:rPr>
              <a:t>标志为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时，则通知对方将拥塞窗口变小。</a:t>
            </a:r>
          </a:p>
          <a:p>
            <a:r>
              <a:rPr lang="en-US" altLang="zh-CN" sz="1200" b="0" i="0" kern="1200" dirty="0">
                <a:solidFill>
                  <a:schemeClr val="tx1"/>
                </a:solidFill>
                <a:effectLst/>
                <a:latin typeface="+mn-lt"/>
                <a:ea typeface="+mn-ea"/>
                <a:cs typeface="+mn-cs"/>
              </a:rPr>
              <a:t>ECE(ECN-Echo):ECE</a:t>
            </a:r>
            <a:r>
              <a:rPr lang="zh-CN" altLang="en-US" sz="1200" b="0" i="0" kern="1200" dirty="0">
                <a:solidFill>
                  <a:schemeClr val="tx1"/>
                </a:solidFill>
                <a:effectLst/>
                <a:latin typeface="+mn-lt"/>
                <a:ea typeface="+mn-ea"/>
                <a:cs typeface="+mn-cs"/>
              </a:rPr>
              <a:t>标志表示</a:t>
            </a:r>
            <a:r>
              <a:rPr lang="en-US" altLang="zh-CN" sz="1200" b="0" i="0" kern="1200" dirty="0">
                <a:solidFill>
                  <a:schemeClr val="tx1"/>
                </a:solidFill>
                <a:effectLst/>
                <a:latin typeface="+mn-lt"/>
                <a:ea typeface="+mn-ea"/>
                <a:cs typeface="+mn-cs"/>
              </a:rPr>
              <a:t>ECN-Echo</a:t>
            </a:r>
            <a:r>
              <a:rPr lang="zh-CN" altLang="en-US" sz="1200" b="0" i="0" kern="1200" dirty="0">
                <a:solidFill>
                  <a:schemeClr val="tx1"/>
                </a:solidFill>
                <a:effectLst/>
                <a:latin typeface="+mn-lt"/>
                <a:ea typeface="+mn-ea"/>
                <a:cs typeface="+mn-cs"/>
              </a:rPr>
              <a:t>。置为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会通知通信对方，从对方到这边的网络有拥塞。在收到数据包的</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首部中</a:t>
            </a:r>
            <a:r>
              <a:rPr lang="en-US" altLang="zh-CN" sz="1200" b="0" i="0" kern="1200" dirty="0">
                <a:solidFill>
                  <a:schemeClr val="tx1"/>
                </a:solidFill>
                <a:effectLst/>
                <a:latin typeface="+mn-lt"/>
                <a:ea typeface="+mn-ea"/>
                <a:cs typeface="+mn-cs"/>
              </a:rPr>
              <a:t>ECN</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时将</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首部中的</a:t>
            </a:r>
            <a:r>
              <a:rPr lang="en-US" altLang="zh-CN" sz="1200" b="0" i="0" kern="1200" dirty="0">
                <a:solidFill>
                  <a:schemeClr val="tx1"/>
                </a:solidFill>
                <a:effectLst/>
                <a:latin typeface="+mn-lt"/>
                <a:ea typeface="+mn-ea"/>
                <a:cs typeface="+mn-cs"/>
              </a:rPr>
              <a:t>ECE</a:t>
            </a:r>
            <a:r>
              <a:rPr lang="zh-CN" altLang="en-US" sz="1200" b="0" i="0" kern="1200" dirty="0">
                <a:solidFill>
                  <a:schemeClr val="tx1"/>
                </a:solidFill>
                <a:effectLst/>
                <a:latin typeface="+mn-lt"/>
                <a:ea typeface="+mn-ea"/>
                <a:cs typeface="+mn-cs"/>
              </a:rPr>
              <a:t>设置为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p>
          <a:p>
            <a:pPr eaLnBrk="1" hangingPunct="1"/>
            <a:endParaRPr lang="zh-CN" altLang="en-US" sz="2800" dirty="0"/>
          </a:p>
        </p:txBody>
      </p:sp>
    </p:spTree>
    <p:extLst>
      <p:ext uri="{BB962C8B-B14F-4D97-AF65-F5344CB8AC3E}">
        <p14:creationId xmlns:p14="http://schemas.microsoft.com/office/powerpoint/2010/main" val="5920278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64</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sz="2800" dirty="0"/>
              <a:t>选项部分的可能字段，可参见：</a:t>
            </a:r>
            <a:r>
              <a:rPr lang="en-US" altLang="zh-CN" sz="2800" dirty="0"/>
              <a:t>https://www.cnblogs.com/fantastic123/p/8968132.html </a:t>
            </a:r>
            <a:r>
              <a:rPr lang="zh-CN" altLang="en-US" sz="2800" dirty="0"/>
              <a:t>， 包括</a:t>
            </a:r>
            <a:r>
              <a:rPr lang="en-US" altLang="zh-CN" sz="1200" b="0" i="0" kern="1200" dirty="0">
                <a:solidFill>
                  <a:schemeClr val="tx1"/>
                </a:solidFill>
                <a:effectLst/>
                <a:latin typeface="+mn-lt"/>
                <a:ea typeface="+mn-ea"/>
                <a:cs typeface="+mn-cs"/>
              </a:rPr>
              <a:t>MSS</a:t>
            </a:r>
            <a:r>
              <a:rPr lang="zh-CN" altLang="en-US" sz="1200" b="0" i="0" kern="1200" dirty="0">
                <a:solidFill>
                  <a:schemeClr val="tx1"/>
                </a:solidFill>
                <a:effectLst/>
                <a:latin typeface="+mn-lt"/>
                <a:ea typeface="+mn-ea"/>
                <a:cs typeface="+mn-cs"/>
              </a:rPr>
              <a:t>最大报文段长度</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Maxium</a:t>
            </a:r>
            <a:r>
              <a:rPr lang="en-US" altLang="zh-CN" sz="1200" b="0" i="0" kern="1200" dirty="0">
                <a:solidFill>
                  <a:schemeClr val="tx1"/>
                </a:solidFill>
                <a:effectLst/>
                <a:latin typeface="+mn-lt"/>
                <a:ea typeface="+mn-ea"/>
                <a:cs typeface="+mn-cs"/>
              </a:rPr>
              <a:t> Segment Size)</a:t>
            </a:r>
            <a:r>
              <a:rPr lang="zh-CN" altLang="en-US" sz="1200" b="0" i="0" kern="1200" dirty="0">
                <a:solidFill>
                  <a:schemeClr val="tx1"/>
                </a:solidFill>
                <a:effectLst/>
                <a:latin typeface="+mn-lt"/>
                <a:ea typeface="+mn-ea"/>
                <a:cs typeface="+mn-cs"/>
              </a:rPr>
              <a:t>，窗口扩大选项</a:t>
            </a:r>
            <a:r>
              <a:rPr lang="en-US" altLang="zh-CN" sz="1200" b="0" i="0" kern="1200" dirty="0">
                <a:solidFill>
                  <a:schemeClr val="tx1"/>
                </a:solidFill>
                <a:effectLst/>
                <a:latin typeface="+mn-lt"/>
                <a:ea typeface="+mn-ea"/>
                <a:cs typeface="+mn-cs"/>
              </a:rPr>
              <a:t>(Windows Scaling)</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选择确认项</a:t>
            </a:r>
            <a:r>
              <a:rPr lang="en-US" altLang="zh-CN" sz="1200" b="0" i="0" kern="1200" dirty="0">
                <a:solidFill>
                  <a:schemeClr val="tx1"/>
                </a:solidFill>
                <a:effectLst/>
                <a:latin typeface="+mn-lt"/>
                <a:ea typeface="+mn-ea"/>
                <a:cs typeface="+mn-cs"/>
              </a:rPr>
              <a:t>(Selective Acknowledgements)</a:t>
            </a:r>
            <a:r>
              <a:rPr lang="zh-CN" altLang="en-US" sz="1200" b="0" i="0" kern="1200" dirty="0">
                <a:solidFill>
                  <a:schemeClr val="tx1"/>
                </a:solidFill>
                <a:effectLst/>
                <a:latin typeface="+mn-lt"/>
                <a:ea typeface="+mn-ea"/>
                <a:cs typeface="+mn-cs"/>
              </a:rPr>
              <a:t>，时间戳选项（</a:t>
            </a:r>
            <a:r>
              <a:rPr lang="en-US" altLang="zh-CN" sz="1200" b="0" i="0" kern="1200" dirty="0">
                <a:solidFill>
                  <a:schemeClr val="tx1"/>
                </a:solidFill>
                <a:effectLst/>
                <a:latin typeface="+mn-lt"/>
                <a:ea typeface="+mn-ea"/>
                <a:cs typeface="+mn-cs"/>
              </a:rPr>
              <a:t>Timestamps</a:t>
            </a:r>
            <a:r>
              <a:rPr lang="zh-CN" altLang="en-US" sz="1200" b="0" i="0" kern="1200" dirty="0">
                <a:solidFill>
                  <a:schemeClr val="tx1"/>
                </a:solidFill>
                <a:effectLst/>
                <a:latin typeface="+mn-lt"/>
                <a:ea typeface="+mn-ea"/>
                <a:cs typeface="+mn-cs"/>
              </a:rPr>
              <a:t>）：可以用来计算</a:t>
            </a:r>
            <a:r>
              <a:rPr lang="en-US" altLang="zh-CN" sz="1200" b="0" i="0" kern="1200" dirty="0">
                <a:solidFill>
                  <a:schemeClr val="tx1"/>
                </a:solidFill>
                <a:effectLst/>
                <a:latin typeface="+mn-lt"/>
                <a:ea typeface="+mn-ea"/>
                <a:cs typeface="+mn-cs"/>
              </a:rPr>
              <a:t>RTT(</a:t>
            </a:r>
            <a:r>
              <a:rPr lang="zh-CN" altLang="en-US" sz="1200" b="0" i="0" kern="1200" dirty="0">
                <a:solidFill>
                  <a:schemeClr val="tx1"/>
                </a:solidFill>
                <a:effectLst/>
                <a:latin typeface="+mn-lt"/>
                <a:ea typeface="+mn-ea"/>
                <a:cs typeface="+mn-cs"/>
              </a:rPr>
              <a:t>往返时间</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NOP(NO-Operation)</a:t>
            </a:r>
            <a:r>
              <a:rPr lang="zh-CN" altLang="en-US" sz="1200" b="0" i="0" kern="1200" dirty="0">
                <a:solidFill>
                  <a:schemeClr val="tx1"/>
                </a:solidFill>
                <a:effectLst/>
                <a:latin typeface="+mn-lt"/>
                <a:ea typeface="+mn-ea"/>
                <a:cs typeface="+mn-cs"/>
              </a:rPr>
              <a:t>：它要求选项部分中的每种选项长度必须是</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字节的倍数，不足的则用</a:t>
            </a:r>
            <a:r>
              <a:rPr lang="en-US" altLang="zh-CN" sz="1200" b="0" i="0" kern="1200" dirty="0">
                <a:solidFill>
                  <a:schemeClr val="tx1"/>
                </a:solidFill>
                <a:effectLst/>
                <a:latin typeface="+mn-lt"/>
                <a:ea typeface="+mn-ea"/>
                <a:cs typeface="+mn-cs"/>
              </a:rPr>
              <a:t>NOP</a:t>
            </a:r>
            <a:r>
              <a:rPr lang="zh-CN" altLang="en-US" sz="1200" b="0" i="0" kern="1200" dirty="0">
                <a:solidFill>
                  <a:schemeClr val="tx1"/>
                </a:solidFill>
                <a:effectLst/>
                <a:latin typeface="+mn-lt"/>
                <a:ea typeface="+mn-ea"/>
                <a:cs typeface="+mn-cs"/>
              </a:rPr>
              <a:t>填充。等。</a:t>
            </a:r>
            <a:endParaRPr lang="en-US" altLang="zh-CN" sz="1200" b="0" i="0" kern="1200" dirty="0">
              <a:solidFill>
                <a:schemeClr val="tx1"/>
              </a:solidFill>
              <a:effectLst/>
              <a:latin typeface="+mn-lt"/>
              <a:ea typeface="+mn-ea"/>
              <a:cs typeface="+mn-cs"/>
            </a:endParaRPr>
          </a:p>
          <a:p>
            <a:pPr eaLnBrk="1" hangingPunct="1"/>
            <a:endParaRPr lang="en-US" altLang="zh-CN" sz="2800" dirty="0"/>
          </a:p>
          <a:p>
            <a:pPr eaLnBrk="1" hangingPunct="1"/>
            <a:r>
              <a:rPr lang="en-US" altLang="zh-CN" sz="2800" dirty="0"/>
              <a:t>CWR,ECE</a:t>
            </a:r>
            <a:r>
              <a:rPr lang="zh-CN" altLang="en-US" sz="2800" dirty="0"/>
              <a:t>标志位，见教材</a:t>
            </a:r>
            <a:r>
              <a:rPr lang="en-US" altLang="zh-CN" sz="2800" dirty="0"/>
              <a:t>P155</a:t>
            </a:r>
            <a:r>
              <a:rPr lang="zh-CN" altLang="en-US" sz="2800" dirty="0"/>
              <a:t>页的解释。</a:t>
            </a:r>
            <a:endParaRPr lang="en-US" altLang="zh-CN" sz="2800" dirty="0"/>
          </a:p>
          <a:p>
            <a:pPr eaLnBrk="1" hangingPunct="1"/>
            <a:endParaRPr lang="en-US" altLang="zh-CN" sz="28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TCP</a:t>
            </a:r>
            <a:r>
              <a:rPr lang="zh-CN" altLang="en-US" sz="1200" b="1" i="0" kern="1200" dirty="0">
                <a:solidFill>
                  <a:schemeClr val="tx1"/>
                </a:solidFill>
                <a:effectLst/>
                <a:latin typeface="+mn-lt"/>
                <a:ea typeface="+mn-ea"/>
                <a:cs typeface="+mn-cs"/>
              </a:rPr>
              <a:t>报头中的</a:t>
            </a:r>
            <a:r>
              <a:rPr lang="en-US" altLang="zh-CN" sz="1200" b="1" i="0" kern="1200" dirty="0">
                <a:solidFill>
                  <a:schemeClr val="tx1"/>
                </a:solidFill>
                <a:effectLst/>
                <a:latin typeface="+mn-lt"/>
                <a:ea typeface="+mn-ea"/>
                <a:cs typeface="+mn-cs"/>
              </a:rPr>
              <a:t>URG </a:t>
            </a:r>
            <a:r>
              <a:rPr lang="zh-CN" altLang="en-US" sz="1200" b="1" i="0" kern="1200" dirty="0">
                <a:solidFill>
                  <a:schemeClr val="tx1"/>
                </a:solidFill>
                <a:effectLst/>
                <a:latin typeface="+mn-lt"/>
                <a:ea typeface="+mn-ea"/>
                <a:cs typeface="+mn-cs"/>
              </a:rPr>
              <a:t>与 </a:t>
            </a:r>
            <a:r>
              <a:rPr lang="en-US" altLang="zh-CN" sz="1200" b="1" i="0" kern="1200" dirty="0">
                <a:solidFill>
                  <a:schemeClr val="tx1"/>
                </a:solidFill>
                <a:effectLst/>
                <a:latin typeface="+mn-lt"/>
                <a:ea typeface="+mn-ea"/>
                <a:cs typeface="+mn-cs"/>
              </a:rPr>
              <a:t>PSH</a:t>
            </a:r>
            <a:r>
              <a:rPr lang="zh-CN" altLang="en-US" sz="1200" b="1" i="0" kern="1200" dirty="0">
                <a:solidFill>
                  <a:schemeClr val="tx1"/>
                </a:solidFill>
                <a:effectLst/>
                <a:latin typeface="+mn-lt"/>
                <a:ea typeface="+mn-ea"/>
                <a:cs typeface="+mn-cs"/>
              </a:rPr>
              <a:t>标志不同之处与作用</a:t>
            </a:r>
          </a:p>
          <a:p>
            <a:pPr eaLnBrk="1" hangingPunct="1"/>
            <a:r>
              <a:rPr lang="en-US" altLang="zh-CN" sz="2800" dirty="0"/>
              <a:t>https://blog.csdn.net/a1414345/article/details/72486567</a:t>
            </a:r>
            <a:endParaRPr lang="zh-CN" altLang="en-US" sz="2800" dirty="0"/>
          </a:p>
        </p:txBody>
      </p:sp>
    </p:spTree>
    <p:extLst>
      <p:ext uri="{BB962C8B-B14F-4D97-AF65-F5344CB8AC3E}">
        <p14:creationId xmlns:p14="http://schemas.microsoft.com/office/powerpoint/2010/main" val="3284480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65</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063627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9925996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67</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854568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10</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8455617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68</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7957795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69</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0385407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70</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873333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72</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sz="2800" dirty="0"/>
              <a:t>传统的</a:t>
            </a:r>
            <a:r>
              <a:rPr lang="en-US" altLang="zh-CN" sz="2800" dirty="0"/>
              <a:t>TCP</a:t>
            </a:r>
            <a:r>
              <a:rPr lang="zh-CN" altLang="en-US" sz="2800" dirty="0"/>
              <a:t>使用累积确认，但这样可能导致效率问题，所以现在也有</a:t>
            </a:r>
            <a:r>
              <a:rPr lang="en-US" altLang="zh-CN" sz="2800" dirty="0"/>
              <a:t>SACK</a:t>
            </a:r>
            <a:r>
              <a:rPr lang="zh-CN" altLang="en-US" sz="2800" dirty="0"/>
              <a:t>（选择 </a:t>
            </a:r>
            <a:r>
              <a:rPr lang="en-US" altLang="zh-CN" sz="2800" dirty="0"/>
              <a:t>ACK</a:t>
            </a:r>
            <a:r>
              <a:rPr lang="zh-CN" altLang="en-US" sz="2800" dirty="0"/>
              <a:t>），但有潜在的安全问题。（可自行百度）</a:t>
            </a:r>
            <a:endParaRPr lang="en-US" altLang="zh-CN" sz="2800" dirty="0"/>
          </a:p>
          <a:p>
            <a:pPr eaLnBrk="1" hangingPunct="1"/>
            <a:endParaRPr lang="en-US" altLang="zh-CN" sz="2800" dirty="0"/>
          </a:p>
          <a:p>
            <a:pPr eaLnBrk="1" hangingPunct="1"/>
            <a:r>
              <a:rPr lang="en-US" altLang="zh-CN" sz="2800" dirty="0"/>
              <a:t>SACK</a:t>
            </a:r>
            <a:r>
              <a:rPr lang="zh-CN" altLang="en-US" sz="2800" dirty="0"/>
              <a:t>信息在</a:t>
            </a:r>
            <a:r>
              <a:rPr lang="en-US" altLang="zh-CN" sz="2800" dirty="0"/>
              <a:t>TCP</a:t>
            </a:r>
            <a:r>
              <a:rPr lang="zh-CN" altLang="en-US" sz="2800" dirty="0"/>
              <a:t>头的可选项字段里，详见相关资料。</a:t>
            </a:r>
          </a:p>
        </p:txBody>
      </p:sp>
    </p:spTree>
    <p:extLst>
      <p:ext uri="{BB962C8B-B14F-4D97-AF65-F5344CB8AC3E}">
        <p14:creationId xmlns:p14="http://schemas.microsoft.com/office/powerpoint/2010/main" val="8380364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73</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4459737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75</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5675112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9750128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77</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b="1" i="0" dirty="0">
                <a:solidFill>
                  <a:srgbClr val="121212"/>
                </a:solidFill>
                <a:effectLst/>
                <a:latin typeface="-apple-system"/>
              </a:rPr>
              <a:t>TCP </a:t>
            </a:r>
            <a:r>
              <a:rPr lang="zh-CN" altLang="en-US" sz="4000" b="1" i="0" dirty="0">
                <a:solidFill>
                  <a:srgbClr val="121212"/>
                </a:solidFill>
                <a:effectLst/>
                <a:latin typeface="-apple-system"/>
              </a:rPr>
              <a:t>快速重传为什么是三次冗余 </a:t>
            </a:r>
            <a:r>
              <a:rPr lang="en-US" altLang="zh-CN" sz="4000" b="1" i="0" dirty="0">
                <a:solidFill>
                  <a:srgbClr val="121212"/>
                </a:solidFill>
                <a:effectLst/>
                <a:latin typeface="-apple-system"/>
              </a:rPr>
              <a:t>ACK</a:t>
            </a:r>
            <a:r>
              <a:rPr lang="zh-CN" altLang="en-US" sz="4000" b="1" i="0" dirty="0">
                <a:solidFill>
                  <a:srgbClr val="121212"/>
                </a:solidFill>
                <a:effectLst/>
                <a:latin typeface="-apple-system"/>
              </a:rPr>
              <a:t>，这个三次是怎么定下来的？</a:t>
            </a:r>
          </a:p>
          <a:p>
            <a:pPr eaLnBrk="1" hangingPunct="1"/>
            <a:r>
              <a:rPr lang="en-US" altLang="zh-CN" sz="2800" dirty="0"/>
              <a:t>https://www.zhihu.com/question/21789252</a:t>
            </a:r>
          </a:p>
          <a:p>
            <a:pPr eaLnBrk="1" hangingPunct="1"/>
            <a:endParaRPr lang="en-US" altLang="zh-CN" sz="2800" dirty="0"/>
          </a:p>
          <a:p>
            <a:pPr eaLnBrk="1" hangingPunct="1"/>
            <a:r>
              <a:rPr lang="zh-CN" altLang="en-US" sz="2800" dirty="0"/>
              <a:t>在</a:t>
            </a:r>
            <a:r>
              <a:rPr lang="en-US" altLang="zh-CN" sz="2800" dirty="0"/>
              <a:t>RFC2001</a:t>
            </a:r>
            <a:r>
              <a:rPr lang="zh-CN" altLang="en-US" sz="2800" dirty="0"/>
              <a:t>中也有解释：</a:t>
            </a:r>
            <a:endParaRPr lang="en-US" altLang="zh-CN" sz="2800" dirty="0"/>
          </a:p>
          <a:p>
            <a:pPr eaLnBrk="1" hangingPunct="1"/>
            <a:r>
              <a:rPr lang="en-US" altLang="zh-CN" sz="2800" dirty="0"/>
              <a:t>http://www.faqs.org/rfcs/rfc2001.html</a:t>
            </a:r>
          </a:p>
          <a:p>
            <a:pPr eaLnBrk="1" hangingPunct="1"/>
            <a:endParaRPr lang="en-US" altLang="zh-CN" sz="2800" dirty="0"/>
          </a:p>
          <a:p>
            <a:pPr eaLnBrk="1" hangingPunct="1"/>
            <a:r>
              <a:rPr lang="zh-CN" altLang="en-US" sz="2800" dirty="0"/>
              <a:t>总的来说，和教材课后习题第</a:t>
            </a:r>
            <a:r>
              <a:rPr lang="en-US" altLang="zh-CN" sz="2800" dirty="0"/>
              <a:t>36</a:t>
            </a:r>
            <a:r>
              <a:rPr lang="zh-CN" altLang="en-US" sz="2800" dirty="0"/>
              <a:t>题的答案，是一样的。</a:t>
            </a:r>
          </a:p>
        </p:txBody>
      </p:sp>
    </p:spTree>
    <p:extLst>
      <p:ext uri="{BB962C8B-B14F-4D97-AF65-F5344CB8AC3E}">
        <p14:creationId xmlns:p14="http://schemas.microsoft.com/office/powerpoint/2010/main" val="12109336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78</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581698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79</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612974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11</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9083732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81</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42420220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82</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sz="2800" dirty="0"/>
              <a:t>接收窗口单位是字节。</a:t>
            </a:r>
          </a:p>
        </p:txBody>
      </p:sp>
    </p:spTree>
    <p:extLst>
      <p:ext uri="{BB962C8B-B14F-4D97-AF65-F5344CB8AC3E}">
        <p14:creationId xmlns:p14="http://schemas.microsoft.com/office/powerpoint/2010/main" val="4314444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84</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4959018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85</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sz="2800" dirty="0"/>
              <a:t>红军蓝军问题。</a:t>
            </a:r>
            <a:endParaRPr lang="en-US" altLang="zh-CN" sz="2800" dirty="0"/>
          </a:p>
          <a:p>
            <a:pPr eaLnBrk="1" hangingPunct="1"/>
            <a:r>
              <a:rPr lang="zh-CN" altLang="en-US" sz="2800" dirty="0"/>
              <a:t>三次握手：可以理解为，双方都要对信道的可靠性，做至少一次确认：</a:t>
            </a:r>
            <a:r>
              <a:rPr lang="en-US" altLang="zh-CN" sz="2800" dirty="0"/>
              <a:t>step2</a:t>
            </a:r>
            <a:r>
              <a:rPr lang="zh-CN" altLang="en-US" sz="2800" dirty="0"/>
              <a:t>是接收方给发送方一个关于信道</a:t>
            </a:r>
            <a:r>
              <a:rPr lang="en-US" altLang="zh-CN" sz="2800" dirty="0"/>
              <a:t>OK</a:t>
            </a:r>
            <a:r>
              <a:rPr lang="zh-CN" altLang="en-US" sz="2800" dirty="0"/>
              <a:t>的确认，</a:t>
            </a:r>
            <a:r>
              <a:rPr lang="en-US" altLang="zh-CN" sz="2800" dirty="0"/>
              <a:t>step3</a:t>
            </a:r>
            <a:r>
              <a:rPr lang="zh-CN" altLang="en-US" sz="2800" dirty="0"/>
              <a:t>则是发送方给接收方一个关于信道</a:t>
            </a:r>
            <a:r>
              <a:rPr lang="en-US" altLang="zh-CN" sz="2800" dirty="0"/>
              <a:t>OK</a:t>
            </a:r>
            <a:r>
              <a:rPr lang="zh-CN" altLang="en-US" sz="2800" dirty="0"/>
              <a:t>的确认。“我说的话要有回应！”</a:t>
            </a:r>
            <a:endParaRPr lang="en-US" altLang="zh-CN" sz="2800" dirty="0"/>
          </a:p>
          <a:p>
            <a:pPr eaLnBrk="1" hangingPunct="1"/>
            <a:r>
              <a:rPr lang="zh-CN" altLang="en-US" sz="2800" dirty="0"/>
              <a:t>起始序号的随机性。</a:t>
            </a:r>
            <a:r>
              <a:rPr lang="en-US" altLang="zh-CN" sz="2800" dirty="0"/>
              <a:t>——</a:t>
            </a:r>
            <a:r>
              <a:rPr lang="zh-CN" altLang="en-US" sz="2800" dirty="0"/>
              <a:t>三次握手，主要目的是确认双方选择的序号！</a:t>
            </a:r>
            <a:endParaRPr lang="en-US" altLang="zh-CN" sz="28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TCP </a:t>
            </a:r>
            <a:r>
              <a:rPr lang="zh-CN" altLang="en-US" sz="1200" b="1" i="0" kern="1200" dirty="0">
                <a:solidFill>
                  <a:schemeClr val="tx1"/>
                </a:solidFill>
                <a:effectLst/>
                <a:latin typeface="+mn-lt"/>
                <a:ea typeface="+mn-ea"/>
                <a:cs typeface="+mn-cs"/>
              </a:rPr>
              <a:t>为什么三次握手而不是两次握手</a:t>
            </a:r>
          </a:p>
          <a:p>
            <a:pPr eaLnBrk="1" hangingPunct="1"/>
            <a:r>
              <a:rPr lang="en-US" altLang="zh-CN" sz="2800" dirty="0"/>
              <a:t>https://blog.csdn.net/lengxiao1993/article/details/82771768</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TCP </a:t>
            </a:r>
            <a:r>
              <a:rPr lang="zh-CN" altLang="en-US" sz="1200" b="1" i="0" kern="1200" dirty="0">
                <a:solidFill>
                  <a:schemeClr val="tx1"/>
                </a:solidFill>
                <a:effectLst/>
                <a:latin typeface="+mn-lt"/>
                <a:ea typeface="+mn-ea"/>
                <a:cs typeface="+mn-cs"/>
              </a:rPr>
              <a:t>为什么是三次握手，而不是两次或四次？</a:t>
            </a:r>
          </a:p>
          <a:p>
            <a:pPr eaLnBrk="1" hangingPunct="1"/>
            <a:r>
              <a:rPr lang="en-US" altLang="zh-CN" sz="2800" dirty="0"/>
              <a:t>https://www.zhihu.com/question/24853633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计算机网络</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这门课为何如此之难？</a:t>
            </a:r>
          </a:p>
          <a:p>
            <a:pPr eaLnBrk="1" hangingPunct="1"/>
            <a:r>
              <a:rPr lang="en-US" altLang="zh-CN" sz="2800" dirty="0"/>
              <a:t>https://www.zhihu.com/question/19718686/answer/575028538</a:t>
            </a:r>
            <a:endParaRPr lang="zh-CN" altLang="en-US" sz="2800" dirty="0"/>
          </a:p>
        </p:txBody>
      </p:sp>
    </p:spTree>
    <p:extLst>
      <p:ext uri="{BB962C8B-B14F-4D97-AF65-F5344CB8AC3E}">
        <p14:creationId xmlns:p14="http://schemas.microsoft.com/office/powerpoint/2010/main" val="37305368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86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a:t>更详细的参见： </a:t>
            </a:r>
            <a:r>
              <a:rPr lang="en-US" altLang="zh-CN" sz="2800" dirty="0"/>
              <a:t>https://www.cnblogs.com/winner-0715/p/5032702.html</a:t>
            </a:r>
            <a:endParaRPr lang="zh-CN" altLang="en-US" sz="2800" dirty="0"/>
          </a:p>
          <a:p>
            <a:pPr eaLnBrk="1" hangingPunct="1"/>
            <a:endParaRPr lang="zh-CN" altLang="en-US" sz="2800" dirty="0"/>
          </a:p>
        </p:txBody>
      </p:sp>
    </p:spTree>
    <p:extLst>
      <p:ext uri="{BB962C8B-B14F-4D97-AF65-F5344CB8AC3E}">
        <p14:creationId xmlns:p14="http://schemas.microsoft.com/office/powerpoint/2010/main" val="166261066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87</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a:t>更详细的参见： </a:t>
            </a:r>
            <a:r>
              <a:rPr lang="en-US" altLang="zh-CN" sz="2800" dirty="0"/>
              <a:t>https://www.cnblogs.com/winner-0715/p/5032702.html</a:t>
            </a:r>
            <a:endParaRPr lang="zh-CN" altLang="en-US" sz="2800" dirty="0"/>
          </a:p>
          <a:p>
            <a:pPr eaLnBrk="1" hangingPunct="1"/>
            <a:endParaRPr lang="zh-CN" altLang="en-US" sz="2800" dirty="0"/>
          </a:p>
        </p:txBody>
      </p:sp>
    </p:spTree>
    <p:extLst>
      <p:ext uri="{BB962C8B-B14F-4D97-AF65-F5344CB8AC3E}">
        <p14:creationId xmlns:p14="http://schemas.microsoft.com/office/powerpoint/2010/main" val="15762823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88</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sz="2800" dirty="0"/>
              <a:t>https://www.cnblogs.com/huenchao/p/6266352.html</a:t>
            </a:r>
            <a:endParaRPr lang="zh-CN" altLang="en-US" sz="2800" dirty="0"/>
          </a:p>
        </p:txBody>
      </p:sp>
    </p:spTree>
    <p:extLst>
      <p:ext uri="{BB962C8B-B14F-4D97-AF65-F5344CB8AC3E}">
        <p14:creationId xmlns:p14="http://schemas.microsoft.com/office/powerpoint/2010/main" val="27812070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89</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4721503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90</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sz="2800" dirty="0"/>
              <a:t>彩色中文图参见：</a:t>
            </a:r>
            <a:endParaRPr lang="en-US" altLang="zh-CN" sz="2800" dirty="0"/>
          </a:p>
          <a:p>
            <a:pPr eaLnBrk="1" hangingPunct="1"/>
            <a:r>
              <a:rPr lang="en-US" altLang="zh-CN" sz="2800" dirty="0"/>
              <a:t>https://blog.51cto.com/wzlinux/1718212</a:t>
            </a:r>
            <a:endParaRPr lang="zh-CN" altLang="en-US" sz="2800" dirty="0"/>
          </a:p>
          <a:p>
            <a:pPr eaLnBrk="1" hangingPunct="1"/>
            <a:endParaRPr lang="zh-CN" altLang="en-US" sz="2800" dirty="0"/>
          </a:p>
        </p:txBody>
      </p:sp>
    </p:spTree>
    <p:extLst>
      <p:ext uri="{BB962C8B-B14F-4D97-AF65-F5344CB8AC3E}">
        <p14:creationId xmlns:p14="http://schemas.microsoft.com/office/powerpoint/2010/main" val="41962919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92</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393779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12</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38509549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93</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27017560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94</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8709581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95</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5765429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96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48662079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97</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41783767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98</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5198360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99</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2004718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100</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3592481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102</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5183848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103</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513226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13</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7246676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104</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2972838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105</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40076203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106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1493632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107</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5339937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108</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sz="2800" dirty="0"/>
              <a:t>Reno</a:t>
            </a:r>
            <a:r>
              <a:rPr lang="zh-CN" altLang="en-US" sz="2800" dirty="0"/>
              <a:t>版本基本照这个来的</a:t>
            </a:r>
            <a:r>
              <a:rPr lang="en-US" altLang="zh-CN" sz="2800" dirty="0"/>
              <a:t>.</a:t>
            </a:r>
          </a:p>
          <a:p>
            <a:pPr eaLnBrk="1" hangingPunct="1"/>
            <a:r>
              <a:rPr lang="en-US" altLang="zh-CN" sz="2800" dirty="0"/>
              <a:t>Ref:</a:t>
            </a:r>
          </a:p>
          <a:p>
            <a:pPr eaLnBrk="1" hangingPunct="1"/>
            <a:r>
              <a:rPr lang="en-US" altLang="zh-CN" sz="2800" dirty="0"/>
              <a:t>https://blog.csdn.net/ydyang1126/article/details/72842274?utm_medium=distribute.pc_relevant.none-task-blog-BlogCommendFromMachineLearnPai2-2.control&amp;dist_request_id=a6a5c48e-1229-45b0-8946-0a7b6348ffab&amp;depth_1-utm_source=distribute.pc_relevant.none-task-blog-BlogCommendFromMachineLearnPai2-2.control</a:t>
            </a:r>
            <a:endParaRPr lang="zh-CN" altLang="en-US" sz="2800" dirty="0"/>
          </a:p>
        </p:txBody>
      </p:sp>
    </p:spTree>
    <p:extLst>
      <p:ext uri="{BB962C8B-B14F-4D97-AF65-F5344CB8AC3E}">
        <p14:creationId xmlns:p14="http://schemas.microsoft.com/office/powerpoint/2010/main" val="36023295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109</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1" i="0" kern="1200" dirty="0">
                <a:solidFill>
                  <a:schemeClr val="tx1"/>
                </a:solidFill>
                <a:effectLst/>
                <a:latin typeface="+mn-lt"/>
                <a:ea typeface="+mn-ea"/>
                <a:cs typeface="+mn-cs"/>
              </a:rPr>
              <a:t>其它拥塞控制算法：</a:t>
            </a:r>
            <a:r>
              <a:rPr lang="en-US" altLang="zh-CN" sz="2800" b="1" i="0" kern="1200" dirty="0">
                <a:solidFill>
                  <a:schemeClr val="tx1"/>
                </a:solidFill>
                <a:effectLst/>
                <a:latin typeface="+mn-lt"/>
                <a:ea typeface="+mn-ea"/>
                <a:cs typeface="+mn-cs"/>
              </a:rPr>
              <a:t>TCP-BIC, TCP-CUBIC, BBR</a:t>
            </a:r>
            <a:r>
              <a:rPr lang="zh-CN" altLang="en-US" sz="2800" b="1" i="0" kern="1200" dirty="0">
                <a:solidFill>
                  <a:schemeClr val="tx1"/>
                </a:solidFill>
                <a:effectLst/>
                <a:latin typeface="+mn-lt"/>
                <a:ea typeface="+mn-ea"/>
                <a:cs typeface="+mn-cs"/>
              </a:rPr>
              <a:t>等</a:t>
            </a:r>
            <a:endParaRPr lang="en-US" altLang="zh-CN" sz="28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1" i="0" kern="1200" dirty="0">
                <a:solidFill>
                  <a:schemeClr val="tx1"/>
                </a:solidFill>
                <a:effectLst/>
                <a:latin typeface="+mn-lt"/>
                <a:ea typeface="+mn-ea"/>
                <a:cs typeface="+mn-cs"/>
              </a:rPr>
              <a:t>在不同的场合，可以考虑使用不同的拥塞控制算法，比如在数据中心里的拥塞控制算法和普通互联网上的就应该有些区别。</a:t>
            </a:r>
            <a:endParaRPr lang="en-US" altLang="zh-CN" sz="28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a:solidFill>
                  <a:schemeClr val="tx1"/>
                </a:solidFill>
                <a:effectLst/>
                <a:latin typeface="+mn-lt"/>
                <a:ea typeface="+mn-ea"/>
                <a:cs typeface="+mn-cs"/>
              </a:rPr>
              <a:t>Linux Kernel 4.9 </a:t>
            </a:r>
            <a:r>
              <a:rPr lang="zh-CN" altLang="en-US" sz="2800" b="1" i="0" kern="1200" dirty="0">
                <a:solidFill>
                  <a:schemeClr val="tx1"/>
                </a:solidFill>
                <a:effectLst/>
                <a:latin typeface="+mn-lt"/>
                <a:ea typeface="+mn-ea"/>
                <a:cs typeface="+mn-cs"/>
              </a:rPr>
              <a:t>中的 </a:t>
            </a:r>
            <a:r>
              <a:rPr lang="en-US" altLang="zh-CN" sz="2800" b="1" i="0" kern="1200" dirty="0">
                <a:solidFill>
                  <a:schemeClr val="tx1"/>
                </a:solidFill>
                <a:effectLst/>
                <a:latin typeface="+mn-lt"/>
                <a:ea typeface="+mn-ea"/>
                <a:cs typeface="+mn-cs"/>
              </a:rPr>
              <a:t>BBR </a:t>
            </a:r>
            <a:r>
              <a:rPr lang="zh-CN" altLang="en-US" sz="2800" b="1" i="0" kern="1200" dirty="0">
                <a:solidFill>
                  <a:schemeClr val="tx1"/>
                </a:solidFill>
                <a:effectLst/>
                <a:latin typeface="+mn-lt"/>
                <a:ea typeface="+mn-ea"/>
                <a:cs typeface="+mn-cs"/>
              </a:rPr>
              <a:t>算法与之前的 </a:t>
            </a:r>
            <a:r>
              <a:rPr lang="en-US" altLang="zh-CN" sz="2800" b="1" i="0" kern="1200" dirty="0">
                <a:solidFill>
                  <a:schemeClr val="tx1"/>
                </a:solidFill>
                <a:effectLst/>
                <a:latin typeface="+mn-lt"/>
                <a:ea typeface="+mn-ea"/>
                <a:cs typeface="+mn-cs"/>
              </a:rPr>
              <a:t>TCP </a:t>
            </a:r>
            <a:r>
              <a:rPr lang="zh-CN" altLang="en-US" sz="2800" b="1" i="0" kern="1200" dirty="0">
                <a:solidFill>
                  <a:schemeClr val="tx1"/>
                </a:solidFill>
                <a:effectLst/>
                <a:latin typeface="+mn-lt"/>
                <a:ea typeface="+mn-ea"/>
                <a:cs typeface="+mn-cs"/>
              </a:rPr>
              <a:t>拥塞控制相比有什么优势？</a:t>
            </a:r>
          </a:p>
          <a:p>
            <a:pPr eaLnBrk="1" hangingPunct="1"/>
            <a:r>
              <a:rPr lang="en-US" altLang="zh-CN" sz="5400" dirty="0"/>
              <a:t>https://www.zhihu.com/question/53559433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5400" b="0" i="0" kern="1200" dirty="0">
                <a:solidFill>
                  <a:schemeClr val="tx1"/>
                </a:solidFill>
                <a:effectLst/>
                <a:latin typeface="+mn-lt"/>
                <a:ea typeface="+mn-ea"/>
                <a:cs typeface="+mn-cs"/>
              </a:rPr>
              <a:t>BBR</a:t>
            </a:r>
            <a:r>
              <a:rPr lang="zh-CN" altLang="en-US" sz="5400" b="0" i="0" kern="1200" dirty="0">
                <a:solidFill>
                  <a:schemeClr val="tx1"/>
                </a:solidFill>
                <a:effectLst/>
                <a:latin typeface="+mn-lt"/>
                <a:ea typeface="+mn-ea"/>
                <a:cs typeface="+mn-cs"/>
              </a:rPr>
              <a:t>（</a:t>
            </a:r>
            <a:r>
              <a:rPr lang="en-US" altLang="zh-CN" sz="5400" b="0" i="0" kern="1200" dirty="0">
                <a:solidFill>
                  <a:schemeClr val="tx1"/>
                </a:solidFill>
                <a:effectLst/>
                <a:latin typeface="+mn-lt"/>
                <a:ea typeface="+mn-ea"/>
                <a:cs typeface="+mn-cs"/>
              </a:rPr>
              <a:t>Bottleneck Bandwidth and RTT</a:t>
            </a:r>
            <a:r>
              <a:rPr lang="zh-CN" altLang="en-US" sz="5400" b="0" i="0" kern="1200" dirty="0">
                <a:solidFill>
                  <a:schemeClr val="tx1"/>
                </a:solidFill>
                <a:effectLst/>
                <a:latin typeface="+mn-lt"/>
                <a:ea typeface="+mn-ea"/>
                <a:cs typeface="+mn-cs"/>
              </a:rPr>
              <a:t>）</a:t>
            </a:r>
            <a:endParaRPr lang="zh-CN" altLang="en-US" sz="96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Google BBR</a:t>
            </a:r>
            <a:r>
              <a:rPr lang="zh-CN" altLang="en-US" sz="1200" b="0" i="0" kern="1200" dirty="0">
                <a:solidFill>
                  <a:schemeClr val="tx1"/>
                </a:solidFill>
                <a:effectLst/>
                <a:latin typeface="+mn-lt"/>
                <a:ea typeface="+mn-ea"/>
                <a:cs typeface="+mn-cs"/>
              </a:rPr>
              <a:t>是什么</a:t>
            </a:r>
          </a:p>
          <a:p>
            <a:pPr eaLnBrk="1" hangingPunct="1"/>
            <a:r>
              <a:rPr lang="en-US" altLang="zh-CN" sz="5400" dirty="0"/>
              <a:t>https://blog.51cto.com/juispan/2420422</a:t>
            </a:r>
          </a:p>
          <a:p>
            <a:pPr eaLnBrk="1" hangingPunct="1"/>
            <a:endParaRPr lang="en-US" altLang="zh-CN" sz="2800" dirty="0"/>
          </a:p>
          <a:p>
            <a:pPr eaLnBrk="1" hangingPunct="1"/>
            <a:r>
              <a:rPr lang="zh-CN" altLang="en-US" sz="2800" dirty="0"/>
              <a:t>带宽时延积：</a:t>
            </a:r>
            <a:endParaRPr lang="en-US" altLang="zh-CN" sz="2800" dirty="0"/>
          </a:p>
          <a:p>
            <a:r>
              <a:rPr lang="zh-CN" altLang="en-US" sz="1200" b="0" i="0" kern="1200" dirty="0">
                <a:solidFill>
                  <a:schemeClr val="tx1"/>
                </a:solidFill>
                <a:effectLst/>
                <a:latin typeface="+mn-lt"/>
                <a:ea typeface="+mn-ea"/>
                <a:cs typeface="+mn-cs"/>
              </a:rPr>
              <a:t>带宽时延乘积指的是链路的带宽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单位比特每秒</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与来回通信延迟</a:t>
            </a:r>
            <a:r>
              <a:rPr lang="en-US" altLang="zh-CN" sz="1200" b="0" i="0" kern="1200" dirty="0">
                <a:solidFill>
                  <a:schemeClr val="tx1"/>
                </a:solidFill>
                <a:effectLst/>
                <a:latin typeface="+mn-lt"/>
                <a:ea typeface="+mn-ea"/>
                <a:cs typeface="+mn-cs"/>
              </a:rPr>
              <a:t>(RTT,</a:t>
            </a:r>
            <a:r>
              <a:rPr lang="zh-CN" altLang="en-US" sz="1200" b="0" i="0" kern="1200" dirty="0">
                <a:solidFill>
                  <a:schemeClr val="tx1"/>
                </a:solidFill>
                <a:effectLst/>
                <a:latin typeface="+mn-lt"/>
                <a:ea typeface="+mn-ea"/>
                <a:cs typeface="+mn-cs"/>
              </a:rPr>
              <a:t>单位秒</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的乘积。结果为比特的数据量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表示在特定时间该网络上的最大数据量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已发送但尚未确认的数据。”</a:t>
            </a:r>
            <a:endParaRPr lang="zh-CN" altLang="en-US" sz="2800" dirty="0"/>
          </a:p>
          <a:p>
            <a:pPr eaLnBrk="1" hangingPunct="1"/>
            <a:endParaRPr lang="zh-CN" altLang="en-US" sz="2800" dirty="0"/>
          </a:p>
        </p:txBody>
      </p:sp>
    </p:spTree>
    <p:extLst>
      <p:ext uri="{BB962C8B-B14F-4D97-AF65-F5344CB8AC3E}">
        <p14:creationId xmlns:p14="http://schemas.microsoft.com/office/powerpoint/2010/main" val="6959103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110</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36210300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111</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dirty="0"/>
          </a:p>
        </p:txBody>
      </p:sp>
    </p:spTree>
    <p:extLst>
      <p:ext uri="{BB962C8B-B14F-4D97-AF65-F5344CB8AC3E}">
        <p14:creationId xmlns:p14="http://schemas.microsoft.com/office/powerpoint/2010/main" val="382506609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112</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dirty="0"/>
          </a:p>
        </p:txBody>
      </p:sp>
    </p:spTree>
    <p:extLst>
      <p:ext uri="{BB962C8B-B14F-4D97-AF65-F5344CB8AC3E}">
        <p14:creationId xmlns:p14="http://schemas.microsoft.com/office/powerpoint/2010/main" val="158297230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113</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3316597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13" name="圆角矩形 12"/>
          <p:cNvSpPr/>
          <p:nvPr userDrawn="1"/>
        </p:nvSpPr>
        <p:spPr>
          <a:xfrm rot="3249195">
            <a:off x="10070942" y="3140413"/>
            <a:ext cx="589616" cy="492750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userDrawn="1"/>
        </p:nvSpPr>
        <p:spPr>
          <a:xfrm rot="3249195">
            <a:off x="9048551" y="4065046"/>
            <a:ext cx="578925" cy="3556031"/>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6479725" y="3800546"/>
            <a:ext cx="3877986" cy="584775"/>
          </a:xfrm>
          <a:prstGeom prst="rect">
            <a:avLst/>
          </a:prstGeom>
          <a:noFill/>
        </p:spPr>
        <p:txBody>
          <a:bodyPr wrap="none" rtlCol="0">
            <a:spAutoFit/>
          </a:bodyPr>
          <a:lstStyle/>
          <a:p>
            <a:pPr algn="r"/>
            <a:r>
              <a:rPr lang="en-US" altLang="zh-CN" sz="3200" b="1" dirty="0">
                <a:solidFill>
                  <a:srgbClr val="575757"/>
                </a:solidFill>
              </a:rPr>
              <a:t>《</a:t>
            </a:r>
            <a:r>
              <a:rPr lang="zh-CN" altLang="en-US" sz="3200" b="1" dirty="0">
                <a:solidFill>
                  <a:srgbClr val="575757"/>
                </a:solidFill>
              </a:rPr>
              <a:t>计算机网络系统</a:t>
            </a:r>
            <a:r>
              <a:rPr lang="en-US" altLang="zh-CN" sz="3200" b="1" dirty="0">
                <a:solidFill>
                  <a:srgbClr val="575757"/>
                </a:solidFill>
              </a:rPr>
              <a:t>》</a:t>
            </a:r>
            <a:endParaRPr lang="zh-CN" altLang="en-US" sz="3200" b="1" dirty="0">
              <a:solidFill>
                <a:srgbClr val="575757"/>
              </a:solidFill>
            </a:endParaRPr>
          </a:p>
        </p:txBody>
      </p:sp>
      <p:cxnSp>
        <p:nvCxnSpPr>
          <p:cNvPr id="20" name="直接连接符 19"/>
          <p:cNvCxnSpPr/>
          <p:nvPr userDrawn="1"/>
        </p:nvCxnSpPr>
        <p:spPr>
          <a:xfrm>
            <a:off x="6701246" y="4400168"/>
            <a:ext cx="3401213" cy="0"/>
          </a:xfrm>
          <a:prstGeom prst="line">
            <a:avLst/>
          </a:prstGeom>
          <a:ln w="25400">
            <a:solidFill>
              <a:srgbClr val="575757"/>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userDrawn="1"/>
        </p:nvSpPr>
        <p:spPr>
          <a:xfrm rot="3368301">
            <a:off x="6295868" y="-519379"/>
            <a:ext cx="589616" cy="492750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userDrawn="1"/>
        </p:nvSpPr>
        <p:spPr>
          <a:xfrm rot="3437467">
            <a:off x="5333871" y="-305445"/>
            <a:ext cx="589616" cy="4927506"/>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59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P spid="12"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5" name="任意多边形 14"/>
          <p:cNvSpPr/>
          <p:nvPr userDrawn="1"/>
        </p:nvSpPr>
        <p:spPr>
          <a:xfrm rot="5400000">
            <a:off x="9944567" y="-470491"/>
            <a:ext cx="589616" cy="3905250"/>
          </a:xfrm>
          <a:custGeom>
            <a:avLst/>
            <a:gdLst>
              <a:gd name="connsiteX0" fmla="*/ 0 w 589616"/>
              <a:gd name="connsiteY0" fmla="*/ 4329742 h 4624550"/>
              <a:gd name="connsiteX1" fmla="*/ 0 w 589616"/>
              <a:gd name="connsiteY1" fmla="*/ 0 h 4624550"/>
              <a:gd name="connsiteX2" fmla="*/ 589616 w 589616"/>
              <a:gd name="connsiteY2" fmla="*/ 0 h 4624550"/>
              <a:gd name="connsiteX3" fmla="*/ 589616 w 589616"/>
              <a:gd name="connsiteY3" fmla="*/ 4329742 h 4624550"/>
              <a:gd name="connsiteX4" fmla="*/ 294808 w 589616"/>
              <a:gd name="connsiteY4" fmla="*/ 4624550 h 4624550"/>
              <a:gd name="connsiteX5" fmla="*/ 0 w 589616"/>
              <a:gd name="connsiteY5" fmla="*/ 4329742 h 46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9616" h="4624550">
                <a:moveTo>
                  <a:pt x="0" y="4329742"/>
                </a:moveTo>
                <a:lnTo>
                  <a:pt x="0" y="0"/>
                </a:lnTo>
                <a:lnTo>
                  <a:pt x="589616" y="0"/>
                </a:lnTo>
                <a:lnTo>
                  <a:pt x="589616" y="4329742"/>
                </a:lnTo>
                <a:cubicBezTo>
                  <a:pt x="589616" y="4492560"/>
                  <a:pt x="457626" y="4624550"/>
                  <a:pt x="294808" y="4624550"/>
                </a:cubicBezTo>
                <a:cubicBezTo>
                  <a:pt x="131990" y="4624550"/>
                  <a:pt x="0" y="4492560"/>
                  <a:pt x="0" y="4329742"/>
                </a:cubicBezTo>
                <a:close/>
              </a:path>
            </a:pathLst>
          </a:cu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userDrawn="1"/>
        </p:nvSpPr>
        <p:spPr>
          <a:xfrm rot="5400000">
            <a:off x="1482702" y="-398344"/>
            <a:ext cx="795552" cy="3760956"/>
          </a:xfrm>
          <a:custGeom>
            <a:avLst/>
            <a:gdLst>
              <a:gd name="connsiteX0" fmla="*/ 0 w 795552"/>
              <a:gd name="connsiteY0" fmla="*/ 3760956 h 3760956"/>
              <a:gd name="connsiteX1" fmla="*/ 0 w 795552"/>
              <a:gd name="connsiteY1" fmla="*/ 397776 h 3760956"/>
              <a:gd name="connsiteX2" fmla="*/ 397776 w 795552"/>
              <a:gd name="connsiteY2" fmla="*/ 0 h 3760956"/>
              <a:gd name="connsiteX3" fmla="*/ 795552 w 795552"/>
              <a:gd name="connsiteY3" fmla="*/ 397776 h 3760956"/>
              <a:gd name="connsiteX4" fmla="*/ 795552 w 795552"/>
              <a:gd name="connsiteY4" fmla="*/ 3760956 h 3760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552" h="3760956">
                <a:moveTo>
                  <a:pt x="0" y="3760956"/>
                </a:moveTo>
                <a:lnTo>
                  <a:pt x="0" y="397776"/>
                </a:lnTo>
                <a:cubicBezTo>
                  <a:pt x="0" y="178090"/>
                  <a:pt x="178090" y="0"/>
                  <a:pt x="397776" y="0"/>
                </a:cubicBezTo>
                <a:cubicBezTo>
                  <a:pt x="617462" y="0"/>
                  <a:pt x="795552" y="178090"/>
                  <a:pt x="795552" y="397776"/>
                </a:cubicBezTo>
                <a:lnTo>
                  <a:pt x="795552" y="3760956"/>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3832287" y="1020469"/>
            <a:ext cx="1569660" cy="923330"/>
          </a:xfrm>
          <a:prstGeom prst="rect">
            <a:avLst/>
          </a:prstGeom>
          <a:noFill/>
        </p:spPr>
        <p:txBody>
          <a:bodyPr wrap="none" rtlCol="0">
            <a:spAutoFit/>
          </a:bodyPr>
          <a:lstStyle/>
          <a:p>
            <a:r>
              <a:rPr lang="zh-CN" altLang="en-US" sz="5400" b="1" dirty="0">
                <a:solidFill>
                  <a:srgbClr val="575757"/>
                </a:solidFill>
              </a:rPr>
              <a:t>目录</a:t>
            </a:r>
          </a:p>
        </p:txBody>
      </p:sp>
      <p:sp>
        <p:nvSpPr>
          <p:cNvPr id="17" name="文本框 16"/>
          <p:cNvSpPr txBox="1"/>
          <p:nvPr userDrawn="1"/>
        </p:nvSpPr>
        <p:spPr>
          <a:xfrm>
            <a:off x="5361818" y="1097414"/>
            <a:ext cx="2028119" cy="769441"/>
          </a:xfrm>
          <a:prstGeom prst="rect">
            <a:avLst/>
          </a:prstGeom>
          <a:noFill/>
        </p:spPr>
        <p:txBody>
          <a:bodyPr wrap="none" rtlCol="0">
            <a:spAutoFit/>
          </a:bodyPr>
          <a:lstStyle/>
          <a:p>
            <a:r>
              <a:rPr lang="en-US" altLang="zh-CN" sz="4400" b="1" dirty="0">
                <a:solidFill>
                  <a:srgbClr val="575757"/>
                </a:solidFill>
              </a:rPr>
              <a:t>CONTENT</a:t>
            </a:r>
            <a:endParaRPr lang="zh-CN" altLang="en-US" sz="4400" b="1" dirty="0">
              <a:solidFill>
                <a:srgbClr val="575757"/>
              </a:solidFill>
            </a:endParaRPr>
          </a:p>
        </p:txBody>
      </p:sp>
    </p:spTree>
    <p:extLst>
      <p:ext uri="{BB962C8B-B14F-4D97-AF65-F5344CB8AC3E}">
        <p14:creationId xmlns:p14="http://schemas.microsoft.com/office/powerpoint/2010/main" val="265119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16" grpId="0"/>
      <p:bldP spid="17"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3" name="圆角矩形 2"/>
          <p:cNvSpPr/>
          <p:nvPr userDrawn="1"/>
        </p:nvSpPr>
        <p:spPr>
          <a:xfrm rot="3451016">
            <a:off x="9900969" y="-608721"/>
            <a:ext cx="770864" cy="527697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userDrawn="1"/>
        </p:nvSpPr>
        <p:spPr>
          <a:xfrm rot="3451016">
            <a:off x="10541378" y="-820257"/>
            <a:ext cx="578925" cy="3556031"/>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10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任意多边形 4">
            <a:extLst>
              <a:ext uri="{FF2B5EF4-FFF2-40B4-BE49-F238E27FC236}">
                <a16:creationId xmlns:a16="http://schemas.microsoft.com/office/drawing/2014/main" id="{C414AD3A-5E27-440D-AFF8-C2267F937EB7}"/>
              </a:ext>
            </a:extLst>
          </p:cNvPr>
          <p:cNvSpPr/>
          <p:nvPr userDrawn="1"/>
        </p:nvSpPr>
        <p:spPr>
          <a:xfrm>
            <a:off x="0" y="267494"/>
            <a:ext cx="539552" cy="205898"/>
          </a:xfrm>
          <a:custGeom>
            <a:avLst/>
            <a:gdLst>
              <a:gd name="connsiteX0" fmla="*/ 0 w 539552"/>
              <a:gd name="connsiteY0" fmla="*/ 0 h 205898"/>
              <a:gd name="connsiteX1" fmla="*/ 436603 w 539552"/>
              <a:gd name="connsiteY1" fmla="*/ 0 h 205898"/>
              <a:gd name="connsiteX2" fmla="*/ 539552 w 539552"/>
              <a:gd name="connsiteY2" fmla="*/ 102949 h 205898"/>
              <a:gd name="connsiteX3" fmla="*/ 436603 w 539552"/>
              <a:gd name="connsiteY3" fmla="*/ 205898 h 205898"/>
              <a:gd name="connsiteX4" fmla="*/ 0 w 539552"/>
              <a:gd name="connsiteY4" fmla="*/ 205898 h 20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552" h="205898">
                <a:moveTo>
                  <a:pt x="0" y="0"/>
                </a:moveTo>
                <a:lnTo>
                  <a:pt x="436603" y="0"/>
                </a:lnTo>
                <a:cubicBezTo>
                  <a:pt x="493460" y="0"/>
                  <a:pt x="539552" y="46092"/>
                  <a:pt x="539552" y="102949"/>
                </a:cubicBezTo>
                <a:cubicBezTo>
                  <a:pt x="539552" y="159806"/>
                  <a:pt x="493460" y="205898"/>
                  <a:pt x="436603" y="205898"/>
                </a:cubicBezTo>
                <a:lnTo>
                  <a:pt x="0" y="205898"/>
                </a:lnTo>
                <a:close/>
              </a:path>
            </a:pathLst>
          </a:custGeom>
          <a:solidFill>
            <a:srgbClr val="5757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76616" y="66900"/>
            <a:ext cx="1784754" cy="406492"/>
          </a:xfrm>
          <a:prstGeom prst="rect">
            <a:avLst/>
          </a:prstGeom>
        </p:spPr>
      </p:pic>
    </p:spTree>
    <p:extLst>
      <p:ext uri="{BB962C8B-B14F-4D97-AF65-F5344CB8AC3E}">
        <p14:creationId xmlns:p14="http://schemas.microsoft.com/office/powerpoint/2010/main" val="277204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圆角矩形 4"/>
          <p:cNvSpPr/>
          <p:nvPr userDrawn="1"/>
        </p:nvSpPr>
        <p:spPr>
          <a:xfrm rot="3249195">
            <a:off x="10070942" y="3140413"/>
            <a:ext cx="589616" cy="492750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userDrawn="1"/>
        </p:nvSpPr>
        <p:spPr>
          <a:xfrm rot="3249195">
            <a:off x="9048551" y="4065046"/>
            <a:ext cx="578925" cy="3556031"/>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5234094" y="4400168"/>
            <a:ext cx="4959859" cy="0"/>
          </a:xfrm>
          <a:prstGeom prst="line">
            <a:avLst/>
          </a:prstGeom>
          <a:ln w="25400">
            <a:solidFill>
              <a:srgbClr val="575757"/>
            </a:solidFill>
          </a:ln>
        </p:spPr>
        <p:style>
          <a:lnRef idx="1">
            <a:schemeClr val="accent1"/>
          </a:lnRef>
          <a:fillRef idx="0">
            <a:schemeClr val="accent1"/>
          </a:fillRef>
          <a:effectRef idx="0">
            <a:schemeClr val="accent1"/>
          </a:effectRef>
          <a:fontRef idx="minor">
            <a:schemeClr val="tx1"/>
          </a:fontRef>
        </p:style>
      </p:cxnSp>
      <p:sp>
        <p:nvSpPr>
          <p:cNvPr id="11" name="圆角矩形 10"/>
          <p:cNvSpPr/>
          <p:nvPr userDrawn="1"/>
        </p:nvSpPr>
        <p:spPr>
          <a:xfrm rot="3368301">
            <a:off x="6295868" y="-519379"/>
            <a:ext cx="589616" cy="492750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userDrawn="1"/>
        </p:nvSpPr>
        <p:spPr>
          <a:xfrm rot="3437467">
            <a:off x="5333871" y="-305445"/>
            <a:ext cx="589616" cy="4927506"/>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userDrawn="1"/>
        </p:nvSpPr>
        <p:spPr>
          <a:xfrm>
            <a:off x="5772103" y="3630727"/>
            <a:ext cx="4698722" cy="769441"/>
          </a:xfrm>
          <a:prstGeom prst="rect">
            <a:avLst/>
          </a:prstGeom>
          <a:noFill/>
        </p:spPr>
        <p:txBody>
          <a:bodyPr wrap="none" rtlCol="0">
            <a:spAutoFit/>
          </a:bodyPr>
          <a:lstStyle/>
          <a:p>
            <a:r>
              <a:rPr lang="zh-CN" altLang="en-US" sz="4400" b="1" dirty="0">
                <a:solidFill>
                  <a:srgbClr val="575757"/>
                </a:solidFill>
              </a:rPr>
              <a:t>感谢大家</a:t>
            </a:r>
            <a:r>
              <a:rPr lang="zh-CN" altLang="en-US" sz="4400" b="1">
                <a:solidFill>
                  <a:srgbClr val="575757"/>
                </a:solidFill>
              </a:rPr>
              <a:t>的观看！</a:t>
            </a:r>
            <a:endParaRPr lang="zh-CN" altLang="en-US" sz="4400" b="1" dirty="0">
              <a:solidFill>
                <a:srgbClr val="575757"/>
              </a:solidFill>
            </a:endParaRPr>
          </a:p>
        </p:txBody>
      </p:sp>
    </p:spTree>
    <p:extLst>
      <p:ext uri="{BB962C8B-B14F-4D97-AF65-F5344CB8AC3E}">
        <p14:creationId xmlns:p14="http://schemas.microsoft.com/office/powerpoint/2010/main" val="132577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523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90.xml"/><Relationship Id="rId1" Type="http://schemas.openxmlformats.org/officeDocument/2006/relationships/slideLayout" Target="../slideLayouts/slideLayout4.xml"/><Relationship Id="rId6" Type="http://schemas.openxmlformats.org/officeDocument/2006/relationships/image" Target="../media/image56.wmf"/><Relationship Id="rId5" Type="http://schemas.openxmlformats.org/officeDocument/2006/relationships/oleObject" Target="../embeddings/oleObject26.bin"/><Relationship Id="rId4" Type="http://schemas.openxmlformats.org/officeDocument/2006/relationships/image" Target="../media/image55.wmf"/></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4.xml"/><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109.xml.rels><?xml version="1.0" encoding="UTF-8" standalone="yes"?>
<Relationships xmlns="http://schemas.openxmlformats.org/package/2006/relationships"><Relationship Id="rId3" Type="http://schemas.openxmlformats.org/officeDocument/2006/relationships/hyperlink" Target="https://tools.ietf.org/html/rfc5681" TargetMode="External"/><Relationship Id="rId2" Type="http://schemas.openxmlformats.org/officeDocument/2006/relationships/notesSlide" Target="../notesSlides/notesSlide95.xml"/><Relationship Id="rId1" Type="http://schemas.openxmlformats.org/officeDocument/2006/relationships/slideLayout" Target="../slideLayouts/slideLayout4.xml"/><Relationship Id="rId4" Type="http://schemas.openxmlformats.org/officeDocument/2006/relationships/hyperlink" Target="https://blog.csdn.net/fengfengdiandia/article/details/81354592"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98.xml"/><Relationship Id="rId1" Type="http://schemas.openxmlformats.org/officeDocument/2006/relationships/slideLayout" Target="../slideLayouts/slideLayout4.xml"/><Relationship Id="rId4" Type="http://schemas.openxmlformats.org/officeDocument/2006/relationships/image" Target="../media/image60.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99.xml"/><Relationship Id="rId1" Type="http://schemas.openxmlformats.org/officeDocument/2006/relationships/slideLayout" Target="../slideLayouts/slideLayout4.xml"/><Relationship Id="rId6" Type="http://schemas.openxmlformats.org/officeDocument/2006/relationships/image" Target="../media/image62.wmf"/><Relationship Id="rId5" Type="http://schemas.openxmlformats.org/officeDocument/2006/relationships/oleObject" Target="../embeddings/oleObject29.bin"/><Relationship Id="rId4" Type="http://schemas.openxmlformats.org/officeDocument/2006/relationships/image" Target="../media/image61.wmf"/></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3.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image" Target="../media/image3.wmf"/><Relationship Id="rId21" Type="http://schemas.openxmlformats.org/officeDocument/2006/relationships/image" Target="../media/image12.wmf"/><Relationship Id="rId7" Type="http://schemas.openxmlformats.org/officeDocument/2006/relationships/image" Target="../media/image5.wmf"/><Relationship Id="rId12" Type="http://schemas.openxmlformats.org/officeDocument/2006/relationships/oleObject" Target="../embeddings/oleObject6.bin"/><Relationship Id="rId17" Type="http://schemas.openxmlformats.org/officeDocument/2006/relationships/image" Target="../media/image10.wmf"/><Relationship Id="rId25" Type="http://schemas.openxmlformats.org/officeDocument/2006/relationships/image" Target="../media/image14.wmf"/><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0.bin"/><Relationship Id="rId29" Type="http://schemas.openxmlformats.org/officeDocument/2006/relationships/image" Target="../media/image16.wmf"/><Relationship Id="rId1" Type="http://schemas.openxmlformats.org/officeDocument/2006/relationships/slideLayout" Target="../slideLayouts/slideLayout4.xml"/><Relationship Id="rId6" Type="http://schemas.openxmlformats.org/officeDocument/2006/relationships/oleObject" Target="../embeddings/oleObject3.bin"/><Relationship Id="rId11" Type="http://schemas.openxmlformats.org/officeDocument/2006/relationships/image" Target="../media/image7.wmf"/><Relationship Id="rId24" Type="http://schemas.openxmlformats.org/officeDocument/2006/relationships/oleObject" Target="../embeddings/oleObject12.bin"/><Relationship Id="rId5" Type="http://schemas.openxmlformats.org/officeDocument/2006/relationships/image" Target="../media/image4.wmf"/><Relationship Id="rId15" Type="http://schemas.openxmlformats.org/officeDocument/2006/relationships/image" Target="../media/image9.wmf"/><Relationship Id="rId23" Type="http://schemas.openxmlformats.org/officeDocument/2006/relationships/image" Target="../media/image13.wmf"/><Relationship Id="rId28" Type="http://schemas.openxmlformats.org/officeDocument/2006/relationships/oleObject" Target="../embeddings/oleObject14.bin"/><Relationship Id="rId10" Type="http://schemas.openxmlformats.org/officeDocument/2006/relationships/oleObject" Target="../embeddings/oleObject5.bin"/><Relationship Id="rId19" Type="http://schemas.openxmlformats.org/officeDocument/2006/relationships/image" Target="../media/image11.wmf"/><Relationship Id="rId31" Type="http://schemas.openxmlformats.org/officeDocument/2006/relationships/image" Target="../media/image17.wmf"/><Relationship Id="rId4" Type="http://schemas.openxmlformats.org/officeDocument/2006/relationships/oleObject" Target="../embeddings/oleObject2.bin"/><Relationship Id="rId9" Type="http://schemas.openxmlformats.org/officeDocument/2006/relationships/image" Target="../media/image6.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5.wmf"/><Relationship Id="rId30" Type="http://schemas.openxmlformats.org/officeDocument/2006/relationships/oleObject" Target="../embeddings/oleObject15.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29.wmf"/></Relationships>
</file>

<file path=ppt/slides/_rels/slide5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57.xml"/><Relationship Id="rId1" Type="http://schemas.openxmlformats.org/officeDocument/2006/relationships/slideLayout" Target="../slideLayouts/slideLayout4.xml"/><Relationship Id="rId6" Type="http://schemas.openxmlformats.org/officeDocument/2006/relationships/image" Target="../media/image37.wmf"/><Relationship Id="rId5" Type="http://schemas.openxmlformats.org/officeDocument/2006/relationships/oleObject" Target="../embeddings/oleObject18.bin"/><Relationship Id="rId4" Type="http://schemas.openxmlformats.org/officeDocument/2006/relationships/image" Target="../media/image36.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44.wmf"/><Relationship Id="rId2" Type="http://schemas.openxmlformats.org/officeDocument/2006/relationships/notesSlide" Target="../notesSlides/notesSlide66.xml"/><Relationship Id="rId1" Type="http://schemas.openxmlformats.org/officeDocument/2006/relationships/slideLayout" Target="../slideLayouts/slideLayout4.xml"/><Relationship Id="rId6" Type="http://schemas.openxmlformats.org/officeDocument/2006/relationships/image" Target="../media/image41.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22.bin"/><Relationship Id="rId14" Type="http://schemas.openxmlformats.org/officeDocument/2006/relationships/image" Target="../media/image45.w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76.xml"/><Relationship Id="rId1" Type="http://schemas.openxmlformats.org/officeDocument/2006/relationships/slideLayout" Target="../slideLayouts/slideLayout4.xml"/><Relationship Id="rId4" Type="http://schemas.openxmlformats.org/officeDocument/2006/relationships/hyperlink" Target="https://www.cnblogs.com/huenchao/p/6266352.html" TargetMode="External"/></Relationships>
</file>

<file path=ppt/slides/_rels/slide89.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5775" y="2012165"/>
            <a:ext cx="2790167" cy="923330"/>
          </a:xfrm>
          <a:prstGeom prst="rect">
            <a:avLst/>
          </a:prstGeom>
          <a:noFill/>
        </p:spPr>
        <p:txBody>
          <a:bodyPr wrap="square" rtlCol="0">
            <a:spAutoFit/>
          </a:bodyPr>
          <a:lstStyle/>
          <a:p>
            <a:r>
              <a:rPr lang="zh-CN" altLang="en-US" sz="5400" b="1" dirty="0">
                <a:solidFill>
                  <a:srgbClr val="575757"/>
                </a:solidFill>
                <a:latin typeface="Algerian" panose="04020705040A02060702" pitchFamily="82" charset="0"/>
                <a:cs typeface="+mn-ea"/>
                <a:sym typeface="+mn-lt"/>
              </a:rPr>
              <a:t>第</a:t>
            </a:r>
            <a:r>
              <a:rPr lang="en-US" altLang="zh-CN" sz="5400" b="1" dirty="0">
                <a:solidFill>
                  <a:srgbClr val="575757"/>
                </a:solidFill>
                <a:latin typeface="Algerian" panose="04020705040A02060702" pitchFamily="82" charset="0"/>
                <a:cs typeface="+mn-ea"/>
                <a:sym typeface="+mn-lt"/>
              </a:rPr>
              <a:t>3</a:t>
            </a:r>
            <a:r>
              <a:rPr lang="zh-CN" altLang="en-US" sz="5400" b="1" dirty="0">
                <a:solidFill>
                  <a:srgbClr val="575757"/>
                </a:solidFill>
                <a:latin typeface="Algerian" panose="04020705040A02060702" pitchFamily="82" charset="0"/>
                <a:cs typeface="+mn-ea"/>
                <a:sym typeface="+mn-lt"/>
              </a:rPr>
              <a:t>章</a:t>
            </a:r>
          </a:p>
        </p:txBody>
      </p:sp>
      <p:sp>
        <p:nvSpPr>
          <p:cNvPr id="6" name="文本框 5"/>
          <p:cNvSpPr txBox="1"/>
          <p:nvPr/>
        </p:nvSpPr>
        <p:spPr>
          <a:xfrm>
            <a:off x="2784430" y="2024737"/>
            <a:ext cx="2262158" cy="923330"/>
          </a:xfrm>
          <a:prstGeom prst="rect">
            <a:avLst/>
          </a:prstGeom>
          <a:noFill/>
        </p:spPr>
        <p:txBody>
          <a:bodyPr wrap="none" rtlCol="0">
            <a:spAutoFit/>
          </a:bodyPr>
          <a:lstStyle/>
          <a:p>
            <a:r>
              <a:rPr lang="zh-CN" altLang="en-US" sz="5400" b="1" dirty="0">
                <a:solidFill>
                  <a:srgbClr val="575757"/>
                </a:solidFill>
                <a:latin typeface="+mj-ea"/>
                <a:ea typeface="+mj-ea"/>
                <a:cs typeface="+mn-ea"/>
                <a:sym typeface="+mn-lt"/>
              </a:rPr>
              <a:t>运输层</a:t>
            </a:r>
          </a:p>
        </p:txBody>
      </p:sp>
      <p:sp>
        <p:nvSpPr>
          <p:cNvPr id="8" name="等腰三角形 7"/>
          <p:cNvSpPr/>
          <p:nvPr/>
        </p:nvSpPr>
        <p:spPr>
          <a:xfrm>
            <a:off x="3251198" y="1262744"/>
            <a:ext cx="8940801" cy="5607594"/>
          </a:xfrm>
          <a:custGeom>
            <a:avLst/>
            <a:gdLst>
              <a:gd name="connsiteX0" fmla="*/ 0 w 5529943"/>
              <a:gd name="connsiteY0" fmla="*/ 5595257 h 5595257"/>
              <a:gd name="connsiteX1" fmla="*/ 5529943 w 5529943"/>
              <a:gd name="connsiteY1" fmla="*/ 0 h 5595257"/>
              <a:gd name="connsiteX2" fmla="*/ 5529943 w 5529943"/>
              <a:gd name="connsiteY2" fmla="*/ 5595257 h 5595257"/>
              <a:gd name="connsiteX3" fmla="*/ 0 w 5529943"/>
              <a:gd name="connsiteY3" fmla="*/ 5595257 h 5595257"/>
              <a:gd name="connsiteX0" fmla="*/ 0 w 8940801"/>
              <a:gd name="connsiteY0" fmla="*/ 5653314 h 5653314"/>
              <a:gd name="connsiteX1" fmla="*/ 8940801 w 8940801"/>
              <a:gd name="connsiteY1" fmla="*/ 0 h 5653314"/>
              <a:gd name="connsiteX2" fmla="*/ 8940801 w 8940801"/>
              <a:gd name="connsiteY2" fmla="*/ 5595257 h 5653314"/>
              <a:gd name="connsiteX3" fmla="*/ 0 w 8940801"/>
              <a:gd name="connsiteY3" fmla="*/ 5653314 h 5653314"/>
              <a:gd name="connsiteX0" fmla="*/ 0 w 8940801"/>
              <a:gd name="connsiteY0" fmla="*/ 5607594 h 5607594"/>
              <a:gd name="connsiteX1" fmla="*/ 8940801 w 8940801"/>
              <a:gd name="connsiteY1" fmla="*/ 0 h 5607594"/>
              <a:gd name="connsiteX2" fmla="*/ 8940801 w 8940801"/>
              <a:gd name="connsiteY2" fmla="*/ 5595257 h 5607594"/>
              <a:gd name="connsiteX3" fmla="*/ 0 w 8940801"/>
              <a:gd name="connsiteY3" fmla="*/ 5607594 h 5607594"/>
            </a:gdLst>
            <a:ahLst/>
            <a:cxnLst>
              <a:cxn ang="0">
                <a:pos x="connsiteX0" y="connsiteY0"/>
              </a:cxn>
              <a:cxn ang="0">
                <a:pos x="connsiteX1" y="connsiteY1"/>
              </a:cxn>
              <a:cxn ang="0">
                <a:pos x="connsiteX2" y="connsiteY2"/>
              </a:cxn>
              <a:cxn ang="0">
                <a:pos x="connsiteX3" y="connsiteY3"/>
              </a:cxn>
            </a:cxnLst>
            <a:rect l="l" t="t" r="r" b="b"/>
            <a:pathLst>
              <a:path w="8940801" h="5607594">
                <a:moveTo>
                  <a:pt x="0" y="5607594"/>
                </a:moveTo>
                <a:lnTo>
                  <a:pt x="8940801" y="0"/>
                </a:lnTo>
                <a:lnTo>
                  <a:pt x="8940801" y="5595257"/>
                </a:lnTo>
                <a:lnTo>
                  <a:pt x="0" y="5607594"/>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1CC408BB-F138-419B-88E7-947532923AC7}"/>
              </a:ext>
            </a:extLst>
          </p:cNvPr>
          <p:cNvSpPr txBox="1"/>
          <p:nvPr/>
        </p:nvSpPr>
        <p:spPr>
          <a:xfrm>
            <a:off x="1255852" y="4887370"/>
            <a:ext cx="4354077" cy="707886"/>
          </a:xfrm>
          <a:prstGeom prst="rect">
            <a:avLst/>
          </a:prstGeom>
          <a:noFill/>
        </p:spPr>
        <p:txBody>
          <a:bodyPr wrap="none" rtlCol="0">
            <a:spAutoFit/>
          </a:bodyPr>
          <a:lstStyle/>
          <a:p>
            <a:pPr algn="ct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电子科技大学信息与软件工程学院</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计算机网络课程组</a:t>
            </a:r>
            <a:r>
              <a:rPr lang="en-US" altLang="zh-CN" sz="2000" dirty="0">
                <a:latin typeface="微软雅黑" panose="020B0503020204020204" pitchFamily="34" charset="-122"/>
                <a:ea typeface="微软雅黑" panose="020B0503020204020204" pitchFamily="34" charset="-122"/>
              </a:rPr>
              <a:t>, 2021</a:t>
            </a:r>
            <a:endParaRPr lang="zh-CN" altLang="en-US" sz="2000" b="1" dirty="0">
              <a:solidFill>
                <a:srgbClr val="575757"/>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369581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611560" y="1562756"/>
            <a:ext cx="4661484" cy="18075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p>
        </p:txBody>
      </p:sp>
      <p:sp>
        <p:nvSpPr>
          <p:cNvPr id="41" name="矩形 40"/>
          <p:cNvSpPr/>
          <p:nvPr/>
        </p:nvSpPr>
        <p:spPr>
          <a:xfrm>
            <a:off x="4092890" y="710268"/>
            <a:ext cx="4006225" cy="646331"/>
          </a:xfrm>
          <a:prstGeom prst="rect">
            <a:avLst/>
          </a:prstGeom>
        </p:spPr>
        <p:txBody>
          <a:bodyPr wrap="none">
            <a:spAutoFit/>
          </a:bodyPr>
          <a:lstStyle/>
          <a:p>
            <a:pPr algn="ctr"/>
            <a:r>
              <a:rPr lang="zh-CN" altLang="en-US" sz="3600" b="1" dirty="0">
                <a:solidFill>
                  <a:schemeClr val="accent1"/>
                </a:solidFill>
                <a:cs typeface="+mn-ea"/>
                <a:sym typeface="+mn-lt"/>
              </a:rPr>
              <a:t>多路复用</a:t>
            </a:r>
            <a:r>
              <a:rPr lang="en-US" altLang="zh-CN" sz="3600" b="1" dirty="0">
                <a:solidFill>
                  <a:schemeClr val="accent1"/>
                </a:solidFill>
                <a:cs typeface="+mn-ea"/>
                <a:sym typeface="+mn-lt"/>
              </a:rPr>
              <a:t>/</a:t>
            </a:r>
            <a:r>
              <a:rPr lang="zh-CN" altLang="en-US" sz="3600" b="1" dirty="0">
                <a:solidFill>
                  <a:schemeClr val="accent1"/>
                </a:solidFill>
                <a:cs typeface="+mn-ea"/>
                <a:sym typeface="+mn-lt"/>
              </a:rPr>
              <a:t>多路分解</a:t>
            </a:r>
            <a:endParaRPr lang="en-US" altLang="zh-CN" sz="3600" b="1" dirty="0">
              <a:solidFill>
                <a:schemeClr val="accent1"/>
              </a:solidFill>
              <a:cs typeface="+mn-ea"/>
              <a:sym typeface="+mn-lt"/>
            </a:endParaRPr>
          </a:p>
        </p:txBody>
      </p:sp>
      <p:sp>
        <p:nvSpPr>
          <p:cNvPr id="2" name="矩形 1"/>
          <p:cNvSpPr/>
          <p:nvPr/>
        </p:nvSpPr>
        <p:spPr>
          <a:xfrm>
            <a:off x="979813" y="1682331"/>
            <a:ext cx="3028393" cy="461665"/>
          </a:xfrm>
          <a:prstGeom prst="rect">
            <a:avLst/>
          </a:prstGeom>
        </p:spPr>
        <p:txBody>
          <a:bodyPr wrap="none">
            <a:spAutoFit/>
          </a:bodyPr>
          <a:lstStyle/>
          <a:p>
            <a:pPr algn="ctr">
              <a:spcBef>
                <a:spcPct val="0"/>
              </a:spcBef>
              <a:buClrTx/>
              <a:buFontTx/>
              <a:buNone/>
              <a:defRPr/>
            </a:pPr>
            <a:r>
              <a:rPr lang="zh-CN" altLang="en-US" sz="2400" dirty="0">
                <a:solidFill>
                  <a:schemeClr val="bg1"/>
                </a:solidFill>
                <a:latin typeface="+mn-ea"/>
              </a:rPr>
              <a:t>在接收主机多路分解</a:t>
            </a:r>
            <a:r>
              <a:rPr lang="en-US" altLang="zh-CN" sz="2400" dirty="0">
                <a:solidFill>
                  <a:schemeClr val="bg1"/>
                </a:solidFill>
                <a:latin typeface="+mn-ea"/>
              </a:rPr>
              <a:t>:</a:t>
            </a:r>
          </a:p>
        </p:txBody>
      </p:sp>
      <p:sp>
        <p:nvSpPr>
          <p:cNvPr id="3" name="矩形 2"/>
          <p:cNvSpPr/>
          <p:nvPr/>
        </p:nvSpPr>
        <p:spPr>
          <a:xfrm>
            <a:off x="1082143" y="2160709"/>
            <a:ext cx="3533400" cy="769441"/>
          </a:xfrm>
          <a:prstGeom prst="rect">
            <a:avLst/>
          </a:prstGeom>
        </p:spPr>
        <p:txBody>
          <a:bodyPr wrap="square">
            <a:spAutoFit/>
          </a:bodyPr>
          <a:lstStyle/>
          <a:p>
            <a:pPr>
              <a:spcBef>
                <a:spcPct val="0"/>
              </a:spcBef>
              <a:buFontTx/>
              <a:buNone/>
            </a:pPr>
            <a:r>
              <a:rPr lang="zh-CN" altLang="en-US" sz="2200" b="1" dirty="0">
                <a:solidFill>
                  <a:schemeClr val="bg1"/>
                </a:solidFill>
                <a:latin typeface="+mn-ea"/>
              </a:rPr>
              <a:t>将接收到的数据段传递到</a:t>
            </a:r>
          </a:p>
          <a:p>
            <a:pPr>
              <a:spcBef>
                <a:spcPct val="0"/>
              </a:spcBef>
              <a:buFontTx/>
              <a:buNone/>
            </a:pPr>
            <a:r>
              <a:rPr lang="zh-CN" altLang="en-US" sz="2200" b="1" dirty="0">
                <a:solidFill>
                  <a:schemeClr val="bg1"/>
                </a:solidFill>
                <a:latin typeface="+mn-ea"/>
              </a:rPr>
              <a:t>正确的套接字（多路分解）</a:t>
            </a:r>
          </a:p>
        </p:txBody>
      </p:sp>
      <p:sp>
        <p:nvSpPr>
          <p:cNvPr id="13" name="圆角矩形 12"/>
          <p:cNvSpPr/>
          <p:nvPr/>
        </p:nvSpPr>
        <p:spPr>
          <a:xfrm>
            <a:off x="6689272" y="1573642"/>
            <a:ext cx="4661484" cy="180750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7057524" y="1729357"/>
            <a:ext cx="3028393" cy="461665"/>
          </a:xfrm>
          <a:prstGeom prst="rect">
            <a:avLst/>
          </a:prstGeom>
        </p:spPr>
        <p:txBody>
          <a:bodyPr wrap="none">
            <a:spAutoFit/>
          </a:bodyPr>
          <a:lstStyle/>
          <a:p>
            <a:pPr algn="ctr">
              <a:spcBef>
                <a:spcPct val="0"/>
              </a:spcBef>
              <a:buClrTx/>
              <a:buFontTx/>
              <a:buNone/>
              <a:defRPr/>
            </a:pPr>
            <a:r>
              <a:rPr lang="zh-CN" altLang="en-US" sz="2400" dirty="0">
                <a:solidFill>
                  <a:schemeClr val="bg1"/>
                </a:solidFill>
                <a:latin typeface="+mn-ea"/>
              </a:rPr>
              <a:t>在发送主机多路复用</a:t>
            </a:r>
            <a:r>
              <a:rPr lang="en-US" altLang="zh-CN" sz="2400" dirty="0">
                <a:solidFill>
                  <a:schemeClr val="bg1"/>
                </a:solidFill>
                <a:latin typeface="+mn-ea"/>
              </a:rPr>
              <a:t>:</a:t>
            </a:r>
          </a:p>
        </p:txBody>
      </p:sp>
      <p:sp>
        <p:nvSpPr>
          <p:cNvPr id="15" name="矩形 14"/>
          <p:cNvSpPr/>
          <p:nvPr/>
        </p:nvSpPr>
        <p:spPr>
          <a:xfrm>
            <a:off x="7131829" y="2172665"/>
            <a:ext cx="3776369" cy="1107996"/>
          </a:xfrm>
          <a:prstGeom prst="rect">
            <a:avLst/>
          </a:prstGeom>
        </p:spPr>
        <p:txBody>
          <a:bodyPr wrap="square">
            <a:spAutoFit/>
          </a:bodyPr>
          <a:lstStyle/>
          <a:p>
            <a:pPr>
              <a:spcBef>
                <a:spcPct val="0"/>
              </a:spcBef>
              <a:buFontTx/>
              <a:buNone/>
            </a:pPr>
            <a:r>
              <a:rPr lang="zh-CN" altLang="en-US" sz="2200" b="1" dirty="0">
                <a:solidFill>
                  <a:schemeClr val="bg1"/>
                </a:solidFill>
                <a:latin typeface="+mn-ea"/>
              </a:rPr>
              <a:t>从多个套接字收集数据</a:t>
            </a:r>
            <a:r>
              <a:rPr lang="en-US" altLang="zh-CN" sz="2200" b="1" dirty="0">
                <a:solidFill>
                  <a:schemeClr val="bg1"/>
                </a:solidFill>
                <a:latin typeface="+mn-ea"/>
              </a:rPr>
              <a:t>, </a:t>
            </a:r>
            <a:r>
              <a:rPr lang="zh-CN" altLang="en-US" sz="2200" b="1" dirty="0">
                <a:solidFill>
                  <a:schemeClr val="bg1"/>
                </a:solidFill>
                <a:latin typeface="+mn-ea"/>
              </a:rPr>
              <a:t>用首部封装数据，然后将报文段传递到网络层</a:t>
            </a:r>
            <a:r>
              <a:rPr lang="en-US" altLang="zh-CN" sz="2200" b="1" dirty="0">
                <a:solidFill>
                  <a:schemeClr val="bg1"/>
                </a:solidFill>
                <a:latin typeface="+mn-ea"/>
              </a:rPr>
              <a:t>(</a:t>
            </a:r>
            <a:r>
              <a:rPr lang="zh-CN" altLang="en-US" sz="2200" b="1" dirty="0">
                <a:solidFill>
                  <a:schemeClr val="bg1"/>
                </a:solidFill>
                <a:latin typeface="+mn-ea"/>
              </a:rPr>
              <a:t>多路复用）</a:t>
            </a: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8441" y="3726480"/>
            <a:ext cx="7999413" cy="3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46"/>
          <p:cNvSpPr>
            <a:spLocks noChangeArrowheads="1"/>
          </p:cNvSpPr>
          <p:nvPr/>
        </p:nvSpPr>
        <p:spPr bwMode="auto">
          <a:xfrm>
            <a:off x="563031" y="3496029"/>
            <a:ext cx="593725" cy="192088"/>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8" name="Oval 47"/>
          <p:cNvSpPr>
            <a:spLocks noChangeArrowheads="1"/>
          </p:cNvSpPr>
          <p:nvPr/>
        </p:nvSpPr>
        <p:spPr bwMode="auto">
          <a:xfrm>
            <a:off x="2572806" y="3459517"/>
            <a:ext cx="595312" cy="301625"/>
          </a:xfrm>
          <a:prstGeom prst="ellipse">
            <a:avLst/>
          </a:prstGeom>
          <a:solidFill>
            <a:srgbClr val="CCFFFF"/>
          </a:solidFill>
          <a:ln w="12700">
            <a:solidFill>
              <a:schemeClr val="tx1"/>
            </a:solidFill>
            <a:round/>
            <a:headEnd/>
            <a:tailEnd/>
          </a:ln>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19" name="Rectangle 48"/>
          <p:cNvSpPr>
            <a:spLocks noChangeArrowheads="1"/>
          </p:cNvSpPr>
          <p:nvPr/>
        </p:nvSpPr>
        <p:spPr bwMode="auto">
          <a:xfrm>
            <a:off x="3326868" y="3423004"/>
            <a:ext cx="803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 </a:t>
            </a:r>
            <a:r>
              <a:rPr lang="zh-CN" altLang="en-US" sz="1600" b="1">
                <a:latin typeface="Comic Sans MS" panose="030F0702030302020204" pitchFamily="66" charset="0"/>
                <a:ea typeface="宋体" panose="02010600030101010101" pitchFamily="2" charset="-122"/>
              </a:rPr>
              <a:t>进程</a:t>
            </a:r>
          </a:p>
        </p:txBody>
      </p:sp>
      <p:sp>
        <p:nvSpPr>
          <p:cNvPr id="20" name="Rectangle 49"/>
          <p:cNvSpPr>
            <a:spLocks noChangeArrowheads="1"/>
          </p:cNvSpPr>
          <p:nvPr/>
        </p:nvSpPr>
        <p:spPr bwMode="auto">
          <a:xfrm>
            <a:off x="1282168" y="3423004"/>
            <a:ext cx="1006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 </a:t>
            </a:r>
            <a:r>
              <a:rPr lang="zh-CN" altLang="en-US" sz="1600" b="1">
                <a:latin typeface="Comic Sans MS" panose="030F0702030302020204" pitchFamily="66" charset="0"/>
                <a:ea typeface="宋体" panose="02010600030101010101" pitchFamily="2" charset="-122"/>
              </a:rPr>
              <a:t>套接字</a:t>
            </a:r>
          </a:p>
        </p:txBody>
      </p:sp>
    </p:spTree>
    <p:extLst>
      <p:ext uri="{BB962C8B-B14F-4D97-AF65-F5344CB8AC3E}">
        <p14:creationId xmlns:p14="http://schemas.microsoft.com/office/powerpoint/2010/main" val="6288117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0" grpId="0"/>
      <p:bldP spid="41" grpId="0"/>
      <p:bldP spid="2" grpId="0"/>
      <p:bldP spid="3" grpId="0"/>
      <p:bldP spid="13" grpId="0" animBg="1"/>
      <p:bldP spid="14" grpId="0"/>
      <p:bldP spid="15" grpId="0"/>
      <p:bldP spid="17" grpId="0" animBg="1"/>
      <p:bldP spid="18" grpId="0" animBg="1"/>
      <p:bldP spid="19" grpId="0"/>
      <p:bldP spid="2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841830" y="4002005"/>
            <a:ext cx="8599158" cy="25424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zh-CN" dirty="0">
                <a:cs typeface="+mn-ea"/>
                <a:sym typeface="+mn-lt"/>
              </a:rPr>
              <a:t>RM</a:t>
            </a:r>
            <a:r>
              <a:rPr lang="zh-CN" altLang="en-US" dirty="0">
                <a:cs typeface="+mn-ea"/>
                <a:sym typeface="+mn-lt"/>
              </a:rPr>
              <a:t>信元的两个字节的 </a:t>
            </a:r>
            <a:r>
              <a:rPr lang="en-US" altLang="zh-CN" dirty="0">
                <a:cs typeface="+mn-ea"/>
                <a:sym typeface="+mn-lt"/>
              </a:rPr>
              <a:t>ER (</a:t>
            </a:r>
            <a:r>
              <a:rPr lang="zh-CN" altLang="en-US" dirty="0">
                <a:cs typeface="+mn-ea"/>
                <a:sym typeface="+mn-lt"/>
              </a:rPr>
              <a:t>明确速率</a:t>
            </a:r>
            <a:r>
              <a:rPr lang="en-US" altLang="zh-CN" dirty="0">
                <a:cs typeface="+mn-ea"/>
                <a:sym typeface="+mn-lt"/>
              </a:rPr>
              <a:t>) </a:t>
            </a:r>
            <a:r>
              <a:rPr lang="zh-CN" altLang="en-US" dirty="0">
                <a:cs typeface="+mn-ea"/>
                <a:sym typeface="+mn-lt"/>
              </a:rPr>
              <a:t>域</a:t>
            </a:r>
          </a:p>
          <a:p>
            <a:pPr>
              <a:lnSpc>
                <a:spcPct val="150000"/>
              </a:lnSpc>
            </a:pPr>
            <a:r>
              <a:rPr lang="en-US" altLang="zh-CN" dirty="0">
                <a:cs typeface="+mn-ea"/>
                <a:sym typeface="+mn-lt"/>
              </a:rPr>
              <a:t>--</a:t>
            </a:r>
            <a:r>
              <a:rPr lang="zh-CN" altLang="en-US" dirty="0">
                <a:cs typeface="+mn-ea"/>
                <a:sym typeface="+mn-lt"/>
              </a:rPr>
              <a:t>拥塞的交换机可能降低信元中的 </a:t>
            </a:r>
            <a:r>
              <a:rPr lang="en-US" altLang="zh-CN" dirty="0">
                <a:cs typeface="+mn-ea"/>
                <a:sym typeface="+mn-lt"/>
              </a:rPr>
              <a:t>ER </a:t>
            </a:r>
            <a:r>
              <a:rPr lang="zh-CN" altLang="en-US" dirty="0">
                <a:cs typeface="+mn-ea"/>
                <a:sym typeface="+mn-lt"/>
              </a:rPr>
              <a:t>值</a:t>
            </a:r>
          </a:p>
          <a:p>
            <a:pPr>
              <a:lnSpc>
                <a:spcPct val="150000"/>
              </a:lnSpc>
            </a:pPr>
            <a:r>
              <a:rPr lang="en-US" altLang="zh-CN" dirty="0">
                <a:cs typeface="+mn-ea"/>
                <a:sym typeface="+mn-lt"/>
              </a:rPr>
              <a:t>--</a:t>
            </a:r>
            <a:r>
              <a:rPr lang="zh-CN" altLang="en-US" dirty="0">
                <a:cs typeface="+mn-ea"/>
                <a:sym typeface="+mn-lt"/>
              </a:rPr>
              <a:t>发送方的发送速率因此调整到通道支持的最低速率</a:t>
            </a:r>
          </a:p>
          <a:p>
            <a:pPr marL="285750" indent="-285750">
              <a:lnSpc>
                <a:spcPct val="150000"/>
              </a:lnSpc>
              <a:buFont typeface="Arial" panose="020B0604020202020204" pitchFamily="34" charset="0"/>
              <a:buChar char="•"/>
            </a:pPr>
            <a:r>
              <a:rPr lang="zh-CN" altLang="en-US" dirty="0">
                <a:cs typeface="+mn-ea"/>
                <a:sym typeface="+mn-lt"/>
              </a:rPr>
              <a:t>数据信元中的</a:t>
            </a:r>
            <a:r>
              <a:rPr lang="en-US" altLang="zh-CN" dirty="0">
                <a:cs typeface="+mn-ea"/>
                <a:sym typeface="+mn-lt"/>
              </a:rPr>
              <a:t>EFCI </a:t>
            </a:r>
            <a:r>
              <a:rPr lang="zh-CN" altLang="en-US" dirty="0">
                <a:cs typeface="+mn-ea"/>
                <a:sym typeface="+mn-lt"/>
              </a:rPr>
              <a:t>位</a:t>
            </a:r>
            <a:r>
              <a:rPr lang="en-US" altLang="zh-CN" dirty="0">
                <a:cs typeface="+mn-ea"/>
                <a:sym typeface="+mn-lt"/>
              </a:rPr>
              <a:t>: </a:t>
            </a:r>
            <a:r>
              <a:rPr lang="zh-CN" altLang="en-US" dirty="0">
                <a:cs typeface="+mn-ea"/>
                <a:sym typeface="+mn-lt"/>
              </a:rPr>
              <a:t>在拥塞的交换机中设置为</a:t>
            </a:r>
            <a:r>
              <a:rPr lang="en-US" altLang="zh-CN" dirty="0">
                <a:cs typeface="+mn-ea"/>
                <a:sym typeface="+mn-lt"/>
              </a:rPr>
              <a:t>1</a:t>
            </a:r>
          </a:p>
          <a:p>
            <a:pPr>
              <a:lnSpc>
                <a:spcPct val="150000"/>
              </a:lnSpc>
            </a:pPr>
            <a:r>
              <a:rPr lang="zh-CN" altLang="en-US" dirty="0">
                <a:cs typeface="+mn-ea"/>
                <a:sym typeface="+mn-lt"/>
              </a:rPr>
              <a:t>如果数据信元有</a:t>
            </a:r>
            <a:r>
              <a:rPr lang="en-US" altLang="zh-CN" dirty="0">
                <a:cs typeface="+mn-ea"/>
                <a:sym typeface="+mn-lt"/>
              </a:rPr>
              <a:t>EFCI</a:t>
            </a:r>
            <a:r>
              <a:rPr lang="zh-CN" altLang="en-US" dirty="0">
                <a:cs typeface="+mn-ea"/>
                <a:sym typeface="+mn-lt"/>
              </a:rPr>
              <a:t>，比</a:t>
            </a:r>
            <a:r>
              <a:rPr lang="en-US" altLang="zh-CN" dirty="0">
                <a:cs typeface="+mn-ea"/>
                <a:sym typeface="+mn-lt"/>
              </a:rPr>
              <a:t>RM</a:t>
            </a:r>
            <a:r>
              <a:rPr lang="zh-CN" altLang="en-US" dirty="0">
                <a:cs typeface="+mn-ea"/>
                <a:sym typeface="+mn-lt"/>
              </a:rPr>
              <a:t>先到，发送方设置</a:t>
            </a:r>
            <a:r>
              <a:rPr lang="en-US" altLang="zh-CN" dirty="0">
                <a:cs typeface="+mn-ea"/>
                <a:sym typeface="+mn-lt"/>
              </a:rPr>
              <a:t>CI</a:t>
            </a:r>
            <a:r>
              <a:rPr lang="zh-CN" altLang="en-US" dirty="0">
                <a:cs typeface="+mn-ea"/>
                <a:sym typeface="+mn-lt"/>
              </a:rPr>
              <a:t>比特于返回的</a:t>
            </a:r>
            <a:r>
              <a:rPr lang="en-US" altLang="zh-CN" dirty="0">
                <a:cs typeface="+mn-ea"/>
                <a:sym typeface="+mn-lt"/>
              </a:rPr>
              <a:t>RM</a:t>
            </a:r>
            <a:r>
              <a:rPr lang="zh-CN" altLang="en-US" dirty="0">
                <a:cs typeface="+mn-ea"/>
                <a:sym typeface="+mn-lt"/>
              </a:rPr>
              <a:t>信元中</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拥塞控制原理</a:t>
            </a:r>
          </a:p>
        </p:txBody>
      </p:sp>
      <p:sp>
        <p:nvSpPr>
          <p:cNvPr id="41" name="矩形 40"/>
          <p:cNvSpPr/>
          <p:nvPr/>
        </p:nvSpPr>
        <p:spPr>
          <a:xfrm>
            <a:off x="2767783" y="710268"/>
            <a:ext cx="6656438" cy="646331"/>
          </a:xfrm>
          <a:prstGeom prst="rect">
            <a:avLst/>
          </a:prstGeom>
        </p:spPr>
        <p:txBody>
          <a:bodyPr wrap="none">
            <a:spAutoFit/>
          </a:bodyPr>
          <a:lstStyle/>
          <a:p>
            <a:pPr algn="ctr"/>
            <a:r>
              <a:rPr lang="zh-CN" altLang="en-US" sz="3600" b="1" dirty="0">
                <a:solidFill>
                  <a:schemeClr val="accent1"/>
                </a:solidFill>
                <a:cs typeface="+mn-ea"/>
                <a:sym typeface="+mn-lt"/>
              </a:rPr>
              <a:t>* 情况分析</a:t>
            </a:r>
            <a:r>
              <a:rPr lang="en-US" altLang="zh-CN" sz="3600" b="1" dirty="0">
                <a:solidFill>
                  <a:schemeClr val="accent1"/>
                </a:solidFill>
                <a:cs typeface="+mn-ea"/>
                <a:sym typeface="+mn-lt"/>
              </a:rPr>
              <a:t>: ATM ABR </a:t>
            </a:r>
            <a:r>
              <a:rPr lang="zh-CN" altLang="en-US" sz="3600" b="1" dirty="0">
                <a:solidFill>
                  <a:schemeClr val="accent1"/>
                </a:solidFill>
                <a:cs typeface="+mn-ea"/>
                <a:sym typeface="+mn-lt"/>
              </a:rPr>
              <a:t>拥塞控制</a:t>
            </a:r>
            <a:endParaRPr lang="en-US" altLang="zh-CN" sz="3600" b="1" dirty="0">
              <a:solidFill>
                <a:schemeClr val="accent1"/>
              </a:solidFill>
              <a:cs typeface="+mn-ea"/>
              <a:sym typeface="+mn-lt"/>
            </a:endParaRPr>
          </a:p>
        </p:txBody>
      </p:sp>
      <p:pic>
        <p:nvPicPr>
          <p:cNvPr id="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4594" y="1729357"/>
            <a:ext cx="5641608" cy="196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33832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9933" y="1433543"/>
            <a:ext cx="2790167" cy="2215991"/>
          </a:xfrm>
          <a:prstGeom prst="rect">
            <a:avLst/>
          </a:prstGeom>
          <a:noFill/>
        </p:spPr>
        <p:txBody>
          <a:bodyPr wrap="square" rtlCol="0">
            <a:spAutoFit/>
          </a:bodyPr>
          <a:lstStyle/>
          <a:p>
            <a:r>
              <a:rPr lang="en-US" altLang="zh-CN" sz="13800" b="1" dirty="0">
                <a:solidFill>
                  <a:srgbClr val="575757"/>
                </a:solidFill>
                <a:latin typeface="Algerian" panose="04020705040A02060702" pitchFamily="82" charset="0"/>
                <a:cs typeface="+mn-ea"/>
                <a:sym typeface="+mn-lt"/>
              </a:rPr>
              <a:t>07</a:t>
            </a:r>
            <a:endParaRPr lang="zh-CN" altLang="en-US" sz="13800" b="1" dirty="0">
              <a:solidFill>
                <a:srgbClr val="575757"/>
              </a:solidFill>
              <a:latin typeface="Algerian" panose="04020705040A02060702" pitchFamily="82" charset="0"/>
              <a:cs typeface="+mn-ea"/>
              <a:sym typeface="+mn-lt"/>
            </a:endParaRPr>
          </a:p>
        </p:txBody>
      </p:sp>
      <p:sp>
        <p:nvSpPr>
          <p:cNvPr id="6" name="文本框 5"/>
          <p:cNvSpPr txBox="1"/>
          <p:nvPr/>
        </p:nvSpPr>
        <p:spPr>
          <a:xfrm>
            <a:off x="2784430" y="2156817"/>
            <a:ext cx="3717108" cy="769441"/>
          </a:xfrm>
          <a:prstGeom prst="rect">
            <a:avLst/>
          </a:prstGeom>
          <a:noFill/>
        </p:spPr>
        <p:txBody>
          <a:bodyPr wrap="none" rtlCol="0">
            <a:spAutoFit/>
          </a:bodyPr>
          <a:lstStyle/>
          <a:p>
            <a:r>
              <a:rPr lang="en-US" altLang="zh-CN" sz="4400" b="1" dirty="0">
                <a:solidFill>
                  <a:srgbClr val="575757"/>
                </a:solidFill>
                <a:cs typeface="+mn-ea"/>
                <a:sym typeface="+mn-lt"/>
              </a:rPr>
              <a:t>TCP </a:t>
            </a:r>
            <a:r>
              <a:rPr lang="zh-CN" altLang="en-US" sz="4400" b="1" dirty="0">
                <a:solidFill>
                  <a:srgbClr val="575757"/>
                </a:solidFill>
                <a:cs typeface="+mn-ea"/>
                <a:sym typeface="+mn-lt"/>
              </a:rPr>
              <a:t>拥塞控制</a:t>
            </a:r>
          </a:p>
        </p:txBody>
      </p:sp>
      <p:sp>
        <p:nvSpPr>
          <p:cNvPr id="8" name="等腰三角形 7"/>
          <p:cNvSpPr/>
          <p:nvPr/>
        </p:nvSpPr>
        <p:spPr>
          <a:xfrm>
            <a:off x="3251198" y="1262744"/>
            <a:ext cx="8940801" cy="5607594"/>
          </a:xfrm>
          <a:custGeom>
            <a:avLst/>
            <a:gdLst>
              <a:gd name="connsiteX0" fmla="*/ 0 w 5529943"/>
              <a:gd name="connsiteY0" fmla="*/ 5595257 h 5595257"/>
              <a:gd name="connsiteX1" fmla="*/ 5529943 w 5529943"/>
              <a:gd name="connsiteY1" fmla="*/ 0 h 5595257"/>
              <a:gd name="connsiteX2" fmla="*/ 5529943 w 5529943"/>
              <a:gd name="connsiteY2" fmla="*/ 5595257 h 5595257"/>
              <a:gd name="connsiteX3" fmla="*/ 0 w 5529943"/>
              <a:gd name="connsiteY3" fmla="*/ 5595257 h 5595257"/>
              <a:gd name="connsiteX0" fmla="*/ 0 w 8940801"/>
              <a:gd name="connsiteY0" fmla="*/ 5653314 h 5653314"/>
              <a:gd name="connsiteX1" fmla="*/ 8940801 w 8940801"/>
              <a:gd name="connsiteY1" fmla="*/ 0 h 5653314"/>
              <a:gd name="connsiteX2" fmla="*/ 8940801 w 8940801"/>
              <a:gd name="connsiteY2" fmla="*/ 5595257 h 5653314"/>
              <a:gd name="connsiteX3" fmla="*/ 0 w 8940801"/>
              <a:gd name="connsiteY3" fmla="*/ 5653314 h 5653314"/>
              <a:gd name="connsiteX0" fmla="*/ 0 w 8940801"/>
              <a:gd name="connsiteY0" fmla="*/ 5607594 h 5607594"/>
              <a:gd name="connsiteX1" fmla="*/ 8940801 w 8940801"/>
              <a:gd name="connsiteY1" fmla="*/ 0 h 5607594"/>
              <a:gd name="connsiteX2" fmla="*/ 8940801 w 8940801"/>
              <a:gd name="connsiteY2" fmla="*/ 5595257 h 5607594"/>
              <a:gd name="connsiteX3" fmla="*/ 0 w 8940801"/>
              <a:gd name="connsiteY3" fmla="*/ 5607594 h 5607594"/>
            </a:gdLst>
            <a:ahLst/>
            <a:cxnLst>
              <a:cxn ang="0">
                <a:pos x="connsiteX0" y="connsiteY0"/>
              </a:cxn>
              <a:cxn ang="0">
                <a:pos x="connsiteX1" y="connsiteY1"/>
              </a:cxn>
              <a:cxn ang="0">
                <a:pos x="connsiteX2" y="connsiteY2"/>
              </a:cxn>
              <a:cxn ang="0">
                <a:pos x="connsiteX3" y="connsiteY3"/>
              </a:cxn>
            </a:cxnLst>
            <a:rect l="l" t="t" r="r" b="b"/>
            <a:pathLst>
              <a:path w="8940801" h="5607594">
                <a:moveTo>
                  <a:pt x="0" y="5607594"/>
                </a:moveTo>
                <a:lnTo>
                  <a:pt x="8940801" y="0"/>
                </a:lnTo>
                <a:lnTo>
                  <a:pt x="8940801" y="5595257"/>
                </a:lnTo>
                <a:lnTo>
                  <a:pt x="0" y="5607594"/>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8677146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756744" y="1513489"/>
            <a:ext cx="4950373" cy="48032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spcBef>
                <a:spcPct val="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端到端控制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没有网络辅助</a:t>
            </a:r>
            <a:r>
              <a:rPr lang="en-US" altLang="zh-CN" sz="2000" dirty="0">
                <a:latin typeface="微软雅黑" panose="020B0503020204020204" pitchFamily="34" charset="-122"/>
                <a:ea typeface="微软雅黑" panose="020B0503020204020204" pitchFamily="34" charset="-122"/>
              </a:rPr>
              <a:t>)</a:t>
            </a:r>
          </a:p>
          <a:p>
            <a:pPr marL="342900" indent="-342900">
              <a:lnSpc>
                <a:spcPct val="150000"/>
              </a:lnSpc>
              <a:spcBef>
                <a:spcPct val="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发送方限制发送</a:t>
            </a:r>
            <a:r>
              <a:rPr lang="en-US" altLang="zh-CN" sz="2000" dirty="0">
                <a:latin typeface="微软雅黑" panose="020B0503020204020204" pitchFamily="34" charset="-122"/>
                <a:ea typeface="微软雅黑" panose="020B0503020204020204" pitchFamily="34" charset="-122"/>
              </a:rPr>
              <a:t>:</a:t>
            </a:r>
          </a:p>
          <a:p>
            <a:pPr>
              <a:lnSpc>
                <a:spcPct val="150000"/>
              </a:lnSpc>
              <a:spcBef>
                <a:spcPct val="0"/>
              </a:spcBef>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LastByteSent-LastByteAcked</a:t>
            </a: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000" dirty="0">
                <a:latin typeface="微软雅黑" panose="020B0503020204020204" pitchFamily="34" charset="-122"/>
                <a:ea typeface="微软雅黑" panose="020B0503020204020204" pitchFamily="34" charset="-122"/>
              </a:rPr>
              <a:t>  &lt;min( </a:t>
            </a:r>
            <a:r>
              <a:rPr lang="en-US" altLang="zh-CN" sz="2000" dirty="0" err="1">
                <a:latin typeface="微软雅黑" panose="020B0503020204020204" pitchFamily="34" charset="-122"/>
                <a:ea typeface="微软雅黑" panose="020B0503020204020204" pitchFamily="34" charset="-122"/>
              </a:rPr>
              <a:t>CongWin</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RcvWindow</a:t>
            </a:r>
            <a:r>
              <a:rPr lang="en-US" altLang="zh-CN" sz="2000" dirty="0">
                <a:latin typeface="微软雅黑" panose="020B0503020204020204" pitchFamily="34" charset="-122"/>
                <a:ea typeface="微软雅黑" panose="020B0503020204020204" pitchFamily="34" charset="-122"/>
              </a:rPr>
              <a:t> )</a:t>
            </a:r>
          </a:p>
          <a:p>
            <a:pPr marL="342900" indent="-342900">
              <a:lnSpc>
                <a:spcPct val="150000"/>
              </a:lnSpc>
              <a:spcBef>
                <a:spcPct val="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大体上</a:t>
            </a:r>
            <a:r>
              <a:rPr lang="en-US" altLang="zh-CN" sz="2000" dirty="0">
                <a:latin typeface="微软雅黑" panose="020B0503020204020204" pitchFamily="34" charset="-122"/>
                <a:ea typeface="微软雅黑" panose="020B0503020204020204" pitchFamily="34" charset="-122"/>
              </a:rPr>
              <a:t>,</a:t>
            </a:r>
          </a:p>
          <a:p>
            <a:pPr>
              <a:lnSpc>
                <a:spcPct val="150000"/>
              </a:lnSpc>
              <a:spcBef>
                <a:spcPct val="0"/>
              </a:spcBef>
            </a:pP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0"/>
              </a:spcBef>
            </a:pP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000" dirty="0" err="1">
                <a:latin typeface="微软雅黑" panose="020B0503020204020204" pitchFamily="34" charset="-122"/>
                <a:ea typeface="微软雅黑" panose="020B0503020204020204" pitchFamily="34" charset="-122"/>
              </a:rPr>
              <a:t>CongWin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是动态的</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感知的网络拥塞的函数</a:t>
            </a:r>
            <a:endParaRPr lang="en-US" altLang="zh-CN" sz="2000" dirty="0">
              <a:latin typeface="微软雅黑" panose="020B0503020204020204" pitchFamily="34" charset="-122"/>
              <a:ea typeface="微软雅黑" panose="020B0503020204020204" pitchFamily="34" charset="-122"/>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4558721" y="710268"/>
            <a:ext cx="3074561"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拥塞控制</a:t>
            </a:r>
            <a:endParaRPr lang="en-US" altLang="zh-CN" sz="3600" b="1" dirty="0">
              <a:solidFill>
                <a:schemeClr val="accent1"/>
              </a:solidFill>
              <a:cs typeface="+mn-ea"/>
              <a:sym typeface="+mn-lt"/>
            </a:endParaRPr>
          </a:p>
        </p:txBody>
      </p:sp>
      <p:sp>
        <p:nvSpPr>
          <p:cNvPr id="7" name="圆角矩形 6"/>
          <p:cNvSpPr/>
          <p:nvPr/>
        </p:nvSpPr>
        <p:spPr>
          <a:xfrm>
            <a:off x="6127000" y="1513489"/>
            <a:ext cx="5311432" cy="48032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000" dirty="0">
                <a:solidFill>
                  <a:srgbClr val="FFFF00"/>
                </a:solidFill>
                <a:cs typeface="+mn-ea"/>
                <a:sym typeface="+mn-lt"/>
              </a:rPr>
              <a:t>发送方如何感知拥塞 </a:t>
            </a:r>
            <a:r>
              <a:rPr lang="en-US" altLang="zh-CN" sz="2000" dirty="0">
                <a:solidFill>
                  <a:srgbClr val="FFFF00"/>
                </a:solidFill>
                <a:cs typeface="+mn-ea"/>
                <a:sym typeface="+mn-lt"/>
              </a:rPr>
              <a:t>?</a:t>
            </a:r>
          </a:p>
          <a:p>
            <a:pPr marL="342900" indent="-342900">
              <a:lnSpc>
                <a:spcPct val="150000"/>
              </a:lnSpc>
              <a:buFont typeface="Arial" panose="020B0604020202020204" pitchFamily="34" charset="0"/>
              <a:buChar char="•"/>
            </a:pPr>
            <a:r>
              <a:rPr lang="zh-CN" altLang="en-US" sz="2000" dirty="0">
                <a:solidFill>
                  <a:schemeClr val="tx1"/>
                </a:solidFill>
                <a:cs typeface="+mn-ea"/>
                <a:sym typeface="+mn-lt"/>
              </a:rPr>
              <a:t>丢失事件 </a:t>
            </a:r>
            <a:r>
              <a:rPr lang="en-US" altLang="zh-CN" sz="2000" dirty="0">
                <a:solidFill>
                  <a:schemeClr val="tx1"/>
                </a:solidFill>
                <a:cs typeface="+mn-ea"/>
                <a:sym typeface="+mn-lt"/>
              </a:rPr>
              <a:t>= </a:t>
            </a:r>
            <a:r>
              <a:rPr lang="zh-CN" altLang="en-US" sz="2000" dirty="0">
                <a:solidFill>
                  <a:schemeClr val="tx1"/>
                </a:solidFill>
                <a:cs typeface="+mn-ea"/>
                <a:sym typeface="+mn-lt"/>
              </a:rPr>
              <a:t>超时或者 </a:t>
            </a:r>
            <a:r>
              <a:rPr lang="en-US" altLang="zh-CN" sz="2000" dirty="0">
                <a:solidFill>
                  <a:schemeClr val="tx1"/>
                </a:solidFill>
                <a:cs typeface="+mn-ea"/>
                <a:sym typeface="+mn-lt"/>
              </a:rPr>
              <a:t>3 </a:t>
            </a:r>
            <a:r>
              <a:rPr lang="zh-CN" altLang="en-US" sz="2000" dirty="0">
                <a:solidFill>
                  <a:schemeClr val="tx1"/>
                </a:solidFill>
                <a:cs typeface="+mn-ea"/>
                <a:sym typeface="+mn-lt"/>
              </a:rPr>
              <a:t>个重复的</a:t>
            </a:r>
            <a:r>
              <a:rPr lang="en-US" altLang="zh-CN" sz="2000" dirty="0">
                <a:solidFill>
                  <a:schemeClr val="tx1"/>
                </a:solidFill>
                <a:cs typeface="+mn-ea"/>
                <a:sym typeface="+mn-lt"/>
              </a:rPr>
              <a:t>ACKs</a:t>
            </a:r>
          </a:p>
          <a:p>
            <a:pPr marL="285750" indent="-285750">
              <a:lnSpc>
                <a:spcPct val="150000"/>
              </a:lnSpc>
              <a:buFont typeface="Arial" panose="020B0604020202020204" pitchFamily="34" charset="0"/>
              <a:buChar char="•"/>
            </a:pPr>
            <a:r>
              <a:rPr lang="en-US" altLang="zh-CN" sz="2000" dirty="0">
                <a:cs typeface="+mn-ea"/>
                <a:sym typeface="+mn-lt"/>
              </a:rPr>
              <a:t>TCP </a:t>
            </a:r>
            <a:r>
              <a:rPr lang="zh-CN" altLang="en-US" sz="2000" dirty="0">
                <a:cs typeface="+mn-ea"/>
                <a:sym typeface="+mn-lt"/>
              </a:rPr>
              <a:t>发送方在丢失事件发生后降低发送速率 </a:t>
            </a:r>
            <a:r>
              <a:rPr lang="en-US" altLang="zh-CN" sz="2000" dirty="0">
                <a:cs typeface="+mn-ea"/>
                <a:sym typeface="+mn-lt"/>
              </a:rPr>
              <a:t>(</a:t>
            </a:r>
            <a:r>
              <a:rPr lang="en-US" altLang="zh-CN" sz="2000" dirty="0" err="1">
                <a:cs typeface="+mn-ea"/>
                <a:sym typeface="+mn-lt"/>
              </a:rPr>
              <a:t>CongWin</a:t>
            </a:r>
            <a:r>
              <a:rPr lang="en-US" altLang="zh-CN" sz="2000" dirty="0">
                <a:cs typeface="+mn-ea"/>
                <a:sym typeface="+mn-lt"/>
              </a:rPr>
              <a:t>)</a:t>
            </a:r>
          </a:p>
          <a:p>
            <a:pPr marL="342900" indent="-342900">
              <a:lnSpc>
                <a:spcPct val="150000"/>
              </a:lnSpc>
              <a:buFont typeface="Wingdings" panose="05000000000000000000" pitchFamily="2" charset="2"/>
              <a:buChar char="l"/>
            </a:pPr>
            <a:r>
              <a:rPr lang="zh-CN" altLang="en-US" sz="2000" dirty="0">
                <a:solidFill>
                  <a:srgbClr val="FFFF00"/>
                </a:solidFill>
                <a:cs typeface="+mn-ea"/>
                <a:sym typeface="+mn-lt"/>
              </a:rPr>
              <a:t>三个机制</a:t>
            </a:r>
            <a:r>
              <a:rPr lang="en-US" altLang="zh-CN" sz="2000" dirty="0">
                <a:solidFill>
                  <a:srgbClr val="FFFF00"/>
                </a:solidFill>
                <a:cs typeface="+mn-ea"/>
                <a:sym typeface="+mn-lt"/>
              </a:rPr>
              <a:t>:</a:t>
            </a:r>
          </a:p>
          <a:p>
            <a:pPr marL="285750" indent="-285750">
              <a:lnSpc>
                <a:spcPct val="150000"/>
              </a:lnSpc>
              <a:buFont typeface="Arial" panose="020B0604020202020204" pitchFamily="34" charset="0"/>
              <a:buChar char="•"/>
            </a:pPr>
            <a:r>
              <a:rPr lang="zh-CN" altLang="en-US" sz="2000" dirty="0">
                <a:cs typeface="+mn-ea"/>
                <a:sym typeface="+mn-lt"/>
              </a:rPr>
              <a:t>慢启动</a:t>
            </a:r>
          </a:p>
          <a:p>
            <a:pPr marL="285750" indent="-285750">
              <a:lnSpc>
                <a:spcPct val="150000"/>
              </a:lnSpc>
              <a:buFont typeface="Arial" panose="020B0604020202020204" pitchFamily="34" charset="0"/>
              <a:buChar char="•"/>
            </a:pPr>
            <a:r>
              <a:rPr lang="zh-CN" altLang="en-US" sz="2000" dirty="0">
                <a:cs typeface="+mn-ea"/>
                <a:sym typeface="+mn-lt"/>
              </a:rPr>
              <a:t>对拥塞事件作出反应</a:t>
            </a:r>
          </a:p>
          <a:p>
            <a:pPr marL="285750" indent="-285750">
              <a:lnSpc>
                <a:spcPct val="150000"/>
              </a:lnSpc>
              <a:buFont typeface="Arial" panose="020B0604020202020204" pitchFamily="34" charset="0"/>
              <a:buChar char="•"/>
            </a:pPr>
            <a:r>
              <a:rPr lang="en-US" altLang="zh-CN" sz="2000" dirty="0">
                <a:cs typeface="+mn-ea"/>
                <a:sym typeface="+mn-lt"/>
              </a:rPr>
              <a:t>AIMD</a:t>
            </a:r>
          </a:p>
        </p:txBody>
      </p:sp>
      <p:grpSp>
        <p:nvGrpSpPr>
          <p:cNvPr id="8" name="Group 11"/>
          <p:cNvGrpSpPr>
            <a:grpSpLocks/>
          </p:cNvGrpSpPr>
          <p:nvPr/>
        </p:nvGrpSpPr>
        <p:grpSpPr bwMode="auto">
          <a:xfrm>
            <a:off x="1103074" y="4171800"/>
            <a:ext cx="4020455" cy="778184"/>
            <a:chOff x="238" y="3022"/>
            <a:chExt cx="2782" cy="484"/>
          </a:xfrm>
        </p:grpSpPr>
        <p:sp>
          <p:nvSpPr>
            <p:cNvPr id="9" name="Rectangle 5"/>
            <p:cNvSpPr>
              <a:spLocks noChangeArrowheads="1"/>
            </p:cNvSpPr>
            <p:nvPr/>
          </p:nvSpPr>
          <p:spPr bwMode="auto">
            <a:xfrm>
              <a:off x="444" y="3125"/>
              <a:ext cx="6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dirty="0">
                  <a:solidFill>
                    <a:schemeClr val="bg1"/>
                  </a:solidFill>
                  <a:latin typeface="+mn-ea"/>
                </a:rPr>
                <a:t>rate =</a:t>
              </a:r>
              <a:r>
                <a:rPr lang="en-US" altLang="zh-CN" sz="1000" b="1" dirty="0">
                  <a:solidFill>
                    <a:schemeClr val="bg1"/>
                  </a:solidFill>
                  <a:latin typeface="+mn-ea"/>
                </a:rPr>
                <a:t> </a:t>
              </a:r>
            </a:p>
          </p:txBody>
        </p:sp>
        <p:sp>
          <p:nvSpPr>
            <p:cNvPr id="10" name="Rectangle 6"/>
            <p:cNvSpPr>
              <a:spLocks noChangeArrowheads="1"/>
            </p:cNvSpPr>
            <p:nvPr/>
          </p:nvSpPr>
          <p:spPr bwMode="auto">
            <a:xfrm>
              <a:off x="1083" y="3034"/>
              <a:ext cx="9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dirty="0" err="1">
                  <a:solidFill>
                    <a:schemeClr val="bg1"/>
                  </a:solidFill>
                  <a:latin typeface="+mn-ea"/>
                </a:rPr>
                <a:t>CongWin</a:t>
              </a:r>
              <a:r>
                <a:rPr lang="en-US" altLang="zh-CN" sz="1000" b="1" dirty="0">
                  <a:solidFill>
                    <a:schemeClr val="bg1"/>
                  </a:solidFill>
                  <a:latin typeface="+mn-ea"/>
                </a:rPr>
                <a:t> </a:t>
              </a:r>
            </a:p>
          </p:txBody>
        </p:sp>
        <p:sp>
          <p:nvSpPr>
            <p:cNvPr id="11" name="Rectangle 7"/>
            <p:cNvSpPr>
              <a:spLocks noChangeArrowheads="1"/>
            </p:cNvSpPr>
            <p:nvPr/>
          </p:nvSpPr>
          <p:spPr bwMode="auto">
            <a:xfrm>
              <a:off x="1321" y="3243"/>
              <a:ext cx="50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dirty="0">
                  <a:solidFill>
                    <a:schemeClr val="bg1"/>
                  </a:solidFill>
                  <a:latin typeface="+mn-ea"/>
                </a:rPr>
                <a:t>RTT</a:t>
              </a:r>
              <a:r>
                <a:rPr lang="en-US" altLang="zh-CN" sz="1000" b="1" dirty="0">
                  <a:solidFill>
                    <a:schemeClr val="bg1"/>
                  </a:solidFill>
                  <a:latin typeface="+mn-ea"/>
                </a:rPr>
                <a:t> </a:t>
              </a:r>
            </a:p>
          </p:txBody>
        </p:sp>
        <p:sp>
          <p:nvSpPr>
            <p:cNvPr id="12" name="Rectangle 8"/>
            <p:cNvSpPr>
              <a:spLocks noChangeArrowheads="1"/>
            </p:cNvSpPr>
            <p:nvPr/>
          </p:nvSpPr>
          <p:spPr bwMode="auto">
            <a:xfrm>
              <a:off x="1780" y="3147"/>
              <a:ext cx="119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dirty="0">
                  <a:solidFill>
                    <a:schemeClr val="bg1"/>
                  </a:solidFill>
                  <a:latin typeface="+mn-ea"/>
                </a:rPr>
                <a:t>    Bytes/sec</a:t>
              </a:r>
            </a:p>
          </p:txBody>
        </p:sp>
        <p:sp>
          <p:nvSpPr>
            <p:cNvPr id="13" name="Line 9"/>
            <p:cNvSpPr>
              <a:spLocks noChangeShapeType="1"/>
            </p:cNvSpPr>
            <p:nvPr/>
          </p:nvSpPr>
          <p:spPr bwMode="auto">
            <a:xfrm>
              <a:off x="1097" y="3250"/>
              <a:ext cx="932"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4" name="Rectangle 10"/>
            <p:cNvSpPr>
              <a:spLocks noChangeArrowheads="1"/>
            </p:cNvSpPr>
            <p:nvPr/>
          </p:nvSpPr>
          <p:spPr bwMode="auto">
            <a:xfrm>
              <a:off x="238" y="3022"/>
              <a:ext cx="2782" cy="484"/>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solidFill>
                  <a:schemeClr val="bg1"/>
                </a:solidFill>
                <a:latin typeface="+mn-ea"/>
              </a:endParaRPr>
            </a:p>
          </p:txBody>
        </p:sp>
      </p:grpSp>
    </p:spTree>
    <p:extLst>
      <p:ext uri="{BB962C8B-B14F-4D97-AF65-F5344CB8AC3E}">
        <p14:creationId xmlns:p14="http://schemas.microsoft.com/office/powerpoint/2010/main" val="13929734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2063356" y="1857046"/>
            <a:ext cx="8152699" cy="38728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defRPr/>
            </a:pPr>
            <a:r>
              <a:rPr lang="zh-CN" altLang="en-US" sz="2400" kern="0" dirty="0">
                <a:solidFill>
                  <a:schemeClr val="bg1"/>
                </a:solidFill>
                <a:latin typeface="+mn-ea"/>
              </a:rPr>
              <a:t>连接开始的时候</a:t>
            </a:r>
            <a:r>
              <a:rPr lang="en-US" altLang="zh-CN" sz="2400" kern="0" dirty="0">
                <a:solidFill>
                  <a:schemeClr val="bg1"/>
                </a:solidFill>
                <a:latin typeface="+mn-ea"/>
              </a:rPr>
              <a:t>, </a:t>
            </a:r>
            <a:r>
              <a:rPr lang="en-US" altLang="zh-CN" sz="2400" kern="0" dirty="0" err="1">
                <a:solidFill>
                  <a:schemeClr val="bg1"/>
                </a:solidFill>
                <a:latin typeface="+mn-ea"/>
              </a:rPr>
              <a:t>CongWin</a:t>
            </a:r>
            <a:r>
              <a:rPr lang="en-US" altLang="zh-CN" sz="2400" kern="0" dirty="0">
                <a:solidFill>
                  <a:schemeClr val="bg1"/>
                </a:solidFill>
                <a:latin typeface="+mn-ea"/>
              </a:rPr>
              <a:t> = 1 MSS</a:t>
            </a:r>
          </a:p>
          <a:p>
            <a:pPr lvl="1">
              <a:lnSpc>
                <a:spcPct val="150000"/>
              </a:lnSpc>
              <a:defRPr/>
            </a:pPr>
            <a:r>
              <a:rPr lang="en-US" altLang="zh-CN" sz="2400" kern="0" dirty="0">
                <a:solidFill>
                  <a:schemeClr val="bg1"/>
                </a:solidFill>
                <a:latin typeface="+mn-ea"/>
              </a:rPr>
              <a:t>Example: MSS = 500 bytes &amp; RTT = 200 </a:t>
            </a:r>
            <a:r>
              <a:rPr lang="en-US" altLang="zh-CN" sz="2400" kern="0" dirty="0" err="1">
                <a:solidFill>
                  <a:schemeClr val="bg1"/>
                </a:solidFill>
                <a:latin typeface="+mn-ea"/>
              </a:rPr>
              <a:t>msec</a:t>
            </a:r>
            <a:endParaRPr lang="en-US" altLang="zh-CN" sz="2400" kern="0" dirty="0">
              <a:solidFill>
                <a:schemeClr val="bg1"/>
              </a:solidFill>
              <a:latin typeface="+mn-ea"/>
            </a:endParaRPr>
          </a:p>
          <a:p>
            <a:pPr lvl="1">
              <a:lnSpc>
                <a:spcPct val="150000"/>
              </a:lnSpc>
              <a:defRPr/>
            </a:pPr>
            <a:r>
              <a:rPr lang="zh-CN" altLang="en-US" sz="2400" kern="0" dirty="0">
                <a:solidFill>
                  <a:schemeClr val="bg1"/>
                </a:solidFill>
                <a:latin typeface="+mn-ea"/>
              </a:rPr>
              <a:t>初始速率 </a:t>
            </a:r>
            <a:r>
              <a:rPr lang="en-US" altLang="zh-CN" sz="2400" kern="0" dirty="0">
                <a:solidFill>
                  <a:schemeClr val="bg1"/>
                </a:solidFill>
                <a:latin typeface="+mn-ea"/>
              </a:rPr>
              <a:t>= 20 kbps</a:t>
            </a:r>
          </a:p>
          <a:p>
            <a:pPr marL="342900" indent="-342900">
              <a:lnSpc>
                <a:spcPct val="150000"/>
              </a:lnSpc>
              <a:buFont typeface="Wingdings" panose="05000000000000000000" pitchFamily="2" charset="2"/>
              <a:buChar char="l"/>
              <a:defRPr/>
            </a:pPr>
            <a:r>
              <a:rPr lang="zh-CN" altLang="en-US" sz="2400" kern="0" dirty="0">
                <a:solidFill>
                  <a:schemeClr val="bg1"/>
                </a:solidFill>
                <a:latin typeface="+mn-ea"/>
              </a:rPr>
              <a:t>有效带宽将 </a:t>
            </a:r>
            <a:r>
              <a:rPr lang="en-US" altLang="zh-CN" sz="2400" kern="0" dirty="0">
                <a:solidFill>
                  <a:schemeClr val="bg1"/>
                </a:solidFill>
                <a:latin typeface="+mn-ea"/>
              </a:rPr>
              <a:t>&gt;&gt; MSS/RTT</a:t>
            </a:r>
          </a:p>
          <a:p>
            <a:pPr>
              <a:lnSpc>
                <a:spcPct val="150000"/>
              </a:lnSpc>
              <a:spcBef>
                <a:spcPct val="0"/>
              </a:spcBef>
              <a:buFontTx/>
              <a:buNone/>
            </a:pPr>
            <a:r>
              <a:rPr lang="zh-CN" altLang="en-US" sz="2400" kern="0" dirty="0">
                <a:solidFill>
                  <a:schemeClr val="bg1"/>
                </a:solidFill>
                <a:latin typeface="+mn-ea"/>
              </a:rPr>
              <a:t>希望尽快达到期待的速率，故</a:t>
            </a:r>
            <a:r>
              <a:rPr lang="zh-CN" altLang="en-US" sz="2400" dirty="0">
                <a:solidFill>
                  <a:schemeClr val="bg1"/>
                </a:solidFill>
                <a:latin typeface="+mn-ea"/>
              </a:rPr>
              <a:t>将以</a:t>
            </a:r>
            <a:r>
              <a:rPr lang="en-US" altLang="zh-CN" sz="2400" dirty="0">
                <a:solidFill>
                  <a:schemeClr val="bg1"/>
                </a:solidFill>
                <a:latin typeface="+mn-ea"/>
              </a:rPr>
              <a:t>2</a:t>
            </a:r>
            <a:r>
              <a:rPr lang="zh-CN" altLang="en-US" sz="2400" dirty="0">
                <a:solidFill>
                  <a:schemeClr val="bg1"/>
                </a:solidFill>
                <a:latin typeface="+mn-ea"/>
              </a:rPr>
              <a:t>的指数方式增加速率</a:t>
            </a:r>
            <a:endParaRPr lang="en-US" altLang="zh-CN" sz="2400" dirty="0">
              <a:solidFill>
                <a:schemeClr val="bg1"/>
              </a:solidFill>
              <a:latin typeface="+mn-ea"/>
            </a:endParaRPr>
          </a:p>
          <a:p>
            <a:pPr>
              <a:lnSpc>
                <a:spcPct val="150000"/>
              </a:lnSpc>
              <a:spcBef>
                <a:spcPct val="0"/>
              </a:spcBef>
              <a:buFontTx/>
              <a:buNone/>
            </a:pPr>
            <a:r>
              <a:rPr lang="zh-CN" altLang="en-US" sz="2400" dirty="0">
                <a:solidFill>
                  <a:schemeClr val="bg1"/>
                </a:solidFill>
                <a:latin typeface="+mn-ea"/>
              </a:rPr>
              <a:t>，直到产生丢失事件，或者达到某个阈值</a:t>
            </a:r>
            <a:r>
              <a:rPr lang="en-US" altLang="zh-CN" sz="2400" dirty="0" err="1">
                <a:solidFill>
                  <a:schemeClr val="bg1"/>
                </a:solidFill>
                <a:latin typeface="+mn-ea"/>
              </a:rPr>
              <a:t>ssthresh</a:t>
            </a:r>
            <a:endParaRPr lang="zh-CN" altLang="en-US" sz="2000" dirty="0">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3186550" y="710268"/>
            <a:ext cx="5818901"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慢启动（</a:t>
            </a:r>
            <a:r>
              <a:rPr lang="en-US" altLang="zh-CN" sz="3600" b="1" dirty="0">
                <a:solidFill>
                  <a:schemeClr val="accent1"/>
                </a:solidFill>
                <a:cs typeface="+mn-ea"/>
                <a:sym typeface="+mn-lt"/>
              </a:rPr>
              <a:t>slow  start</a:t>
            </a:r>
            <a:r>
              <a:rPr lang="zh-CN" altLang="en-US" sz="3600" b="1" dirty="0">
                <a:solidFill>
                  <a:schemeClr val="accent1"/>
                </a:solidFill>
                <a:cs typeface="+mn-ea"/>
                <a:sym typeface="+mn-lt"/>
              </a:rPr>
              <a:t>）</a:t>
            </a:r>
            <a:endParaRPr lang="en-US" altLang="zh-CN" sz="3600" b="1" dirty="0">
              <a:solidFill>
                <a:schemeClr val="accent1"/>
              </a:solidFill>
              <a:cs typeface="+mn-ea"/>
              <a:sym typeface="+mn-lt"/>
            </a:endParaRPr>
          </a:p>
        </p:txBody>
      </p:sp>
    </p:spTree>
    <p:extLst>
      <p:ext uri="{BB962C8B-B14F-4D97-AF65-F5344CB8AC3E}">
        <p14:creationId xmlns:p14="http://schemas.microsoft.com/office/powerpoint/2010/main" val="41305292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4174000" y="710268"/>
            <a:ext cx="3844001"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慢启动</a:t>
            </a:r>
            <a:r>
              <a:rPr lang="en-US" altLang="zh-CN" sz="3600" b="1" dirty="0">
                <a:solidFill>
                  <a:schemeClr val="accent1"/>
                </a:solidFill>
                <a:cs typeface="+mn-ea"/>
                <a:sym typeface="+mn-lt"/>
              </a:rPr>
              <a:t>(</a:t>
            </a:r>
            <a:r>
              <a:rPr lang="zh-CN" altLang="en-US" sz="3600" b="1" dirty="0">
                <a:solidFill>
                  <a:schemeClr val="accent1"/>
                </a:solidFill>
                <a:cs typeface="+mn-ea"/>
                <a:sym typeface="+mn-lt"/>
              </a:rPr>
              <a:t>更多</a:t>
            </a:r>
            <a:r>
              <a:rPr lang="en-US" altLang="zh-CN" sz="3600" b="1" dirty="0">
                <a:solidFill>
                  <a:schemeClr val="accent1"/>
                </a:solidFill>
                <a:cs typeface="+mn-ea"/>
                <a:sym typeface="+mn-lt"/>
              </a:rPr>
              <a:t>)</a:t>
            </a:r>
          </a:p>
        </p:txBody>
      </p:sp>
      <p:sp>
        <p:nvSpPr>
          <p:cNvPr id="7" name="圆角矩形 6"/>
          <p:cNvSpPr/>
          <p:nvPr/>
        </p:nvSpPr>
        <p:spPr>
          <a:xfrm>
            <a:off x="394691" y="1955307"/>
            <a:ext cx="6050560" cy="331938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当连接开始的时候以指数方式增加速率</a:t>
            </a:r>
            <a:r>
              <a:rPr lang="en-US" altLang="zh-CN" sz="2400" dirty="0">
                <a:latin typeface="微软雅黑" panose="020B0503020204020204" pitchFamily="34" charset="-122"/>
                <a:ea typeface="微软雅黑" panose="020B0503020204020204" pitchFamily="34" charset="-122"/>
              </a:rPr>
              <a:t>:</a:t>
            </a:r>
          </a:p>
          <a:p>
            <a:pPr lvl="1">
              <a:lnSpc>
                <a:spcPct val="150000"/>
              </a:lnSpc>
            </a:pPr>
            <a:r>
              <a:rPr lang="zh-CN" altLang="en-US" sz="2400" dirty="0">
                <a:latin typeface="微软雅黑" panose="020B0503020204020204" pitchFamily="34" charset="-122"/>
                <a:ea typeface="微软雅黑" panose="020B0503020204020204" pitchFamily="34" charset="-122"/>
              </a:rPr>
              <a:t>在每个 </a:t>
            </a:r>
            <a:r>
              <a:rPr lang="en-US" altLang="zh-CN" sz="2400" dirty="0">
                <a:latin typeface="微软雅黑" panose="020B0503020204020204" pitchFamily="34" charset="-122"/>
                <a:ea typeface="微软雅黑" panose="020B0503020204020204" pitchFamily="34" charset="-122"/>
              </a:rPr>
              <a:t>RTT</a:t>
            </a:r>
            <a:r>
              <a:rPr lang="zh-CN" altLang="en-US" sz="2400" dirty="0">
                <a:latin typeface="微软雅黑" panose="020B0503020204020204" pitchFamily="34" charset="-122"/>
                <a:ea typeface="微软雅黑" panose="020B0503020204020204" pitchFamily="34" charset="-122"/>
              </a:rPr>
              <a:t>内倍增 </a:t>
            </a:r>
            <a:r>
              <a:rPr lang="en-US" altLang="zh-CN" sz="2400" dirty="0" err="1">
                <a:latin typeface="微软雅黑" panose="020B0503020204020204" pitchFamily="34" charset="-122"/>
                <a:ea typeface="微软雅黑" panose="020B0503020204020204" pitchFamily="34" charset="-122"/>
              </a:rPr>
              <a:t>CongWin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每收到一个</a:t>
            </a:r>
            <a:r>
              <a:rPr lang="en-US" altLang="zh-CN" sz="2400" dirty="0">
                <a:latin typeface="微软雅黑" panose="020B0503020204020204" pitchFamily="34" charset="-122"/>
                <a:ea typeface="微软雅黑" panose="020B0503020204020204" pitchFamily="34" charset="-122"/>
              </a:rPr>
              <a:t>ACK</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CongWin</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加 </a:t>
            </a:r>
            <a:r>
              <a:rPr lang="en-US" altLang="zh-CN" sz="2400" dirty="0">
                <a:latin typeface="微软雅黑" panose="020B0503020204020204" pitchFamily="34" charset="-122"/>
                <a:ea typeface="微软雅黑" panose="020B0503020204020204" pitchFamily="34" charset="-122"/>
              </a:rPr>
              <a:t>1</a:t>
            </a:r>
          </a:p>
          <a:p>
            <a:pPr marL="342900" indent="-342900">
              <a:lnSpc>
                <a:spcPct val="150000"/>
              </a:lnSpc>
              <a:buFont typeface="Wingdings" panose="05000000000000000000" pitchFamily="2" charset="2"/>
              <a:buChar char="l"/>
            </a:pPr>
            <a:r>
              <a:rPr lang="zh-CN" altLang="en-US" sz="2400" u="sng" dirty="0">
                <a:latin typeface="微软雅黑" panose="020B0503020204020204" pitchFamily="34" charset="-122"/>
                <a:ea typeface="微软雅黑" panose="020B0503020204020204" pitchFamily="34" charset="-122"/>
              </a:rPr>
              <a:t>总结</a:t>
            </a:r>
            <a:r>
              <a:rPr lang="en-US" altLang="zh-CN" sz="2400" u="sng"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初始速率慢但是呈指数快速增长</a:t>
            </a:r>
            <a:endParaRPr lang="en-US" altLang="zh-CN" sz="2400" dirty="0">
              <a:latin typeface="微软雅黑" panose="020B0503020204020204" pitchFamily="34" charset="-122"/>
              <a:ea typeface="微软雅黑" panose="020B0503020204020204" pitchFamily="34" charset="-122"/>
            </a:endParaRPr>
          </a:p>
        </p:txBody>
      </p:sp>
      <p:sp>
        <p:nvSpPr>
          <p:cNvPr id="8" name="Line 4"/>
          <p:cNvSpPr>
            <a:spLocks noChangeShapeType="1"/>
          </p:cNvSpPr>
          <p:nvPr/>
        </p:nvSpPr>
        <p:spPr bwMode="auto">
          <a:xfrm>
            <a:off x="8031163" y="2155825"/>
            <a:ext cx="2505075" cy="352425"/>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graphicFrame>
        <p:nvGraphicFramePr>
          <p:cNvPr id="9" name="Object 5"/>
          <p:cNvGraphicFramePr>
            <a:graphicFrameLocks/>
          </p:cNvGraphicFramePr>
          <p:nvPr>
            <p:extLst>
              <p:ext uri="{D42A27DB-BD31-4B8C-83A1-F6EECF244321}">
                <p14:modId xmlns:p14="http://schemas.microsoft.com/office/powerpoint/2010/main" val="2804854450"/>
              </p:ext>
            </p:extLst>
          </p:nvPr>
        </p:nvGraphicFramePr>
        <p:xfrm>
          <a:off x="7623175" y="1520825"/>
          <a:ext cx="498475" cy="398463"/>
        </p:xfrm>
        <a:graphic>
          <a:graphicData uri="http://schemas.openxmlformats.org/presentationml/2006/ole">
            <mc:AlternateContent xmlns:mc="http://schemas.openxmlformats.org/markup-compatibility/2006">
              <mc:Choice xmlns:v="urn:schemas-microsoft-com:vml" Requires="v">
                <p:oleObj name="Clip" r:id="rId3" imgW="498332" imgH="398666" progId="MS_ClipArt_Gallery.2">
                  <p:embed/>
                </p:oleObj>
              </mc:Choice>
              <mc:Fallback>
                <p:oleObj name="Clip" r:id="rId3" imgW="498332" imgH="398666" progId="MS_ClipArt_Gallery.2">
                  <p:embed/>
                  <p:pic>
                    <p:nvPicPr>
                      <p:cNvPr id="18437"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3175" y="1520825"/>
                        <a:ext cx="498475"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6"/>
          <p:cNvSpPr>
            <a:spLocks noChangeArrowheads="1"/>
          </p:cNvSpPr>
          <p:nvPr/>
        </p:nvSpPr>
        <p:spPr bwMode="auto">
          <a:xfrm>
            <a:off x="8029404" y="1520825"/>
            <a:ext cx="85600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a:latin typeface="Tahoma" panose="020B0604030504040204" pitchFamily="34" charset="0"/>
                <a:ea typeface="Tahoma" panose="020B0604030504040204" pitchFamily="34" charset="0"/>
                <a:cs typeface="Tahoma" panose="020B0604030504040204" pitchFamily="34" charset="0"/>
              </a:rPr>
              <a:t>Host A</a:t>
            </a:r>
          </a:p>
        </p:txBody>
      </p:sp>
      <p:sp>
        <p:nvSpPr>
          <p:cNvPr id="11" name="Rectangle 7"/>
          <p:cNvSpPr>
            <a:spLocks noChangeArrowheads="1"/>
          </p:cNvSpPr>
          <p:nvPr/>
        </p:nvSpPr>
        <p:spPr bwMode="auto">
          <a:xfrm rot="360000">
            <a:off x="8962802" y="2105291"/>
            <a:ext cx="135934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a:latin typeface="Tahoma" panose="020B0604030504040204" pitchFamily="34" charset="0"/>
                <a:ea typeface="Tahoma" panose="020B0604030504040204" pitchFamily="34" charset="0"/>
                <a:cs typeface="Tahoma" panose="020B0604030504040204" pitchFamily="34" charset="0"/>
              </a:rPr>
              <a:t>one segment</a:t>
            </a:r>
          </a:p>
        </p:txBody>
      </p:sp>
      <p:sp>
        <p:nvSpPr>
          <p:cNvPr id="12" name="Rectangle 8"/>
          <p:cNvSpPr>
            <a:spLocks noChangeArrowheads="1"/>
          </p:cNvSpPr>
          <p:nvPr/>
        </p:nvSpPr>
        <p:spPr bwMode="auto">
          <a:xfrm rot="16200000">
            <a:off x="7586190" y="2341828"/>
            <a:ext cx="537519"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a:latin typeface="Tahoma" panose="020B0604030504040204" pitchFamily="34" charset="0"/>
                <a:ea typeface="Tahoma" panose="020B0604030504040204" pitchFamily="34" charset="0"/>
                <a:cs typeface="Tahoma" panose="020B0604030504040204" pitchFamily="34" charset="0"/>
              </a:rPr>
              <a:t>RTT</a:t>
            </a:r>
          </a:p>
        </p:txBody>
      </p:sp>
      <p:graphicFrame>
        <p:nvGraphicFramePr>
          <p:cNvPr id="13" name="Object 9"/>
          <p:cNvGraphicFramePr>
            <a:graphicFrameLocks/>
          </p:cNvGraphicFramePr>
          <p:nvPr>
            <p:extLst>
              <p:ext uri="{D42A27DB-BD31-4B8C-83A1-F6EECF244321}">
                <p14:modId xmlns:p14="http://schemas.microsoft.com/office/powerpoint/2010/main" val="1424511822"/>
              </p:ext>
            </p:extLst>
          </p:nvPr>
        </p:nvGraphicFramePr>
        <p:xfrm>
          <a:off x="10280650" y="1530350"/>
          <a:ext cx="498475" cy="398463"/>
        </p:xfrm>
        <a:graphic>
          <a:graphicData uri="http://schemas.openxmlformats.org/presentationml/2006/ole">
            <mc:AlternateContent xmlns:mc="http://schemas.openxmlformats.org/markup-compatibility/2006">
              <mc:Choice xmlns:v="urn:schemas-microsoft-com:vml" Requires="v">
                <p:oleObj name="Clip" r:id="rId5" imgW="498332" imgH="398666" progId="MS_ClipArt_Gallery.2">
                  <p:embed/>
                </p:oleObj>
              </mc:Choice>
              <mc:Fallback>
                <p:oleObj name="Clip" r:id="rId5" imgW="498332" imgH="398666" progId="MS_ClipArt_Gallery.2">
                  <p:embed/>
                  <p:pic>
                    <p:nvPicPr>
                      <p:cNvPr id="18441"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80650" y="1530350"/>
                        <a:ext cx="498475"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0"/>
          <p:cNvSpPr>
            <a:spLocks noChangeArrowheads="1"/>
          </p:cNvSpPr>
          <p:nvPr/>
        </p:nvSpPr>
        <p:spPr bwMode="auto">
          <a:xfrm>
            <a:off x="9543887" y="1539875"/>
            <a:ext cx="8544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a:latin typeface="Tahoma" panose="020B0604030504040204" pitchFamily="34" charset="0"/>
                <a:ea typeface="Tahoma" panose="020B0604030504040204" pitchFamily="34" charset="0"/>
                <a:cs typeface="Tahoma" panose="020B0604030504040204" pitchFamily="34" charset="0"/>
              </a:rPr>
              <a:t>Host B</a:t>
            </a:r>
          </a:p>
        </p:txBody>
      </p:sp>
      <p:sp>
        <p:nvSpPr>
          <p:cNvPr id="15" name="Line 11"/>
          <p:cNvSpPr>
            <a:spLocks noChangeShapeType="1"/>
          </p:cNvSpPr>
          <p:nvPr/>
        </p:nvSpPr>
        <p:spPr bwMode="auto">
          <a:xfrm>
            <a:off x="8026400" y="1970088"/>
            <a:ext cx="0" cy="38481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16" name="Line 12"/>
          <p:cNvSpPr>
            <a:spLocks noChangeShapeType="1"/>
          </p:cNvSpPr>
          <p:nvPr/>
        </p:nvSpPr>
        <p:spPr bwMode="auto">
          <a:xfrm>
            <a:off x="10541000" y="2008188"/>
            <a:ext cx="0" cy="38481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17" name="Line 13"/>
          <p:cNvSpPr>
            <a:spLocks noChangeShapeType="1"/>
          </p:cNvSpPr>
          <p:nvPr/>
        </p:nvSpPr>
        <p:spPr bwMode="auto">
          <a:xfrm flipH="1" flipV="1">
            <a:off x="7843838" y="2141538"/>
            <a:ext cx="4762" cy="21907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18" name="Line 14"/>
          <p:cNvSpPr>
            <a:spLocks noChangeShapeType="1"/>
          </p:cNvSpPr>
          <p:nvPr/>
        </p:nvSpPr>
        <p:spPr bwMode="auto">
          <a:xfrm>
            <a:off x="7854950" y="2703513"/>
            <a:ext cx="4763" cy="22383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19" name="Line 15"/>
          <p:cNvSpPr>
            <a:spLocks noChangeShapeType="1"/>
          </p:cNvSpPr>
          <p:nvPr/>
        </p:nvSpPr>
        <p:spPr bwMode="auto">
          <a:xfrm flipV="1">
            <a:off x="8007350" y="2560638"/>
            <a:ext cx="2505075" cy="352425"/>
          </a:xfrm>
          <a:prstGeom prst="line">
            <a:avLst/>
          </a:prstGeom>
          <a:noFill/>
          <a:ln w="25400">
            <a:solidFill>
              <a:schemeClr val="accent2"/>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grpSp>
        <p:nvGrpSpPr>
          <p:cNvPr id="20" name="Group 18"/>
          <p:cNvGrpSpPr>
            <a:grpSpLocks/>
          </p:cNvGrpSpPr>
          <p:nvPr/>
        </p:nvGrpSpPr>
        <p:grpSpPr bwMode="auto">
          <a:xfrm>
            <a:off x="10221902" y="5307007"/>
            <a:ext cx="681036" cy="400049"/>
            <a:chOff x="4757" y="3489"/>
            <a:chExt cx="429" cy="252"/>
          </a:xfrm>
        </p:grpSpPr>
        <p:sp>
          <p:nvSpPr>
            <p:cNvPr id="21" name="Rectangle 16"/>
            <p:cNvSpPr>
              <a:spLocks noChangeArrowheads="1"/>
            </p:cNvSpPr>
            <p:nvPr/>
          </p:nvSpPr>
          <p:spPr bwMode="auto">
            <a:xfrm>
              <a:off x="4803" y="3535"/>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2000">
                <a:latin typeface="Tahoma" panose="020B0604030504040204" pitchFamily="34" charset="0"/>
                <a:ea typeface="宋体" panose="02010600030101010101" pitchFamily="2" charset="-122"/>
                <a:cs typeface="Tahoma" panose="020B0604030504040204" pitchFamily="34" charset="0"/>
              </a:endParaRPr>
            </a:p>
          </p:txBody>
        </p:sp>
        <p:sp>
          <p:nvSpPr>
            <p:cNvPr id="22" name="Rectangle 17"/>
            <p:cNvSpPr>
              <a:spLocks noChangeArrowheads="1"/>
            </p:cNvSpPr>
            <p:nvPr/>
          </p:nvSpPr>
          <p:spPr bwMode="auto">
            <a:xfrm>
              <a:off x="4757" y="3489"/>
              <a:ext cx="4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a:latin typeface="Tahoma" panose="020B0604030504040204" pitchFamily="34" charset="0"/>
                  <a:ea typeface="Tahoma" panose="020B0604030504040204" pitchFamily="34" charset="0"/>
                  <a:cs typeface="Tahoma" panose="020B0604030504040204" pitchFamily="34" charset="0"/>
                </a:rPr>
                <a:t>time</a:t>
              </a:r>
            </a:p>
          </p:txBody>
        </p:sp>
      </p:grpSp>
      <p:sp>
        <p:nvSpPr>
          <p:cNvPr id="23" name="Line 19"/>
          <p:cNvSpPr>
            <a:spLocks noChangeShapeType="1"/>
          </p:cNvSpPr>
          <p:nvPr/>
        </p:nvSpPr>
        <p:spPr bwMode="auto">
          <a:xfrm>
            <a:off x="8035925" y="2936875"/>
            <a:ext cx="2505075" cy="352425"/>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24" name="Line 20"/>
          <p:cNvSpPr>
            <a:spLocks noChangeShapeType="1"/>
          </p:cNvSpPr>
          <p:nvPr/>
        </p:nvSpPr>
        <p:spPr bwMode="auto">
          <a:xfrm>
            <a:off x="8031163" y="3022600"/>
            <a:ext cx="2505075" cy="352425"/>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25" name="Line 21"/>
          <p:cNvSpPr>
            <a:spLocks noChangeShapeType="1"/>
          </p:cNvSpPr>
          <p:nvPr/>
        </p:nvSpPr>
        <p:spPr bwMode="auto">
          <a:xfrm flipV="1">
            <a:off x="8029575" y="3546475"/>
            <a:ext cx="2528888" cy="361950"/>
          </a:xfrm>
          <a:prstGeom prst="line">
            <a:avLst/>
          </a:prstGeom>
          <a:noFill/>
          <a:ln w="25400">
            <a:solidFill>
              <a:schemeClr val="accent2"/>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26" name="Line 22"/>
          <p:cNvSpPr>
            <a:spLocks noChangeShapeType="1"/>
          </p:cNvSpPr>
          <p:nvPr/>
        </p:nvSpPr>
        <p:spPr bwMode="auto">
          <a:xfrm flipV="1">
            <a:off x="8004175" y="3806825"/>
            <a:ext cx="2505075" cy="352425"/>
          </a:xfrm>
          <a:prstGeom prst="line">
            <a:avLst/>
          </a:prstGeom>
          <a:noFill/>
          <a:ln w="25400">
            <a:solidFill>
              <a:schemeClr val="accent2"/>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27" name="Rectangle 23"/>
          <p:cNvSpPr>
            <a:spLocks noChangeArrowheads="1"/>
          </p:cNvSpPr>
          <p:nvPr/>
        </p:nvSpPr>
        <p:spPr bwMode="auto">
          <a:xfrm rot="360000">
            <a:off x="8950454" y="2891103"/>
            <a:ext cx="1450718"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a:latin typeface="Tahoma" panose="020B0604030504040204" pitchFamily="34" charset="0"/>
                <a:ea typeface="Tahoma" panose="020B0604030504040204" pitchFamily="34" charset="0"/>
                <a:cs typeface="Tahoma" panose="020B0604030504040204" pitchFamily="34" charset="0"/>
              </a:rPr>
              <a:t>two segments</a:t>
            </a:r>
          </a:p>
        </p:txBody>
      </p:sp>
      <p:sp>
        <p:nvSpPr>
          <p:cNvPr id="28" name="Rectangle 24"/>
          <p:cNvSpPr>
            <a:spLocks noChangeArrowheads="1"/>
          </p:cNvSpPr>
          <p:nvPr/>
        </p:nvSpPr>
        <p:spPr bwMode="auto">
          <a:xfrm rot="360000">
            <a:off x="9040986" y="3905516"/>
            <a:ext cx="1480790"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a:latin typeface="Tahoma" panose="020B0604030504040204" pitchFamily="34" charset="0"/>
                <a:ea typeface="Tahoma" panose="020B0604030504040204" pitchFamily="34" charset="0"/>
                <a:cs typeface="Tahoma" panose="020B0604030504040204" pitchFamily="34" charset="0"/>
              </a:rPr>
              <a:t>four segments</a:t>
            </a:r>
          </a:p>
        </p:txBody>
      </p:sp>
      <p:grpSp>
        <p:nvGrpSpPr>
          <p:cNvPr id="29" name="Group 29"/>
          <p:cNvGrpSpPr>
            <a:grpSpLocks/>
          </p:cNvGrpSpPr>
          <p:nvPr/>
        </p:nvGrpSpPr>
        <p:grpSpPr bwMode="auto">
          <a:xfrm>
            <a:off x="8026400" y="3941763"/>
            <a:ext cx="2519363" cy="652462"/>
            <a:chOff x="3374" y="2629"/>
            <a:chExt cx="1587" cy="411"/>
          </a:xfrm>
        </p:grpSpPr>
        <p:sp>
          <p:nvSpPr>
            <p:cNvPr id="30" name="Line 25"/>
            <p:cNvSpPr>
              <a:spLocks noChangeShapeType="1"/>
            </p:cNvSpPr>
            <p:nvPr/>
          </p:nvSpPr>
          <p:spPr bwMode="auto">
            <a:xfrm>
              <a:off x="3383" y="2629"/>
              <a:ext cx="1578" cy="222"/>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31" name="Line 26"/>
            <p:cNvSpPr>
              <a:spLocks noChangeShapeType="1"/>
            </p:cNvSpPr>
            <p:nvPr/>
          </p:nvSpPr>
          <p:spPr bwMode="auto">
            <a:xfrm>
              <a:off x="3374" y="2689"/>
              <a:ext cx="1578" cy="222"/>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32" name="Line 27"/>
            <p:cNvSpPr>
              <a:spLocks noChangeShapeType="1"/>
            </p:cNvSpPr>
            <p:nvPr/>
          </p:nvSpPr>
          <p:spPr bwMode="auto">
            <a:xfrm>
              <a:off x="3383" y="2755"/>
              <a:ext cx="1578" cy="222"/>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33" name="Line 28"/>
            <p:cNvSpPr>
              <a:spLocks noChangeShapeType="1"/>
            </p:cNvSpPr>
            <p:nvPr/>
          </p:nvSpPr>
          <p:spPr bwMode="auto">
            <a:xfrm>
              <a:off x="3377" y="2818"/>
              <a:ext cx="1578" cy="222"/>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grpSp>
      <p:grpSp>
        <p:nvGrpSpPr>
          <p:cNvPr id="34" name="Group 34"/>
          <p:cNvGrpSpPr>
            <a:grpSpLocks/>
          </p:cNvGrpSpPr>
          <p:nvPr/>
        </p:nvGrpSpPr>
        <p:grpSpPr bwMode="auto">
          <a:xfrm>
            <a:off x="8312150" y="4322763"/>
            <a:ext cx="2228850" cy="604837"/>
            <a:chOff x="3554" y="2869"/>
            <a:chExt cx="1404" cy="381"/>
          </a:xfrm>
        </p:grpSpPr>
        <p:sp>
          <p:nvSpPr>
            <p:cNvPr id="35" name="Line 30"/>
            <p:cNvSpPr>
              <a:spLocks noChangeShapeType="1"/>
            </p:cNvSpPr>
            <p:nvPr/>
          </p:nvSpPr>
          <p:spPr bwMode="auto">
            <a:xfrm flipV="1">
              <a:off x="3562" y="3044"/>
              <a:ext cx="1396" cy="206"/>
            </a:xfrm>
            <a:prstGeom prst="line">
              <a:avLst/>
            </a:prstGeom>
            <a:noFill/>
            <a:ln w="25400">
              <a:solidFill>
                <a:schemeClr val="accent2"/>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36" name="Line 31"/>
            <p:cNvSpPr>
              <a:spLocks noChangeShapeType="1"/>
            </p:cNvSpPr>
            <p:nvPr/>
          </p:nvSpPr>
          <p:spPr bwMode="auto">
            <a:xfrm flipV="1">
              <a:off x="3554" y="2988"/>
              <a:ext cx="1396" cy="205"/>
            </a:xfrm>
            <a:prstGeom prst="line">
              <a:avLst/>
            </a:prstGeom>
            <a:noFill/>
            <a:ln w="25400">
              <a:solidFill>
                <a:schemeClr val="accent2"/>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37" name="Line 32"/>
            <p:cNvSpPr>
              <a:spLocks noChangeShapeType="1"/>
            </p:cNvSpPr>
            <p:nvPr/>
          </p:nvSpPr>
          <p:spPr bwMode="auto">
            <a:xfrm flipV="1">
              <a:off x="3562" y="2927"/>
              <a:ext cx="1396" cy="206"/>
            </a:xfrm>
            <a:prstGeom prst="line">
              <a:avLst/>
            </a:prstGeom>
            <a:noFill/>
            <a:ln w="25400">
              <a:solidFill>
                <a:schemeClr val="accent2"/>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sp>
          <p:nvSpPr>
            <p:cNvPr id="38" name="Line 33"/>
            <p:cNvSpPr>
              <a:spLocks noChangeShapeType="1"/>
            </p:cNvSpPr>
            <p:nvPr/>
          </p:nvSpPr>
          <p:spPr bwMode="auto">
            <a:xfrm flipV="1">
              <a:off x="3557" y="2869"/>
              <a:ext cx="1396" cy="206"/>
            </a:xfrm>
            <a:prstGeom prst="line">
              <a:avLst/>
            </a:prstGeom>
            <a:noFill/>
            <a:ln w="25400">
              <a:solidFill>
                <a:schemeClr val="accent2"/>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zh-CN" altLang="en-US" sz="2000">
                <a:latin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3536781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7" grpId="0" animBg="1"/>
      <p:bldP spid="8" grpId="0" animBg="1"/>
      <p:bldP spid="10" grpId="0"/>
      <p:bldP spid="11" grpId="0"/>
      <p:bldP spid="12" grpId="0"/>
      <p:bldP spid="14" grpId="0"/>
      <p:bldP spid="15" grpId="0" animBg="1"/>
      <p:bldP spid="16" grpId="0" animBg="1"/>
      <p:bldP spid="17" grpId="0" animBg="1"/>
      <p:bldP spid="18" grpId="0" animBg="1"/>
      <p:bldP spid="19" grpId="0" animBg="1"/>
      <p:bldP spid="23" grpId="0" animBg="1"/>
      <p:bldP spid="24" grpId="0" animBg="1"/>
      <p:bldP spid="25" grpId="0" animBg="1"/>
      <p:bldP spid="26" grpId="0" animBg="1"/>
      <p:bldP spid="27" grpId="0"/>
      <p:bldP spid="2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4157008" y="710268"/>
            <a:ext cx="3877986" cy="646331"/>
          </a:xfrm>
          <a:prstGeom prst="rect">
            <a:avLst/>
          </a:prstGeom>
        </p:spPr>
        <p:txBody>
          <a:bodyPr wrap="none">
            <a:spAutoFit/>
          </a:bodyPr>
          <a:lstStyle/>
          <a:p>
            <a:pPr algn="ctr"/>
            <a:r>
              <a:rPr lang="zh-CN" altLang="en-US" sz="3600" b="1" dirty="0">
                <a:solidFill>
                  <a:schemeClr val="accent1"/>
                </a:solidFill>
                <a:cs typeface="+mn-ea"/>
                <a:sym typeface="+mn-lt"/>
              </a:rPr>
              <a:t>对拥塞事件的反应</a:t>
            </a:r>
            <a:endParaRPr lang="en-US" altLang="zh-CN" sz="3600" b="1" dirty="0">
              <a:solidFill>
                <a:schemeClr val="accent1"/>
              </a:solidFill>
              <a:cs typeface="+mn-ea"/>
              <a:sym typeface="+mn-lt"/>
            </a:endParaRPr>
          </a:p>
        </p:txBody>
      </p:sp>
      <p:sp>
        <p:nvSpPr>
          <p:cNvPr id="7" name="圆角矩形 6"/>
          <p:cNvSpPr/>
          <p:nvPr/>
        </p:nvSpPr>
        <p:spPr>
          <a:xfrm>
            <a:off x="7295082" y="2017846"/>
            <a:ext cx="4402931" cy="280640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defRPr/>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怎么理解不同的丢包事件？</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defRPr/>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个重复的 </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ACKs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表明网络具有传输一些数据段的能力</a:t>
            </a:r>
          </a:p>
          <a:p>
            <a:pPr marL="457200" indent="-457200">
              <a:lnSpc>
                <a:spcPct val="150000"/>
              </a:lnSpc>
              <a:buFont typeface="Arial" panose="020B0604020202020204" pitchFamily="34" charset="0"/>
              <a:buChar char="•"/>
              <a:defRPr/>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在三个重复的确认之前超时是“更加严重的警告”</a:t>
            </a:r>
            <a:endParaRPr lang="zh-CN" altLang="en-US" sz="2000" dirty="0">
              <a:solidFill>
                <a:schemeClr val="accent1">
                  <a:lumMod val="75000"/>
                </a:schemeClr>
              </a:solidFill>
              <a:cs typeface="+mn-ea"/>
              <a:sym typeface="+mn-lt"/>
            </a:endParaRPr>
          </a:p>
        </p:txBody>
      </p:sp>
      <p:sp>
        <p:nvSpPr>
          <p:cNvPr id="8" name="圆角矩形 7"/>
          <p:cNvSpPr/>
          <p:nvPr/>
        </p:nvSpPr>
        <p:spPr>
          <a:xfrm>
            <a:off x="611560" y="1393813"/>
            <a:ext cx="5853206" cy="40400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u="sng" dirty="0">
                <a:latin typeface="微软雅黑" panose="020B0503020204020204" pitchFamily="34" charset="-122"/>
                <a:ea typeface="微软雅黑" panose="020B0503020204020204" pitchFamily="34" charset="-122"/>
              </a:rPr>
              <a:t>当超时事件发生时</a:t>
            </a:r>
            <a:r>
              <a:rPr lang="en-US" altLang="zh-CN" sz="2400" dirty="0">
                <a:latin typeface="微软雅黑" panose="020B0503020204020204" pitchFamily="34" charset="-122"/>
                <a:ea typeface="微软雅黑" panose="020B0503020204020204" pitchFamily="34" charset="-122"/>
              </a:rPr>
              <a:t>:</a:t>
            </a:r>
          </a:p>
          <a:p>
            <a:pPr marL="800100" lvl="1" indent="-342900">
              <a:lnSpc>
                <a:spcPct val="150000"/>
              </a:lnSpc>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CongWin</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立即设置为 </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 </a:t>
            </a:r>
            <a:r>
              <a:rPr lang="en-US" altLang="zh-CN" sz="2400" dirty="0">
                <a:latin typeface="微软雅黑" panose="020B0503020204020204" pitchFamily="34" charset="-122"/>
                <a:ea typeface="微软雅黑" panose="020B0503020204020204" pitchFamily="34" charset="-122"/>
              </a:rPr>
              <a:t>MSS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p>
          <a:p>
            <a:pPr marL="800100" lvl="1"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窗口开始指数增长（进入慢启动）</a:t>
            </a:r>
          </a:p>
          <a:p>
            <a:pPr marL="800100" lvl="1"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到达一个阈值后再线性增长</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收到三个重复的确认时：</a:t>
            </a:r>
          </a:p>
          <a:p>
            <a:pPr lvl="1">
              <a:lnSpc>
                <a:spcPct val="150000"/>
              </a:lnSpc>
            </a:pPr>
            <a:r>
              <a:rPr lang="en-US" altLang="zh-CN" sz="2400" dirty="0" err="1">
                <a:latin typeface="微软雅黑" panose="020B0503020204020204" pitchFamily="34" charset="-122"/>
                <a:ea typeface="微软雅黑" panose="020B0503020204020204" pitchFamily="34" charset="-122"/>
              </a:rPr>
              <a:t>CongWin</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减半</a:t>
            </a:r>
            <a:r>
              <a:rPr lang="en-US" altLang="zh-CN" sz="2400" dirty="0">
                <a:latin typeface="微软雅黑" panose="020B0503020204020204" pitchFamily="34" charset="-122"/>
                <a:ea typeface="微软雅黑" panose="020B0503020204020204" pitchFamily="34" charset="-122"/>
              </a:rPr>
              <a:t>+3 (Reno</a:t>
            </a:r>
            <a:r>
              <a:rPr lang="zh-CN" altLang="en-US" sz="2400" dirty="0">
                <a:latin typeface="微软雅黑" panose="020B0503020204020204" pitchFamily="34" charset="-122"/>
                <a:ea typeface="微软雅黑" panose="020B0503020204020204" pitchFamily="34" charset="-122"/>
              </a:rPr>
              <a:t>版</a:t>
            </a:r>
            <a:r>
              <a:rPr lang="en-US" altLang="zh-CN" sz="2400" dirty="0">
                <a:latin typeface="微软雅黑" panose="020B0503020204020204" pitchFamily="34" charset="-122"/>
                <a:ea typeface="微软雅黑" panose="020B0503020204020204" pitchFamily="34" charset="-122"/>
              </a:rPr>
              <a:t>) </a:t>
            </a:r>
          </a:p>
          <a:p>
            <a:pPr lvl="1">
              <a:lnSpc>
                <a:spcPct val="150000"/>
              </a:lnSpc>
            </a:pPr>
            <a:r>
              <a:rPr lang="zh-CN" altLang="en-US" sz="2400" dirty="0">
                <a:latin typeface="微软雅黑" panose="020B0503020204020204" pitchFamily="34" charset="-122"/>
                <a:ea typeface="微软雅黑" panose="020B0503020204020204" pitchFamily="34" charset="-122"/>
              </a:rPr>
              <a:t>然后，窗口线性增长</a:t>
            </a:r>
          </a:p>
        </p:txBody>
      </p:sp>
      <p:sp>
        <p:nvSpPr>
          <p:cNvPr id="3" name="矩形 2"/>
          <p:cNvSpPr/>
          <p:nvPr/>
        </p:nvSpPr>
        <p:spPr>
          <a:xfrm>
            <a:off x="336331" y="5594174"/>
            <a:ext cx="7330853" cy="961289"/>
          </a:xfrm>
          <a:prstGeom prst="rect">
            <a:avLst/>
          </a:prstGeom>
        </p:spPr>
        <p:txBody>
          <a:bodyPr wrap="none">
            <a:spAutoFit/>
          </a:bodyPr>
          <a:lstStyle/>
          <a:p>
            <a:pPr lvl="1">
              <a:lnSpc>
                <a:spcPct val="150000"/>
              </a:lnSpc>
            </a:pPr>
            <a:r>
              <a:rPr lang="zh-CN" altLang="en-US" sz="2000" dirty="0">
                <a:latin typeface="微软雅黑" panose="020B0503020204020204" pitchFamily="34" charset="-122"/>
                <a:ea typeface="微软雅黑" panose="020B0503020204020204" pitchFamily="34" charset="-122"/>
              </a:rPr>
              <a:t>注：上述为</a:t>
            </a:r>
            <a:r>
              <a:rPr lang="en-US" altLang="zh-CN" sz="2000" dirty="0">
                <a:latin typeface="微软雅黑" panose="020B0503020204020204" pitchFamily="34" charset="-122"/>
                <a:ea typeface="微软雅黑" panose="020B0503020204020204" pitchFamily="34" charset="-122"/>
              </a:rPr>
              <a:t>TCP Reno</a:t>
            </a:r>
            <a:r>
              <a:rPr lang="zh-CN" altLang="en-US" sz="2000" dirty="0">
                <a:latin typeface="微软雅黑" panose="020B0503020204020204" pitchFamily="34" charset="-122"/>
                <a:ea typeface="微软雅黑" panose="020B0503020204020204" pitchFamily="34" charset="-122"/>
              </a:rPr>
              <a:t>版本的内容，在</a:t>
            </a:r>
            <a:r>
              <a:rPr lang="en-US" altLang="zh-CN" sz="2000" dirty="0">
                <a:latin typeface="微软雅黑" panose="020B0503020204020204" pitchFamily="34" charset="-122"/>
                <a:ea typeface="微软雅黑" panose="020B0503020204020204" pitchFamily="34" charset="-122"/>
              </a:rPr>
              <a:t>TCP Tahoe</a:t>
            </a:r>
            <a:r>
              <a:rPr lang="zh-CN" altLang="en-US" sz="2000" dirty="0">
                <a:latin typeface="微软雅黑" panose="020B0503020204020204" pitchFamily="34" charset="-122"/>
                <a:ea typeface="微软雅黑" panose="020B0503020204020204" pitchFamily="34" charset="-122"/>
              </a:rPr>
              <a:t>版本里，</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无论超时还是三个重复，都直接将</a:t>
            </a:r>
            <a:r>
              <a:rPr lang="en-US" altLang="zh-CN" sz="2000" dirty="0" err="1">
                <a:latin typeface="微软雅黑" panose="020B0503020204020204" pitchFamily="34" charset="-122"/>
                <a:ea typeface="微软雅黑" panose="020B0503020204020204" pitchFamily="34" charset="-122"/>
              </a:rPr>
              <a:t>CongWin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置为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 </a:t>
            </a:r>
            <a:r>
              <a:rPr lang="en-US" altLang="zh-CN" sz="2000" dirty="0">
                <a:latin typeface="微软雅黑" panose="020B0503020204020204" pitchFamily="34" charset="-122"/>
                <a:ea typeface="微软雅黑" panose="020B0503020204020204" pitchFamily="34" charset="-122"/>
              </a:rPr>
              <a:t>MSS</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32155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7" grpId="0" animBg="1"/>
      <p:bldP spid="8"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45445" y="3870638"/>
            <a:ext cx="5297218" cy="195593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r>
              <a:rPr lang="zh-CN" altLang="en-US" sz="2000" u="sng" kern="0" dirty="0">
                <a:latin typeface="微软雅黑" panose="020B0503020204020204" pitchFamily="34" charset="-122"/>
                <a:ea typeface="微软雅黑" panose="020B0503020204020204" pitchFamily="34" charset="-122"/>
              </a:rPr>
              <a:t>实现</a:t>
            </a:r>
            <a:r>
              <a:rPr lang="en-US" altLang="zh-CN" sz="2000" u="sng" kern="0" dirty="0">
                <a:latin typeface="微软雅黑" panose="020B0503020204020204" pitchFamily="34" charset="-122"/>
                <a:ea typeface="微软雅黑" panose="020B0503020204020204" pitchFamily="34" charset="-122"/>
              </a:rPr>
              <a:t>:</a:t>
            </a:r>
            <a:endParaRPr lang="en-US" altLang="zh-CN" sz="2000" kern="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defRPr/>
            </a:pPr>
            <a:r>
              <a:rPr lang="zh-CN" altLang="en-US" sz="2000" kern="0" dirty="0">
                <a:latin typeface="微软雅黑" panose="020B0503020204020204" pitchFamily="34" charset="-122"/>
                <a:ea typeface="微软雅黑" panose="020B0503020204020204" pitchFamily="34" charset="-122"/>
              </a:rPr>
              <a:t>变化的阈值 </a:t>
            </a:r>
          </a:p>
          <a:p>
            <a:pPr marL="342900" indent="-342900">
              <a:lnSpc>
                <a:spcPct val="150000"/>
              </a:lnSpc>
              <a:buFont typeface="Arial" panose="020B0604020202020204" pitchFamily="34" charset="0"/>
              <a:buChar char="•"/>
              <a:defRPr/>
            </a:pPr>
            <a:r>
              <a:rPr lang="zh-CN" altLang="en-US" sz="2000" kern="0" dirty="0">
                <a:latin typeface="微软雅黑" panose="020B0503020204020204" pitchFamily="34" charset="-122"/>
                <a:ea typeface="微软雅黑" panose="020B0503020204020204" pitchFamily="34" charset="-122"/>
              </a:rPr>
              <a:t>发送丢失事件后</a:t>
            </a:r>
            <a:r>
              <a:rPr lang="en-US" altLang="zh-CN" sz="2000" kern="0" dirty="0">
                <a:latin typeface="微软雅黑" panose="020B0503020204020204" pitchFamily="34" charset="-122"/>
                <a:ea typeface="微软雅黑" panose="020B0503020204020204" pitchFamily="34" charset="-122"/>
              </a:rPr>
              <a:t>,</a:t>
            </a:r>
            <a:r>
              <a:rPr lang="zh-CN" altLang="en-US" sz="2000" kern="0" dirty="0">
                <a:latin typeface="微软雅黑" panose="020B0503020204020204" pitchFamily="34" charset="-122"/>
                <a:ea typeface="微软雅黑" panose="020B0503020204020204" pitchFamily="34" charset="-122"/>
              </a:rPr>
              <a:t>阈值设置为丢失前的 </a:t>
            </a:r>
            <a:r>
              <a:rPr lang="en-US" altLang="zh-CN" sz="2000" kern="0" dirty="0" err="1">
                <a:latin typeface="微软雅黑" panose="020B0503020204020204" pitchFamily="34" charset="-122"/>
                <a:ea typeface="微软雅黑" panose="020B0503020204020204" pitchFamily="34" charset="-122"/>
              </a:rPr>
              <a:t>CongWin</a:t>
            </a:r>
            <a:r>
              <a:rPr lang="en-US" altLang="zh-CN" sz="2000" kern="0" dirty="0">
                <a:latin typeface="微软雅黑" panose="020B0503020204020204" pitchFamily="34" charset="-122"/>
                <a:ea typeface="微软雅黑" panose="020B0503020204020204" pitchFamily="34" charset="-122"/>
              </a:rPr>
              <a:t> </a:t>
            </a:r>
            <a:r>
              <a:rPr lang="zh-CN" altLang="en-US" sz="2000" kern="0" dirty="0">
                <a:latin typeface="微软雅黑" panose="020B0503020204020204" pitchFamily="34" charset="-122"/>
                <a:ea typeface="微软雅黑" panose="020B0503020204020204" pitchFamily="34" charset="-122"/>
              </a:rPr>
              <a:t>的一半，最小为</a:t>
            </a:r>
            <a:r>
              <a:rPr lang="en-US" altLang="zh-CN" sz="2000" kern="0" dirty="0">
                <a:latin typeface="微软雅黑" panose="020B0503020204020204" pitchFamily="34" charset="-122"/>
                <a:ea typeface="微软雅黑" panose="020B0503020204020204" pitchFamily="34" charset="-122"/>
              </a:rPr>
              <a:t>2</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3541456" y="710268"/>
            <a:ext cx="5109092" cy="646331"/>
          </a:xfrm>
          <a:prstGeom prst="rect">
            <a:avLst/>
          </a:prstGeom>
        </p:spPr>
        <p:txBody>
          <a:bodyPr wrap="none">
            <a:spAutoFit/>
          </a:bodyPr>
          <a:lstStyle/>
          <a:p>
            <a:pPr algn="ctr"/>
            <a:r>
              <a:rPr lang="zh-CN" altLang="en-US" sz="3600" b="1" dirty="0">
                <a:solidFill>
                  <a:schemeClr val="accent1"/>
                </a:solidFill>
                <a:cs typeface="+mn-ea"/>
                <a:sym typeface="+mn-lt"/>
              </a:rPr>
              <a:t>对拥塞事件的反应</a:t>
            </a:r>
            <a:r>
              <a:rPr lang="en-US" altLang="zh-CN" sz="3600" b="1" dirty="0">
                <a:solidFill>
                  <a:schemeClr val="accent1"/>
                </a:solidFill>
                <a:cs typeface="+mn-ea"/>
                <a:sym typeface="+mn-lt"/>
              </a:rPr>
              <a:t>(</a:t>
            </a:r>
            <a:r>
              <a:rPr lang="zh-CN" altLang="en-US" sz="3600" b="1" dirty="0">
                <a:solidFill>
                  <a:schemeClr val="accent1"/>
                </a:solidFill>
                <a:cs typeface="+mn-ea"/>
                <a:sym typeface="+mn-lt"/>
              </a:rPr>
              <a:t>更多</a:t>
            </a:r>
            <a:r>
              <a:rPr lang="en-US" altLang="zh-CN" sz="3600" b="1" dirty="0">
                <a:solidFill>
                  <a:schemeClr val="accent1"/>
                </a:solidFill>
                <a:cs typeface="+mn-ea"/>
                <a:sym typeface="+mn-lt"/>
              </a:rPr>
              <a:t>)</a:t>
            </a:r>
          </a:p>
        </p:txBody>
      </p:sp>
      <p:sp>
        <p:nvSpPr>
          <p:cNvPr id="8" name="圆角矩形 7"/>
          <p:cNvSpPr/>
          <p:nvPr/>
        </p:nvSpPr>
        <p:spPr>
          <a:xfrm>
            <a:off x="145445" y="1701273"/>
            <a:ext cx="5297218" cy="158255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latin typeface="微软雅黑" panose="020B0503020204020204" pitchFamily="34" charset="-122"/>
                <a:ea typeface="微软雅黑" panose="020B0503020204020204" pitchFamily="34" charset="-122"/>
              </a:rPr>
              <a:t>什么时候从指数增加变为线性增加</a:t>
            </a:r>
          </a:p>
          <a:p>
            <a:pPr>
              <a:lnSpc>
                <a:spcPct val="150000"/>
              </a:lnSpc>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答</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当 </a:t>
            </a:r>
            <a:r>
              <a:rPr lang="en-US" altLang="zh-CN" sz="2000" dirty="0" err="1">
                <a:latin typeface="微软雅黑" panose="020B0503020204020204" pitchFamily="34" charset="-122"/>
                <a:ea typeface="微软雅黑" panose="020B0503020204020204" pitchFamily="34" charset="-122"/>
              </a:rPr>
              <a:t>CongWin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达到超时前的一半的时候</a:t>
            </a:r>
            <a:endParaRPr lang="en-US" altLang="zh-CN"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335" y="1853268"/>
            <a:ext cx="6219721" cy="4095914"/>
          </a:xfrm>
          <a:prstGeom prst="rect">
            <a:avLst/>
          </a:prstGeom>
        </p:spPr>
      </p:pic>
    </p:spTree>
    <p:extLst>
      <p:ext uri="{BB962C8B-B14F-4D97-AF65-F5344CB8AC3E}">
        <p14:creationId xmlns:p14="http://schemas.microsoft.com/office/powerpoint/2010/main" val="16710669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8"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908625" y="1368886"/>
            <a:ext cx="9980092" cy="14933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200" dirty="0">
                <a:cs typeface="+mn-ea"/>
                <a:sym typeface="+mn-lt"/>
              </a:rPr>
              <a:t>发送方增加传输速率（窗口大小），探测可用带宽，直到发生丢包事件</a:t>
            </a:r>
            <a:endParaRPr lang="en-US" altLang="zh-CN" sz="2200" dirty="0">
              <a:cs typeface="+mn-ea"/>
              <a:sym typeface="+mn-lt"/>
            </a:endParaRPr>
          </a:p>
          <a:p>
            <a:pPr>
              <a:lnSpc>
                <a:spcPct val="150000"/>
              </a:lnSpc>
            </a:pPr>
            <a:r>
              <a:rPr lang="zh-CN" altLang="en-US" sz="2200" dirty="0">
                <a:cs typeface="+mn-ea"/>
                <a:sym typeface="+mn-lt"/>
              </a:rPr>
              <a:t>乘性递减</a:t>
            </a:r>
            <a:r>
              <a:rPr lang="en-US" altLang="zh-CN" sz="2200" dirty="0">
                <a:cs typeface="+mn-ea"/>
                <a:sym typeface="+mn-lt"/>
              </a:rPr>
              <a:t>: </a:t>
            </a:r>
            <a:r>
              <a:rPr lang="zh-CN" altLang="en-US" sz="2200" dirty="0">
                <a:cs typeface="+mn-ea"/>
                <a:sym typeface="+mn-lt"/>
              </a:rPr>
              <a:t>发生丢包事件后将拥塞窗口减半</a:t>
            </a:r>
            <a:endParaRPr lang="en-US" altLang="zh-CN" sz="2200" dirty="0">
              <a:cs typeface="+mn-ea"/>
              <a:sym typeface="+mn-lt"/>
            </a:endParaRPr>
          </a:p>
          <a:p>
            <a:pPr>
              <a:lnSpc>
                <a:spcPct val="150000"/>
              </a:lnSpc>
            </a:pPr>
            <a:r>
              <a:rPr lang="zh-CN" altLang="en-US" sz="2200" dirty="0">
                <a:latin typeface="微软雅黑" panose="020B0503020204020204" pitchFamily="34" charset="-122"/>
                <a:ea typeface="微软雅黑" panose="020B0503020204020204" pitchFamily="34" charset="-122"/>
              </a:rPr>
              <a:t>加性递增</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每个</a:t>
            </a:r>
            <a:r>
              <a:rPr lang="en-US" altLang="zh-CN" sz="2200" dirty="0">
                <a:latin typeface="微软雅黑" panose="020B0503020204020204" pitchFamily="34" charset="-122"/>
                <a:ea typeface="微软雅黑" panose="020B0503020204020204" pitchFamily="34" charset="-122"/>
              </a:rPr>
              <a:t>RTT</a:t>
            </a:r>
            <a:r>
              <a:rPr lang="zh-CN" altLang="en-US" sz="2200" dirty="0">
                <a:latin typeface="微软雅黑" panose="020B0503020204020204" pitchFamily="34" charset="-122"/>
                <a:ea typeface="微软雅黑" panose="020B0503020204020204" pitchFamily="34" charset="-122"/>
              </a:rPr>
              <a:t>内如果没有丢失事件发生，拥塞窗口增加一个</a:t>
            </a:r>
            <a:r>
              <a:rPr lang="en-US" altLang="zh-CN" sz="2200" dirty="0">
                <a:latin typeface="微软雅黑" panose="020B0503020204020204" pitchFamily="34" charset="-122"/>
                <a:ea typeface="微软雅黑" panose="020B0503020204020204" pitchFamily="34" charset="-122"/>
              </a:rPr>
              <a:t>MSS</a:t>
            </a:r>
            <a:endParaRPr lang="zh-CN" altLang="en-US" sz="2200" dirty="0">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858157" y="710268"/>
            <a:ext cx="10475688" cy="584775"/>
          </a:xfrm>
          <a:prstGeom prst="rect">
            <a:avLst/>
          </a:prstGeom>
        </p:spPr>
        <p:txBody>
          <a:bodyPr wrap="none">
            <a:spAutoFit/>
          </a:bodyPr>
          <a:lstStyle/>
          <a:p>
            <a:pPr algn="ctr"/>
            <a:r>
              <a:rPr lang="en-US" altLang="zh-CN" sz="3200" b="1" dirty="0">
                <a:solidFill>
                  <a:schemeClr val="accent1"/>
                </a:solidFill>
                <a:cs typeface="+mn-ea"/>
                <a:sym typeface="+mn-lt"/>
              </a:rPr>
              <a:t>TCP AIMD(Additive-</a:t>
            </a:r>
            <a:r>
              <a:rPr lang="en-US" altLang="zh-CN" sz="3200" b="1" dirty="0" err="1">
                <a:solidFill>
                  <a:schemeClr val="accent1"/>
                </a:solidFill>
                <a:cs typeface="+mn-ea"/>
                <a:sym typeface="+mn-lt"/>
              </a:rPr>
              <a:t>increase,multiplicative</a:t>
            </a:r>
            <a:r>
              <a:rPr lang="en-US" altLang="zh-CN" sz="3200" b="1" dirty="0">
                <a:solidFill>
                  <a:schemeClr val="accent1"/>
                </a:solidFill>
                <a:cs typeface="+mn-ea"/>
                <a:sym typeface="+mn-lt"/>
              </a:rPr>
              <a:t>-decrease)</a:t>
            </a:r>
          </a:p>
        </p:txBody>
      </p:sp>
      <p:sp>
        <p:nvSpPr>
          <p:cNvPr id="9" name="Rectangle 6"/>
          <p:cNvSpPr>
            <a:spLocks noChangeArrowheads="1"/>
          </p:cNvSpPr>
          <p:nvPr/>
        </p:nvSpPr>
        <p:spPr bwMode="auto">
          <a:xfrm>
            <a:off x="4486703" y="6224829"/>
            <a:ext cx="317535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2000" dirty="0">
                <a:solidFill>
                  <a:srgbClr val="FF0000"/>
                </a:solidFill>
                <a:latin typeface="Tahoma" panose="020B0604030504040204" pitchFamily="34" charset="0"/>
                <a:ea typeface="Tahoma" panose="020B0604030504040204" pitchFamily="34" charset="0"/>
                <a:cs typeface="Tahoma" panose="020B0604030504040204" pitchFamily="34" charset="0"/>
              </a:rPr>
              <a:t>Long-lived TCP connection</a:t>
            </a:r>
          </a:p>
        </p:txBody>
      </p:sp>
      <p:grpSp>
        <p:nvGrpSpPr>
          <p:cNvPr id="10" name="组合 9"/>
          <p:cNvGrpSpPr/>
          <p:nvPr/>
        </p:nvGrpSpPr>
        <p:grpSpPr>
          <a:xfrm>
            <a:off x="1536801" y="3155282"/>
            <a:ext cx="8376655" cy="3132508"/>
            <a:chOff x="897102" y="3622675"/>
            <a:chExt cx="8175046" cy="2854306"/>
          </a:xfrm>
        </p:grpSpPr>
        <p:sp>
          <p:nvSpPr>
            <p:cNvPr id="11" name="Rectangle 11"/>
            <p:cNvSpPr>
              <a:spLocks noChangeArrowheads="1"/>
            </p:cNvSpPr>
            <p:nvPr/>
          </p:nvSpPr>
          <p:spPr bwMode="auto">
            <a:xfrm>
              <a:off x="3663950" y="3659188"/>
              <a:ext cx="6858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2" name="Text Box 12"/>
            <p:cNvSpPr txBox="1">
              <a:spLocks noChangeArrowheads="1"/>
            </p:cNvSpPr>
            <p:nvPr/>
          </p:nvSpPr>
          <p:spPr bwMode="auto">
            <a:xfrm rot="16200000">
              <a:off x="2034580" y="4758138"/>
              <a:ext cx="2128442" cy="57070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a:latin typeface="Courier New" charset="0"/>
                </a:rPr>
                <a:t>cwnd:</a:t>
              </a:r>
              <a:r>
                <a:rPr lang="en-US">
                  <a:latin typeface="Arial" charset="0"/>
                </a:rPr>
                <a:t> TCP sender </a:t>
              </a:r>
            </a:p>
            <a:p>
              <a:pPr>
                <a:defRPr/>
              </a:pPr>
              <a:r>
                <a:rPr lang="en-US">
                  <a:latin typeface="Arial" charset="0"/>
                </a:rPr>
                <a:t>congestion window size</a:t>
              </a:r>
            </a:p>
          </p:txBody>
        </p:sp>
        <p:sp>
          <p:nvSpPr>
            <p:cNvPr id="13" name="Text Box 13"/>
            <p:cNvSpPr txBox="1">
              <a:spLocks noChangeArrowheads="1"/>
            </p:cNvSpPr>
            <p:nvPr/>
          </p:nvSpPr>
          <p:spPr bwMode="auto">
            <a:xfrm>
              <a:off x="897102" y="4448175"/>
              <a:ext cx="1625748" cy="9254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defRPr/>
              </a:pPr>
              <a:r>
                <a:rPr lang="en-US" sz="2000" dirty="0">
                  <a:latin typeface="Arial" charset="0"/>
                </a:rPr>
                <a:t>AIMD </a:t>
              </a:r>
              <a:r>
                <a:rPr lang="zh-CN" altLang="en-US" sz="2000" dirty="0">
                  <a:latin typeface="Arial" charset="0"/>
                </a:rPr>
                <a:t>锯齿状</a:t>
              </a:r>
              <a:endParaRPr lang="en-US" altLang="zh-CN" sz="2000" dirty="0">
                <a:latin typeface="Arial" charset="0"/>
              </a:endParaRPr>
            </a:p>
            <a:p>
              <a:pPr algn="ctr">
                <a:defRPr/>
              </a:pPr>
              <a:r>
                <a:rPr lang="zh-CN" altLang="en-US" sz="2000" dirty="0">
                  <a:latin typeface="Arial" charset="0"/>
                </a:rPr>
                <a:t>的行为特点</a:t>
              </a:r>
              <a:r>
                <a:rPr lang="en-US" sz="2000" dirty="0">
                  <a:latin typeface="Arial" charset="0"/>
                </a:rPr>
                <a:t>: </a:t>
              </a:r>
            </a:p>
            <a:p>
              <a:pPr algn="ctr">
                <a:defRPr/>
              </a:pPr>
              <a:r>
                <a:rPr lang="zh-CN" altLang="en-US" sz="2000" dirty="0">
                  <a:latin typeface="Arial" charset="0"/>
                </a:rPr>
                <a:t>探测带宽</a:t>
              </a:r>
              <a:endParaRPr lang="en-US" sz="2000" dirty="0">
                <a:latin typeface="Arial" charset="0"/>
              </a:endParaRPr>
            </a:p>
          </p:txBody>
        </p:sp>
        <p:sp>
          <p:nvSpPr>
            <p:cNvPr id="14" name="Line 17"/>
            <p:cNvSpPr>
              <a:spLocks noChangeShapeType="1"/>
            </p:cNvSpPr>
            <p:nvPr/>
          </p:nvSpPr>
          <p:spPr bwMode="auto">
            <a:xfrm>
              <a:off x="3505200" y="6149975"/>
              <a:ext cx="41433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15" name="Line 18"/>
            <p:cNvSpPr>
              <a:spLocks noChangeShapeType="1"/>
            </p:cNvSpPr>
            <p:nvPr/>
          </p:nvSpPr>
          <p:spPr bwMode="auto">
            <a:xfrm>
              <a:off x="3494088" y="3735388"/>
              <a:ext cx="0" cy="241617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16" name="Line 19"/>
            <p:cNvSpPr>
              <a:spLocks noChangeShapeType="1"/>
            </p:cNvSpPr>
            <p:nvPr/>
          </p:nvSpPr>
          <p:spPr bwMode="auto">
            <a:xfrm flipV="1">
              <a:off x="3505200" y="4852988"/>
              <a:ext cx="169863" cy="1698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17" name="Line 20"/>
            <p:cNvSpPr>
              <a:spLocks noChangeShapeType="1"/>
            </p:cNvSpPr>
            <p:nvPr/>
          </p:nvSpPr>
          <p:spPr bwMode="auto">
            <a:xfrm>
              <a:off x="3686175" y="4841875"/>
              <a:ext cx="0" cy="6429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18" name="Line 21"/>
            <p:cNvSpPr>
              <a:spLocks noChangeShapeType="1"/>
            </p:cNvSpPr>
            <p:nvPr/>
          </p:nvSpPr>
          <p:spPr bwMode="auto">
            <a:xfrm flipV="1">
              <a:off x="3675063" y="4525963"/>
              <a:ext cx="982662" cy="9810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19" name="Line 22"/>
            <p:cNvSpPr>
              <a:spLocks noChangeShapeType="1"/>
            </p:cNvSpPr>
            <p:nvPr/>
          </p:nvSpPr>
          <p:spPr bwMode="auto">
            <a:xfrm>
              <a:off x="4646613" y="4527550"/>
              <a:ext cx="0" cy="8016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nvGrpSpPr>
            <p:cNvPr id="20" name="Group 38"/>
            <p:cNvGrpSpPr>
              <a:grpSpLocks/>
            </p:cNvGrpSpPr>
            <p:nvPr/>
          </p:nvGrpSpPr>
          <p:grpSpPr bwMode="auto">
            <a:xfrm>
              <a:off x="4638675" y="4402138"/>
              <a:ext cx="3040063" cy="1106487"/>
              <a:chOff x="2720" y="2730"/>
              <a:chExt cx="1915" cy="697"/>
            </a:xfrm>
          </p:grpSpPr>
          <p:sp>
            <p:nvSpPr>
              <p:cNvPr id="27" name="Line 23"/>
              <p:cNvSpPr>
                <a:spLocks noChangeShapeType="1"/>
              </p:cNvSpPr>
              <p:nvPr/>
            </p:nvSpPr>
            <p:spPr bwMode="auto">
              <a:xfrm flipV="1">
                <a:off x="2720" y="2996"/>
                <a:ext cx="331" cy="33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nvGrpSpPr>
              <p:cNvPr id="28" name="Group 37"/>
              <p:cNvGrpSpPr>
                <a:grpSpLocks/>
              </p:cNvGrpSpPr>
              <p:nvPr/>
            </p:nvGrpSpPr>
            <p:grpSpPr bwMode="auto">
              <a:xfrm>
                <a:off x="3051" y="2730"/>
                <a:ext cx="1584" cy="697"/>
                <a:chOff x="3051" y="2730"/>
                <a:chExt cx="1584" cy="697"/>
              </a:xfrm>
            </p:grpSpPr>
            <p:sp>
              <p:nvSpPr>
                <p:cNvPr id="29" name="Line 24"/>
                <p:cNvSpPr>
                  <a:spLocks noChangeShapeType="1"/>
                </p:cNvSpPr>
                <p:nvPr/>
              </p:nvSpPr>
              <p:spPr bwMode="auto">
                <a:xfrm>
                  <a:off x="3051" y="2993"/>
                  <a:ext cx="0" cy="43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30" name="Line 25"/>
                <p:cNvSpPr>
                  <a:spLocks noChangeShapeType="1"/>
                </p:cNvSpPr>
                <p:nvPr/>
              </p:nvSpPr>
              <p:spPr bwMode="auto">
                <a:xfrm flipV="1">
                  <a:off x="3058" y="2795"/>
                  <a:ext cx="611" cy="61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31" name="Line 26"/>
                <p:cNvSpPr>
                  <a:spLocks noChangeShapeType="1"/>
                </p:cNvSpPr>
                <p:nvPr/>
              </p:nvSpPr>
              <p:spPr bwMode="auto">
                <a:xfrm>
                  <a:off x="3666" y="2795"/>
                  <a:ext cx="7" cy="52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32" name="Line 29"/>
                <p:cNvSpPr>
                  <a:spLocks noChangeShapeType="1"/>
                </p:cNvSpPr>
                <p:nvPr/>
              </p:nvSpPr>
              <p:spPr bwMode="auto">
                <a:xfrm flipV="1">
                  <a:off x="3669" y="2898"/>
                  <a:ext cx="420" cy="42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33" name="Line 30"/>
                <p:cNvSpPr>
                  <a:spLocks noChangeShapeType="1"/>
                </p:cNvSpPr>
                <p:nvPr/>
              </p:nvSpPr>
              <p:spPr bwMode="auto">
                <a:xfrm>
                  <a:off x="4089" y="2889"/>
                  <a:ext cx="0" cy="47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34" name="Line 31"/>
                <p:cNvSpPr>
                  <a:spLocks noChangeShapeType="1"/>
                </p:cNvSpPr>
                <p:nvPr/>
              </p:nvSpPr>
              <p:spPr bwMode="auto">
                <a:xfrm flipV="1">
                  <a:off x="4083" y="2730"/>
                  <a:ext cx="552" cy="63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grpSp>
        <p:sp>
          <p:nvSpPr>
            <p:cNvPr id="21" name="Text Box 32"/>
            <p:cNvSpPr txBox="1">
              <a:spLocks noChangeArrowheads="1"/>
            </p:cNvSpPr>
            <p:nvPr/>
          </p:nvSpPr>
          <p:spPr bwMode="auto">
            <a:xfrm>
              <a:off x="4403725" y="3622675"/>
              <a:ext cx="4668423" cy="5889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800" dirty="0"/>
                <a:t>additively increase window size …</a:t>
              </a:r>
            </a:p>
            <a:p>
              <a:pPr algn="l"/>
              <a:r>
                <a:rPr lang="en-US" altLang="zh-CN" sz="1800" dirty="0"/>
                <a:t>…. until loss occurs (then cut window in half)</a:t>
              </a:r>
            </a:p>
          </p:txBody>
        </p:sp>
        <p:sp>
          <p:nvSpPr>
            <p:cNvPr id="22" name="Freeform 33"/>
            <p:cNvSpPr>
              <a:spLocks/>
            </p:cNvSpPr>
            <p:nvPr/>
          </p:nvSpPr>
          <p:spPr bwMode="auto">
            <a:xfrm>
              <a:off x="3598863" y="3816350"/>
              <a:ext cx="858837" cy="1016000"/>
            </a:xfrm>
            <a:custGeom>
              <a:avLst/>
              <a:gdLst>
                <a:gd name="T0" fmla="*/ 2147483647 w 541"/>
                <a:gd name="T1" fmla="*/ 0 h 640"/>
                <a:gd name="T2" fmla="*/ 0 w 541"/>
                <a:gd name="T3" fmla="*/ 0 h 640"/>
                <a:gd name="T4" fmla="*/ 0 w 541"/>
                <a:gd name="T5" fmla="*/ 2147483647 h 640"/>
                <a:gd name="T6" fmla="*/ 0 60000 65536"/>
                <a:gd name="T7" fmla="*/ 0 60000 65536"/>
                <a:gd name="T8" fmla="*/ 0 60000 65536"/>
              </a:gdLst>
              <a:ahLst/>
              <a:cxnLst>
                <a:cxn ang="T6">
                  <a:pos x="T0" y="T1"/>
                </a:cxn>
                <a:cxn ang="T7">
                  <a:pos x="T2" y="T3"/>
                </a:cxn>
                <a:cxn ang="T8">
                  <a:pos x="T4" y="T5"/>
                </a:cxn>
              </a:cxnLst>
              <a:rect l="0" t="0" r="r" b="b"/>
              <a:pathLst>
                <a:path w="541" h="640">
                  <a:moveTo>
                    <a:pt x="541" y="0"/>
                  </a:moveTo>
                  <a:lnTo>
                    <a:pt x="0" y="0"/>
                  </a:lnTo>
                  <a:lnTo>
                    <a:pt x="0" y="64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23" name="Freeform 34"/>
            <p:cNvSpPr>
              <a:spLocks/>
            </p:cNvSpPr>
            <p:nvPr/>
          </p:nvSpPr>
          <p:spPr bwMode="auto">
            <a:xfrm>
              <a:off x="3743325" y="4019550"/>
              <a:ext cx="796925" cy="1000125"/>
            </a:xfrm>
            <a:custGeom>
              <a:avLst/>
              <a:gdLst>
                <a:gd name="T0" fmla="*/ 2147483647 w 502"/>
                <a:gd name="T1" fmla="*/ 0 h 630"/>
                <a:gd name="T2" fmla="*/ 2147483647 w 502"/>
                <a:gd name="T3" fmla="*/ 2147483647 h 630"/>
                <a:gd name="T4" fmla="*/ 2147483647 w 502"/>
                <a:gd name="T5" fmla="*/ 2147483647 h 630"/>
                <a:gd name="T6" fmla="*/ 0 w 502"/>
                <a:gd name="T7" fmla="*/ 2147483647 h 6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630">
                  <a:moveTo>
                    <a:pt x="502" y="0"/>
                  </a:moveTo>
                  <a:lnTo>
                    <a:pt x="56" y="2"/>
                  </a:lnTo>
                  <a:lnTo>
                    <a:pt x="54" y="630"/>
                  </a:lnTo>
                  <a:lnTo>
                    <a:pt x="0" y="63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24" name="Freeform 35"/>
            <p:cNvSpPr>
              <a:spLocks/>
            </p:cNvSpPr>
            <p:nvPr/>
          </p:nvSpPr>
          <p:spPr bwMode="auto">
            <a:xfrm>
              <a:off x="4051300" y="3814763"/>
              <a:ext cx="406400" cy="1168400"/>
            </a:xfrm>
            <a:custGeom>
              <a:avLst/>
              <a:gdLst>
                <a:gd name="T0" fmla="*/ 2147483647 w 256"/>
                <a:gd name="T1" fmla="*/ 0 h 736"/>
                <a:gd name="T2" fmla="*/ 0 w 256"/>
                <a:gd name="T3" fmla="*/ 0 h 736"/>
                <a:gd name="T4" fmla="*/ 0 w 256"/>
                <a:gd name="T5" fmla="*/ 2147483647 h 736"/>
                <a:gd name="T6" fmla="*/ 0 60000 65536"/>
                <a:gd name="T7" fmla="*/ 0 60000 65536"/>
                <a:gd name="T8" fmla="*/ 0 60000 65536"/>
              </a:gdLst>
              <a:ahLst/>
              <a:cxnLst>
                <a:cxn ang="T6">
                  <a:pos x="T0" y="T1"/>
                </a:cxn>
                <a:cxn ang="T7">
                  <a:pos x="T2" y="T3"/>
                </a:cxn>
                <a:cxn ang="T8">
                  <a:pos x="T4" y="T5"/>
                </a:cxn>
              </a:cxnLst>
              <a:rect l="0" t="0" r="r" b="b"/>
              <a:pathLst>
                <a:path w="256" h="736">
                  <a:moveTo>
                    <a:pt x="256" y="0"/>
                  </a:moveTo>
                  <a:lnTo>
                    <a:pt x="0" y="0"/>
                  </a:lnTo>
                  <a:lnTo>
                    <a:pt x="0" y="736"/>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25" name="Freeform 36"/>
            <p:cNvSpPr>
              <a:spLocks/>
            </p:cNvSpPr>
            <p:nvPr/>
          </p:nvSpPr>
          <p:spPr bwMode="auto">
            <a:xfrm>
              <a:off x="4689475" y="4179888"/>
              <a:ext cx="168275" cy="635000"/>
            </a:xfrm>
            <a:custGeom>
              <a:avLst/>
              <a:gdLst>
                <a:gd name="T0" fmla="*/ 2147483647 w 106"/>
                <a:gd name="T1" fmla="*/ 0 h 400"/>
                <a:gd name="T2" fmla="*/ 2147483647 w 106"/>
                <a:gd name="T3" fmla="*/ 2147483647 h 400"/>
                <a:gd name="T4" fmla="*/ 0 w 106"/>
                <a:gd name="T5" fmla="*/ 2147483647 h 400"/>
                <a:gd name="T6" fmla="*/ 0 60000 65536"/>
                <a:gd name="T7" fmla="*/ 0 60000 65536"/>
                <a:gd name="T8" fmla="*/ 0 60000 65536"/>
              </a:gdLst>
              <a:ahLst/>
              <a:cxnLst>
                <a:cxn ang="T6">
                  <a:pos x="T0" y="T1"/>
                </a:cxn>
                <a:cxn ang="T7">
                  <a:pos x="T2" y="T3"/>
                </a:cxn>
                <a:cxn ang="T8">
                  <a:pos x="T4" y="T5"/>
                </a:cxn>
              </a:cxnLst>
              <a:rect l="0" t="0" r="r" b="b"/>
              <a:pathLst>
                <a:path w="106" h="400">
                  <a:moveTo>
                    <a:pt x="106" y="0"/>
                  </a:moveTo>
                  <a:lnTo>
                    <a:pt x="106" y="400"/>
                  </a:lnTo>
                  <a:lnTo>
                    <a:pt x="0" y="40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26" name="Text Box 40"/>
            <p:cNvSpPr txBox="1">
              <a:spLocks noChangeArrowheads="1"/>
            </p:cNvSpPr>
            <p:nvPr/>
          </p:nvSpPr>
          <p:spPr bwMode="auto">
            <a:xfrm>
              <a:off x="5072063" y="6140450"/>
              <a:ext cx="615131" cy="336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time</a:t>
              </a:r>
            </a:p>
          </p:txBody>
        </p:sp>
      </p:grpSp>
    </p:spTree>
    <p:extLst>
      <p:ext uri="{BB962C8B-B14F-4D97-AF65-F5344CB8AC3E}">
        <p14:creationId xmlns:p14="http://schemas.microsoft.com/office/powerpoint/2010/main" val="2162758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3955992" y="354668"/>
            <a:ext cx="4280018" cy="646331"/>
          </a:xfrm>
          <a:prstGeom prst="rect">
            <a:avLst/>
          </a:prstGeom>
        </p:spPr>
        <p:txBody>
          <a:bodyPr wrap="none">
            <a:spAutoFit/>
          </a:bodyPr>
          <a:lstStyle/>
          <a:p>
            <a:pPr algn="ctr"/>
            <a:r>
              <a:rPr lang="zh-CN" altLang="en-US" sz="3600" b="1" dirty="0">
                <a:solidFill>
                  <a:schemeClr val="accent1"/>
                </a:solidFill>
                <a:cs typeface="+mn-ea"/>
                <a:sym typeface="+mn-lt"/>
              </a:rPr>
              <a:t>总结</a:t>
            </a:r>
            <a:r>
              <a:rPr lang="en-US" altLang="zh-CN" sz="3600" b="1" dirty="0">
                <a:solidFill>
                  <a:schemeClr val="accent1"/>
                </a:solidFill>
                <a:cs typeface="+mn-ea"/>
                <a:sym typeface="+mn-lt"/>
              </a:rPr>
              <a:t>: TCP </a:t>
            </a:r>
            <a:r>
              <a:rPr lang="zh-CN" altLang="en-US" sz="3600" b="1" dirty="0">
                <a:solidFill>
                  <a:schemeClr val="accent1"/>
                </a:solidFill>
                <a:cs typeface="+mn-ea"/>
                <a:sym typeface="+mn-lt"/>
              </a:rPr>
              <a:t>拥塞控制</a:t>
            </a:r>
            <a:endParaRPr lang="en-US" altLang="zh-CN" sz="3600" b="1" dirty="0">
              <a:solidFill>
                <a:schemeClr val="accent1"/>
              </a:solidFill>
              <a:cs typeface="+mn-ea"/>
              <a:sym typeface="+mn-lt"/>
            </a:endParaRPr>
          </a:p>
        </p:txBody>
      </p:sp>
      <p:grpSp>
        <p:nvGrpSpPr>
          <p:cNvPr id="2" name="组合 1"/>
          <p:cNvGrpSpPr/>
          <p:nvPr/>
        </p:nvGrpSpPr>
        <p:grpSpPr>
          <a:xfrm>
            <a:off x="2378873" y="1080514"/>
            <a:ext cx="7826671" cy="5698658"/>
            <a:chOff x="2408238" y="1212850"/>
            <a:chExt cx="7451725" cy="5389563"/>
          </a:xfrm>
        </p:grpSpPr>
        <p:grpSp>
          <p:nvGrpSpPr>
            <p:cNvPr id="8" name="Group 240"/>
            <p:cNvGrpSpPr>
              <a:grpSpLocks/>
            </p:cNvGrpSpPr>
            <p:nvPr/>
          </p:nvGrpSpPr>
          <p:grpSpPr bwMode="auto">
            <a:xfrm>
              <a:off x="5029200" y="2971800"/>
              <a:ext cx="2133600" cy="814388"/>
              <a:chOff x="2168" y="1727"/>
              <a:chExt cx="1344" cy="513"/>
            </a:xfrm>
          </p:grpSpPr>
          <p:grpSp>
            <p:nvGrpSpPr>
              <p:cNvPr id="9" name="Group 171"/>
              <p:cNvGrpSpPr>
                <a:grpSpLocks/>
              </p:cNvGrpSpPr>
              <p:nvPr/>
            </p:nvGrpSpPr>
            <p:grpSpPr bwMode="auto">
              <a:xfrm>
                <a:off x="2280" y="1727"/>
                <a:ext cx="1118" cy="513"/>
                <a:chOff x="2280" y="1727"/>
                <a:chExt cx="1118" cy="513"/>
              </a:xfrm>
            </p:grpSpPr>
            <p:sp>
              <p:nvSpPr>
                <p:cNvPr id="11" name="Text Box 172"/>
                <p:cNvSpPr txBox="1">
                  <a:spLocks noChangeArrowheads="1"/>
                </p:cNvSpPr>
                <p:nvPr/>
              </p:nvSpPr>
              <p:spPr bwMode="auto">
                <a:xfrm>
                  <a:off x="2640" y="1727"/>
                  <a:ext cx="3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a:latin typeface="Arial" panose="020B0604020202020204" pitchFamily="34" charset="0"/>
                      <a:ea typeface="MS PGothic" panose="020B0600070205080204" pitchFamily="34" charset="-128"/>
                    </a:rPr>
                    <a:t>timeout</a:t>
                  </a:r>
                </a:p>
              </p:txBody>
            </p:sp>
            <p:sp>
              <p:nvSpPr>
                <p:cNvPr id="12" name="Text Box 173"/>
                <p:cNvSpPr txBox="1">
                  <a:spLocks noChangeArrowheads="1"/>
                </p:cNvSpPr>
                <p:nvPr/>
              </p:nvSpPr>
              <p:spPr bwMode="auto">
                <a:xfrm>
                  <a:off x="2280" y="1838"/>
                  <a:ext cx="111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85000"/>
                    </a:lnSpc>
                    <a:spcBef>
                      <a:spcPct val="0"/>
                    </a:spcBef>
                    <a:buFontTx/>
                    <a:buNone/>
                  </a:pPr>
                  <a:r>
                    <a:rPr lang="en-US" altLang="zh-CN" sz="1000">
                      <a:latin typeface="Arial" panose="020B0604020202020204" pitchFamily="34" charset="0"/>
                      <a:ea typeface="MS PGothic" panose="020B0600070205080204" pitchFamily="34" charset="-128"/>
                    </a:rPr>
                    <a:t>ssthresh = cwnd/2</a:t>
                  </a:r>
                </a:p>
                <a:p>
                  <a:pPr eaLnBrk="1" hangingPunct="1">
                    <a:lnSpc>
                      <a:spcPct val="85000"/>
                    </a:lnSpc>
                    <a:spcBef>
                      <a:spcPct val="0"/>
                    </a:spcBef>
                    <a:buFontTx/>
                    <a:buNone/>
                  </a:pPr>
                  <a:r>
                    <a:rPr lang="en-US" altLang="zh-CN" sz="1000">
                      <a:latin typeface="Arial" panose="020B0604020202020204" pitchFamily="34" charset="0"/>
                      <a:ea typeface="MS PGothic" panose="020B0600070205080204" pitchFamily="34" charset="-128"/>
                    </a:rPr>
                    <a:t>cwnd = 1 MSS</a:t>
                  </a:r>
                </a:p>
                <a:p>
                  <a:pPr eaLnBrk="1" hangingPunct="1">
                    <a:lnSpc>
                      <a:spcPct val="85000"/>
                    </a:lnSpc>
                    <a:spcBef>
                      <a:spcPct val="0"/>
                    </a:spcBef>
                    <a:buFontTx/>
                    <a:buNone/>
                  </a:pPr>
                  <a:r>
                    <a:rPr lang="en-US" altLang="zh-CN" sz="1000">
                      <a:latin typeface="Arial" panose="020B0604020202020204" pitchFamily="34" charset="0"/>
                      <a:ea typeface="MS PGothic" panose="020B0600070205080204" pitchFamily="34" charset="-128"/>
                    </a:rPr>
                    <a:t>dupACKcount = 0</a:t>
                  </a:r>
                </a:p>
                <a:p>
                  <a:pPr eaLnBrk="1" hangingPunct="1">
                    <a:lnSpc>
                      <a:spcPct val="85000"/>
                    </a:lnSpc>
                    <a:spcBef>
                      <a:spcPct val="0"/>
                    </a:spcBef>
                    <a:buFontTx/>
                    <a:buNone/>
                  </a:pPr>
                  <a:r>
                    <a:rPr lang="en-US" altLang="zh-CN" sz="1000" i="1">
                      <a:latin typeface="Arial" panose="020B0604020202020204" pitchFamily="34" charset="0"/>
                      <a:ea typeface="MS PGothic" panose="020B0600070205080204" pitchFamily="34" charset="-128"/>
                    </a:rPr>
                    <a:t>retransmit missing segment</a:t>
                  </a:r>
                  <a:r>
                    <a:rPr lang="en-US" altLang="zh-CN" sz="1200">
                      <a:latin typeface="Arial" panose="020B0604020202020204" pitchFamily="34" charset="0"/>
                      <a:ea typeface="MS PGothic" panose="020B0600070205080204" pitchFamily="34" charset="-128"/>
                    </a:rPr>
                    <a:t> </a:t>
                  </a:r>
                </a:p>
              </p:txBody>
            </p:sp>
            <p:sp>
              <p:nvSpPr>
                <p:cNvPr id="13" name="Line 174"/>
                <p:cNvSpPr>
                  <a:spLocks noChangeShapeType="1"/>
                </p:cNvSpPr>
                <p:nvPr/>
              </p:nvSpPr>
              <p:spPr bwMode="auto">
                <a:xfrm>
                  <a:off x="2491" y="1857"/>
                  <a:ext cx="6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Line 175"/>
              <p:cNvSpPr>
                <a:spLocks noChangeShapeType="1"/>
              </p:cNvSpPr>
              <p:nvPr/>
            </p:nvSpPr>
            <p:spPr bwMode="auto">
              <a:xfrm flipH="1">
                <a:off x="2168" y="1734"/>
                <a:ext cx="13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239"/>
            <p:cNvGrpSpPr>
              <a:grpSpLocks/>
            </p:cNvGrpSpPr>
            <p:nvPr/>
          </p:nvGrpSpPr>
          <p:grpSpPr bwMode="auto">
            <a:xfrm>
              <a:off x="5059363" y="2495550"/>
              <a:ext cx="2133600" cy="398463"/>
              <a:chOff x="2187" y="1427"/>
              <a:chExt cx="1344" cy="251"/>
            </a:xfrm>
          </p:grpSpPr>
          <p:sp>
            <p:nvSpPr>
              <p:cNvPr id="15" name="Line 176"/>
              <p:cNvSpPr>
                <a:spLocks noChangeShapeType="1"/>
              </p:cNvSpPr>
              <p:nvPr/>
            </p:nvSpPr>
            <p:spPr bwMode="auto">
              <a:xfrm flipH="1">
                <a:off x="2187" y="1673"/>
                <a:ext cx="134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81"/>
              <p:cNvSpPr txBox="1">
                <a:spLocks noChangeArrowheads="1"/>
              </p:cNvSpPr>
              <p:nvPr/>
            </p:nvSpPr>
            <p:spPr bwMode="auto">
              <a:xfrm>
                <a:off x="2740" y="1543"/>
                <a:ext cx="17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80000"/>
                  </a:lnSpc>
                  <a:spcBef>
                    <a:spcPct val="0"/>
                  </a:spcBef>
                  <a:buFontTx/>
                  <a:buNone/>
                </a:pPr>
                <a:r>
                  <a:rPr lang="en-US" altLang="zh-CN" sz="1000">
                    <a:latin typeface="Symbol" panose="05050102010706020507" pitchFamily="18" charset="2"/>
                    <a:ea typeface="MS PGothic" panose="020B0600070205080204" pitchFamily="34" charset="-128"/>
                  </a:rPr>
                  <a:t>L</a:t>
                </a:r>
                <a:endParaRPr lang="en-US" altLang="zh-CN" sz="1200">
                  <a:latin typeface="Symbol" panose="05050102010706020507" pitchFamily="18" charset="2"/>
                  <a:ea typeface="MS PGothic" panose="020B0600070205080204" pitchFamily="34" charset="-128"/>
                </a:endParaRPr>
              </a:p>
            </p:txBody>
          </p:sp>
          <p:sp>
            <p:nvSpPr>
              <p:cNvPr id="17" name="Line 182"/>
              <p:cNvSpPr>
                <a:spLocks noChangeShapeType="1"/>
              </p:cNvSpPr>
              <p:nvPr/>
            </p:nvSpPr>
            <p:spPr bwMode="auto">
              <a:xfrm>
                <a:off x="2572" y="1554"/>
                <a:ext cx="5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 name="Group 183"/>
              <p:cNvGrpSpPr>
                <a:grpSpLocks/>
              </p:cNvGrpSpPr>
              <p:nvPr/>
            </p:nvGrpSpPr>
            <p:grpSpPr bwMode="auto">
              <a:xfrm>
                <a:off x="2486" y="1427"/>
                <a:ext cx="694" cy="154"/>
                <a:chOff x="2458" y="1450"/>
                <a:chExt cx="694" cy="154"/>
              </a:xfrm>
            </p:grpSpPr>
            <p:sp>
              <p:nvSpPr>
                <p:cNvPr id="19" name="Text Box 184"/>
                <p:cNvSpPr txBox="1">
                  <a:spLocks noChangeArrowheads="1"/>
                </p:cNvSpPr>
                <p:nvPr/>
              </p:nvSpPr>
              <p:spPr bwMode="auto">
                <a:xfrm>
                  <a:off x="2458" y="1450"/>
                  <a:ext cx="6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a:latin typeface="Arial" panose="020B0604020202020204" pitchFamily="34" charset="0"/>
                      <a:ea typeface="MS PGothic" panose="020B0600070205080204" pitchFamily="34" charset="-128"/>
                    </a:rPr>
                    <a:t>cwnd &gt; ssthresh</a:t>
                  </a:r>
                </a:p>
              </p:txBody>
            </p:sp>
            <p:sp>
              <p:nvSpPr>
                <p:cNvPr id="20" name="Line 185"/>
                <p:cNvSpPr>
                  <a:spLocks noChangeShapeType="1"/>
                </p:cNvSpPr>
                <p:nvPr/>
              </p:nvSpPr>
              <p:spPr bwMode="auto">
                <a:xfrm>
                  <a:off x="2724" y="1557"/>
                  <a:ext cx="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1" name="Group 242"/>
            <p:cNvGrpSpPr>
              <a:grpSpLocks/>
            </p:cNvGrpSpPr>
            <p:nvPr/>
          </p:nvGrpSpPr>
          <p:grpSpPr bwMode="auto">
            <a:xfrm>
              <a:off x="7173913" y="1433513"/>
              <a:ext cx="2682875" cy="2365375"/>
              <a:chOff x="3519" y="786"/>
              <a:chExt cx="1690" cy="1490"/>
            </a:xfrm>
          </p:grpSpPr>
          <p:grpSp>
            <p:nvGrpSpPr>
              <p:cNvPr id="22" name="Group 164"/>
              <p:cNvGrpSpPr>
                <a:grpSpLocks/>
              </p:cNvGrpSpPr>
              <p:nvPr/>
            </p:nvGrpSpPr>
            <p:grpSpPr bwMode="auto">
              <a:xfrm>
                <a:off x="3602" y="1330"/>
                <a:ext cx="817" cy="754"/>
                <a:chOff x="2293" y="2021"/>
                <a:chExt cx="817" cy="754"/>
              </a:xfrm>
            </p:grpSpPr>
            <p:sp>
              <p:nvSpPr>
                <p:cNvPr id="34" name="Oval 165"/>
                <p:cNvSpPr>
                  <a:spLocks noChangeArrowheads="1"/>
                </p:cNvSpPr>
                <p:nvPr/>
              </p:nvSpPr>
              <p:spPr bwMode="auto">
                <a:xfrm>
                  <a:off x="2293" y="2021"/>
                  <a:ext cx="800" cy="75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zh-CN" sz="1600">
                    <a:latin typeface="Tahoma" panose="020B0604030504040204" pitchFamily="34" charset="0"/>
                    <a:ea typeface="MS PGothic" panose="020B0600070205080204" pitchFamily="34" charset="-128"/>
                  </a:endParaRPr>
                </a:p>
              </p:txBody>
            </p:sp>
            <p:sp>
              <p:nvSpPr>
                <p:cNvPr id="35" name="Text Box 166"/>
                <p:cNvSpPr txBox="1">
                  <a:spLocks noChangeArrowheads="1"/>
                </p:cNvSpPr>
                <p:nvPr/>
              </p:nvSpPr>
              <p:spPr bwMode="auto">
                <a:xfrm>
                  <a:off x="2298" y="2191"/>
                  <a:ext cx="81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800" dirty="0">
                      <a:latin typeface="Arial" panose="020B0604020202020204" pitchFamily="34" charset="0"/>
                      <a:ea typeface="MS PGothic" panose="020B0600070205080204" pitchFamily="34" charset="-128"/>
                    </a:rPr>
                    <a:t>congestion</a:t>
                  </a:r>
                </a:p>
                <a:p>
                  <a:pPr eaLnBrk="1" hangingPunct="1">
                    <a:spcBef>
                      <a:spcPct val="0"/>
                    </a:spcBef>
                    <a:buFontTx/>
                    <a:buNone/>
                  </a:pPr>
                  <a:r>
                    <a:rPr lang="en-US" altLang="zh-CN" sz="1800" dirty="0">
                      <a:latin typeface="Arial" panose="020B0604020202020204" pitchFamily="34" charset="0"/>
                      <a:ea typeface="MS PGothic" panose="020B0600070205080204" pitchFamily="34" charset="-128"/>
                    </a:rPr>
                    <a:t>avoidance </a:t>
                  </a:r>
                </a:p>
                <a:p>
                  <a:pPr eaLnBrk="1" hangingPunct="1">
                    <a:spcBef>
                      <a:spcPct val="0"/>
                    </a:spcBef>
                    <a:buFontTx/>
                    <a:buNone/>
                  </a:pPr>
                  <a:endParaRPr lang="en-US" altLang="zh-CN" sz="1800" dirty="0">
                    <a:latin typeface="Arial" panose="020B0604020202020204" pitchFamily="34" charset="0"/>
                    <a:ea typeface="MS PGothic" panose="020B0600070205080204" pitchFamily="34" charset="-128"/>
                  </a:endParaRPr>
                </a:p>
              </p:txBody>
            </p:sp>
          </p:grpSp>
          <p:grpSp>
            <p:nvGrpSpPr>
              <p:cNvPr id="23" name="Group 190"/>
              <p:cNvGrpSpPr>
                <a:grpSpLocks/>
              </p:cNvGrpSpPr>
              <p:nvPr/>
            </p:nvGrpSpPr>
            <p:grpSpPr bwMode="auto">
              <a:xfrm>
                <a:off x="3519" y="786"/>
                <a:ext cx="1422" cy="546"/>
                <a:chOff x="3542" y="904"/>
                <a:chExt cx="1422" cy="546"/>
              </a:xfrm>
            </p:grpSpPr>
            <p:sp>
              <p:nvSpPr>
                <p:cNvPr id="30" name="Text Box 191"/>
                <p:cNvSpPr txBox="1">
                  <a:spLocks noChangeArrowheads="1"/>
                </p:cNvSpPr>
                <p:nvPr/>
              </p:nvSpPr>
              <p:spPr bwMode="auto">
                <a:xfrm>
                  <a:off x="3542" y="1037"/>
                  <a:ext cx="1422"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buFontTx/>
                    <a:buNone/>
                  </a:pPr>
                  <a:r>
                    <a:rPr lang="en-US" altLang="zh-CN" sz="1000" dirty="0" err="1">
                      <a:latin typeface="Arial" panose="020B0604020202020204" pitchFamily="34" charset="0"/>
                      <a:ea typeface="MS PGothic" panose="020B0600070205080204" pitchFamily="34" charset="-128"/>
                    </a:rPr>
                    <a:t>cwnd</a:t>
                  </a:r>
                  <a:r>
                    <a:rPr lang="en-US" altLang="zh-CN" sz="1000" dirty="0">
                      <a:latin typeface="Arial" panose="020B0604020202020204" pitchFamily="34" charset="0"/>
                      <a:ea typeface="MS PGothic" panose="020B0600070205080204" pitchFamily="34" charset="-128"/>
                    </a:rPr>
                    <a:t> = </a:t>
                  </a:r>
                  <a:r>
                    <a:rPr lang="en-US" altLang="zh-CN" sz="1000" dirty="0" err="1">
                      <a:latin typeface="Arial" panose="020B0604020202020204" pitchFamily="34" charset="0"/>
                      <a:ea typeface="MS PGothic" panose="020B0600070205080204" pitchFamily="34" charset="-128"/>
                    </a:rPr>
                    <a:t>cwnd</a:t>
                  </a:r>
                  <a:r>
                    <a:rPr lang="en-US" altLang="zh-CN" sz="1000" dirty="0">
                      <a:latin typeface="Arial" panose="020B0604020202020204" pitchFamily="34" charset="0"/>
                      <a:ea typeface="MS PGothic" panose="020B0600070205080204" pitchFamily="34" charset="-128"/>
                    </a:rPr>
                    <a:t> + MSS    (MSS/</a:t>
                  </a:r>
                  <a:r>
                    <a:rPr lang="en-US" altLang="zh-CN" sz="1000" dirty="0" err="1">
                      <a:latin typeface="Arial" panose="020B0604020202020204" pitchFamily="34" charset="0"/>
                      <a:ea typeface="MS PGothic" panose="020B0600070205080204" pitchFamily="34" charset="-128"/>
                    </a:rPr>
                    <a:t>cwnd</a:t>
                  </a:r>
                  <a:r>
                    <a:rPr lang="en-US" altLang="zh-CN" sz="1000" dirty="0">
                      <a:latin typeface="Arial" panose="020B0604020202020204" pitchFamily="34" charset="0"/>
                      <a:ea typeface="MS PGothic" panose="020B0600070205080204" pitchFamily="34" charset="-128"/>
                    </a:rPr>
                    <a:t>)</a:t>
                  </a:r>
                </a:p>
                <a:p>
                  <a:pPr eaLnBrk="1" hangingPunct="1">
                    <a:lnSpc>
                      <a:spcPct val="90000"/>
                    </a:lnSpc>
                    <a:spcBef>
                      <a:spcPct val="0"/>
                    </a:spcBef>
                    <a:buFontTx/>
                    <a:buNone/>
                  </a:pPr>
                  <a:r>
                    <a:rPr lang="en-US" altLang="zh-CN" sz="1000" dirty="0" err="1">
                      <a:latin typeface="Arial" panose="020B0604020202020204" pitchFamily="34" charset="0"/>
                      <a:ea typeface="MS PGothic" panose="020B0600070205080204" pitchFamily="34" charset="-128"/>
                    </a:rPr>
                    <a:t>dupACKcount</a:t>
                  </a:r>
                  <a:r>
                    <a:rPr lang="en-US" altLang="zh-CN" sz="1000" dirty="0">
                      <a:latin typeface="Arial" panose="020B0604020202020204" pitchFamily="34" charset="0"/>
                      <a:ea typeface="MS PGothic" panose="020B0600070205080204" pitchFamily="34" charset="-128"/>
                    </a:rPr>
                    <a:t> = 0</a:t>
                  </a:r>
                </a:p>
                <a:p>
                  <a:pPr eaLnBrk="1" hangingPunct="1">
                    <a:lnSpc>
                      <a:spcPct val="90000"/>
                    </a:lnSpc>
                    <a:spcBef>
                      <a:spcPct val="0"/>
                    </a:spcBef>
                    <a:buFontTx/>
                    <a:buNone/>
                  </a:pPr>
                  <a:r>
                    <a:rPr lang="en-US" altLang="zh-CN" sz="1000" i="1" dirty="0">
                      <a:latin typeface="Arial" panose="020B0604020202020204" pitchFamily="34" charset="0"/>
                      <a:ea typeface="MS PGothic" panose="020B0600070205080204" pitchFamily="34" charset="-128"/>
                    </a:rPr>
                    <a:t>transmit new segment(s), as allowed</a:t>
                  </a:r>
                </a:p>
                <a:p>
                  <a:pPr eaLnBrk="1" hangingPunct="1">
                    <a:lnSpc>
                      <a:spcPct val="80000"/>
                    </a:lnSpc>
                    <a:spcBef>
                      <a:spcPct val="0"/>
                    </a:spcBef>
                    <a:buFontTx/>
                    <a:buNone/>
                  </a:pPr>
                  <a:endParaRPr lang="en-US" altLang="zh-CN" sz="1200" i="1" dirty="0">
                    <a:latin typeface="Arial" panose="020B0604020202020204" pitchFamily="34" charset="0"/>
                    <a:ea typeface="MS PGothic" panose="020B0600070205080204" pitchFamily="34" charset="-128"/>
                  </a:endParaRPr>
                </a:p>
              </p:txBody>
            </p:sp>
            <p:sp>
              <p:nvSpPr>
                <p:cNvPr id="31" name="Line 192"/>
                <p:cNvSpPr>
                  <a:spLocks noChangeShapeType="1"/>
                </p:cNvSpPr>
                <p:nvPr/>
              </p:nvSpPr>
              <p:spPr bwMode="auto">
                <a:xfrm>
                  <a:off x="3976" y="1054"/>
                  <a:ext cx="5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193"/>
                <p:cNvSpPr txBox="1">
                  <a:spLocks noChangeArrowheads="1"/>
                </p:cNvSpPr>
                <p:nvPr/>
              </p:nvSpPr>
              <p:spPr bwMode="auto">
                <a:xfrm>
                  <a:off x="4014" y="923"/>
                  <a:ext cx="4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a:latin typeface="Arial" panose="020B0604020202020204" pitchFamily="34" charset="0"/>
                      <a:ea typeface="MS PGothic" panose="020B0600070205080204" pitchFamily="34" charset="-128"/>
                    </a:rPr>
                    <a:t>new ACK</a:t>
                  </a:r>
                </a:p>
              </p:txBody>
            </p:sp>
            <p:sp>
              <p:nvSpPr>
                <p:cNvPr id="33" name="Text Box 194"/>
                <p:cNvSpPr txBox="1">
                  <a:spLocks noChangeArrowheads="1"/>
                </p:cNvSpPr>
                <p:nvPr/>
              </p:nvSpPr>
              <p:spPr bwMode="auto">
                <a:xfrm>
                  <a:off x="4311" y="904"/>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2400">
                      <a:ea typeface="MS PGothic" panose="020B0600070205080204" pitchFamily="34" charset="-128"/>
                    </a:rPr>
                    <a:t>.</a:t>
                  </a:r>
                </a:p>
              </p:txBody>
            </p:sp>
          </p:grpSp>
          <p:sp>
            <p:nvSpPr>
              <p:cNvPr id="24" name="Freeform 195"/>
              <p:cNvSpPr>
                <a:spLocks/>
              </p:cNvSpPr>
              <p:nvPr/>
            </p:nvSpPr>
            <p:spPr bwMode="auto">
              <a:xfrm rot="9705213">
                <a:off x="4212" y="1145"/>
                <a:ext cx="333" cy="452"/>
              </a:xfrm>
              <a:custGeom>
                <a:avLst/>
                <a:gdLst>
                  <a:gd name="T0" fmla="*/ 69 w 376"/>
                  <a:gd name="T1" fmla="*/ 306 h 452"/>
                  <a:gd name="T2" fmla="*/ 15 w 376"/>
                  <a:gd name="T3" fmla="*/ 269 h 452"/>
                  <a:gd name="T4" fmla="*/ 38 w 376"/>
                  <a:gd name="T5" fmla="*/ 0 h 452"/>
                  <a:gd name="T6" fmla="*/ 0 60000 65536"/>
                  <a:gd name="T7" fmla="*/ 0 60000 65536"/>
                  <a:gd name="T8" fmla="*/ 0 60000 65536"/>
                  <a:gd name="T9" fmla="*/ 0 w 376"/>
                  <a:gd name="T10" fmla="*/ 0 h 452"/>
                  <a:gd name="T11" fmla="*/ 376 w 376"/>
                  <a:gd name="T12" fmla="*/ 452 h 452"/>
                </a:gdLst>
                <a:ahLst/>
                <a:cxnLst>
                  <a:cxn ang="T6">
                    <a:pos x="T0" y="T1"/>
                  </a:cxn>
                  <a:cxn ang="T7">
                    <a:pos x="T2" y="T3"/>
                  </a:cxn>
                  <a:cxn ang="T8">
                    <a:pos x="T4" y="T5"/>
                  </a:cxn>
                </a:cxnLst>
                <a:rect l="T9" t="T10" r="T11" b="T12"/>
                <a:pathLst>
                  <a:path w="376" h="452">
                    <a:moveTo>
                      <a:pt x="376" y="306"/>
                    </a:moveTo>
                    <a:cubicBezTo>
                      <a:pt x="332" y="380"/>
                      <a:pt x="164" y="452"/>
                      <a:pt x="82" y="269"/>
                    </a:cubicBezTo>
                    <a:cubicBezTo>
                      <a:pt x="0" y="86"/>
                      <a:pt x="66" y="18"/>
                      <a:pt x="208"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5" name="Group 196"/>
              <p:cNvGrpSpPr>
                <a:grpSpLocks/>
              </p:cNvGrpSpPr>
              <p:nvPr/>
            </p:nvGrpSpPr>
            <p:grpSpPr bwMode="auto">
              <a:xfrm>
                <a:off x="4509" y="1909"/>
                <a:ext cx="700" cy="367"/>
                <a:chOff x="4274" y="2922"/>
                <a:chExt cx="700" cy="367"/>
              </a:xfrm>
            </p:grpSpPr>
            <p:sp>
              <p:nvSpPr>
                <p:cNvPr id="27" name="Text Box 197"/>
                <p:cNvSpPr txBox="1">
                  <a:spLocks noChangeArrowheads="1"/>
                </p:cNvSpPr>
                <p:nvPr/>
              </p:nvSpPr>
              <p:spPr bwMode="auto">
                <a:xfrm>
                  <a:off x="4274" y="3062"/>
                  <a:ext cx="70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80000"/>
                    </a:lnSpc>
                    <a:spcBef>
                      <a:spcPct val="0"/>
                    </a:spcBef>
                    <a:buFontTx/>
                    <a:buNone/>
                  </a:pPr>
                  <a:r>
                    <a:rPr lang="en-US" altLang="zh-CN" sz="1000">
                      <a:latin typeface="Arial" panose="020B0604020202020204" pitchFamily="34" charset="0"/>
                      <a:ea typeface="MS PGothic" panose="020B0600070205080204" pitchFamily="34" charset="-128"/>
                    </a:rPr>
                    <a:t>dupACKcount++</a:t>
                  </a:r>
                </a:p>
                <a:p>
                  <a:pPr eaLnBrk="1" hangingPunct="1">
                    <a:lnSpc>
                      <a:spcPct val="80000"/>
                    </a:lnSpc>
                    <a:spcBef>
                      <a:spcPct val="0"/>
                    </a:spcBef>
                    <a:buFontTx/>
                    <a:buNone/>
                  </a:pPr>
                  <a:endParaRPr lang="en-US" altLang="zh-CN" sz="1200">
                    <a:latin typeface="Arial" panose="020B0604020202020204" pitchFamily="34" charset="0"/>
                    <a:ea typeface="MS PGothic" panose="020B0600070205080204" pitchFamily="34" charset="-128"/>
                  </a:endParaRPr>
                </a:p>
              </p:txBody>
            </p:sp>
            <p:sp>
              <p:nvSpPr>
                <p:cNvPr id="28" name="Line 198"/>
                <p:cNvSpPr>
                  <a:spLocks noChangeShapeType="1"/>
                </p:cNvSpPr>
                <p:nvPr/>
              </p:nvSpPr>
              <p:spPr bwMode="auto">
                <a:xfrm>
                  <a:off x="4353" y="3071"/>
                  <a:ext cx="5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199"/>
                <p:cNvSpPr txBox="1">
                  <a:spLocks noChangeArrowheads="1"/>
                </p:cNvSpPr>
                <p:nvPr/>
              </p:nvSpPr>
              <p:spPr bwMode="auto">
                <a:xfrm>
                  <a:off x="4295" y="2922"/>
                  <a:ext cx="6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a:latin typeface="Arial" panose="020B0604020202020204" pitchFamily="34" charset="0"/>
                      <a:ea typeface="MS PGothic" panose="020B0600070205080204" pitchFamily="34" charset="-128"/>
                    </a:rPr>
                    <a:t>duplicate ACK</a:t>
                  </a:r>
                </a:p>
              </p:txBody>
            </p:sp>
          </p:grpSp>
          <p:sp>
            <p:nvSpPr>
              <p:cNvPr id="26" name="Freeform 200"/>
              <p:cNvSpPr>
                <a:spLocks/>
              </p:cNvSpPr>
              <p:nvPr/>
            </p:nvSpPr>
            <p:spPr bwMode="auto">
              <a:xfrm rot="-7516021">
                <a:off x="4290" y="1673"/>
                <a:ext cx="333" cy="452"/>
              </a:xfrm>
              <a:custGeom>
                <a:avLst/>
                <a:gdLst>
                  <a:gd name="T0" fmla="*/ 69 w 376"/>
                  <a:gd name="T1" fmla="*/ 306 h 452"/>
                  <a:gd name="T2" fmla="*/ 15 w 376"/>
                  <a:gd name="T3" fmla="*/ 269 h 452"/>
                  <a:gd name="T4" fmla="*/ 38 w 376"/>
                  <a:gd name="T5" fmla="*/ 0 h 452"/>
                  <a:gd name="T6" fmla="*/ 0 60000 65536"/>
                  <a:gd name="T7" fmla="*/ 0 60000 65536"/>
                  <a:gd name="T8" fmla="*/ 0 60000 65536"/>
                  <a:gd name="T9" fmla="*/ 0 w 376"/>
                  <a:gd name="T10" fmla="*/ 0 h 452"/>
                  <a:gd name="T11" fmla="*/ 376 w 376"/>
                  <a:gd name="T12" fmla="*/ 452 h 452"/>
                </a:gdLst>
                <a:ahLst/>
                <a:cxnLst>
                  <a:cxn ang="T6">
                    <a:pos x="T0" y="T1"/>
                  </a:cxn>
                  <a:cxn ang="T7">
                    <a:pos x="T2" y="T3"/>
                  </a:cxn>
                  <a:cxn ang="T8">
                    <a:pos x="T4" y="T5"/>
                  </a:cxn>
                </a:cxnLst>
                <a:rect l="T9" t="T10" r="T11" b="T12"/>
                <a:pathLst>
                  <a:path w="376" h="452">
                    <a:moveTo>
                      <a:pt x="376" y="306"/>
                    </a:moveTo>
                    <a:cubicBezTo>
                      <a:pt x="332" y="380"/>
                      <a:pt x="164" y="452"/>
                      <a:pt x="82" y="269"/>
                    </a:cubicBezTo>
                    <a:cubicBezTo>
                      <a:pt x="0" y="86"/>
                      <a:pt x="66" y="18"/>
                      <a:pt x="208"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6" name="Group 245"/>
            <p:cNvGrpSpPr>
              <a:grpSpLocks/>
            </p:cNvGrpSpPr>
            <p:nvPr/>
          </p:nvGrpSpPr>
          <p:grpSpPr bwMode="auto">
            <a:xfrm>
              <a:off x="5616575" y="4884738"/>
              <a:ext cx="3279775" cy="1717675"/>
              <a:chOff x="2538" y="2960"/>
              <a:chExt cx="2066" cy="1082"/>
            </a:xfrm>
          </p:grpSpPr>
          <p:grpSp>
            <p:nvGrpSpPr>
              <p:cNvPr id="37" name="Group 167"/>
              <p:cNvGrpSpPr>
                <a:grpSpLocks/>
              </p:cNvGrpSpPr>
              <p:nvPr/>
            </p:nvGrpSpPr>
            <p:grpSpPr bwMode="auto">
              <a:xfrm>
                <a:off x="2538" y="2960"/>
                <a:ext cx="800" cy="754"/>
                <a:chOff x="2454" y="3045"/>
                <a:chExt cx="800" cy="754"/>
              </a:xfrm>
            </p:grpSpPr>
            <p:sp>
              <p:nvSpPr>
                <p:cNvPr id="45" name="Oval 168"/>
                <p:cNvSpPr>
                  <a:spLocks noChangeArrowheads="1"/>
                </p:cNvSpPr>
                <p:nvPr/>
              </p:nvSpPr>
              <p:spPr bwMode="auto">
                <a:xfrm>
                  <a:off x="2454" y="3045"/>
                  <a:ext cx="800" cy="75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zh-CN" sz="1600">
                    <a:latin typeface="Tahoma" panose="020B0604030504040204" pitchFamily="34" charset="0"/>
                    <a:ea typeface="MS PGothic" panose="020B0600070205080204" pitchFamily="34" charset="-128"/>
                  </a:endParaRPr>
                </a:p>
              </p:txBody>
            </p:sp>
            <p:sp>
              <p:nvSpPr>
                <p:cNvPr id="46" name="Text Box 169"/>
                <p:cNvSpPr txBox="1">
                  <a:spLocks noChangeArrowheads="1"/>
                </p:cNvSpPr>
                <p:nvPr/>
              </p:nvSpPr>
              <p:spPr bwMode="auto">
                <a:xfrm>
                  <a:off x="2796" y="3212"/>
                  <a:ext cx="1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800">
                      <a:latin typeface="Arial" panose="020B0604020202020204" pitchFamily="34" charset="0"/>
                      <a:ea typeface="MS PGothic" panose="020B0600070205080204" pitchFamily="34" charset="-128"/>
                    </a:rPr>
                    <a:t> </a:t>
                  </a:r>
                </a:p>
                <a:p>
                  <a:pPr eaLnBrk="1" hangingPunct="1">
                    <a:spcBef>
                      <a:spcPct val="0"/>
                    </a:spcBef>
                    <a:buFontTx/>
                    <a:buNone/>
                  </a:pPr>
                  <a:endParaRPr lang="en-US" altLang="zh-CN" sz="1800">
                    <a:latin typeface="Arial" panose="020B0604020202020204" pitchFamily="34" charset="0"/>
                    <a:ea typeface="MS PGothic" panose="020B0600070205080204" pitchFamily="34" charset="-128"/>
                  </a:endParaRPr>
                </a:p>
              </p:txBody>
            </p:sp>
            <p:sp>
              <p:nvSpPr>
                <p:cNvPr id="47" name="Text Box 170"/>
                <p:cNvSpPr txBox="1">
                  <a:spLocks noChangeArrowheads="1"/>
                </p:cNvSpPr>
                <p:nvPr/>
              </p:nvSpPr>
              <p:spPr bwMode="auto">
                <a:xfrm>
                  <a:off x="2510" y="3204"/>
                  <a:ext cx="70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r>
                    <a:rPr lang="en-US" altLang="zh-CN" sz="1800">
                      <a:latin typeface="Arial" panose="020B0604020202020204" pitchFamily="34" charset="0"/>
                      <a:ea typeface="MS PGothic" panose="020B0600070205080204" pitchFamily="34" charset="-128"/>
                    </a:rPr>
                    <a:t>fast</a:t>
                  </a:r>
                </a:p>
                <a:p>
                  <a:pPr algn="ctr" eaLnBrk="1" hangingPunct="1">
                    <a:spcBef>
                      <a:spcPct val="0"/>
                    </a:spcBef>
                    <a:buFontTx/>
                    <a:buNone/>
                  </a:pPr>
                  <a:r>
                    <a:rPr lang="en-US" altLang="zh-CN" sz="1800">
                      <a:latin typeface="Arial" panose="020B0604020202020204" pitchFamily="34" charset="0"/>
                      <a:ea typeface="MS PGothic" panose="020B0600070205080204" pitchFamily="34" charset="-128"/>
                    </a:rPr>
                    <a:t>recovery </a:t>
                  </a:r>
                </a:p>
                <a:p>
                  <a:pPr algn="ctr" eaLnBrk="1" hangingPunct="1">
                    <a:spcBef>
                      <a:spcPct val="0"/>
                    </a:spcBef>
                    <a:buFontTx/>
                    <a:buNone/>
                  </a:pPr>
                  <a:endParaRPr lang="en-US" altLang="zh-CN" sz="1800">
                    <a:latin typeface="Arial" panose="020B0604020202020204" pitchFamily="34" charset="0"/>
                    <a:ea typeface="MS PGothic" panose="020B0600070205080204" pitchFamily="34" charset="-128"/>
                  </a:endParaRPr>
                </a:p>
              </p:txBody>
            </p:sp>
          </p:grpSp>
          <p:sp>
            <p:nvSpPr>
              <p:cNvPr id="38" name="Freeform 220"/>
              <p:cNvSpPr>
                <a:spLocks/>
              </p:cNvSpPr>
              <p:nvPr/>
            </p:nvSpPr>
            <p:spPr bwMode="auto">
              <a:xfrm>
                <a:off x="2775" y="3708"/>
                <a:ext cx="384" cy="161"/>
              </a:xfrm>
              <a:custGeom>
                <a:avLst/>
                <a:gdLst>
                  <a:gd name="T0" fmla="*/ 317 w 384"/>
                  <a:gd name="T1" fmla="*/ 0 h 161"/>
                  <a:gd name="T2" fmla="*/ 189 w 384"/>
                  <a:gd name="T3" fmla="*/ 155 h 161"/>
                  <a:gd name="T4" fmla="*/ 59 w 384"/>
                  <a:gd name="T5" fmla="*/ 13 h 161"/>
                  <a:gd name="T6" fmla="*/ 0 60000 65536"/>
                  <a:gd name="T7" fmla="*/ 0 60000 65536"/>
                  <a:gd name="T8" fmla="*/ 0 60000 65536"/>
                  <a:gd name="T9" fmla="*/ 0 w 384"/>
                  <a:gd name="T10" fmla="*/ 0 h 161"/>
                  <a:gd name="T11" fmla="*/ 384 w 384"/>
                  <a:gd name="T12" fmla="*/ 161 h 161"/>
                </a:gdLst>
                <a:ahLst/>
                <a:cxnLst>
                  <a:cxn ang="T6">
                    <a:pos x="T0" y="T1"/>
                  </a:cxn>
                  <a:cxn ang="T7">
                    <a:pos x="T2" y="T3"/>
                  </a:cxn>
                  <a:cxn ang="T8">
                    <a:pos x="T4" y="T5"/>
                  </a:cxn>
                </a:cxnLst>
                <a:rect l="T9" t="T10" r="T11" b="T12"/>
                <a:pathLst>
                  <a:path w="384" h="161">
                    <a:moveTo>
                      <a:pt x="317" y="0"/>
                    </a:moveTo>
                    <a:cubicBezTo>
                      <a:pt x="384" y="42"/>
                      <a:pt x="378" y="149"/>
                      <a:pt x="189" y="155"/>
                    </a:cubicBezTo>
                    <a:cubicBezTo>
                      <a:pt x="0" y="161"/>
                      <a:pt x="3" y="87"/>
                      <a:pt x="59" y="13"/>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9" name="Group 221"/>
              <p:cNvGrpSpPr>
                <a:grpSpLocks/>
              </p:cNvGrpSpPr>
              <p:nvPr/>
            </p:nvGrpSpPr>
            <p:grpSpPr bwMode="auto">
              <a:xfrm>
                <a:off x="3191" y="3592"/>
                <a:ext cx="1413" cy="450"/>
                <a:chOff x="3542" y="3496"/>
                <a:chExt cx="1413" cy="450"/>
              </a:xfrm>
            </p:grpSpPr>
            <p:sp>
              <p:nvSpPr>
                <p:cNvPr id="42" name="Text Box 222"/>
                <p:cNvSpPr txBox="1">
                  <a:spLocks noChangeArrowheads="1"/>
                </p:cNvSpPr>
                <p:nvPr/>
              </p:nvSpPr>
              <p:spPr bwMode="auto">
                <a:xfrm>
                  <a:off x="3546" y="3632"/>
                  <a:ext cx="140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85000"/>
                    </a:lnSpc>
                    <a:spcBef>
                      <a:spcPct val="0"/>
                    </a:spcBef>
                    <a:buFontTx/>
                    <a:buNone/>
                  </a:pPr>
                  <a:r>
                    <a:rPr lang="en-US" altLang="zh-CN" sz="1000" dirty="0" err="1">
                      <a:latin typeface="Arial" panose="020B0604020202020204" pitchFamily="34" charset="0"/>
                      <a:ea typeface="MS PGothic" panose="020B0600070205080204" pitchFamily="34" charset="-128"/>
                    </a:rPr>
                    <a:t>cwnd</a:t>
                  </a:r>
                  <a:r>
                    <a:rPr lang="en-US" altLang="zh-CN" sz="1000" dirty="0">
                      <a:latin typeface="Arial" panose="020B0604020202020204" pitchFamily="34" charset="0"/>
                      <a:ea typeface="MS PGothic" panose="020B0600070205080204" pitchFamily="34" charset="-128"/>
                    </a:rPr>
                    <a:t> = </a:t>
                  </a:r>
                  <a:r>
                    <a:rPr lang="en-US" altLang="zh-CN" sz="1000" dirty="0" err="1">
                      <a:latin typeface="Arial" panose="020B0604020202020204" pitchFamily="34" charset="0"/>
                      <a:ea typeface="MS PGothic" panose="020B0600070205080204" pitchFamily="34" charset="-128"/>
                    </a:rPr>
                    <a:t>cwnd</a:t>
                  </a:r>
                  <a:r>
                    <a:rPr lang="en-US" altLang="zh-CN" sz="1000" dirty="0">
                      <a:latin typeface="Arial" panose="020B0604020202020204" pitchFamily="34" charset="0"/>
                      <a:ea typeface="MS PGothic" panose="020B0600070205080204" pitchFamily="34" charset="-128"/>
                    </a:rPr>
                    <a:t> + MSS</a:t>
                  </a:r>
                </a:p>
                <a:p>
                  <a:pPr eaLnBrk="1" hangingPunct="1">
                    <a:lnSpc>
                      <a:spcPct val="85000"/>
                    </a:lnSpc>
                    <a:spcBef>
                      <a:spcPct val="0"/>
                    </a:spcBef>
                    <a:buFontTx/>
                    <a:buNone/>
                  </a:pPr>
                  <a:r>
                    <a:rPr lang="en-US" altLang="zh-CN" sz="1000" i="1" dirty="0">
                      <a:latin typeface="Arial" panose="020B0604020202020204" pitchFamily="34" charset="0"/>
                      <a:ea typeface="MS PGothic" panose="020B0600070205080204" pitchFamily="34" charset="-128"/>
                    </a:rPr>
                    <a:t>transmit new segment(s), as allowed</a:t>
                  </a:r>
                </a:p>
                <a:p>
                  <a:pPr eaLnBrk="1" hangingPunct="1">
                    <a:lnSpc>
                      <a:spcPct val="80000"/>
                    </a:lnSpc>
                    <a:spcBef>
                      <a:spcPct val="0"/>
                    </a:spcBef>
                    <a:buFontTx/>
                    <a:buNone/>
                  </a:pPr>
                  <a:endParaRPr lang="en-US" altLang="zh-CN" sz="1200" i="1" dirty="0">
                    <a:latin typeface="Arial" panose="020B0604020202020204" pitchFamily="34" charset="0"/>
                    <a:ea typeface="MS PGothic" panose="020B0600070205080204" pitchFamily="34" charset="-128"/>
                  </a:endParaRPr>
                </a:p>
              </p:txBody>
            </p:sp>
            <p:sp>
              <p:nvSpPr>
                <p:cNvPr id="43" name="Line 223"/>
                <p:cNvSpPr>
                  <a:spLocks noChangeShapeType="1"/>
                </p:cNvSpPr>
                <p:nvPr/>
              </p:nvSpPr>
              <p:spPr bwMode="auto">
                <a:xfrm>
                  <a:off x="3600" y="3645"/>
                  <a:ext cx="5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Text Box 224"/>
                <p:cNvSpPr txBox="1">
                  <a:spLocks noChangeArrowheads="1"/>
                </p:cNvSpPr>
                <p:nvPr/>
              </p:nvSpPr>
              <p:spPr bwMode="auto">
                <a:xfrm>
                  <a:off x="3542" y="3496"/>
                  <a:ext cx="6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dirty="0">
                      <a:latin typeface="Arial" panose="020B0604020202020204" pitchFamily="34" charset="0"/>
                      <a:ea typeface="MS PGothic" panose="020B0600070205080204" pitchFamily="34" charset="-128"/>
                    </a:rPr>
                    <a:t>duplicate ACK</a:t>
                  </a:r>
                </a:p>
              </p:txBody>
            </p:sp>
          </p:grpSp>
        </p:grpSp>
        <p:grpSp>
          <p:nvGrpSpPr>
            <p:cNvPr id="48" name="Group 246"/>
            <p:cNvGrpSpPr>
              <a:grpSpLocks/>
            </p:cNvGrpSpPr>
            <p:nvPr/>
          </p:nvGrpSpPr>
          <p:grpSpPr bwMode="auto">
            <a:xfrm>
              <a:off x="2516188" y="3565525"/>
              <a:ext cx="3724275" cy="1927225"/>
              <a:chOff x="585" y="2129"/>
              <a:chExt cx="2346" cy="1214"/>
            </a:xfrm>
          </p:grpSpPr>
          <p:grpSp>
            <p:nvGrpSpPr>
              <p:cNvPr id="49" name="Group 212"/>
              <p:cNvGrpSpPr>
                <a:grpSpLocks/>
              </p:cNvGrpSpPr>
              <p:nvPr/>
            </p:nvGrpSpPr>
            <p:grpSpPr bwMode="auto">
              <a:xfrm>
                <a:off x="585" y="2818"/>
                <a:ext cx="1095" cy="525"/>
                <a:chOff x="444" y="2768"/>
                <a:chExt cx="1095" cy="525"/>
              </a:xfrm>
            </p:grpSpPr>
            <p:sp>
              <p:nvSpPr>
                <p:cNvPr id="56" name="Text Box 213"/>
                <p:cNvSpPr txBox="1">
                  <a:spLocks noChangeArrowheads="1"/>
                </p:cNvSpPr>
                <p:nvPr/>
              </p:nvSpPr>
              <p:spPr bwMode="auto">
                <a:xfrm>
                  <a:off x="444" y="2912"/>
                  <a:ext cx="1091"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eaLnBrk="1" hangingPunct="1">
                    <a:lnSpc>
                      <a:spcPct val="80000"/>
                    </a:lnSpc>
                    <a:spcBef>
                      <a:spcPct val="0"/>
                    </a:spcBef>
                    <a:buFontTx/>
                    <a:buNone/>
                  </a:pPr>
                  <a:r>
                    <a:rPr lang="en-US" altLang="zh-CN" sz="1000">
                      <a:latin typeface="Arial" panose="020B0604020202020204" pitchFamily="34" charset="0"/>
                      <a:ea typeface="MS PGothic" panose="020B0600070205080204" pitchFamily="34" charset="-128"/>
                    </a:rPr>
                    <a:t>ssthresh= cwnd/2</a:t>
                  </a:r>
                </a:p>
                <a:p>
                  <a:pPr algn="r" eaLnBrk="1" hangingPunct="1">
                    <a:lnSpc>
                      <a:spcPct val="80000"/>
                    </a:lnSpc>
                    <a:spcBef>
                      <a:spcPct val="0"/>
                    </a:spcBef>
                    <a:buFontTx/>
                    <a:buNone/>
                  </a:pPr>
                  <a:r>
                    <a:rPr lang="en-US" altLang="zh-CN" sz="1000">
                      <a:latin typeface="Arial" panose="020B0604020202020204" pitchFamily="34" charset="0"/>
                      <a:ea typeface="MS PGothic" panose="020B0600070205080204" pitchFamily="34" charset="-128"/>
                    </a:rPr>
                    <a:t>cwnd = ssthresh + 3</a:t>
                  </a:r>
                </a:p>
                <a:p>
                  <a:pPr algn="r" eaLnBrk="1" hangingPunct="1">
                    <a:lnSpc>
                      <a:spcPct val="80000"/>
                    </a:lnSpc>
                    <a:spcBef>
                      <a:spcPct val="0"/>
                    </a:spcBef>
                    <a:buFontTx/>
                    <a:buNone/>
                  </a:pPr>
                  <a:r>
                    <a:rPr lang="en-US" altLang="zh-CN" sz="1000" i="1">
                      <a:latin typeface="Arial" panose="020B0604020202020204" pitchFamily="34" charset="0"/>
                      <a:ea typeface="MS PGothic" panose="020B0600070205080204" pitchFamily="34" charset="-128"/>
                    </a:rPr>
                    <a:t>retransmit missing segment</a:t>
                  </a:r>
                </a:p>
                <a:p>
                  <a:pPr algn="r" eaLnBrk="1" hangingPunct="1">
                    <a:lnSpc>
                      <a:spcPct val="80000"/>
                    </a:lnSpc>
                    <a:spcBef>
                      <a:spcPct val="0"/>
                    </a:spcBef>
                    <a:buFontTx/>
                    <a:buNone/>
                  </a:pPr>
                  <a:endParaRPr lang="en-US" altLang="zh-CN" sz="1200">
                    <a:latin typeface="Arial" panose="020B0604020202020204" pitchFamily="34" charset="0"/>
                    <a:ea typeface="MS PGothic" panose="020B0600070205080204" pitchFamily="34" charset="-128"/>
                  </a:endParaRPr>
                </a:p>
              </p:txBody>
            </p:sp>
            <p:sp>
              <p:nvSpPr>
                <p:cNvPr id="57" name="Line 214"/>
                <p:cNvSpPr>
                  <a:spLocks noChangeShapeType="1"/>
                </p:cNvSpPr>
                <p:nvPr/>
              </p:nvSpPr>
              <p:spPr bwMode="auto">
                <a:xfrm>
                  <a:off x="925" y="2913"/>
                  <a:ext cx="5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Text Box 215"/>
                <p:cNvSpPr txBox="1">
                  <a:spLocks noChangeArrowheads="1"/>
                </p:cNvSpPr>
                <p:nvPr/>
              </p:nvSpPr>
              <p:spPr bwMode="auto">
                <a:xfrm>
                  <a:off x="751" y="2768"/>
                  <a:ext cx="7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a:latin typeface="Arial" panose="020B0604020202020204" pitchFamily="34" charset="0"/>
                      <a:ea typeface="MS PGothic" panose="020B0600070205080204" pitchFamily="34" charset="-128"/>
                    </a:rPr>
                    <a:t>dupACKcount == 3</a:t>
                  </a:r>
                </a:p>
              </p:txBody>
            </p:sp>
          </p:grpSp>
          <p:grpSp>
            <p:nvGrpSpPr>
              <p:cNvPr id="50" name="Group 216"/>
              <p:cNvGrpSpPr>
                <a:grpSpLocks/>
              </p:cNvGrpSpPr>
              <p:nvPr/>
            </p:nvGrpSpPr>
            <p:grpSpPr bwMode="auto">
              <a:xfrm>
                <a:off x="1813" y="2454"/>
                <a:ext cx="1118" cy="519"/>
                <a:chOff x="419" y="2872"/>
                <a:chExt cx="1118" cy="519"/>
              </a:xfrm>
            </p:grpSpPr>
            <p:sp>
              <p:nvSpPr>
                <p:cNvPr id="53" name="Text Box 217"/>
                <p:cNvSpPr txBox="1">
                  <a:spLocks noChangeArrowheads="1"/>
                </p:cNvSpPr>
                <p:nvPr/>
              </p:nvSpPr>
              <p:spPr bwMode="auto">
                <a:xfrm>
                  <a:off x="439" y="2872"/>
                  <a:ext cx="3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a:latin typeface="Arial" panose="020B0604020202020204" pitchFamily="34" charset="0"/>
                      <a:ea typeface="MS PGothic" panose="020B0600070205080204" pitchFamily="34" charset="-128"/>
                    </a:rPr>
                    <a:t>timeout</a:t>
                  </a:r>
                </a:p>
              </p:txBody>
            </p:sp>
            <p:sp>
              <p:nvSpPr>
                <p:cNvPr id="54" name="Text Box 218"/>
                <p:cNvSpPr txBox="1">
                  <a:spLocks noChangeArrowheads="1"/>
                </p:cNvSpPr>
                <p:nvPr/>
              </p:nvSpPr>
              <p:spPr bwMode="auto">
                <a:xfrm>
                  <a:off x="419" y="2989"/>
                  <a:ext cx="111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85000"/>
                    </a:lnSpc>
                    <a:spcBef>
                      <a:spcPct val="0"/>
                    </a:spcBef>
                    <a:buFontTx/>
                    <a:buNone/>
                  </a:pPr>
                  <a:r>
                    <a:rPr lang="en-US" altLang="zh-CN" sz="1000" dirty="0" err="1">
                      <a:latin typeface="Arial" panose="020B0604020202020204" pitchFamily="34" charset="0"/>
                      <a:ea typeface="MS PGothic" panose="020B0600070205080204" pitchFamily="34" charset="-128"/>
                    </a:rPr>
                    <a:t>ssthresh</a:t>
                  </a:r>
                  <a:r>
                    <a:rPr lang="en-US" altLang="zh-CN" sz="1000" dirty="0">
                      <a:latin typeface="Arial" panose="020B0604020202020204" pitchFamily="34" charset="0"/>
                      <a:ea typeface="MS PGothic" panose="020B0600070205080204" pitchFamily="34" charset="-128"/>
                    </a:rPr>
                    <a:t> = </a:t>
                  </a:r>
                  <a:r>
                    <a:rPr lang="en-US" altLang="zh-CN" sz="1000" dirty="0" err="1">
                      <a:latin typeface="Arial" panose="020B0604020202020204" pitchFamily="34" charset="0"/>
                      <a:ea typeface="MS PGothic" panose="020B0600070205080204" pitchFamily="34" charset="-128"/>
                    </a:rPr>
                    <a:t>cwnd</a:t>
                  </a:r>
                  <a:r>
                    <a:rPr lang="en-US" altLang="zh-CN" sz="1000" dirty="0">
                      <a:latin typeface="Arial" panose="020B0604020202020204" pitchFamily="34" charset="0"/>
                      <a:ea typeface="MS PGothic" panose="020B0600070205080204" pitchFamily="34" charset="-128"/>
                    </a:rPr>
                    <a:t>/2</a:t>
                  </a:r>
                </a:p>
                <a:p>
                  <a:pPr eaLnBrk="1" hangingPunct="1">
                    <a:lnSpc>
                      <a:spcPct val="85000"/>
                    </a:lnSpc>
                    <a:spcBef>
                      <a:spcPct val="0"/>
                    </a:spcBef>
                    <a:buFontTx/>
                    <a:buNone/>
                  </a:pPr>
                  <a:r>
                    <a:rPr lang="en-US" altLang="zh-CN" sz="1000" dirty="0" err="1">
                      <a:latin typeface="Arial" panose="020B0604020202020204" pitchFamily="34" charset="0"/>
                      <a:ea typeface="MS PGothic" panose="020B0600070205080204" pitchFamily="34" charset="-128"/>
                    </a:rPr>
                    <a:t>cwnd</a:t>
                  </a:r>
                  <a:r>
                    <a:rPr lang="en-US" altLang="zh-CN" sz="1000" dirty="0">
                      <a:latin typeface="Arial" panose="020B0604020202020204" pitchFamily="34" charset="0"/>
                      <a:ea typeface="MS PGothic" panose="020B0600070205080204" pitchFamily="34" charset="-128"/>
                    </a:rPr>
                    <a:t> = 1 </a:t>
                  </a:r>
                </a:p>
                <a:p>
                  <a:pPr eaLnBrk="1" hangingPunct="1">
                    <a:lnSpc>
                      <a:spcPct val="85000"/>
                    </a:lnSpc>
                    <a:spcBef>
                      <a:spcPct val="0"/>
                    </a:spcBef>
                    <a:buFontTx/>
                    <a:buNone/>
                  </a:pPr>
                  <a:r>
                    <a:rPr lang="en-US" altLang="zh-CN" sz="1000" dirty="0" err="1">
                      <a:latin typeface="Arial" panose="020B0604020202020204" pitchFamily="34" charset="0"/>
                      <a:ea typeface="MS PGothic" panose="020B0600070205080204" pitchFamily="34" charset="-128"/>
                    </a:rPr>
                    <a:t>dupACKcount</a:t>
                  </a:r>
                  <a:r>
                    <a:rPr lang="en-US" altLang="zh-CN" sz="1000" dirty="0">
                      <a:latin typeface="Arial" panose="020B0604020202020204" pitchFamily="34" charset="0"/>
                      <a:ea typeface="MS PGothic" panose="020B0600070205080204" pitchFamily="34" charset="-128"/>
                    </a:rPr>
                    <a:t> = 0</a:t>
                  </a:r>
                </a:p>
                <a:p>
                  <a:pPr eaLnBrk="1" hangingPunct="1">
                    <a:lnSpc>
                      <a:spcPct val="85000"/>
                    </a:lnSpc>
                    <a:spcBef>
                      <a:spcPct val="0"/>
                    </a:spcBef>
                    <a:buFontTx/>
                    <a:buNone/>
                  </a:pPr>
                  <a:r>
                    <a:rPr lang="en-US" altLang="zh-CN" sz="1000" i="1" dirty="0">
                      <a:latin typeface="Arial" panose="020B0604020202020204" pitchFamily="34" charset="0"/>
                      <a:ea typeface="MS PGothic" panose="020B0600070205080204" pitchFamily="34" charset="-128"/>
                    </a:rPr>
                    <a:t>retransmit missing segment</a:t>
                  </a:r>
                  <a:r>
                    <a:rPr lang="en-US" altLang="zh-CN" sz="1200" dirty="0">
                      <a:latin typeface="Arial" panose="020B0604020202020204" pitchFamily="34" charset="0"/>
                      <a:ea typeface="MS PGothic" panose="020B0600070205080204" pitchFamily="34" charset="-128"/>
                    </a:rPr>
                    <a:t> </a:t>
                  </a:r>
                </a:p>
              </p:txBody>
            </p:sp>
            <p:sp>
              <p:nvSpPr>
                <p:cNvPr id="55" name="Line 219"/>
                <p:cNvSpPr>
                  <a:spLocks noChangeShapeType="1"/>
                </p:cNvSpPr>
                <p:nvPr/>
              </p:nvSpPr>
              <p:spPr bwMode="auto">
                <a:xfrm>
                  <a:off x="471" y="3014"/>
                  <a:ext cx="6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 name="Freeform 225"/>
              <p:cNvSpPr>
                <a:spLocks/>
              </p:cNvSpPr>
              <p:nvPr/>
            </p:nvSpPr>
            <p:spPr bwMode="auto">
              <a:xfrm>
                <a:off x="1722" y="2129"/>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 name="T9" fmla="*/ 0 w 740"/>
                  <a:gd name="T10" fmla="*/ 0 h 1146"/>
                  <a:gd name="T11" fmla="*/ 740 w 740"/>
                  <a:gd name="T12" fmla="*/ 1146 h 1146"/>
                </a:gdLst>
                <a:ahLst/>
                <a:cxnLst>
                  <a:cxn ang="T6">
                    <a:pos x="T0" y="T1"/>
                  </a:cxn>
                  <a:cxn ang="T7">
                    <a:pos x="T2" y="T3"/>
                  </a:cxn>
                  <a:cxn ang="T8">
                    <a:pos x="T4" y="T5"/>
                  </a:cxn>
                </a:cxnLst>
                <a:rect l="T9" t="T10" r="T11" b="T12"/>
                <a:pathLst>
                  <a:path w="740" h="1146">
                    <a:moveTo>
                      <a:pt x="0" y="0"/>
                    </a:moveTo>
                    <a:lnTo>
                      <a:pt x="0" y="1146"/>
                    </a:lnTo>
                    <a:lnTo>
                      <a:pt x="740" y="1146"/>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Freeform 226"/>
              <p:cNvSpPr>
                <a:spLocks/>
              </p:cNvSpPr>
              <p:nvPr/>
            </p:nvSpPr>
            <p:spPr bwMode="auto">
              <a:xfrm>
                <a:off x="1791" y="2146"/>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 name="T9" fmla="*/ 0 w 700"/>
                  <a:gd name="T10" fmla="*/ 0 h 1051"/>
                  <a:gd name="T11" fmla="*/ 700 w 700"/>
                  <a:gd name="T12" fmla="*/ 1051 h 1051"/>
                </a:gdLst>
                <a:ahLst/>
                <a:cxnLst>
                  <a:cxn ang="T6">
                    <a:pos x="T0" y="T1"/>
                  </a:cxn>
                  <a:cxn ang="T7">
                    <a:pos x="T2" y="T3"/>
                  </a:cxn>
                  <a:cxn ang="T8">
                    <a:pos x="T4" y="T5"/>
                  </a:cxn>
                </a:cxnLst>
                <a:rect l="T9" t="T10" r="T11" b="T12"/>
                <a:pathLst>
                  <a:path w="700" h="1051">
                    <a:moveTo>
                      <a:pt x="700" y="1051"/>
                    </a:moveTo>
                    <a:lnTo>
                      <a:pt x="0" y="1051"/>
                    </a:lnTo>
                    <a:lnTo>
                      <a:pt x="0"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9" name="Group 244"/>
            <p:cNvGrpSpPr>
              <a:grpSpLocks/>
            </p:cNvGrpSpPr>
            <p:nvPr/>
          </p:nvGrpSpPr>
          <p:grpSpPr bwMode="auto">
            <a:xfrm>
              <a:off x="6938963" y="3557588"/>
              <a:ext cx="2921000" cy="1916112"/>
              <a:chOff x="3371" y="2124"/>
              <a:chExt cx="1840" cy="1207"/>
            </a:xfrm>
          </p:grpSpPr>
          <p:grpSp>
            <p:nvGrpSpPr>
              <p:cNvPr id="60" name="Group 201"/>
              <p:cNvGrpSpPr>
                <a:grpSpLocks/>
              </p:cNvGrpSpPr>
              <p:nvPr/>
            </p:nvGrpSpPr>
            <p:grpSpPr bwMode="auto">
              <a:xfrm>
                <a:off x="4120" y="2796"/>
                <a:ext cx="1091" cy="535"/>
                <a:chOff x="4142" y="2802"/>
                <a:chExt cx="1091" cy="535"/>
              </a:xfrm>
            </p:grpSpPr>
            <p:sp>
              <p:nvSpPr>
                <p:cNvPr id="62" name="Text Box 202"/>
                <p:cNvSpPr txBox="1">
                  <a:spLocks noChangeArrowheads="1"/>
                </p:cNvSpPr>
                <p:nvPr/>
              </p:nvSpPr>
              <p:spPr bwMode="auto">
                <a:xfrm>
                  <a:off x="4142" y="2956"/>
                  <a:ext cx="1091"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80000"/>
                    </a:lnSpc>
                    <a:spcBef>
                      <a:spcPct val="0"/>
                    </a:spcBef>
                    <a:buFontTx/>
                    <a:buNone/>
                  </a:pPr>
                  <a:r>
                    <a:rPr lang="en-US" altLang="zh-CN" sz="1000" dirty="0" err="1">
                      <a:latin typeface="Arial" panose="020B0604020202020204" pitchFamily="34" charset="0"/>
                      <a:ea typeface="MS PGothic" panose="020B0600070205080204" pitchFamily="34" charset="-128"/>
                    </a:rPr>
                    <a:t>ssthresh</a:t>
                  </a:r>
                  <a:r>
                    <a:rPr lang="en-US" altLang="zh-CN" sz="1000" dirty="0">
                      <a:latin typeface="Arial" panose="020B0604020202020204" pitchFamily="34" charset="0"/>
                      <a:ea typeface="MS PGothic" panose="020B0600070205080204" pitchFamily="34" charset="-128"/>
                    </a:rPr>
                    <a:t>= </a:t>
                  </a:r>
                  <a:r>
                    <a:rPr lang="en-US" altLang="zh-CN" sz="1000" dirty="0" err="1">
                      <a:latin typeface="Arial" panose="020B0604020202020204" pitchFamily="34" charset="0"/>
                      <a:ea typeface="MS PGothic" panose="020B0600070205080204" pitchFamily="34" charset="-128"/>
                    </a:rPr>
                    <a:t>cwnd</a:t>
                  </a:r>
                  <a:r>
                    <a:rPr lang="en-US" altLang="zh-CN" sz="1000" dirty="0">
                      <a:latin typeface="Arial" panose="020B0604020202020204" pitchFamily="34" charset="0"/>
                      <a:ea typeface="MS PGothic" panose="020B0600070205080204" pitchFamily="34" charset="-128"/>
                    </a:rPr>
                    <a:t>/2</a:t>
                  </a:r>
                </a:p>
                <a:p>
                  <a:pPr eaLnBrk="1" hangingPunct="1">
                    <a:lnSpc>
                      <a:spcPct val="80000"/>
                    </a:lnSpc>
                    <a:spcBef>
                      <a:spcPct val="0"/>
                    </a:spcBef>
                    <a:buFontTx/>
                    <a:buNone/>
                  </a:pPr>
                  <a:r>
                    <a:rPr lang="en-US" altLang="zh-CN" sz="1000" dirty="0" err="1">
                      <a:latin typeface="Arial" panose="020B0604020202020204" pitchFamily="34" charset="0"/>
                      <a:ea typeface="MS PGothic" panose="020B0600070205080204" pitchFamily="34" charset="-128"/>
                    </a:rPr>
                    <a:t>cwnd</a:t>
                  </a:r>
                  <a:r>
                    <a:rPr lang="en-US" altLang="zh-CN" sz="1000" dirty="0">
                      <a:latin typeface="Arial" panose="020B0604020202020204" pitchFamily="34" charset="0"/>
                      <a:ea typeface="MS PGothic" panose="020B0600070205080204" pitchFamily="34" charset="-128"/>
                    </a:rPr>
                    <a:t> = </a:t>
                  </a:r>
                  <a:r>
                    <a:rPr lang="en-US" altLang="zh-CN" sz="1000" dirty="0" err="1">
                      <a:latin typeface="Arial" panose="020B0604020202020204" pitchFamily="34" charset="0"/>
                      <a:ea typeface="MS PGothic" panose="020B0600070205080204" pitchFamily="34" charset="-128"/>
                    </a:rPr>
                    <a:t>ssthresh</a:t>
                  </a:r>
                  <a:r>
                    <a:rPr lang="en-US" altLang="zh-CN" sz="1000" dirty="0">
                      <a:latin typeface="Arial" panose="020B0604020202020204" pitchFamily="34" charset="0"/>
                      <a:ea typeface="MS PGothic" panose="020B0600070205080204" pitchFamily="34" charset="-128"/>
                    </a:rPr>
                    <a:t> + 3</a:t>
                  </a:r>
                </a:p>
                <a:p>
                  <a:pPr eaLnBrk="1" hangingPunct="1">
                    <a:lnSpc>
                      <a:spcPct val="80000"/>
                    </a:lnSpc>
                    <a:spcBef>
                      <a:spcPct val="0"/>
                    </a:spcBef>
                    <a:buFontTx/>
                    <a:buNone/>
                  </a:pPr>
                  <a:r>
                    <a:rPr lang="en-US" altLang="zh-CN" sz="1000" i="1" dirty="0">
                      <a:latin typeface="Arial" panose="020B0604020202020204" pitchFamily="34" charset="0"/>
                      <a:ea typeface="MS PGothic" panose="020B0600070205080204" pitchFamily="34" charset="-128"/>
                    </a:rPr>
                    <a:t>retransmit missing segment</a:t>
                  </a:r>
                </a:p>
                <a:p>
                  <a:pPr eaLnBrk="1" hangingPunct="1">
                    <a:lnSpc>
                      <a:spcPct val="80000"/>
                    </a:lnSpc>
                    <a:spcBef>
                      <a:spcPct val="0"/>
                    </a:spcBef>
                    <a:buFontTx/>
                    <a:buNone/>
                  </a:pPr>
                  <a:endParaRPr lang="en-US" altLang="zh-CN" sz="1200" i="1" dirty="0">
                    <a:latin typeface="Arial" panose="020B0604020202020204" pitchFamily="34" charset="0"/>
                    <a:ea typeface="MS PGothic" panose="020B0600070205080204" pitchFamily="34" charset="-128"/>
                  </a:endParaRPr>
                </a:p>
              </p:txBody>
            </p:sp>
            <p:sp>
              <p:nvSpPr>
                <p:cNvPr id="63" name="Line 203"/>
                <p:cNvSpPr>
                  <a:spLocks noChangeShapeType="1"/>
                </p:cNvSpPr>
                <p:nvPr/>
              </p:nvSpPr>
              <p:spPr bwMode="auto">
                <a:xfrm>
                  <a:off x="4211" y="2950"/>
                  <a:ext cx="5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Text Box 204"/>
                <p:cNvSpPr txBox="1">
                  <a:spLocks noChangeArrowheads="1"/>
                </p:cNvSpPr>
                <p:nvPr/>
              </p:nvSpPr>
              <p:spPr bwMode="auto">
                <a:xfrm>
                  <a:off x="4154" y="2802"/>
                  <a:ext cx="7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dirty="0" err="1">
                      <a:latin typeface="Arial" panose="020B0604020202020204" pitchFamily="34" charset="0"/>
                      <a:ea typeface="MS PGothic" panose="020B0600070205080204" pitchFamily="34" charset="-128"/>
                    </a:rPr>
                    <a:t>dupACKcount</a:t>
                  </a:r>
                  <a:r>
                    <a:rPr lang="en-US" altLang="zh-CN" sz="1000" dirty="0">
                      <a:latin typeface="Arial" panose="020B0604020202020204" pitchFamily="34" charset="0"/>
                      <a:ea typeface="MS PGothic" panose="020B0600070205080204" pitchFamily="34" charset="-128"/>
                    </a:rPr>
                    <a:t> == 3</a:t>
                  </a:r>
                </a:p>
              </p:txBody>
            </p:sp>
          </p:grpSp>
          <p:sp>
            <p:nvSpPr>
              <p:cNvPr id="61" name="Freeform 227"/>
              <p:cNvSpPr>
                <a:spLocks/>
              </p:cNvSpPr>
              <p:nvPr/>
            </p:nvSpPr>
            <p:spPr bwMode="auto">
              <a:xfrm flipH="1">
                <a:off x="3371" y="2124"/>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 name="T9" fmla="*/ 0 w 740"/>
                  <a:gd name="T10" fmla="*/ 0 h 1146"/>
                  <a:gd name="T11" fmla="*/ 740 w 740"/>
                  <a:gd name="T12" fmla="*/ 1146 h 1146"/>
                </a:gdLst>
                <a:ahLst/>
                <a:cxnLst>
                  <a:cxn ang="T6">
                    <a:pos x="T0" y="T1"/>
                  </a:cxn>
                  <a:cxn ang="T7">
                    <a:pos x="T2" y="T3"/>
                  </a:cxn>
                  <a:cxn ang="T8">
                    <a:pos x="T4" y="T5"/>
                  </a:cxn>
                </a:cxnLst>
                <a:rect l="T9" t="T10" r="T11" b="T12"/>
                <a:pathLst>
                  <a:path w="740" h="1146">
                    <a:moveTo>
                      <a:pt x="0" y="0"/>
                    </a:moveTo>
                    <a:lnTo>
                      <a:pt x="0" y="1146"/>
                    </a:lnTo>
                    <a:lnTo>
                      <a:pt x="740" y="1146"/>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5" name="Group 243"/>
            <p:cNvGrpSpPr>
              <a:grpSpLocks/>
            </p:cNvGrpSpPr>
            <p:nvPr/>
          </p:nvGrpSpPr>
          <p:grpSpPr bwMode="auto">
            <a:xfrm>
              <a:off x="6773863" y="3582988"/>
              <a:ext cx="1206500" cy="1668462"/>
              <a:chOff x="3267" y="2140"/>
              <a:chExt cx="760" cy="1051"/>
            </a:xfrm>
          </p:grpSpPr>
          <p:sp>
            <p:nvSpPr>
              <p:cNvPr id="66" name="Freeform 228"/>
              <p:cNvSpPr>
                <a:spLocks/>
              </p:cNvSpPr>
              <p:nvPr/>
            </p:nvSpPr>
            <p:spPr bwMode="auto">
              <a:xfrm flipH="1">
                <a:off x="3327" y="2140"/>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 name="T9" fmla="*/ 0 w 700"/>
                  <a:gd name="T10" fmla="*/ 0 h 1051"/>
                  <a:gd name="T11" fmla="*/ 700 w 700"/>
                  <a:gd name="T12" fmla="*/ 1051 h 1051"/>
                </a:gdLst>
                <a:ahLst/>
                <a:cxnLst>
                  <a:cxn ang="T6">
                    <a:pos x="T0" y="T1"/>
                  </a:cxn>
                  <a:cxn ang="T7">
                    <a:pos x="T2" y="T3"/>
                  </a:cxn>
                  <a:cxn ang="T8">
                    <a:pos x="T4" y="T5"/>
                  </a:cxn>
                </a:cxnLst>
                <a:rect l="T9" t="T10" r="T11" b="T12"/>
                <a:pathLst>
                  <a:path w="700" h="1051">
                    <a:moveTo>
                      <a:pt x="700" y="1051"/>
                    </a:moveTo>
                    <a:lnTo>
                      <a:pt x="0" y="1051"/>
                    </a:lnTo>
                    <a:lnTo>
                      <a:pt x="0"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7" name="Group 229"/>
              <p:cNvGrpSpPr>
                <a:grpSpLocks/>
              </p:cNvGrpSpPr>
              <p:nvPr/>
            </p:nvGrpSpPr>
            <p:grpSpPr bwMode="auto">
              <a:xfrm>
                <a:off x="3267" y="2649"/>
                <a:ext cx="741" cy="525"/>
                <a:chOff x="1059" y="3496"/>
                <a:chExt cx="741" cy="525"/>
              </a:xfrm>
            </p:grpSpPr>
            <p:sp>
              <p:nvSpPr>
                <p:cNvPr id="68" name="Text Box 230"/>
                <p:cNvSpPr txBox="1">
                  <a:spLocks noChangeArrowheads="1"/>
                </p:cNvSpPr>
                <p:nvPr/>
              </p:nvSpPr>
              <p:spPr bwMode="auto">
                <a:xfrm>
                  <a:off x="1059" y="3640"/>
                  <a:ext cx="741"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eaLnBrk="1" hangingPunct="1">
                    <a:lnSpc>
                      <a:spcPct val="80000"/>
                    </a:lnSpc>
                    <a:spcBef>
                      <a:spcPct val="0"/>
                    </a:spcBef>
                    <a:buFontTx/>
                    <a:buNone/>
                  </a:pPr>
                  <a:r>
                    <a:rPr lang="en-US" altLang="zh-CN" sz="1000">
                      <a:latin typeface="Arial" panose="020B0604020202020204" pitchFamily="34" charset="0"/>
                      <a:ea typeface="MS PGothic" panose="020B0600070205080204" pitchFamily="34" charset="-128"/>
                    </a:rPr>
                    <a:t>cwnd = ssthresh</a:t>
                  </a:r>
                </a:p>
                <a:p>
                  <a:pPr algn="r" eaLnBrk="1" hangingPunct="1">
                    <a:lnSpc>
                      <a:spcPct val="80000"/>
                    </a:lnSpc>
                    <a:spcBef>
                      <a:spcPct val="0"/>
                    </a:spcBef>
                    <a:buFontTx/>
                    <a:buNone/>
                  </a:pPr>
                  <a:r>
                    <a:rPr lang="en-US" altLang="zh-CN" sz="1000">
                      <a:latin typeface="Arial" panose="020B0604020202020204" pitchFamily="34" charset="0"/>
                      <a:ea typeface="MS PGothic" panose="020B0600070205080204" pitchFamily="34" charset="-128"/>
                    </a:rPr>
                    <a:t>dupACKcount = 0</a:t>
                  </a:r>
                </a:p>
                <a:p>
                  <a:pPr algn="r" eaLnBrk="1" hangingPunct="1">
                    <a:lnSpc>
                      <a:spcPct val="80000"/>
                    </a:lnSpc>
                    <a:spcBef>
                      <a:spcPct val="0"/>
                    </a:spcBef>
                    <a:buFontTx/>
                    <a:buNone/>
                  </a:pPr>
                  <a:endParaRPr lang="en-US" altLang="zh-CN" sz="1000">
                    <a:latin typeface="Arial" panose="020B0604020202020204" pitchFamily="34" charset="0"/>
                    <a:ea typeface="MS PGothic" panose="020B0600070205080204" pitchFamily="34" charset="-128"/>
                  </a:endParaRPr>
                </a:p>
                <a:p>
                  <a:pPr algn="r" eaLnBrk="1" hangingPunct="1">
                    <a:lnSpc>
                      <a:spcPct val="80000"/>
                    </a:lnSpc>
                    <a:spcBef>
                      <a:spcPct val="0"/>
                    </a:spcBef>
                    <a:buFontTx/>
                    <a:buNone/>
                  </a:pPr>
                  <a:endParaRPr lang="en-US" altLang="zh-CN" sz="1200">
                    <a:latin typeface="Arial" panose="020B0604020202020204" pitchFamily="34" charset="0"/>
                    <a:ea typeface="MS PGothic" panose="020B0600070205080204" pitchFamily="34" charset="-128"/>
                  </a:endParaRPr>
                </a:p>
              </p:txBody>
            </p:sp>
            <p:grpSp>
              <p:nvGrpSpPr>
                <p:cNvPr id="69" name="Group 231"/>
                <p:cNvGrpSpPr>
                  <a:grpSpLocks/>
                </p:cNvGrpSpPr>
                <p:nvPr/>
              </p:nvGrpSpPr>
              <p:grpSpPr bwMode="auto">
                <a:xfrm>
                  <a:off x="1190" y="3496"/>
                  <a:ext cx="582" cy="154"/>
                  <a:chOff x="1190" y="3496"/>
                  <a:chExt cx="582" cy="154"/>
                </a:xfrm>
              </p:grpSpPr>
              <p:sp>
                <p:nvSpPr>
                  <p:cNvPr id="70" name="Line 232"/>
                  <p:cNvSpPr>
                    <a:spLocks noChangeShapeType="1"/>
                  </p:cNvSpPr>
                  <p:nvPr/>
                </p:nvSpPr>
                <p:spPr bwMode="auto">
                  <a:xfrm>
                    <a:off x="1190" y="3641"/>
                    <a:ext cx="5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Text Box 233"/>
                  <p:cNvSpPr txBox="1">
                    <a:spLocks noChangeArrowheads="1"/>
                  </p:cNvSpPr>
                  <p:nvPr/>
                </p:nvSpPr>
                <p:spPr bwMode="auto">
                  <a:xfrm>
                    <a:off x="1310" y="3496"/>
                    <a:ext cx="4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eaLnBrk="1" hangingPunct="1">
                      <a:spcBef>
                        <a:spcPct val="0"/>
                      </a:spcBef>
                      <a:buFontTx/>
                      <a:buNone/>
                    </a:pPr>
                    <a:r>
                      <a:rPr lang="en-US" altLang="zh-CN" sz="1000">
                        <a:latin typeface="Arial" panose="020B0604020202020204" pitchFamily="34" charset="0"/>
                        <a:ea typeface="MS PGothic" panose="020B0600070205080204" pitchFamily="34" charset="-128"/>
                      </a:rPr>
                      <a:t>New ACK</a:t>
                    </a:r>
                  </a:p>
                </p:txBody>
              </p:sp>
            </p:grpSp>
          </p:grpSp>
        </p:grpSp>
        <p:grpSp>
          <p:nvGrpSpPr>
            <p:cNvPr id="72" name="Group 241"/>
            <p:cNvGrpSpPr>
              <a:grpSpLocks/>
            </p:cNvGrpSpPr>
            <p:nvPr/>
          </p:nvGrpSpPr>
          <p:grpSpPr bwMode="auto">
            <a:xfrm>
              <a:off x="2408238" y="1549400"/>
              <a:ext cx="4886325" cy="2659063"/>
              <a:chOff x="517" y="859"/>
              <a:chExt cx="3078" cy="1675"/>
            </a:xfrm>
          </p:grpSpPr>
          <p:grpSp>
            <p:nvGrpSpPr>
              <p:cNvPr id="73" name="Group 161"/>
              <p:cNvGrpSpPr>
                <a:grpSpLocks/>
              </p:cNvGrpSpPr>
              <p:nvPr/>
            </p:nvGrpSpPr>
            <p:grpSpPr bwMode="auto">
              <a:xfrm>
                <a:off x="1329" y="1320"/>
                <a:ext cx="800" cy="754"/>
                <a:chOff x="996" y="1773"/>
                <a:chExt cx="800" cy="754"/>
              </a:xfrm>
            </p:grpSpPr>
            <p:sp>
              <p:nvSpPr>
                <p:cNvPr id="94" name="Oval 162"/>
                <p:cNvSpPr>
                  <a:spLocks noChangeArrowheads="1"/>
                </p:cNvSpPr>
                <p:nvPr/>
              </p:nvSpPr>
              <p:spPr bwMode="auto">
                <a:xfrm>
                  <a:off x="996" y="1773"/>
                  <a:ext cx="800" cy="75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zh-CN" sz="1600">
                    <a:latin typeface="Tahoma" panose="020B0604030504040204" pitchFamily="34" charset="0"/>
                    <a:ea typeface="MS PGothic" panose="020B0600070205080204" pitchFamily="34" charset="-128"/>
                  </a:endParaRPr>
                </a:p>
              </p:txBody>
            </p:sp>
            <p:sp>
              <p:nvSpPr>
                <p:cNvPr id="95" name="Text Box 163"/>
                <p:cNvSpPr txBox="1">
                  <a:spLocks noChangeArrowheads="1"/>
                </p:cNvSpPr>
                <p:nvPr/>
              </p:nvSpPr>
              <p:spPr bwMode="auto">
                <a:xfrm>
                  <a:off x="1179" y="1946"/>
                  <a:ext cx="4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800">
                      <a:latin typeface="Arial" panose="020B0604020202020204" pitchFamily="34" charset="0"/>
                      <a:ea typeface="MS PGothic" panose="020B0600070205080204" pitchFamily="34" charset="-128"/>
                    </a:rPr>
                    <a:t>slow </a:t>
                  </a:r>
                </a:p>
                <a:p>
                  <a:pPr eaLnBrk="1" hangingPunct="1">
                    <a:spcBef>
                      <a:spcPct val="0"/>
                    </a:spcBef>
                    <a:buFontTx/>
                    <a:buNone/>
                  </a:pPr>
                  <a:r>
                    <a:rPr lang="en-US" altLang="zh-CN" sz="1800">
                      <a:latin typeface="Arial" panose="020B0604020202020204" pitchFamily="34" charset="0"/>
                      <a:ea typeface="MS PGothic" panose="020B0600070205080204" pitchFamily="34" charset="-128"/>
                    </a:rPr>
                    <a:t>start</a:t>
                  </a:r>
                </a:p>
              </p:txBody>
            </p:sp>
          </p:grpSp>
          <p:grpSp>
            <p:nvGrpSpPr>
              <p:cNvPr id="74" name="Group 177"/>
              <p:cNvGrpSpPr>
                <a:grpSpLocks/>
              </p:cNvGrpSpPr>
              <p:nvPr/>
            </p:nvGrpSpPr>
            <p:grpSpPr bwMode="auto">
              <a:xfrm>
                <a:off x="530" y="2026"/>
                <a:ext cx="1118" cy="508"/>
                <a:chOff x="418" y="2713"/>
                <a:chExt cx="1118" cy="508"/>
              </a:xfrm>
            </p:grpSpPr>
            <p:sp>
              <p:nvSpPr>
                <p:cNvPr id="91" name="Text Box 178"/>
                <p:cNvSpPr txBox="1">
                  <a:spLocks noChangeArrowheads="1"/>
                </p:cNvSpPr>
                <p:nvPr/>
              </p:nvSpPr>
              <p:spPr bwMode="auto">
                <a:xfrm>
                  <a:off x="777" y="2713"/>
                  <a:ext cx="3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a:latin typeface="Arial" panose="020B0604020202020204" pitchFamily="34" charset="0"/>
                      <a:ea typeface="MS PGothic" panose="020B0600070205080204" pitchFamily="34" charset="-128"/>
                    </a:rPr>
                    <a:t>timeout</a:t>
                  </a:r>
                </a:p>
              </p:txBody>
            </p:sp>
            <p:sp>
              <p:nvSpPr>
                <p:cNvPr id="92" name="Text Box 179"/>
                <p:cNvSpPr txBox="1">
                  <a:spLocks noChangeArrowheads="1"/>
                </p:cNvSpPr>
                <p:nvPr/>
              </p:nvSpPr>
              <p:spPr bwMode="auto">
                <a:xfrm>
                  <a:off x="418" y="2840"/>
                  <a:ext cx="111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80000"/>
                    </a:lnSpc>
                    <a:spcBef>
                      <a:spcPct val="0"/>
                    </a:spcBef>
                    <a:buFontTx/>
                    <a:buNone/>
                  </a:pPr>
                  <a:r>
                    <a:rPr lang="en-US" altLang="zh-CN" sz="1000">
                      <a:latin typeface="Arial" panose="020B0604020202020204" pitchFamily="34" charset="0"/>
                      <a:ea typeface="MS PGothic" panose="020B0600070205080204" pitchFamily="34" charset="-128"/>
                    </a:rPr>
                    <a:t>ssthresh = cwnd/2 </a:t>
                  </a:r>
                </a:p>
                <a:p>
                  <a:pPr eaLnBrk="1" hangingPunct="1">
                    <a:lnSpc>
                      <a:spcPct val="80000"/>
                    </a:lnSpc>
                    <a:spcBef>
                      <a:spcPct val="0"/>
                    </a:spcBef>
                    <a:buFontTx/>
                    <a:buNone/>
                  </a:pPr>
                  <a:r>
                    <a:rPr lang="en-US" altLang="zh-CN" sz="1000">
                      <a:latin typeface="Arial" panose="020B0604020202020204" pitchFamily="34" charset="0"/>
                      <a:ea typeface="MS PGothic" panose="020B0600070205080204" pitchFamily="34" charset="-128"/>
                    </a:rPr>
                    <a:t>cwnd = 1 MSS</a:t>
                  </a:r>
                </a:p>
                <a:p>
                  <a:pPr eaLnBrk="1" hangingPunct="1">
                    <a:lnSpc>
                      <a:spcPct val="80000"/>
                    </a:lnSpc>
                    <a:spcBef>
                      <a:spcPct val="0"/>
                    </a:spcBef>
                    <a:buFontTx/>
                    <a:buNone/>
                  </a:pPr>
                  <a:r>
                    <a:rPr lang="en-US" altLang="zh-CN" sz="1000">
                      <a:latin typeface="Arial" panose="020B0604020202020204" pitchFamily="34" charset="0"/>
                      <a:ea typeface="MS PGothic" panose="020B0600070205080204" pitchFamily="34" charset="-128"/>
                    </a:rPr>
                    <a:t>dupACKcount = 0</a:t>
                  </a:r>
                </a:p>
                <a:p>
                  <a:pPr eaLnBrk="1" hangingPunct="1">
                    <a:lnSpc>
                      <a:spcPct val="80000"/>
                    </a:lnSpc>
                    <a:spcBef>
                      <a:spcPct val="0"/>
                    </a:spcBef>
                    <a:buFontTx/>
                    <a:buNone/>
                  </a:pPr>
                  <a:r>
                    <a:rPr lang="en-US" altLang="zh-CN" sz="1000" i="1">
                      <a:latin typeface="Arial" panose="020B0604020202020204" pitchFamily="34" charset="0"/>
                      <a:ea typeface="MS PGothic" panose="020B0600070205080204" pitchFamily="34" charset="-128"/>
                    </a:rPr>
                    <a:t>retransmit missing segment</a:t>
                  </a:r>
                  <a:r>
                    <a:rPr lang="en-US" altLang="zh-CN" sz="1200">
                      <a:latin typeface="Arial" panose="020B0604020202020204" pitchFamily="34" charset="0"/>
                      <a:ea typeface="MS PGothic" panose="020B0600070205080204" pitchFamily="34" charset="-128"/>
                    </a:rPr>
                    <a:t> </a:t>
                  </a:r>
                </a:p>
              </p:txBody>
            </p:sp>
            <p:sp>
              <p:nvSpPr>
                <p:cNvPr id="93" name="Line 180"/>
                <p:cNvSpPr>
                  <a:spLocks noChangeShapeType="1"/>
                </p:cNvSpPr>
                <p:nvPr/>
              </p:nvSpPr>
              <p:spPr bwMode="auto">
                <a:xfrm>
                  <a:off x="709" y="2855"/>
                  <a:ext cx="5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 name="Group 186"/>
              <p:cNvGrpSpPr>
                <a:grpSpLocks/>
              </p:cNvGrpSpPr>
              <p:nvPr/>
            </p:nvGrpSpPr>
            <p:grpSpPr bwMode="auto">
              <a:xfrm>
                <a:off x="2173" y="960"/>
                <a:ext cx="1422" cy="532"/>
                <a:chOff x="2683" y="798"/>
                <a:chExt cx="1422" cy="532"/>
              </a:xfrm>
            </p:grpSpPr>
            <p:sp>
              <p:nvSpPr>
                <p:cNvPr id="88" name="Text Box 187"/>
                <p:cNvSpPr txBox="1">
                  <a:spLocks noChangeArrowheads="1"/>
                </p:cNvSpPr>
                <p:nvPr/>
              </p:nvSpPr>
              <p:spPr bwMode="auto">
                <a:xfrm>
                  <a:off x="2683" y="917"/>
                  <a:ext cx="1422"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buFontTx/>
                    <a:buNone/>
                  </a:pPr>
                  <a:r>
                    <a:rPr lang="en-US" altLang="zh-CN" sz="1000">
                      <a:latin typeface="Arial" panose="020B0604020202020204" pitchFamily="34" charset="0"/>
                      <a:ea typeface="MS PGothic" panose="020B0600070205080204" pitchFamily="34" charset="-128"/>
                    </a:rPr>
                    <a:t>cwnd = cwnd+MSS</a:t>
                  </a:r>
                </a:p>
                <a:p>
                  <a:pPr eaLnBrk="1" hangingPunct="1">
                    <a:lnSpc>
                      <a:spcPct val="90000"/>
                    </a:lnSpc>
                    <a:spcBef>
                      <a:spcPct val="0"/>
                    </a:spcBef>
                    <a:buFontTx/>
                    <a:buNone/>
                  </a:pPr>
                  <a:r>
                    <a:rPr lang="en-US" altLang="zh-CN" sz="1000">
                      <a:latin typeface="Arial" panose="020B0604020202020204" pitchFamily="34" charset="0"/>
                      <a:ea typeface="MS PGothic" panose="020B0600070205080204" pitchFamily="34" charset="-128"/>
                    </a:rPr>
                    <a:t>dupACKcount = 0</a:t>
                  </a:r>
                </a:p>
                <a:p>
                  <a:pPr eaLnBrk="1" hangingPunct="1">
                    <a:lnSpc>
                      <a:spcPct val="90000"/>
                    </a:lnSpc>
                    <a:spcBef>
                      <a:spcPct val="0"/>
                    </a:spcBef>
                    <a:buFontTx/>
                    <a:buNone/>
                  </a:pPr>
                  <a:r>
                    <a:rPr lang="en-US" altLang="zh-CN" sz="1000" i="1">
                      <a:latin typeface="Arial" panose="020B0604020202020204" pitchFamily="34" charset="0"/>
                      <a:ea typeface="MS PGothic" panose="020B0600070205080204" pitchFamily="34" charset="-128"/>
                    </a:rPr>
                    <a:t>transmit new segment(s), as allowed</a:t>
                  </a:r>
                </a:p>
                <a:p>
                  <a:pPr eaLnBrk="1" hangingPunct="1">
                    <a:lnSpc>
                      <a:spcPct val="80000"/>
                    </a:lnSpc>
                    <a:spcBef>
                      <a:spcPct val="0"/>
                    </a:spcBef>
                    <a:buFontTx/>
                    <a:buNone/>
                  </a:pPr>
                  <a:endParaRPr lang="en-US" altLang="zh-CN" sz="1200">
                    <a:latin typeface="Arial" panose="020B0604020202020204" pitchFamily="34" charset="0"/>
                    <a:ea typeface="MS PGothic" panose="020B0600070205080204" pitchFamily="34" charset="-128"/>
                  </a:endParaRPr>
                </a:p>
              </p:txBody>
            </p:sp>
            <p:sp>
              <p:nvSpPr>
                <p:cNvPr id="89" name="Line 188"/>
                <p:cNvSpPr>
                  <a:spLocks noChangeShapeType="1"/>
                </p:cNvSpPr>
                <p:nvPr/>
              </p:nvSpPr>
              <p:spPr bwMode="auto">
                <a:xfrm>
                  <a:off x="2744" y="934"/>
                  <a:ext cx="5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Text Box 189"/>
                <p:cNvSpPr txBox="1">
                  <a:spLocks noChangeArrowheads="1"/>
                </p:cNvSpPr>
                <p:nvPr/>
              </p:nvSpPr>
              <p:spPr bwMode="auto">
                <a:xfrm>
                  <a:off x="2697" y="798"/>
                  <a:ext cx="4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a:latin typeface="Arial" panose="020B0604020202020204" pitchFamily="34" charset="0"/>
                      <a:ea typeface="MS PGothic" panose="020B0600070205080204" pitchFamily="34" charset="-128"/>
                    </a:rPr>
                    <a:t>new ACK</a:t>
                  </a:r>
                </a:p>
              </p:txBody>
            </p:sp>
          </p:grpSp>
          <p:sp>
            <p:nvSpPr>
              <p:cNvPr id="76" name="Freeform 205"/>
              <p:cNvSpPr>
                <a:spLocks/>
              </p:cNvSpPr>
              <p:nvPr/>
            </p:nvSpPr>
            <p:spPr bwMode="auto">
              <a:xfrm>
                <a:off x="1601" y="1129"/>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 name="T9" fmla="*/ 0 w 313"/>
                  <a:gd name="T10" fmla="*/ 0 h 201"/>
                  <a:gd name="T11" fmla="*/ 313 w 313"/>
                  <a:gd name="T12" fmla="*/ 201 h 201"/>
                </a:gdLst>
                <a:ahLst/>
                <a:cxnLst>
                  <a:cxn ang="T6">
                    <a:pos x="T0" y="T1"/>
                  </a:cxn>
                  <a:cxn ang="T7">
                    <a:pos x="T2" y="T3"/>
                  </a:cxn>
                  <a:cxn ang="T8">
                    <a:pos x="T4" y="T5"/>
                  </a:cxn>
                </a:cxnLst>
                <a:rect l="T9" t="T10" r="T11" b="T12"/>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 name="Freeform 206"/>
              <p:cNvSpPr>
                <a:spLocks/>
              </p:cNvSpPr>
              <p:nvPr/>
            </p:nvSpPr>
            <p:spPr bwMode="auto">
              <a:xfrm rot="2575893">
                <a:off x="1950" y="1316"/>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 name="T9" fmla="*/ 0 w 313"/>
                  <a:gd name="T10" fmla="*/ 0 h 201"/>
                  <a:gd name="T11" fmla="*/ 313 w 313"/>
                  <a:gd name="T12" fmla="*/ 201 h 201"/>
                </a:gdLst>
                <a:ahLst/>
                <a:cxnLst>
                  <a:cxn ang="T6">
                    <a:pos x="T0" y="T1"/>
                  </a:cxn>
                  <a:cxn ang="T7">
                    <a:pos x="T2" y="T3"/>
                  </a:cxn>
                  <a:cxn ang="T8">
                    <a:pos x="T4" y="T5"/>
                  </a:cxn>
                </a:cxnLst>
                <a:rect l="T9" t="T10" r="T11" b="T12"/>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8" name="Group 207"/>
              <p:cNvGrpSpPr>
                <a:grpSpLocks/>
              </p:cNvGrpSpPr>
              <p:nvPr/>
            </p:nvGrpSpPr>
            <p:grpSpPr bwMode="auto">
              <a:xfrm>
                <a:off x="1465" y="859"/>
                <a:ext cx="700" cy="367"/>
                <a:chOff x="4274" y="2922"/>
                <a:chExt cx="700" cy="367"/>
              </a:xfrm>
            </p:grpSpPr>
            <p:sp>
              <p:nvSpPr>
                <p:cNvPr id="85" name="Text Box 208"/>
                <p:cNvSpPr txBox="1">
                  <a:spLocks noChangeArrowheads="1"/>
                </p:cNvSpPr>
                <p:nvPr/>
              </p:nvSpPr>
              <p:spPr bwMode="auto">
                <a:xfrm>
                  <a:off x="4274" y="3062"/>
                  <a:ext cx="70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80000"/>
                    </a:lnSpc>
                    <a:spcBef>
                      <a:spcPct val="0"/>
                    </a:spcBef>
                    <a:buFontTx/>
                    <a:buNone/>
                  </a:pPr>
                  <a:r>
                    <a:rPr lang="en-US" altLang="zh-CN" sz="1000">
                      <a:latin typeface="Arial" panose="020B0604020202020204" pitchFamily="34" charset="0"/>
                      <a:ea typeface="MS PGothic" panose="020B0600070205080204" pitchFamily="34" charset="-128"/>
                    </a:rPr>
                    <a:t>dupACKcount++</a:t>
                  </a:r>
                </a:p>
                <a:p>
                  <a:pPr eaLnBrk="1" hangingPunct="1">
                    <a:lnSpc>
                      <a:spcPct val="80000"/>
                    </a:lnSpc>
                    <a:spcBef>
                      <a:spcPct val="0"/>
                    </a:spcBef>
                    <a:buFontTx/>
                    <a:buNone/>
                  </a:pPr>
                  <a:endParaRPr lang="en-US" altLang="zh-CN" sz="1200">
                    <a:latin typeface="Arial" panose="020B0604020202020204" pitchFamily="34" charset="0"/>
                    <a:ea typeface="MS PGothic" panose="020B0600070205080204" pitchFamily="34" charset="-128"/>
                  </a:endParaRPr>
                </a:p>
              </p:txBody>
            </p:sp>
            <p:sp>
              <p:nvSpPr>
                <p:cNvPr id="86" name="Line 209"/>
                <p:cNvSpPr>
                  <a:spLocks noChangeShapeType="1"/>
                </p:cNvSpPr>
                <p:nvPr/>
              </p:nvSpPr>
              <p:spPr bwMode="auto">
                <a:xfrm>
                  <a:off x="4353" y="3071"/>
                  <a:ext cx="5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Text Box 210"/>
                <p:cNvSpPr txBox="1">
                  <a:spLocks noChangeArrowheads="1"/>
                </p:cNvSpPr>
                <p:nvPr/>
              </p:nvSpPr>
              <p:spPr bwMode="auto">
                <a:xfrm>
                  <a:off x="4295" y="2922"/>
                  <a:ext cx="6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a:latin typeface="Arial" panose="020B0604020202020204" pitchFamily="34" charset="0"/>
                      <a:ea typeface="MS PGothic" panose="020B0600070205080204" pitchFamily="34" charset="-128"/>
                    </a:rPr>
                    <a:t>duplicate ACK</a:t>
                  </a:r>
                </a:p>
              </p:txBody>
            </p:sp>
          </p:grpSp>
          <p:sp>
            <p:nvSpPr>
              <p:cNvPr id="79" name="Freeform 211"/>
              <p:cNvSpPr>
                <a:spLocks/>
              </p:cNvSpPr>
              <p:nvPr/>
            </p:nvSpPr>
            <p:spPr bwMode="auto">
              <a:xfrm rot="-8222029">
                <a:off x="1204" y="1903"/>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 name="T9" fmla="*/ 0 w 313"/>
                  <a:gd name="T10" fmla="*/ 0 h 201"/>
                  <a:gd name="T11" fmla="*/ 313 w 313"/>
                  <a:gd name="T12" fmla="*/ 201 h 201"/>
                </a:gdLst>
                <a:ahLst/>
                <a:cxnLst>
                  <a:cxn ang="T6">
                    <a:pos x="T0" y="T1"/>
                  </a:cxn>
                  <a:cxn ang="T7">
                    <a:pos x="T2" y="T3"/>
                  </a:cxn>
                  <a:cxn ang="T8">
                    <a:pos x="T4" y="T5"/>
                  </a:cxn>
                </a:cxnLst>
                <a:rect l="T9" t="T10" r="T11" b="T12"/>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 name="Line 234"/>
              <p:cNvSpPr>
                <a:spLocks noChangeShapeType="1"/>
              </p:cNvSpPr>
              <p:nvPr/>
            </p:nvSpPr>
            <p:spPr bwMode="auto">
              <a:xfrm>
                <a:off x="536" y="1649"/>
                <a:ext cx="752" cy="1"/>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1" name="Group 235"/>
              <p:cNvGrpSpPr>
                <a:grpSpLocks/>
              </p:cNvGrpSpPr>
              <p:nvPr/>
            </p:nvGrpSpPr>
            <p:grpSpPr bwMode="auto">
              <a:xfrm>
                <a:off x="517" y="1255"/>
                <a:ext cx="741" cy="416"/>
                <a:chOff x="539" y="936"/>
                <a:chExt cx="741" cy="416"/>
              </a:xfrm>
            </p:grpSpPr>
            <p:sp>
              <p:nvSpPr>
                <p:cNvPr id="82" name="Text Box 236"/>
                <p:cNvSpPr txBox="1">
                  <a:spLocks noChangeArrowheads="1"/>
                </p:cNvSpPr>
                <p:nvPr/>
              </p:nvSpPr>
              <p:spPr bwMode="auto">
                <a:xfrm>
                  <a:off x="816" y="936"/>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a:latin typeface="Symbol" panose="05050102010706020507" pitchFamily="18" charset="2"/>
                      <a:ea typeface="MS PGothic" panose="020B0600070205080204" pitchFamily="34" charset="-128"/>
                    </a:rPr>
                    <a:t>L</a:t>
                  </a:r>
                </a:p>
              </p:txBody>
            </p:sp>
            <p:sp>
              <p:nvSpPr>
                <p:cNvPr id="83" name="Text Box 237"/>
                <p:cNvSpPr txBox="1">
                  <a:spLocks noChangeArrowheads="1"/>
                </p:cNvSpPr>
                <p:nvPr/>
              </p:nvSpPr>
              <p:spPr bwMode="auto">
                <a:xfrm>
                  <a:off x="539" y="1063"/>
                  <a:ext cx="74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80000"/>
                    </a:lnSpc>
                    <a:spcBef>
                      <a:spcPct val="0"/>
                    </a:spcBef>
                    <a:buFontTx/>
                    <a:buNone/>
                  </a:pPr>
                  <a:r>
                    <a:rPr lang="en-US" altLang="zh-CN" sz="1000">
                      <a:latin typeface="Arial" panose="020B0604020202020204" pitchFamily="34" charset="0"/>
                      <a:ea typeface="MS PGothic" panose="020B0600070205080204" pitchFamily="34" charset="-128"/>
                    </a:rPr>
                    <a:t>cwnd = 1 MSS</a:t>
                  </a:r>
                </a:p>
                <a:p>
                  <a:pPr eaLnBrk="1" hangingPunct="1">
                    <a:lnSpc>
                      <a:spcPct val="80000"/>
                    </a:lnSpc>
                    <a:spcBef>
                      <a:spcPct val="0"/>
                    </a:spcBef>
                    <a:buFontTx/>
                    <a:buNone/>
                  </a:pPr>
                  <a:r>
                    <a:rPr lang="en-US" altLang="zh-CN" sz="1000">
                      <a:latin typeface="Arial" panose="020B0604020202020204" pitchFamily="34" charset="0"/>
                      <a:ea typeface="MS PGothic" panose="020B0600070205080204" pitchFamily="34" charset="-128"/>
                    </a:rPr>
                    <a:t>ssthresh = 64 KB</a:t>
                  </a:r>
                </a:p>
                <a:p>
                  <a:pPr eaLnBrk="1" hangingPunct="1">
                    <a:lnSpc>
                      <a:spcPct val="80000"/>
                    </a:lnSpc>
                    <a:spcBef>
                      <a:spcPct val="0"/>
                    </a:spcBef>
                    <a:buFontTx/>
                    <a:buNone/>
                  </a:pPr>
                  <a:r>
                    <a:rPr lang="en-US" altLang="zh-CN" sz="1000">
                      <a:latin typeface="Arial" panose="020B0604020202020204" pitchFamily="34" charset="0"/>
                      <a:ea typeface="MS PGothic" panose="020B0600070205080204" pitchFamily="34" charset="-128"/>
                    </a:rPr>
                    <a:t>dupACKcount = 0</a:t>
                  </a:r>
                  <a:endParaRPr lang="en-US" altLang="zh-CN" sz="1200">
                    <a:latin typeface="Arial" panose="020B0604020202020204" pitchFamily="34" charset="0"/>
                    <a:ea typeface="MS PGothic" panose="020B0600070205080204" pitchFamily="34" charset="-128"/>
                  </a:endParaRPr>
                </a:p>
              </p:txBody>
            </p:sp>
            <p:sp>
              <p:nvSpPr>
                <p:cNvPr id="84" name="Line 238"/>
                <p:cNvSpPr>
                  <a:spLocks noChangeShapeType="1"/>
                </p:cNvSpPr>
                <p:nvPr/>
              </p:nvSpPr>
              <p:spPr bwMode="auto">
                <a:xfrm>
                  <a:off x="641" y="1078"/>
                  <a:ext cx="5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6" name="Group 255"/>
            <p:cNvGrpSpPr>
              <a:grpSpLocks/>
            </p:cNvGrpSpPr>
            <p:nvPr/>
          </p:nvGrpSpPr>
          <p:grpSpPr bwMode="auto">
            <a:xfrm>
              <a:off x="2470151" y="3052763"/>
              <a:ext cx="4654550" cy="1246187"/>
              <a:chOff x="558" y="1808"/>
              <a:chExt cx="2932" cy="785"/>
            </a:xfrm>
          </p:grpSpPr>
          <p:pic>
            <p:nvPicPr>
              <p:cNvPr id="97" name="Picture 2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58" y="1878"/>
                <a:ext cx="2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2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28" y="1808"/>
                <a:ext cx="2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25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164" y="2348"/>
                <a:ext cx="2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 name="Group 297"/>
            <p:cNvGrpSpPr>
              <a:grpSpLocks/>
            </p:cNvGrpSpPr>
            <p:nvPr/>
          </p:nvGrpSpPr>
          <p:grpSpPr bwMode="auto">
            <a:xfrm>
              <a:off x="5089525" y="1212850"/>
              <a:ext cx="4333875" cy="3243263"/>
              <a:chOff x="2205" y="641"/>
              <a:chExt cx="2730" cy="2043"/>
            </a:xfrm>
          </p:grpSpPr>
          <p:grpSp>
            <p:nvGrpSpPr>
              <p:cNvPr id="101" name="Group 282"/>
              <p:cNvGrpSpPr>
                <a:grpSpLocks/>
              </p:cNvGrpSpPr>
              <p:nvPr/>
            </p:nvGrpSpPr>
            <p:grpSpPr bwMode="auto">
              <a:xfrm>
                <a:off x="3381" y="2381"/>
                <a:ext cx="583" cy="303"/>
                <a:chOff x="1166" y="3601"/>
                <a:chExt cx="583" cy="303"/>
              </a:xfrm>
            </p:grpSpPr>
            <p:grpSp>
              <p:nvGrpSpPr>
                <p:cNvPr id="112" name="Group 283"/>
                <p:cNvGrpSpPr>
                  <a:grpSpLocks/>
                </p:cNvGrpSpPr>
                <p:nvPr/>
              </p:nvGrpSpPr>
              <p:grpSpPr bwMode="auto">
                <a:xfrm>
                  <a:off x="1166" y="3601"/>
                  <a:ext cx="583" cy="303"/>
                  <a:chOff x="990" y="4570"/>
                  <a:chExt cx="597" cy="380"/>
                </a:xfrm>
              </p:grpSpPr>
              <p:pic>
                <p:nvPicPr>
                  <p:cNvPr id="114" name="Picture 2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Rectangle 285"/>
                  <p:cNvSpPr>
                    <a:spLocks noChangeArrowheads="1"/>
                  </p:cNvSpPr>
                  <p:nvPr/>
                </p:nvSpPr>
                <p:spPr bwMode="auto">
                  <a:xfrm>
                    <a:off x="1124" y="4679"/>
                    <a:ext cx="358" cy="14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zh-CN" sz="1600">
                      <a:latin typeface="Tahoma" panose="020B0604030504040204" pitchFamily="34" charset="0"/>
                      <a:ea typeface="MS PGothic" panose="020B0600070205080204" pitchFamily="34" charset="-128"/>
                    </a:endParaRPr>
                  </a:p>
                </p:txBody>
              </p:sp>
            </p:grpSp>
            <p:sp>
              <p:nvSpPr>
                <p:cNvPr id="113" name="Text Box 286"/>
                <p:cNvSpPr txBox="1">
                  <a:spLocks noChangeArrowheads="1"/>
                </p:cNvSpPr>
                <p:nvPr/>
              </p:nvSpPr>
              <p:spPr bwMode="auto">
                <a:xfrm>
                  <a:off x="1274" y="3633"/>
                  <a:ext cx="3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80000"/>
                    </a:lnSpc>
                    <a:spcBef>
                      <a:spcPct val="0"/>
                    </a:spcBef>
                    <a:buFontTx/>
                    <a:buNone/>
                  </a:pPr>
                  <a:r>
                    <a:rPr lang="en-US" altLang="zh-CN" sz="1200" b="1" i="1" dirty="0">
                      <a:solidFill>
                        <a:srgbClr val="FF0000"/>
                      </a:solidFill>
                      <a:latin typeface="Comic Sans MS" panose="030F0702030302020204" pitchFamily="66" charset="0"/>
                      <a:ea typeface="MS PGothic" panose="020B0600070205080204" pitchFamily="34" charset="-128"/>
                    </a:rPr>
                    <a:t>New</a:t>
                  </a:r>
                </a:p>
                <a:p>
                  <a:pPr eaLnBrk="1" hangingPunct="1">
                    <a:lnSpc>
                      <a:spcPct val="80000"/>
                    </a:lnSpc>
                    <a:spcBef>
                      <a:spcPct val="0"/>
                    </a:spcBef>
                    <a:buFontTx/>
                    <a:buNone/>
                  </a:pPr>
                  <a:r>
                    <a:rPr lang="en-US" altLang="zh-CN" sz="1200" b="1" i="1" dirty="0">
                      <a:solidFill>
                        <a:srgbClr val="FF0000"/>
                      </a:solidFill>
                      <a:latin typeface="Comic Sans MS" panose="030F0702030302020204" pitchFamily="66" charset="0"/>
                      <a:ea typeface="MS PGothic" panose="020B0600070205080204" pitchFamily="34" charset="-128"/>
                    </a:rPr>
                    <a:t>ACK!</a:t>
                  </a:r>
                </a:p>
              </p:txBody>
            </p:sp>
          </p:grpSp>
          <p:grpSp>
            <p:nvGrpSpPr>
              <p:cNvPr id="102" name="Group 287"/>
              <p:cNvGrpSpPr>
                <a:grpSpLocks/>
              </p:cNvGrpSpPr>
              <p:nvPr/>
            </p:nvGrpSpPr>
            <p:grpSpPr bwMode="auto">
              <a:xfrm>
                <a:off x="2205" y="700"/>
                <a:ext cx="583" cy="303"/>
                <a:chOff x="1166" y="3601"/>
                <a:chExt cx="583" cy="303"/>
              </a:xfrm>
            </p:grpSpPr>
            <p:grpSp>
              <p:nvGrpSpPr>
                <p:cNvPr id="108" name="Group 288"/>
                <p:cNvGrpSpPr>
                  <a:grpSpLocks/>
                </p:cNvGrpSpPr>
                <p:nvPr/>
              </p:nvGrpSpPr>
              <p:grpSpPr bwMode="auto">
                <a:xfrm>
                  <a:off x="1166" y="3601"/>
                  <a:ext cx="583" cy="303"/>
                  <a:chOff x="990" y="4570"/>
                  <a:chExt cx="597" cy="380"/>
                </a:xfrm>
              </p:grpSpPr>
              <p:pic>
                <p:nvPicPr>
                  <p:cNvPr id="110" name="Picture 2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Rectangle 290"/>
                  <p:cNvSpPr>
                    <a:spLocks noChangeArrowheads="1"/>
                  </p:cNvSpPr>
                  <p:nvPr/>
                </p:nvSpPr>
                <p:spPr bwMode="auto">
                  <a:xfrm>
                    <a:off x="1124" y="4679"/>
                    <a:ext cx="358" cy="14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zh-CN" sz="1600">
                      <a:latin typeface="Tahoma" panose="020B0604030504040204" pitchFamily="34" charset="0"/>
                      <a:ea typeface="MS PGothic" panose="020B0600070205080204" pitchFamily="34" charset="-128"/>
                    </a:endParaRPr>
                  </a:p>
                </p:txBody>
              </p:sp>
            </p:grpSp>
            <p:sp>
              <p:nvSpPr>
                <p:cNvPr id="109" name="Text Box 291"/>
                <p:cNvSpPr txBox="1">
                  <a:spLocks noChangeArrowheads="1"/>
                </p:cNvSpPr>
                <p:nvPr/>
              </p:nvSpPr>
              <p:spPr bwMode="auto">
                <a:xfrm>
                  <a:off x="1274" y="3633"/>
                  <a:ext cx="3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80000"/>
                    </a:lnSpc>
                    <a:spcBef>
                      <a:spcPct val="0"/>
                    </a:spcBef>
                    <a:buFontTx/>
                    <a:buNone/>
                  </a:pPr>
                  <a:r>
                    <a:rPr lang="en-US" altLang="zh-CN" sz="1200" b="1" i="1" dirty="0">
                      <a:solidFill>
                        <a:srgbClr val="FF0000"/>
                      </a:solidFill>
                      <a:latin typeface="Comic Sans MS" panose="030F0702030302020204" pitchFamily="66" charset="0"/>
                      <a:ea typeface="MS PGothic" panose="020B0600070205080204" pitchFamily="34" charset="-128"/>
                    </a:rPr>
                    <a:t>New</a:t>
                  </a:r>
                </a:p>
                <a:p>
                  <a:pPr eaLnBrk="1" hangingPunct="1">
                    <a:lnSpc>
                      <a:spcPct val="80000"/>
                    </a:lnSpc>
                    <a:spcBef>
                      <a:spcPct val="0"/>
                    </a:spcBef>
                    <a:buFontTx/>
                    <a:buNone/>
                  </a:pPr>
                  <a:r>
                    <a:rPr lang="en-US" altLang="zh-CN" sz="1200" b="1" i="1" dirty="0">
                      <a:solidFill>
                        <a:srgbClr val="FF0000"/>
                      </a:solidFill>
                      <a:latin typeface="Comic Sans MS" panose="030F0702030302020204" pitchFamily="66" charset="0"/>
                      <a:ea typeface="MS PGothic" panose="020B0600070205080204" pitchFamily="34" charset="-128"/>
                    </a:rPr>
                    <a:t>ACK!</a:t>
                  </a:r>
                </a:p>
              </p:txBody>
            </p:sp>
          </p:grpSp>
          <p:grpSp>
            <p:nvGrpSpPr>
              <p:cNvPr id="103" name="Group 292"/>
              <p:cNvGrpSpPr>
                <a:grpSpLocks/>
              </p:cNvGrpSpPr>
              <p:nvPr/>
            </p:nvGrpSpPr>
            <p:grpSpPr bwMode="auto">
              <a:xfrm>
                <a:off x="4352" y="641"/>
                <a:ext cx="583" cy="303"/>
                <a:chOff x="1166" y="3601"/>
                <a:chExt cx="583" cy="303"/>
              </a:xfrm>
            </p:grpSpPr>
            <p:grpSp>
              <p:nvGrpSpPr>
                <p:cNvPr id="104" name="Group 293"/>
                <p:cNvGrpSpPr>
                  <a:grpSpLocks/>
                </p:cNvGrpSpPr>
                <p:nvPr/>
              </p:nvGrpSpPr>
              <p:grpSpPr bwMode="auto">
                <a:xfrm>
                  <a:off x="1166" y="3601"/>
                  <a:ext cx="583" cy="303"/>
                  <a:chOff x="990" y="4570"/>
                  <a:chExt cx="597" cy="380"/>
                </a:xfrm>
              </p:grpSpPr>
              <p:pic>
                <p:nvPicPr>
                  <p:cNvPr id="106" name="Picture 29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Rectangle 295"/>
                  <p:cNvSpPr>
                    <a:spLocks noChangeArrowheads="1"/>
                  </p:cNvSpPr>
                  <p:nvPr/>
                </p:nvSpPr>
                <p:spPr bwMode="auto">
                  <a:xfrm>
                    <a:off x="1124" y="4679"/>
                    <a:ext cx="358" cy="14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zh-CN" sz="1600">
                      <a:latin typeface="Tahoma" panose="020B0604030504040204" pitchFamily="34" charset="0"/>
                      <a:ea typeface="MS PGothic" panose="020B0600070205080204" pitchFamily="34" charset="-128"/>
                    </a:endParaRPr>
                  </a:p>
                </p:txBody>
              </p:sp>
            </p:grpSp>
            <p:sp>
              <p:nvSpPr>
                <p:cNvPr id="105" name="Text Box 296"/>
                <p:cNvSpPr txBox="1">
                  <a:spLocks noChangeArrowheads="1"/>
                </p:cNvSpPr>
                <p:nvPr/>
              </p:nvSpPr>
              <p:spPr bwMode="auto">
                <a:xfrm>
                  <a:off x="1274" y="3633"/>
                  <a:ext cx="39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80000"/>
                    </a:lnSpc>
                    <a:spcBef>
                      <a:spcPct val="0"/>
                    </a:spcBef>
                    <a:buFontTx/>
                    <a:buNone/>
                  </a:pPr>
                  <a:r>
                    <a:rPr lang="en-US" altLang="zh-CN" sz="1200" b="1" i="1" dirty="0">
                      <a:solidFill>
                        <a:srgbClr val="FF0000"/>
                      </a:solidFill>
                      <a:latin typeface="Comic Sans MS" panose="030F0702030302020204" pitchFamily="66" charset="0"/>
                      <a:ea typeface="MS PGothic" panose="020B0600070205080204" pitchFamily="34" charset="-128"/>
                    </a:rPr>
                    <a:t>New</a:t>
                  </a:r>
                </a:p>
                <a:p>
                  <a:pPr eaLnBrk="1" hangingPunct="1">
                    <a:lnSpc>
                      <a:spcPct val="80000"/>
                    </a:lnSpc>
                    <a:spcBef>
                      <a:spcPct val="0"/>
                    </a:spcBef>
                    <a:buFontTx/>
                    <a:buNone/>
                  </a:pPr>
                  <a:r>
                    <a:rPr lang="en-US" altLang="zh-CN" sz="1200" b="1" i="1" dirty="0">
                      <a:solidFill>
                        <a:srgbClr val="FF0000"/>
                      </a:solidFill>
                      <a:latin typeface="Comic Sans MS" panose="030F0702030302020204" pitchFamily="66" charset="0"/>
                      <a:ea typeface="MS PGothic" panose="020B0600070205080204" pitchFamily="34" charset="-128"/>
                    </a:rPr>
                    <a:t>ACK!</a:t>
                  </a:r>
                </a:p>
              </p:txBody>
            </p:sp>
          </p:grpSp>
        </p:grpSp>
      </p:grpSp>
      <p:sp>
        <p:nvSpPr>
          <p:cNvPr id="116" name="文本框 115"/>
          <p:cNvSpPr txBox="1"/>
          <p:nvPr/>
        </p:nvSpPr>
        <p:spPr>
          <a:xfrm>
            <a:off x="297670" y="6095909"/>
            <a:ext cx="2996593" cy="400110"/>
          </a:xfrm>
          <a:prstGeom prst="rect">
            <a:avLst/>
          </a:prstGeom>
          <a:noFill/>
        </p:spPr>
        <p:txBody>
          <a:bodyPr wrap="square" rtlCol="0">
            <a:spAutoFit/>
          </a:bodyPr>
          <a:lstStyle/>
          <a:p>
            <a:pPr algn="ctr"/>
            <a:r>
              <a:rPr lang="en-US" altLang="zh-CN" sz="2000" dirty="0">
                <a:solidFill>
                  <a:srgbClr val="FF0000"/>
                </a:solidFill>
              </a:rPr>
              <a:t>TCP</a:t>
            </a:r>
            <a:r>
              <a:rPr lang="zh-CN" altLang="en-US" sz="2000" dirty="0">
                <a:solidFill>
                  <a:srgbClr val="FF0000"/>
                </a:solidFill>
              </a:rPr>
              <a:t>拥塞控制的</a:t>
            </a:r>
            <a:r>
              <a:rPr lang="en-US" altLang="zh-CN" sz="2000" dirty="0">
                <a:solidFill>
                  <a:srgbClr val="FF0000"/>
                </a:solidFill>
              </a:rPr>
              <a:t>FSM</a:t>
            </a:r>
            <a:r>
              <a:rPr lang="zh-CN" altLang="en-US" sz="2000" dirty="0">
                <a:solidFill>
                  <a:srgbClr val="FF0000"/>
                </a:solidFill>
              </a:rPr>
              <a:t>图</a:t>
            </a:r>
          </a:p>
        </p:txBody>
      </p:sp>
    </p:spTree>
    <p:extLst>
      <p:ext uri="{BB962C8B-B14F-4D97-AF65-F5344CB8AC3E}">
        <p14:creationId xmlns:p14="http://schemas.microsoft.com/office/powerpoint/2010/main" val="9447626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380184" y="1939564"/>
            <a:ext cx="9371899" cy="378857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70000"/>
              </a:spcBef>
            </a:pPr>
            <a:r>
              <a:rPr lang="zh-CN" altLang="en-US" sz="2000" dirty="0">
                <a:latin typeface="微软雅黑" panose="020B0503020204020204" pitchFamily="34" charset="-122"/>
                <a:ea typeface="微软雅黑" panose="020B0503020204020204" pitchFamily="34" charset="-122"/>
              </a:rPr>
              <a:t>当 </a:t>
            </a:r>
            <a:r>
              <a:rPr lang="en-US" altLang="zh-CN" sz="2000" dirty="0" err="1">
                <a:latin typeface="微软雅黑" panose="020B0503020204020204" pitchFamily="34" charset="-122"/>
                <a:ea typeface="微软雅黑" panose="020B0503020204020204" pitchFamily="34" charset="-122"/>
              </a:rPr>
              <a:t>CongWin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低于阈值</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发送方处于慢启动阶段</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窗口指数增长</a:t>
            </a:r>
            <a:r>
              <a:rPr lang="en-US" altLang="zh-CN" sz="2000" dirty="0">
                <a:latin typeface="微软雅黑" panose="020B0503020204020204" pitchFamily="34" charset="-122"/>
                <a:ea typeface="微软雅黑" panose="020B0503020204020204" pitchFamily="34" charset="-122"/>
              </a:rPr>
              <a:t>.</a:t>
            </a:r>
          </a:p>
          <a:p>
            <a:pPr>
              <a:lnSpc>
                <a:spcPct val="150000"/>
              </a:lnSpc>
              <a:spcBef>
                <a:spcPct val="70000"/>
              </a:spcBef>
            </a:pPr>
            <a:r>
              <a:rPr lang="zh-CN" altLang="en-US" sz="2000" dirty="0">
                <a:latin typeface="微软雅黑" panose="020B0503020204020204" pitchFamily="34" charset="-122"/>
                <a:ea typeface="微软雅黑" panose="020B0503020204020204" pitchFamily="34" charset="-122"/>
              </a:rPr>
              <a:t>当 </a:t>
            </a:r>
            <a:r>
              <a:rPr lang="en-US" altLang="zh-CN" sz="2000" dirty="0" err="1">
                <a:latin typeface="微软雅黑" panose="020B0503020204020204" pitchFamily="34" charset="-122"/>
                <a:ea typeface="微软雅黑" panose="020B0503020204020204" pitchFamily="34" charset="-122"/>
              </a:rPr>
              <a:t>CongWin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高于阈值</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发送方处于拥塞避免阶段</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窗口线性增长</a:t>
            </a:r>
            <a:r>
              <a:rPr lang="en-US" altLang="zh-CN" sz="2000" dirty="0">
                <a:latin typeface="微软雅黑" panose="020B0503020204020204" pitchFamily="34" charset="-122"/>
                <a:ea typeface="微软雅黑" panose="020B0503020204020204" pitchFamily="34" charset="-122"/>
              </a:rPr>
              <a:t>.</a:t>
            </a:r>
          </a:p>
          <a:p>
            <a:pPr>
              <a:lnSpc>
                <a:spcPct val="150000"/>
              </a:lnSpc>
              <a:spcBef>
                <a:spcPct val="70000"/>
              </a:spcBef>
            </a:pPr>
            <a:r>
              <a:rPr lang="zh-CN" altLang="en-US" sz="2000" dirty="0">
                <a:latin typeface="微软雅黑" panose="020B0503020204020204" pitchFamily="34" charset="-122"/>
                <a:ea typeface="微软雅黑" panose="020B0503020204020204" pitchFamily="34" charset="-122"/>
              </a:rPr>
              <a:t>当三个重复的</a:t>
            </a:r>
            <a:r>
              <a:rPr lang="en-US" altLang="zh-CN" sz="2000" dirty="0">
                <a:latin typeface="微软雅黑" panose="020B0503020204020204" pitchFamily="34" charset="-122"/>
                <a:ea typeface="微软雅黑" panose="020B0503020204020204" pitchFamily="34" charset="-122"/>
              </a:rPr>
              <a:t>ACK </a:t>
            </a:r>
            <a:r>
              <a:rPr lang="zh-CN" altLang="en-US" sz="2000" dirty="0">
                <a:latin typeface="微软雅黑" panose="020B0503020204020204" pitchFamily="34" charset="-122"/>
                <a:ea typeface="微软雅黑" panose="020B0503020204020204" pitchFamily="34" charset="-122"/>
              </a:rPr>
              <a:t>出现时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阈值置为</a:t>
            </a:r>
            <a:r>
              <a:rPr lang="en-US" altLang="zh-CN" sz="2000" dirty="0" err="1">
                <a:latin typeface="微软雅黑" panose="020B0503020204020204" pitchFamily="34" charset="-122"/>
                <a:ea typeface="微软雅黑" panose="020B0503020204020204" pitchFamily="34" charset="-122"/>
              </a:rPr>
              <a:t>CongWin</a:t>
            </a: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并且</a:t>
            </a:r>
            <a:r>
              <a:rPr lang="en-US" altLang="zh-CN" sz="2000" dirty="0" err="1">
                <a:latin typeface="微软雅黑" panose="020B0503020204020204" pitchFamily="34" charset="-122"/>
                <a:ea typeface="微软雅黑" panose="020B0503020204020204" pitchFamily="34" charset="-122"/>
              </a:rPr>
              <a:t>CongWin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置为阈值</a:t>
            </a:r>
            <a:r>
              <a:rPr lang="en-US" altLang="zh-CN" sz="2000" dirty="0">
                <a:latin typeface="微软雅黑" panose="020B0503020204020204" pitchFamily="34" charset="-122"/>
                <a:ea typeface="微软雅黑" panose="020B0503020204020204" pitchFamily="34" charset="-122"/>
              </a:rPr>
              <a:t>+3 or 1(</a:t>
            </a:r>
            <a:r>
              <a:rPr lang="zh-CN" altLang="en-US" sz="2000" dirty="0">
                <a:latin typeface="微软雅黑" panose="020B0503020204020204" pitchFamily="34" charset="-122"/>
                <a:ea typeface="微软雅黑" panose="020B0503020204020204" pitchFamily="34" charset="-122"/>
              </a:rPr>
              <a:t>根据不同</a:t>
            </a:r>
            <a:r>
              <a:rPr lang="en-US" altLang="zh-CN" sz="2000" dirty="0">
                <a:latin typeface="微软雅黑" panose="020B0503020204020204" pitchFamily="34" charset="-122"/>
                <a:ea typeface="微软雅黑" panose="020B0503020204020204" pitchFamily="34" charset="-122"/>
              </a:rPr>
              <a:t>TCP</a:t>
            </a:r>
            <a:r>
              <a:rPr lang="zh-CN" altLang="en-US" sz="2000" dirty="0">
                <a:latin typeface="微软雅黑" panose="020B0503020204020204" pitchFamily="34" charset="-122"/>
                <a:ea typeface="微软雅黑" panose="020B0503020204020204" pitchFamily="34" charset="-122"/>
              </a:rPr>
              <a:t>实现版本</a:t>
            </a:r>
            <a:r>
              <a:rPr lang="en-US" altLang="zh-CN" sz="2000" dirty="0">
                <a:latin typeface="微软雅黑" panose="020B0503020204020204" pitchFamily="34" charset="-122"/>
                <a:ea typeface="微软雅黑" panose="020B0503020204020204" pitchFamily="34" charset="-122"/>
              </a:rPr>
              <a:t>).</a:t>
            </a:r>
          </a:p>
          <a:p>
            <a:pPr>
              <a:lnSpc>
                <a:spcPct val="150000"/>
              </a:lnSpc>
              <a:spcBef>
                <a:spcPct val="70000"/>
              </a:spcBef>
            </a:pPr>
            <a:r>
              <a:rPr lang="zh-CN" altLang="en-US" sz="2000" dirty="0">
                <a:latin typeface="微软雅黑" panose="020B0503020204020204" pitchFamily="34" charset="-122"/>
                <a:ea typeface="微软雅黑" panose="020B0503020204020204" pitchFamily="34" charset="-122"/>
              </a:rPr>
              <a:t>当超时发生时 ，阈值置为</a:t>
            </a:r>
            <a:r>
              <a:rPr lang="en-US" altLang="zh-CN" sz="2000" dirty="0" err="1">
                <a:latin typeface="微软雅黑" panose="020B0503020204020204" pitchFamily="34" charset="-122"/>
                <a:ea typeface="微软雅黑" panose="020B0503020204020204" pitchFamily="34" charset="-122"/>
              </a:rPr>
              <a:t>CongWin</a:t>
            </a: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并且</a:t>
            </a:r>
            <a:r>
              <a:rPr lang="en-US" altLang="zh-CN" sz="2000" dirty="0" err="1">
                <a:latin typeface="微软雅黑" panose="020B0503020204020204" pitchFamily="34" charset="-122"/>
                <a:ea typeface="微软雅黑" panose="020B0503020204020204" pitchFamily="34" charset="-122"/>
              </a:rPr>
              <a:t>CongWin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置为</a:t>
            </a:r>
            <a:r>
              <a:rPr lang="en-US" altLang="zh-CN" sz="2000" dirty="0">
                <a:latin typeface="微软雅黑" panose="020B0503020204020204" pitchFamily="34" charset="-122"/>
                <a:ea typeface="微软雅黑" panose="020B0503020204020204" pitchFamily="34" charset="-122"/>
              </a:rPr>
              <a:t>1 MSS. </a:t>
            </a:r>
          </a:p>
          <a:p>
            <a:pPr>
              <a:lnSpc>
                <a:spcPct val="150000"/>
              </a:lnSpc>
              <a:buFontTx/>
              <a:buNone/>
            </a:pPr>
            <a:endParaRPr lang="zh-CN" altLang="en-US" sz="2000" dirty="0">
              <a:latin typeface="微软雅黑" panose="020B0503020204020204" pitchFamily="34" charset="-122"/>
              <a:ea typeface="微软雅黑" panose="020B0503020204020204" pitchFamily="34" charset="-122"/>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3955992" y="710268"/>
            <a:ext cx="4280018" cy="646331"/>
          </a:xfrm>
          <a:prstGeom prst="rect">
            <a:avLst/>
          </a:prstGeom>
        </p:spPr>
        <p:txBody>
          <a:bodyPr wrap="none">
            <a:spAutoFit/>
          </a:bodyPr>
          <a:lstStyle/>
          <a:p>
            <a:pPr algn="ctr"/>
            <a:r>
              <a:rPr lang="zh-CN" altLang="en-US" sz="3600" b="1" dirty="0">
                <a:solidFill>
                  <a:schemeClr val="accent1"/>
                </a:solidFill>
                <a:cs typeface="+mn-ea"/>
                <a:sym typeface="+mn-lt"/>
              </a:rPr>
              <a:t>总结</a:t>
            </a:r>
            <a:r>
              <a:rPr lang="en-US" altLang="zh-CN" sz="3600" b="1" dirty="0">
                <a:solidFill>
                  <a:schemeClr val="accent1"/>
                </a:solidFill>
                <a:cs typeface="+mn-ea"/>
                <a:sym typeface="+mn-lt"/>
              </a:rPr>
              <a:t>: TCP </a:t>
            </a:r>
            <a:r>
              <a:rPr lang="zh-CN" altLang="en-US" sz="3600" b="1" dirty="0">
                <a:solidFill>
                  <a:schemeClr val="accent1"/>
                </a:solidFill>
                <a:cs typeface="+mn-ea"/>
                <a:sym typeface="+mn-lt"/>
              </a:rPr>
              <a:t>拥塞控制</a:t>
            </a:r>
            <a:endParaRPr lang="en-US" altLang="zh-CN" sz="3600" b="1" dirty="0">
              <a:solidFill>
                <a:schemeClr val="accent1"/>
              </a:solidFill>
              <a:cs typeface="+mn-ea"/>
              <a:sym typeface="+mn-lt"/>
            </a:endParaRPr>
          </a:p>
        </p:txBody>
      </p:sp>
      <p:sp>
        <p:nvSpPr>
          <p:cNvPr id="5" name="矩形 4">
            <a:extLst>
              <a:ext uri="{FF2B5EF4-FFF2-40B4-BE49-F238E27FC236}">
                <a16:creationId xmlns:a16="http://schemas.microsoft.com/office/drawing/2014/main" id="{4A74722D-0F23-48B1-B655-E508A32AF09E}"/>
              </a:ext>
            </a:extLst>
          </p:cNvPr>
          <p:cNvSpPr/>
          <p:nvPr/>
        </p:nvSpPr>
        <p:spPr>
          <a:xfrm>
            <a:off x="81664" y="6143702"/>
            <a:ext cx="9371899" cy="646331"/>
          </a:xfrm>
          <a:prstGeom prst="rect">
            <a:avLst/>
          </a:prstGeom>
        </p:spPr>
        <p:txBody>
          <a:bodyPr wrap="square">
            <a:spAutoFit/>
          </a:bodyPr>
          <a:lstStyle/>
          <a:p>
            <a:r>
              <a:rPr lang="en-US" altLang="zh-CN" dirty="0"/>
              <a:t>TCP</a:t>
            </a:r>
            <a:r>
              <a:rPr lang="zh-CN" altLang="en-US" dirty="0"/>
              <a:t>拥塞控制的</a:t>
            </a:r>
            <a:r>
              <a:rPr lang="en-US" altLang="zh-CN" dirty="0"/>
              <a:t>RFC</a:t>
            </a:r>
            <a:r>
              <a:rPr lang="zh-CN" altLang="en-US" dirty="0"/>
              <a:t>文档：</a:t>
            </a:r>
            <a:r>
              <a:rPr lang="en-US" altLang="zh-CN" dirty="0">
                <a:hlinkClick r:id="rId3"/>
              </a:rPr>
              <a:t>https://tools.ietf.org/html/rfc5681</a:t>
            </a:r>
            <a:endParaRPr lang="en-US" altLang="zh-CN" dirty="0"/>
          </a:p>
          <a:p>
            <a:r>
              <a:rPr lang="zh-CN" altLang="en-US" dirty="0"/>
              <a:t>中文版见：</a:t>
            </a:r>
            <a:r>
              <a:rPr lang="en-US" altLang="zh-CN" dirty="0">
                <a:hlinkClick r:id="rId4"/>
              </a:rPr>
              <a:t>https://blog.csdn.net/fengfengdiandia/article/details/81354592</a:t>
            </a:r>
            <a:endParaRPr lang="en-US" altLang="zh-CN" dirty="0"/>
          </a:p>
        </p:txBody>
      </p:sp>
    </p:spTree>
    <p:extLst>
      <p:ext uri="{BB962C8B-B14F-4D97-AF65-F5344CB8AC3E}">
        <p14:creationId xmlns:p14="http://schemas.microsoft.com/office/powerpoint/2010/main" val="17833493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p>
        </p:txBody>
      </p:sp>
      <p:sp>
        <p:nvSpPr>
          <p:cNvPr id="41" name="矩形 40"/>
          <p:cNvSpPr/>
          <p:nvPr/>
        </p:nvSpPr>
        <p:spPr>
          <a:xfrm>
            <a:off x="4015945" y="710268"/>
            <a:ext cx="4160114" cy="646331"/>
          </a:xfrm>
          <a:prstGeom prst="rect">
            <a:avLst/>
          </a:prstGeom>
        </p:spPr>
        <p:txBody>
          <a:bodyPr wrap="none">
            <a:spAutoFit/>
          </a:bodyPr>
          <a:lstStyle/>
          <a:p>
            <a:pPr algn="ctr"/>
            <a:r>
              <a:rPr lang="zh-CN" altLang="en-US" sz="3600" b="1" dirty="0">
                <a:solidFill>
                  <a:schemeClr val="accent1"/>
                </a:solidFill>
                <a:cs typeface="+mn-ea"/>
                <a:sym typeface="+mn-lt"/>
              </a:rPr>
              <a:t>多路分解如何工作</a:t>
            </a:r>
            <a:r>
              <a:rPr lang="en-US" altLang="zh-CN" sz="3600" b="1" dirty="0">
                <a:solidFill>
                  <a:schemeClr val="accent1"/>
                </a:solidFill>
                <a:cs typeface="+mn-ea"/>
                <a:sym typeface="+mn-lt"/>
              </a:rPr>
              <a:t>?</a:t>
            </a:r>
          </a:p>
        </p:txBody>
      </p:sp>
      <p:sp>
        <p:nvSpPr>
          <p:cNvPr id="5" name="Rectangle 2"/>
          <p:cNvSpPr>
            <a:spLocks noChangeArrowheads="1"/>
          </p:cNvSpPr>
          <p:nvPr/>
        </p:nvSpPr>
        <p:spPr bwMode="auto">
          <a:xfrm>
            <a:off x="7977188" y="2035175"/>
            <a:ext cx="3324225" cy="32004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6" name="Rectangle 3"/>
          <p:cNvSpPr>
            <a:spLocks noChangeArrowheads="1"/>
          </p:cNvSpPr>
          <p:nvPr/>
        </p:nvSpPr>
        <p:spPr bwMode="auto">
          <a:xfrm>
            <a:off x="7970838" y="2028825"/>
            <a:ext cx="3330575" cy="320675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 name="Rectangle 6"/>
          <p:cNvSpPr>
            <a:spLocks noChangeArrowheads="1"/>
          </p:cNvSpPr>
          <p:nvPr/>
        </p:nvSpPr>
        <p:spPr bwMode="auto">
          <a:xfrm>
            <a:off x="8174038" y="2152650"/>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800">
                <a:latin typeface="微软雅黑" panose="020B0503020204020204" pitchFamily="34" charset="-122"/>
                <a:ea typeface="微软雅黑" panose="020B0503020204020204" pitchFamily="34" charset="-122"/>
              </a:rPr>
              <a:t>源端口 </a:t>
            </a:r>
            <a:r>
              <a:rPr lang="en-US" altLang="zh-CN" sz="1800">
                <a:latin typeface="微软雅黑" panose="020B0503020204020204" pitchFamily="34" charset="-122"/>
                <a:ea typeface="微软雅黑" panose="020B0503020204020204" pitchFamily="34" charset="-122"/>
              </a:rPr>
              <a:t>#</a:t>
            </a:r>
          </a:p>
        </p:txBody>
      </p:sp>
      <p:sp>
        <p:nvSpPr>
          <p:cNvPr id="8" name="Rectangle 7"/>
          <p:cNvSpPr>
            <a:spLocks noChangeArrowheads="1"/>
          </p:cNvSpPr>
          <p:nvPr/>
        </p:nvSpPr>
        <p:spPr bwMode="auto">
          <a:xfrm>
            <a:off x="9728200" y="2152650"/>
            <a:ext cx="1325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800" dirty="0">
                <a:latin typeface="微软雅黑" panose="020B0503020204020204" pitchFamily="34" charset="-122"/>
                <a:ea typeface="微软雅黑" panose="020B0503020204020204" pitchFamily="34" charset="-122"/>
              </a:rPr>
              <a:t>目的端口 </a:t>
            </a:r>
            <a:r>
              <a:rPr lang="en-US" altLang="zh-CN" sz="1800" dirty="0">
                <a:latin typeface="微软雅黑" panose="020B0503020204020204" pitchFamily="34" charset="-122"/>
                <a:ea typeface="微软雅黑" panose="020B0503020204020204" pitchFamily="34" charset="-122"/>
              </a:rPr>
              <a:t>#</a:t>
            </a:r>
          </a:p>
        </p:txBody>
      </p:sp>
      <p:sp>
        <p:nvSpPr>
          <p:cNvPr id="9" name="Line 8"/>
          <p:cNvSpPr>
            <a:spLocks noChangeShapeType="1"/>
          </p:cNvSpPr>
          <p:nvPr/>
        </p:nvSpPr>
        <p:spPr bwMode="auto">
          <a:xfrm>
            <a:off x="7889875" y="2530475"/>
            <a:ext cx="33289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a:off x="7900988" y="3521075"/>
            <a:ext cx="33242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flipV="1">
            <a:off x="9539288" y="2128838"/>
            <a:ext cx="0" cy="395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p:nvSpPr>
        <p:spPr bwMode="auto">
          <a:xfrm>
            <a:off x="9029700" y="1700213"/>
            <a:ext cx="973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b="1">
                <a:latin typeface="微软雅黑" panose="020B0503020204020204" pitchFamily="34" charset="-122"/>
                <a:ea typeface="微软雅黑" panose="020B0503020204020204" pitchFamily="34" charset="-122"/>
              </a:rPr>
              <a:t>32 bits</a:t>
            </a:r>
          </a:p>
        </p:txBody>
      </p:sp>
      <p:sp>
        <p:nvSpPr>
          <p:cNvPr id="13" name="Line 12"/>
          <p:cNvSpPr>
            <a:spLocks noChangeShapeType="1"/>
          </p:cNvSpPr>
          <p:nvPr/>
        </p:nvSpPr>
        <p:spPr bwMode="auto">
          <a:xfrm>
            <a:off x="9996488" y="1897063"/>
            <a:ext cx="1200150" cy="476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flipH="1">
            <a:off x="7885113" y="1906588"/>
            <a:ext cx="11287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 name="Rectangle 14"/>
          <p:cNvSpPr>
            <a:spLocks noChangeArrowheads="1"/>
          </p:cNvSpPr>
          <p:nvPr/>
        </p:nvSpPr>
        <p:spPr bwMode="auto">
          <a:xfrm>
            <a:off x="8643938" y="3965575"/>
            <a:ext cx="1725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000">
                <a:latin typeface="微软雅黑" panose="020B0503020204020204" pitchFamily="34" charset="-122"/>
                <a:ea typeface="微软雅黑" panose="020B0503020204020204" pitchFamily="34" charset="-122"/>
              </a:rPr>
              <a:t>应用程序数据</a:t>
            </a:r>
          </a:p>
          <a:p>
            <a:pPr algn="ctr">
              <a:spcBef>
                <a:spcPct val="0"/>
              </a:spcBef>
              <a:buFontTx/>
              <a:buNone/>
            </a:pP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报文</a:t>
            </a:r>
            <a:r>
              <a:rPr lang="en-US" altLang="zh-CN" sz="2000">
                <a:latin typeface="微软雅黑" panose="020B0503020204020204" pitchFamily="34" charset="-122"/>
                <a:ea typeface="微软雅黑" panose="020B0503020204020204" pitchFamily="34" charset="-122"/>
              </a:rPr>
              <a:t>)</a:t>
            </a:r>
          </a:p>
        </p:txBody>
      </p:sp>
      <p:sp>
        <p:nvSpPr>
          <p:cNvPr id="16" name="Rectangle 15"/>
          <p:cNvSpPr>
            <a:spLocks noChangeArrowheads="1"/>
          </p:cNvSpPr>
          <p:nvPr/>
        </p:nvSpPr>
        <p:spPr bwMode="auto">
          <a:xfrm>
            <a:off x="8820150" y="2874963"/>
            <a:ext cx="1468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000">
                <a:latin typeface="微软雅黑" panose="020B0503020204020204" pitchFamily="34" charset="-122"/>
                <a:ea typeface="微软雅黑" panose="020B0503020204020204" pitchFamily="34" charset="-122"/>
              </a:rPr>
              <a:t>其他首部域</a:t>
            </a:r>
          </a:p>
        </p:txBody>
      </p:sp>
      <p:sp>
        <p:nvSpPr>
          <p:cNvPr id="17" name="Rectangle 16"/>
          <p:cNvSpPr>
            <a:spLocks noChangeArrowheads="1"/>
          </p:cNvSpPr>
          <p:nvPr/>
        </p:nvSpPr>
        <p:spPr bwMode="auto">
          <a:xfrm>
            <a:off x="8291513" y="5553075"/>
            <a:ext cx="2728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a:latin typeface="微软雅黑" panose="020B0503020204020204" pitchFamily="34" charset="-122"/>
                <a:ea typeface="微软雅黑" panose="020B0503020204020204" pitchFamily="34" charset="-122"/>
              </a:rPr>
              <a:t>TCP/UDP </a:t>
            </a:r>
            <a:r>
              <a:rPr lang="zh-CN" altLang="en-US" sz="2000">
                <a:latin typeface="微软雅黑" panose="020B0503020204020204" pitchFamily="34" charset="-122"/>
                <a:ea typeface="微软雅黑" panose="020B0503020204020204" pitchFamily="34" charset="-122"/>
              </a:rPr>
              <a:t>报文段格式</a:t>
            </a:r>
          </a:p>
        </p:txBody>
      </p:sp>
      <p:sp>
        <p:nvSpPr>
          <p:cNvPr id="2" name="矩形 1"/>
          <p:cNvSpPr/>
          <p:nvPr/>
        </p:nvSpPr>
        <p:spPr>
          <a:xfrm>
            <a:off x="962026" y="1635908"/>
            <a:ext cx="6488112" cy="3970318"/>
          </a:xfrm>
          <a:prstGeom prst="rect">
            <a:avLst/>
          </a:prstGeom>
        </p:spPr>
        <p:txBody>
          <a:bodyPr wrap="square">
            <a:spAutoFit/>
          </a:bodyPr>
          <a:lstStyle/>
          <a:p>
            <a:pPr>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主机收到</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数据报</a:t>
            </a:r>
          </a:p>
          <a:p>
            <a:pPr lvl="1">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每个数据报</a:t>
            </a:r>
            <a:r>
              <a:rPr lang="zh-CN" altLang="en-US" sz="2400" dirty="0">
                <a:solidFill>
                  <a:srgbClr val="ED7D31"/>
                </a:solidFill>
                <a:latin typeface="微软雅黑" panose="020B0503020204020204" pitchFamily="34" charset="-122"/>
                <a:ea typeface="微软雅黑" panose="020B0503020204020204" pitchFamily="34" charset="-122"/>
              </a:rPr>
              <a:t>有源</a:t>
            </a:r>
            <a:r>
              <a:rPr lang="en-US" altLang="zh-CN" sz="2400" dirty="0">
                <a:solidFill>
                  <a:srgbClr val="ED7D31"/>
                </a:solidFill>
                <a:latin typeface="微软雅黑" panose="020B0503020204020204" pitchFamily="34" charset="-122"/>
                <a:ea typeface="微软雅黑" panose="020B0503020204020204" pitchFamily="34" charset="-122"/>
              </a:rPr>
              <a:t>IP</a:t>
            </a:r>
            <a:r>
              <a:rPr lang="zh-CN" altLang="en-US" sz="2400" dirty="0">
                <a:solidFill>
                  <a:srgbClr val="ED7D31"/>
                </a:solidFill>
                <a:latin typeface="微软雅黑" panose="020B0503020204020204" pitchFamily="34" charset="-122"/>
                <a:ea typeface="微软雅黑" panose="020B0503020204020204" pitchFamily="34" charset="-122"/>
              </a:rPr>
              <a:t>地址</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ED7D31"/>
                </a:solidFill>
                <a:latin typeface="微软雅黑" panose="020B0503020204020204" pitchFamily="34" charset="-122"/>
                <a:ea typeface="微软雅黑" panose="020B0503020204020204" pitchFamily="34" charset="-122"/>
              </a:rPr>
              <a:t>目的</a:t>
            </a:r>
            <a:r>
              <a:rPr lang="en-US" altLang="zh-CN" sz="2400" dirty="0">
                <a:solidFill>
                  <a:srgbClr val="ED7D31"/>
                </a:solidFill>
                <a:latin typeface="微软雅黑" panose="020B0503020204020204" pitchFamily="34" charset="-122"/>
                <a:ea typeface="微软雅黑" panose="020B0503020204020204" pitchFamily="34" charset="-122"/>
              </a:rPr>
              <a:t>IP</a:t>
            </a:r>
            <a:r>
              <a:rPr lang="zh-CN" altLang="en-US" sz="2400" dirty="0">
                <a:solidFill>
                  <a:srgbClr val="ED7D31"/>
                </a:solidFill>
                <a:latin typeface="微软雅黑" panose="020B0503020204020204" pitchFamily="34" charset="-122"/>
                <a:ea typeface="微软雅黑" panose="020B0503020204020204" pitchFamily="34" charset="-122"/>
              </a:rPr>
              <a:t>地址</a:t>
            </a:r>
          </a:p>
          <a:p>
            <a:pPr lvl="1">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每个数据报搬运一个数据段</a:t>
            </a:r>
          </a:p>
          <a:p>
            <a:pPr lvl="1">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每个数据段有源和目的端口号 </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（回忆</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对于特定应用程序具有周知端口号</a:t>
            </a:r>
            <a:r>
              <a:rPr lang="en-US" altLang="zh-CN" sz="2400" dirty="0">
                <a:latin typeface="微软雅黑" panose="020B0503020204020204" pitchFamily="34" charset="-122"/>
                <a:ea typeface="微软雅黑" panose="020B0503020204020204" pitchFamily="34" charset="-122"/>
              </a:rPr>
              <a:t>)</a:t>
            </a:r>
          </a:p>
          <a:p>
            <a:pPr>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主机用</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地址和端口号指明数据段属于哪个合适的套接字</a:t>
            </a:r>
          </a:p>
        </p:txBody>
      </p:sp>
    </p:spTree>
    <p:extLst>
      <p:ext uri="{BB962C8B-B14F-4D97-AF65-F5344CB8AC3E}">
        <p14:creationId xmlns:p14="http://schemas.microsoft.com/office/powerpoint/2010/main" val="29613989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5" grpId="0" animBg="1"/>
      <p:bldP spid="6" grpId="0" animBg="1"/>
      <p:bldP spid="7" grpId="0"/>
      <p:bldP spid="8" grpId="0"/>
      <p:bldP spid="12" grpId="0"/>
      <p:bldP spid="15" grpId="0"/>
      <p:bldP spid="16" grpId="0"/>
      <p:bldP spid="17" grpId="0"/>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1660620" y="710268"/>
            <a:ext cx="8870762" cy="646331"/>
          </a:xfrm>
          <a:prstGeom prst="rect">
            <a:avLst/>
          </a:prstGeom>
        </p:spPr>
        <p:txBody>
          <a:bodyPr wrap="none">
            <a:spAutoFit/>
          </a:bodyPr>
          <a:lstStyle/>
          <a:p>
            <a:pPr algn="ctr"/>
            <a:r>
              <a:rPr lang="zh-CN" altLang="en-US" sz="3600" b="1" dirty="0">
                <a:solidFill>
                  <a:schemeClr val="accent1"/>
                </a:solidFill>
                <a:cs typeface="+mn-ea"/>
                <a:sym typeface="+mn-lt"/>
              </a:rPr>
              <a:t>慢开始和拥塞避免算法的实现举例</a:t>
            </a:r>
            <a:r>
              <a:rPr lang="en-US" altLang="zh-CN" sz="3600" b="1" dirty="0">
                <a:solidFill>
                  <a:schemeClr val="accent1"/>
                </a:solidFill>
                <a:cs typeface="+mn-ea"/>
                <a:sym typeface="+mn-lt"/>
              </a:rPr>
              <a:t>(Tahoe) </a:t>
            </a:r>
          </a:p>
        </p:txBody>
      </p:sp>
      <p:grpSp>
        <p:nvGrpSpPr>
          <p:cNvPr id="2" name="组合 1"/>
          <p:cNvGrpSpPr/>
          <p:nvPr/>
        </p:nvGrpSpPr>
        <p:grpSpPr>
          <a:xfrm>
            <a:off x="1196811" y="1388636"/>
            <a:ext cx="9105900" cy="3833813"/>
            <a:chOff x="944563" y="1431925"/>
            <a:chExt cx="9105900" cy="3833813"/>
          </a:xfrm>
        </p:grpSpPr>
        <p:sp>
          <p:nvSpPr>
            <p:cNvPr id="8" name="Line 4"/>
            <p:cNvSpPr>
              <a:spLocks noChangeShapeType="1"/>
            </p:cNvSpPr>
            <p:nvPr/>
          </p:nvSpPr>
          <p:spPr bwMode="auto">
            <a:xfrm>
              <a:off x="3214688" y="1716088"/>
              <a:ext cx="0" cy="2703512"/>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5"/>
            <p:cNvSpPr txBox="1">
              <a:spLocks noChangeArrowheads="1"/>
            </p:cNvSpPr>
            <p:nvPr/>
          </p:nvSpPr>
          <p:spPr bwMode="auto">
            <a:xfrm>
              <a:off x="8778875" y="4441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22</a:t>
              </a:r>
            </a:p>
          </p:txBody>
        </p:sp>
        <p:sp>
          <p:nvSpPr>
            <p:cNvPr id="10" name="Text Box 6"/>
            <p:cNvSpPr txBox="1">
              <a:spLocks noChangeArrowheads="1"/>
            </p:cNvSpPr>
            <p:nvPr/>
          </p:nvSpPr>
          <p:spPr bwMode="auto">
            <a:xfrm>
              <a:off x="2776538" y="270351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16</a:t>
              </a:r>
            </a:p>
          </p:txBody>
        </p:sp>
        <p:sp>
          <p:nvSpPr>
            <p:cNvPr id="11" name="Line 10"/>
            <p:cNvSpPr>
              <a:spLocks noChangeShapeType="1"/>
            </p:cNvSpPr>
            <p:nvPr/>
          </p:nvSpPr>
          <p:spPr bwMode="auto">
            <a:xfrm>
              <a:off x="7081838" y="2111375"/>
              <a:ext cx="0" cy="1158875"/>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11"/>
            <p:cNvSpPr txBox="1">
              <a:spLocks noChangeArrowheads="1"/>
            </p:cNvSpPr>
            <p:nvPr/>
          </p:nvSpPr>
          <p:spPr bwMode="auto">
            <a:xfrm>
              <a:off x="6365875" y="2459038"/>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800">
                  <a:latin typeface="Arial" panose="020B0604020202020204" pitchFamily="34" charset="0"/>
                  <a:ea typeface="黑体" panose="02010609060101010101" pitchFamily="49" charset="-122"/>
                </a:rPr>
                <a:t>“</a:t>
              </a:r>
              <a:r>
                <a:rPr kumimoji="1" lang="zh-CN" altLang="en-US" sz="1800">
                  <a:latin typeface="Arial" panose="020B0604020202020204" pitchFamily="34" charset="0"/>
                  <a:ea typeface="黑体" panose="02010609060101010101" pitchFamily="49" charset="-122"/>
                </a:rPr>
                <a:t>乘法减小”</a:t>
              </a:r>
            </a:p>
          </p:txBody>
        </p:sp>
        <p:sp>
          <p:nvSpPr>
            <p:cNvPr id="13" name="Rectangle 12"/>
            <p:cNvSpPr>
              <a:spLocks noChangeArrowheads="1"/>
            </p:cNvSpPr>
            <p:nvPr/>
          </p:nvSpPr>
          <p:spPr bwMode="auto">
            <a:xfrm>
              <a:off x="7673975" y="1831975"/>
              <a:ext cx="1558925" cy="1519238"/>
            </a:xfrm>
            <a:prstGeom prst="rect">
              <a:avLst/>
            </a:prstGeom>
            <a:solidFill>
              <a:srgbClr val="ED7D31"/>
            </a:solidFill>
            <a:ln>
              <a:noFill/>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4" name="Rectangle 13"/>
            <p:cNvSpPr>
              <a:spLocks noChangeArrowheads="1"/>
            </p:cNvSpPr>
            <p:nvPr/>
          </p:nvSpPr>
          <p:spPr bwMode="auto">
            <a:xfrm>
              <a:off x="4243388" y="1549400"/>
              <a:ext cx="2174875" cy="1517650"/>
            </a:xfrm>
            <a:prstGeom prst="rect">
              <a:avLst/>
            </a:prstGeom>
            <a:solidFill>
              <a:srgbClr val="ED7D31"/>
            </a:solidFill>
            <a:ln w="952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5" name="Rectangle 14"/>
            <p:cNvSpPr>
              <a:spLocks noChangeArrowheads="1"/>
            </p:cNvSpPr>
            <p:nvPr/>
          </p:nvSpPr>
          <p:spPr bwMode="auto">
            <a:xfrm>
              <a:off x="6635750" y="4437063"/>
              <a:ext cx="1073150" cy="828675"/>
            </a:xfrm>
            <a:prstGeom prst="rect">
              <a:avLst/>
            </a:prstGeom>
            <a:solidFill>
              <a:srgbClr val="5B9BD5"/>
            </a:solidFill>
            <a:ln>
              <a:noFill/>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6" name="Rectangle 15"/>
            <p:cNvSpPr>
              <a:spLocks noChangeArrowheads="1"/>
            </p:cNvSpPr>
            <p:nvPr/>
          </p:nvSpPr>
          <p:spPr bwMode="auto">
            <a:xfrm>
              <a:off x="3222625" y="4427538"/>
              <a:ext cx="1073150" cy="828675"/>
            </a:xfrm>
            <a:prstGeom prst="rect">
              <a:avLst/>
            </a:prstGeom>
            <a:solidFill>
              <a:srgbClr val="5B9BD5"/>
            </a:solidFill>
            <a:ln>
              <a:noFill/>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7" name="Line 16"/>
            <p:cNvSpPr>
              <a:spLocks noChangeShapeType="1"/>
            </p:cNvSpPr>
            <p:nvPr/>
          </p:nvSpPr>
          <p:spPr bwMode="auto">
            <a:xfrm>
              <a:off x="3214688" y="4419600"/>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7"/>
            <p:cNvSpPr>
              <a:spLocks noChangeShapeType="1"/>
            </p:cNvSpPr>
            <p:nvPr/>
          </p:nvSpPr>
          <p:spPr bwMode="auto">
            <a:xfrm>
              <a:off x="3478213" y="4341813"/>
              <a:ext cx="0" cy="77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8"/>
            <p:cNvSpPr>
              <a:spLocks noChangeShapeType="1"/>
            </p:cNvSpPr>
            <p:nvPr/>
          </p:nvSpPr>
          <p:spPr bwMode="auto">
            <a:xfrm>
              <a:off x="3740150"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9"/>
            <p:cNvSpPr>
              <a:spLocks noChangeShapeType="1"/>
            </p:cNvSpPr>
            <p:nvPr/>
          </p:nvSpPr>
          <p:spPr bwMode="auto">
            <a:xfrm>
              <a:off x="4003675"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0"/>
            <p:cNvSpPr>
              <a:spLocks noChangeShapeType="1"/>
            </p:cNvSpPr>
            <p:nvPr/>
          </p:nvSpPr>
          <p:spPr bwMode="auto">
            <a:xfrm>
              <a:off x="4265613"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1"/>
            <p:cNvSpPr>
              <a:spLocks noChangeShapeType="1"/>
            </p:cNvSpPr>
            <p:nvPr/>
          </p:nvSpPr>
          <p:spPr bwMode="auto">
            <a:xfrm>
              <a:off x="4529138"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2"/>
            <p:cNvSpPr>
              <a:spLocks noChangeShapeType="1"/>
            </p:cNvSpPr>
            <p:nvPr/>
          </p:nvSpPr>
          <p:spPr bwMode="auto">
            <a:xfrm>
              <a:off x="4792663"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3"/>
            <p:cNvSpPr>
              <a:spLocks noChangeShapeType="1"/>
            </p:cNvSpPr>
            <p:nvPr/>
          </p:nvSpPr>
          <p:spPr bwMode="auto">
            <a:xfrm>
              <a:off x="5054600"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4"/>
            <p:cNvSpPr>
              <a:spLocks noChangeShapeType="1"/>
            </p:cNvSpPr>
            <p:nvPr/>
          </p:nvSpPr>
          <p:spPr bwMode="auto">
            <a:xfrm>
              <a:off x="5318125"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5"/>
            <p:cNvSpPr>
              <a:spLocks noChangeShapeType="1"/>
            </p:cNvSpPr>
            <p:nvPr/>
          </p:nvSpPr>
          <p:spPr bwMode="auto">
            <a:xfrm>
              <a:off x="5580063"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6"/>
            <p:cNvSpPr>
              <a:spLocks noChangeShapeType="1"/>
            </p:cNvSpPr>
            <p:nvPr/>
          </p:nvSpPr>
          <p:spPr bwMode="auto">
            <a:xfrm>
              <a:off x="5843588"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7"/>
            <p:cNvSpPr>
              <a:spLocks noChangeShapeType="1"/>
            </p:cNvSpPr>
            <p:nvPr/>
          </p:nvSpPr>
          <p:spPr bwMode="auto">
            <a:xfrm>
              <a:off x="6107113"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8"/>
            <p:cNvSpPr>
              <a:spLocks noChangeShapeType="1"/>
            </p:cNvSpPr>
            <p:nvPr/>
          </p:nvSpPr>
          <p:spPr bwMode="auto">
            <a:xfrm>
              <a:off x="6369050"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9"/>
            <p:cNvSpPr>
              <a:spLocks noChangeShapeType="1"/>
            </p:cNvSpPr>
            <p:nvPr/>
          </p:nvSpPr>
          <p:spPr bwMode="auto">
            <a:xfrm>
              <a:off x="6632575"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0"/>
            <p:cNvSpPr>
              <a:spLocks noChangeShapeType="1"/>
            </p:cNvSpPr>
            <p:nvPr/>
          </p:nvSpPr>
          <p:spPr bwMode="auto">
            <a:xfrm>
              <a:off x="6894513" y="4341813"/>
              <a:ext cx="0" cy="77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1"/>
            <p:cNvSpPr>
              <a:spLocks noChangeShapeType="1"/>
            </p:cNvSpPr>
            <p:nvPr/>
          </p:nvSpPr>
          <p:spPr bwMode="auto">
            <a:xfrm>
              <a:off x="7158038"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2"/>
            <p:cNvSpPr>
              <a:spLocks noChangeShapeType="1"/>
            </p:cNvSpPr>
            <p:nvPr/>
          </p:nvSpPr>
          <p:spPr bwMode="auto">
            <a:xfrm>
              <a:off x="7421563"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3"/>
            <p:cNvSpPr>
              <a:spLocks noChangeShapeType="1"/>
            </p:cNvSpPr>
            <p:nvPr/>
          </p:nvSpPr>
          <p:spPr bwMode="auto">
            <a:xfrm>
              <a:off x="7683500"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4"/>
            <p:cNvSpPr>
              <a:spLocks noChangeShapeType="1"/>
            </p:cNvSpPr>
            <p:nvPr/>
          </p:nvSpPr>
          <p:spPr bwMode="auto">
            <a:xfrm>
              <a:off x="7947025"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5"/>
            <p:cNvSpPr>
              <a:spLocks noChangeShapeType="1"/>
            </p:cNvSpPr>
            <p:nvPr/>
          </p:nvSpPr>
          <p:spPr bwMode="auto">
            <a:xfrm>
              <a:off x="8208963"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6"/>
            <p:cNvSpPr>
              <a:spLocks noChangeShapeType="1"/>
            </p:cNvSpPr>
            <p:nvPr/>
          </p:nvSpPr>
          <p:spPr bwMode="auto">
            <a:xfrm>
              <a:off x="8472488"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7"/>
            <p:cNvSpPr>
              <a:spLocks noChangeShapeType="1"/>
            </p:cNvSpPr>
            <p:nvPr/>
          </p:nvSpPr>
          <p:spPr bwMode="auto">
            <a:xfrm>
              <a:off x="8736013"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8"/>
            <p:cNvSpPr>
              <a:spLocks noChangeShapeType="1"/>
            </p:cNvSpPr>
            <p:nvPr/>
          </p:nvSpPr>
          <p:spPr bwMode="auto">
            <a:xfrm>
              <a:off x="8997950" y="4265613"/>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39"/>
            <p:cNvSpPr>
              <a:spLocks noChangeShapeType="1"/>
            </p:cNvSpPr>
            <p:nvPr/>
          </p:nvSpPr>
          <p:spPr bwMode="auto">
            <a:xfrm>
              <a:off x="3214688" y="403383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0"/>
            <p:cNvSpPr>
              <a:spLocks noChangeShapeType="1"/>
            </p:cNvSpPr>
            <p:nvPr/>
          </p:nvSpPr>
          <p:spPr bwMode="auto">
            <a:xfrm>
              <a:off x="3214688" y="364648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1"/>
            <p:cNvSpPr>
              <a:spLocks noChangeShapeType="1"/>
            </p:cNvSpPr>
            <p:nvPr/>
          </p:nvSpPr>
          <p:spPr bwMode="auto">
            <a:xfrm>
              <a:off x="3214688" y="326072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2"/>
            <p:cNvSpPr>
              <a:spLocks noChangeShapeType="1"/>
            </p:cNvSpPr>
            <p:nvPr/>
          </p:nvSpPr>
          <p:spPr bwMode="auto">
            <a:xfrm>
              <a:off x="3214688" y="28749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3"/>
            <p:cNvSpPr>
              <a:spLocks noChangeShapeType="1"/>
            </p:cNvSpPr>
            <p:nvPr/>
          </p:nvSpPr>
          <p:spPr bwMode="auto">
            <a:xfrm>
              <a:off x="3214688" y="248920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4"/>
            <p:cNvSpPr>
              <a:spLocks noChangeShapeType="1"/>
            </p:cNvSpPr>
            <p:nvPr/>
          </p:nvSpPr>
          <p:spPr bwMode="auto">
            <a:xfrm>
              <a:off x="3214688" y="210185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Text Box 45"/>
            <p:cNvSpPr txBox="1">
              <a:spLocks noChangeArrowheads="1"/>
            </p:cNvSpPr>
            <p:nvPr/>
          </p:nvSpPr>
          <p:spPr bwMode="auto">
            <a:xfrm>
              <a:off x="3565525" y="444182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2</a:t>
              </a:r>
            </a:p>
          </p:txBody>
        </p:sp>
        <p:sp>
          <p:nvSpPr>
            <p:cNvPr id="49" name="Text Box 46"/>
            <p:cNvSpPr txBox="1">
              <a:spLocks noChangeArrowheads="1"/>
            </p:cNvSpPr>
            <p:nvPr/>
          </p:nvSpPr>
          <p:spPr bwMode="auto">
            <a:xfrm>
              <a:off x="4090988" y="4441825"/>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4</a:t>
              </a:r>
            </a:p>
          </p:txBody>
        </p:sp>
        <p:sp>
          <p:nvSpPr>
            <p:cNvPr id="50" name="Text Box 47"/>
            <p:cNvSpPr txBox="1">
              <a:spLocks noChangeArrowheads="1"/>
            </p:cNvSpPr>
            <p:nvPr/>
          </p:nvSpPr>
          <p:spPr bwMode="auto">
            <a:xfrm>
              <a:off x="4616450" y="444182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6</a:t>
              </a:r>
            </a:p>
          </p:txBody>
        </p:sp>
        <p:sp>
          <p:nvSpPr>
            <p:cNvPr id="51" name="Text Box 48"/>
            <p:cNvSpPr txBox="1">
              <a:spLocks noChangeArrowheads="1"/>
            </p:cNvSpPr>
            <p:nvPr/>
          </p:nvSpPr>
          <p:spPr bwMode="auto">
            <a:xfrm>
              <a:off x="5157788" y="444182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8</a:t>
              </a:r>
            </a:p>
          </p:txBody>
        </p:sp>
        <p:sp>
          <p:nvSpPr>
            <p:cNvPr id="52" name="Text Box 49"/>
            <p:cNvSpPr txBox="1">
              <a:spLocks noChangeArrowheads="1"/>
            </p:cNvSpPr>
            <p:nvPr/>
          </p:nvSpPr>
          <p:spPr bwMode="auto">
            <a:xfrm>
              <a:off x="5595938" y="4441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10</a:t>
              </a:r>
            </a:p>
          </p:txBody>
        </p:sp>
        <p:sp>
          <p:nvSpPr>
            <p:cNvPr id="53" name="Text Box 50"/>
            <p:cNvSpPr txBox="1">
              <a:spLocks noChangeArrowheads="1"/>
            </p:cNvSpPr>
            <p:nvPr/>
          </p:nvSpPr>
          <p:spPr bwMode="auto">
            <a:xfrm>
              <a:off x="6164263" y="4441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12</a:t>
              </a:r>
            </a:p>
          </p:txBody>
        </p:sp>
        <p:sp>
          <p:nvSpPr>
            <p:cNvPr id="54" name="Text Box 51"/>
            <p:cNvSpPr txBox="1">
              <a:spLocks noChangeArrowheads="1"/>
            </p:cNvSpPr>
            <p:nvPr/>
          </p:nvSpPr>
          <p:spPr bwMode="auto">
            <a:xfrm>
              <a:off x="6661150" y="4441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14</a:t>
              </a:r>
            </a:p>
          </p:txBody>
        </p:sp>
        <p:sp>
          <p:nvSpPr>
            <p:cNvPr id="55" name="Text Box 52"/>
            <p:cNvSpPr txBox="1">
              <a:spLocks noChangeArrowheads="1"/>
            </p:cNvSpPr>
            <p:nvPr/>
          </p:nvSpPr>
          <p:spPr bwMode="auto">
            <a:xfrm>
              <a:off x="7186613" y="4441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16</a:t>
              </a:r>
            </a:p>
          </p:txBody>
        </p:sp>
        <p:sp>
          <p:nvSpPr>
            <p:cNvPr id="56" name="Text Box 53"/>
            <p:cNvSpPr txBox="1">
              <a:spLocks noChangeArrowheads="1"/>
            </p:cNvSpPr>
            <p:nvPr/>
          </p:nvSpPr>
          <p:spPr bwMode="auto">
            <a:xfrm>
              <a:off x="7742238" y="4441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18</a:t>
              </a:r>
            </a:p>
          </p:txBody>
        </p:sp>
        <p:sp>
          <p:nvSpPr>
            <p:cNvPr id="57" name="Text Box 54"/>
            <p:cNvSpPr txBox="1">
              <a:spLocks noChangeArrowheads="1"/>
            </p:cNvSpPr>
            <p:nvPr/>
          </p:nvSpPr>
          <p:spPr bwMode="auto">
            <a:xfrm>
              <a:off x="8267700" y="4441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20</a:t>
              </a:r>
            </a:p>
          </p:txBody>
        </p:sp>
        <p:sp>
          <p:nvSpPr>
            <p:cNvPr id="58" name="Text Box 55"/>
            <p:cNvSpPr txBox="1">
              <a:spLocks noChangeArrowheads="1"/>
            </p:cNvSpPr>
            <p:nvPr/>
          </p:nvSpPr>
          <p:spPr bwMode="auto">
            <a:xfrm>
              <a:off x="3082925" y="444182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0</a:t>
              </a:r>
            </a:p>
          </p:txBody>
        </p:sp>
        <p:sp>
          <p:nvSpPr>
            <p:cNvPr id="59" name="Text Box 56"/>
            <p:cNvSpPr txBox="1">
              <a:spLocks noChangeArrowheads="1"/>
            </p:cNvSpPr>
            <p:nvPr/>
          </p:nvSpPr>
          <p:spPr bwMode="auto">
            <a:xfrm>
              <a:off x="2908300" y="4210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0</a:t>
              </a:r>
            </a:p>
          </p:txBody>
        </p:sp>
        <p:sp>
          <p:nvSpPr>
            <p:cNvPr id="60" name="Text Box 57"/>
            <p:cNvSpPr txBox="1">
              <a:spLocks noChangeArrowheads="1"/>
            </p:cNvSpPr>
            <p:nvPr/>
          </p:nvSpPr>
          <p:spPr bwMode="auto">
            <a:xfrm>
              <a:off x="2908300" y="38242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4</a:t>
              </a:r>
            </a:p>
          </p:txBody>
        </p:sp>
        <p:sp>
          <p:nvSpPr>
            <p:cNvPr id="61" name="Text Box 58"/>
            <p:cNvSpPr txBox="1">
              <a:spLocks noChangeArrowheads="1"/>
            </p:cNvSpPr>
            <p:nvPr/>
          </p:nvSpPr>
          <p:spPr bwMode="auto">
            <a:xfrm>
              <a:off x="2908300" y="345122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8</a:t>
              </a:r>
            </a:p>
          </p:txBody>
        </p:sp>
        <p:sp>
          <p:nvSpPr>
            <p:cNvPr id="62" name="Text Box 59"/>
            <p:cNvSpPr txBox="1">
              <a:spLocks noChangeArrowheads="1"/>
            </p:cNvSpPr>
            <p:nvPr/>
          </p:nvSpPr>
          <p:spPr bwMode="auto">
            <a:xfrm>
              <a:off x="2776538" y="30781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12</a:t>
              </a:r>
            </a:p>
          </p:txBody>
        </p:sp>
        <p:sp>
          <p:nvSpPr>
            <p:cNvPr id="63" name="Text Box 60"/>
            <p:cNvSpPr txBox="1">
              <a:spLocks noChangeArrowheads="1"/>
            </p:cNvSpPr>
            <p:nvPr/>
          </p:nvSpPr>
          <p:spPr bwMode="auto">
            <a:xfrm>
              <a:off x="2776538" y="23177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20</a:t>
              </a:r>
            </a:p>
          </p:txBody>
        </p:sp>
        <p:sp>
          <p:nvSpPr>
            <p:cNvPr id="64" name="Text Box 61"/>
            <p:cNvSpPr txBox="1">
              <a:spLocks noChangeArrowheads="1"/>
            </p:cNvSpPr>
            <p:nvPr/>
          </p:nvSpPr>
          <p:spPr bwMode="auto">
            <a:xfrm>
              <a:off x="2776538" y="19319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1600">
                  <a:latin typeface="Arial" panose="020B0604020202020204" pitchFamily="34" charset="0"/>
                  <a:ea typeface="黑体" panose="02010609060101010101" pitchFamily="49" charset="-122"/>
                </a:rPr>
                <a:t>24</a:t>
              </a:r>
            </a:p>
          </p:txBody>
        </p:sp>
        <p:sp>
          <p:nvSpPr>
            <p:cNvPr id="65" name="Oval 62"/>
            <p:cNvSpPr>
              <a:spLocks noChangeArrowheads="1"/>
            </p:cNvSpPr>
            <p:nvPr/>
          </p:nvSpPr>
          <p:spPr bwMode="auto">
            <a:xfrm>
              <a:off x="3948113" y="3608388"/>
              <a:ext cx="103187" cy="90487"/>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66" name="Oval 63"/>
            <p:cNvSpPr>
              <a:spLocks noChangeArrowheads="1"/>
            </p:cNvSpPr>
            <p:nvPr/>
          </p:nvSpPr>
          <p:spPr bwMode="auto">
            <a:xfrm>
              <a:off x="3686175" y="3994150"/>
              <a:ext cx="101600" cy="90488"/>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67" name="Oval 64"/>
            <p:cNvSpPr>
              <a:spLocks noChangeArrowheads="1"/>
            </p:cNvSpPr>
            <p:nvPr/>
          </p:nvSpPr>
          <p:spPr bwMode="auto">
            <a:xfrm>
              <a:off x="3171825" y="4244975"/>
              <a:ext cx="101600" cy="90488"/>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68" name="Oval 65"/>
            <p:cNvSpPr>
              <a:spLocks noChangeArrowheads="1"/>
            </p:cNvSpPr>
            <p:nvPr/>
          </p:nvSpPr>
          <p:spPr bwMode="auto">
            <a:xfrm>
              <a:off x="3411538" y="4178300"/>
              <a:ext cx="103187" cy="90488"/>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69" name="Oval 66"/>
            <p:cNvSpPr>
              <a:spLocks noChangeArrowheads="1"/>
            </p:cNvSpPr>
            <p:nvPr/>
          </p:nvSpPr>
          <p:spPr bwMode="auto">
            <a:xfrm>
              <a:off x="4211638" y="2832100"/>
              <a:ext cx="101600" cy="90488"/>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0" name="Oval 67"/>
            <p:cNvSpPr>
              <a:spLocks noChangeArrowheads="1"/>
            </p:cNvSpPr>
            <p:nvPr/>
          </p:nvSpPr>
          <p:spPr bwMode="auto">
            <a:xfrm>
              <a:off x="4475163" y="2730500"/>
              <a:ext cx="101600" cy="88900"/>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1" name="Oval 68"/>
            <p:cNvSpPr>
              <a:spLocks noChangeArrowheads="1"/>
            </p:cNvSpPr>
            <p:nvPr/>
          </p:nvSpPr>
          <p:spPr bwMode="auto">
            <a:xfrm>
              <a:off x="4737100" y="2638425"/>
              <a:ext cx="103188" cy="90488"/>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2" name="Oval 69"/>
            <p:cNvSpPr>
              <a:spLocks noChangeArrowheads="1"/>
            </p:cNvSpPr>
            <p:nvPr/>
          </p:nvSpPr>
          <p:spPr bwMode="auto">
            <a:xfrm>
              <a:off x="5268913" y="2444750"/>
              <a:ext cx="101600" cy="90488"/>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3" name="Oval 70"/>
            <p:cNvSpPr>
              <a:spLocks noChangeArrowheads="1"/>
            </p:cNvSpPr>
            <p:nvPr/>
          </p:nvSpPr>
          <p:spPr bwMode="auto">
            <a:xfrm>
              <a:off x="5000625" y="2541588"/>
              <a:ext cx="101600" cy="90487"/>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4" name="Oval 71"/>
            <p:cNvSpPr>
              <a:spLocks noChangeArrowheads="1"/>
            </p:cNvSpPr>
            <p:nvPr/>
          </p:nvSpPr>
          <p:spPr bwMode="auto">
            <a:xfrm>
              <a:off x="5530850" y="2347913"/>
              <a:ext cx="103188" cy="90487"/>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5" name="Oval 72"/>
            <p:cNvSpPr>
              <a:spLocks noChangeArrowheads="1"/>
            </p:cNvSpPr>
            <p:nvPr/>
          </p:nvSpPr>
          <p:spPr bwMode="auto">
            <a:xfrm>
              <a:off x="5789613" y="2257425"/>
              <a:ext cx="101600" cy="88900"/>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6" name="Oval 73"/>
            <p:cNvSpPr>
              <a:spLocks noChangeArrowheads="1"/>
            </p:cNvSpPr>
            <p:nvPr/>
          </p:nvSpPr>
          <p:spPr bwMode="auto">
            <a:xfrm>
              <a:off x="6308725" y="2049463"/>
              <a:ext cx="103188" cy="90487"/>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7" name="Oval 74"/>
            <p:cNvSpPr>
              <a:spLocks noChangeArrowheads="1"/>
            </p:cNvSpPr>
            <p:nvPr/>
          </p:nvSpPr>
          <p:spPr bwMode="auto">
            <a:xfrm>
              <a:off x="6051550" y="2146300"/>
              <a:ext cx="103188" cy="88900"/>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8" name="Oval 75"/>
            <p:cNvSpPr>
              <a:spLocks noChangeArrowheads="1"/>
            </p:cNvSpPr>
            <p:nvPr/>
          </p:nvSpPr>
          <p:spPr bwMode="auto">
            <a:xfrm>
              <a:off x="7640638" y="3213100"/>
              <a:ext cx="101600" cy="88900"/>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9" name="Oval 76"/>
            <p:cNvSpPr>
              <a:spLocks noChangeArrowheads="1"/>
            </p:cNvSpPr>
            <p:nvPr/>
          </p:nvSpPr>
          <p:spPr bwMode="auto">
            <a:xfrm>
              <a:off x="6840538" y="4168775"/>
              <a:ext cx="101600" cy="88900"/>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80" name="Oval 77"/>
            <p:cNvSpPr>
              <a:spLocks noChangeArrowheads="1"/>
            </p:cNvSpPr>
            <p:nvPr/>
          </p:nvSpPr>
          <p:spPr bwMode="auto">
            <a:xfrm>
              <a:off x="7108825" y="3979863"/>
              <a:ext cx="101600" cy="90487"/>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81" name="Oval 78"/>
            <p:cNvSpPr>
              <a:spLocks noChangeArrowheads="1"/>
            </p:cNvSpPr>
            <p:nvPr/>
          </p:nvSpPr>
          <p:spPr bwMode="auto">
            <a:xfrm>
              <a:off x="6572250" y="4244975"/>
              <a:ext cx="101600" cy="90488"/>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82" name="Oval 79"/>
            <p:cNvSpPr>
              <a:spLocks noChangeArrowheads="1"/>
            </p:cNvSpPr>
            <p:nvPr/>
          </p:nvSpPr>
          <p:spPr bwMode="auto">
            <a:xfrm>
              <a:off x="7361238" y="3598863"/>
              <a:ext cx="101600" cy="90487"/>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83" name="Oval 80"/>
            <p:cNvSpPr>
              <a:spLocks noChangeArrowheads="1"/>
            </p:cNvSpPr>
            <p:nvPr/>
          </p:nvSpPr>
          <p:spPr bwMode="auto">
            <a:xfrm>
              <a:off x="7897813" y="3111500"/>
              <a:ext cx="101600" cy="90488"/>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84" name="Oval 81"/>
            <p:cNvSpPr>
              <a:spLocks noChangeArrowheads="1"/>
            </p:cNvSpPr>
            <p:nvPr/>
          </p:nvSpPr>
          <p:spPr bwMode="auto">
            <a:xfrm>
              <a:off x="8680450" y="2820988"/>
              <a:ext cx="101600" cy="90487"/>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85" name="Oval 82"/>
            <p:cNvSpPr>
              <a:spLocks noChangeArrowheads="1"/>
            </p:cNvSpPr>
            <p:nvPr/>
          </p:nvSpPr>
          <p:spPr bwMode="auto">
            <a:xfrm>
              <a:off x="8154988" y="3009900"/>
              <a:ext cx="101600" cy="90488"/>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86" name="Oval 83"/>
            <p:cNvSpPr>
              <a:spLocks noChangeArrowheads="1"/>
            </p:cNvSpPr>
            <p:nvPr/>
          </p:nvSpPr>
          <p:spPr bwMode="auto">
            <a:xfrm>
              <a:off x="8416925" y="2917825"/>
              <a:ext cx="103188" cy="90488"/>
            </a:xfrm>
            <a:prstGeom prst="ellipse">
              <a:avLst/>
            </a:prstGeom>
            <a:solidFill>
              <a:schemeClr val="folHlink"/>
            </a:solidFill>
            <a:ln w="9525">
              <a:solidFill>
                <a:schemeClr val="folHlink"/>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87" name="Text Box 84"/>
            <p:cNvSpPr txBox="1">
              <a:spLocks noChangeArrowheads="1"/>
            </p:cNvSpPr>
            <p:nvPr/>
          </p:nvSpPr>
          <p:spPr bwMode="auto">
            <a:xfrm>
              <a:off x="2127250" y="1431925"/>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1800">
                  <a:latin typeface="Arial" panose="020B0604020202020204" pitchFamily="34" charset="0"/>
                  <a:ea typeface="黑体" panose="02010609060101010101" pitchFamily="49" charset="-122"/>
                </a:rPr>
                <a:t>拥塞窗口 </a:t>
              </a:r>
              <a:r>
                <a:rPr kumimoji="1" lang="en-US" altLang="zh-CN" sz="1800">
                  <a:latin typeface="Arial" panose="020B0604020202020204" pitchFamily="34" charset="0"/>
                  <a:ea typeface="黑体" panose="02010609060101010101" pitchFamily="49" charset="-122"/>
                </a:rPr>
                <a:t>cwnd</a:t>
              </a:r>
            </a:p>
          </p:txBody>
        </p:sp>
        <p:sp>
          <p:nvSpPr>
            <p:cNvPr id="88" name="Text Box 85"/>
            <p:cNvSpPr txBox="1">
              <a:spLocks noChangeArrowheads="1"/>
            </p:cNvSpPr>
            <p:nvPr/>
          </p:nvSpPr>
          <p:spPr bwMode="auto">
            <a:xfrm>
              <a:off x="1103313" y="3024188"/>
              <a:ext cx="186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1800">
                  <a:latin typeface="Arial" panose="020B0604020202020204" pitchFamily="34" charset="0"/>
                  <a:ea typeface="黑体" panose="02010609060101010101" pitchFamily="49" charset="-122"/>
                </a:rPr>
                <a:t>新的 </a:t>
              </a:r>
              <a:r>
                <a:rPr kumimoji="1" lang="en-US" altLang="zh-CN" sz="1800">
                  <a:latin typeface="Arial" panose="020B0604020202020204" pitchFamily="34" charset="0"/>
                  <a:ea typeface="黑体" panose="02010609060101010101" pitchFamily="49" charset="-122"/>
                </a:rPr>
                <a:t>ssthresh </a:t>
              </a:r>
              <a:r>
                <a:rPr kumimoji="1" lang="zh-CN" altLang="en-US" sz="1800">
                  <a:latin typeface="Arial" panose="020B0604020202020204" pitchFamily="34" charset="0"/>
                  <a:ea typeface="黑体" panose="02010609060101010101" pitchFamily="49" charset="-122"/>
                </a:rPr>
                <a:t>值</a:t>
              </a:r>
            </a:p>
          </p:txBody>
        </p:sp>
        <p:sp>
          <p:nvSpPr>
            <p:cNvPr id="89" name="Text Box 86"/>
            <p:cNvSpPr txBox="1">
              <a:spLocks noChangeArrowheads="1"/>
            </p:cNvSpPr>
            <p:nvPr/>
          </p:nvSpPr>
          <p:spPr bwMode="auto">
            <a:xfrm>
              <a:off x="6632575" y="156368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1800">
                  <a:latin typeface="Arial" panose="020B0604020202020204" pitchFamily="34" charset="0"/>
                  <a:ea typeface="黑体" panose="02010609060101010101" pitchFamily="49" charset="-122"/>
                </a:rPr>
                <a:t>网络拥塞</a:t>
              </a:r>
            </a:p>
          </p:txBody>
        </p:sp>
        <p:sp>
          <p:nvSpPr>
            <p:cNvPr id="90" name="Line 87"/>
            <p:cNvSpPr>
              <a:spLocks noChangeShapeType="1"/>
            </p:cNvSpPr>
            <p:nvPr/>
          </p:nvSpPr>
          <p:spPr bwMode="auto">
            <a:xfrm flipH="1">
              <a:off x="6369050" y="1809750"/>
              <a:ext cx="346075" cy="29210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Text Box 88"/>
            <p:cNvSpPr txBox="1">
              <a:spLocks noChangeArrowheads="1"/>
            </p:cNvSpPr>
            <p:nvPr/>
          </p:nvSpPr>
          <p:spPr bwMode="auto">
            <a:xfrm>
              <a:off x="4441825" y="3775075"/>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1800">
                  <a:latin typeface="Arial" panose="020B0604020202020204" pitchFamily="34" charset="0"/>
                  <a:ea typeface="黑体" panose="02010609060101010101" pitchFamily="49" charset="-122"/>
                </a:rPr>
                <a:t>指数规律增长</a:t>
              </a:r>
            </a:p>
          </p:txBody>
        </p:sp>
        <p:sp>
          <p:nvSpPr>
            <p:cNvPr id="92" name="Line 89"/>
            <p:cNvSpPr>
              <a:spLocks noChangeShapeType="1"/>
            </p:cNvSpPr>
            <p:nvPr/>
          </p:nvSpPr>
          <p:spPr bwMode="auto">
            <a:xfrm flipH="1" flipV="1">
              <a:off x="3787775" y="3870325"/>
              <a:ext cx="700088" cy="77788"/>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Rectangle 90"/>
            <p:cNvSpPr>
              <a:spLocks noChangeArrowheads="1"/>
            </p:cNvSpPr>
            <p:nvPr/>
          </p:nvSpPr>
          <p:spPr bwMode="auto">
            <a:xfrm>
              <a:off x="3302000" y="2025650"/>
              <a:ext cx="219075" cy="2058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ea typeface="宋体" panose="02010600030101010101" pitchFamily="2" charset="-122"/>
              </a:endParaRPr>
            </a:p>
          </p:txBody>
        </p:sp>
        <p:sp>
          <p:nvSpPr>
            <p:cNvPr id="94" name="Line 91"/>
            <p:cNvSpPr>
              <a:spLocks noChangeShapeType="1"/>
            </p:cNvSpPr>
            <p:nvPr/>
          </p:nvSpPr>
          <p:spPr bwMode="auto">
            <a:xfrm>
              <a:off x="3302000" y="2874963"/>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Rectangle 92"/>
            <p:cNvSpPr>
              <a:spLocks noChangeArrowheads="1"/>
            </p:cNvSpPr>
            <p:nvPr/>
          </p:nvSpPr>
          <p:spPr bwMode="auto">
            <a:xfrm>
              <a:off x="3652838" y="4187825"/>
              <a:ext cx="28035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96" name="Rectangle 93"/>
            <p:cNvSpPr>
              <a:spLocks noChangeArrowheads="1"/>
            </p:cNvSpPr>
            <p:nvPr/>
          </p:nvSpPr>
          <p:spPr bwMode="auto">
            <a:xfrm>
              <a:off x="7070725" y="4187825"/>
              <a:ext cx="201453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97" name="Text Box 94"/>
            <p:cNvSpPr txBox="1">
              <a:spLocks noChangeArrowheads="1"/>
            </p:cNvSpPr>
            <p:nvPr/>
          </p:nvSpPr>
          <p:spPr bwMode="auto">
            <a:xfrm>
              <a:off x="944563" y="2682875"/>
              <a:ext cx="202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r>
                <a:rPr kumimoji="1" lang="en-US" altLang="zh-CN" sz="1800">
                  <a:latin typeface="Arial" panose="020B0604020202020204" pitchFamily="34" charset="0"/>
                  <a:ea typeface="黑体" panose="02010609060101010101" pitchFamily="49" charset="-122"/>
                </a:rPr>
                <a:t>ssthresh </a:t>
              </a:r>
              <a:r>
                <a:rPr kumimoji="1" lang="zh-CN" altLang="en-US" sz="1800">
                  <a:latin typeface="Arial" panose="020B0604020202020204" pitchFamily="34" charset="0"/>
                  <a:ea typeface="黑体" panose="02010609060101010101" pitchFamily="49" charset="-122"/>
                </a:rPr>
                <a:t>的初始值</a:t>
              </a:r>
            </a:p>
          </p:txBody>
        </p:sp>
        <p:sp>
          <p:nvSpPr>
            <p:cNvPr id="98" name="Text Box 95"/>
            <p:cNvSpPr txBox="1">
              <a:spLocks noChangeArrowheads="1"/>
            </p:cNvSpPr>
            <p:nvPr/>
          </p:nvSpPr>
          <p:spPr bwMode="auto">
            <a:xfrm>
              <a:off x="1703388" y="3908425"/>
              <a:ext cx="985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1800">
                  <a:latin typeface="Arial" panose="020B0604020202020204" pitchFamily="34" charset="0"/>
                  <a:ea typeface="黑体" panose="02010609060101010101" pitchFamily="49" charset="-122"/>
                </a:rPr>
                <a:t>慢开始</a:t>
              </a:r>
            </a:p>
          </p:txBody>
        </p:sp>
        <p:sp>
          <p:nvSpPr>
            <p:cNvPr id="99" name="Line 96"/>
            <p:cNvSpPr>
              <a:spLocks noChangeShapeType="1"/>
            </p:cNvSpPr>
            <p:nvPr/>
          </p:nvSpPr>
          <p:spPr bwMode="auto">
            <a:xfrm>
              <a:off x="2557463" y="4129088"/>
              <a:ext cx="614362" cy="1555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Text Box 97"/>
            <p:cNvSpPr txBox="1">
              <a:spLocks noChangeArrowheads="1"/>
            </p:cNvSpPr>
            <p:nvPr/>
          </p:nvSpPr>
          <p:spPr bwMode="auto">
            <a:xfrm>
              <a:off x="3327400" y="4800600"/>
              <a:ext cx="985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1800" dirty="0">
                  <a:latin typeface="Arial" panose="020B0604020202020204" pitchFamily="34" charset="0"/>
                  <a:ea typeface="黑体" panose="02010609060101010101" pitchFamily="49" charset="-122"/>
                </a:rPr>
                <a:t>慢启动</a:t>
              </a:r>
            </a:p>
          </p:txBody>
        </p:sp>
        <p:sp>
          <p:nvSpPr>
            <p:cNvPr id="101" name="Text Box 98"/>
            <p:cNvSpPr txBox="1">
              <a:spLocks noChangeArrowheads="1"/>
            </p:cNvSpPr>
            <p:nvPr/>
          </p:nvSpPr>
          <p:spPr bwMode="auto">
            <a:xfrm>
              <a:off x="6723063" y="4824413"/>
              <a:ext cx="985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1800">
                  <a:latin typeface="Arial" panose="020B0604020202020204" pitchFamily="34" charset="0"/>
                  <a:ea typeface="黑体" panose="02010609060101010101" pitchFamily="49" charset="-122"/>
                </a:rPr>
                <a:t>慢启动</a:t>
              </a:r>
            </a:p>
          </p:txBody>
        </p:sp>
        <p:sp>
          <p:nvSpPr>
            <p:cNvPr id="102" name="Text Box 99"/>
            <p:cNvSpPr txBox="1">
              <a:spLocks noChangeArrowheads="1"/>
            </p:cNvSpPr>
            <p:nvPr/>
          </p:nvSpPr>
          <p:spPr bwMode="auto">
            <a:xfrm>
              <a:off x="4470400" y="1516063"/>
              <a:ext cx="15700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r>
                <a:rPr kumimoji="1" lang="zh-CN" altLang="en-US" sz="1800" dirty="0">
                  <a:latin typeface="Arial" panose="020B0604020202020204" pitchFamily="34" charset="0"/>
                  <a:ea typeface="黑体" panose="02010609060101010101" pitchFamily="49" charset="-122"/>
                </a:rPr>
                <a:t>拥塞避免</a:t>
              </a:r>
            </a:p>
            <a:p>
              <a:pPr algn="ctr" eaLnBrk="1" hangingPunct="1">
                <a:spcBef>
                  <a:spcPct val="0"/>
                </a:spcBef>
                <a:buFontTx/>
                <a:buNone/>
              </a:pPr>
              <a:r>
                <a:rPr kumimoji="1" lang="zh-CN" altLang="en-US" sz="1800" dirty="0">
                  <a:latin typeface="Arial" panose="020B0604020202020204" pitchFamily="34" charset="0"/>
                  <a:ea typeface="黑体" panose="02010609060101010101" pitchFamily="49" charset="-122"/>
                </a:rPr>
                <a:t>“加法增大”</a:t>
              </a:r>
            </a:p>
          </p:txBody>
        </p:sp>
        <p:sp>
          <p:nvSpPr>
            <p:cNvPr id="103" name="Text Box 100"/>
            <p:cNvSpPr txBox="1">
              <a:spLocks noChangeArrowheads="1"/>
            </p:cNvSpPr>
            <p:nvPr/>
          </p:nvSpPr>
          <p:spPr bwMode="auto">
            <a:xfrm>
              <a:off x="7632700" y="1922463"/>
              <a:ext cx="15700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r>
                <a:rPr kumimoji="1" lang="zh-CN" altLang="en-US" sz="1800">
                  <a:latin typeface="Arial" panose="020B0604020202020204" pitchFamily="34" charset="0"/>
                  <a:ea typeface="黑体" panose="02010609060101010101" pitchFamily="49" charset="-122"/>
                </a:rPr>
                <a:t>拥塞避免</a:t>
              </a:r>
            </a:p>
            <a:p>
              <a:pPr algn="ctr" eaLnBrk="1" hangingPunct="1">
                <a:spcBef>
                  <a:spcPct val="0"/>
                </a:spcBef>
                <a:buFontTx/>
                <a:buNone/>
              </a:pPr>
              <a:r>
                <a:rPr kumimoji="1" lang="zh-CN" altLang="en-US" sz="1800">
                  <a:latin typeface="Arial" panose="020B0604020202020204" pitchFamily="34" charset="0"/>
                  <a:ea typeface="黑体" panose="02010609060101010101" pitchFamily="49" charset="-122"/>
                </a:rPr>
                <a:t>“加法增大”</a:t>
              </a:r>
            </a:p>
          </p:txBody>
        </p:sp>
        <p:sp>
          <p:nvSpPr>
            <p:cNvPr id="104" name="Line 101"/>
            <p:cNvSpPr>
              <a:spLocks noChangeShapeType="1"/>
            </p:cNvSpPr>
            <p:nvPr/>
          </p:nvSpPr>
          <p:spPr bwMode="auto">
            <a:xfrm rot="10800000">
              <a:off x="3302000" y="3260725"/>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102"/>
            <p:cNvSpPr>
              <a:spLocks noChangeShapeType="1"/>
            </p:cNvSpPr>
            <p:nvPr/>
          </p:nvSpPr>
          <p:spPr bwMode="auto">
            <a:xfrm flipV="1">
              <a:off x="3302000" y="2100263"/>
              <a:ext cx="4194175" cy="1587"/>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Freeform 103"/>
            <p:cNvSpPr>
              <a:spLocks/>
            </p:cNvSpPr>
            <p:nvPr/>
          </p:nvSpPr>
          <p:spPr bwMode="auto">
            <a:xfrm>
              <a:off x="3127375" y="2101850"/>
              <a:ext cx="5772150" cy="220503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wrap="none" anchor="ctr"/>
            <a:lstStyle/>
            <a:p>
              <a:pPr>
                <a:defRPr/>
              </a:pPr>
              <a:endParaRPr lang="zh-CN" altLang="en-US"/>
            </a:p>
          </p:txBody>
        </p:sp>
        <p:sp>
          <p:nvSpPr>
            <p:cNvPr id="107" name="Text Box 104"/>
            <p:cNvSpPr txBox="1">
              <a:spLocks noChangeArrowheads="1"/>
            </p:cNvSpPr>
            <p:nvPr/>
          </p:nvSpPr>
          <p:spPr bwMode="auto">
            <a:xfrm>
              <a:off x="8951913" y="403383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1800">
                  <a:latin typeface="Arial" panose="020B0604020202020204" pitchFamily="34" charset="0"/>
                  <a:ea typeface="黑体" panose="02010609060101010101" pitchFamily="49" charset="-122"/>
                </a:rPr>
                <a:t>传输轮次</a:t>
              </a:r>
            </a:p>
          </p:txBody>
        </p:sp>
      </p:grpSp>
      <p:sp>
        <p:nvSpPr>
          <p:cNvPr id="108" name="圆角矩形 107"/>
          <p:cNvSpPr/>
          <p:nvPr/>
        </p:nvSpPr>
        <p:spPr>
          <a:xfrm>
            <a:off x="174267" y="5446286"/>
            <a:ext cx="5532631" cy="134838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None/>
            </a:pPr>
            <a:r>
              <a:rPr lang="zh-CN" altLang="en-US" dirty="0">
                <a:solidFill>
                  <a:schemeClr val="bg1"/>
                </a:solidFill>
                <a:latin typeface="微软雅黑" panose="020B0503020204020204" pitchFamily="34" charset="-122"/>
                <a:ea typeface="微软雅黑" panose="020B0503020204020204" pitchFamily="34" charset="-122"/>
              </a:rPr>
              <a:t>当 </a:t>
            </a:r>
            <a:r>
              <a:rPr lang="en-US" altLang="zh-CN" dirty="0">
                <a:solidFill>
                  <a:schemeClr val="bg1"/>
                </a:solidFill>
                <a:latin typeface="微软雅黑" panose="020B0503020204020204" pitchFamily="34" charset="-122"/>
                <a:ea typeface="微软雅黑" panose="020B0503020204020204" pitchFamily="34" charset="-122"/>
              </a:rPr>
              <a:t>TCP </a:t>
            </a:r>
            <a:r>
              <a:rPr lang="zh-CN" altLang="en-US" dirty="0">
                <a:solidFill>
                  <a:schemeClr val="bg1"/>
                </a:solidFill>
                <a:latin typeface="微软雅黑" panose="020B0503020204020204" pitchFamily="34" charset="-122"/>
                <a:ea typeface="微软雅黑" panose="020B0503020204020204" pitchFamily="34" charset="-122"/>
              </a:rPr>
              <a:t>连接进行初始化时，将拥塞窗口置为 </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。图中的窗口单位不使用字节而使用报文段。</a:t>
            </a:r>
          </a:p>
          <a:p>
            <a:pPr>
              <a:spcBef>
                <a:spcPct val="0"/>
              </a:spcBef>
            </a:pPr>
            <a:r>
              <a:rPr lang="zh-CN" altLang="en-US" dirty="0">
                <a:solidFill>
                  <a:schemeClr val="bg1"/>
                </a:solidFill>
                <a:latin typeface="微软雅黑" panose="020B0503020204020204" pitchFamily="34" charset="-122"/>
                <a:ea typeface="微软雅黑" panose="020B0503020204020204" pitchFamily="34" charset="-122"/>
              </a:rPr>
              <a:t>慢开始门限的初始值设置为 </a:t>
            </a:r>
            <a:r>
              <a:rPr lang="en-US" altLang="zh-CN" dirty="0">
                <a:solidFill>
                  <a:schemeClr val="bg1"/>
                </a:solidFill>
                <a:latin typeface="微软雅黑" panose="020B0503020204020204" pitchFamily="34" charset="-122"/>
                <a:ea typeface="微软雅黑" panose="020B0503020204020204" pitchFamily="34" charset="-122"/>
              </a:rPr>
              <a:t>16 </a:t>
            </a:r>
            <a:r>
              <a:rPr lang="zh-CN" altLang="en-US" dirty="0">
                <a:solidFill>
                  <a:schemeClr val="bg1"/>
                </a:solidFill>
                <a:latin typeface="微软雅黑" panose="020B0503020204020204" pitchFamily="34" charset="-122"/>
                <a:ea typeface="微软雅黑" panose="020B0503020204020204" pitchFamily="34" charset="-122"/>
              </a:rPr>
              <a:t>个报文段，</a:t>
            </a:r>
          </a:p>
          <a:p>
            <a:pPr>
              <a:spcBef>
                <a:spcPct val="0"/>
              </a:spcBef>
            </a:pPr>
            <a:r>
              <a:rPr lang="zh-CN" altLang="en-US" dirty="0">
                <a:solidFill>
                  <a:schemeClr val="bg1"/>
                </a:solidFill>
                <a:latin typeface="微软雅黑" panose="020B0503020204020204" pitchFamily="34" charset="-122"/>
                <a:ea typeface="微软雅黑" panose="020B0503020204020204" pitchFamily="34" charset="-122"/>
              </a:rPr>
              <a:t>即 </a:t>
            </a:r>
            <a:r>
              <a:rPr lang="en-US" altLang="zh-CN" dirty="0" err="1">
                <a:solidFill>
                  <a:schemeClr val="bg1"/>
                </a:solidFill>
                <a:latin typeface="微软雅黑" panose="020B0503020204020204" pitchFamily="34" charset="-122"/>
                <a:ea typeface="微软雅黑" panose="020B0503020204020204" pitchFamily="34" charset="-122"/>
              </a:rPr>
              <a:t>ssthresh</a:t>
            </a:r>
            <a:r>
              <a:rPr lang="en-US" altLang="zh-CN" dirty="0">
                <a:solidFill>
                  <a:schemeClr val="bg1"/>
                </a:solidFill>
                <a:latin typeface="微软雅黑" panose="020B0503020204020204" pitchFamily="34" charset="-122"/>
                <a:ea typeface="微软雅黑" panose="020B0503020204020204" pitchFamily="34" charset="-122"/>
              </a:rPr>
              <a:t> = 16</a:t>
            </a:r>
            <a:r>
              <a:rPr lang="zh-CN" altLang="en-US" dirty="0">
                <a:solidFill>
                  <a:schemeClr val="bg1"/>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35037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10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4327889" y="710268"/>
            <a:ext cx="3536224"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平均吞吐量</a:t>
            </a:r>
            <a:endParaRPr lang="en-US" altLang="zh-CN" sz="3600" b="1" dirty="0">
              <a:solidFill>
                <a:schemeClr val="accent1"/>
              </a:solidFill>
              <a:cs typeface="+mn-ea"/>
              <a:sym typeface="+mn-lt"/>
            </a:endParaRPr>
          </a:p>
        </p:txBody>
      </p:sp>
      <p:sp>
        <p:nvSpPr>
          <p:cNvPr id="6" name="圆角矩形 5"/>
          <p:cNvSpPr/>
          <p:nvPr/>
        </p:nvSpPr>
        <p:spPr>
          <a:xfrm>
            <a:off x="1754188" y="1933903"/>
            <a:ext cx="8656693" cy="310055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假设忽略慢启动</a:t>
            </a: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假设在丢失发生时，设</a:t>
            </a:r>
            <a:r>
              <a:rPr lang="en-US" altLang="zh-CN" sz="2400" dirty="0">
                <a:latin typeface="微软雅黑" panose="020B0503020204020204" pitchFamily="34" charset="-122"/>
                <a:ea typeface="微软雅黑" panose="020B0503020204020204" pitchFamily="34" charset="-122"/>
              </a:rPr>
              <a:t>W</a:t>
            </a:r>
            <a:r>
              <a:rPr lang="zh-CN" altLang="en-US" sz="2400" dirty="0">
                <a:latin typeface="微软雅黑" panose="020B0503020204020204" pitchFamily="34" charset="-122"/>
                <a:ea typeface="微软雅黑" panose="020B0503020204020204" pitchFamily="34" charset="-122"/>
              </a:rPr>
              <a:t>是窗口大小</a:t>
            </a: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如果窗口为 </a:t>
            </a:r>
            <a:r>
              <a:rPr lang="en-US" altLang="zh-CN" sz="2400" dirty="0">
                <a:latin typeface="微软雅黑" panose="020B0503020204020204" pitchFamily="34" charset="-122"/>
                <a:ea typeface="微软雅黑" panose="020B0503020204020204" pitchFamily="34" charset="-122"/>
              </a:rPr>
              <a:t>W, </a:t>
            </a:r>
            <a:r>
              <a:rPr lang="zh-CN" altLang="en-US" sz="2400" dirty="0">
                <a:latin typeface="微软雅黑" panose="020B0503020204020204" pitchFamily="34" charset="-122"/>
                <a:ea typeface="微软雅黑" panose="020B0503020204020204" pitchFamily="34" charset="-122"/>
              </a:rPr>
              <a:t>吞吐量是 </a:t>
            </a:r>
            <a:r>
              <a:rPr lang="en-US" altLang="zh-CN" sz="2400" dirty="0">
                <a:latin typeface="微软雅黑" panose="020B0503020204020204" pitchFamily="34" charset="-122"/>
                <a:ea typeface="微软雅黑" panose="020B0503020204020204" pitchFamily="34" charset="-122"/>
              </a:rPr>
              <a:t>W/RTT</a:t>
            </a: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丢失发生后</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窗口降为 </a:t>
            </a:r>
            <a:r>
              <a:rPr lang="en-US" altLang="zh-CN" sz="2400" dirty="0">
                <a:latin typeface="微软雅黑" panose="020B0503020204020204" pitchFamily="34" charset="-122"/>
                <a:ea typeface="微软雅黑" panose="020B0503020204020204" pitchFamily="34" charset="-122"/>
              </a:rPr>
              <a:t>W/2, </a:t>
            </a:r>
            <a:r>
              <a:rPr lang="zh-CN" altLang="en-US" sz="2400" dirty="0">
                <a:latin typeface="微软雅黑" panose="020B0503020204020204" pitchFamily="34" charset="-122"/>
                <a:ea typeface="微软雅黑" panose="020B0503020204020204" pitchFamily="34" charset="-122"/>
              </a:rPr>
              <a:t>吞吐量为 </a:t>
            </a:r>
            <a:r>
              <a:rPr lang="en-US" altLang="zh-CN" sz="2400" dirty="0">
                <a:latin typeface="微软雅黑" panose="020B0503020204020204" pitchFamily="34" charset="-122"/>
                <a:ea typeface="微软雅黑" panose="020B0503020204020204" pitchFamily="34" charset="-122"/>
              </a:rPr>
              <a:t>W/2RTT. </a:t>
            </a: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平均吞吐量为</a:t>
            </a:r>
            <a:r>
              <a:rPr lang="en-US" altLang="zh-CN" sz="2400" dirty="0">
                <a:latin typeface="微软雅黑" panose="020B0503020204020204" pitchFamily="34" charset="-122"/>
                <a:ea typeface="微软雅黑" panose="020B0503020204020204" pitchFamily="34" charset="-122"/>
              </a:rPr>
              <a:t>0 .75 W/RTT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83675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941447" y="1562756"/>
            <a:ext cx="8499541" cy="491318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r>
              <a:rPr lang="zh-CN" altLang="en-US" sz="2200" kern="0" dirty="0">
                <a:solidFill>
                  <a:schemeClr val="tx1"/>
                </a:solidFill>
                <a:latin typeface="微软雅黑" panose="020B0503020204020204" pitchFamily="34" charset="-122"/>
                <a:ea typeface="微软雅黑" panose="020B0503020204020204" pitchFamily="34" charset="-122"/>
              </a:rPr>
              <a:t>举例</a:t>
            </a:r>
            <a:r>
              <a:rPr lang="en-US" altLang="zh-CN" sz="2200" kern="0" dirty="0">
                <a:solidFill>
                  <a:schemeClr val="tx1"/>
                </a:solidFill>
                <a:latin typeface="微软雅黑" panose="020B0503020204020204" pitchFamily="34" charset="-122"/>
                <a:ea typeface="微软雅黑" panose="020B0503020204020204" pitchFamily="34" charset="-122"/>
              </a:rPr>
              <a:t>: 1500 </a:t>
            </a:r>
            <a:r>
              <a:rPr lang="zh-CN" altLang="en-US" sz="2200" kern="0" dirty="0">
                <a:solidFill>
                  <a:schemeClr val="tx1"/>
                </a:solidFill>
                <a:latin typeface="微软雅黑" panose="020B0503020204020204" pitchFamily="34" charset="-122"/>
                <a:ea typeface="微软雅黑" panose="020B0503020204020204" pitchFamily="34" charset="-122"/>
              </a:rPr>
              <a:t>字节的数据段</a:t>
            </a:r>
            <a:r>
              <a:rPr lang="en-US" altLang="zh-CN" sz="2200" kern="0" dirty="0">
                <a:solidFill>
                  <a:schemeClr val="tx1"/>
                </a:solidFill>
                <a:latin typeface="微软雅黑" panose="020B0503020204020204" pitchFamily="34" charset="-122"/>
                <a:ea typeface="微软雅黑" panose="020B0503020204020204" pitchFamily="34" charset="-122"/>
              </a:rPr>
              <a:t>, 100ms RTT, </a:t>
            </a:r>
            <a:r>
              <a:rPr lang="zh-CN" altLang="en-US" sz="2200" kern="0" dirty="0">
                <a:solidFill>
                  <a:schemeClr val="tx1"/>
                </a:solidFill>
                <a:latin typeface="微软雅黑" panose="020B0503020204020204" pitchFamily="34" charset="-122"/>
                <a:ea typeface="微软雅黑" panose="020B0503020204020204" pitchFamily="34" charset="-122"/>
              </a:rPr>
              <a:t>希望</a:t>
            </a:r>
            <a:r>
              <a:rPr lang="en-US" altLang="zh-CN" sz="2200" kern="0" dirty="0">
                <a:solidFill>
                  <a:schemeClr val="tx1"/>
                </a:solidFill>
                <a:latin typeface="微软雅黑" panose="020B0503020204020204" pitchFamily="34" charset="-122"/>
                <a:ea typeface="微软雅黑" panose="020B0503020204020204" pitchFamily="34" charset="-122"/>
              </a:rPr>
              <a:t>10 </a:t>
            </a:r>
            <a:r>
              <a:rPr lang="en-US" altLang="zh-CN" sz="2200" kern="0" dirty="0" err="1">
                <a:solidFill>
                  <a:schemeClr val="tx1"/>
                </a:solidFill>
                <a:latin typeface="微软雅黑" panose="020B0503020204020204" pitchFamily="34" charset="-122"/>
                <a:ea typeface="微软雅黑" panose="020B0503020204020204" pitchFamily="34" charset="-122"/>
              </a:rPr>
              <a:t>Gbps</a:t>
            </a:r>
            <a:r>
              <a:rPr lang="en-US" altLang="zh-CN" sz="2200" kern="0" dirty="0">
                <a:solidFill>
                  <a:schemeClr val="tx1"/>
                </a:solidFill>
                <a:latin typeface="微软雅黑" panose="020B0503020204020204" pitchFamily="34" charset="-122"/>
                <a:ea typeface="微软雅黑" panose="020B0503020204020204" pitchFamily="34" charset="-122"/>
              </a:rPr>
              <a:t> </a:t>
            </a:r>
            <a:r>
              <a:rPr lang="zh-CN" altLang="en-US" sz="2200" kern="0" dirty="0">
                <a:solidFill>
                  <a:schemeClr val="tx1"/>
                </a:solidFill>
                <a:latin typeface="微软雅黑" panose="020B0503020204020204" pitchFamily="34" charset="-122"/>
                <a:ea typeface="微软雅黑" panose="020B0503020204020204" pitchFamily="34" charset="-122"/>
              </a:rPr>
              <a:t>吞吐量</a:t>
            </a:r>
          </a:p>
          <a:p>
            <a:pPr>
              <a:lnSpc>
                <a:spcPct val="150000"/>
              </a:lnSpc>
              <a:defRPr/>
            </a:pPr>
            <a:r>
              <a:rPr lang="zh-CN" altLang="en-US" sz="2200" kern="0" dirty="0">
                <a:solidFill>
                  <a:schemeClr val="tx1"/>
                </a:solidFill>
                <a:latin typeface="微软雅黑" panose="020B0503020204020204" pitchFamily="34" charset="-122"/>
                <a:ea typeface="微软雅黑" panose="020B0503020204020204" pitchFamily="34" charset="-122"/>
              </a:rPr>
              <a:t>要求窗口大小 </a:t>
            </a:r>
            <a:r>
              <a:rPr lang="en-US" altLang="zh-CN" sz="2200" kern="0" dirty="0">
                <a:solidFill>
                  <a:schemeClr val="tx1"/>
                </a:solidFill>
                <a:latin typeface="微软雅黑" panose="020B0503020204020204" pitchFamily="34" charset="-122"/>
                <a:ea typeface="微软雅黑" panose="020B0503020204020204" pitchFamily="34" charset="-122"/>
              </a:rPr>
              <a:t>W = 83,333 </a:t>
            </a:r>
            <a:r>
              <a:rPr lang="zh-CN" altLang="en-US" sz="2200" kern="0" dirty="0">
                <a:solidFill>
                  <a:schemeClr val="tx1"/>
                </a:solidFill>
                <a:latin typeface="微软雅黑" panose="020B0503020204020204" pitchFamily="34" charset="-122"/>
                <a:ea typeface="微软雅黑" panose="020B0503020204020204" pitchFamily="34" charset="-122"/>
              </a:rPr>
              <a:t>个报文段</a:t>
            </a:r>
          </a:p>
          <a:p>
            <a:pPr>
              <a:lnSpc>
                <a:spcPct val="150000"/>
              </a:lnSpc>
              <a:defRPr/>
            </a:pPr>
            <a:r>
              <a:rPr lang="zh-CN" altLang="en-US" sz="2200" kern="0" dirty="0">
                <a:solidFill>
                  <a:schemeClr val="tx1"/>
                </a:solidFill>
                <a:latin typeface="微软雅黑" panose="020B0503020204020204" pitchFamily="34" charset="-122"/>
                <a:ea typeface="微软雅黑" panose="020B0503020204020204" pitchFamily="34" charset="-122"/>
              </a:rPr>
              <a:t>按照一个连接的平均吞吐量公式</a:t>
            </a:r>
            <a:r>
              <a:rPr lang="en-US" altLang="zh-CN" sz="2200" kern="0" dirty="0">
                <a:solidFill>
                  <a:schemeClr val="tx1"/>
                </a:solidFill>
                <a:latin typeface="微软雅黑" panose="020B0503020204020204" pitchFamily="34" charset="-122"/>
                <a:ea typeface="微软雅黑" panose="020B0503020204020204" pitchFamily="34" charset="-122"/>
              </a:rPr>
              <a:t>(L</a:t>
            </a:r>
            <a:r>
              <a:rPr lang="zh-CN" altLang="en-US" sz="2200" kern="0" dirty="0">
                <a:solidFill>
                  <a:schemeClr val="tx1"/>
                </a:solidFill>
                <a:latin typeface="微软雅黑" panose="020B0503020204020204" pitchFamily="34" charset="-122"/>
                <a:ea typeface="微软雅黑" panose="020B0503020204020204" pitchFamily="34" charset="-122"/>
              </a:rPr>
              <a:t>为丢包率</a:t>
            </a:r>
            <a:r>
              <a:rPr lang="en-US" altLang="zh-CN" sz="2200" kern="0" dirty="0">
                <a:solidFill>
                  <a:schemeClr val="tx1"/>
                </a:solidFill>
                <a:latin typeface="微软雅黑" panose="020B0503020204020204" pitchFamily="34" charset="-122"/>
                <a:ea typeface="微软雅黑" panose="020B0503020204020204" pitchFamily="34" charset="-122"/>
              </a:rPr>
              <a:t>):</a:t>
            </a:r>
            <a:br>
              <a:rPr lang="en-US" altLang="zh-CN" sz="2200" kern="0" dirty="0">
                <a:solidFill>
                  <a:schemeClr val="tx1"/>
                </a:solidFill>
                <a:latin typeface="微软雅黑" panose="020B0503020204020204" pitchFamily="34" charset="-122"/>
                <a:ea typeface="微软雅黑" panose="020B0503020204020204" pitchFamily="34" charset="-122"/>
              </a:rPr>
            </a:br>
            <a:br>
              <a:rPr lang="en-US" altLang="zh-CN" sz="2200" kern="0" dirty="0">
                <a:solidFill>
                  <a:schemeClr val="tx1"/>
                </a:solidFill>
                <a:latin typeface="微软雅黑" panose="020B0503020204020204" pitchFamily="34" charset="-122"/>
                <a:ea typeface="微软雅黑" panose="020B0503020204020204" pitchFamily="34" charset="-122"/>
              </a:rPr>
            </a:br>
            <a:br>
              <a:rPr lang="en-US" altLang="zh-CN" sz="2200" kern="0" dirty="0">
                <a:solidFill>
                  <a:schemeClr val="tx1"/>
                </a:solidFill>
                <a:latin typeface="微软雅黑" panose="020B0503020204020204" pitchFamily="34" charset="-122"/>
                <a:ea typeface="微软雅黑" panose="020B0503020204020204" pitchFamily="34" charset="-122"/>
              </a:rPr>
            </a:br>
            <a:endParaRPr lang="en-US" altLang="zh-CN" sz="2200" kern="0" dirty="0">
              <a:solidFill>
                <a:schemeClr val="tx1"/>
              </a:solidFill>
              <a:latin typeface="微软雅黑" panose="020B0503020204020204" pitchFamily="34" charset="-122"/>
              <a:ea typeface="微软雅黑" panose="020B0503020204020204" pitchFamily="34" charset="-122"/>
            </a:endParaRPr>
          </a:p>
          <a:p>
            <a:pPr>
              <a:lnSpc>
                <a:spcPct val="150000"/>
              </a:lnSpc>
              <a:defRPr/>
            </a:pPr>
            <a:r>
              <a:rPr lang="zh-CN" altLang="en-US" sz="2200" kern="0" dirty="0">
                <a:solidFill>
                  <a:schemeClr val="tx1"/>
                </a:solidFill>
                <a:latin typeface="微软雅黑" panose="020B0503020204020204" pitchFamily="34" charset="-122"/>
                <a:ea typeface="微软雅黑" panose="020B0503020204020204" pitchFamily="34" charset="-122"/>
              </a:rPr>
              <a:t>则现在的</a:t>
            </a:r>
            <a:r>
              <a:rPr lang="en-US" altLang="zh-CN" sz="2200" kern="0" dirty="0">
                <a:solidFill>
                  <a:schemeClr val="tx1"/>
                </a:solidFill>
                <a:latin typeface="微软雅黑" panose="020B0503020204020204" pitchFamily="34" charset="-122"/>
                <a:ea typeface="微软雅黑" panose="020B0503020204020204" pitchFamily="34" charset="-122"/>
              </a:rPr>
              <a:t>TCP</a:t>
            </a:r>
            <a:r>
              <a:rPr lang="zh-CN" altLang="en-US" sz="2200" kern="0" dirty="0">
                <a:solidFill>
                  <a:schemeClr val="tx1"/>
                </a:solidFill>
                <a:latin typeface="微软雅黑" panose="020B0503020204020204" pitchFamily="34" charset="-122"/>
                <a:ea typeface="微软雅黑" panose="020B0503020204020204" pitchFamily="34" charset="-122"/>
              </a:rPr>
              <a:t>为达到</a:t>
            </a:r>
            <a:r>
              <a:rPr lang="en-US" altLang="zh-CN" sz="2200" kern="0" dirty="0">
                <a:solidFill>
                  <a:schemeClr val="tx1"/>
                </a:solidFill>
                <a:latin typeface="微软雅黑" panose="020B0503020204020204" pitchFamily="34" charset="-122"/>
                <a:ea typeface="微软雅黑" panose="020B0503020204020204" pitchFamily="34" charset="-122"/>
              </a:rPr>
              <a:t>10 </a:t>
            </a:r>
            <a:r>
              <a:rPr lang="en-US" altLang="zh-CN" sz="2200" kern="0" dirty="0" err="1">
                <a:solidFill>
                  <a:schemeClr val="tx1"/>
                </a:solidFill>
                <a:latin typeface="微软雅黑" panose="020B0503020204020204" pitchFamily="34" charset="-122"/>
                <a:ea typeface="微软雅黑" panose="020B0503020204020204" pitchFamily="34" charset="-122"/>
              </a:rPr>
              <a:t>Gbps</a:t>
            </a:r>
            <a:r>
              <a:rPr lang="zh-CN" altLang="en-US" sz="2200" kern="0" dirty="0">
                <a:solidFill>
                  <a:schemeClr val="tx1"/>
                </a:solidFill>
                <a:latin typeface="微软雅黑" panose="020B0503020204020204" pitchFamily="34" charset="-122"/>
                <a:ea typeface="微软雅黑" panose="020B0503020204020204" pitchFamily="34" charset="-122"/>
              </a:rPr>
              <a:t>的吞吐量，要求</a:t>
            </a:r>
            <a:r>
              <a:rPr lang="en-US" altLang="zh-CN" sz="2200" kern="0" dirty="0">
                <a:solidFill>
                  <a:schemeClr val="tx1"/>
                </a:solidFill>
                <a:latin typeface="微软雅黑" panose="020B0503020204020204" pitchFamily="34" charset="-122"/>
                <a:ea typeface="微软雅黑" panose="020B0503020204020204" pitchFamily="34" charset="-122"/>
              </a:rPr>
              <a:t>L = 2×10</a:t>
            </a:r>
            <a:r>
              <a:rPr lang="en-US" altLang="zh-CN" sz="2200" kern="0" baseline="30000" dirty="0">
                <a:solidFill>
                  <a:schemeClr val="tx1"/>
                </a:solidFill>
                <a:latin typeface="微软雅黑" panose="020B0503020204020204" pitchFamily="34" charset="-122"/>
                <a:ea typeface="微软雅黑" panose="020B0503020204020204" pitchFamily="34" charset="-122"/>
              </a:rPr>
              <a:t>-10 </a:t>
            </a:r>
            <a:r>
              <a:rPr lang="zh-CN" altLang="en-US" sz="2200" kern="0" dirty="0">
                <a:solidFill>
                  <a:schemeClr val="tx1"/>
                </a:solidFill>
                <a:latin typeface="微软雅黑" panose="020B0503020204020204" pitchFamily="34" charset="-122"/>
                <a:ea typeface="微软雅黑" panose="020B0503020204020204" pitchFamily="34" charset="-122"/>
              </a:rPr>
              <a:t>，即每</a:t>
            </a:r>
            <a:r>
              <a:rPr lang="en-US" altLang="zh-CN" sz="2200" kern="0" dirty="0">
                <a:solidFill>
                  <a:schemeClr val="tx1"/>
                </a:solidFill>
                <a:latin typeface="微软雅黑" panose="020B0503020204020204" pitchFamily="34" charset="-122"/>
                <a:ea typeface="微软雅黑" panose="020B0503020204020204" pitchFamily="34" charset="-122"/>
              </a:rPr>
              <a:t>500</a:t>
            </a:r>
            <a:r>
              <a:rPr lang="zh-CN" altLang="en-US" sz="2200" kern="0" dirty="0">
                <a:solidFill>
                  <a:schemeClr val="tx1"/>
                </a:solidFill>
                <a:latin typeface="微软雅黑" panose="020B0503020204020204" pitchFamily="34" charset="-122"/>
                <a:ea typeface="微软雅黑" panose="020B0503020204020204" pitchFamily="34" charset="-122"/>
              </a:rPr>
              <a:t>万个报文段只允许丢失一个报文段。</a:t>
            </a:r>
            <a:endParaRPr lang="zh-CN" altLang="en-US" sz="2200" i="1" kern="0" dirty="0">
              <a:solidFill>
                <a:schemeClr val="tx1"/>
              </a:solidFill>
              <a:latin typeface="微软雅黑" panose="020B0503020204020204" pitchFamily="34" charset="-122"/>
              <a:ea typeface="微软雅黑" panose="020B0503020204020204" pitchFamily="34" charset="-122"/>
            </a:endParaRPr>
          </a:p>
          <a:p>
            <a:pPr>
              <a:lnSpc>
                <a:spcPct val="150000"/>
              </a:lnSpc>
              <a:defRPr/>
            </a:pPr>
            <a:r>
              <a:rPr lang="zh-CN" altLang="en-US" sz="2200" kern="0" dirty="0">
                <a:solidFill>
                  <a:schemeClr val="tx1"/>
                </a:solidFill>
                <a:latin typeface="微软雅黑" panose="020B0503020204020204" pitchFamily="34" charset="-122"/>
                <a:ea typeface="微软雅黑" panose="020B0503020204020204" pitchFamily="34" charset="-122"/>
              </a:rPr>
              <a:t>用于高速的</a:t>
            </a:r>
            <a:r>
              <a:rPr lang="en-US" altLang="zh-CN" sz="2200" kern="0" dirty="0">
                <a:solidFill>
                  <a:schemeClr val="tx1"/>
                </a:solidFill>
                <a:latin typeface="微软雅黑" panose="020B0503020204020204" pitchFamily="34" charset="-122"/>
                <a:ea typeface="微软雅黑" panose="020B0503020204020204" pitchFamily="34" charset="-122"/>
              </a:rPr>
              <a:t>TCP</a:t>
            </a:r>
            <a:r>
              <a:rPr lang="zh-CN" altLang="en-US" sz="2200" kern="0" dirty="0">
                <a:solidFill>
                  <a:schemeClr val="tx1"/>
                </a:solidFill>
                <a:latin typeface="微软雅黑" panose="020B0503020204020204" pitchFamily="34" charset="-122"/>
                <a:ea typeface="微软雅黑" panose="020B0503020204020204" pitchFamily="34" charset="-122"/>
              </a:rPr>
              <a:t>的新版本是必要的</a:t>
            </a:r>
            <a:r>
              <a:rPr lang="en-US" altLang="zh-CN" sz="2200" kern="0" dirty="0">
                <a:solidFill>
                  <a:schemeClr val="tx1"/>
                </a:solidFill>
                <a:latin typeface="微软雅黑" panose="020B0503020204020204" pitchFamily="34" charset="-122"/>
                <a:ea typeface="微软雅黑" panose="020B0503020204020204" pitchFamily="34" charset="-122"/>
              </a:rPr>
              <a:t>!</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5020386" y="710268"/>
            <a:ext cx="2151230"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未来</a:t>
            </a:r>
            <a:endParaRPr lang="en-US" altLang="zh-CN" sz="3600" b="1" dirty="0">
              <a:solidFill>
                <a:schemeClr val="accent1"/>
              </a:solidFill>
              <a:cs typeface="+mn-ea"/>
              <a:sym typeface="+mn-lt"/>
            </a:endParaRPr>
          </a:p>
        </p:txBody>
      </p:sp>
      <p:graphicFrame>
        <p:nvGraphicFramePr>
          <p:cNvPr id="8" name="Object 4"/>
          <p:cNvGraphicFramePr>
            <a:graphicFrameLocks/>
          </p:cNvGraphicFramePr>
          <p:nvPr>
            <p:extLst>
              <p:ext uri="{D42A27DB-BD31-4B8C-83A1-F6EECF244321}">
                <p14:modId xmlns:p14="http://schemas.microsoft.com/office/powerpoint/2010/main" val="1417112960"/>
              </p:ext>
            </p:extLst>
          </p:nvPr>
        </p:nvGraphicFramePr>
        <p:xfrm>
          <a:off x="4999080" y="3535952"/>
          <a:ext cx="1574800" cy="966788"/>
        </p:xfrm>
        <a:graphic>
          <a:graphicData uri="http://schemas.openxmlformats.org/presentationml/2006/ole">
            <mc:AlternateContent xmlns:mc="http://schemas.openxmlformats.org/markup-compatibility/2006">
              <mc:Choice xmlns:v="urn:schemas-microsoft-com:vml" Requires="v">
                <p:oleObj name="Equation" r:id="rId3" imgW="1573655" imgH="966697" progId="Equation.3">
                  <p:embed/>
                </p:oleObj>
              </mc:Choice>
              <mc:Fallback>
                <p:oleObj name="Equation" r:id="rId3" imgW="1573655" imgH="966697" progId="Equation.3">
                  <p:embed/>
                  <p:pic>
                    <p:nvPicPr>
                      <p:cNvPr id="2970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9080" y="3535952"/>
                        <a:ext cx="1574800"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243949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169643" y="1802174"/>
            <a:ext cx="8829719" cy="61331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zh-CN" altLang="en-US" sz="2000">
                <a:latin typeface="微软雅黑" panose="020B0503020204020204" pitchFamily="34" charset="-122"/>
                <a:ea typeface="微软雅黑" panose="020B0503020204020204" pitchFamily="34" charset="-122"/>
              </a:rPr>
              <a:t>公平目标</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如果</a:t>
            </a:r>
            <a:r>
              <a:rPr lang="en-US" altLang="zh-CN" sz="2000">
                <a:latin typeface="微软雅黑" panose="020B0503020204020204" pitchFamily="34" charset="-122"/>
                <a:ea typeface="微软雅黑" panose="020B0503020204020204" pitchFamily="34" charset="-122"/>
              </a:rPr>
              <a:t>K</a:t>
            </a:r>
            <a:r>
              <a:rPr lang="zh-CN" altLang="en-US" sz="2000">
                <a:latin typeface="微软雅黑" panose="020B0503020204020204" pitchFamily="34" charset="-122"/>
                <a:ea typeface="微软雅黑" panose="020B0503020204020204" pitchFamily="34" charset="-122"/>
              </a:rPr>
              <a:t>个</a:t>
            </a:r>
            <a:r>
              <a:rPr lang="en-US" altLang="zh-CN" sz="2000">
                <a:latin typeface="微软雅黑" panose="020B0503020204020204" pitchFamily="34" charset="-122"/>
                <a:ea typeface="微软雅黑" panose="020B0503020204020204" pitchFamily="34" charset="-122"/>
              </a:rPr>
              <a:t>TCP </a:t>
            </a:r>
            <a:r>
              <a:rPr lang="zh-CN" altLang="en-US" sz="2000">
                <a:latin typeface="微软雅黑" panose="020B0503020204020204" pitchFamily="34" charset="-122"/>
                <a:ea typeface="微软雅黑" panose="020B0503020204020204" pitchFamily="34" charset="-122"/>
              </a:rPr>
              <a:t>共享带宽为</a:t>
            </a:r>
            <a:r>
              <a:rPr lang="en-US" altLang="zh-CN" sz="2000">
                <a:latin typeface="微软雅黑" panose="020B0503020204020204" pitchFamily="34" charset="-122"/>
                <a:ea typeface="微软雅黑" panose="020B0503020204020204" pitchFamily="34" charset="-122"/>
              </a:rPr>
              <a:t>R</a:t>
            </a:r>
            <a:r>
              <a:rPr lang="zh-CN" altLang="en-US" sz="2000">
                <a:latin typeface="微软雅黑" panose="020B0503020204020204" pitchFamily="34" charset="-122"/>
                <a:ea typeface="微软雅黑" panose="020B0503020204020204" pitchFamily="34" charset="-122"/>
              </a:rPr>
              <a:t>的瓶颈链路每个应该有</a:t>
            </a:r>
            <a:r>
              <a:rPr lang="en-US" altLang="zh-CN" sz="2000">
                <a:latin typeface="微软雅黑" panose="020B0503020204020204" pitchFamily="34" charset="-122"/>
                <a:ea typeface="微软雅黑" panose="020B0503020204020204" pitchFamily="34" charset="-122"/>
              </a:rPr>
              <a:t>R/K</a:t>
            </a:r>
            <a:r>
              <a:rPr lang="zh-CN" altLang="en-US" sz="2000">
                <a:latin typeface="微软雅黑" panose="020B0503020204020204" pitchFamily="34" charset="-122"/>
                <a:ea typeface="微软雅黑" panose="020B0503020204020204" pitchFamily="34" charset="-122"/>
              </a:rPr>
              <a:t>的平均速率。</a:t>
            </a:r>
            <a:endParaRPr lang="zh-CN" altLang="en-US" sz="2000" dirty="0">
              <a:latin typeface="微软雅黑" panose="020B0503020204020204" pitchFamily="34" charset="-122"/>
              <a:ea typeface="微软雅黑" panose="020B0503020204020204" pitchFamily="34" charset="-122"/>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4930617" y="710268"/>
            <a:ext cx="2330767"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公平*</a:t>
            </a:r>
            <a:endParaRPr lang="en-US" altLang="zh-CN" sz="3600" b="1" dirty="0">
              <a:solidFill>
                <a:schemeClr val="accent1"/>
              </a:solidFill>
              <a:cs typeface="+mn-ea"/>
              <a:sym typeface="+mn-lt"/>
            </a:endParaRPr>
          </a:p>
        </p:txBody>
      </p:sp>
      <p:grpSp>
        <p:nvGrpSpPr>
          <p:cNvPr id="8" name="Group 40"/>
          <p:cNvGrpSpPr>
            <a:grpSpLocks/>
          </p:cNvGrpSpPr>
          <p:nvPr/>
        </p:nvGrpSpPr>
        <p:grpSpPr bwMode="auto">
          <a:xfrm>
            <a:off x="2807881" y="3077713"/>
            <a:ext cx="5019675" cy="2193925"/>
            <a:chOff x="1056" y="1920"/>
            <a:chExt cx="3161" cy="1382"/>
          </a:xfrm>
        </p:grpSpPr>
        <p:sp>
          <p:nvSpPr>
            <p:cNvPr id="9" name="Line 3"/>
            <p:cNvSpPr>
              <a:spLocks noChangeShapeType="1"/>
            </p:cNvSpPr>
            <p:nvPr/>
          </p:nvSpPr>
          <p:spPr bwMode="auto">
            <a:xfrm>
              <a:off x="2968" y="2656"/>
              <a:ext cx="1218" cy="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graphicFrame>
          <p:nvGraphicFramePr>
            <p:cNvPr id="10" name="Object 4"/>
            <p:cNvGraphicFramePr>
              <a:graphicFrameLocks/>
            </p:cNvGraphicFramePr>
            <p:nvPr/>
          </p:nvGraphicFramePr>
          <p:xfrm>
            <a:off x="1392" y="2760"/>
            <a:ext cx="415" cy="344"/>
          </p:xfrm>
          <a:graphic>
            <a:graphicData uri="http://schemas.openxmlformats.org/presentationml/2006/ole">
              <mc:AlternateContent xmlns:mc="http://schemas.openxmlformats.org/markup-compatibility/2006">
                <mc:Choice xmlns:v="urn:schemas-microsoft-com:vml" Requires="v">
                  <p:oleObj name="Clip" r:id="rId3" imgW="658115" imgH="545792" progId="MS_ClipArt_Gallery.2">
                    <p:embed/>
                  </p:oleObj>
                </mc:Choice>
                <mc:Fallback>
                  <p:oleObj name="Clip" r:id="rId3" imgW="658115" imgH="545792" progId="MS_ClipArt_Gallery.2">
                    <p:embed/>
                    <p:pic>
                      <p:nvPicPr>
                        <p:cNvPr id="29702"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760"/>
                          <a:ext cx="415"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Oval 5"/>
            <p:cNvSpPr>
              <a:spLocks noChangeArrowheads="1"/>
            </p:cNvSpPr>
            <p:nvPr/>
          </p:nvSpPr>
          <p:spPr bwMode="auto">
            <a:xfrm>
              <a:off x="2216" y="2620"/>
              <a:ext cx="755" cy="233"/>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mn-ea"/>
              </a:endParaRPr>
            </a:p>
          </p:txBody>
        </p:sp>
        <p:sp>
          <p:nvSpPr>
            <p:cNvPr id="12" name="Rectangle 6"/>
            <p:cNvSpPr>
              <a:spLocks noChangeArrowheads="1"/>
            </p:cNvSpPr>
            <p:nvPr/>
          </p:nvSpPr>
          <p:spPr bwMode="auto">
            <a:xfrm>
              <a:off x="2216" y="2577"/>
              <a:ext cx="755" cy="16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zh-CN" altLang="zh-CN" sz="1800">
                <a:latin typeface="+mn-ea"/>
              </a:endParaRPr>
            </a:p>
          </p:txBody>
        </p:sp>
        <p:sp>
          <p:nvSpPr>
            <p:cNvPr id="13" name="Oval 7"/>
            <p:cNvSpPr>
              <a:spLocks noChangeArrowheads="1"/>
            </p:cNvSpPr>
            <p:nvPr/>
          </p:nvSpPr>
          <p:spPr bwMode="auto">
            <a:xfrm>
              <a:off x="2222" y="2433"/>
              <a:ext cx="755" cy="271"/>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mn-ea"/>
              </a:endParaRPr>
            </a:p>
          </p:txBody>
        </p:sp>
        <p:grpSp>
          <p:nvGrpSpPr>
            <p:cNvPr id="14" name="Group 16"/>
            <p:cNvGrpSpPr>
              <a:grpSpLocks/>
            </p:cNvGrpSpPr>
            <p:nvPr/>
          </p:nvGrpSpPr>
          <p:grpSpPr bwMode="auto">
            <a:xfrm>
              <a:off x="2440" y="2452"/>
              <a:ext cx="314" cy="75"/>
              <a:chOff x="2440" y="2452"/>
              <a:chExt cx="314" cy="75"/>
            </a:xfrm>
          </p:grpSpPr>
          <p:grpSp>
            <p:nvGrpSpPr>
              <p:cNvPr id="38" name="Group 11"/>
              <p:cNvGrpSpPr>
                <a:grpSpLocks/>
              </p:cNvGrpSpPr>
              <p:nvPr/>
            </p:nvGrpSpPr>
            <p:grpSpPr bwMode="auto">
              <a:xfrm>
                <a:off x="2440" y="2453"/>
                <a:ext cx="314" cy="74"/>
                <a:chOff x="2440" y="2453"/>
                <a:chExt cx="314" cy="74"/>
              </a:xfrm>
            </p:grpSpPr>
            <p:sp>
              <p:nvSpPr>
                <p:cNvPr id="45" name="Line 8"/>
                <p:cNvSpPr>
                  <a:spLocks noChangeShapeType="1"/>
                </p:cNvSpPr>
                <p:nvPr/>
              </p:nvSpPr>
              <p:spPr bwMode="auto">
                <a:xfrm flipV="1">
                  <a:off x="2440" y="2453"/>
                  <a:ext cx="112"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46" name="Line 9"/>
                <p:cNvSpPr>
                  <a:spLocks noChangeShapeType="1"/>
                </p:cNvSpPr>
                <p:nvPr/>
              </p:nvSpPr>
              <p:spPr bwMode="auto">
                <a:xfrm>
                  <a:off x="2655" y="2527"/>
                  <a:ext cx="9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47" name="Line 10"/>
                <p:cNvSpPr>
                  <a:spLocks noChangeShapeType="1"/>
                </p:cNvSpPr>
                <p:nvPr/>
              </p:nvSpPr>
              <p:spPr bwMode="auto">
                <a:xfrm>
                  <a:off x="2543" y="2455"/>
                  <a:ext cx="117" cy="7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nvGrpSpPr>
              <p:cNvPr id="39" name="Group 15"/>
              <p:cNvGrpSpPr>
                <a:grpSpLocks/>
              </p:cNvGrpSpPr>
              <p:nvPr/>
            </p:nvGrpSpPr>
            <p:grpSpPr bwMode="auto">
              <a:xfrm>
                <a:off x="2440" y="2452"/>
                <a:ext cx="313" cy="74"/>
                <a:chOff x="2440" y="2452"/>
                <a:chExt cx="313" cy="74"/>
              </a:xfrm>
            </p:grpSpPr>
            <p:sp>
              <p:nvSpPr>
                <p:cNvPr id="42" name="Line 12"/>
                <p:cNvSpPr>
                  <a:spLocks noChangeShapeType="1"/>
                </p:cNvSpPr>
                <p:nvPr/>
              </p:nvSpPr>
              <p:spPr bwMode="auto">
                <a:xfrm>
                  <a:off x="2440" y="2524"/>
                  <a:ext cx="112"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43" name="Line 13"/>
                <p:cNvSpPr>
                  <a:spLocks noChangeShapeType="1"/>
                </p:cNvSpPr>
                <p:nvPr/>
              </p:nvSpPr>
              <p:spPr bwMode="auto">
                <a:xfrm>
                  <a:off x="2654" y="2452"/>
                  <a:ext cx="9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44" name="Line 14"/>
                <p:cNvSpPr>
                  <a:spLocks noChangeShapeType="1"/>
                </p:cNvSpPr>
                <p:nvPr/>
              </p:nvSpPr>
              <p:spPr bwMode="auto">
                <a:xfrm flipV="1">
                  <a:off x="2542" y="2452"/>
                  <a:ext cx="117" cy="7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sp>
          <p:nvSpPr>
            <p:cNvPr id="15" name="Oval 17"/>
            <p:cNvSpPr>
              <a:spLocks noChangeArrowheads="1"/>
            </p:cNvSpPr>
            <p:nvPr/>
          </p:nvSpPr>
          <p:spPr bwMode="auto">
            <a:xfrm>
              <a:off x="3392" y="2626"/>
              <a:ext cx="755" cy="233"/>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mn-ea"/>
              </a:endParaRPr>
            </a:p>
          </p:txBody>
        </p:sp>
        <p:sp>
          <p:nvSpPr>
            <p:cNvPr id="16" name="Line 18"/>
            <p:cNvSpPr>
              <a:spLocks noChangeShapeType="1"/>
            </p:cNvSpPr>
            <p:nvPr/>
          </p:nvSpPr>
          <p:spPr bwMode="auto">
            <a:xfrm>
              <a:off x="3398" y="2613"/>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7" name="Rectangle 19"/>
            <p:cNvSpPr>
              <a:spLocks noChangeArrowheads="1"/>
            </p:cNvSpPr>
            <p:nvPr/>
          </p:nvSpPr>
          <p:spPr bwMode="auto">
            <a:xfrm>
              <a:off x="3398" y="2589"/>
              <a:ext cx="755" cy="16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zh-CN" altLang="zh-CN" sz="1800">
                <a:latin typeface="+mn-ea"/>
              </a:endParaRPr>
            </a:p>
          </p:txBody>
        </p:sp>
        <p:sp>
          <p:nvSpPr>
            <p:cNvPr id="18" name="Oval 20"/>
            <p:cNvSpPr>
              <a:spLocks noChangeArrowheads="1"/>
            </p:cNvSpPr>
            <p:nvPr/>
          </p:nvSpPr>
          <p:spPr bwMode="auto">
            <a:xfrm>
              <a:off x="3404" y="2445"/>
              <a:ext cx="755" cy="271"/>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mn-ea"/>
              </a:endParaRPr>
            </a:p>
          </p:txBody>
        </p:sp>
        <p:graphicFrame>
          <p:nvGraphicFramePr>
            <p:cNvPr id="19" name="Object 21"/>
            <p:cNvGraphicFramePr>
              <a:graphicFrameLocks/>
            </p:cNvGraphicFramePr>
            <p:nvPr/>
          </p:nvGraphicFramePr>
          <p:xfrm>
            <a:off x="1362" y="2136"/>
            <a:ext cx="415" cy="344"/>
          </p:xfrm>
          <a:graphic>
            <a:graphicData uri="http://schemas.openxmlformats.org/presentationml/2006/ole">
              <mc:AlternateContent xmlns:mc="http://schemas.openxmlformats.org/markup-compatibility/2006">
                <mc:Choice xmlns:v="urn:schemas-microsoft-com:vml" Requires="v">
                  <p:oleObj name="Clip" r:id="rId5" imgW="658115" imgH="545792" progId="MS_ClipArt_Gallery.2">
                    <p:embed/>
                  </p:oleObj>
                </mc:Choice>
                <mc:Fallback>
                  <p:oleObj name="Clip" r:id="rId5" imgW="658115" imgH="545792" progId="MS_ClipArt_Gallery.2">
                    <p:embed/>
                    <p:pic>
                      <p:nvPicPr>
                        <p:cNvPr id="29711" name="Object 2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2" y="2136"/>
                          <a:ext cx="415"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22"/>
            <p:cNvSpPr>
              <a:spLocks noChangeArrowheads="1"/>
            </p:cNvSpPr>
            <p:nvPr/>
          </p:nvSpPr>
          <p:spPr bwMode="auto">
            <a:xfrm>
              <a:off x="3194" y="2537"/>
              <a:ext cx="91" cy="124"/>
            </a:xfrm>
            <a:prstGeom prst="rect">
              <a:avLst/>
            </a:prstGeom>
            <a:solidFill>
              <a:srgbClr val="0099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mn-ea"/>
              </a:endParaRPr>
            </a:p>
          </p:txBody>
        </p:sp>
        <p:sp>
          <p:nvSpPr>
            <p:cNvPr id="21" name="Rectangle 23"/>
            <p:cNvSpPr>
              <a:spLocks noChangeArrowheads="1"/>
            </p:cNvSpPr>
            <p:nvPr/>
          </p:nvSpPr>
          <p:spPr bwMode="auto">
            <a:xfrm>
              <a:off x="2759" y="2576"/>
              <a:ext cx="91" cy="124"/>
            </a:xfrm>
            <a:prstGeom prst="rect">
              <a:avLst/>
            </a:prstGeom>
            <a:solidFill>
              <a:srgbClr val="0099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mn-ea"/>
              </a:endParaRPr>
            </a:p>
          </p:txBody>
        </p:sp>
        <p:sp>
          <p:nvSpPr>
            <p:cNvPr id="22" name="Rectangle 24"/>
            <p:cNvSpPr>
              <a:spLocks noChangeArrowheads="1"/>
            </p:cNvSpPr>
            <p:nvPr/>
          </p:nvSpPr>
          <p:spPr bwMode="auto">
            <a:xfrm>
              <a:off x="2942" y="2537"/>
              <a:ext cx="91" cy="124"/>
            </a:xfrm>
            <a:prstGeom prst="rect">
              <a:avLst/>
            </a:prstGeom>
            <a:solidFill>
              <a:srgbClr val="0099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mn-ea"/>
              </a:endParaRPr>
            </a:p>
          </p:txBody>
        </p:sp>
        <p:sp>
          <p:nvSpPr>
            <p:cNvPr id="23" name="Rectangle 25"/>
            <p:cNvSpPr>
              <a:spLocks noChangeArrowheads="1"/>
            </p:cNvSpPr>
            <p:nvPr/>
          </p:nvSpPr>
          <p:spPr bwMode="auto">
            <a:xfrm>
              <a:off x="1344" y="1920"/>
              <a:ext cx="8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800">
                  <a:latin typeface="+mn-ea"/>
                </a:rPr>
                <a:t>TCP </a:t>
              </a:r>
              <a:r>
                <a:rPr lang="zh-CN" altLang="en-US" sz="1800">
                  <a:latin typeface="+mn-ea"/>
                </a:rPr>
                <a:t>连接 </a:t>
              </a:r>
              <a:r>
                <a:rPr lang="en-US" altLang="zh-CN" sz="1800">
                  <a:latin typeface="+mn-ea"/>
                </a:rPr>
                <a:t>1</a:t>
              </a:r>
            </a:p>
          </p:txBody>
        </p:sp>
        <p:sp>
          <p:nvSpPr>
            <p:cNvPr id="24" name="Rectangle 26"/>
            <p:cNvSpPr>
              <a:spLocks noChangeArrowheads="1"/>
            </p:cNvSpPr>
            <p:nvPr/>
          </p:nvSpPr>
          <p:spPr bwMode="auto">
            <a:xfrm>
              <a:off x="2200" y="2808"/>
              <a:ext cx="8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800">
                  <a:latin typeface="+mn-ea"/>
                </a:rPr>
                <a:t>瓶颈路由器</a:t>
              </a:r>
            </a:p>
            <a:p>
              <a:pPr algn="ctr">
                <a:spcBef>
                  <a:spcPct val="0"/>
                </a:spcBef>
                <a:buFontTx/>
                <a:buNone/>
              </a:pPr>
              <a:r>
                <a:rPr lang="zh-CN" altLang="en-US" sz="1800">
                  <a:latin typeface="+mn-ea"/>
                </a:rPr>
                <a:t>容量 </a:t>
              </a:r>
              <a:r>
                <a:rPr lang="en-US" altLang="zh-CN" sz="1800">
                  <a:latin typeface="+mn-ea"/>
                </a:rPr>
                <a:t>R</a:t>
              </a:r>
            </a:p>
          </p:txBody>
        </p:sp>
        <p:grpSp>
          <p:nvGrpSpPr>
            <p:cNvPr id="25" name="Group 35"/>
            <p:cNvGrpSpPr>
              <a:grpSpLocks/>
            </p:cNvGrpSpPr>
            <p:nvPr/>
          </p:nvGrpSpPr>
          <p:grpSpPr bwMode="auto">
            <a:xfrm>
              <a:off x="3610" y="2482"/>
              <a:ext cx="314" cy="75"/>
              <a:chOff x="3610" y="2482"/>
              <a:chExt cx="314" cy="75"/>
            </a:xfrm>
          </p:grpSpPr>
          <p:grpSp>
            <p:nvGrpSpPr>
              <p:cNvPr id="30" name="Group 30"/>
              <p:cNvGrpSpPr>
                <a:grpSpLocks/>
              </p:cNvGrpSpPr>
              <p:nvPr/>
            </p:nvGrpSpPr>
            <p:grpSpPr bwMode="auto">
              <a:xfrm>
                <a:off x="3610" y="2483"/>
                <a:ext cx="314" cy="74"/>
                <a:chOff x="3610" y="2483"/>
                <a:chExt cx="314" cy="74"/>
              </a:xfrm>
            </p:grpSpPr>
            <p:sp>
              <p:nvSpPr>
                <p:cNvPr id="35" name="Line 27"/>
                <p:cNvSpPr>
                  <a:spLocks noChangeShapeType="1"/>
                </p:cNvSpPr>
                <p:nvPr/>
              </p:nvSpPr>
              <p:spPr bwMode="auto">
                <a:xfrm flipV="1">
                  <a:off x="3610" y="2483"/>
                  <a:ext cx="112"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6" name="Line 28"/>
                <p:cNvSpPr>
                  <a:spLocks noChangeShapeType="1"/>
                </p:cNvSpPr>
                <p:nvPr/>
              </p:nvSpPr>
              <p:spPr bwMode="auto">
                <a:xfrm>
                  <a:off x="3825" y="2557"/>
                  <a:ext cx="9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7" name="Line 29"/>
                <p:cNvSpPr>
                  <a:spLocks noChangeShapeType="1"/>
                </p:cNvSpPr>
                <p:nvPr/>
              </p:nvSpPr>
              <p:spPr bwMode="auto">
                <a:xfrm>
                  <a:off x="3713" y="2485"/>
                  <a:ext cx="117" cy="7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nvGrpSpPr>
              <p:cNvPr id="31" name="Group 34"/>
              <p:cNvGrpSpPr>
                <a:grpSpLocks/>
              </p:cNvGrpSpPr>
              <p:nvPr/>
            </p:nvGrpSpPr>
            <p:grpSpPr bwMode="auto">
              <a:xfrm>
                <a:off x="3610" y="2482"/>
                <a:ext cx="313" cy="74"/>
                <a:chOff x="3610" y="2482"/>
                <a:chExt cx="313" cy="74"/>
              </a:xfrm>
            </p:grpSpPr>
            <p:sp>
              <p:nvSpPr>
                <p:cNvPr id="32" name="Line 31"/>
                <p:cNvSpPr>
                  <a:spLocks noChangeShapeType="1"/>
                </p:cNvSpPr>
                <p:nvPr/>
              </p:nvSpPr>
              <p:spPr bwMode="auto">
                <a:xfrm>
                  <a:off x="3610" y="2554"/>
                  <a:ext cx="112"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3" name="Line 32"/>
                <p:cNvSpPr>
                  <a:spLocks noChangeShapeType="1"/>
                </p:cNvSpPr>
                <p:nvPr/>
              </p:nvSpPr>
              <p:spPr bwMode="auto">
                <a:xfrm>
                  <a:off x="3824" y="2482"/>
                  <a:ext cx="9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4" name="Line 33"/>
                <p:cNvSpPr>
                  <a:spLocks noChangeShapeType="1"/>
                </p:cNvSpPr>
                <p:nvPr/>
              </p:nvSpPr>
              <p:spPr bwMode="auto">
                <a:xfrm flipV="1">
                  <a:off x="3712" y="2482"/>
                  <a:ext cx="117" cy="7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sp>
          <p:nvSpPr>
            <p:cNvPr id="26" name="Rectangle 36"/>
            <p:cNvSpPr>
              <a:spLocks noChangeArrowheads="1"/>
            </p:cNvSpPr>
            <p:nvPr/>
          </p:nvSpPr>
          <p:spPr bwMode="auto">
            <a:xfrm>
              <a:off x="1056" y="2898"/>
              <a:ext cx="5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800">
                  <a:latin typeface="+mn-ea"/>
                </a:rPr>
                <a:t>TCP </a:t>
              </a:r>
            </a:p>
            <a:p>
              <a:pPr>
                <a:spcBef>
                  <a:spcPct val="0"/>
                </a:spcBef>
                <a:buFontTx/>
                <a:buNone/>
              </a:pPr>
              <a:r>
                <a:rPr lang="zh-CN" altLang="en-US" sz="1800">
                  <a:latin typeface="+mn-ea"/>
                </a:rPr>
                <a:t>连接 </a:t>
              </a:r>
              <a:r>
                <a:rPr lang="en-US" altLang="zh-CN" sz="1800">
                  <a:latin typeface="+mn-ea"/>
                </a:rPr>
                <a:t>2</a:t>
              </a:r>
            </a:p>
          </p:txBody>
        </p:sp>
        <p:sp>
          <p:nvSpPr>
            <p:cNvPr id="27" name="Freeform 37"/>
            <p:cNvSpPr>
              <a:spLocks/>
            </p:cNvSpPr>
            <p:nvPr/>
          </p:nvSpPr>
          <p:spPr bwMode="auto">
            <a:xfrm>
              <a:off x="1804" y="2206"/>
              <a:ext cx="2413" cy="434"/>
            </a:xfrm>
            <a:custGeom>
              <a:avLst/>
              <a:gdLst>
                <a:gd name="T0" fmla="*/ 0 w 2413"/>
                <a:gd name="T1" fmla="*/ 0 h 434"/>
                <a:gd name="T2" fmla="*/ 35 w 2413"/>
                <a:gd name="T3" fmla="*/ 33 h 434"/>
                <a:gd name="T4" fmla="*/ 71 w 2413"/>
                <a:gd name="T5" fmla="*/ 79 h 434"/>
                <a:gd name="T6" fmla="*/ 112 w 2413"/>
                <a:gd name="T7" fmla="*/ 134 h 434"/>
                <a:gd name="T8" fmla="*/ 164 w 2413"/>
                <a:gd name="T9" fmla="*/ 192 h 434"/>
                <a:gd name="T10" fmla="*/ 230 w 2413"/>
                <a:gd name="T11" fmla="*/ 252 h 434"/>
                <a:gd name="T12" fmla="*/ 315 w 2413"/>
                <a:gd name="T13" fmla="*/ 308 h 434"/>
                <a:gd name="T14" fmla="*/ 366 w 2413"/>
                <a:gd name="T15" fmla="*/ 333 h 434"/>
                <a:gd name="T16" fmla="*/ 423 w 2413"/>
                <a:gd name="T17" fmla="*/ 356 h 434"/>
                <a:gd name="T18" fmla="*/ 487 w 2413"/>
                <a:gd name="T19" fmla="*/ 375 h 434"/>
                <a:gd name="T20" fmla="*/ 559 w 2413"/>
                <a:gd name="T21" fmla="*/ 390 h 434"/>
                <a:gd name="T22" fmla="*/ 642 w 2413"/>
                <a:gd name="T23" fmla="*/ 401 h 434"/>
                <a:gd name="T24" fmla="*/ 737 w 2413"/>
                <a:gd name="T25" fmla="*/ 410 h 434"/>
                <a:gd name="T26" fmla="*/ 845 w 2413"/>
                <a:gd name="T27" fmla="*/ 416 h 434"/>
                <a:gd name="T28" fmla="*/ 963 w 2413"/>
                <a:gd name="T29" fmla="*/ 422 h 434"/>
                <a:gd name="T30" fmla="*/ 1088 w 2413"/>
                <a:gd name="T31" fmla="*/ 426 h 434"/>
                <a:gd name="T32" fmla="*/ 1220 w 2413"/>
                <a:gd name="T33" fmla="*/ 429 h 434"/>
                <a:gd name="T34" fmla="*/ 1491 w 2413"/>
                <a:gd name="T35" fmla="*/ 432 h 434"/>
                <a:gd name="T36" fmla="*/ 1762 w 2413"/>
                <a:gd name="T37" fmla="*/ 432 h 434"/>
                <a:gd name="T38" fmla="*/ 1892 w 2413"/>
                <a:gd name="T39" fmla="*/ 431 h 434"/>
                <a:gd name="T40" fmla="*/ 2016 w 2413"/>
                <a:gd name="T41" fmla="*/ 431 h 434"/>
                <a:gd name="T42" fmla="*/ 2132 w 2413"/>
                <a:gd name="T43" fmla="*/ 431 h 434"/>
                <a:gd name="T44" fmla="*/ 2239 w 2413"/>
                <a:gd name="T45" fmla="*/ 431 h 434"/>
                <a:gd name="T46" fmla="*/ 2332 w 2413"/>
                <a:gd name="T47" fmla="*/ 432 h 434"/>
                <a:gd name="T48" fmla="*/ 2412 w 2413"/>
                <a:gd name="T49" fmla="*/ 433 h 4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13"/>
                <a:gd name="T76" fmla="*/ 0 h 434"/>
                <a:gd name="T77" fmla="*/ 2413 w 2413"/>
                <a:gd name="T78" fmla="*/ 434 h 4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13" h="434">
                  <a:moveTo>
                    <a:pt x="0" y="0"/>
                  </a:moveTo>
                  <a:lnTo>
                    <a:pt x="35" y="33"/>
                  </a:lnTo>
                  <a:lnTo>
                    <a:pt x="71" y="79"/>
                  </a:lnTo>
                  <a:lnTo>
                    <a:pt x="112" y="134"/>
                  </a:lnTo>
                  <a:lnTo>
                    <a:pt x="164" y="192"/>
                  </a:lnTo>
                  <a:lnTo>
                    <a:pt x="230" y="252"/>
                  </a:lnTo>
                  <a:lnTo>
                    <a:pt x="315" y="308"/>
                  </a:lnTo>
                  <a:lnTo>
                    <a:pt x="366" y="333"/>
                  </a:lnTo>
                  <a:lnTo>
                    <a:pt x="423" y="356"/>
                  </a:lnTo>
                  <a:lnTo>
                    <a:pt x="487" y="375"/>
                  </a:lnTo>
                  <a:lnTo>
                    <a:pt x="559" y="390"/>
                  </a:lnTo>
                  <a:lnTo>
                    <a:pt x="642" y="401"/>
                  </a:lnTo>
                  <a:lnTo>
                    <a:pt x="737" y="410"/>
                  </a:lnTo>
                  <a:lnTo>
                    <a:pt x="845" y="416"/>
                  </a:lnTo>
                  <a:lnTo>
                    <a:pt x="963" y="422"/>
                  </a:lnTo>
                  <a:lnTo>
                    <a:pt x="1088" y="426"/>
                  </a:lnTo>
                  <a:lnTo>
                    <a:pt x="1220" y="429"/>
                  </a:lnTo>
                  <a:lnTo>
                    <a:pt x="1491" y="432"/>
                  </a:lnTo>
                  <a:lnTo>
                    <a:pt x="1762" y="432"/>
                  </a:lnTo>
                  <a:lnTo>
                    <a:pt x="1892" y="431"/>
                  </a:lnTo>
                  <a:lnTo>
                    <a:pt x="2016" y="431"/>
                  </a:lnTo>
                  <a:lnTo>
                    <a:pt x="2132" y="431"/>
                  </a:lnTo>
                  <a:lnTo>
                    <a:pt x="2239" y="431"/>
                  </a:lnTo>
                  <a:lnTo>
                    <a:pt x="2332" y="432"/>
                  </a:lnTo>
                  <a:lnTo>
                    <a:pt x="2412" y="433"/>
                  </a:lnTo>
                </a:path>
              </a:pathLst>
            </a:custGeom>
            <a:noFill/>
            <a:ln w="25400" cap="rnd">
              <a:solidFill>
                <a:srgbClr val="0099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28" name="Rectangle 38"/>
            <p:cNvSpPr>
              <a:spLocks noChangeArrowheads="1"/>
            </p:cNvSpPr>
            <p:nvPr/>
          </p:nvSpPr>
          <p:spPr bwMode="auto">
            <a:xfrm>
              <a:off x="2861" y="2576"/>
              <a:ext cx="91" cy="124"/>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mn-ea"/>
              </a:endParaRPr>
            </a:p>
          </p:txBody>
        </p:sp>
        <p:sp>
          <p:nvSpPr>
            <p:cNvPr id="29" name="Freeform 39"/>
            <p:cNvSpPr>
              <a:spLocks/>
            </p:cNvSpPr>
            <p:nvPr/>
          </p:nvSpPr>
          <p:spPr bwMode="auto">
            <a:xfrm>
              <a:off x="1768" y="2695"/>
              <a:ext cx="2413" cy="428"/>
            </a:xfrm>
            <a:custGeom>
              <a:avLst/>
              <a:gdLst>
                <a:gd name="T0" fmla="*/ 0 w 2413"/>
                <a:gd name="T1" fmla="*/ 427 h 428"/>
                <a:gd name="T2" fmla="*/ 34 w 2413"/>
                <a:gd name="T3" fmla="*/ 394 h 428"/>
                <a:gd name="T4" fmla="*/ 70 w 2413"/>
                <a:gd name="T5" fmla="*/ 349 h 428"/>
                <a:gd name="T6" fmla="*/ 111 w 2413"/>
                <a:gd name="T7" fmla="*/ 294 h 428"/>
                <a:gd name="T8" fmla="*/ 164 w 2413"/>
                <a:gd name="T9" fmla="*/ 235 h 428"/>
                <a:gd name="T10" fmla="*/ 230 w 2413"/>
                <a:gd name="T11" fmla="*/ 175 h 428"/>
                <a:gd name="T12" fmla="*/ 315 w 2413"/>
                <a:gd name="T13" fmla="*/ 119 h 428"/>
                <a:gd name="T14" fmla="*/ 365 w 2413"/>
                <a:gd name="T15" fmla="*/ 94 h 428"/>
                <a:gd name="T16" fmla="*/ 423 w 2413"/>
                <a:gd name="T17" fmla="*/ 72 h 428"/>
                <a:gd name="T18" fmla="*/ 487 w 2413"/>
                <a:gd name="T19" fmla="*/ 53 h 428"/>
                <a:gd name="T20" fmla="*/ 558 w 2413"/>
                <a:gd name="T21" fmla="*/ 37 h 428"/>
                <a:gd name="T22" fmla="*/ 641 w 2413"/>
                <a:gd name="T23" fmla="*/ 27 h 428"/>
                <a:gd name="T24" fmla="*/ 738 w 2413"/>
                <a:gd name="T25" fmla="*/ 18 h 428"/>
                <a:gd name="T26" fmla="*/ 846 w 2413"/>
                <a:gd name="T27" fmla="*/ 11 h 428"/>
                <a:gd name="T28" fmla="*/ 963 w 2413"/>
                <a:gd name="T29" fmla="*/ 6 h 428"/>
                <a:gd name="T30" fmla="*/ 1089 w 2413"/>
                <a:gd name="T31" fmla="*/ 3 h 428"/>
                <a:gd name="T32" fmla="*/ 1219 w 2413"/>
                <a:gd name="T33" fmla="*/ 1 h 428"/>
                <a:gd name="T34" fmla="*/ 1491 w 2413"/>
                <a:gd name="T35" fmla="*/ 0 h 428"/>
                <a:gd name="T36" fmla="*/ 1762 w 2413"/>
                <a:gd name="T37" fmla="*/ 1 h 428"/>
                <a:gd name="T38" fmla="*/ 1892 w 2413"/>
                <a:gd name="T39" fmla="*/ 2 h 428"/>
                <a:gd name="T40" fmla="*/ 2016 w 2413"/>
                <a:gd name="T41" fmla="*/ 3 h 428"/>
                <a:gd name="T42" fmla="*/ 2133 w 2413"/>
                <a:gd name="T43" fmla="*/ 4 h 428"/>
                <a:gd name="T44" fmla="*/ 2239 w 2413"/>
                <a:gd name="T45" fmla="*/ 5 h 428"/>
                <a:gd name="T46" fmla="*/ 2332 w 2413"/>
                <a:gd name="T47" fmla="*/ 5 h 428"/>
                <a:gd name="T48" fmla="*/ 2412 w 2413"/>
                <a:gd name="T49" fmla="*/ 4 h 4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13"/>
                <a:gd name="T76" fmla="*/ 0 h 428"/>
                <a:gd name="T77" fmla="*/ 2413 w 2413"/>
                <a:gd name="T78" fmla="*/ 428 h 4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13" h="428">
                  <a:moveTo>
                    <a:pt x="0" y="427"/>
                  </a:moveTo>
                  <a:lnTo>
                    <a:pt x="34" y="394"/>
                  </a:lnTo>
                  <a:lnTo>
                    <a:pt x="70" y="349"/>
                  </a:lnTo>
                  <a:lnTo>
                    <a:pt x="111" y="294"/>
                  </a:lnTo>
                  <a:lnTo>
                    <a:pt x="164" y="235"/>
                  </a:lnTo>
                  <a:lnTo>
                    <a:pt x="230" y="175"/>
                  </a:lnTo>
                  <a:lnTo>
                    <a:pt x="315" y="119"/>
                  </a:lnTo>
                  <a:lnTo>
                    <a:pt x="365" y="94"/>
                  </a:lnTo>
                  <a:lnTo>
                    <a:pt x="423" y="72"/>
                  </a:lnTo>
                  <a:lnTo>
                    <a:pt x="487" y="53"/>
                  </a:lnTo>
                  <a:lnTo>
                    <a:pt x="558" y="37"/>
                  </a:lnTo>
                  <a:lnTo>
                    <a:pt x="641" y="27"/>
                  </a:lnTo>
                  <a:lnTo>
                    <a:pt x="738" y="18"/>
                  </a:lnTo>
                  <a:lnTo>
                    <a:pt x="846" y="11"/>
                  </a:lnTo>
                  <a:lnTo>
                    <a:pt x="963" y="6"/>
                  </a:lnTo>
                  <a:lnTo>
                    <a:pt x="1089" y="3"/>
                  </a:lnTo>
                  <a:lnTo>
                    <a:pt x="1219" y="1"/>
                  </a:lnTo>
                  <a:lnTo>
                    <a:pt x="1491" y="0"/>
                  </a:lnTo>
                  <a:lnTo>
                    <a:pt x="1762" y="1"/>
                  </a:lnTo>
                  <a:lnTo>
                    <a:pt x="1892" y="2"/>
                  </a:lnTo>
                  <a:lnTo>
                    <a:pt x="2016" y="3"/>
                  </a:lnTo>
                  <a:lnTo>
                    <a:pt x="2133" y="4"/>
                  </a:lnTo>
                  <a:lnTo>
                    <a:pt x="2239" y="5"/>
                  </a:lnTo>
                  <a:lnTo>
                    <a:pt x="2332" y="5"/>
                  </a:lnTo>
                  <a:lnTo>
                    <a:pt x="2412" y="4"/>
                  </a:lnTo>
                </a:path>
              </a:pathLst>
            </a:custGeom>
            <a:noFill/>
            <a:ln w="25400" cap="rnd">
              <a:solidFill>
                <a:schemeClr val="accent2"/>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grpSp>
    </p:spTree>
    <p:extLst>
      <p:ext uri="{BB962C8B-B14F-4D97-AF65-F5344CB8AC3E}">
        <p14:creationId xmlns:p14="http://schemas.microsoft.com/office/powerpoint/2010/main" val="967678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783632" y="1594868"/>
            <a:ext cx="8561235" cy="9352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r>
              <a:rPr lang="zh-CN" altLang="en-US" sz="2000" kern="0" dirty="0">
                <a:latin typeface="微软雅黑" panose="020B0503020204020204" pitchFamily="34" charset="-122"/>
                <a:ea typeface="微软雅黑" panose="020B0503020204020204" pitchFamily="34" charset="-122"/>
              </a:rPr>
              <a:t>两个竞争的会话</a:t>
            </a:r>
            <a:r>
              <a:rPr lang="en-US" altLang="zh-CN" sz="2000" kern="0" dirty="0">
                <a:latin typeface="微软雅黑" panose="020B0503020204020204" pitchFamily="34" charset="-122"/>
                <a:ea typeface="微软雅黑" panose="020B0503020204020204" pitchFamily="34" charset="-122"/>
              </a:rPr>
              <a:t>:</a:t>
            </a:r>
          </a:p>
          <a:p>
            <a:pPr>
              <a:lnSpc>
                <a:spcPct val="150000"/>
              </a:lnSpc>
              <a:defRPr/>
            </a:pPr>
            <a:r>
              <a:rPr lang="zh-CN" altLang="en-US" sz="2000" kern="0" dirty="0">
                <a:latin typeface="微软雅黑" panose="020B0503020204020204" pitchFamily="34" charset="-122"/>
                <a:ea typeface="微软雅黑" panose="020B0503020204020204" pitchFamily="34" charset="-122"/>
              </a:rPr>
              <a:t>按照斜率</a:t>
            </a:r>
            <a:r>
              <a:rPr lang="en-US" altLang="zh-CN" sz="2000" kern="0" dirty="0">
                <a:latin typeface="微软雅黑" panose="020B0503020204020204" pitchFamily="34" charset="-122"/>
                <a:ea typeface="微软雅黑" panose="020B0503020204020204" pitchFamily="34" charset="-122"/>
              </a:rPr>
              <a:t>1</a:t>
            </a:r>
            <a:r>
              <a:rPr lang="zh-CN" altLang="en-US" sz="2000" kern="0" dirty="0">
                <a:latin typeface="微软雅黑" panose="020B0503020204020204" pitchFamily="34" charset="-122"/>
                <a:ea typeface="微软雅黑" panose="020B0503020204020204" pitchFamily="34" charset="-122"/>
              </a:rPr>
              <a:t>加性增加</a:t>
            </a:r>
            <a:r>
              <a:rPr lang="en-US" altLang="zh-CN" sz="2000" kern="0" dirty="0">
                <a:latin typeface="微软雅黑" panose="020B0503020204020204" pitchFamily="34" charset="-122"/>
                <a:ea typeface="微软雅黑" panose="020B0503020204020204" pitchFamily="34" charset="-122"/>
              </a:rPr>
              <a:t>, </a:t>
            </a:r>
            <a:r>
              <a:rPr lang="zh-CN" altLang="en-US" sz="2000" kern="0" dirty="0">
                <a:latin typeface="微软雅黑" panose="020B0503020204020204" pitchFamily="34" charset="-122"/>
                <a:ea typeface="微软雅黑" panose="020B0503020204020204" pitchFamily="34" charset="-122"/>
              </a:rPr>
              <a:t>同时吞吐量增加，乘性降低等比例减少吞吐量 </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3725160" y="710268"/>
            <a:ext cx="4741684"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为什么是公平的</a:t>
            </a:r>
            <a:r>
              <a:rPr lang="en-US" altLang="zh-CN" sz="3600" b="1" dirty="0">
                <a:solidFill>
                  <a:schemeClr val="accent1"/>
                </a:solidFill>
                <a:cs typeface="+mn-ea"/>
                <a:sym typeface="+mn-lt"/>
              </a:rPr>
              <a:t>?</a:t>
            </a:r>
          </a:p>
        </p:txBody>
      </p:sp>
      <p:sp>
        <p:nvSpPr>
          <p:cNvPr id="8" name="Line 4"/>
          <p:cNvSpPr>
            <a:spLocks noChangeShapeType="1"/>
          </p:cNvSpPr>
          <p:nvPr/>
        </p:nvSpPr>
        <p:spPr bwMode="auto">
          <a:xfrm>
            <a:off x="4195763" y="6089650"/>
            <a:ext cx="36385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9" name="Line 5"/>
          <p:cNvSpPr>
            <a:spLocks noChangeShapeType="1"/>
          </p:cNvSpPr>
          <p:nvPr/>
        </p:nvSpPr>
        <p:spPr bwMode="auto">
          <a:xfrm flipV="1">
            <a:off x="4195763" y="2994025"/>
            <a:ext cx="0" cy="30861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 name="Line 6"/>
          <p:cNvSpPr>
            <a:spLocks noChangeShapeType="1"/>
          </p:cNvSpPr>
          <p:nvPr/>
        </p:nvSpPr>
        <p:spPr bwMode="auto">
          <a:xfrm flipH="1">
            <a:off x="4194175" y="3397250"/>
            <a:ext cx="2346325" cy="2678113"/>
          </a:xfrm>
          <a:prstGeom prst="line">
            <a:avLst/>
          </a:prstGeom>
          <a:noFill/>
          <a:ln w="12700">
            <a:solidFill>
              <a:schemeClr val="accent2"/>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 name="Line 7"/>
          <p:cNvSpPr>
            <a:spLocks noChangeShapeType="1"/>
          </p:cNvSpPr>
          <p:nvPr/>
        </p:nvSpPr>
        <p:spPr bwMode="auto">
          <a:xfrm>
            <a:off x="4176713" y="3241675"/>
            <a:ext cx="2819400" cy="2809875"/>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2" name="Rectangle 8"/>
          <p:cNvSpPr>
            <a:spLocks noChangeArrowheads="1"/>
          </p:cNvSpPr>
          <p:nvPr/>
        </p:nvSpPr>
        <p:spPr bwMode="auto">
          <a:xfrm>
            <a:off x="3825875" y="3070225"/>
            <a:ext cx="40322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50000"/>
              </a:spcBef>
              <a:buFontTx/>
              <a:buNone/>
            </a:pPr>
            <a:r>
              <a:rPr lang="en-US" altLang="zh-CN" sz="2000">
                <a:latin typeface="+mn-ea"/>
              </a:rPr>
              <a:t>R</a:t>
            </a:r>
          </a:p>
        </p:txBody>
      </p:sp>
      <p:sp>
        <p:nvSpPr>
          <p:cNvPr id="13" name="Rectangle 9"/>
          <p:cNvSpPr>
            <a:spLocks noChangeArrowheads="1"/>
          </p:cNvSpPr>
          <p:nvPr/>
        </p:nvSpPr>
        <p:spPr bwMode="auto">
          <a:xfrm>
            <a:off x="6778625" y="6118225"/>
            <a:ext cx="40322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50000"/>
              </a:spcBef>
              <a:buFontTx/>
              <a:buNone/>
            </a:pPr>
            <a:r>
              <a:rPr lang="en-US" altLang="zh-CN" sz="2000">
                <a:latin typeface="+mn-ea"/>
              </a:rPr>
              <a:t>R</a:t>
            </a:r>
          </a:p>
        </p:txBody>
      </p:sp>
      <p:sp>
        <p:nvSpPr>
          <p:cNvPr id="14" name="Rectangle 10"/>
          <p:cNvSpPr>
            <a:spLocks noChangeArrowheads="1"/>
          </p:cNvSpPr>
          <p:nvPr/>
        </p:nvSpPr>
        <p:spPr bwMode="auto">
          <a:xfrm>
            <a:off x="6215063" y="32893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50000"/>
              </a:spcBef>
              <a:buFontTx/>
              <a:buNone/>
            </a:pPr>
            <a:r>
              <a:rPr lang="zh-CN" altLang="en-US" sz="1800">
                <a:latin typeface="+mn-ea"/>
              </a:rPr>
              <a:t>相等带宽份额</a:t>
            </a:r>
          </a:p>
        </p:txBody>
      </p:sp>
      <p:sp>
        <p:nvSpPr>
          <p:cNvPr id="15" name="Rectangle 11"/>
          <p:cNvSpPr>
            <a:spLocks noChangeArrowheads="1"/>
          </p:cNvSpPr>
          <p:nvPr/>
        </p:nvSpPr>
        <p:spPr bwMode="auto">
          <a:xfrm>
            <a:off x="3635375" y="6099175"/>
            <a:ext cx="3546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50000"/>
              </a:spcBef>
              <a:buFontTx/>
              <a:buNone/>
            </a:pPr>
            <a:r>
              <a:rPr lang="zh-CN" altLang="en-US" sz="1800">
                <a:latin typeface="+mn-ea"/>
              </a:rPr>
              <a:t>连接</a:t>
            </a:r>
            <a:r>
              <a:rPr lang="en-US" altLang="zh-CN" sz="1800">
                <a:latin typeface="+mn-ea"/>
              </a:rPr>
              <a:t>1</a:t>
            </a:r>
            <a:r>
              <a:rPr lang="zh-CN" altLang="en-US" sz="1800">
                <a:latin typeface="+mn-ea"/>
              </a:rPr>
              <a:t>的吞吐量</a:t>
            </a:r>
          </a:p>
        </p:txBody>
      </p:sp>
      <p:sp>
        <p:nvSpPr>
          <p:cNvPr id="16" name="Rectangle 12"/>
          <p:cNvSpPr>
            <a:spLocks noChangeArrowheads="1"/>
          </p:cNvSpPr>
          <p:nvPr/>
        </p:nvSpPr>
        <p:spPr bwMode="auto">
          <a:xfrm rot="16200000">
            <a:off x="2220119" y="4637881"/>
            <a:ext cx="3546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50000"/>
              </a:spcBef>
              <a:buFontTx/>
              <a:buNone/>
            </a:pPr>
            <a:r>
              <a:rPr lang="zh-CN" altLang="en-US" sz="1800">
                <a:latin typeface="+mn-ea"/>
              </a:rPr>
              <a:t>连接</a:t>
            </a:r>
            <a:r>
              <a:rPr lang="en-US" altLang="zh-CN" sz="1800">
                <a:latin typeface="+mn-ea"/>
              </a:rPr>
              <a:t>2</a:t>
            </a:r>
            <a:r>
              <a:rPr lang="zh-CN" altLang="en-US" sz="1800">
                <a:latin typeface="+mn-ea"/>
              </a:rPr>
              <a:t>的吞吐量</a:t>
            </a:r>
          </a:p>
        </p:txBody>
      </p:sp>
      <p:sp>
        <p:nvSpPr>
          <p:cNvPr id="17" name="Line 13"/>
          <p:cNvSpPr>
            <a:spLocks noChangeShapeType="1"/>
          </p:cNvSpPr>
          <p:nvPr/>
        </p:nvSpPr>
        <p:spPr bwMode="auto">
          <a:xfrm flipH="1">
            <a:off x="5516563" y="4862513"/>
            <a:ext cx="854075" cy="973137"/>
          </a:xfrm>
          <a:prstGeom prst="line">
            <a:avLst/>
          </a:prstGeom>
          <a:noFill/>
          <a:ln w="12700">
            <a:solidFill>
              <a:srgbClr val="FF0000"/>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8" name="Line 14"/>
          <p:cNvSpPr>
            <a:spLocks noChangeShapeType="1"/>
          </p:cNvSpPr>
          <p:nvPr/>
        </p:nvSpPr>
        <p:spPr bwMode="auto">
          <a:xfrm flipH="1">
            <a:off x="5186363" y="4879975"/>
            <a:ext cx="1171575" cy="631825"/>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9" name="Line 15"/>
          <p:cNvSpPr>
            <a:spLocks noChangeShapeType="1"/>
          </p:cNvSpPr>
          <p:nvPr/>
        </p:nvSpPr>
        <p:spPr bwMode="auto">
          <a:xfrm flipH="1">
            <a:off x="5191125" y="4548188"/>
            <a:ext cx="873125" cy="966787"/>
          </a:xfrm>
          <a:prstGeom prst="line">
            <a:avLst/>
          </a:prstGeom>
          <a:noFill/>
          <a:ln w="12700">
            <a:solidFill>
              <a:srgbClr val="FF0000"/>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0" name="Rectangle 16"/>
          <p:cNvSpPr>
            <a:spLocks noChangeArrowheads="1"/>
          </p:cNvSpPr>
          <p:nvPr/>
        </p:nvSpPr>
        <p:spPr bwMode="auto">
          <a:xfrm>
            <a:off x="5683250" y="4356100"/>
            <a:ext cx="2741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50000"/>
              </a:spcBef>
              <a:buFontTx/>
              <a:buNone/>
            </a:pPr>
            <a:r>
              <a:rPr lang="zh-CN" altLang="en-US" sz="1600">
                <a:latin typeface="+mn-ea"/>
              </a:rPr>
              <a:t>拥塞避免</a:t>
            </a:r>
            <a:r>
              <a:rPr lang="en-US" altLang="zh-CN" sz="1600">
                <a:latin typeface="+mn-ea"/>
              </a:rPr>
              <a:t>: </a:t>
            </a:r>
            <a:r>
              <a:rPr lang="zh-CN" altLang="en-US" sz="1600">
                <a:latin typeface="+mn-ea"/>
              </a:rPr>
              <a:t>增加窗口</a:t>
            </a:r>
          </a:p>
        </p:txBody>
      </p:sp>
      <p:sp>
        <p:nvSpPr>
          <p:cNvPr id="21" name="Line 17"/>
          <p:cNvSpPr>
            <a:spLocks noChangeShapeType="1"/>
          </p:cNvSpPr>
          <p:nvPr/>
        </p:nvSpPr>
        <p:spPr bwMode="auto">
          <a:xfrm flipH="1">
            <a:off x="5043488" y="4594225"/>
            <a:ext cx="981075" cy="765175"/>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2" name="Rectangle 18"/>
          <p:cNvSpPr>
            <a:spLocks noChangeArrowheads="1"/>
          </p:cNvSpPr>
          <p:nvPr/>
        </p:nvSpPr>
        <p:spPr bwMode="auto">
          <a:xfrm>
            <a:off x="5865569" y="4127500"/>
            <a:ext cx="1527662"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600">
                <a:latin typeface="+mn-ea"/>
              </a:rPr>
              <a:t>丢失</a:t>
            </a:r>
            <a:r>
              <a:rPr lang="en-US" altLang="zh-CN" sz="1600">
                <a:latin typeface="+mn-ea"/>
              </a:rPr>
              <a:t>: </a:t>
            </a:r>
            <a:r>
              <a:rPr lang="zh-CN" altLang="en-US" sz="1600">
                <a:latin typeface="+mn-ea"/>
              </a:rPr>
              <a:t>减小窗口</a:t>
            </a:r>
          </a:p>
        </p:txBody>
      </p:sp>
      <p:sp>
        <p:nvSpPr>
          <p:cNvPr id="23" name="Line 19"/>
          <p:cNvSpPr>
            <a:spLocks noChangeShapeType="1"/>
          </p:cNvSpPr>
          <p:nvPr/>
        </p:nvSpPr>
        <p:spPr bwMode="auto">
          <a:xfrm flipH="1">
            <a:off x="5049838" y="4400550"/>
            <a:ext cx="849312" cy="955675"/>
          </a:xfrm>
          <a:prstGeom prst="line">
            <a:avLst/>
          </a:prstGeom>
          <a:noFill/>
          <a:ln w="12700">
            <a:solidFill>
              <a:srgbClr val="FF0000"/>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4" name="Line 20"/>
          <p:cNvSpPr>
            <a:spLocks noChangeShapeType="1"/>
          </p:cNvSpPr>
          <p:nvPr/>
        </p:nvSpPr>
        <p:spPr bwMode="auto">
          <a:xfrm flipH="1">
            <a:off x="4976813" y="4413250"/>
            <a:ext cx="911225" cy="88900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5" name="Line 21"/>
          <p:cNvSpPr>
            <a:spLocks noChangeShapeType="1"/>
          </p:cNvSpPr>
          <p:nvPr/>
        </p:nvSpPr>
        <p:spPr bwMode="auto">
          <a:xfrm flipH="1">
            <a:off x="4970463" y="4337050"/>
            <a:ext cx="849312" cy="955675"/>
          </a:xfrm>
          <a:prstGeom prst="line">
            <a:avLst/>
          </a:prstGeom>
          <a:noFill/>
          <a:ln w="12700">
            <a:solidFill>
              <a:srgbClr val="FF0000"/>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6" name="Rectangle 22"/>
          <p:cNvSpPr>
            <a:spLocks noChangeArrowheads="1"/>
          </p:cNvSpPr>
          <p:nvPr/>
        </p:nvSpPr>
        <p:spPr bwMode="auto">
          <a:xfrm>
            <a:off x="3852863" y="30607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50000"/>
              </a:spcBef>
              <a:buFontTx/>
              <a:buNone/>
            </a:pPr>
            <a:r>
              <a:rPr lang="zh-CN" altLang="en-US" sz="1800">
                <a:latin typeface="+mn-ea"/>
              </a:rPr>
              <a:t>全带宽利用率线</a:t>
            </a:r>
          </a:p>
        </p:txBody>
      </p:sp>
      <p:sp>
        <p:nvSpPr>
          <p:cNvPr id="27" name="Rectangle 23"/>
          <p:cNvSpPr>
            <a:spLocks noChangeArrowheads="1"/>
          </p:cNvSpPr>
          <p:nvPr/>
        </p:nvSpPr>
        <p:spPr bwMode="auto">
          <a:xfrm>
            <a:off x="6215063" y="4813300"/>
            <a:ext cx="2741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50000"/>
              </a:spcBef>
              <a:buFontTx/>
              <a:buNone/>
            </a:pPr>
            <a:r>
              <a:rPr lang="zh-CN" altLang="en-US" sz="1600">
                <a:latin typeface="+mn-ea"/>
              </a:rPr>
              <a:t>拥塞避免</a:t>
            </a:r>
            <a:r>
              <a:rPr lang="en-US" altLang="zh-CN" sz="1600">
                <a:latin typeface="+mn-ea"/>
              </a:rPr>
              <a:t>: </a:t>
            </a:r>
            <a:r>
              <a:rPr lang="zh-CN" altLang="en-US" sz="1600">
                <a:latin typeface="+mn-ea"/>
              </a:rPr>
              <a:t>增加窗口</a:t>
            </a:r>
          </a:p>
        </p:txBody>
      </p:sp>
      <p:sp>
        <p:nvSpPr>
          <p:cNvPr id="28" name="Rectangle 24"/>
          <p:cNvSpPr>
            <a:spLocks noChangeArrowheads="1"/>
          </p:cNvSpPr>
          <p:nvPr/>
        </p:nvSpPr>
        <p:spPr bwMode="auto">
          <a:xfrm>
            <a:off x="6397381" y="4611688"/>
            <a:ext cx="1527662"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600">
                <a:latin typeface="+mn-ea"/>
              </a:rPr>
              <a:t>丢失</a:t>
            </a:r>
            <a:r>
              <a:rPr lang="en-US" altLang="zh-CN" sz="1600">
                <a:latin typeface="+mn-ea"/>
              </a:rPr>
              <a:t>: </a:t>
            </a:r>
            <a:r>
              <a:rPr lang="zh-CN" altLang="en-US" sz="1600">
                <a:latin typeface="+mn-ea"/>
              </a:rPr>
              <a:t>减小窗口</a:t>
            </a:r>
          </a:p>
        </p:txBody>
      </p:sp>
    </p:spTree>
    <p:extLst>
      <p:ext uri="{BB962C8B-B14F-4D97-AF65-F5344CB8AC3E}">
        <p14:creationId xmlns:p14="http://schemas.microsoft.com/office/powerpoint/2010/main" val="27993095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ntr" presetSubtype="0" fill="hold"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par>
                                <p:cTn id="63" presetID="10"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500"/>
                                        <p:tgtEl>
                                          <p:spTgt spid="1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12" grpId="0"/>
      <p:bldP spid="13" grpId="0"/>
      <p:bldP spid="14" grpId="0"/>
      <p:bldP spid="15" grpId="0"/>
      <p:bldP spid="16" grpId="0"/>
      <p:bldP spid="20" grpId="0"/>
      <p:bldP spid="22" grpId="0"/>
      <p:bldP spid="26" grpId="0"/>
      <p:bldP spid="27" grpId="0"/>
      <p:bldP spid="28"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696611" y="1729357"/>
            <a:ext cx="4812091" cy="413618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u="sng" dirty="0">
                <a:latin typeface="微软雅黑" panose="020B0503020204020204" pitchFamily="34" charset="-122"/>
                <a:ea typeface="微软雅黑" panose="020B0503020204020204" pitchFamily="34" charset="-122"/>
              </a:rPr>
              <a:t>公平性和</a:t>
            </a:r>
            <a:r>
              <a:rPr lang="en-US" altLang="zh-CN" sz="2000" u="sng" dirty="0">
                <a:latin typeface="微软雅黑" panose="020B0503020204020204" pitchFamily="34" charset="-122"/>
                <a:ea typeface="微软雅黑" panose="020B0503020204020204" pitchFamily="34" charset="-122"/>
              </a:rPr>
              <a:t>UDP</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多媒体应用常常不用 </a:t>
            </a:r>
            <a:r>
              <a:rPr lang="en-US" altLang="zh-CN" sz="2000" dirty="0">
                <a:latin typeface="微软雅黑" panose="020B0503020204020204" pitchFamily="34" charset="-122"/>
                <a:ea typeface="微软雅黑" panose="020B0503020204020204" pitchFamily="34" charset="-122"/>
              </a:rPr>
              <a:t>TCP</a:t>
            </a:r>
          </a:p>
          <a:p>
            <a:pPr lvl="1">
              <a:lnSpc>
                <a:spcPct val="150000"/>
              </a:lnSpc>
            </a:pPr>
            <a:r>
              <a:rPr lang="zh-CN" altLang="en-US" sz="2000" dirty="0">
                <a:latin typeface="微软雅黑" panose="020B0503020204020204" pitchFamily="34" charset="-122"/>
                <a:ea typeface="微软雅黑" panose="020B0503020204020204" pitchFamily="34" charset="-122"/>
              </a:rPr>
              <a:t>不希望速率被拥塞扼杀</a:t>
            </a:r>
          </a:p>
          <a:p>
            <a:pPr>
              <a:lnSpc>
                <a:spcPct val="150000"/>
              </a:lnSpc>
            </a:pPr>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代替</a:t>
            </a:r>
            <a:r>
              <a:rPr lang="en-US" altLang="zh-CN" sz="2000" dirty="0">
                <a:latin typeface="微软雅黑" panose="020B0503020204020204" pitchFamily="34" charset="-122"/>
                <a:ea typeface="微软雅黑" panose="020B0503020204020204" pitchFamily="34" charset="-122"/>
              </a:rPr>
              <a:t>TCP:</a:t>
            </a:r>
          </a:p>
          <a:p>
            <a:pPr lvl="1">
              <a:lnSpc>
                <a:spcPct val="150000"/>
              </a:lnSpc>
            </a:pPr>
            <a:r>
              <a:rPr lang="zh-CN" altLang="en-US" sz="2000" dirty="0">
                <a:latin typeface="微软雅黑" panose="020B0503020204020204" pitchFamily="34" charset="-122"/>
                <a:ea typeface="微软雅黑" panose="020B0503020204020204" pitchFamily="34" charset="-122"/>
              </a:rPr>
              <a:t>用固定速率发送音</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视频，容忍报文丢失</a:t>
            </a: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4831873" y="710268"/>
            <a:ext cx="2528257" cy="646331"/>
          </a:xfrm>
          <a:prstGeom prst="rect">
            <a:avLst/>
          </a:prstGeom>
        </p:spPr>
        <p:txBody>
          <a:bodyPr wrap="none">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公平 </a:t>
            </a:r>
            <a:r>
              <a:rPr lang="en-US" altLang="zh-CN" sz="3600" b="1" dirty="0">
                <a:solidFill>
                  <a:schemeClr val="accent1"/>
                </a:solidFill>
                <a:latin typeface="微软雅黑" panose="020B0503020204020204" pitchFamily="34" charset="-122"/>
                <a:ea typeface="微软雅黑" panose="020B0503020204020204" pitchFamily="34" charset="-122"/>
              </a:rPr>
              <a:t>(</a:t>
            </a:r>
            <a:r>
              <a:rPr lang="zh-CN" altLang="en-US" sz="3600" b="1" dirty="0">
                <a:solidFill>
                  <a:schemeClr val="accent1"/>
                </a:solidFill>
                <a:latin typeface="微软雅黑" panose="020B0503020204020204" pitchFamily="34" charset="-122"/>
                <a:ea typeface="微软雅黑" panose="020B0503020204020204" pitchFamily="34" charset="-122"/>
              </a:rPr>
              <a:t>更多</a:t>
            </a:r>
            <a:r>
              <a:rPr lang="en-US" altLang="zh-CN" sz="3600" b="1" dirty="0">
                <a:solidFill>
                  <a:schemeClr val="accent1"/>
                </a:solidFill>
                <a:latin typeface="微软雅黑" panose="020B0503020204020204" pitchFamily="34" charset="-122"/>
                <a:ea typeface="微软雅黑" panose="020B0503020204020204" pitchFamily="34" charset="-122"/>
              </a:rPr>
              <a:t>)</a:t>
            </a:r>
            <a:endParaRPr lang="en-US" altLang="zh-CN" sz="3600" b="1" dirty="0">
              <a:solidFill>
                <a:schemeClr val="accent1"/>
              </a:solidFill>
              <a:cs typeface="+mn-ea"/>
              <a:sym typeface="+mn-lt"/>
            </a:endParaRPr>
          </a:p>
        </p:txBody>
      </p:sp>
      <p:sp>
        <p:nvSpPr>
          <p:cNvPr id="7" name="圆角矩形 6"/>
          <p:cNvSpPr/>
          <p:nvPr/>
        </p:nvSpPr>
        <p:spPr>
          <a:xfrm>
            <a:off x="6096000" y="1729357"/>
            <a:ext cx="5375664" cy="41361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u="sng" dirty="0">
                <a:latin typeface="微软雅黑" panose="020B0503020204020204" pitchFamily="34" charset="-122"/>
                <a:ea typeface="微软雅黑" panose="020B0503020204020204" pitchFamily="34" charset="-122"/>
              </a:rPr>
              <a:t>公平性和并行 </a:t>
            </a:r>
            <a:r>
              <a:rPr lang="en-US" altLang="zh-CN" sz="2000" u="sng" dirty="0">
                <a:latin typeface="微软雅黑" panose="020B0503020204020204" pitchFamily="34" charset="-122"/>
                <a:ea typeface="微软雅黑" panose="020B0503020204020204" pitchFamily="34" charset="-122"/>
              </a:rPr>
              <a:t>TCP </a:t>
            </a:r>
            <a:r>
              <a:rPr lang="zh-CN" altLang="en-US" sz="2000" u="sng" dirty="0">
                <a:latin typeface="微软雅黑" panose="020B0503020204020204" pitchFamily="34" charset="-122"/>
                <a:ea typeface="微软雅黑" panose="020B0503020204020204" pitchFamily="34" charset="-122"/>
              </a:rPr>
              <a:t>连接</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不能阻止应用程序在两个主机之间打开平行的</a:t>
            </a:r>
            <a:r>
              <a:rPr lang="en-US" altLang="zh-CN" sz="2000" dirty="0">
                <a:latin typeface="微软雅黑" panose="020B0503020204020204" pitchFamily="34" charset="-122"/>
                <a:ea typeface="微软雅黑" panose="020B0503020204020204" pitchFamily="34" charset="-122"/>
              </a:rPr>
              <a:t>TCP</a:t>
            </a:r>
            <a:r>
              <a:rPr lang="zh-CN" altLang="en-US" sz="2000" dirty="0">
                <a:latin typeface="微软雅黑" panose="020B0503020204020204" pitchFamily="34" charset="-122"/>
                <a:ea typeface="微软雅黑" panose="020B0503020204020204" pitchFamily="34" charset="-122"/>
              </a:rPr>
              <a:t>连接</a:t>
            </a:r>
            <a:r>
              <a:rPr lang="en-US" altLang="zh-CN" sz="2000" dirty="0">
                <a:latin typeface="微软雅黑" panose="020B0503020204020204" pitchFamily="34" charset="-122"/>
                <a:ea typeface="微软雅黑" panose="020B0503020204020204" pitchFamily="34" charset="-122"/>
              </a:rPr>
              <a:t>.</a:t>
            </a:r>
          </a:p>
          <a:p>
            <a:pPr>
              <a:lnSpc>
                <a:spcPct val="150000"/>
              </a:lnSpc>
            </a:pPr>
            <a:r>
              <a:rPr lang="en-US" altLang="zh-CN" sz="2000" dirty="0">
                <a:latin typeface="微软雅黑" panose="020B0503020204020204" pitchFamily="34" charset="-122"/>
                <a:ea typeface="微软雅黑" panose="020B0503020204020204" pitchFamily="34" charset="-122"/>
              </a:rPr>
              <a:t>Web </a:t>
            </a:r>
            <a:r>
              <a:rPr lang="zh-CN" altLang="en-US" sz="2000" dirty="0">
                <a:latin typeface="微软雅黑" panose="020B0503020204020204" pitchFamily="34" charset="-122"/>
                <a:ea typeface="微软雅黑" panose="020B0503020204020204" pitchFamily="34" charset="-122"/>
              </a:rPr>
              <a:t>浏览器就这样做 </a:t>
            </a:r>
          </a:p>
          <a:p>
            <a:pPr>
              <a:lnSpc>
                <a:spcPct val="150000"/>
              </a:lnSpc>
            </a:pPr>
            <a:r>
              <a:rPr lang="zh-CN" altLang="en-US" sz="2000" dirty="0">
                <a:latin typeface="微软雅黑" panose="020B0503020204020204" pitchFamily="34" charset="-122"/>
                <a:ea typeface="微软雅黑" panose="020B0503020204020204" pitchFamily="34" charset="-122"/>
              </a:rPr>
              <a:t>例子</a:t>
            </a:r>
            <a:r>
              <a:rPr lang="en-US" altLang="zh-CN" sz="2000" dirty="0">
                <a:latin typeface="微软雅黑" panose="020B0503020204020204" pitchFamily="34" charset="-122"/>
                <a:ea typeface="微软雅黑" panose="020B0503020204020204" pitchFamily="34" charset="-122"/>
              </a:rPr>
              <a:t>: R</a:t>
            </a:r>
            <a:r>
              <a:rPr lang="zh-CN" altLang="en-US" sz="2000" dirty="0">
                <a:latin typeface="微软雅黑" panose="020B0503020204020204" pitchFamily="34" charset="-122"/>
                <a:ea typeface="微软雅黑" panose="020B0503020204020204" pitchFamily="34" charset="-122"/>
              </a:rPr>
              <a:t>速率的链路支持</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个连接</a:t>
            </a:r>
            <a:r>
              <a:rPr lang="en-US" altLang="zh-CN" sz="2000" dirty="0">
                <a:latin typeface="微软雅黑" panose="020B0503020204020204" pitchFamily="34" charset="-122"/>
                <a:ea typeface="微软雅黑" panose="020B0503020204020204" pitchFamily="34" charset="-122"/>
              </a:rPr>
              <a:t>; </a:t>
            </a:r>
          </a:p>
          <a:p>
            <a:pPr lvl="1">
              <a:lnSpc>
                <a:spcPct val="150000"/>
              </a:lnSpc>
            </a:pPr>
            <a:r>
              <a:rPr lang="zh-CN" altLang="en-US" sz="2000" dirty="0">
                <a:latin typeface="微软雅黑" panose="020B0503020204020204" pitchFamily="34" charset="-122"/>
                <a:ea typeface="微软雅黑" panose="020B0503020204020204" pitchFamily="34" charset="-122"/>
              </a:rPr>
              <a:t>新的应用要求一个 </a:t>
            </a:r>
            <a:r>
              <a:rPr lang="en-US" altLang="zh-CN" sz="2000" dirty="0">
                <a:latin typeface="微软雅黑" panose="020B0503020204020204" pitchFamily="34" charset="-122"/>
                <a:ea typeface="微软雅黑" panose="020B0503020204020204" pitchFamily="34" charset="-122"/>
              </a:rPr>
              <a:t>TCP, </a:t>
            </a:r>
            <a:r>
              <a:rPr lang="zh-CN" altLang="en-US" sz="2000" dirty="0">
                <a:latin typeface="微软雅黑" panose="020B0503020204020204" pitchFamily="34" charset="-122"/>
                <a:ea typeface="微软雅黑" panose="020B0503020204020204" pitchFamily="34" charset="-122"/>
              </a:rPr>
              <a:t>得到速率 </a:t>
            </a:r>
            <a:r>
              <a:rPr lang="en-US" altLang="zh-CN" sz="2000" dirty="0">
                <a:latin typeface="微软雅黑" panose="020B0503020204020204" pitchFamily="34" charset="-122"/>
                <a:ea typeface="微软雅黑" panose="020B0503020204020204" pitchFamily="34" charset="-122"/>
              </a:rPr>
              <a:t>R/10</a:t>
            </a:r>
          </a:p>
          <a:p>
            <a:pPr lvl="1">
              <a:lnSpc>
                <a:spcPct val="150000"/>
              </a:lnSpc>
            </a:pPr>
            <a:r>
              <a:rPr lang="zh-CN" altLang="en-US" sz="2000" dirty="0">
                <a:latin typeface="微软雅黑" panose="020B0503020204020204" pitchFamily="34" charset="-122"/>
                <a:ea typeface="微软雅黑" panose="020B0503020204020204" pitchFamily="34" charset="-122"/>
              </a:rPr>
              <a:t>新的应用要求</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TCPs, </a:t>
            </a:r>
            <a:r>
              <a:rPr lang="zh-CN" altLang="en-US" sz="2000" dirty="0">
                <a:latin typeface="微软雅黑" panose="020B0503020204020204" pitchFamily="34" charset="-122"/>
                <a:ea typeface="微软雅黑" panose="020B0503020204020204" pitchFamily="34" charset="-122"/>
              </a:rPr>
              <a:t>则得到超过 </a:t>
            </a:r>
            <a:r>
              <a:rPr lang="en-US" altLang="zh-CN" sz="2000" dirty="0">
                <a:latin typeface="微软雅黑" panose="020B0503020204020204" pitchFamily="34" charset="-122"/>
                <a:ea typeface="微软雅黑" panose="020B0503020204020204" pitchFamily="34" charset="-122"/>
              </a:rPr>
              <a:t>R/2 !</a:t>
            </a:r>
          </a:p>
        </p:txBody>
      </p:sp>
    </p:spTree>
    <p:extLst>
      <p:ext uri="{BB962C8B-B14F-4D97-AF65-F5344CB8AC3E}">
        <p14:creationId xmlns:p14="http://schemas.microsoft.com/office/powerpoint/2010/main" val="39495064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676532" y="255122"/>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743397" y="1222978"/>
            <a:ext cx="8553067" cy="52952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nSpc>
                <a:spcPct val="120000"/>
              </a:lnSpc>
              <a:buFont typeface="Wingdings" panose="05000000000000000000" pitchFamily="2" charset="2"/>
              <a:buChar char="l"/>
            </a:pPr>
            <a:r>
              <a:rPr lang="zh-CN" altLang="en-US" sz="2400" dirty="0">
                <a:cs typeface="+mn-ea"/>
                <a:sym typeface="+mn-lt"/>
              </a:rPr>
              <a:t>传输层服务背后的原理</a:t>
            </a:r>
            <a:r>
              <a:rPr lang="en-US" altLang="zh-CN" sz="2400" dirty="0">
                <a:cs typeface="+mn-ea"/>
                <a:sym typeface="+mn-lt"/>
              </a:rPr>
              <a:t>:</a:t>
            </a:r>
          </a:p>
          <a:p>
            <a:pPr marL="1257300" lvl="2" indent="-342900">
              <a:lnSpc>
                <a:spcPct val="120000"/>
              </a:lnSpc>
              <a:buFont typeface="Arial" panose="020B0604020202020204" pitchFamily="34" charset="0"/>
              <a:buChar char="•"/>
            </a:pPr>
            <a:r>
              <a:rPr lang="zh-CN" altLang="en-US" sz="2400" dirty="0">
                <a:cs typeface="+mn-ea"/>
                <a:sym typeface="+mn-lt"/>
              </a:rPr>
              <a:t>多路复用</a:t>
            </a:r>
            <a:r>
              <a:rPr lang="en-US" altLang="zh-CN" sz="2400" dirty="0">
                <a:cs typeface="+mn-ea"/>
                <a:sym typeface="+mn-lt"/>
              </a:rPr>
              <a:t>, </a:t>
            </a:r>
            <a:r>
              <a:rPr lang="zh-CN" altLang="en-US" sz="2400" dirty="0">
                <a:cs typeface="+mn-ea"/>
                <a:sym typeface="+mn-lt"/>
              </a:rPr>
              <a:t>多路分解</a:t>
            </a:r>
          </a:p>
          <a:p>
            <a:pPr marL="1257300" lvl="2" indent="-342900">
              <a:lnSpc>
                <a:spcPct val="120000"/>
              </a:lnSpc>
              <a:buFont typeface="Arial" panose="020B0604020202020204" pitchFamily="34" charset="0"/>
              <a:buChar char="•"/>
            </a:pPr>
            <a:r>
              <a:rPr lang="zh-CN" altLang="en-US" sz="2400" dirty="0">
                <a:cs typeface="+mn-ea"/>
                <a:sym typeface="+mn-lt"/>
              </a:rPr>
              <a:t>可靠数据传输</a:t>
            </a:r>
          </a:p>
          <a:p>
            <a:pPr marL="1257300" lvl="2" indent="-342900">
              <a:lnSpc>
                <a:spcPct val="120000"/>
              </a:lnSpc>
              <a:buFont typeface="Arial" panose="020B0604020202020204" pitchFamily="34" charset="0"/>
              <a:buChar char="•"/>
            </a:pPr>
            <a:r>
              <a:rPr lang="zh-CN" altLang="en-US" sz="2400" dirty="0">
                <a:cs typeface="+mn-ea"/>
                <a:sym typeface="+mn-lt"/>
              </a:rPr>
              <a:t>流控</a:t>
            </a:r>
          </a:p>
          <a:p>
            <a:pPr marL="1257300" lvl="2" indent="-342900">
              <a:lnSpc>
                <a:spcPct val="120000"/>
              </a:lnSpc>
              <a:buFont typeface="Arial" panose="020B0604020202020204" pitchFamily="34" charset="0"/>
              <a:buChar char="•"/>
            </a:pPr>
            <a:r>
              <a:rPr lang="zh-CN" altLang="en-US" sz="2400" dirty="0">
                <a:cs typeface="+mn-ea"/>
                <a:sym typeface="+mn-lt"/>
              </a:rPr>
              <a:t>拥塞控制</a:t>
            </a:r>
          </a:p>
          <a:p>
            <a:pPr marL="800100" lvl="1" indent="-342900">
              <a:lnSpc>
                <a:spcPct val="120000"/>
              </a:lnSpc>
              <a:buFont typeface="Wingdings" panose="05000000000000000000" pitchFamily="2" charset="2"/>
              <a:buChar char="l"/>
            </a:pPr>
            <a:r>
              <a:rPr lang="zh-CN" altLang="en-US" sz="2400" dirty="0">
                <a:cs typeface="+mn-ea"/>
                <a:sym typeface="+mn-lt"/>
              </a:rPr>
              <a:t>因特网中的实例和实现</a:t>
            </a:r>
          </a:p>
          <a:p>
            <a:pPr marL="1257300" lvl="2" indent="-342900">
              <a:lnSpc>
                <a:spcPct val="120000"/>
              </a:lnSpc>
              <a:buFont typeface="Arial" panose="020B0604020202020204" pitchFamily="34" charset="0"/>
              <a:buChar char="•"/>
            </a:pPr>
            <a:r>
              <a:rPr lang="en-US" altLang="zh-CN" sz="2400" dirty="0">
                <a:cs typeface="+mn-ea"/>
                <a:sym typeface="+mn-lt"/>
              </a:rPr>
              <a:t>UDP</a:t>
            </a:r>
          </a:p>
          <a:p>
            <a:pPr marL="1257300" lvl="2" indent="-342900">
              <a:lnSpc>
                <a:spcPct val="120000"/>
              </a:lnSpc>
              <a:buFont typeface="Arial" panose="020B0604020202020204" pitchFamily="34" charset="0"/>
              <a:buChar char="•"/>
            </a:pPr>
            <a:r>
              <a:rPr lang="en-US" altLang="zh-CN" sz="2400" dirty="0">
                <a:cs typeface="+mn-ea"/>
                <a:sym typeface="+mn-lt"/>
              </a:rPr>
              <a:t>TCP</a:t>
            </a:r>
          </a:p>
          <a:p>
            <a:pPr marL="800100" lvl="1" indent="-342900">
              <a:lnSpc>
                <a:spcPct val="120000"/>
              </a:lnSpc>
              <a:buFont typeface="Wingdings" panose="05000000000000000000" pitchFamily="2" charset="2"/>
              <a:buChar char="l"/>
            </a:pPr>
            <a:r>
              <a:rPr lang="zh-CN" altLang="en-US" sz="2400" dirty="0">
                <a:cs typeface="+mn-ea"/>
                <a:sym typeface="+mn-lt"/>
              </a:rPr>
              <a:t>下面</a:t>
            </a:r>
            <a:r>
              <a:rPr lang="en-US" altLang="zh-CN" sz="2400" dirty="0">
                <a:cs typeface="+mn-ea"/>
                <a:sym typeface="+mn-lt"/>
              </a:rPr>
              <a:t>:</a:t>
            </a:r>
          </a:p>
          <a:p>
            <a:pPr marL="1200150" lvl="2" indent="-285750">
              <a:lnSpc>
                <a:spcPct val="120000"/>
              </a:lnSpc>
              <a:buFont typeface="Arial" panose="020B0604020202020204" pitchFamily="34" charset="0"/>
              <a:buChar char="•"/>
            </a:pPr>
            <a:r>
              <a:rPr lang="zh-CN" altLang="en-US" sz="2400" dirty="0">
                <a:cs typeface="+mn-ea"/>
                <a:sym typeface="+mn-lt"/>
              </a:rPr>
              <a:t>离开网络的 “边界” </a:t>
            </a:r>
            <a:r>
              <a:rPr lang="en-US" altLang="zh-CN" sz="2400" dirty="0">
                <a:cs typeface="+mn-ea"/>
                <a:sym typeface="+mn-lt"/>
              </a:rPr>
              <a:t>(</a:t>
            </a:r>
            <a:r>
              <a:rPr lang="zh-CN" altLang="en-US" sz="2400" dirty="0">
                <a:cs typeface="+mn-ea"/>
                <a:sym typeface="+mn-lt"/>
              </a:rPr>
              <a:t>应用层，传输层</a:t>
            </a:r>
            <a:r>
              <a:rPr lang="en-US" altLang="zh-CN" sz="2400" dirty="0">
                <a:cs typeface="+mn-ea"/>
                <a:sym typeface="+mn-lt"/>
              </a:rPr>
              <a:t>)</a:t>
            </a:r>
          </a:p>
          <a:p>
            <a:pPr marL="1200150" lvl="2" indent="-285750">
              <a:lnSpc>
                <a:spcPct val="120000"/>
              </a:lnSpc>
              <a:buFont typeface="Arial" panose="020B0604020202020204" pitchFamily="34" charset="0"/>
              <a:buChar char="•"/>
            </a:pPr>
            <a:r>
              <a:rPr lang="zh-CN" altLang="en-US" sz="2400" dirty="0">
                <a:cs typeface="+mn-ea"/>
                <a:sym typeface="+mn-lt"/>
              </a:rPr>
              <a:t>进入网络 “核心”</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p>
        </p:txBody>
      </p:sp>
      <p:sp>
        <p:nvSpPr>
          <p:cNvPr id="41" name="矩形 40"/>
          <p:cNvSpPr/>
          <p:nvPr/>
        </p:nvSpPr>
        <p:spPr>
          <a:xfrm>
            <a:off x="4709316" y="555120"/>
            <a:ext cx="2621231" cy="646331"/>
          </a:xfrm>
          <a:prstGeom prst="rect">
            <a:avLst/>
          </a:prstGeom>
        </p:spPr>
        <p:txBody>
          <a:bodyPr wrap="none">
            <a:spAutoFit/>
          </a:bodyPr>
          <a:lstStyle/>
          <a:p>
            <a:pPr algn="ctr"/>
            <a:r>
              <a:rPr lang="zh-CN" altLang="en-US" sz="3600" b="1" dirty="0">
                <a:solidFill>
                  <a:schemeClr val="accent1"/>
                </a:solidFill>
                <a:cs typeface="+mn-ea"/>
                <a:sym typeface="+mn-lt"/>
              </a:rPr>
              <a:t>第三章 总结</a:t>
            </a:r>
            <a:endParaRPr lang="en-US" altLang="zh-CN" sz="3600" b="1" dirty="0">
              <a:solidFill>
                <a:schemeClr val="accent1"/>
              </a:solidFill>
              <a:cs typeface="+mn-ea"/>
              <a:sym typeface="+mn-lt"/>
            </a:endParaRPr>
          </a:p>
        </p:txBody>
      </p:sp>
    </p:spTree>
    <p:extLst>
      <p:ext uri="{BB962C8B-B14F-4D97-AF65-F5344CB8AC3E}">
        <p14:creationId xmlns:p14="http://schemas.microsoft.com/office/powerpoint/2010/main" val="41369237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p>
        </p:txBody>
      </p:sp>
      <p:sp>
        <p:nvSpPr>
          <p:cNvPr id="41" name="矩形 40"/>
          <p:cNvSpPr/>
          <p:nvPr/>
        </p:nvSpPr>
        <p:spPr>
          <a:xfrm>
            <a:off x="4387841" y="710268"/>
            <a:ext cx="3416321" cy="646331"/>
          </a:xfrm>
          <a:prstGeom prst="rect">
            <a:avLst/>
          </a:prstGeom>
        </p:spPr>
        <p:txBody>
          <a:bodyPr wrap="none">
            <a:spAutoFit/>
          </a:bodyPr>
          <a:lstStyle/>
          <a:p>
            <a:pPr algn="ctr"/>
            <a:r>
              <a:rPr lang="zh-CN" altLang="en-US" sz="3600" b="1" dirty="0">
                <a:solidFill>
                  <a:schemeClr val="accent1"/>
                </a:solidFill>
                <a:cs typeface="+mn-ea"/>
                <a:sym typeface="+mn-lt"/>
              </a:rPr>
              <a:t>无连接多路分解</a:t>
            </a:r>
            <a:endParaRPr lang="en-US" altLang="zh-CN" sz="3600" b="1" dirty="0">
              <a:solidFill>
                <a:schemeClr val="accent1"/>
              </a:solidFill>
              <a:cs typeface="+mn-ea"/>
              <a:sym typeface="+mn-lt"/>
            </a:endParaRPr>
          </a:p>
        </p:txBody>
      </p:sp>
      <p:sp>
        <p:nvSpPr>
          <p:cNvPr id="19" name="Rectangle 2"/>
          <p:cNvSpPr>
            <a:spLocks noChangeArrowheads="1"/>
          </p:cNvSpPr>
          <p:nvPr/>
        </p:nvSpPr>
        <p:spPr bwMode="auto">
          <a:xfrm>
            <a:off x="1601788" y="356683"/>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3" name="矩形 2"/>
          <p:cNvSpPr/>
          <p:nvPr/>
        </p:nvSpPr>
        <p:spPr>
          <a:xfrm>
            <a:off x="1083218" y="1499683"/>
            <a:ext cx="7327392" cy="4967514"/>
          </a:xfrm>
          <a:prstGeom prst="rect">
            <a:avLst/>
          </a:prstGeom>
        </p:spPr>
        <p:txBody>
          <a:bodyPr wrap="square">
            <a:spAutoFit/>
          </a:bodyPr>
          <a:lstStyle/>
          <a:p>
            <a:pPr>
              <a:lnSpc>
                <a:spcPct val="120000"/>
              </a:lnSpc>
              <a:spcBef>
                <a:spcPct val="0"/>
              </a:spcBef>
            </a:pPr>
            <a:r>
              <a:rPr lang="zh-CN" altLang="en-US" sz="2400" dirty="0">
                <a:latin typeface="微软雅黑" panose="020B0503020204020204" pitchFamily="34" charset="-122"/>
                <a:ea typeface="微软雅黑" panose="020B0503020204020204" pitchFamily="34" charset="-122"/>
              </a:rPr>
              <a:t>用</a:t>
            </a:r>
            <a:r>
              <a:rPr lang="zh-CN" altLang="en-US" sz="2400" dirty="0">
                <a:solidFill>
                  <a:srgbClr val="ED7D31"/>
                </a:solidFill>
                <a:latin typeface="微软雅黑" panose="020B0503020204020204" pitchFamily="34" charset="-122"/>
                <a:ea typeface="微软雅黑" panose="020B0503020204020204" pitchFamily="34" charset="-122"/>
              </a:rPr>
              <a:t>端口号</a:t>
            </a:r>
            <a:r>
              <a:rPr lang="zh-CN" altLang="en-US" sz="2400" dirty="0">
                <a:latin typeface="微软雅黑" panose="020B0503020204020204" pitchFamily="34" charset="-122"/>
                <a:ea typeface="微软雅黑" panose="020B0503020204020204" pitchFamily="34" charset="-122"/>
              </a:rPr>
              <a:t>创建套接字</a:t>
            </a:r>
            <a:r>
              <a:rPr lang="en-US" altLang="zh-CN" sz="2400" dirty="0">
                <a:latin typeface="微软雅黑" panose="020B0503020204020204" pitchFamily="34" charset="-122"/>
                <a:ea typeface="微软雅黑" panose="020B0503020204020204" pitchFamily="34" charset="-122"/>
              </a:rPr>
              <a:t>:</a:t>
            </a:r>
          </a:p>
          <a:p>
            <a:pPr>
              <a:lnSpc>
                <a:spcPct val="120000"/>
              </a:lnSpc>
              <a:spcBef>
                <a:spcPct val="0"/>
              </a:spcBef>
            </a:pPr>
            <a:r>
              <a:rPr lang="en-US" altLang="zh-CN" sz="2000" dirty="0" err="1">
                <a:latin typeface="微软雅黑" panose="020B0503020204020204" pitchFamily="34" charset="-122"/>
                <a:ea typeface="微软雅黑" panose="020B0503020204020204" pitchFamily="34" charset="-122"/>
              </a:rPr>
              <a:t>DatagramSocket</a:t>
            </a:r>
            <a:r>
              <a:rPr lang="en-US" altLang="zh-CN" sz="2000" dirty="0">
                <a:latin typeface="微软雅黑" panose="020B0503020204020204" pitchFamily="34" charset="-122"/>
                <a:ea typeface="微软雅黑" panose="020B0503020204020204" pitchFamily="34" charset="-122"/>
              </a:rPr>
              <a:t> ServerSocket1 = new </a:t>
            </a:r>
            <a:r>
              <a:rPr lang="en-US" altLang="zh-CN" sz="2000" dirty="0" err="1">
                <a:latin typeface="微软雅黑" panose="020B0503020204020204" pitchFamily="34" charset="-122"/>
                <a:ea typeface="微软雅黑" panose="020B0503020204020204" pitchFamily="34" charset="-122"/>
              </a:rPr>
              <a:t>DatagramSocket</a:t>
            </a:r>
            <a:r>
              <a:rPr lang="en-US" altLang="zh-CN" sz="2000" dirty="0">
                <a:latin typeface="微软雅黑" panose="020B0503020204020204" pitchFamily="34" charset="-122"/>
                <a:ea typeface="微软雅黑" panose="020B0503020204020204" pitchFamily="34" charset="-122"/>
              </a:rPr>
              <a:t>(9911);</a:t>
            </a:r>
          </a:p>
          <a:p>
            <a:pPr>
              <a:lnSpc>
                <a:spcPct val="120000"/>
              </a:lnSpc>
              <a:spcBef>
                <a:spcPct val="0"/>
              </a:spcBef>
            </a:pPr>
            <a:r>
              <a:rPr lang="en-US" altLang="zh-CN" sz="2000" dirty="0" err="1">
                <a:latin typeface="微软雅黑" panose="020B0503020204020204" pitchFamily="34" charset="-122"/>
                <a:ea typeface="微软雅黑" panose="020B0503020204020204" pitchFamily="34" charset="-122"/>
              </a:rPr>
              <a:t>DatagramSocket</a:t>
            </a:r>
            <a:r>
              <a:rPr lang="en-US" altLang="zh-CN" sz="2000" dirty="0">
                <a:latin typeface="微软雅黑" panose="020B0503020204020204" pitchFamily="34" charset="-122"/>
                <a:ea typeface="微软雅黑" panose="020B0503020204020204" pitchFamily="34" charset="-122"/>
              </a:rPr>
              <a:t> ServerSocket2 = new </a:t>
            </a:r>
            <a:r>
              <a:rPr lang="en-US" altLang="zh-CN" sz="2000" dirty="0" err="1">
                <a:latin typeface="微软雅黑" panose="020B0503020204020204" pitchFamily="34" charset="-122"/>
                <a:ea typeface="微软雅黑" panose="020B0503020204020204" pitchFamily="34" charset="-122"/>
              </a:rPr>
              <a:t>DatagramSocket</a:t>
            </a:r>
            <a:r>
              <a:rPr lang="en-US" altLang="zh-CN" sz="2000" dirty="0">
                <a:latin typeface="微软雅黑" panose="020B0503020204020204" pitchFamily="34" charset="-122"/>
                <a:ea typeface="微软雅黑" panose="020B0503020204020204" pitchFamily="34" charset="-122"/>
              </a:rPr>
              <a:t>(9922);</a:t>
            </a:r>
          </a:p>
          <a:p>
            <a:pPr>
              <a:lnSpc>
                <a:spcPct val="120000"/>
              </a:lnSpc>
              <a:spcBef>
                <a:spcPct val="0"/>
              </a:spcBef>
            </a:pPr>
            <a:r>
              <a:rPr lang="en-US" altLang="zh-CN" sz="2000" dirty="0">
                <a:latin typeface="微软雅黑" panose="020B0503020204020204" pitchFamily="34" charset="-122"/>
                <a:ea typeface="微软雅黑" panose="020B0503020204020204" pitchFamily="34" charset="-122"/>
              </a:rPr>
              <a:t>UDP </a:t>
            </a:r>
            <a:r>
              <a:rPr lang="zh-CN" altLang="en-US" sz="2000" dirty="0">
                <a:latin typeface="微软雅黑" panose="020B0503020204020204" pitchFamily="34" charset="-122"/>
                <a:ea typeface="微软雅黑" panose="020B0503020204020204" pitchFamily="34" charset="-122"/>
              </a:rPr>
              <a:t>套接字由两个因素指定</a:t>
            </a:r>
            <a:r>
              <a:rPr lang="en-US" altLang="zh-CN" sz="2000" dirty="0">
                <a:latin typeface="微软雅黑" panose="020B0503020204020204" pitchFamily="34" charset="-122"/>
                <a:ea typeface="微软雅黑" panose="020B0503020204020204" pitchFamily="34" charset="-122"/>
              </a:rPr>
              <a:t>:</a:t>
            </a:r>
          </a:p>
          <a:p>
            <a:pPr>
              <a:lnSpc>
                <a:spcPct val="120000"/>
              </a:lnSpc>
              <a:spcBef>
                <a:spcPct val="0"/>
              </a:spcBef>
            </a:pPr>
            <a:r>
              <a:rPr lang="en-US" altLang="zh-CN" sz="2000" dirty="0">
                <a:latin typeface="微软雅黑" panose="020B0503020204020204" pitchFamily="34" charset="-122"/>
                <a:ea typeface="微软雅黑" panose="020B0503020204020204" pitchFamily="34" charset="-122"/>
              </a:rPr>
              <a:t>(</a:t>
            </a:r>
            <a:r>
              <a:rPr lang="zh-CN" altLang="en-US" sz="2000" dirty="0">
                <a:solidFill>
                  <a:srgbClr val="ED7D31"/>
                </a:solidFill>
                <a:latin typeface="微软雅黑" panose="020B0503020204020204" pitchFamily="34" charset="-122"/>
                <a:ea typeface="微软雅黑" panose="020B0503020204020204" pitchFamily="34" charset="-122"/>
              </a:rPr>
              <a:t>目的</a:t>
            </a:r>
            <a:r>
              <a:rPr lang="en-US" altLang="zh-CN" sz="2000" dirty="0">
                <a:solidFill>
                  <a:srgbClr val="ED7D31"/>
                </a:solidFill>
                <a:latin typeface="微软雅黑" panose="020B0503020204020204" pitchFamily="34" charset="-122"/>
                <a:ea typeface="微软雅黑" panose="020B0503020204020204" pitchFamily="34" charset="-122"/>
              </a:rPr>
              <a:t>IP</a:t>
            </a:r>
            <a:r>
              <a:rPr lang="zh-CN" altLang="en-US" sz="2000" dirty="0">
                <a:solidFill>
                  <a:srgbClr val="ED7D31"/>
                </a:solidFill>
                <a:latin typeface="微软雅黑" panose="020B0503020204020204" pitchFamily="34" charset="-122"/>
                <a:ea typeface="微软雅黑" panose="020B0503020204020204" pitchFamily="34" charset="-122"/>
              </a:rPr>
              <a:t>地址</a:t>
            </a: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ED7D31"/>
                </a:solidFill>
                <a:latin typeface="微软雅黑" panose="020B0503020204020204" pitchFamily="34" charset="-122"/>
                <a:ea typeface="微软雅黑" panose="020B0503020204020204" pitchFamily="34" charset="-122"/>
              </a:rPr>
              <a:t>目的端口号</a:t>
            </a:r>
            <a:r>
              <a:rPr lang="en-US" altLang="zh-CN" sz="2000" dirty="0">
                <a:latin typeface="微软雅黑" panose="020B0503020204020204" pitchFamily="34" charset="-122"/>
                <a:ea typeface="微软雅黑" panose="020B0503020204020204" pitchFamily="34" charset="-122"/>
              </a:rPr>
              <a:t>)</a:t>
            </a:r>
          </a:p>
          <a:p>
            <a:pPr marL="457200" indent="-457200">
              <a:lnSpc>
                <a:spcPct val="120000"/>
              </a:lnSpc>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当主机收到</a:t>
            </a:r>
            <a:r>
              <a:rPr lang="en-US" altLang="zh-CN" sz="2000" dirty="0">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数据段</a:t>
            </a:r>
            <a:r>
              <a:rPr lang="en-US" altLang="zh-CN" sz="2000" dirty="0">
                <a:latin typeface="微软雅黑" panose="020B0503020204020204" pitchFamily="34" charset="-122"/>
                <a:ea typeface="微软雅黑" panose="020B0503020204020204" pitchFamily="34" charset="-122"/>
              </a:rPr>
              <a:t>:</a:t>
            </a:r>
          </a:p>
          <a:p>
            <a:pPr marL="914400" lvl="1" indent="-457200">
              <a:lnSpc>
                <a:spcPct val="120000"/>
              </a:lnSpc>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检查数据段中的目的端口号</a:t>
            </a:r>
          </a:p>
          <a:p>
            <a:pPr marL="914400" lvl="1" indent="-457200">
              <a:lnSpc>
                <a:spcPct val="120000"/>
              </a:lnSpc>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用端口号指示</a:t>
            </a:r>
            <a:r>
              <a:rPr lang="en-US" altLang="zh-CN" sz="2000" dirty="0">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数据段属于哪个套接字</a:t>
            </a:r>
          </a:p>
          <a:p>
            <a:pPr marL="457200" indent="-457200">
              <a:lnSpc>
                <a:spcPct val="120000"/>
              </a:lnSpc>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具有不同的源</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地址且</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或源端口号，但具有相同的目的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地址和目的端口号的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数据报，指向同样的套接字</a:t>
            </a:r>
          </a:p>
          <a:p>
            <a:pPr>
              <a:lnSpc>
                <a:spcPct val="120000"/>
              </a:lnSpc>
              <a:spcBef>
                <a:spcPct val="0"/>
              </a:spcBef>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302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p>
        </p:txBody>
      </p:sp>
      <p:sp>
        <p:nvSpPr>
          <p:cNvPr id="41" name="矩形 40"/>
          <p:cNvSpPr/>
          <p:nvPr/>
        </p:nvSpPr>
        <p:spPr>
          <a:xfrm>
            <a:off x="3820491" y="622757"/>
            <a:ext cx="4339650" cy="646331"/>
          </a:xfrm>
          <a:prstGeom prst="rect">
            <a:avLst/>
          </a:prstGeom>
        </p:spPr>
        <p:txBody>
          <a:bodyPr wrap="none">
            <a:spAutoFit/>
          </a:bodyPr>
          <a:lstStyle/>
          <a:p>
            <a:pPr algn="ctr"/>
            <a:r>
              <a:rPr lang="zh-CN" altLang="en-US" sz="3600" b="1" dirty="0">
                <a:solidFill>
                  <a:schemeClr val="accent1"/>
                </a:solidFill>
                <a:cs typeface="+mn-ea"/>
                <a:sym typeface="+mn-lt"/>
              </a:rPr>
              <a:t>无连接多路分解例子</a:t>
            </a:r>
            <a:endParaRPr lang="en-US" altLang="zh-CN" sz="3600" b="1" dirty="0">
              <a:solidFill>
                <a:schemeClr val="accent1"/>
              </a:solidFill>
              <a:cs typeface="+mn-ea"/>
              <a:sym typeface="+mn-lt"/>
            </a:endParaRPr>
          </a:p>
        </p:txBody>
      </p:sp>
      <p:sp>
        <p:nvSpPr>
          <p:cNvPr id="19" name="Rectangle 2"/>
          <p:cNvSpPr>
            <a:spLocks noChangeArrowheads="1"/>
          </p:cNvSpPr>
          <p:nvPr/>
        </p:nvSpPr>
        <p:spPr bwMode="auto">
          <a:xfrm>
            <a:off x="1601788" y="356683"/>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12" name="Rectangle 67"/>
          <p:cNvSpPr>
            <a:spLocks noChangeArrowheads="1"/>
          </p:cNvSpPr>
          <p:nvPr/>
        </p:nvSpPr>
        <p:spPr bwMode="auto">
          <a:xfrm>
            <a:off x="2281122" y="6397378"/>
            <a:ext cx="7234353" cy="46230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zh-CN" altLang="en-US" sz="2400" dirty="0">
                <a:latin typeface="微软雅黑" panose="020B0503020204020204" pitchFamily="34" charset="-122"/>
                <a:ea typeface="微软雅黑" panose="020B0503020204020204" pitchFamily="34" charset="-122"/>
              </a:rPr>
              <a:t>请求报文段中提供返回地址（包括</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地址和端口号）</a:t>
            </a:r>
          </a:p>
        </p:txBody>
      </p:sp>
      <p:grpSp>
        <p:nvGrpSpPr>
          <p:cNvPr id="4" name="组合 3">
            <a:extLst>
              <a:ext uri="{FF2B5EF4-FFF2-40B4-BE49-F238E27FC236}">
                <a16:creationId xmlns:a16="http://schemas.microsoft.com/office/drawing/2014/main" id="{DB2CB24C-3A19-4613-B8D6-FEFC03FE6EA8}"/>
              </a:ext>
            </a:extLst>
          </p:cNvPr>
          <p:cNvGrpSpPr/>
          <p:nvPr/>
        </p:nvGrpSpPr>
        <p:grpSpPr>
          <a:xfrm>
            <a:off x="1569922" y="1290354"/>
            <a:ext cx="8980488" cy="5082707"/>
            <a:chOff x="1465942" y="1335556"/>
            <a:chExt cx="8980488" cy="5082707"/>
          </a:xfrm>
        </p:grpSpPr>
        <p:grpSp>
          <p:nvGrpSpPr>
            <p:cNvPr id="85" name="Group 196">
              <a:extLst>
                <a:ext uri="{FF2B5EF4-FFF2-40B4-BE49-F238E27FC236}">
                  <a16:creationId xmlns:a16="http://schemas.microsoft.com/office/drawing/2014/main" id="{58CEAD1E-99B9-412D-9045-07CC450186D9}"/>
                </a:ext>
              </a:extLst>
            </p:cNvPr>
            <p:cNvGrpSpPr>
              <a:grpSpLocks/>
            </p:cNvGrpSpPr>
            <p:nvPr/>
          </p:nvGrpSpPr>
          <p:grpSpPr bwMode="auto">
            <a:xfrm>
              <a:off x="2596242" y="5765800"/>
              <a:ext cx="1644650" cy="652463"/>
              <a:chOff x="1318" y="3697"/>
              <a:chExt cx="1036" cy="411"/>
            </a:xfrm>
          </p:grpSpPr>
          <p:sp>
            <p:nvSpPr>
              <p:cNvPr id="86" name="Rectangle 193">
                <a:extLst>
                  <a:ext uri="{FF2B5EF4-FFF2-40B4-BE49-F238E27FC236}">
                    <a16:creationId xmlns:a16="http://schemas.microsoft.com/office/drawing/2014/main" id="{8F86792A-692B-447D-9633-370B7F227B8C}"/>
                  </a:ext>
                </a:extLst>
              </p:cNvPr>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87" name="Line 194">
                <a:extLst>
                  <a:ext uri="{FF2B5EF4-FFF2-40B4-BE49-F238E27FC236}">
                    <a16:creationId xmlns:a16="http://schemas.microsoft.com/office/drawing/2014/main" id="{82B2D972-ED45-4DDE-8D5B-AFEDC289C906}"/>
                  </a:ext>
                </a:extLst>
              </p:cNvPr>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8" name="Text Box 195">
                <a:extLst>
                  <a:ext uri="{FF2B5EF4-FFF2-40B4-BE49-F238E27FC236}">
                    <a16:creationId xmlns:a16="http://schemas.microsoft.com/office/drawing/2014/main" id="{7C0EF6FB-24D6-4D28-8973-A88D4D194C53}"/>
                  </a:ext>
                </a:extLst>
              </p:cNvPr>
              <p:cNvSpPr txBox="1">
                <a:spLocks noChangeArrowheads="1"/>
              </p:cNvSpPr>
              <p:nvPr/>
            </p:nvSpPr>
            <p:spPr bwMode="auto">
              <a:xfrm>
                <a:off x="1318" y="3822"/>
                <a:ext cx="994"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sz="1400"/>
                  <a:t>source port: 9157</a:t>
                </a:r>
              </a:p>
              <a:p>
                <a:pPr algn="r">
                  <a:lnSpc>
                    <a:spcPct val="85000"/>
                  </a:lnSpc>
                  <a:defRPr/>
                </a:pPr>
                <a:r>
                  <a:rPr lang="en-US" sz="1400"/>
                  <a:t>dest port: 6428</a:t>
                </a:r>
              </a:p>
            </p:txBody>
          </p:sp>
        </p:grpSp>
        <p:grpSp>
          <p:nvGrpSpPr>
            <p:cNvPr id="97" name="Group 206">
              <a:extLst>
                <a:ext uri="{FF2B5EF4-FFF2-40B4-BE49-F238E27FC236}">
                  <a16:creationId xmlns:a16="http://schemas.microsoft.com/office/drawing/2014/main" id="{A2658418-BE9C-49C4-A5B0-CEDAF9EEF2A4}"/>
                </a:ext>
              </a:extLst>
            </p:cNvPr>
            <p:cNvGrpSpPr>
              <a:grpSpLocks/>
            </p:cNvGrpSpPr>
            <p:nvPr/>
          </p:nvGrpSpPr>
          <p:grpSpPr bwMode="auto">
            <a:xfrm>
              <a:off x="6160180" y="5743575"/>
              <a:ext cx="1389062" cy="652463"/>
              <a:chOff x="2741" y="3750"/>
              <a:chExt cx="875" cy="411"/>
            </a:xfrm>
          </p:grpSpPr>
          <p:sp>
            <p:nvSpPr>
              <p:cNvPr id="98" name="Rectangle 207">
                <a:extLst>
                  <a:ext uri="{FF2B5EF4-FFF2-40B4-BE49-F238E27FC236}">
                    <a16:creationId xmlns:a16="http://schemas.microsoft.com/office/drawing/2014/main" id="{4D7245F3-6EC6-4B75-B92A-3D5098B5385F}"/>
                  </a:ext>
                </a:extLst>
              </p:cNvPr>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9" name="Line 208">
                <a:extLst>
                  <a:ext uri="{FF2B5EF4-FFF2-40B4-BE49-F238E27FC236}">
                    <a16:creationId xmlns:a16="http://schemas.microsoft.com/office/drawing/2014/main" id="{EF85F457-3ABF-4C85-BCB0-E1D13568A6AF}"/>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00" name="Text Box 209">
                <a:extLst>
                  <a:ext uri="{FF2B5EF4-FFF2-40B4-BE49-F238E27FC236}">
                    <a16:creationId xmlns:a16="http://schemas.microsoft.com/office/drawing/2014/main" id="{04ECA6A1-AEF4-4074-9505-F3536412013F}"/>
                  </a:ext>
                </a:extLst>
              </p:cNvPr>
              <p:cNvSpPr txBox="1">
                <a:spLocks noChangeArrowheads="1"/>
              </p:cNvSpPr>
              <p:nvPr/>
            </p:nvSpPr>
            <p:spPr bwMode="auto">
              <a:xfrm>
                <a:off x="2813" y="3875"/>
                <a:ext cx="803"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a:t>source port: ?</a:t>
                </a:r>
              </a:p>
              <a:p>
                <a:pPr algn="l">
                  <a:lnSpc>
                    <a:spcPct val="85000"/>
                  </a:lnSpc>
                  <a:defRPr/>
                </a:pPr>
                <a:r>
                  <a:rPr lang="en-US" sz="1400"/>
                  <a:t>dest port: ?</a:t>
                </a:r>
              </a:p>
            </p:txBody>
          </p:sp>
        </p:grpSp>
        <p:grpSp>
          <p:nvGrpSpPr>
            <p:cNvPr id="3" name="组合 2">
              <a:extLst>
                <a:ext uri="{FF2B5EF4-FFF2-40B4-BE49-F238E27FC236}">
                  <a16:creationId xmlns:a16="http://schemas.microsoft.com/office/drawing/2014/main" id="{6A9D5980-7967-4986-8516-E081029D2125}"/>
                </a:ext>
              </a:extLst>
            </p:cNvPr>
            <p:cNvGrpSpPr/>
            <p:nvPr/>
          </p:nvGrpSpPr>
          <p:grpSpPr>
            <a:xfrm>
              <a:off x="1465942" y="1335556"/>
              <a:ext cx="8980488" cy="4356766"/>
              <a:chOff x="1465942" y="1364584"/>
              <a:chExt cx="8980488" cy="4356766"/>
            </a:xfrm>
          </p:grpSpPr>
          <p:sp>
            <p:nvSpPr>
              <p:cNvPr id="13" name="Rectangle 44">
                <a:extLst>
                  <a:ext uri="{FF2B5EF4-FFF2-40B4-BE49-F238E27FC236}">
                    <a16:creationId xmlns:a16="http://schemas.microsoft.com/office/drawing/2014/main" id="{46BB8153-1C15-48AD-908E-3DC22FF9D3F2}"/>
                  </a:ext>
                </a:extLst>
              </p:cNvPr>
              <p:cNvSpPr txBox="1">
                <a:spLocks noChangeArrowheads="1"/>
              </p:cNvSpPr>
              <p:nvPr/>
            </p:nvSpPr>
            <p:spPr>
              <a:xfrm>
                <a:off x="4238963" y="1364584"/>
                <a:ext cx="3087688" cy="10293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3038" indent="-173038">
                  <a:buFont typeface="Wingdings" charset="0"/>
                  <a:buNone/>
                  <a:defRPr/>
                </a:pPr>
                <a:r>
                  <a:rPr lang="en-US" sz="1800" b="1" dirty="0" err="1">
                    <a:latin typeface="Courier New" charset="0"/>
                  </a:rPr>
                  <a:t>DatagramSocket</a:t>
                </a:r>
                <a:r>
                  <a:rPr lang="en-US" sz="1800" b="1" dirty="0">
                    <a:latin typeface="Courier New" charset="0"/>
                  </a:rPr>
                  <a:t> </a:t>
                </a:r>
                <a:r>
                  <a:rPr lang="en-US" sz="1800" b="1" dirty="0" err="1">
                    <a:latin typeface="Courier New" charset="0"/>
                  </a:rPr>
                  <a:t>serverSocket</a:t>
                </a:r>
                <a:r>
                  <a:rPr lang="en-US" sz="1800" b="1" dirty="0">
                    <a:latin typeface="Courier New" charset="0"/>
                  </a:rPr>
                  <a:t> = new </a:t>
                </a:r>
                <a:r>
                  <a:rPr lang="en-US" sz="1800" b="1" dirty="0" err="1">
                    <a:latin typeface="Courier New" charset="0"/>
                  </a:rPr>
                  <a:t>DatagramSocket</a:t>
                </a:r>
                <a:r>
                  <a:rPr lang="en-US" sz="1800" b="1" dirty="0">
                    <a:latin typeface="Courier New" charset="0"/>
                  </a:rPr>
                  <a:t> (</a:t>
                </a:r>
                <a:r>
                  <a:rPr lang="en-US" sz="1800" b="1" dirty="0">
                    <a:solidFill>
                      <a:srgbClr val="CC0000"/>
                    </a:solidFill>
                    <a:latin typeface="Courier New" charset="0"/>
                  </a:rPr>
                  <a:t>6428</a:t>
                </a:r>
                <a:r>
                  <a:rPr lang="en-US" sz="1800" b="1" dirty="0">
                    <a:latin typeface="Courier New" charset="0"/>
                  </a:rPr>
                  <a:t>);</a:t>
                </a:r>
              </a:p>
              <a:p>
                <a:pPr marL="173038" indent="-173038">
                  <a:buFont typeface="Wingdings" charset="2"/>
                  <a:buChar char="§"/>
                  <a:defRPr/>
                </a:pPr>
                <a:endParaRPr lang="en-US" sz="3600" dirty="0"/>
              </a:p>
            </p:txBody>
          </p:sp>
          <p:sp>
            <p:nvSpPr>
              <p:cNvPr id="14" name="Freeform 89">
                <a:extLst>
                  <a:ext uri="{FF2B5EF4-FFF2-40B4-BE49-F238E27FC236}">
                    <a16:creationId xmlns:a16="http://schemas.microsoft.com/office/drawing/2014/main" id="{B7D07B36-F27A-4F8F-8A7B-CF258EB9B922}"/>
                  </a:ext>
                </a:extLst>
              </p:cNvPr>
              <p:cNvSpPr>
                <a:spLocks/>
              </p:cNvSpPr>
              <p:nvPr/>
            </p:nvSpPr>
            <p:spPr bwMode="auto">
              <a:xfrm>
                <a:off x="4655230" y="2478088"/>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97">
                <a:extLst>
                  <a:ext uri="{FF2B5EF4-FFF2-40B4-BE49-F238E27FC236}">
                    <a16:creationId xmlns:a16="http://schemas.microsoft.com/office/drawing/2014/main" id="{7FC9C959-EF17-49EC-9703-D12F278E5F1F}"/>
                  </a:ext>
                </a:extLst>
              </p:cNvPr>
              <p:cNvSpPr>
                <a:spLocks/>
              </p:cNvSpPr>
              <p:nvPr/>
            </p:nvSpPr>
            <p:spPr bwMode="auto">
              <a:xfrm>
                <a:off x="1870755" y="2782888"/>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Rectangle 23">
                <a:extLst>
                  <a:ext uri="{FF2B5EF4-FFF2-40B4-BE49-F238E27FC236}">
                    <a16:creationId xmlns:a16="http://schemas.microsoft.com/office/drawing/2014/main" id="{90F5E83B-AAE6-4473-A82F-72041D8594F3}"/>
                  </a:ext>
                </a:extLst>
              </p:cNvPr>
              <p:cNvSpPr>
                <a:spLocks noChangeArrowheads="1"/>
              </p:cNvSpPr>
              <p:nvPr/>
            </p:nvSpPr>
            <p:spPr bwMode="auto">
              <a:xfrm>
                <a:off x="2375580" y="2749550"/>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2400">
                  <a:latin typeface="Times New Roman" panose="02020603050405020304" pitchFamily="18" charset="0"/>
                </a:endParaRPr>
              </a:p>
            </p:txBody>
          </p:sp>
          <p:sp>
            <p:nvSpPr>
              <p:cNvPr id="17" name="Rectangle 24">
                <a:extLst>
                  <a:ext uri="{FF2B5EF4-FFF2-40B4-BE49-F238E27FC236}">
                    <a16:creationId xmlns:a16="http://schemas.microsoft.com/office/drawing/2014/main" id="{608B8E6D-63B1-4C4C-B402-6319E4CEAA15}"/>
                  </a:ext>
                </a:extLst>
              </p:cNvPr>
              <p:cNvSpPr>
                <a:spLocks noChangeArrowheads="1"/>
              </p:cNvSpPr>
              <p:nvPr/>
            </p:nvSpPr>
            <p:spPr bwMode="auto">
              <a:xfrm>
                <a:off x="2337480" y="2803525"/>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2400">
                  <a:latin typeface="Times New Roman" panose="02020603050405020304" pitchFamily="18" charset="0"/>
                </a:endParaRPr>
              </a:p>
            </p:txBody>
          </p:sp>
          <p:sp>
            <p:nvSpPr>
              <p:cNvPr id="18" name="Line 25">
                <a:extLst>
                  <a:ext uri="{FF2B5EF4-FFF2-40B4-BE49-F238E27FC236}">
                    <a16:creationId xmlns:a16="http://schemas.microsoft.com/office/drawing/2014/main" id="{4CC3CF26-9DE7-40BE-9D1C-807684344FA7}"/>
                  </a:ext>
                </a:extLst>
              </p:cNvPr>
              <p:cNvSpPr>
                <a:spLocks noChangeShapeType="1"/>
              </p:cNvSpPr>
              <p:nvPr/>
            </p:nvSpPr>
            <p:spPr bwMode="auto">
              <a:xfrm>
                <a:off x="2347005" y="35639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26">
                <a:extLst>
                  <a:ext uri="{FF2B5EF4-FFF2-40B4-BE49-F238E27FC236}">
                    <a16:creationId xmlns:a16="http://schemas.microsoft.com/office/drawing/2014/main" id="{00EF9633-6F70-4C39-92FC-2722971B87ED}"/>
                  </a:ext>
                </a:extLst>
              </p:cNvPr>
              <p:cNvSpPr txBox="1">
                <a:spLocks noChangeArrowheads="1"/>
              </p:cNvSpPr>
              <p:nvPr/>
            </p:nvSpPr>
            <p:spPr bwMode="auto">
              <a:xfrm>
                <a:off x="2304142" y="35464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dirty="0"/>
                  <a:t>transport</a:t>
                </a:r>
              </a:p>
            </p:txBody>
          </p:sp>
          <p:sp>
            <p:nvSpPr>
              <p:cNvPr id="21" name="Line 27">
                <a:extLst>
                  <a:ext uri="{FF2B5EF4-FFF2-40B4-BE49-F238E27FC236}">
                    <a16:creationId xmlns:a16="http://schemas.microsoft.com/office/drawing/2014/main" id="{64494AE9-FA82-4B95-9DCB-23966ED6DE31}"/>
                  </a:ext>
                </a:extLst>
              </p:cNvPr>
              <p:cNvSpPr>
                <a:spLocks noChangeShapeType="1"/>
              </p:cNvSpPr>
              <p:nvPr/>
            </p:nvSpPr>
            <p:spPr bwMode="auto">
              <a:xfrm>
                <a:off x="2354942" y="38846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8">
                <a:extLst>
                  <a:ext uri="{FF2B5EF4-FFF2-40B4-BE49-F238E27FC236}">
                    <a16:creationId xmlns:a16="http://schemas.microsoft.com/office/drawing/2014/main" id="{43BF449C-DABC-4A69-9E7A-65D905A0F149}"/>
                  </a:ext>
                </a:extLst>
              </p:cNvPr>
              <p:cNvSpPr>
                <a:spLocks noChangeShapeType="1"/>
              </p:cNvSpPr>
              <p:nvPr/>
            </p:nvSpPr>
            <p:spPr bwMode="auto">
              <a:xfrm>
                <a:off x="2340655" y="41941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9">
                <a:extLst>
                  <a:ext uri="{FF2B5EF4-FFF2-40B4-BE49-F238E27FC236}">
                    <a16:creationId xmlns:a16="http://schemas.microsoft.com/office/drawing/2014/main" id="{3C842128-93FD-4E92-B7A9-7FF2858C964A}"/>
                  </a:ext>
                </a:extLst>
              </p:cNvPr>
              <p:cNvSpPr>
                <a:spLocks noChangeShapeType="1"/>
              </p:cNvSpPr>
              <p:nvPr/>
            </p:nvSpPr>
            <p:spPr bwMode="auto">
              <a:xfrm>
                <a:off x="2340655" y="44799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6">
                <a:extLst>
                  <a:ext uri="{FF2B5EF4-FFF2-40B4-BE49-F238E27FC236}">
                    <a16:creationId xmlns:a16="http://schemas.microsoft.com/office/drawing/2014/main" id="{376F2B1E-EEA7-4134-8452-027CDDA61B62}"/>
                  </a:ext>
                </a:extLst>
              </p:cNvPr>
              <p:cNvSpPr txBox="1">
                <a:spLocks noChangeArrowheads="1"/>
              </p:cNvSpPr>
              <p:nvPr/>
            </p:nvSpPr>
            <p:spPr bwMode="auto">
              <a:xfrm>
                <a:off x="2339067" y="27940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application</a:t>
                </a:r>
              </a:p>
            </p:txBody>
          </p:sp>
          <p:sp>
            <p:nvSpPr>
              <p:cNvPr id="25" name="Text Box 26">
                <a:extLst>
                  <a:ext uri="{FF2B5EF4-FFF2-40B4-BE49-F238E27FC236}">
                    <a16:creationId xmlns:a16="http://schemas.microsoft.com/office/drawing/2014/main" id="{80E05C32-787F-40BF-BBC4-895D882187E1}"/>
                  </a:ext>
                </a:extLst>
              </p:cNvPr>
              <p:cNvSpPr txBox="1">
                <a:spLocks noChangeArrowheads="1"/>
              </p:cNvSpPr>
              <p:nvPr/>
            </p:nvSpPr>
            <p:spPr bwMode="auto">
              <a:xfrm>
                <a:off x="2294617" y="44513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physical</a:t>
                </a:r>
              </a:p>
            </p:txBody>
          </p:sp>
          <p:sp>
            <p:nvSpPr>
              <p:cNvPr id="26" name="Text Box 26">
                <a:extLst>
                  <a:ext uri="{FF2B5EF4-FFF2-40B4-BE49-F238E27FC236}">
                    <a16:creationId xmlns:a16="http://schemas.microsoft.com/office/drawing/2014/main" id="{0BD4B0B6-5471-47E0-9F0B-593DC31EFF50}"/>
                  </a:ext>
                </a:extLst>
              </p:cNvPr>
              <p:cNvSpPr txBox="1">
                <a:spLocks noChangeArrowheads="1"/>
              </p:cNvSpPr>
              <p:nvPr/>
            </p:nvSpPr>
            <p:spPr bwMode="auto">
              <a:xfrm>
                <a:off x="2313667" y="41656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link</a:t>
                </a:r>
              </a:p>
            </p:txBody>
          </p:sp>
          <p:sp>
            <p:nvSpPr>
              <p:cNvPr id="27" name="Text Box 26">
                <a:extLst>
                  <a:ext uri="{FF2B5EF4-FFF2-40B4-BE49-F238E27FC236}">
                    <a16:creationId xmlns:a16="http://schemas.microsoft.com/office/drawing/2014/main" id="{F58A2A0D-EC2E-4CC3-A2C3-30FFA8B83457}"/>
                  </a:ext>
                </a:extLst>
              </p:cNvPr>
              <p:cNvSpPr txBox="1">
                <a:spLocks noChangeArrowheads="1"/>
              </p:cNvSpPr>
              <p:nvPr/>
            </p:nvSpPr>
            <p:spPr bwMode="auto">
              <a:xfrm>
                <a:off x="2304142" y="38703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network</a:t>
                </a:r>
              </a:p>
            </p:txBody>
          </p:sp>
          <p:sp>
            <p:nvSpPr>
              <p:cNvPr id="28" name="Oval 110">
                <a:extLst>
                  <a:ext uri="{FF2B5EF4-FFF2-40B4-BE49-F238E27FC236}">
                    <a16:creationId xmlns:a16="http://schemas.microsoft.com/office/drawing/2014/main" id="{98E61D74-DE8A-407C-A326-1FECCADC87EB}"/>
                  </a:ext>
                </a:extLst>
              </p:cNvPr>
              <p:cNvSpPr>
                <a:spLocks noChangeArrowheads="1"/>
              </p:cNvSpPr>
              <p:nvPr/>
            </p:nvSpPr>
            <p:spPr bwMode="auto">
              <a:xfrm>
                <a:off x="2674030" y="3079750"/>
                <a:ext cx="5984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rial" charset="0"/>
                    <a:ea typeface="ＭＳ Ｐゴシック" charset="0"/>
                  </a:rPr>
                  <a:t>P3</a:t>
                </a:r>
              </a:p>
            </p:txBody>
          </p:sp>
          <p:grpSp>
            <p:nvGrpSpPr>
              <p:cNvPr id="29" name="Group 111">
                <a:extLst>
                  <a:ext uri="{FF2B5EF4-FFF2-40B4-BE49-F238E27FC236}">
                    <a16:creationId xmlns:a16="http://schemas.microsoft.com/office/drawing/2014/main" id="{655080DD-FD4A-4DED-BC25-6ABFA0440549}"/>
                  </a:ext>
                </a:extLst>
              </p:cNvPr>
              <p:cNvGrpSpPr>
                <a:grpSpLocks/>
              </p:cNvGrpSpPr>
              <p:nvPr/>
            </p:nvGrpSpPr>
            <p:grpSpPr bwMode="auto">
              <a:xfrm>
                <a:off x="2642280" y="3403600"/>
                <a:ext cx="620712" cy="228600"/>
                <a:chOff x="1287" y="2524"/>
                <a:chExt cx="260" cy="100"/>
              </a:xfrm>
            </p:grpSpPr>
            <p:sp>
              <p:nvSpPr>
                <p:cNvPr id="30" name="Rectangle 112">
                  <a:extLst>
                    <a:ext uri="{FF2B5EF4-FFF2-40B4-BE49-F238E27FC236}">
                      <a16:creationId xmlns:a16="http://schemas.microsoft.com/office/drawing/2014/main" id="{00A00F1B-D2A5-4762-8358-DD66CD4064B5}"/>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1" name="Rectangle 113">
                  <a:extLst>
                    <a:ext uri="{FF2B5EF4-FFF2-40B4-BE49-F238E27FC236}">
                      <a16:creationId xmlns:a16="http://schemas.microsoft.com/office/drawing/2014/main" id="{1E46FAB5-F778-44E4-9CA7-194BCFA1674B}"/>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2" name="Rectangle 114">
                  <a:extLst>
                    <a:ext uri="{FF2B5EF4-FFF2-40B4-BE49-F238E27FC236}">
                      <a16:creationId xmlns:a16="http://schemas.microsoft.com/office/drawing/2014/main" id="{70F5F21F-51F2-4E1B-8732-DFF1BAD643D8}"/>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3" name="Rectangle 115">
                  <a:extLst>
                    <a:ext uri="{FF2B5EF4-FFF2-40B4-BE49-F238E27FC236}">
                      <a16:creationId xmlns:a16="http://schemas.microsoft.com/office/drawing/2014/main" id="{F1E9317A-D177-4FA1-9332-5DC3DB74F183}"/>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34" name="Rectangle 23">
                <a:extLst>
                  <a:ext uri="{FF2B5EF4-FFF2-40B4-BE49-F238E27FC236}">
                    <a16:creationId xmlns:a16="http://schemas.microsoft.com/office/drawing/2014/main" id="{7E5BE0ED-5815-4A2A-BA37-7D9CBC0346B0}"/>
                  </a:ext>
                </a:extLst>
              </p:cNvPr>
              <p:cNvSpPr>
                <a:spLocks noChangeArrowheads="1"/>
              </p:cNvSpPr>
              <p:nvPr/>
            </p:nvSpPr>
            <p:spPr bwMode="auto">
              <a:xfrm>
                <a:off x="5202917" y="2516188"/>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2400">
                  <a:latin typeface="Times New Roman" panose="02020603050405020304" pitchFamily="18" charset="0"/>
                </a:endParaRPr>
              </a:p>
            </p:txBody>
          </p:sp>
          <p:sp>
            <p:nvSpPr>
              <p:cNvPr id="35" name="Rectangle 24">
                <a:extLst>
                  <a:ext uri="{FF2B5EF4-FFF2-40B4-BE49-F238E27FC236}">
                    <a16:creationId xmlns:a16="http://schemas.microsoft.com/office/drawing/2014/main" id="{FC4F1809-6EDF-472F-87AC-7A030DBD730A}"/>
                  </a:ext>
                </a:extLst>
              </p:cNvPr>
              <p:cNvSpPr>
                <a:spLocks noChangeArrowheads="1"/>
              </p:cNvSpPr>
              <p:nvPr/>
            </p:nvSpPr>
            <p:spPr bwMode="auto">
              <a:xfrm>
                <a:off x="5167992" y="2570163"/>
                <a:ext cx="1473200"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2400">
                  <a:latin typeface="Times New Roman" panose="02020603050405020304" pitchFamily="18" charset="0"/>
                </a:endParaRPr>
              </a:p>
            </p:txBody>
          </p:sp>
          <p:sp>
            <p:nvSpPr>
              <p:cNvPr id="36" name="Line 25">
                <a:extLst>
                  <a:ext uri="{FF2B5EF4-FFF2-40B4-BE49-F238E27FC236}">
                    <a16:creationId xmlns:a16="http://schemas.microsoft.com/office/drawing/2014/main" id="{A96D4EAE-A845-4BCC-B980-9DDA34AD29CD}"/>
                  </a:ext>
                </a:extLst>
              </p:cNvPr>
              <p:cNvSpPr>
                <a:spLocks noChangeShapeType="1"/>
              </p:cNvSpPr>
              <p:nvPr/>
            </p:nvSpPr>
            <p:spPr bwMode="auto">
              <a:xfrm>
                <a:off x="5174342" y="3340100"/>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Text Box 26">
                <a:extLst>
                  <a:ext uri="{FF2B5EF4-FFF2-40B4-BE49-F238E27FC236}">
                    <a16:creationId xmlns:a16="http://schemas.microsoft.com/office/drawing/2014/main" id="{AB041C71-0297-4C99-B5DA-6875049952EB}"/>
                  </a:ext>
                </a:extLst>
              </p:cNvPr>
              <p:cNvSpPr txBox="1">
                <a:spLocks noChangeArrowheads="1"/>
              </p:cNvSpPr>
              <p:nvPr/>
            </p:nvSpPr>
            <p:spPr bwMode="auto">
              <a:xfrm>
                <a:off x="5245780" y="33226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transport</a:t>
                </a:r>
              </a:p>
            </p:txBody>
          </p:sp>
          <p:sp>
            <p:nvSpPr>
              <p:cNvPr id="38" name="Line 27">
                <a:extLst>
                  <a:ext uri="{FF2B5EF4-FFF2-40B4-BE49-F238E27FC236}">
                    <a16:creationId xmlns:a16="http://schemas.microsoft.com/office/drawing/2014/main" id="{261ACBB4-F1E1-4FFF-87EC-5B483AB9EF2C}"/>
                  </a:ext>
                </a:extLst>
              </p:cNvPr>
              <p:cNvSpPr>
                <a:spLocks noChangeShapeType="1"/>
              </p:cNvSpPr>
              <p:nvPr/>
            </p:nvSpPr>
            <p:spPr bwMode="auto">
              <a:xfrm>
                <a:off x="5175930" y="36576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Text Box 26">
                <a:extLst>
                  <a:ext uri="{FF2B5EF4-FFF2-40B4-BE49-F238E27FC236}">
                    <a16:creationId xmlns:a16="http://schemas.microsoft.com/office/drawing/2014/main" id="{0F1E6036-9BC0-4CC6-B08D-5927B701FF42}"/>
                  </a:ext>
                </a:extLst>
              </p:cNvPr>
              <p:cNvSpPr txBox="1">
                <a:spLocks noChangeArrowheads="1"/>
              </p:cNvSpPr>
              <p:nvPr/>
            </p:nvSpPr>
            <p:spPr bwMode="auto">
              <a:xfrm>
                <a:off x="5242605" y="25368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application</a:t>
                </a:r>
              </a:p>
            </p:txBody>
          </p:sp>
          <p:sp>
            <p:nvSpPr>
              <p:cNvPr id="42" name="Text Box 26">
                <a:extLst>
                  <a:ext uri="{FF2B5EF4-FFF2-40B4-BE49-F238E27FC236}">
                    <a16:creationId xmlns:a16="http://schemas.microsoft.com/office/drawing/2014/main" id="{A818AD7C-9E0E-4754-8358-3726D7F162CD}"/>
                  </a:ext>
                </a:extLst>
              </p:cNvPr>
              <p:cNvSpPr txBox="1">
                <a:spLocks noChangeArrowheads="1"/>
              </p:cNvSpPr>
              <p:nvPr/>
            </p:nvSpPr>
            <p:spPr bwMode="auto">
              <a:xfrm>
                <a:off x="5239430" y="42275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physical</a:t>
                </a:r>
              </a:p>
            </p:txBody>
          </p:sp>
          <p:sp>
            <p:nvSpPr>
              <p:cNvPr id="43" name="Text Box 26">
                <a:extLst>
                  <a:ext uri="{FF2B5EF4-FFF2-40B4-BE49-F238E27FC236}">
                    <a16:creationId xmlns:a16="http://schemas.microsoft.com/office/drawing/2014/main" id="{B9A6A153-76F3-43F3-95D5-000E701651D1}"/>
                  </a:ext>
                </a:extLst>
              </p:cNvPr>
              <p:cNvSpPr txBox="1">
                <a:spLocks noChangeArrowheads="1"/>
              </p:cNvSpPr>
              <p:nvPr/>
            </p:nvSpPr>
            <p:spPr bwMode="auto">
              <a:xfrm>
                <a:off x="5239430" y="39417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link</a:t>
                </a:r>
              </a:p>
            </p:txBody>
          </p:sp>
          <p:sp>
            <p:nvSpPr>
              <p:cNvPr id="44" name="Text Box 26">
                <a:extLst>
                  <a:ext uri="{FF2B5EF4-FFF2-40B4-BE49-F238E27FC236}">
                    <a16:creationId xmlns:a16="http://schemas.microsoft.com/office/drawing/2014/main" id="{218FB8F9-F71D-487E-B6D8-251F48689F8E}"/>
                  </a:ext>
                </a:extLst>
              </p:cNvPr>
              <p:cNvSpPr txBox="1">
                <a:spLocks noChangeArrowheads="1"/>
              </p:cNvSpPr>
              <p:nvPr/>
            </p:nvSpPr>
            <p:spPr bwMode="auto">
              <a:xfrm>
                <a:off x="5239430" y="36433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network</a:t>
                </a:r>
              </a:p>
            </p:txBody>
          </p:sp>
          <p:sp>
            <p:nvSpPr>
              <p:cNvPr id="45" name="Line 27">
                <a:extLst>
                  <a:ext uri="{FF2B5EF4-FFF2-40B4-BE49-F238E27FC236}">
                    <a16:creationId xmlns:a16="http://schemas.microsoft.com/office/drawing/2014/main" id="{4A6A30FF-D67A-4DC2-8706-1483D250BBD1}"/>
                  </a:ext>
                </a:extLst>
              </p:cNvPr>
              <p:cNvSpPr>
                <a:spLocks noChangeShapeType="1"/>
              </p:cNvSpPr>
              <p:nvPr/>
            </p:nvSpPr>
            <p:spPr bwMode="auto">
              <a:xfrm>
                <a:off x="5172755" y="396875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27">
                <a:extLst>
                  <a:ext uri="{FF2B5EF4-FFF2-40B4-BE49-F238E27FC236}">
                    <a16:creationId xmlns:a16="http://schemas.microsoft.com/office/drawing/2014/main" id="{DFEF890D-1220-40BC-A7BC-B7F14AB279CE}"/>
                  </a:ext>
                </a:extLst>
              </p:cNvPr>
              <p:cNvSpPr>
                <a:spLocks noChangeShapeType="1"/>
              </p:cNvSpPr>
              <p:nvPr/>
            </p:nvSpPr>
            <p:spPr bwMode="auto">
              <a:xfrm>
                <a:off x="5169580" y="42672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Oval 128">
                <a:extLst>
                  <a:ext uri="{FF2B5EF4-FFF2-40B4-BE49-F238E27FC236}">
                    <a16:creationId xmlns:a16="http://schemas.microsoft.com/office/drawing/2014/main" id="{FFFD6988-AAFB-4B9F-8F6D-54B7580B7F0F}"/>
                  </a:ext>
                </a:extLst>
              </p:cNvPr>
              <p:cNvSpPr>
                <a:spLocks noChangeArrowheads="1"/>
              </p:cNvSpPr>
              <p:nvPr/>
            </p:nvSpPr>
            <p:spPr bwMode="auto">
              <a:xfrm>
                <a:off x="5587092" y="287655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rial" charset="0"/>
                    <a:ea typeface="ＭＳ Ｐゴシック" charset="0"/>
                  </a:rPr>
                  <a:t>P1</a:t>
                </a:r>
              </a:p>
            </p:txBody>
          </p:sp>
          <p:grpSp>
            <p:nvGrpSpPr>
              <p:cNvPr id="48" name="Group 134">
                <a:extLst>
                  <a:ext uri="{FF2B5EF4-FFF2-40B4-BE49-F238E27FC236}">
                    <a16:creationId xmlns:a16="http://schemas.microsoft.com/office/drawing/2014/main" id="{46161561-00CB-40D3-96DA-A229274E88AB}"/>
                  </a:ext>
                </a:extLst>
              </p:cNvPr>
              <p:cNvGrpSpPr>
                <a:grpSpLocks/>
              </p:cNvGrpSpPr>
              <p:nvPr/>
            </p:nvGrpSpPr>
            <p:grpSpPr bwMode="auto">
              <a:xfrm>
                <a:off x="5458505" y="3192463"/>
                <a:ext cx="887412" cy="228600"/>
                <a:chOff x="1383" y="2620"/>
                <a:chExt cx="260" cy="100"/>
              </a:xfrm>
            </p:grpSpPr>
            <p:sp>
              <p:nvSpPr>
                <p:cNvPr id="49" name="Rectangle 135">
                  <a:extLst>
                    <a:ext uri="{FF2B5EF4-FFF2-40B4-BE49-F238E27FC236}">
                      <a16:creationId xmlns:a16="http://schemas.microsoft.com/office/drawing/2014/main" id="{7301C9D3-8346-46AC-8724-E8ED5FE4C342}"/>
                    </a:ext>
                  </a:extLst>
                </p:cNvPr>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0" name="Rectangle 136">
                  <a:extLst>
                    <a:ext uri="{FF2B5EF4-FFF2-40B4-BE49-F238E27FC236}">
                      <a16:creationId xmlns:a16="http://schemas.microsoft.com/office/drawing/2014/main" id="{3FC32CE6-20A5-4ED6-8146-4BCE6D34B7B9}"/>
                    </a:ext>
                  </a:extLst>
                </p:cNvPr>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1" name="Rectangle 137">
                  <a:extLst>
                    <a:ext uri="{FF2B5EF4-FFF2-40B4-BE49-F238E27FC236}">
                      <a16:creationId xmlns:a16="http://schemas.microsoft.com/office/drawing/2014/main" id="{E9B38E01-95A8-46B1-9C34-0B5D4EB001A1}"/>
                    </a:ext>
                  </a:extLst>
                </p:cNvPr>
                <p:cNvSpPr>
                  <a:spLocks noChangeArrowheads="1"/>
                </p:cNvSpPr>
                <p:nvPr/>
              </p:nvSpPr>
              <p:spPr bwMode="auto">
                <a:xfrm>
                  <a:off x="1599" y="2678"/>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2" name="Rectangle 138">
                  <a:extLst>
                    <a:ext uri="{FF2B5EF4-FFF2-40B4-BE49-F238E27FC236}">
                      <a16:creationId xmlns:a16="http://schemas.microsoft.com/office/drawing/2014/main" id="{43D9B674-6DB7-4CB7-B202-A15A108BC985}"/>
                    </a:ext>
                  </a:extLst>
                </p:cNvPr>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53" name="Rectangle 23">
                <a:extLst>
                  <a:ext uri="{FF2B5EF4-FFF2-40B4-BE49-F238E27FC236}">
                    <a16:creationId xmlns:a16="http://schemas.microsoft.com/office/drawing/2014/main" id="{E54417A1-C16D-4E58-A7D7-CB7B1A63B8C0}"/>
                  </a:ext>
                </a:extLst>
              </p:cNvPr>
              <p:cNvSpPr>
                <a:spLocks noChangeArrowheads="1"/>
              </p:cNvSpPr>
              <p:nvPr/>
            </p:nvSpPr>
            <p:spPr bwMode="auto">
              <a:xfrm>
                <a:off x="8209642" y="2741613"/>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2400">
                  <a:latin typeface="Times New Roman" panose="02020603050405020304" pitchFamily="18" charset="0"/>
                </a:endParaRPr>
              </a:p>
            </p:txBody>
          </p:sp>
          <p:sp>
            <p:nvSpPr>
              <p:cNvPr id="54" name="Rectangle 24">
                <a:extLst>
                  <a:ext uri="{FF2B5EF4-FFF2-40B4-BE49-F238E27FC236}">
                    <a16:creationId xmlns:a16="http://schemas.microsoft.com/office/drawing/2014/main" id="{0A588A19-6947-46EE-A5DD-6663EECF017C}"/>
                  </a:ext>
                </a:extLst>
              </p:cNvPr>
              <p:cNvSpPr>
                <a:spLocks noChangeArrowheads="1"/>
              </p:cNvSpPr>
              <p:nvPr/>
            </p:nvSpPr>
            <p:spPr bwMode="auto">
              <a:xfrm>
                <a:off x="8171542" y="2795588"/>
                <a:ext cx="1273175"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2400">
                  <a:latin typeface="Times New Roman" panose="02020603050405020304" pitchFamily="18" charset="0"/>
                </a:endParaRPr>
              </a:p>
            </p:txBody>
          </p:sp>
          <p:sp>
            <p:nvSpPr>
              <p:cNvPr id="55" name="Line 25">
                <a:extLst>
                  <a:ext uri="{FF2B5EF4-FFF2-40B4-BE49-F238E27FC236}">
                    <a16:creationId xmlns:a16="http://schemas.microsoft.com/office/drawing/2014/main" id="{792A4400-AD50-48BF-A018-748B503BC3E6}"/>
                  </a:ext>
                </a:extLst>
              </p:cNvPr>
              <p:cNvSpPr>
                <a:spLocks noChangeShapeType="1"/>
              </p:cNvSpPr>
              <p:nvPr/>
            </p:nvSpPr>
            <p:spPr bwMode="auto">
              <a:xfrm>
                <a:off x="8181067" y="3556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Text Box 26">
                <a:extLst>
                  <a:ext uri="{FF2B5EF4-FFF2-40B4-BE49-F238E27FC236}">
                    <a16:creationId xmlns:a16="http://schemas.microsoft.com/office/drawing/2014/main" id="{CB0FCE0C-5824-4C01-85E1-0599EE7866CD}"/>
                  </a:ext>
                </a:extLst>
              </p:cNvPr>
              <p:cNvSpPr txBox="1">
                <a:spLocks noChangeArrowheads="1"/>
              </p:cNvSpPr>
              <p:nvPr/>
            </p:nvSpPr>
            <p:spPr bwMode="auto">
              <a:xfrm>
                <a:off x="8138205" y="35385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transport</a:t>
                </a:r>
              </a:p>
            </p:txBody>
          </p:sp>
          <p:sp>
            <p:nvSpPr>
              <p:cNvPr id="57" name="Line 27">
                <a:extLst>
                  <a:ext uri="{FF2B5EF4-FFF2-40B4-BE49-F238E27FC236}">
                    <a16:creationId xmlns:a16="http://schemas.microsoft.com/office/drawing/2014/main" id="{E43DAD64-0AFB-438B-BC46-499D846EEBB0}"/>
                  </a:ext>
                </a:extLst>
              </p:cNvPr>
              <p:cNvSpPr>
                <a:spLocks noChangeShapeType="1"/>
              </p:cNvSpPr>
              <p:nvPr/>
            </p:nvSpPr>
            <p:spPr bwMode="auto">
              <a:xfrm>
                <a:off x="8189005" y="38766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28">
                <a:extLst>
                  <a:ext uri="{FF2B5EF4-FFF2-40B4-BE49-F238E27FC236}">
                    <a16:creationId xmlns:a16="http://schemas.microsoft.com/office/drawing/2014/main" id="{126F19BC-30FE-4CE1-8753-70F6511FF3A2}"/>
                  </a:ext>
                </a:extLst>
              </p:cNvPr>
              <p:cNvSpPr>
                <a:spLocks noChangeShapeType="1"/>
              </p:cNvSpPr>
              <p:nvPr/>
            </p:nvSpPr>
            <p:spPr bwMode="auto">
              <a:xfrm>
                <a:off x="8174717" y="41862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29">
                <a:extLst>
                  <a:ext uri="{FF2B5EF4-FFF2-40B4-BE49-F238E27FC236}">
                    <a16:creationId xmlns:a16="http://schemas.microsoft.com/office/drawing/2014/main" id="{1F46C5E0-113B-4A37-BD03-0F1332551F15}"/>
                  </a:ext>
                </a:extLst>
              </p:cNvPr>
              <p:cNvSpPr>
                <a:spLocks noChangeShapeType="1"/>
              </p:cNvSpPr>
              <p:nvPr/>
            </p:nvSpPr>
            <p:spPr bwMode="auto">
              <a:xfrm>
                <a:off x="8174717" y="447198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Text Box 26">
                <a:extLst>
                  <a:ext uri="{FF2B5EF4-FFF2-40B4-BE49-F238E27FC236}">
                    <a16:creationId xmlns:a16="http://schemas.microsoft.com/office/drawing/2014/main" id="{04C9B24B-4AB1-48DB-9D70-A7094C7689B9}"/>
                  </a:ext>
                </a:extLst>
              </p:cNvPr>
              <p:cNvSpPr txBox="1">
                <a:spLocks noChangeArrowheads="1"/>
              </p:cNvSpPr>
              <p:nvPr/>
            </p:nvSpPr>
            <p:spPr bwMode="auto">
              <a:xfrm>
                <a:off x="8173130" y="27860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application</a:t>
                </a:r>
              </a:p>
            </p:txBody>
          </p:sp>
          <p:sp>
            <p:nvSpPr>
              <p:cNvPr id="61" name="Text Box 26">
                <a:extLst>
                  <a:ext uri="{FF2B5EF4-FFF2-40B4-BE49-F238E27FC236}">
                    <a16:creationId xmlns:a16="http://schemas.microsoft.com/office/drawing/2014/main" id="{BAE8E31E-16EF-4904-8568-3FF3CFA36663}"/>
                  </a:ext>
                </a:extLst>
              </p:cNvPr>
              <p:cNvSpPr txBox="1">
                <a:spLocks noChangeArrowheads="1"/>
              </p:cNvSpPr>
              <p:nvPr/>
            </p:nvSpPr>
            <p:spPr bwMode="auto">
              <a:xfrm>
                <a:off x="8128680" y="44434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physical</a:t>
                </a:r>
              </a:p>
            </p:txBody>
          </p:sp>
          <p:sp>
            <p:nvSpPr>
              <p:cNvPr id="62" name="Text Box 26">
                <a:extLst>
                  <a:ext uri="{FF2B5EF4-FFF2-40B4-BE49-F238E27FC236}">
                    <a16:creationId xmlns:a16="http://schemas.microsoft.com/office/drawing/2014/main" id="{755D16CE-1AF9-4F60-9F9E-D6B9E90E2F34}"/>
                  </a:ext>
                </a:extLst>
              </p:cNvPr>
              <p:cNvSpPr txBox="1">
                <a:spLocks noChangeArrowheads="1"/>
              </p:cNvSpPr>
              <p:nvPr/>
            </p:nvSpPr>
            <p:spPr bwMode="auto">
              <a:xfrm>
                <a:off x="8147730" y="41576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link</a:t>
                </a:r>
              </a:p>
            </p:txBody>
          </p:sp>
          <p:sp>
            <p:nvSpPr>
              <p:cNvPr id="63" name="Text Box 26">
                <a:extLst>
                  <a:ext uri="{FF2B5EF4-FFF2-40B4-BE49-F238E27FC236}">
                    <a16:creationId xmlns:a16="http://schemas.microsoft.com/office/drawing/2014/main" id="{B745EC65-2895-4CE8-AB62-203819463EBB}"/>
                  </a:ext>
                </a:extLst>
              </p:cNvPr>
              <p:cNvSpPr txBox="1">
                <a:spLocks noChangeArrowheads="1"/>
              </p:cNvSpPr>
              <p:nvPr/>
            </p:nvSpPr>
            <p:spPr bwMode="auto">
              <a:xfrm>
                <a:off x="8138205" y="38623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network</a:t>
                </a:r>
              </a:p>
            </p:txBody>
          </p:sp>
          <p:sp>
            <p:nvSpPr>
              <p:cNvPr id="64" name="Oval 153">
                <a:extLst>
                  <a:ext uri="{FF2B5EF4-FFF2-40B4-BE49-F238E27FC236}">
                    <a16:creationId xmlns:a16="http://schemas.microsoft.com/office/drawing/2014/main" id="{55ED3AF5-90C3-4092-9872-A22457FB8EBE}"/>
                  </a:ext>
                </a:extLst>
              </p:cNvPr>
              <p:cNvSpPr>
                <a:spLocks noChangeArrowheads="1"/>
              </p:cNvSpPr>
              <p:nvPr/>
            </p:nvSpPr>
            <p:spPr bwMode="auto">
              <a:xfrm>
                <a:off x="8508092" y="30940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rial" charset="0"/>
                    <a:ea typeface="ＭＳ Ｐゴシック" charset="0"/>
                  </a:rPr>
                  <a:t>P4</a:t>
                </a:r>
              </a:p>
            </p:txBody>
          </p:sp>
          <p:sp>
            <p:nvSpPr>
              <p:cNvPr id="65" name="Freeform 154">
                <a:extLst>
                  <a:ext uri="{FF2B5EF4-FFF2-40B4-BE49-F238E27FC236}">
                    <a16:creationId xmlns:a16="http://schemas.microsoft.com/office/drawing/2014/main" id="{AAF01A58-F091-4DBB-884D-53A06894806C}"/>
                  </a:ext>
                </a:extLst>
              </p:cNvPr>
              <p:cNvSpPr>
                <a:spLocks/>
              </p:cNvSpPr>
              <p:nvPr/>
            </p:nvSpPr>
            <p:spPr bwMode="auto">
              <a:xfrm>
                <a:off x="9468530" y="2762250"/>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6" name="Group 156">
                <a:extLst>
                  <a:ext uri="{FF2B5EF4-FFF2-40B4-BE49-F238E27FC236}">
                    <a16:creationId xmlns:a16="http://schemas.microsoft.com/office/drawing/2014/main" id="{BD591CC5-327E-495E-AAF8-4D0DF4C34A17}"/>
                  </a:ext>
                </a:extLst>
              </p:cNvPr>
              <p:cNvGrpSpPr>
                <a:grpSpLocks/>
              </p:cNvGrpSpPr>
              <p:nvPr/>
            </p:nvGrpSpPr>
            <p:grpSpPr bwMode="auto">
              <a:xfrm>
                <a:off x="8501742" y="3425825"/>
                <a:ext cx="620713" cy="204788"/>
                <a:chOff x="1287" y="2524"/>
                <a:chExt cx="260" cy="100"/>
              </a:xfrm>
            </p:grpSpPr>
            <p:sp>
              <p:nvSpPr>
                <p:cNvPr id="67" name="Rectangle 157">
                  <a:extLst>
                    <a:ext uri="{FF2B5EF4-FFF2-40B4-BE49-F238E27FC236}">
                      <a16:creationId xmlns:a16="http://schemas.microsoft.com/office/drawing/2014/main" id="{276CD1C3-3112-4BDD-A3E3-68FCBBFFE00F}"/>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8" name="Rectangle 158">
                  <a:extLst>
                    <a:ext uri="{FF2B5EF4-FFF2-40B4-BE49-F238E27FC236}">
                      <a16:creationId xmlns:a16="http://schemas.microsoft.com/office/drawing/2014/main" id="{0A764D5A-5880-410A-9DD1-F251E86501B6}"/>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9" name="Rectangle 159">
                  <a:extLst>
                    <a:ext uri="{FF2B5EF4-FFF2-40B4-BE49-F238E27FC236}">
                      <a16:creationId xmlns:a16="http://schemas.microsoft.com/office/drawing/2014/main" id="{C7096849-7ACA-4EEB-862A-5BA91711C3F2}"/>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70" name="Rectangle 160">
                  <a:extLst>
                    <a:ext uri="{FF2B5EF4-FFF2-40B4-BE49-F238E27FC236}">
                      <a16:creationId xmlns:a16="http://schemas.microsoft.com/office/drawing/2014/main" id="{57851822-5366-4EEF-B6B8-6459CEFC4B3A}"/>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71" name="Rectangle 173">
                <a:extLst>
                  <a:ext uri="{FF2B5EF4-FFF2-40B4-BE49-F238E27FC236}">
                    <a16:creationId xmlns:a16="http://schemas.microsoft.com/office/drawing/2014/main" id="{CDBFEAF8-3663-4337-9B75-1D4E858AC4ED}"/>
                  </a:ext>
                </a:extLst>
              </p:cNvPr>
              <p:cNvSpPr>
                <a:spLocks noChangeArrowheads="1"/>
              </p:cNvSpPr>
              <p:nvPr/>
            </p:nvSpPr>
            <p:spPr bwMode="auto">
              <a:xfrm>
                <a:off x="7628617" y="1752600"/>
                <a:ext cx="2659063" cy="655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15888" indent="-115888" algn="l">
                  <a:lnSpc>
                    <a:spcPct val="85000"/>
                  </a:lnSpc>
                  <a:spcBef>
                    <a:spcPct val="20000"/>
                  </a:spcBef>
                  <a:buClr>
                    <a:srgbClr val="000099"/>
                  </a:buClr>
                  <a:buSzPct val="65000"/>
                  <a:buFont typeface="Wingdings" charset="0"/>
                  <a:buNone/>
                  <a:defRPr/>
                </a:pPr>
                <a:r>
                  <a:rPr lang="en-US" sz="1800" b="1">
                    <a:latin typeface="Courier New" charset="0"/>
                    <a:ea typeface="ＭＳ Ｐゴシック" charset="0"/>
                  </a:rPr>
                  <a:t>DatagramSocket mySocket1 = new DatagramSocket (</a:t>
                </a:r>
                <a:r>
                  <a:rPr lang="en-US" sz="1800" b="1">
                    <a:solidFill>
                      <a:srgbClr val="CC0000"/>
                    </a:solidFill>
                    <a:latin typeface="Courier New" charset="0"/>
                    <a:ea typeface="ＭＳ Ｐゴシック" charset="0"/>
                  </a:rPr>
                  <a:t>5775</a:t>
                </a:r>
                <a:r>
                  <a:rPr lang="en-US" sz="1800" b="1">
                    <a:latin typeface="Courier New" charset="0"/>
                    <a:ea typeface="ＭＳ Ｐゴシック" charset="0"/>
                  </a:rPr>
                  <a:t>);</a:t>
                </a:r>
              </a:p>
              <a:p>
                <a:pPr marL="115888" indent="-115888" algn="l">
                  <a:lnSpc>
                    <a:spcPct val="85000"/>
                  </a:lnSpc>
                  <a:spcBef>
                    <a:spcPct val="20000"/>
                  </a:spcBef>
                  <a:buClr>
                    <a:srgbClr val="000099"/>
                  </a:buClr>
                  <a:buSzPct val="65000"/>
                  <a:buFont typeface="Wingdings" charset="0"/>
                  <a:buNone/>
                  <a:defRPr/>
                </a:pPr>
                <a:endParaRPr lang="en-US" sz="1800">
                  <a:latin typeface="Courier New" charset="0"/>
                  <a:ea typeface="ＭＳ Ｐゴシック" charset="0"/>
                </a:endParaRPr>
              </a:p>
            </p:txBody>
          </p:sp>
          <p:sp>
            <p:nvSpPr>
              <p:cNvPr id="72" name="Rectangle 174">
                <a:extLst>
                  <a:ext uri="{FF2B5EF4-FFF2-40B4-BE49-F238E27FC236}">
                    <a16:creationId xmlns:a16="http://schemas.microsoft.com/office/drawing/2014/main" id="{8054D1C2-705C-4137-997B-D6DFE77A3DF8}"/>
                  </a:ext>
                </a:extLst>
              </p:cNvPr>
              <p:cNvSpPr>
                <a:spLocks noChangeArrowheads="1"/>
              </p:cNvSpPr>
              <p:nvPr/>
            </p:nvSpPr>
            <p:spPr bwMode="auto">
              <a:xfrm>
                <a:off x="1662792" y="1703388"/>
                <a:ext cx="2613025" cy="655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15888" indent="-115888" algn="l">
                  <a:lnSpc>
                    <a:spcPct val="85000"/>
                  </a:lnSpc>
                  <a:spcBef>
                    <a:spcPct val="20000"/>
                  </a:spcBef>
                  <a:buClr>
                    <a:srgbClr val="000099"/>
                  </a:buClr>
                  <a:buSzPct val="65000"/>
                  <a:buFont typeface="Wingdings" charset="0"/>
                  <a:buNone/>
                  <a:defRPr/>
                </a:pPr>
                <a:r>
                  <a:rPr lang="en-US" sz="1800" b="1" dirty="0" err="1">
                    <a:latin typeface="Courier New" charset="0"/>
                    <a:ea typeface="ＭＳ Ｐゴシック" charset="0"/>
                  </a:rPr>
                  <a:t>DatagramSocket</a:t>
                </a:r>
                <a:r>
                  <a:rPr lang="en-US" sz="1800" b="1" dirty="0">
                    <a:latin typeface="Courier New" charset="0"/>
                    <a:ea typeface="ＭＳ Ｐゴシック" charset="0"/>
                  </a:rPr>
                  <a:t> mySocket2 = new </a:t>
                </a:r>
                <a:r>
                  <a:rPr lang="en-US" sz="1800" b="1" dirty="0" err="1">
                    <a:latin typeface="Courier New" charset="0"/>
                    <a:ea typeface="ＭＳ Ｐゴシック" charset="0"/>
                  </a:rPr>
                  <a:t>DatagramSocket</a:t>
                </a:r>
                <a:endParaRPr lang="en-US" sz="1800" b="1" dirty="0">
                  <a:latin typeface="Courier New" charset="0"/>
                  <a:ea typeface="ＭＳ Ｐゴシック" charset="0"/>
                </a:endParaRPr>
              </a:p>
              <a:p>
                <a:pPr marL="115888" indent="-115888" algn="l">
                  <a:lnSpc>
                    <a:spcPct val="85000"/>
                  </a:lnSpc>
                  <a:spcBef>
                    <a:spcPct val="20000"/>
                  </a:spcBef>
                  <a:buClr>
                    <a:srgbClr val="000099"/>
                  </a:buClr>
                  <a:buSzPct val="65000"/>
                  <a:buFont typeface="Wingdings" charset="0"/>
                  <a:buNone/>
                  <a:defRPr/>
                </a:pPr>
                <a:r>
                  <a:rPr lang="en-US" sz="1800" b="1" dirty="0">
                    <a:latin typeface="Courier New" charset="0"/>
                    <a:ea typeface="ＭＳ Ｐゴシック" charset="0"/>
                  </a:rPr>
                  <a:t> (</a:t>
                </a:r>
                <a:r>
                  <a:rPr lang="en-US" sz="1800" b="1" dirty="0">
                    <a:solidFill>
                      <a:srgbClr val="CC0000"/>
                    </a:solidFill>
                    <a:latin typeface="Courier New" charset="0"/>
                    <a:ea typeface="ＭＳ Ｐゴシック" charset="0"/>
                  </a:rPr>
                  <a:t>9157</a:t>
                </a:r>
                <a:r>
                  <a:rPr lang="en-US" sz="1800" b="1" dirty="0">
                    <a:latin typeface="Courier New" charset="0"/>
                    <a:ea typeface="ＭＳ Ｐゴシック" charset="0"/>
                  </a:rPr>
                  <a:t>);</a:t>
                </a:r>
              </a:p>
              <a:p>
                <a:pPr marL="115888" indent="-115888" algn="l">
                  <a:lnSpc>
                    <a:spcPct val="85000"/>
                  </a:lnSpc>
                  <a:spcBef>
                    <a:spcPct val="20000"/>
                  </a:spcBef>
                  <a:buClr>
                    <a:srgbClr val="000099"/>
                  </a:buClr>
                  <a:buSzPct val="65000"/>
                  <a:buFont typeface="Wingdings" charset="0"/>
                  <a:buNone/>
                  <a:defRPr/>
                </a:pPr>
                <a:endParaRPr lang="en-US" sz="2000" dirty="0">
                  <a:latin typeface="Courier New" charset="0"/>
                  <a:ea typeface="ＭＳ Ｐゴシック" charset="0"/>
                </a:endParaRPr>
              </a:p>
            </p:txBody>
          </p:sp>
          <p:sp>
            <p:nvSpPr>
              <p:cNvPr id="73" name="Line 177">
                <a:extLst>
                  <a:ext uri="{FF2B5EF4-FFF2-40B4-BE49-F238E27FC236}">
                    <a16:creationId xmlns:a16="http://schemas.microsoft.com/office/drawing/2014/main" id="{5B32566C-73CC-43B9-AE87-54F7DEE99964}"/>
                  </a:ext>
                </a:extLst>
              </p:cNvPr>
              <p:cNvSpPr>
                <a:spLocks noChangeShapeType="1"/>
              </p:cNvSpPr>
              <p:nvPr/>
            </p:nvSpPr>
            <p:spPr bwMode="auto">
              <a:xfrm>
                <a:off x="2878817" y="3506788"/>
                <a:ext cx="0" cy="217646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4" name="Line 178">
                <a:extLst>
                  <a:ext uri="{FF2B5EF4-FFF2-40B4-BE49-F238E27FC236}">
                    <a16:creationId xmlns:a16="http://schemas.microsoft.com/office/drawing/2014/main" id="{8480EEDC-459E-46DA-A496-ECCD549AE3E4}"/>
                  </a:ext>
                </a:extLst>
              </p:cNvPr>
              <p:cNvSpPr>
                <a:spLocks noChangeShapeType="1"/>
              </p:cNvSpPr>
              <p:nvPr/>
            </p:nvSpPr>
            <p:spPr bwMode="auto">
              <a:xfrm>
                <a:off x="5809342" y="3265488"/>
                <a:ext cx="12700" cy="2408237"/>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5" name="Line 180">
                <a:extLst>
                  <a:ext uri="{FF2B5EF4-FFF2-40B4-BE49-F238E27FC236}">
                    <a16:creationId xmlns:a16="http://schemas.microsoft.com/office/drawing/2014/main" id="{982D5E0C-EF2E-4086-B061-E6FAECE0F2F4}"/>
                  </a:ext>
                </a:extLst>
              </p:cNvPr>
              <p:cNvSpPr>
                <a:spLocks noChangeShapeType="1"/>
              </p:cNvSpPr>
              <p:nvPr/>
            </p:nvSpPr>
            <p:spPr bwMode="auto">
              <a:xfrm>
                <a:off x="2878817" y="5665788"/>
                <a:ext cx="2936875" cy="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6" name="Line 181">
                <a:extLst>
                  <a:ext uri="{FF2B5EF4-FFF2-40B4-BE49-F238E27FC236}">
                    <a16:creationId xmlns:a16="http://schemas.microsoft.com/office/drawing/2014/main" id="{5BEB14E7-9968-4624-9278-7B886A283D0A}"/>
                  </a:ext>
                </a:extLst>
              </p:cNvPr>
              <p:cNvSpPr>
                <a:spLocks noChangeShapeType="1"/>
              </p:cNvSpPr>
              <p:nvPr/>
            </p:nvSpPr>
            <p:spPr bwMode="auto">
              <a:xfrm>
                <a:off x="5685517" y="3278188"/>
                <a:ext cx="0" cy="224631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7" name="Line 182">
                <a:extLst>
                  <a:ext uri="{FF2B5EF4-FFF2-40B4-BE49-F238E27FC236}">
                    <a16:creationId xmlns:a16="http://schemas.microsoft.com/office/drawing/2014/main" id="{8305F68F-5E02-4175-9331-BB2F1B55F149}"/>
                  </a:ext>
                </a:extLst>
              </p:cNvPr>
              <p:cNvSpPr>
                <a:spLocks noChangeShapeType="1"/>
              </p:cNvSpPr>
              <p:nvPr/>
            </p:nvSpPr>
            <p:spPr bwMode="auto">
              <a:xfrm>
                <a:off x="2986767" y="5507038"/>
                <a:ext cx="2740025" cy="0"/>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8" name="Line 183">
                <a:extLst>
                  <a:ext uri="{FF2B5EF4-FFF2-40B4-BE49-F238E27FC236}">
                    <a16:creationId xmlns:a16="http://schemas.microsoft.com/office/drawing/2014/main" id="{52C97A07-3E08-4119-9EA4-392861C86F43}"/>
                  </a:ext>
                </a:extLst>
              </p:cNvPr>
              <p:cNvSpPr>
                <a:spLocks noChangeShapeType="1"/>
              </p:cNvSpPr>
              <p:nvPr/>
            </p:nvSpPr>
            <p:spPr bwMode="auto">
              <a:xfrm>
                <a:off x="2980417" y="3494088"/>
                <a:ext cx="12700" cy="2017712"/>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9" name="Line 184">
                <a:extLst>
                  <a:ext uri="{FF2B5EF4-FFF2-40B4-BE49-F238E27FC236}">
                    <a16:creationId xmlns:a16="http://schemas.microsoft.com/office/drawing/2014/main" id="{13B4F74B-A7EF-4D5A-9CD1-8D330F18F6B2}"/>
                  </a:ext>
                </a:extLst>
              </p:cNvPr>
              <p:cNvSpPr>
                <a:spLocks noChangeShapeType="1"/>
              </p:cNvSpPr>
              <p:nvPr/>
            </p:nvSpPr>
            <p:spPr bwMode="auto">
              <a:xfrm>
                <a:off x="8889092" y="3544888"/>
                <a:ext cx="0" cy="217646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0" name="Line 185">
                <a:extLst>
                  <a:ext uri="{FF2B5EF4-FFF2-40B4-BE49-F238E27FC236}">
                    <a16:creationId xmlns:a16="http://schemas.microsoft.com/office/drawing/2014/main" id="{49E669D0-3416-4B10-80E7-2F6F88056926}"/>
                  </a:ext>
                </a:extLst>
              </p:cNvPr>
              <p:cNvSpPr>
                <a:spLocks noChangeShapeType="1"/>
              </p:cNvSpPr>
              <p:nvPr/>
            </p:nvSpPr>
            <p:spPr bwMode="auto">
              <a:xfrm>
                <a:off x="8771617" y="3513138"/>
                <a:ext cx="12700" cy="2017712"/>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1" name="Line 186">
                <a:extLst>
                  <a:ext uri="{FF2B5EF4-FFF2-40B4-BE49-F238E27FC236}">
                    <a16:creationId xmlns:a16="http://schemas.microsoft.com/office/drawing/2014/main" id="{65F38FCE-C708-4033-A33B-68167B9562E4}"/>
                  </a:ext>
                </a:extLst>
              </p:cNvPr>
              <p:cNvSpPr>
                <a:spLocks noChangeShapeType="1"/>
              </p:cNvSpPr>
              <p:nvPr/>
            </p:nvSpPr>
            <p:spPr bwMode="auto">
              <a:xfrm>
                <a:off x="5952217" y="3284538"/>
                <a:ext cx="12700" cy="2408237"/>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2" name="Line 187">
                <a:extLst>
                  <a:ext uri="{FF2B5EF4-FFF2-40B4-BE49-F238E27FC236}">
                    <a16:creationId xmlns:a16="http://schemas.microsoft.com/office/drawing/2014/main" id="{26FE8ADD-2D8D-47CB-ADEF-A0FFEE219614}"/>
                  </a:ext>
                </a:extLst>
              </p:cNvPr>
              <p:cNvSpPr>
                <a:spLocks noChangeShapeType="1"/>
              </p:cNvSpPr>
              <p:nvPr/>
            </p:nvSpPr>
            <p:spPr bwMode="auto">
              <a:xfrm>
                <a:off x="6085567" y="3297238"/>
                <a:ext cx="0" cy="224631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3" name="Line 188">
                <a:extLst>
                  <a:ext uri="{FF2B5EF4-FFF2-40B4-BE49-F238E27FC236}">
                    <a16:creationId xmlns:a16="http://schemas.microsoft.com/office/drawing/2014/main" id="{0D4467A3-545C-4C67-8034-3560E44F3405}"/>
                  </a:ext>
                </a:extLst>
              </p:cNvPr>
              <p:cNvSpPr>
                <a:spLocks noChangeShapeType="1"/>
              </p:cNvSpPr>
              <p:nvPr/>
            </p:nvSpPr>
            <p:spPr bwMode="auto">
              <a:xfrm>
                <a:off x="5974442" y="5684838"/>
                <a:ext cx="2936875" cy="0"/>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4" name="Line 189">
                <a:extLst>
                  <a:ext uri="{FF2B5EF4-FFF2-40B4-BE49-F238E27FC236}">
                    <a16:creationId xmlns:a16="http://schemas.microsoft.com/office/drawing/2014/main" id="{9B437E4F-18E3-47B0-91CE-841F00FA1BC0}"/>
                  </a:ext>
                </a:extLst>
              </p:cNvPr>
              <p:cNvSpPr>
                <a:spLocks noChangeShapeType="1"/>
              </p:cNvSpPr>
              <p:nvPr/>
            </p:nvSpPr>
            <p:spPr bwMode="auto">
              <a:xfrm>
                <a:off x="6060167" y="5516563"/>
                <a:ext cx="2740025" cy="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nvGrpSpPr>
              <p:cNvPr id="89" name="Group 201">
                <a:extLst>
                  <a:ext uri="{FF2B5EF4-FFF2-40B4-BE49-F238E27FC236}">
                    <a16:creationId xmlns:a16="http://schemas.microsoft.com/office/drawing/2014/main" id="{0FC87E18-E7C0-4F3D-A758-BC80357263C8}"/>
                  </a:ext>
                </a:extLst>
              </p:cNvPr>
              <p:cNvGrpSpPr>
                <a:grpSpLocks/>
              </p:cNvGrpSpPr>
              <p:nvPr/>
            </p:nvGrpSpPr>
            <p:grpSpPr bwMode="auto">
              <a:xfrm>
                <a:off x="3894817" y="4889500"/>
                <a:ext cx="1692275" cy="652463"/>
                <a:chOff x="2741" y="3750"/>
                <a:chExt cx="1066" cy="411"/>
              </a:xfrm>
            </p:grpSpPr>
            <p:sp>
              <p:nvSpPr>
                <p:cNvPr id="90" name="Rectangle 198">
                  <a:extLst>
                    <a:ext uri="{FF2B5EF4-FFF2-40B4-BE49-F238E27FC236}">
                      <a16:creationId xmlns:a16="http://schemas.microsoft.com/office/drawing/2014/main" id="{60A0CD32-58EC-4548-A655-B1EC071D8A6C}"/>
                    </a:ext>
                  </a:extLst>
                </p:cNvPr>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1" name="Line 199">
                  <a:extLst>
                    <a:ext uri="{FF2B5EF4-FFF2-40B4-BE49-F238E27FC236}">
                      <a16:creationId xmlns:a16="http://schemas.microsoft.com/office/drawing/2014/main" id="{77466DAD-3DF0-437F-9028-3B559C451726}"/>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92" name="Text Box 200">
                  <a:extLst>
                    <a:ext uri="{FF2B5EF4-FFF2-40B4-BE49-F238E27FC236}">
                      <a16:creationId xmlns:a16="http://schemas.microsoft.com/office/drawing/2014/main" id="{B2785D0E-FC67-41B4-B4D3-CACC485E0271}"/>
                    </a:ext>
                  </a:extLst>
                </p:cNvPr>
                <p:cNvSpPr txBox="1">
                  <a:spLocks noChangeArrowheads="1"/>
                </p:cNvSpPr>
                <p:nvPr/>
              </p:nvSpPr>
              <p:spPr bwMode="auto">
                <a:xfrm>
                  <a:off x="2813" y="3875"/>
                  <a:ext cx="994"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a:t>source port: 6428</a:t>
                  </a:r>
                </a:p>
                <a:p>
                  <a:pPr algn="l">
                    <a:lnSpc>
                      <a:spcPct val="85000"/>
                    </a:lnSpc>
                    <a:defRPr/>
                  </a:pPr>
                  <a:r>
                    <a:rPr lang="en-US" sz="1400"/>
                    <a:t>dest port: 9157</a:t>
                  </a:r>
                </a:p>
              </p:txBody>
            </p:sp>
          </p:grpSp>
          <p:grpSp>
            <p:nvGrpSpPr>
              <p:cNvPr id="93" name="Group 202">
                <a:extLst>
                  <a:ext uri="{FF2B5EF4-FFF2-40B4-BE49-F238E27FC236}">
                    <a16:creationId xmlns:a16="http://schemas.microsoft.com/office/drawing/2014/main" id="{775D72AF-21AD-410D-B141-8DEABC5C76D9}"/>
                  </a:ext>
                </a:extLst>
              </p:cNvPr>
              <p:cNvGrpSpPr>
                <a:grpSpLocks/>
              </p:cNvGrpSpPr>
              <p:nvPr/>
            </p:nvGrpSpPr>
            <p:grpSpPr bwMode="auto">
              <a:xfrm>
                <a:off x="6919005" y="4889500"/>
                <a:ext cx="1341437" cy="652463"/>
                <a:chOff x="1509" y="3697"/>
                <a:chExt cx="845" cy="411"/>
              </a:xfrm>
            </p:grpSpPr>
            <p:sp>
              <p:nvSpPr>
                <p:cNvPr id="94" name="Rectangle 203">
                  <a:extLst>
                    <a:ext uri="{FF2B5EF4-FFF2-40B4-BE49-F238E27FC236}">
                      <a16:creationId xmlns:a16="http://schemas.microsoft.com/office/drawing/2014/main" id="{53F751FC-3603-42F1-B3EB-FBF2379E2DA0}"/>
                    </a:ext>
                  </a:extLst>
                </p:cNvPr>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5" name="Line 204">
                  <a:extLst>
                    <a:ext uri="{FF2B5EF4-FFF2-40B4-BE49-F238E27FC236}">
                      <a16:creationId xmlns:a16="http://schemas.microsoft.com/office/drawing/2014/main" id="{CE85F799-AFC2-4E92-8AD0-8787EC2FF569}"/>
                    </a:ext>
                  </a:extLst>
                </p:cNvPr>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96" name="Text Box 205">
                  <a:extLst>
                    <a:ext uri="{FF2B5EF4-FFF2-40B4-BE49-F238E27FC236}">
                      <a16:creationId xmlns:a16="http://schemas.microsoft.com/office/drawing/2014/main" id="{E01F845A-DCC2-4709-B5FA-B89F1B1AD746}"/>
                    </a:ext>
                  </a:extLst>
                </p:cNvPr>
                <p:cNvSpPr txBox="1">
                  <a:spLocks noChangeArrowheads="1"/>
                </p:cNvSpPr>
                <p:nvPr/>
              </p:nvSpPr>
              <p:spPr bwMode="auto">
                <a:xfrm>
                  <a:off x="1509" y="3822"/>
                  <a:ext cx="803"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sz="1400"/>
                    <a:t>source port: ?</a:t>
                  </a:r>
                </a:p>
                <a:p>
                  <a:pPr algn="r">
                    <a:lnSpc>
                      <a:spcPct val="85000"/>
                    </a:lnSpc>
                    <a:defRPr/>
                  </a:pPr>
                  <a:r>
                    <a:rPr lang="en-US" sz="1400"/>
                    <a:t>dest port: ?</a:t>
                  </a:r>
                </a:p>
              </p:txBody>
            </p:sp>
          </p:grpSp>
          <p:grpSp>
            <p:nvGrpSpPr>
              <p:cNvPr id="101" name="Group 214">
                <a:extLst>
                  <a:ext uri="{FF2B5EF4-FFF2-40B4-BE49-F238E27FC236}">
                    <a16:creationId xmlns:a16="http://schemas.microsoft.com/office/drawing/2014/main" id="{94E5379D-0907-4B43-BD2C-6606E6BF3DD9}"/>
                  </a:ext>
                </a:extLst>
              </p:cNvPr>
              <p:cNvGrpSpPr>
                <a:grpSpLocks/>
              </p:cNvGrpSpPr>
              <p:nvPr/>
            </p:nvGrpSpPr>
            <p:grpSpPr bwMode="auto">
              <a:xfrm>
                <a:off x="1465942" y="4381500"/>
                <a:ext cx="711200" cy="669925"/>
                <a:chOff x="-44" y="1473"/>
                <a:chExt cx="981" cy="1105"/>
              </a:xfrm>
            </p:grpSpPr>
            <p:pic>
              <p:nvPicPr>
                <p:cNvPr id="102" name="Picture 215" descr="desktop_computer_stylized_medium">
                  <a:extLst>
                    <a:ext uri="{FF2B5EF4-FFF2-40B4-BE49-F238E27FC236}">
                      <a16:creationId xmlns:a16="http://schemas.microsoft.com/office/drawing/2014/main" id="{CA5E250A-7633-48BC-B5FC-83A6AB3DE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216">
                  <a:extLst>
                    <a:ext uri="{FF2B5EF4-FFF2-40B4-BE49-F238E27FC236}">
                      <a16:creationId xmlns:a16="http://schemas.microsoft.com/office/drawing/2014/main" id="{1EE249B2-721D-4B22-BA4C-C25B3B7946DB}"/>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4" name="Group 217">
                <a:extLst>
                  <a:ext uri="{FF2B5EF4-FFF2-40B4-BE49-F238E27FC236}">
                    <a16:creationId xmlns:a16="http://schemas.microsoft.com/office/drawing/2014/main" id="{5264F0A1-D3C3-4E7F-B4AA-C9A384F1A608}"/>
                  </a:ext>
                </a:extLst>
              </p:cNvPr>
              <p:cNvGrpSpPr>
                <a:grpSpLocks/>
              </p:cNvGrpSpPr>
              <p:nvPr/>
            </p:nvGrpSpPr>
            <p:grpSpPr bwMode="auto">
              <a:xfrm flipH="1">
                <a:off x="9735230" y="4505325"/>
                <a:ext cx="711200" cy="669925"/>
                <a:chOff x="-44" y="1473"/>
                <a:chExt cx="981" cy="1105"/>
              </a:xfrm>
            </p:grpSpPr>
            <p:pic>
              <p:nvPicPr>
                <p:cNvPr id="105" name="Picture 218" descr="desktop_computer_stylized_medium">
                  <a:extLst>
                    <a:ext uri="{FF2B5EF4-FFF2-40B4-BE49-F238E27FC236}">
                      <a16:creationId xmlns:a16="http://schemas.microsoft.com/office/drawing/2014/main" id="{858CFEA9-7E12-4853-ADB3-0886193A3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219">
                  <a:extLst>
                    <a:ext uri="{FF2B5EF4-FFF2-40B4-BE49-F238E27FC236}">
                      <a16:creationId xmlns:a16="http://schemas.microsoft.com/office/drawing/2014/main" id="{AE698578-AE95-4BC9-8ACF-A94D6063759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7" name="Group 220">
                <a:extLst>
                  <a:ext uri="{FF2B5EF4-FFF2-40B4-BE49-F238E27FC236}">
                    <a16:creationId xmlns:a16="http://schemas.microsoft.com/office/drawing/2014/main" id="{B2B3D0E9-5B57-47F3-8F54-5C7997CF72C1}"/>
                  </a:ext>
                </a:extLst>
              </p:cNvPr>
              <p:cNvGrpSpPr>
                <a:grpSpLocks/>
              </p:cNvGrpSpPr>
              <p:nvPr/>
            </p:nvGrpSpPr>
            <p:grpSpPr bwMode="auto">
              <a:xfrm>
                <a:off x="4558392" y="3903663"/>
                <a:ext cx="358775" cy="704850"/>
                <a:chOff x="4140" y="429"/>
                <a:chExt cx="1425" cy="2396"/>
              </a:xfrm>
            </p:grpSpPr>
            <p:sp>
              <p:nvSpPr>
                <p:cNvPr id="108" name="Freeform 221">
                  <a:extLst>
                    <a:ext uri="{FF2B5EF4-FFF2-40B4-BE49-F238E27FC236}">
                      <a16:creationId xmlns:a16="http://schemas.microsoft.com/office/drawing/2014/main" id="{BCC9B6C6-45A2-40B1-A81D-B7FA306C953C}"/>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Rectangle 222">
                  <a:extLst>
                    <a:ext uri="{FF2B5EF4-FFF2-40B4-BE49-F238E27FC236}">
                      <a16:creationId xmlns:a16="http://schemas.microsoft.com/office/drawing/2014/main" id="{483ABD9F-64E0-4DF7-AD0E-FDADD043B61B}"/>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10" name="Freeform 223">
                  <a:extLst>
                    <a:ext uri="{FF2B5EF4-FFF2-40B4-BE49-F238E27FC236}">
                      <a16:creationId xmlns:a16="http://schemas.microsoft.com/office/drawing/2014/main" id="{61ED2E1C-C9E6-432B-B886-F35EFCF2B04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Freeform 224">
                  <a:extLst>
                    <a:ext uri="{FF2B5EF4-FFF2-40B4-BE49-F238E27FC236}">
                      <a16:creationId xmlns:a16="http://schemas.microsoft.com/office/drawing/2014/main" id="{34AF119A-EE49-4EBB-B85A-F67467E12999}"/>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Rectangle 225">
                  <a:extLst>
                    <a:ext uri="{FF2B5EF4-FFF2-40B4-BE49-F238E27FC236}">
                      <a16:creationId xmlns:a16="http://schemas.microsoft.com/office/drawing/2014/main" id="{1F65A036-E26A-4724-8209-C68AFC04F111}"/>
                    </a:ext>
                  </a:extLst>
                </p:cNvPr>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13" name="Group 226">
                  <a:extLst>
                    <a:ext uri="{FF2B5EF4-FFF2-40B4-BE49-F238E27FC236}">
                      <a16:creationId xmlns:a16="http://schemas.microsoft.com/office/drawing/2014/main" id="{A11DEA88-9592-47CF-AF1C-27C805543218}"/>
                    </a:ext>
                  </a:extLst>
                </p:cNvPr>
                <p:cNvGrpSpPr>
                  <a:grpSpLocks/>
                </p:cNvGrpSpPr>
                <p:nvPr/>
              </p:nvGrpSpPr>
              <p:grpSpPr bwMode="auto">
                <a:xfrm>
                  <a:off x="4749" y="668"/>
                  <a:ext cx="581" cy="145"/>
                  <a:chOff x="614" y="2568"/>
                  <a:chExt cx="725" cy="139"/>
                </a:xfrm>
              </p:grpSpPr>
              <p:sp>
                <p:nvSpPr>
                  <p:cNvPr id="138" name="AutoShape 227">
                    <a:extLst>
                      <a:ext uri="{FF2B5EF4-FFF2-40B4-BE49-F238E27FC236}">
                        <a16:creationId xmlns:a16="http://schemas.microsoft.com/office/drawing/2014/main" id="{3F65649B-E3FA-463C-92A2-74882D0C74A8}"/>
                      </a:ext>
                    </a:extLst>
                  </p:cNvPr>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9" name="AutoShape 228">
                    <a:extLst>
                      <a:ext uri="{FF2B5EF4-FFF2-40B4-BE49-F238E27FC236}">
                        <a16:creationId xmlns:a16="http://schemas.microsoft.com/office/drawing/2014/main" id="{AF20B3F1-3285-4947-A6D2-E1DB5B2C34A2}"/>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14" name="Rectangle 229">
                  <a:extLst>
                    <a:ext uri="{FF2B5EF4-FFF2-40B4-BE49-F238E27FC236}">
                      <a16:creationId xmlns:a16="http://schemas.microsoft.com/office/drawing/2014/main" id="{4F50B0EF-2B53-41B1-BE3C-E4A228697501}"/>
                    </a:ext>
                  </a:extLst>
                </p:cNvPr>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15" name="Group 230">
                  <a:extLst>
                    <a:ext uri="{FF2B5EF4-FFF2-40B4-BE49-F238E27FC236}">
                      <a16:creationId xmlns:a16="http://schemas.microsoft.com/office/drawing/2014/main" id="{348247A4-6522-423D-A4F0-A1ACC36F156E}"/>
                    </a:ext>
                  </a:extLst>
                </p:cNvPr>
                <p:cNvGrpSpPr>
                  <a:grpSpLocks/>
                </p:cNvGrpSpPr>
                <p:nvPr/>
              </p:nvGrpSpPr>
              <p:grpSpPr bwMode="auto">
                <a:xfrm>
                  <a:off x="4747" y="994"/>
                  <a:ext cx="581" cy="134"/>
                  <a:chOff x="614" y="2568"/>
                  <a:chExt cx="725" cy="139"/>
                </a:xfrm>
              </p:grpSpPr>
              <p:sp>
                <p:nvSpPr>
                  <p:cNvPr id="136" name="AutoShape 231">
                    <a:extLst>
                      <a:ext uri="{FF2B5EF4-FFF2-40B4-BE49-F238E27FC236}">
                        <a16:creationId xmlns:a16="http://schemas.microsoft.com/office/drawing/2014/main" id="{CEE3D4AA-EDAC-4713-B5E5-D058B953422B}"/>
                      </a:ext>
                    </a:extLst>
                  </p:cNvPr>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7" name="AutoShape 232">
                    <a:extLst>
                      <a:ext uri="{FF2B5EF4-FFF2-40B4-BE49-F238E27FC236}">
                        <a16:creationId xmlns:a16="http://schemas.microsoft.com/office/drawing/2014/main" id="{3007FAC1-2D98-4957-9EC3-0800A04FF6C3}"/>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16" name="Rectangle 233">
                  <a:extLst>
                    <a:ext uri="{FF2B5EF4-FFF2-40B4-BE49-F238E27FC236}">
                      <a16:creationId xmlns:a16="http://schemas.microsoft.com/office/drawing/2014/main" id="{878E682D-9113-4C0D-8D8C-866C67CCC9CA}"/>
                    </a:ext>
                  </a:extLst>
                </p:cNvPr>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17" name="Rectangle 234">
                  <a:extLst>
                    <a:ext uri="{FF2B5EF4-FFF2-40B4-BE49-F238E27FC236}">
                      <a16:creationId xmlns:a16="http://schemas.microsoft.com/office/drawing/2014/main" id="{DDDD3B2F-212D-4D9D-B400-16ED89DF930A}"/>
                    </a:ext>
                  </a:extLst>
                </p:cNvPr>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18" name="Group 235">
                  <a:extLst>
                    <a:ext uri="{FF2B5EF4-FFF2-40B4-BE49-F238E27FC236}">
                      <a16:creationId xmlns:a16="http://schemas.microsoft.com/office/drawing/2014/main" id="{8CAF7DC0-6865-46AB-B09B-2D1A704F5928}"/>
                    </a:ext>
                  </a:extLst>
                </p:cNvPr>
                <p:cNvGrpSpPr>
                  <a:grpSpLocks/>
                </p:cNvGrpSpPr>
                <p:nvPr/>
              </p:nvGrpSpPr>
              <p:grpSpPr bwMode="auto">
                <a:xfrm>
                  <a:off x="4735" y="1627"/>
                  <a:ext cx="582" cy="151"/>
                  <a:chOff x="614" y="2568"/>
                  <a:chExt cx="725" cy="139"/>
                </a:xfrm>
              </p:grpSpPr>
              <p:sp>
                <p:nvSpPr>
                  <p:cNvPr id="134" name="AutoShape 236">
                    <a:extLst>
                      <a:ext uri="{FF2B5EF4-FFF2-40B4-BE49-F238E27FC236}">
                        <a16:creationId xmlns:a16="http://schemas.microsoft.com/office/drawing/2014/main" id="{F1A52B14-BA04-4502-B1D7-1A4693DD95A1}"/>
                      </a:ext>
                    </a:extLst>
                  </p:cNvPr>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5" name="AutoShape 237">
                    <a:extLst>
                      <a:ext uri="{FF2B5EF4-FFF2-40B4-BE49-F238E27FC236}">
                        <a16:creationId xmlns:a16="http://schemas.microsoft.com/office/drawing/2014/main" id="{80A40E9D-6503-41D1-B5E5-42A21F5C83B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19" name="Freeform 238">
                  <a:extLst>
                    <a:ext uri="{FF2B5EF4-FFF2-40B4-BE49-F238E27FC236}">
                      <a16:creationId xmlns:a16="http://schemas.microsoft.com/office/drawing/2014/main" id="{EE1DAFF4-3DC7-4B52-8763-586E6A6C224F}"/>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0" name="Group 239">
                  <a:extLst>
                    <a:ext uri="{FF2B5EF4-FFF2-40B4-BE49-F238E27FC236}">
                      <a16:creationId xmlns:a16="http://schemas.microsoft.com/office/drawing/2014/main" id="{3A4EBE96-00EA-4523-957F-D78311ABFE0F}"/>
                    </a:ext>
                  </a:extLst>
                </p:cNvPr>
                <p:cNvGrpSpPr>
                  <a:grpSpLocks/>
                </p:cNvGrpSpPr>
                <p:nvPr/>
              </p:nvGrpSpPr>
              <p:grpSpPr bwMode="auto">
                <a:xfrm>
                  <a:off x="4739" y="1327"/>
                  <a:ext cx="582" cy="139"/>
                  <a:chOff x="614" y="2568"/>
                  <a:chExt cx="725" cy="139"/>
                </a:xfrm>
              </p:grpSpPr>
              <p:sp>
                <p:nvSpPr>
                  <p:cNvPr id="132" name="AutoShape 240">
                    <a:extLst>
                      <a:ext uri="{FF2B5EF4-FFF2-40B4-BE49-F238E27FC236}">
                        <a16:creationId xmlns:a16="http://schemas.microsoft.com/office/drawing/2014/main" id="{9171D8DC-8981-43FA-8530-9AC8B6CE3D06}"/>
                      </a:ext>
                    </a:extLst>
                  </p:cNvPr>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3" name="AutoShape 241">
                    <a:extLst>
                      <a:ext uri="{FF2B5EF4-FFF2-40B4-BE49-F238E27FC236}">
                        <a16:creationId xmlns:a16="http://schemas.microsoft.com/office/drawing/2014/main" id="{2B95B9FE-7BFA-4A66-96E9-C7F6D50BD051}"/>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21" name="Rectangle 242">
                  <a:extLst>
                    <a:ext uri="{FF2B5EF4-FFF2-40B4-BE49-F238E27FC236}">
                      <a16:creationId xmlns:a16="http://schemas.microsoft.com/office/drawing/2014/main" id="{BC72B7C2-5EB5-4A3A-9E69-638D4C7EF04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2" name="Freeform 243">
                  <a:extLst>
                    <a:ext uri="{FF2B5EF4-FFF2-40B4-BE49-F238E27FC236}">
                      <a16:creationId xmlns:a16="http://schemas.microsoft.com/office/drawing/2014/main" id="{F3C402C3-DDD7-433B-A623-B546216212D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Freeform 244">
                  <a:extLst>
                    <a:ext uri="{FF2B5EF4-FFF2-40B4-BE49-F238E27FC236}">
                      <a16:creationId xmlns:a16="http://schemas.microsoft.com/office/drawing/2014/main" id="{1F19B84A-C015-49C7-9E80-708B48D9A90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Oval 245">
                  <a:extLst>
                    <a:ext uri="{FF2B5EF4-FFF2-40B4-BE49-F238E27FC236}">
                      <a16:creationId xmlns:a16="http://schemas.microsoft.com/office/drawing/2014/main" id="{A0FC0A57-91FC-40A3-B072-A148629E5467}"/>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5" name="Freeform 246">
                  <a:extLst>
                    <a:ext uri="{FF2B5EF4-FFF2-40B4-BE49-F238E27FC236}">
                      <a16:creationId xmlns:a16="http://schemas.microsoft.com/office/drawing/2014/main" id="{87E12BF0-1F82-414A-88AC-19C37EC493A8}"/>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AutoShape 247">
                  <a:extLst>
                    <a:ext uri="{FF2B5EF4-FFF2-40B4-BE49-F238E27FC236}">
                      <a16:creationId xmlns:a16="http://schemas.microsoft.com/office/drawing/2014/main" id="{953EFF50-8E84-463F-B411-C40DDECA2C1B}"/>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7" name="AutoShape 248">
                  <a:extLst>
                    <a:ext uri="{FF2B5EF4-FFF2-40B4-BE49-F238E27FC236}">
                      <a16:creationId xmlns:a16="http://schemas.microsoft.com/office/drawing/2014/main" id="{9735FF61-491C-480D-8578-617D4006FA94}"/>
                    </a:ext>
                  </a:extLst>
                </p:cNvPr>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8" name="Oval 249">
                  <a:extLst>
                    <a:ext uri="{FF2B5EF4-FFF2-40B4-BE49-F238E27FC236}">
                      <a16:creationId xmlns:a16="http://schemas.microsoft.com/office/drawing/2014/main" id="{51E92F23-BC78-471D-9CA7-10717EE4781A}"/>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9" name="Oval 250">
                  <a:extLst>
                    <a:ext uri="{FF2B5EF4-FFF2-40B4-BE49-F238E27FC236}">
                      <a16:creationId xmlns:a16="http://schemas.microsoft.com/office/drawing/2014/main" id="{3B79C059-6A56-453B-80A6-0F196D70663A}"/>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1800">
                    <a:solidFill>
                      <a:srgbClr val="FF0000"/>
                    </a:solidFill>
                    <a:latin typeface="Arial" charset="0"/>
                    <a:ea typeface="ＭＳ Ｐゴシック" charset="0"/>
                    <a:cs typeface="Arial" charset="0"/>
                  </a:endParaRPr>
                </a:p>
              </p:txBody>
            </p:sp>
            <p:sp>
              <p:nvSpPr>
                <p:cNvPr id="130" name="Oval 251">
                  <a:extLst>
                    <a:ext uri="{FF2B5EF4-FFF2-40B4-BE49-F238E27FC236}">
                      <a16:creationId xmlns:a16="http://schemas.microsoft.com/office/drawing/2014/main" id="{F18E23B1-8605-4F5B-AA5B-0B8AC5C114D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1" name="Rectangle 252">
                  <a:extLst>
                    <a:ext uri="{FF2B5EF4-FFF2-40B4-BE49-F238E27FC236}">
                      <a16:creationId xmlns:a16="http://schemas.microsoft.com/office/drawing/2014/main" id="{FF62EE04-02B4-4D11-B02F-3A3E09182B12}"/>
                    </a:ext>
                  </a:extLst>
                </p:cNvPr>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grpSp>
    </p:spTree>
    <p:extLst>
      <p:ext uri="{BB962C8B-B14F-4D97-AF65-F5344CB8AC3E}">
        <p14:creationId xmlns:p14="http://schemas.microsoft.com/office/powerpoint/2010/main" val="3263725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817341" y="2027793"/>
            <a:ext cx="4131075" cy="3995934"/>
            <a:chOff x="445294" y="4198143"/>
            <a:chExt cx="7104063" cy="2027239"/>
          </a:xfrm>
        </p:grpSpPr>
        <p:sp>
          <p:nvSpPr>
            <p:cNvPr id="10" name="圆角矩形 9"/>
            <p:cNvSpPr/>
            <p:nvPr/>
          </p:nvSpPr>
          <p:spPr>
            <a:xfrm>
              <a:off x="515549" y="4198143"/>
              <a:ext cx="6566290"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8" name="圆角矩形 7"/>
          <p:cNvSpPr/>
          <p:nvPr/>
        </p:nvSpPr>
        <p:spPr>
          <a:xfrm>
            <a:off x="930618" y="2027793"/>
            <a:ext cx="4080294" cy="399593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p>
        </p:txBody>
      </p:sp>
      <p:sp>
        <p:nvSpPr>
          <p:cNvPr id="41" name="矩形 40"/>
          <p:cNvSpPr/>
          <p:nvPr/>
        </p:nvSpPr>
        <p:spPr>
          <a:xfrm>
            <a:off x="3926178" y="710268"/>
            <a:ext cx="4339650" cy="646331"/>
          </a:xfrm>
          <a:prstGeom prst="rect">
            <a:avLst/>
          </a:prstGeom>
        </p:spPr>
        <p:txBody>
          <a:bodyPr wrap="none">
            <a:spAutoFit/>
          </a:bodyPr>
          <a:lstStyle/>
          <a:p>
            <a:pPr algn="ctr"/>
            <a:r>
              <a:rPr lang="zh-CN" altLang="en-US" sz="3600" b="1" dirty="0">
                <a:solidFill>
                  <a:schemeClr val="accent1"/>
                </a:solidFill>
                <a:cs typeface="+mn-ea"/>
                <a:sym typeface="+mn-lt"/>
              </a:rPr>
              <a:t>面向连接的多路分解</a:t>
            </a:r>
            <a:endParaRPr lang="en-US" altLang="zh-CN" sz="3600" b="1" dirty="0">
              <a:solidFill>
                <a:schemeClr val="accent1"/>
              </a:solidFill>
              <a:cs typeface="+mn-ea"/>
              <a:sym typeface="+mn-lt"/>
            </a:endParaRPr>
          </a:p>
        </p:txBody>
      </p:sp>
      <p:sp>
        <p:nvSpPr>
          <p:cNvPr id="19" name="Rectangle 2"/>
          <p:cNvSpPr>
            <a:spLocks noChangeArrowheads="1"/>
          </p:cNvSpPr>
          <p:nvPr/>
        </p:nvSpPr>
        <p:spPr bwMode="auto">
          <a:xfrm>
            <a:off x="1601788" y="356683"/>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矩形 1"/>
          <p:cNvSpPr/>
          <p:nvPr/>
        </p:nvSpPr>
        <p:spPr>
          <a:xfrm>
            <a:off x="1324530" y="2297205"/>
            <a:ext cx="3499104" cy="3728649"/>
          </a:xfrm>
          <a:prstGeom prst="rect">
            <a:avLst/>
          </a:prstGeom>
        </p:spPr>
        <p:txBody>
          <a:bodyPr wrap="square">
            <a:spAutoFit/>
          </a:bodyPr>
          <a:lstStyle/>
          <a:p>
            <a:pPr>
              <a:lnSpc>
                <a:spcPct val="150000"/>
              </a:lnSpc>
              <a:defRPr/>
            </a:pPr>
            <a:r>
              <a:rPr lang="en-US" altLang="zh-CN" sz="2000" dirty="0">
                <a:solidFill>
                  <a:schemeClr val="bg1"/>
                </a:solidFill>
                <a:latin typeface="微软雅黑" panose="020B0503020204020204" pitchFamily="34" charset="-122"/>
                <a:ea typeface="微软雅黑" panose="020B0503020204020204" pitchFamily="34" charset="-122"/>
              </a:rPr>
              <a:t>TCP </a:t>
            </a:r>
            <a:r>
              <a:rPr lang="zh-CN" altLang="en-US" sz="2000" dirty="0">
                <a:solidFill>
                  <a:schemeClr val="bg1"/>
                </a:solidFill>
                <a:latin typeface="微软雅黑" panose="020B0503020204020204" pitchFamily="34" charset="-122"/>
                <a:ea typeface="微软雅黑" panose="020B0503020204020204" pitchFamily="34" charset="-122"/>
              </a:rPr>
              <a:t>套接字由</a:t>
            </a: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部分指定</a:t>
            </a:r>
            <a:r>
              <a:rPr lang="en-US" altLang="zh-CN" sz="2000" dirty="0">
                <a:solidFill>
                  <a:schemeClr val="bg1"/>
                </a:solidFill>
                <a:latin typeface="微软雅黑" panose="020B0503020204020204" pitchFamily="34" charset="-122"/>
                <a:ea typeface="微软雅黑" panose="020B0503020204020204" pitchFamily="34" charset="-122"/>
              </a:rPr>
              <a:t>: </a:t>
            </a:r>
          </a:p>
          <a:p>
            <a:pPr lvl="1">
              <a:lnSpc>
                <a:spcPct val="150000"/>
              </a:lnSpc>
              <a:defRPr/>
            </a:pPr>
            <a:r>
              <a:rPr lang="zh-CN" altLang="en-US" sz="2000" dirty="0">
                <a:solidFill>
                  <a:schemeClr val="bg1"/>
                </a:solidFill>
                <a:latin typeface="微软雅黑" panose="020B0503020204020204" pitchFamily="34" charset="-122"/>
                <a:ea typeface="微软雅黑" panose="020B0503020204020204" pitchFamily="34" charset="-122"/>
              </a:rPr>
              <a:t>源</a:t>
            </a:r>
            <a:r>
              <a:rPr lang="en-US" altLang="zh-CN" sz="2000" dirty="0">
                <a:solidFill>
                  <a:schemeClr val="bg1"/>
                </a:solidFill>
                <a:latin typeface="微软雅黑" panose="020B0503020204020204" pitchFamily="34" charset="-122"/>
                <a:ea typeface="微软雅黑" panose="020B0503020204020204" pitchFamily="34" charset="-122"/>
              </a:rPr>
              <a:t>IP</a:t>
            </a:r>
            <a:r>
              <a:rPr lang="zh-CN" altLang="en-US" sz="2000" dirty="0">
                <a:solidFill>
                  <a:schemeClr val="bg1"/>
                </a:solidFill>
                <a:latin typeface="微软雅黑" panose="020B0503020204020204" pitchFamily="34" charset="-122"/>
                <a:ea typeface="微软雅黑" panose="020B0503020204020204" pitchFamily="34" charset="-122"/>
              </a:rPr>
              <a:t>地址</a:t>
            </a:r>
          </a:p>
          <a:p>
            <a:pPr lvl="1">
              <a:lnSpc>
                <a:spcPct val="150000"/>
              </a:lnSpc>
              <a:defRPr/>
            </a:pPr>
            <a:r>
              <a:rPr lang="zh-CN" altLang="en-US" sz="2000" dirty="0">
                <a:solidFill>
                  <a:schemeClr val="bg1"/>
                </a:solidFill>
                <a:latin typeface="微软雅黑" panose="020B0503020204020204" pitchFamily="34" charset="-122"/>
                <a:ea typeface="微软雅黑" panose="020B0503020204020204" pitchFamily="34" charset="-122"/>
              </a:rPr>
              <a:t>源端口号</a:t>
            </a:r>
          </a:p>
          <a:p>
            <a:pPr lvl="1">
              <a:lnSpc>
                <a:spcPct val="150000"/>
              </a:lnSpc>
              <a:defRPr/>
            </a:pPr>
            <a:r>
              <a:rPr lang="zh-CN" altLang="en-US" sz="2000" dirty="0">
                <a:solidFill>
                  <a:schemeClr val="bg1"/>
                </a:solidFill>
                <a:latin typeface="微软雅黑" panose="020B0503020204020204" pitchFamily="34" charset="-122"/>
                <a:ea typeface="微软雅黑" panose="020B0503020204020204" pitchFamily="34" charset="-122"/>
              </a:rPr>
              <a:t>目的</a:t>
            </a:r>
            <a:r>
              <a:rPr lang="en-US" altLang="zh-CN" sz="2000" dirty="0">
                <a:solidFill>
                  <a:schemeClr val="bg1"/>
                </a:solidFill>
                <a:latin typeface="微软雅黑" panose="020B0503020204020204" pitchFamily="34" charset="-122"/>
                <a:ea typeface="微软雅黑" panose="020B0503020204020204" pitchFamily="34" charset="-122"/>
              </a:rPr>
              <a:t>IP</a:t>
            </a:r>
            <a:r>
              <a:rPr lang="zh-CN" altLang="en-US" sz="2000" dirty="0">
                <a:solidFill>
                  <a:schemeClr val="bg1"/>
                </a:solidFill>
                <a:latin typeface="微软雅黑" panose="020B0503020204020204" pitchFamily="34" charset="-122"/>
                <a:ea typeface="微软雅黑" panose="020B0503020204020204" pitchFamily="34" charset="-122"/>
              </a:rPr>
              <a:t>地址</a:t>
            </a:r>
          </a:p>
          <a:p>
            <a:pPr lvl="1">
              <a:lnSpc>
                <a:spcPct val="150000"/>
              </a:lnSpc>
              <a:defRPr/>
            </a:pPr>
            <a:r>
              <a:rPr lang="zh-CN" altLang="en-US" sz="2000" dirty="0">
                <a:solidFill>
                  <a:schemeClr val="bg1"/>
                </a:solidFill>
                <a:latin typeface="微软雅黑" panose="020B0503020204020204" pitchFamily="34" charset="-122"/>
                <a:ea typeface="微软雅黑" panose="020B0503020204020204" pitchFamily="34" charset="-122"/>
              </a:rPr>
              <a:t>目的端口号</a:t>
            </a:r>
          </a:p>
          <a:p>
            <a:pPr>
              <a:lnSpc>
                <a:spcPct val="150000"/>
              </a:lnSpc>
              <a:defRPr/>
            </a:pPr>
            <a:r>
              <a:rPr lang="zh-CN" altLang="en-US" sz="2000" dirty="0">
                <a:solidFill>
                  <a:schemeClr val="bg1"/>
                </a:solidFill>
                <a:latin typeface="微软雅黑" panose="020B0503020204020204" pitchFamily="34" charset="-122"/>
                <a:ea typeface="微软雅黑" panose="020B0503020204020204" pitchFamily="34" charset="-122"/>
              </a:rPr>
              <a:t>接收主机使用所有四个值将数据段定位到合适的套接字</a:t>
            </a:r>
          </a:p>
          <a:p>
            <a:pPr>
              <a:lnSpc>
                <a:spcPct val="150000"/>
              </a:lnSpc>
              <a:defRPr/>
            </a:pPr>
            <a:endParaRPr lang="zh-CN" altLang="en-US" sz="2000" dirty="0">
              <a:solidFill>
                <a:schemeClr val="bg1"/>
              </a:solidFill>
              <a:ea typeface="宋体" panose="02010600030101010101" pitchFamily="2" charset="-122"/>
            </a:endParaRPr>
          </a:p>
        </p:txBody>
      </p:sp>
      <p:sp>
        <p:nvSpPr>
          <p:cNvPr id="3" name="矩形 2"/>
          <p:cNvSpPr/>
          <p:nvPr/>
        </p:nvSpPr>
        <p:spPr>
          <a:xfrm>
            <a:off x="7038274" y="2325585"/>
            <a:ext cx="3590174" cy="3269613"/>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服务器主机可同时支持很多个</a:t>
            </a:r>
            <a:r>
              <a:rPr lang="en-US" altLang="zh-CN" sz="2000" dirty="0">
                <a:solidFill>
                  <a:schemeClr val="bg1"/>
                </a:solidFill>
                <a:latin typeface="微软雅黑" panose="020B0503020204020204" pitchFamily="34" charset="-122"/>
                <a:ea typeface="微软雅黑" panose="020B0503020204020204" pitchFamily="34" charset="-122"/>
              </a:rPr>
              <a:t>TCP </a:t>
            </a:r>
            <a:r>
              <a:rPr lang="zh-CN" altLang="en-US" sz="2000" dirty="0">
                <a:solidFill>
                  <a:schemeClr val="bg1"/>
                </a:solidFill>
                <a:latin typeface="微软雅黑" panose="020B0503020204020204" pitchFamily="34" charset="-122"/>
                <a:ea typeface="微软雅黑" panose="020B0503020204020204" pitchFamily="34" charset="-122"/>
              </a:rPr>
              <a:t>套接字</a:t>
            </a:r>
            <a:r>
              <a:rPr lang="en-US" altLang="zh-CN" sz="2000" dirty="0">
                <a:solidFill>
                  <a:schemeClr val="bg1"/>
                </a:solidFill>
                <a:latin typeface="微软雅黑" panose="020B0503020204020204" pitchFamily="34" charset="-122"/>
                <a:ea typeface="微软雅黑" panose="020B0503020204020204" pitchFamily="34" charset="-122"/>
              </a:rPr>
              <a:t>:</a:t>
            </a:r>
          </a:p>
          <a:p>
            <a:pPr lvl="1">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每个套接字用</a:t>
            </a: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部分来表示</a:t>
            </a: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以</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服务器为例：对每个连接的客户都有不同的套接字</a:t>
            </a:r>
          </a:p>
          <a:p>
            <a:pPr lvl="1">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非持久 </a:t>
            </a:r>
            <a:r>
              <a:rPr lang="en-US" altLang="zh-CN" sz="2000" dirty="0">
                <a:solidFill>
                  <a:schemeClr val="bg1"/>
                </a:solidFill>
                <a:latin typeface="微软雅黑" panose="020B0503020204020204" pitchFamily="34" charset="-122"/>
                <a:ea typeface="微软雅黑" panose="020B0503020204020204" pitchFamily="34" charset="-122"/>
              </a:rPr>
              <a:t>HTTP </a:t>
            </a:r>
            <a:r>
              <a:rPr lang="zh-CN" altLang="en-US" sz="2000" dirty="0">
                <a:solidFill>
                  <a:schemeClr val="bg1"/>
                </a:solidFill>
                <a:latin typeface="微软雅黑" panose="020B0503020204020204" pitchFamily="34" charset="-122"/>
                <a:ea typeface="微软雅黑" panose="020B0503020204020204" pitchFamily="34" charset="-122"/>
              </a:rPr>
              <a:t>将对每个请求有一个不同的套接字</a:t>
            </a:r>
          </a:p>
        </p:txBody>
      </p:sp>
    </p:spTree>
    <p:extLst>
      <p:ext uri="{BB962C8B-B14F-4D97-AF65-F5344CB8AC3E}">
        <p14:creationId xmlns:p14="http://schemas.microsoft.com/office/powerpoint/2010/main" val="18689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0" grpId="0"/>
      <p:bldP spid="41" grpId="0"/>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p>
        </p:txBody>
      </p:sp>
      <p:sp>
        <p:nvSpPr>
          <p:cNvPr id="41" name="矩形 40"/>
          <p:cNvSpPr/>
          <p:nvPr/>
        </p:nvSpPr>
        <p:spPr>
          <a:xfrm>
            <a:off x="3464513" y="710268"/>
            <a:ext cx="5262979" cy="646331"/>
          </a:xfrm>
          <a:prstGeom prst="rect">
            <a:avLst/>
          </a:prstGeom>
        </p:spPr>
        <p:txBody>
          <a:bodyPr wrap="none">
            <a:spAutoFit/>
          </a:bodyPr>
          <a:lstStyle/>
          <a:p>
            <a:pPr algn="ctr"/>
            <a:r>
              <a:rPr lang="zh-CN" altLang="en-US" sz="3600" b="1" dirty="0">
                <a:solidFill>
                  <a:schemeClr val="accent1"/>
                </a:solidFill>
                <a:cs typeface="+mn-ea"/>
                <a:sym typeface="+mn-lt"/>
              </a:rPr>
              <a:t>面向连接的多路分解例子</a:t>
            </a:r>
            <a:endParaRPr lang="en-US" altLang="zh-CN" sz="3600" b="1" dirty="0">
              <a:solidFill>
                <a:schemeClr val="accent1"/>
              </a:solidFill>
              <a:cs typeface="+mn-ea"/>
              <a:sym typeface="+mn-lt"/>
            </a:endParaRPr>
          </a:p>
        </p:txBody>
      </p:sp>
      <p:sp>
        <p:nvSpPr>
          <p:cNvPr id="19" name="Rectangle 2"/>
          <p:cNvSpPr>
            <a:spLocks noChangeArrowheads="1"/>
          </p:cNvSpPr>
          <p:nvPr/>
        </p:nvSpPr>
        <p:spPr bwMode="auto">
          <a:xfrm>
            <a:off x="1601788" y="356683"/>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grpSp>
        <p:nvGrpSpPr>
          <p:cNvPr id="10" name="组合 9">
            <a:extLst>
              <a:ext uri="{FF2B5EF4-FFF2-40B4-BE49-F238E27FC236}">
                <a16:creationId xmlns:a16="http://schemas.microsoft.com/office/drawing/2014/main" id="{4AA51DD4-B5A4-44E8-B947-DFD8C78CD63A}"/>
              </a:ext>
            </a:extLst>
          </p:cNvPr>
          <p:cNvGrpSpPr/>
          <p:nvPr/>
        </p:nvGrpSpPr>
        <p:grpSpPr>
          <a:xfrm>
            <a:off x="1468410" y="1634323"/>
            <a:ext cx="9512466" cy="4614883"/>
            <a:chOff x="-177828" y="1677988"/>
            <a:chExt cx="9512466" cy="4614883"/>
          </a:xfrm>
        </p:grpSpPr>
        <p:sp>
          <p:nvSpPr>
            <p:cNvPr id="11" name="Freeform 5">
              <a:extLst>
                <a:ext uri="{FF2B5EF4-FFF2-40B4-BE49-F238E27FC236}">
                  <a16:creationId xmlns:a16="http://schemas.microsoft.com/office/drawing/2014/main" id="{B2AFB9AF-E23F-491E-BAF4-A1E9F4A482AC}"/>
                </a:ext>
              </a:extLst>
            </p:cNvPr>
            <p:cNvSpPr>
              <a:spLocks/>
            </p:cNvSpPr>
            <p:nvPr/>
          </p:nvSpPr>
          <p:spPr bwMode="auto">
            <a:xfrm>
              <a:off x="2819400" y="176530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12" name="Freeform 6">
              <a:extLst>
                <a:ext uri="{FF2B5EF4-FFF2-40B4-BE49-F238E27FC236}">
                  <a16:creationId xmlns:a16="http://schemas.microsoft.com/office/drawing/2014/main" id="{AA3B3944-CE1A-419C-B640-CAFB59C298C6}"/>
                </a:ext>
              </a:extLst>
            </p:cNvPr>
            <p:cNvSpPr>
              <a:spLocks/>
            </p:cNvSpPr>
            <p:nvPr/>
          </p:nvSpPr>
          <p:spPr bwMode="auto">
            <a:xfrm>
              <a:off x="417513" y="1944688"/>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13" name="Rectangle 23">
              <a:extLst>
                <a:ext uri="{FF2B5EF4-FFF2-40B4-BE49-F238E27FC236}">
                  <a16:creationId xmlns:a16="http://schemas.microsoft.com/office/drawing/2014/main" id="{FB31B6A1-78C1-4F51-AC38-BC36A9023C3A}"/>
                </a:ext>
              </a:extLst>
            </p:cNvPr>
            <p:cNvSpPr>
              <a:spLocks noChangeArrowheads="1"/>
            </p:cNvSpPr>
            <p:nvPr/>
          </p:nvSpPr>
          <p:spPr bwMode="auto">
            <a:xfrm>
              <a:off x="933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endParaRPr lang="zh-CN" altLang="zh-CN" sz="3200">
                <a:latin typeface="Times New Roman" panose="02020603050405020304" pitchFamily="18" charset="0"/>
              </a:endParaRPr>
            </a:p>
          </p:txBody>
        </p:sp>
        <p:sp>
          <p:nvSpPr>
            <p:cNvPr id="14" name="Rectangle 24">
              <a:extLst>
                <a:ext uri="{FF2B5EF4-FFF2-40B4-BE49-F238E27FC236}">
                  <a16:creationId xmlns:a16="http://schemas.microsoft.com/office/drawing/2014/main" id="{C8617933-A3E3-45B6-A489-0AA02295D7B9}"/>
                </a:ext>
              </a:extLst>
            </p:cNvPr>
            <p:cNvSpPr>
              <a:spLocks noChangeArrowheads="1"/>
            </p:cNvSpPr>
            <p:nvPr/>
          </p:nvSpPr>
          <p:spPr bwMode="auto">
            <a:xfrm>
              <a:off x="895350" y="1965325"/>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endParaRPr lang="zh-CN" altLang="zh-CN" sz="3200">
                <a:latin typeface="Times New Roman" panose="02020603050405020304" pitchFamily="18" charset="0"/>
              </a:endParaRPr>
            </a:p>
          </p:txBody>
        </p:sp>
        <p:sp>
          <p:nvSpPr>
            <p:cNvPr id="15" name="Line 25">
              <a:extLst>
                <a:ext uri="{FF2B5EF4-FFF2-40B4-BE49-F238E27FC236}">
                  <a16:creationId xmlns:a16="http://schemas.microsoft.com/office/drawing/2014/main" id="{0D195BC0-8AEA-4C93-86B2-CAE3F4423B2A}"/>
                </a:ext>
              </a:extLst>
            </p:cNvPr>
            <p:cNvSpPr>
              <a:spLocks noChangeShapeType="1"/>
            </p:cNvSpPr>
            <p:nvPr/>
          </p:nvSpPr>
          <p:spPr bwMode="auto">
            <a:xfrm>
              <a:off x="904875" y="27257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400"/>
            </a:p>
          </p:txBody>
        </p:sp>
        <p:sp>
          <p:nvSpPr>
            <p:cNvPr id="16" name="Text Box 26">
              <a:extLst>
                <a:ext uri="{FF2B5EF4-FFF2-40B4-BE49-F238E27FC236}">
                  <a16:creationId xmlns:a16="http://schemas.microsoft.com/office/drawing/2014/main" id="{5C177DC6-D102-44A1-A74F-DA5EE9F1F488}"/>
                </a:ext>
              </a:extLst>
            </p:cNvPr>
            <p:cNvSpPr txBox="1">
              <a:spLocks noChangeArrowheads="1"/>
            </p:cNvSpPr>
            <p:nvPr/>
          </p:nvSpPr>
          <p:spPr bwMode="auto">
            <a:xfrm>
              <a:off x="862013" y="2708275"/>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transport</a:t>
              </a:r>
            </a:p>
          </p:txBody>
        </p:sp>
        <p:sp>
          <p:nvSpPr>
            <p:cNvPr id="17" name="Line 27">
              <a:extLst>
                <a:ext uri="{FF2B5EF4-FFF2-40B4-BE49-F238E27FC236}">
                  <a16:creationId xmlns:a16="http://schemas.microsoft.com/office/drawing/2014/main" id="{5F98D4F8-C33D-472B-A602-340665278D31}"/>
                </a:ext>
              </a:extLst>
            </p:cNvPr>
            <p:cNvSpPr>
              <a:spLocks noChangeShapeType="1"/>
            </p:cNvSpPr>
            <p:nvPr/>
          </p:nvSpPr>
          <p:spPr bwMode="auto">
            <a:xfrm>
              <a:off x="912813" y="30464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400"/>
            </a:p>
          </p:txBody>
        </p:sp>
        <p:sp>
          <p:nvSpPr>
            <p:cNvPr id="18" name="Line 28">
              <a:extLst>
                <a:ext uri="{FF2B5EF4-FFF2-40B4-BE49-F238E27FC236}">
                  <a16:creationId xmlns:a16="http://schemas.microsoft.com/office/drawing/2014/main" id="{190A3DAB-39D0-44CE-B16B-D552E7D79828}"/>
                </a:ext>
              </a:extLst>
            </p:cNvPr>
            <p:cNvSpPr>
              <a:spLocks noChangeShapeType="1"/>
            </p:cNvSpPr>
            <p:nvPr/>
          </p:nvSpPr>
          <p:spPr bwMode="auto">
            <a:xfrm>
              <a:off x="898525" y="33559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400"/>
            </a:p>
          </p:txBody>
        </p:sp>
        <p:sp>
          <p:nvSpPr>
            <p:cNvPr id="20" name="Line 29">
              <a:extLst>
                <a:ext uri="{FF2B5EF4-FFF2-40B4-BE49-F238E27FC236}">
                  <a16:creationId xmlns:a16="http://schemas.microsoft.com/office/drawing/2014/main" id="{BBD7553E-8BC6-4E5B-B4C5-3E84751D6372}"/>
                </a:ext>
              </a:extLst>
            </p:cNvPr>
            <p:cNvSpPr>
              <a:spLocks noChangeShapeType="1"/>
            </p:cNvSpPr>
            <p:nvPr/>
          </p:nvSpPr>
          <p:spPr bwMode="auto">
            <a:xfrm>
              <a:off x="898525" y="3641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400"/>
            </a:p>
          </p:txBody>
        </p:sp>
        <p:sp>
          <p:nvSpPr>
            <p:cNvPr id="21" name="Text Box 26">
              <a:extLst>
                <a:ext uri="{FF2B5EF4-FFF2-40B4-BE49-F238E27FC236}">
                  <a16:creationId xmlns:a16="http://schemas.microsoft.com/office/drawing/2014/main" id="{76EAD1E2-BDD1-483C-9B36-EB4A5358519A}"/>
                </a:ext>
              </a:extLst>
            </p:cNvPr>
            <p:cNvSpPr txBox="1">
              <a:spLocks noChangeArrowheads="1"/>
            </p:cNvSpPr>
            <p:nvPr/>
          </p:nvSpPr>
          <p:spPr bwMode="auto">
            <a:xfrm>
              <a:off x="896938" y="195580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application</a:t>
              </a:r>
            </a:p>
          </p:txBody>
        </p:sp>
        <p:sp>
          <p:nvSpPr>
            <p:cNvPr id="22" name="Text Box 26">
              <a:extLst>
                <a:ext uri="{FF2B5EF4-FFF2-40B4-BE49-F238E27FC236}">
                  <a16:creationId xmlns:a16="http://schemas.microsoft.com/office/drawing/2014/main" id="{4E64226A-F34B-439D-8581-967C4DBFFCFE}"/>
                </a:ext>
              </a:extLst>
            </p:cNvPr>
            <p:cNvSpPr txBox="1">
              <a:spLocks noChangeArrowheads="1"/>
            </p:cNvSpPr>
            <p:nvPr/>
          </p:nvSpPr>
          <p:spPr bwMode="auto">
            <a:xfrm>
              <a:off x="852488" y="361315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physical</a:t>
              </a:r>
            </a:p>
          </p:txBody>
        </p:sp>
        <p:sp>
          <p:nvSpPr>
            <p:cNvPr id="23" name="Text Box 26">
              <a:extLst>
                <a:ext uri="{FF2B5EF4-FFF2-40B4-BE49-F238E27FC236}">
                  <a16:creationId xmlns:a16="http://schemas.microsoft.com/office/drawing/2014/main" id="{8F5D5752-8746-4A18-8438-B9ABC59819BC}"/>
                </a:ext>
              </a:extLst>
            </p:cNvPr>
            <p:cNvSpPr txBox="1">
              <a:spLocks noChangeArrowheads="1"/>
            </p:cNvSpPr>
            <p:nvPr/>
          </p:nvSpPr>
          <p:spPr bwMode="auto">
            <a:xfrm>
              <a:off x="871538" y="332740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link</a:t>
              </a:r>
            </a:p>
          </p:txBody>
        </p:sp>
        <p:sp>
          <p:nvSpPr>
            <p:cNvPr id="24" name="Text Box 26">
              <a:extLst>
                <a:ext uri="{FF2B5EF4-FFF2-40B4-BE49-F238E27FC236}">
                  <a16:creationId xmlns:a16="http://schemas.microsoft.com/office/drawing/2014/main" id="{C7D97207-F24E-47D4-B55D-B760D027E0F8}"/>
                </a:ext>
              </a:extLst>
            </p:cNvPr>
            <p:cNvSpPr txBox="1">
              <a:spLocks noChangeArrowheads="1"/>
            </p:cNvSpPr>
            <p:nvPr/>
          </p:nvSpPr>
          <p:spPr bwMode="auto">
            <a:xfrm>
              <a:off x="862013" y="3032125"/>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network</a:t>
              </a:r>
            </a:p>
          </p:txBody>
        </p:sp>
        <p:sp>
          <p:nvSpPr>
            <p:cNvPr id="25" name="Oval 19">
              <a:extLst>
                <a:ext uri="{FF2B5EF4-FFF2-40B4-BE49-F238E27FC236}">
                  <a16:creationId xmlns:a16="http://schemas.microsoft.com/office/drawing/2014/main" id="{A465D7FA-0C60-41F8-BF93-9F042D8397C5}"/>
                </a:ext>
              </a:extLst>
            </p:cNvPr>
            <p:cNvSpPr>
              <a:spLocks noChangeArrowheads="1"/>
            </p:cNvSpPr>
            <p:nvPr/>
          </p:nvSpPr>
          <p:spPr bwMode="auto">
            <a:xfrm>
              <a:off x="1231900" y="224155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400">
                  <a:latin typeface="Arial" charset="0"/>
                  <a:ea typeface="ＭＳ Ｐゴシック" charset="0"/>
                </a:rPr>
                <a:t>P3</a:t>
              </a:r>
            </a:p>
          </p:txBody>
        </p:sp>
        <p:grpSp>
          <p:nvGrpSpPr>
            <p:cNvPr id="26" name="Group 20">
              <a:extLst>
                <a:ext uri="{FF2B5EF4-FFF2-40B4-BE49-F238E27FC236}">
                  <a16:creationId xmlns:a16="http://schemas.microsoft.com/office/drawing/2014/main" id="{5D454FE2-2CEB-4058-90E5-66B0E40318FC}"/>
                </a:ext>
              </a:extLst>
            </p:cNvPr>
            <p:cNvGrpSpPr>
              <a:grpSpLocks/>
            </p:cNvGrpSpPr>
            <p:nvPr/>
          </p:nvGrpSpPr>
          <p:grpSpPr bwMode="auto">
            <a:xfrm>
              <a:off x="1200150" y="2565400"/>
              <a:ext cx="620713" cy="228600"/>
              <a:chOff x="1287" y="2524"/>
              <a:chExt cx="260" cy="100"/>
            </a:xfrm>
          </p:grpSpPr>
          <p:sp>
            <p:nvSpPr>
              <p:cNvPr id="146" name="Rectangle 21">
                <a:extLst>
                  <a:ext uri="{FF2B5EF4-FFF2-40B4-BE49-F238E27FC236}">
                    <a16:creationId xmlns:a16="http://schemas.microsoft.com/office/drawing/2014/main" id="{D9B7113D-1053-48F0-A89A-6CED5F4BA9A9}"/>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47" name="Rectangle 22">
                <a:extLst>
                  <a:ext uri="{FF2B5EF4-FFF2-40B4-BE49-F238E27FC236}">
                    <a16:creationId xmlns:a16="http://schemas.microsoft.com/office/drawing/2014/main" id="{2F1101A1-7472-4264-A2F5-140743950E77}"/>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48" name="Rectangle 23">
                <a:extLst>
                  <a:ext uri="{FF2B5EF4-FFF2-40B4-BE49-F238E27FC236}">
                    <a16:creationId xmlns:a16="http://schemas.microsoft.com/office/drawing/2014/main" id="{E4FEBEDF-1714-4E27-A0EE-6A05AD991BEA}"/>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49" name="Rectangle 24">
                <a:extLst>
                  <a:ext uri="{FF2B5EF4-FFF2-40B4-BE49-F238E27FC236}">
                    <a16:creationId xmlns:a16="http://schemas.microsoft.com/office/drawing/2014/main" id="{CF7E123E-362F-44D6-94B2-147AB85B8402}"/>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27" name="Rectangle 23">
              <a:extLst>
                <a:ext uri="{FF2B5EF4-FFF2-40B4-BE49-F238E27FC236}">
                  <a16:creationId xmlns:a16="http://schemas.microsoft.com/office/drawing/2014/main" id="{7AB2208F-7A44-4D5E-843D-EC057EDA61D8}"/>
                </a:ext>
              </a:extLst>
            </p:cNvPr>
            <p:cNvSpPr>
              <a:spLocks noChangeArrowheads="1"/>
            </p:cNvSpPr>
            <p:nvPr/>
          </p:nvSpPr>
          <p:spPr bwMode="auto">
            <a:xfrm>
              <a:off x="3432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endParaRPr lang="zh-CN" altLang="zh-CN" sz="3200">
                <a:latin typeface="Times New Roman" panose="02020603050405020304" pitchFamily="18" charset="0"/>
              </a:endParaRPr>
            </a:p>
          </p:txBody>
        </p:sp>
        <p:sp>
          <p:nvSpPr>
            <p:cNvPr id="28" name="Rectangle 24">
              <a:extLst>
                <a:ext uri="{FF2B5EF4-FFF2-40B4-BE49-F238E27FC236}">
                  <a16:creationId xmlns:a16="http://schemas.microsoft.com/office/drawing/2014/main" id="{786927E9-8946-4268-BAEC-DF9307132507}"/>
                </a:ext>
              </a:extLst>
            </p:cNvPr>
            <p:cNvSpPr>
              <a:spLocks noChangeArrowheads="1"/>
            </p:cNvSpPr>
            <p:nvPr/>
          </p:nvSpPr>
          <p:spPr bwMode="auto">
            <a:xfrm>
              <a:off x="3378200" y="1755775"/>
              <a:ext cx="22256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endParaRPr lang="zh-CN" altLang="zh-CN" sz="3200">
                <a:latin typeface="Times New Roman" panose="02020603050405020304" pitchFamily="18" charset="0"/>
              </a:endParaRPr>
            </a:p>
          </p:txBody>
        </p:sp>
        <p:sp>
          <p:nvSpPr>
            <p:cNvPr id="29" name="Text Box 26">
              <a:extLst>
                <a:ext uri="{FF2B5EF4-FFF2-40B4-BE49-F238E27FC236}">
                  <a16:creationId xmlns:a16="http://schemas.microsoft.com/office/drawing/2014/main" id="{4E52840F-FDA0-41B1-A58B-D41661386EEF}"/>
                </a:ext>
              </a:extLst>
            </p:cNvPr>
            <p:cNvSpPr txBox="1">
              <a:spLocks noChangeArrowheads="1"/>
            </p:cNvSpPr>
            <p:nvPr/>
          </p:nvSpPr>
          <p:spPr bwMode="auto">
            <a:xfrm>
              <a:off x="3803650" y="248443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transport</a:t>
              </a:r>
            </a:p>
          </p:txBody>
        </p:sp>
        <p:sp>
          <p:nvSpPr>
            <p:cNvPr id="30" name="Text Box 26">
              <a:extLst>
                <a:ext uri="{FF2B5EF4-FFF2-40B4-BE49-F238E27FC236}">
                  <a16:creationId xmlns:a16="http://schemas.microsoft.com/office/drawing/2014/main" id="{316F97A5-BC79-43E9-AE08-7E8CDBE18C57}"/>
                </a:ext>
              </a:extLst>
            </p:cNvPr>
            <p:cNvSpPr txBox="1">
              <a:spLocks noChangeArrowheads="1"/>
            </p:cNvSpPr>
            <p:nvPr/>
          </p:nvSpPr>
          <p:spPr bwMode="auto">
            <a:xfrm>
              <a:off x="3857625" y="170815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application</a:t>
              </a:r>
            </a:p>
          </p:txBody>
        </p:sp>
        <p:sp>
          <p:nvSpPr>
            <p:cNvPr id="31" name="Text Box 26">
              <a:extLst>
                <a:ext uri="{FF2B5EF4-FFF2-40B4-BE49-F238E27FC236}">
                  <a16:creationId xmlns:a16="http://schemas.microsoft.com/office/drawing/2014/main" id="{E118C80F-40F6-4933-8A03-D017C5903D80}"/>
                </a:ext>
              </a:extLst>
            </p:cNvPr>
            <p:cNvSpPr txBox="1">
              <a:spLocks noChangeArrowheads="1"/>
            </p:cNvSpPr>
            <p:nvPr/>
          </p:nvSpPr>
          <p:spPr bwMode="auto">
            <a:xfrm>
              <a:off x="3797300" y="338931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physical</a:t>
              </a:r>
            </a:p>
          </p:txBody>
        </p:sp>
        <p:sp>
          <p:nvSpPr>
            <p:cNvPr id="32" name="Text Box 26">
              <a:extLst>
                <a:ext uri="{FF2B5EF4-FFF2-40B4-BE49-F238E27FC236}">
                  <a16:creationId xmlns:a16="http://schemas.microsoft.com/office/drawing/2014/main" id="{C071A33E-A06A-4A80-82DD-46C944565787}"/>
                </a:ext>
              </a:extLst>
            </p:cNvPr>
            <p:cNvSpPr txBox="1">
              <a:spLocks noChangeArrowheads="1"/>
            </p:cNvSpPr>
            <p:nvPr/>
          </p:nvSpPr>
          <p:spPr bwMode="auto">
            <a:xfrm>
              <a:off x="3797300" y="310356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link</a:t>
              </a:r>
            </a:p>
          </p:txBody>
        </p:sp>
        <p:sp>
          <p:nvSpPr>
            <p:cNvPr id="33" name="Oval 36">
              <a:extLst>
                <a:ext uri="{FF2B5EF4-FFF2-40B4-BE49-F238E27FC236}">
                  <a16:creationId xmlns:a16="http://schemas.microsoft.com/office/drawing/2014/main" id="{E38EAA95-DAE8-4177-87B4-EB72448A8244}"/>
                </a:ext>
              </a:extLst>
            </p:cNvPr>
            <p:cNvSpPr>
              <a:spLocks noChangeArrowheads="1"/>
            </p:cNvSpPr>
            <p:nvPr/>
          </p:nvSpPr>
          <p:spPr bwMode="auto">
            <a:xfrm>
              <a:off x="3497263" y="2014538"/>
              <a:ext cx="5984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400">
                  <a:latin typeface="Arial" charset="0"/>
                  <a:ea typeface="ＭＳ Ｐゴシック" charset="0"/>
                </a:rPr>
                <a:t>P4</a:t>
              </a:r>
            </a:p>
          </p:txBody>
        </p:sp>
        <p:sp>
          <p:nvSpPr>
            <p:cNvPr id="34" name="Rectangle 23">
              <a:extLst>
                <a:ext uri="{FF2B5EF4-FFF2-40B4-BE49-F238E27FC236}">
                  <a16:creationId xmlns:a16="http://schemas.microsoft.com/office/drawing/2014/main" id="{BFE1CB96-3043-43FE-8B7F-6E9734253A77}"/>
                </a:ext>
              </a:extLst>
            </p:cNvPr>
            <p:cNvSpPr>
              <a:spLocks noChangeArrowheads="1"/>
            </p:cNvSpPr>
            <p:nvPr/>
          </p:nvSpPr>
          <p:spPr bwMode="auto">
            <a:xfrm>
              <a:off x="6567488"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endParaRPr lang="zh-CN" altLang="zh-CN" sz="3200">
                <a:latin typeface="Times New Roman" panose="02020603050405020304" pitchFamily="18" charset="0"/>
              </a:endParaRPr>
            </a:p>
          </p:txBody>
        </p:sp>
        <p:sp>
          <p:nvSpPr>
            <p:cNvPr id="35" name="Rectangle 24">
              <a:extLst>
                <a:ext uri="{FF2B5EF4-FFF2-40B4-BE49-F238E27FC236}">
                  <a16:creationId xmlns:a16="http://schemas.microsoft.com/office/drawing/2014/main" id="{1388DC1C-808A-452A-985C-B0AD5FF1F0E2}"/>
                </a:ext>
              </a:extLst>
            </p:cNvPr>
            <p:cNvSpPr>
              <a:spLocks noChangeArrowheads="1"/>
            </p:cNvSpPr>
            <p:nvPr/>
          </p:nvSpPr>
          <p:spPr bwMode="auto">
            <a:xfrm>
              <a:off x="6370638" y="1944688"/>
              <a:ext cx="1631950"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endParaRPr lang="zh-CN" altLang="zh-CN" sz="3200">
                <a:latin typeface="Times New Roman" panose="02020603050405020304" pitchFamily="18" charset="0"/>
              </a:endParaRPr>
            </a:p>
          </p:txBody>
        </p:sp>
        <p:sp>
          <p:nvSpPr>
            <p:cNvPr id="36" name="Text Box 26">
              <a:extLst>
                <a:ext uri="{FF2B5EF4-FFF2-40B4-BE49-F238E27FC236}">
                  <a16:creationId xmlns:a16="http://schemas.microsoft.com/office/drawing/2014/main" id="{047E4C9E-BE14-4A16-9D6B-39A546DFACA4}"/>
                </a:ext>
              </a:extLst>
            </p:cNvPr>
            <p:cNvSpPr txBox="1">
              <a:spLocks noChangeArrowheads="1"/>
            </p:cNvSpPr>
            <p:nvPr/>
          </p:nvSpPr>
          <p:spPr bwMode="auto">
            <a:xfrm>
              <a:off x="6496050" y="270033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transport</a:t>
              </a:r>
            </a:p>
          </p:txBody>
        </p:sp>
        <p:sp>
          <p:nvSpPr>
            <p:cNvPr id="37" name="Text Box 26">
              <a:extLst>
                <a:ext uri="{FF2B5EF4-FFF2-40B4-BE49-F238E27FC236}">
                  <a16:creationId xmlns:a16="http://schemas.microsoft.com/office/drawing/2014/main" id="{89DD76CA-E513-44F9-88C5-E6651972D2AA}"/>
                </a:ext>
              </a:extLst>
            </p:cNvPr>
            <p:cNvSpPr txBox="1">
              <a:spLocks noChangeArrowheads="1"/>
            </p:cNvSpPr>
            <p:nvPr/>
          </p:nvSpPr>
          <p:spPr bwMode="auto">
            <a:xfrm>
              <a:off x="6530975" y="194786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application</a:t>
              </a:r>
            </a:p>
          </p:txBody>
        </p:sp>
        <p:sp>
          <p:nvSpPr>
            <p:cNvPr id="38" name="Text Box 26">
              <a:extLst>
                <a:ext uri="{FF2B5EF4-FFF2-40B4-BE49-F238E27FC236}">
                  <a16:creationId xmlns:a16="http://schemas.microsoft.com/office/drawing/2014/main" id="{75C4E6B2-FD78-4AA8-8148-10F79B448A64}"/>
                </a:ext>
              </a:extLst>
            </p:cNvPr>
            <p:cNvSpPr txBox="1">
              <a:spLocks noChangeArrowheads="1"/>
            </p:cNvSpPr>
            <p:nvPr/>
          </p:nvSpPr>
          <p:spPr bwMode="auto">
            <a:xfrm>
              <a:off x="6538913" y="360521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physical</a:t>
              </a:r>
            </a:p>
          </p:txBody>
        </p:sp>
        <p:sp>
          <p:nvSpPr>
            <p:cNvPr id="39" name="Text Box 26">
              <a:extLst>
                <a:ext uri="{FF2B5EF4-FFF2-40B4-BE49-F238E27FC236}">
                  <a16:creationId xmlns:a16="http://schemas.microsoft.com/office/drawing/2014/main" id="{EC72566A-C196-428B-A96E-4DBC9415ED5A}"/>
                </a:ext>
              </a:extLst>
            </p:cNvPr>
            <p:cNvSpPr txBox="1">
              <a:spLocks noChangeArrowheads="1"/>
            </p:cNvSpPr>
            <p:nvPr/>
          </p:nvSpPr>
          <p:spPr bwMode="auto">
            <a:xfrm>
              <a:off x="6505575" y="331946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link</a:t>
              </a:r>
            </a:p>
          </p:txBody>
        </p:sp>
        <p:sp>
          <p:nvSpPr>
            <p:cNvPr id="42" name="Text Box 26">
              <a:extLst>
                <a:ext uri="{FF2B5EF4-FFF2-40B4-BE49-F238E27FC236}">
                  <a16:creationId xmlns:a16="http://schemas.microsoft.com/office/drawing/2014/main" id="{66DD9EAB-A72D-4EE3-8E86-6DD067788F9E}"/>
                </a:ext>
              </a:extLst>
            </p:cNvPr>
            <p:cNvSpPr txBox="1">
              <a:spLocks noChangeArrowheads="1"/>
            </p:cNvSpPr>
            <p:nvPr/>
          </p:nvSpPr>
          <p:spPr bwMode="auto">
            <a:xfrm>
              <a:off x="6496050" y="302418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dirty="0"/>
                <a:t>network</a:t>
              </a:r>
            </a:p>
          </p:txBody>
        </p:sp>
        <p:sp>
          <p:nvSpPr>
            <p:cNvPr id="43" name="Oval 53">
              <a:extLst>
                <a:ext uri="{FF2B5EF4-FFF2-40B4-BE49-F238E27FC236}">
                  <a16:creationId xmlns:a16="http://schemas.microsoft.com/office/drawing/2014/main" id="{8C97FF8D-AFA2-4023-81F4-CB662829D859}"/>
                </a:ext>
              </a:extLst>
            </p:cNvPr>
            <p:cNvSpPr>
              <a:spLocks noChangeArrowheads="1"/>
            </p:cNvSpPr>
            <p:nvPr/>
          </p:nvSpPr>
          <p:spPr bwMode="auto">
            <a:xfrm>
              <a:off x="6451600" y="224155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400">
                  <a:latin typeface="Arial" charset="0"/>
                  <a:ea typeface="ＭＳ Ｐゴシック" charset="0"/>
                </a:rPr>
                <a:t>P2</a:t>
              </a:r>
            </a:p>
          </p:txBody>
        </p:sp>
        <p:sp>
          <p:nvSpPr>
            <p:cNvPr id="44" name="Freeform 54">
              <a:extLst>
                <a:ext uri="{FF2B5EF4-FFF2-40B4-BE49-F238E27FC236}">
                  <a16:creationId xmlns:a16="http://schemas.microsoft.com/office/drawing/2014/main" id="{813A1B45-AE89-4B51-8178-90A1C556132C}"/>
                </a:ext>
              </a:extLst>
            </p:cNvPr>
            <p:cNvSpPr>
              <a:spLocks/>
            </p:cNvSpPr>
            <p:nvPr/>
          </p:nvSpPr>
          <p:spPr bwMode="auto">
            <a:xfrm>
              <a:off x="8026400" y="1924050"/>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grpSp>
          <p:nvGrpSpPr>
            <p:cNvPr id="45" name="Group 76">
              <a:extLst>
                <a:ext uri="{FF2B5EF4-FFF2-40B4-BE49-F238E27FC236}">
                  <a16:creationId xmlns:a16="http://schemas.microsoft.com/office/drawing/2014/main" id="{4B844EF8-296E-48C0-BED9-F7FBA00A4F15}"/>
                </a:ext>
              </a:extLst>
            </p:cNvPr>
            <p:cNvGrpSpPr>
              <a:grpSpLocks/>
            </p:cNvGrpSpPr>
            <p:nvPr/>
          </p:nvGrpSpPr>
          <p:grpSpPr bwMode="auto">
            <a:xfrm>
              <a:off x="1820862" y="5170471"/>
              <a:ext cx="2455863" cy="790572"/>
              <a:chOff x="1082" y="3697"/>
              <a:chExt cx="1547" cy="498"/>
            </a:xfrm>
          </p:grpSpPr>
          <p:sp>
            <p:nvSpPr>
              <p:cNvPr id="143" name="Rectangle 77">
                <a:extLst>
                  <a:ext uri="{FF2B5EF4-FFF2-40B4-BE49-F238E27FC236}">
                    <a16:creationId xmlns:a16="http://schemas.microsoft.com/office/drawing/2014/main" id="{71EF6C9F-70E7-4072-9279-53C1D5EA8674}"/>
                  </a:ext>
                </a:extLst>
              </p:cNvPr>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44" name="Line 78">
                <a:extLst>
                  <a:ext uri="{FF2B5EF4-FFF2-40B4-BE49-F238E27FC236}">
                    <a16:creationId xmlns:a16="http://schemas.microsoft.com/office/drawing/2014/main" id="{E3A6CEB7-3BD6-48CF-A2BD-8CD1B96459C0}"/>
                  </a:ext>
                </a:extLst>
              </p:cNvPr>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145" name="Text Box 79">
                <a:extLst>
                  <a:ext uri="{FF2B5EF4-FFF2-40B4-BE49-F238E27FC236}">
                    <a16:creationId xmlns:a16="http://schemas.microsoft.com/office/drawing/2014/main" id="{DF34D724-4902-4331-8D7B-B96F244DC26A}"/>
                  </a:ext>
                </a:extLst>
              </p:cNvPr>
              <p:cNvSpPr txBox="1">
                <a:spLocks noChangeArrowheads="1"/>
              </p:cNvSpPr>
              <p:nvPr/>
            </p:nvSpPr>
            <p:spPr bwMode="auto">
              <a:xfrm>
                <a:off x="1082" y="3840"/>
                <a:ext cx="1547"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5000"/>
                  </a:lnSpc>
                  <a:defRPr/>
                </a:pPr>
                <a:r>
                  <a:rPr lang="en-US" sz="1800" dirty="0"/>
                  <a:t>source </a:t>
                </a:r>
                <a:r>
                  <a:rPr lang="en-US" sz="1800" dirty="0" err="1"/>
                  <a:t>IP,port</a:t>
                </a:r>
                <a:r>
                  <a:rPr lang="en-US" sz="1800" dirty="0"/>
                  <a:t>: A,9157</a:t>
                </a:r>
              </a:p>
              <a:p>
                <a:pPr>
                  <a:lnSpc>
                    <a:spcPct val="85000"/>
                  </a:lnSpc>
                  <a:defRPr/>
                </a:pPr>
                <a:r>
                  <a:rPr lang="en-US" sz="1800" dirty="0" err="1"/>
                  <a:t>dest</a:t>
                </a:r>
                <a:r>
                  <a:rPr lang="en-US" sz="1800" dirty="0"/>
                  <a:t> IP, port: B,80</a:t>
                </a:r>
              </a:p>
            </p:txBody>
          </p:sp>
        </p:grpSp>
        <p:grpSp>
          <p:nvGrpSpPr>
            <p:cNvPr id="46" name="Group 80">
              <a:extLst>
                <a:ext uri="{FF2B5EF4-FFF2-40B4-BE49-F238E27FC236}">
                  <a16:creationId xmlns:a16="http://schemas.microsoft.com/office/drawing/2014/main" id="{924788D3-BA73-4B27-A12C-33707DDB7162}"/>
                </a:ext>
              </a:extLst>
            </p:cNvPr>
            <p:cNvGrpSpPr>
              <a:grpSpLocks/>
            </p:cNvGrpSpPr>
            <p:nvPr/>
          </p:nvGrpSpPr>
          <p:grpSpPr bwMode="auto">
            <a:xfrm>
              <a:off x="1666876" y="4437070"/>
              <a:ext cx="2339976" cy="747714"/>
              <a:chOff x="2741" y="3723"/>
              <a:chExt cx="1474" cy="471"/>
            </a:xfrm>
          </p:grpSpPr>
          <p:sp>
            <p:nvSpPr>
              <p:cNvPr id="140" name="Rectangle 81">
                <a:extLst>
                  <a:ext uri="{FF2B5EF4-FFF2-40B4-BE49-F238E27FC236}">
                    <a16:creationId xmlns:a16="http://schemas.microsoft.com/office/drawing/2014/main" id="{F604192F-08AE-4F66-8524-9089D8D6AE73}"/>
                  </a:ext>
                </a:extLst>
              </p:cNvPr>
              <p:cNvSpPr>
                <a:spLocks noChangeArrowheads="1"/>
              </p:cNvSpPr>
              <p:nvPr/>
            </p:nvSpPr>
            <p:spPr bwMode="auto">
              <a:xfrm>
                <a:off x="2859" y="3723"/>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41" name="Line 82">
                <a:extLst>
                  <a:ext uri="{FF2B5EF4-FFF2-40B4-BE49-F238E27FC236}">
                    <a16:creationId xmlns:a16="http://schemas.microsoft.com/office/drawing/2014/main" id="{7F38820F-0821-4279-8635-DE2AC0D2D664}"/>
                  </a:ext>
                </a:extLst>
              </p:cNvPr>
              <p:cNvSpPr>
                <a:spLocks noChangeShapeType="1"/>
              </p:cNvSpPr>
              <p:nvPr/>
            </p:nvSpPr>
            <p:spPr bwMode="auto">
              <a:xfrm flipV="1">
                <a:off x="2741" y="3810"/>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142" name="Text Box 83">
                <a:extLst>
                  <a:ext uri="{FF2B5EF4-FFF2-40B4-BE49-F238E27FC236}">
                    <a16:creationId xmlns:a16="http://schemas.microsoft.com/office/drawing/2014/main" id="{F40C90DA-CF61-4087-B013-A144C5A129E9}"/>
                  </a:ext>
                </a:extLst>
              </p:cNvPr>
              <p:cNvSpPr txBox="1">
                <a:spLocks noChangeArrowheads="1"/>
              </p:cNvSpPr>
              <p:nvPr/>
            </p:nvSpPr>
            <p:spPr bwMode="auto">
              <a:xfrm>
                <a:off x="2816" y="3839"/>
                <a:ext cx="1399"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5000"/>
                  </a:lnSpc>
                  <a:defRPr/>
                </a:pPr>
                <a:r>
                  <a:rPr lang="en-US" sz="1800" dirty="0"/>
                  <a:t>source </a:t>
                </a:r>
                <a:r>
                  <a:rPr lang="en-US" sz="1800" dirty="0" err="1"/>
                  <a:t>IP,port</a:t>
                </a:r>
                <a:r>
                  <a:rPr lang="en-US" sz="1800" dirty="0"/>
                  <a:t>: B,80</a:t>
                </a:r>
              </a:p>
              <a:p>
                <a:pPr>
                  <a:lnSpc>
                    <a:spcPct val="85000"/>
                  </a:lnSpc>
                  <a:defRPr/>
                </a:pPr>
                <a:r>
                  <a:rPr lang="en-US" sz="1800" dirty="0" err="1"/>
                  <a:t>dest</a:t>
                </a:r>
                <a:r>
                  <a:rPr lang="en-US" sz="1800" dirty="0"/>
                  <a:t> </a:t>
                </a:r>
                <a:r>
                  <a:rPr lang="en-US" sz="1800" dirty="0" err="1"/>
                  <a:t>IP,port</a:t>
                </a:r>
                <a:r>
                  <a:rPr lang="en-US" sz="1800" dirty="0"/>
                  <a:t>: A,9157</a:t>
                </a:r>
              </a:p>
            </p:txBody>
          </p:sp>
        </p:grpSp>
        <p:sp>
          <p:nvSpPr>
            <p:cNvPr id="47" name="Text Box 93">
              <a:extLst>
                <a:ext uri="{FF2B5EF4-FFF2-40B4-BE49-F238E27FC236}">
                  <a16:creationId xmlns:a16="http://schemas.microsoft.com/office/drawing/2014/main" id="{BF7D0D9E-EBAC-4741-8F47-74DDE88A1179}"/>
                </a:ext>
              </a:extLst>
            </p:cNvPr>
            <p:cNvSpPr txBox="1">
              <a:spLocks noChangeArrowheads="1"/>
            </p:cNvSpPr>
            <p:nvPr/>
          </p:nvSpPr>
          <p:spPr bwMode="auto">
            <a:xfrm flipH="1">
              <a:off x="-177828" y="4385629"/>
              <a:ext cx="1701857" cy="683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lnSpc>
                  <a:spcPct val="80000"/>
                </a:lnSpc>
                <a:defRPr/>
              </a:pPr>
              <a:r>
                <a:rPr lang="en-US" sz="2400" dirty="0">
                  <a:latin typeface="Gill Sans MT" charset="0"/>
                </a:rPr>
                <a:t>host: IP address A</a:t>
              </a:r>
            </a:p>
          </p:txBody>
        </p:sp>
        <p:sp>
          <p:nvSpPr>
            <p:cNvPr id="48" name="Text Box 94">
              <a:extLst>
                <a:ext uri="{FF2B5EF4-FFF2-40B4-BE49-F238E27FC236}">
                  <a16:creationId xmlns:a16="http://schemas.microsoft.com/office/drawing/2014/main" id="{62B79766-B42E-4932-A304-6ED3D7C09CD4}"/>
                </a:ext>
              </a:extLst>
            </p:cNvPr>
            <p:cNvSpPr txBox="1">
              <a:spLocks noChangeArrowheads="1"/>
            </p:cNvSpPr>
            <p:nvPr/>
          </p:nvSpPr>
          <p:spPr bwMode="auto">
            <a:xfrm flipH="1">
              <a:off x="7836561" y="4327129"/>
              <a:ext cx="1498077" cy="683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lnSpc>
                  <a:spcPct val="80000"/>
                </a:lnSpc>
                <a:defRPr/>
              </a:pPr>
              <a:r>
                <a:rPr lang="en-US" sz="2400" dirty="0">
                  <a:latin typeface="Gill Sans MT" charset="0"/>
                </a:rPr>
                <a:t>host: IP address C</a:t>
              </a:r>
            </a:p>
          </p:txBody>
        </p:sp>
        <p:sp>
          <p:nvSpPr>
            <p:cNvPr id="49" name="Line 96">
              <a:extLst>
                <a:ext uri="{FF2B5EF4-FFF2-40B4-BE49-F238E27FC236}">
                  <a16:creationId xmlns:a16="http://schemas.microsoft.com/office/drawing/2014/main" id="{E01F004E-756E-4CA1-8706-54D2DA79FC0F}"/>
                </a:ext>
              </a:extLst>
            </p:cNvPr>
            <p:cNvSpPr>
              <a:spLocks noChangeShapeType="1"/>
            </p:cNvSpPr>
            <p:nvPr/>
          </p:nvSpPr>
          <p:spPr bwMode="auto">
            <a:xfrm>
              <a:off x="3354388" y="3432175"/>
              <a:ext cx="223361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50" name="Line 97">
              <a:extLst>
                <a:ext uri="{FF2B5EF4-FFF2-40B4-BE49-F238E27FC236}">
                  <a16:creationId xmlns:a16="http://schemas.microsoft.com/office/drawing/2014/main" id="{74E37876-EA93-4FB3-85F9-FBBDA600E346}"/>
                </a:ext>
              </a:extLst>
            </p:cNvPr>
            <p:cNvSpPr>
              <a:spLocks noChangeShapeType="1"/>
            </p:cNvSpPr>
            <p:nvPr/>
          </p:nvSpPr>
          <p:spPr bwMode="auto">
            <a:xfrm>
              <a:off x="3370263" y="3130550"/>
              <a:ext cx="223361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51" name="Text Box 26">
              <a:extLst>
                <a:ext uri="{FF2B5EF4-FFF2-40B4-BE49-F238E27FC236}">
                  <a16:creationId xmlns:a16="http://schemas.microsoft.com/office/drawing/2014/main" id="{36298FDA-387C-4506-B9DD-83C3880EFF51}"/>
                </a:ext>
              </a:extLst>
            </p:cNvPr>
            <p:cNvSpPr txBox="1">
              <a:spLocks noChangeArrowheads="1"/>
            </p:cNvSpPr>
            <p:nvPr/>
          </p:nvSpPr>
          <p:spPr bwMode="auto">
            <a:xfrm>
              <a:off x="3757613" y="279558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network</a:t>
              </a:r>
            </a:p>
          </p:txBody>
        </p:sp>
        <p:sp>
          <p:nvSpPr>
            <p:cNvPr id="52" name="Line 99">
              <a:extLst>
                <a:ext uri="{FF2B5EF4-FFF2-40B4-BE49-F238E27FC236}">
                  <a16:creationId xmlns:a16="http://schemas.microsoft.com/office/drawing/2014/main" id="{AA2DF23F-E524-4DD8-AE0C-78300B3C2042}"/>
                </a:ext>
              </a:extLst>
            </p:cNvPr>
            <p:cNvSpPr>
              <a:spLocks noChangeShapeType="1"/>
            </p:cNvSpPr>
            <p:nvPr/>
          </p:nvSpPr>
          <p:spPr bwMode="auto">
            <a:xfrm>
              <a:off x="3373438" y="2808288"/>
              <a:ext cx="223361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53" name="Line 100">
              <a:extLst>
                <a:ext uri="{FF2B5EF4-FFF2-40B4-BE49-F238E27FC236}">
                  <a16:creationId xmlns:a16="http://schemas.microsoft.com/office/drawing/2014/main" id="{8BE835EA-C373-4B67-BF4E-2DB17688352B}"/>
                </a:ext>
              </a:extLst>
            </p:cNvPr>
            <p:cNvSpPr>
              <a:spLocks noChangeShapeType="1"/>
            </p:cNvSpPr>
            <p:nvPr/>
          </p:nvSpPr>
          <p:spPr bwMode="auto">
            <a:xfrm>
              <a:off x="3376613" y="2486025"/>
              <a:ext cx="223361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grpSp>
          <p:nvGrpSpPr>
            <p:cNvPr id="54" name="Group 101">
              <a:extLst>
                <a:ext uri="{FF2B5EF4-FFF2-40B4-BE49-F238E27FC236}">
                  <a16:creationId xmlns:a16="http://schemas.microsoft.com/office/drawing/2014/main" id="{7131F727-23B8-497E-9E14-9727C5C40AFF}"/>
                </a:ext>
              </a:extLst>
            </p:cNvPr>
            <p:cNvGrpSpPr>
              <a:grpSpLocks/>
            </p:cNvGrpSpPr>
            <p:nvPr/>
          </p:nvGrpSpPr>
          <p:grpSpPr bwMode="auto">
            <a:xfrm>
              <a:off x="3552825" y="2347913"/>
              <a:ext cx="473075" cy="228600"/>
              <a:chOff x="1287" y="2524"/>
              <a:chExt cx="260" cy="100"/>
            </a:xfrm>
          </p:grpSpPr>
          <p:sp>
            <p:nvSpPr>
              <p:cNvPr id="136" name="Rectangle 102">
                <a:extLst>
                  <a:ext uri="{FF2B5EF4-FFF2-40B4-BE49-F238E27FC236}">
                    <a16:creationId xmlns:a16="http://schemas.microsoft.com/office/drawing/2014/main" id="{FE1D3BE0-B753-42BE-A3C1-9C99059E8F3D}"/>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7" name="Rectangle 103">
                <a:extLst>
                  <a:ext uri="{FF2B5EF4-FFF2-40B4-BE49-F238E27FC236}">
                    <a16:creationId xmlns:a16="http://schemas.microsoft.com/office/drawing/2014/main" id="{D0465D67-47C8-46A6-8F95-20E02E2BEA40}"/>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8" name="Rectangle 104">
                <a:extLst>
                  <a:ext uri="{FF2B5EF4-FFF2-40B4-BE49-F238E27FC236}">
                    <a16:creationId xmlns:a16="http://schemas.microsoft.com/office/drawing/2014/main" id="{FABDF849-F287-40A5-B7B5-E371C718B9AD}"/>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9" name="Rectangle 105">
                <a:extLst>
                  <a:ext uri="{FF2B5EF4-FFF2-40B4-BE49-F238E27FC236}">
                    <a16:creationId xmlns:a16="http://schemas.microsoft.com/office/drawing/2014/main" id="{18E48FC4-C791-4F64-8833-18484A10EE9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55" name="Oval 106">
              <a:extLst>
                <a:ext uri="{FF2B5EF4-FFF2-40B4-BE49-F238E27FC236}">
                  <a16:creationId xmlns:a16="http://schemas.microsoft.com/office/drawing/2014/main" id="{916AA4A1-C09B-434E-810B-0C69F6B2BC46}"/>
                </a:ext>
              </a:extLst>
            </p:cNvPr>
            <p:cNvSpPr>
              <a:spLocks noChangeArrowheads="1"/>
            </p:cNvSpPr>
            <p:nvPr/>
          </p:nvSpPr>
          <p:spPr bwMode="auto">
            <a:xfrm>
              <a:off x="4864100" y="201930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400">
                  <a:latin typeface="Arial" charset="0"/>
                  <a:ea typeface="ＭＳ Ｐゴシック" charset="0"/>
                </a:rPr>
                <a:t>P6</a:t>
              </a:r>
            </a:p>
          </p:txBody>
        </p:sp>
        <p:sp>
          <p:nvSpPr>
            <p:cNvPr id="56" name="Oval 112">
              <a:extLst>
                <a:ext uri="{FF2B5EF4-FFF2-40B4-BE49-F238E27FC236}">
                  <a16:creationId xmlns:a16="http://schemas.microsoft.com/office/drawing/2014/main" id="{5315EC85-F2C0-4C59-AE80-B300F1E62994}"/>
                </a:ext>
              </a:extLst>
            </p:cNvPr>
            <p:cNvSpPr>
              <a:spLocks noChangeArrowheads="1"/>
            </p:cNvSpPr>
            <p:nvPr/>
          </p:nvSpPr>
          <p:spPr bwMode="auto">
            <a:xfrm>
              <a:off x="4192588" y="2017713"/>
              <a:ext cx="5984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400">
                  <a:latin typeface="Arial" charset="0"/>
                  <a:ea typeface="ＭＳ Ｐゴシック" charset="0"/>
                </a:rPr>
                <a:t>P5</a:t>
              </a:r>
            </a:p>
          </p:txBody>
        </p:sp>
        <p:grpSp>
          <p:nvGrpSpPr>
            <p:cNvPr id="57" name="Group 118">
              <a:extLst>
                <a:ext uri="{FF2B5EF4-FFF2-40B4-BE49-F238E27FC236}">
                  <a16:creationId xmlns:a16="http://schemas.microsoft.com/office/drawing/2014/main" id="{41024457-EE89-451D-8040-162DF28D86F4}"/>
                </a:ext>
              </a:extLst>
            </p:cNvPr>
            <p:cNvGrpSpPr>
              <a:grpSpLocks/>
            </p:cNvGrpSpPr>
            <p:nvPr/>
          </p:nvGrpSpPr>
          <p:grpSpPr bwMode="auto">
            <a:xfrm>
              <a:off x="4257675" y="2352675"/>
              <a:ext cx="473075" cy="228600"/>
              <a:chOff x="1287" y="2524"/>
              <a:chExt cx="260" cy="100"/>
            </a:xfrm>
          </p:grpSpPr>
          <p:sp>
            <p:nvSpPr>
              <p:cNvPr id="132" name="Rectangle 119">
                <a:extLst>
                  <a:ext uri="{FF2B5EF4-FFF2-40B4-BE49-F238E27FC236}">
                    <a16:creationId xmlns:a16="http://schemas.microsoft.com/office/drawing/2014/main" id="{9F85DFA6-A42D-449E-BE63-0E42E3DC3704}"/>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3" name="Rectangle 120">
                <a:extLst>
                  <a:ext uri="{FF2B5EF4-FFF2-40B4-BE49-F238E27FC236}">
                    <a16:creationId xmlns:a16="http://schemas.microsoft.com/office/drawing/2014/main" id="{6313DA66-7541-4C48-A1AC-81C0AA583EB9}"/>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4" name="Rectangle 121">
                <a:extLst>
                  <a:ext uri="{FF2B5EF4-FFF2-40B4-BE49-F238E27FC236}">
                    <a16:creationId xmlns:a16="http://schemas.microsoft.com/office/drawing/2014/main" id="{7EC07E50-C182-4114-A7D3-FAD47AE05825}"/>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5" name="Rectangle 122">
                <a:extLst>
                  <a:ext uri="{FF2B5EF4-FFF2-40B4-BE49-F238E27FC236}">
                    <a16:creationId xmlns:a16="http://schemas.microsoft.com/office/drawing/2014/main" id="{63D7B295-EDF2-4B03-AEE9-9E5A99C51765}"/>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grpSp>
          <p:nvGrpSpPr>
            <p:cNvPr id="58" name="Group 123">
              <a:extLst>
                <a:ext uri="{FF2B5EF4-FFF2-40B4-BE49-F238E27FC236}">
                  <a16:creationId xmlns:a16="http://schemas.microsoft.com/office/drawing/2014/main" id="{5AC507CD-03CC-4D56-B3B3-9EBE90CC4198}"/>
                </a:ext>
              </a:extLst>
            </p:cNvPr>
            <p:cNvGrpSpPr>
              <a:grpSpLocks/>
            </p:cNvGrpSpPr>
            <p:nvPr/>
          </p:nvGrpSpPr>
          <p:grpSpPr bwMode="auto">
            <a:xfrm>
              <a:off x="4929188" y="2357438"/>
              <a:ext cx="473075" cy="228600"/>
              <a:chOff x="1287" y="2524"/>
              <a:chExt cx="260" cy="100"/>
            </a:xfrm>
          </p:grpSpPr>
          <p:sp>
            <p:nvSpPr>
              <p:cNvPr id="128" name="Rectangle 124">
                <a:extLst>
                  <a:ext uri="{FF2B5EF4-FFF2-40B4-BE49-F238E27FC236}">
                    <a16:creationId xmlns:a16="http://schemas.microsoft.com/office/drawing/2014/main" id="{451FA954-5F75-45AA-9449-884C71B2C841}"/>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9" name="Rectangle 125">
                <a:extLst>
                  <a:ext uri="{FF2B5EF4-FFF2-40B4-BE49-F238E27FC236}">
                    <a16:creationId xmlns:a16="http://schemas.microsoft.com/office/drawing/2014/main" id="{226EC49B-46A6-4CD2-9FA0-64D880C9EA0F}"/>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0" name="Rectangle 126">
                <a:extLst>
                  <a:ext uri="{FF2B5EF4-FFF2-40B4-BE49-F238E27FC236}">
                    <a16:creationId xmlns:a16="http://schemas.microsoft.com/office/drawing/2014/main" id="{E99CFA7F-BA6D-4FEB-A134-2F6C6D2BC00A}"/>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1" name="Rectangle 127">
                <a:extLst>
                  <a:ext uri="{FF2B5EF4-FFF2-40B4-BE49-F238E27FC236}">
                    <a16:creationId xmlns:a16="http://schemas.microsoft.com/office/drawing/2014/main" id="{06044474-44F0-43C8-8FE9-95F4FA6C535F}"/>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59" name="Line 133">
              <a:extLst>
                <a:ext uri="{FF2B5EF4-FFF2-40B4-BE49-F238E27FC236}">
                  <a16:creationId xmlns:a16="http://schemas.microsoft.com/office/drawing/2014/main" id="{05D7C919-C29D-4564-8A3A-42CD05F2FACE}"/>
                </a:ext>
              </a:extLst>
            </p:cNvPr>
            <p:cNvSpPr>
              <a:spLocks noChangeShapeType="1"/>
            </p:cNvSpPr>
            <p:nvPr/>
          </p:nvSpPr>
          <p:spPr bwMode="auto">
            <a:xfrm>
              <a:off x="6362700" y="3648075"/>
              <a:ext cx="16383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60" name="Line 134">
              <a:extLst>
                <a:ext uri="{FF2B5EF4-FFF2-40B4-BE49-F238E27FC236}">
                  <a16:creationId xmlns:a16="http://schemas.microsoft.com/office/drawing/2014/main" id="{FC0C4C89-582B-4A07-B33A-5A9B78FC122A}"/>
                </a:ext>
              </a:extLst>
            </p:cNvPr>
            <p:cNvSpPr>
              <a:spLocks noChangeShapeType="1"/>
            </p:cNvSpPr>
            <p:nvPr/>
          </p:nvSpPr>
          <p:spPr bwMode="auto">
            <a:xfrm>
              <a:off x="6353175" y="3352800"/>
              <a:ext cx="16383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61" name="Line 135">
              <a:extLst>
                <a:ext uri="{FF2B5EF4-FFF2-40B4-BE49-F238E27FC236}">
                  <a16:creationId xmlns:a16="http://schemas.microsoft.com/office/drawing/2014/main" id="{4BFA292B-58D6-4476-B3D7-E75F98C0C381}"/>
                </a:ext>
              </a:extLst>
            </p:cNvPr>
            <p:cNvSpPr>
              <a:spLocks noChangeShapeType="1"/>
            </p:cNvSpPr>
            <p:nvPr/>
          </p:nvSpPr>
          <p:spPr bwMode="auto">
            <a:xfrm>
              <a:off x="6353175" y="3057525"/>
              <a:ext cx="16383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62" name="Line 136">
              <a:extLst>
                <a:ext uri="{FF2B5EF4-FFF2-40B4-BE49-F238E27FC236}">
                  <a16:creationId xmlns:a16="http://schemas.microsoft.com/office/drawing/2014/main" id="{0CBC9986-BD39-4B69-9B88-C43406CCD76C}"/>
                </a:ext>
              </a:extLst>
            </p:cNvPr>
            <p:cNvSpPr>
              <a:spLocks noChangeShapeType="1"/>
            </p:cNvSpPr>
            <p:nvPr/>
          </p:nvSpPr>
          <p:spPr bwMode="auto">
            <a:xfrm>
              <a:off x="6353175" y="2752725"/>
              <a:ext cx="16383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grpSp>
          <p:nvGrpSpPr>
            <p:cNvPr id="63" name="Group 128">
              <a:extLst>
                <a:ext uri="{FF2B5EF4-FFF2-40B4-BE49-F238E27FC236}">
                  <a16:creationId xmlns:a16="http://schemas.microsoft.com/office/drawing/2014/main" id="{0CE4E364-9A81-4799-9A0D-4B654D8BDC36}"/>
                </a:ext>
              </a:extLst>
            </p:cNvPr>
            <p:cNvGrpSpPr>
              <a:grpSpLocks/>
            </p:cNvGrpSpPr>
            <p:nvPr/>
          </p:nvGrpSpPr>
          <p:grpSpPr bwMode="auto">
            <a:xfrm>
              <a:off x="6505575" y="2579688"/>
              <a:ext cx="473075" cy="228600"/>
              <a:chOff x="1287" y="2524"/>
              <a:chExt cx="260" cy="100"/>
            </a:xfrm>
          </p:grpSpPr>
          <p:sp>
            <p:nvSpPr>
              <p:cNvPr id="124" name="Rectangle 129">
                <a:extLst>
                  <a:ext uri="{FF2B5EF4-FFF2-40B4-BE49-F238E27FC236}">
                    <a16:creationId xmlns:a16="http://schemas.microsoft.com/office/drawing/2014/main" id="{40ECDDF9-EF44-43B7-8B48-44CCD40640DE}"/>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5" name="Rectangle 130">
                <a:extLst>
                  <a:ext uri="{FF2B5EF4-FFF2-40B4-BE49-F238E27FC236}">
                    <a16:creationId xmlns:a16="http://schemas.microsoft.com/office/drawing/2014/main" id="{0DACC592-1C2D-4DBA-9873-C905DD5C4DA5}"/>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6" name="Rectangle 131">
                <a:extLst>
                  <a:ext uri="{FF2B5EF4-FFF2-40B4-BE49-F238E27FC236}">
                    <a16:creationId xmlns:a16="http://schemas.microsoft.com/office/drawing/2014/main" id="{29D7D51E-6A2A-4EE5-95B8-46925A73417D}"/>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7" name="Rectangle 132">
                <a:extLst>
                  <a:ext uri="{FF2B5EF4-FFF2-40B4-BE49-F238E27FC236}">
                    <a16:creationId xmlns:a16="http://schemas.microsoft.com/office/drawing/2014/main" id="{64A0298D-69B8-4704-9C5A-E97ED508E1F6}"/>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grpSp>
          <p:nvGrpSpPr>
            <p:cNvPr id="64" name="Group 137">
              <a:extLst>
                <a:ext uri="{FF2B5EF4-FFF2-40B4-BE49-F238E27FC236}">
                  <a16:creationId xmlns:a16="http://schemas.microsoft.com/office/drawing/2014/main" id="{C942774D-A322-4FD4-9935-F2CAA9C31D77}"/>
                </a:ext>
              </a:extLst>
            </p:cNvPr>
            <p:cNvGrpSpPr>
              <a:grpSpLocks/>
            </p:cNvGrpSpPr>
            <p:nvPr/>
          </p:nvGrpSpPr>
          <p:grpSpPr bwMode="auto">
            <a:xfrm>
              <a:off x="7300913" y="2570163"/>
              <a:ext cx="473075" cy="228600"/>
              <a:chOff x="1287" y="2524"/>
              <a:chExt cx="260" cy="100"/>
            </a:xfrm>
          </p:grpSpPr>
          <p:sp>
            <p:nvSpPr>
              <p:cNvPr id="120" name="Rectangle 138">
                <a:extLst>
                  <a:ext uri="{FF2B5EF4-FFF2-40B4-BE49-F238E27FC236}">
                    <a16:creationId xmlns:a16="http://schemas.microsoft.com/office/drawing/2014/main" id="{52FE24CD-4286-43FB-902A-55EFBC889B10}"/>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1" name="Rectangle 139">
                <a:extLst>
                  <a:ext uri="{FF2B5EF4-FFF2-40B4-BE49-F238E27FC236}">
                    <a16:creationId xmlns:a16="http://schemas.microsoft.com/office/drawing/2014/main" id="{A05BA59C-06D8-4252-A4D9-033D06D422C3}"/>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2" name="Rectangle 140">
                <a:extLst>
                  <a:ext uri="{FF2B5EF4-FFF2-40B4-BE49-F238E27FC236}">
                    <a16:creationId xmlns:a16="http://schemas.microsoft.com/office/drawing/2014/main" id="{B7A0CEFA-2E27-4444-8AFC-C563462773E2}"/>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3" name="Rectangle 141">
                <a:extLst>
                  <a:ext uri="{FF2B5EF4-FFF2-40B4-BE49-F238E27FC236}">
                    <a16:creationId xmlns:a16="http://schemas.microsoft.com/office/drawing/2014/main" id="{F43F6F35-35C3-4765-AAE9-BDE416E5FB45}"/>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65" name="Oval 143">
              <a:extLst>
                <a:ext uri="{FF2B5EF4-FFF2-40B4-BE49-F238E27FC236}">
                  <a16:creationId xmlns:a16="http://schemas.microsoft.com/office/drawing/2014/main" id="{CFEB3145-55B4-41A4-BE79-960D03AEBF36}"/>
                </a:ext>
              </a:extLst>
            </p:cNvPr>
            <p:cNvSpPr>
              <a:spLocks noChangeArrowheads="1"/>
            </p:cNvSpPr>
            <p:nvPr/>
          </p:nvSpPr>
          <p:spPr bwMode="auto">
            <a:xfrm>
              <a:off x="7242175" y="223678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400">
                  <a:latin typeface="Arial" charset="0"/>
                  <a:ea typeface="ＭＳ Ｐゴシック" charset="0"/>
                </a:rPr>
                <a:t>P3</a:t>
              </a:r>
            </a:p>
          </p:txBody>
        </p:sp>
        <p:sp>
          <p:nvSpPr>
            <p:cNvPr id="66" name="Freeform 144">
              <a:extLst>
                <a:ext uri="{FF2B5EF4-FFF2-40B4-BE49-F238E27FC236}">
                  <a16:creationId xmlns:a16="http://schemas.microsoft.com/office/drawing/2014/main" id="{E233D0A0-BE22-4A57-A57B-8B841B813499}"/>
                </a:ext>
              </a:extLst>
            </p:cNvPr>
            <p:cNvSpPr>
              <a:spLocks/>
            </p:cNvSpPr>
            <p:nvPr/>
          </p:nvSpPr>
          <p:spPr bwMode="auto">
            <a:xfrm>
              <a:off x="1493838" y="2439988"/>
              <a:ext cx="2695575" cy="2695575"/>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67" name="Freeform 145">
              <a:extLst>
                <a:ext uri="{FF2B5EF4-FFF2-40B4-BE49-F238E27FC236}">
                  <a16:creationId xmlns:a16="http://schemas.microsoft.com/office/drawing/2014/main" id="{D5B6B426-AD29-4B40-ADAD-78F32C2E6826}"/>
                </a:ext>
              </a:extLst>
            </p:cNvPr>
            <p:cNvSpPr>
              <a:spLocks/>
            </p:cNvSpPr>
            <p:nvPr/>
          </p:nvSpPr>
          <p:spPr bwMode="auto">
            <a:xfrm>
              <a:off x="4479925" y="2471738"/>
              <a:ext cx="3089275" cy="3252787"/>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68" name="Freeform 146">
              <a:extLst>
                <a:ext uri="{FF2B5EF4-FFF2-40B4-BE49-F238E27FC236}">
                  <a16:creationId xmlns:a16="http://schemas.microsoft.com/office/drawing/2014/main" id="{F18D8643-CCF2-45ED-A39A-9FD234E8C3B6}"/>
                </a:ext>
              </a:extLst>
            </p:cNvPr>
            <p:cNvSpPr>
              <a:spLocks/>
            </p:cNvSpPr>
            <p:nvPr/>
          </p:nvSpPr>
          <p:spPr bwMode="auto">
            <a:xfrm>
              <a:off x="5138738" y="2460625"/>
              <a:ext cx="1609725" cy="2465388"/>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grpSp>
          <p:nvGrpSpPr>
            <p:cNvPr id="69" name="Group 147">
              <a:extLst>
                <a:ext uri="{FF2B5EF4-FFF2-40B4-BE49-F238E27FC236}">
                  <a16:creationId xmlns:a16="http://schemas.microsoft.com/office/drawing/2014/main" id="{45BBE8EA-3698-4C1F-AD41-08D0C69E2025}"/>
                </a:ext>
              </a:extLst>
            </p:cNvPr>
            <p:cNvGrpSpPr>
              <a:grpSpLocks/>
            </p:cNvGrpSpPr>
            <p:nvPr/>
          </p:nvGrpSpPr>
          <p:grpSpPr bwMode="auto">
            <a:xfrm>
              <a:off x="5084763" y="4684691"/>
              <a:ext cx="2455863" cy="804859"/>
              <a:chOff x="2645" y="3750"/>
              <a:chExt cx="1547" cy="507"/>
            </a:xfrm>
          </p:grpSpPr>
          <p:sp>
            <p:nvSpPr>
              <p:cNvPr id="117" name="Rectangle 148">
                <a:extLst>
                  <a:ext uri="{FF2B5EF4-FFF2-40B4-BE49-F238E27FC236}">
                    <a16:creationId xmlns:a16="http://schemas.microsoft.com/office/drawing/2014/main" id="{71ACC736-5E1A-4DCD-B127-C089D138C014}"/>
                  </a:ext>
                </a:extLst>
              </p:cNvPr>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18" name="Line 149">
                <a:extLst>
                  <a:ext uri="{FF2B5EF4-FFF2-40B4-BE49-F238E27FC236}">
                    <a16:creationId xmlns:a16="http://schemas.microsoft.com/office/drawing/2014/main" id="{B8426509-AAB8-4735-918A-F42CB6290647}"/>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119" name="Text Box 150">
                <a:extLst>
                  <a:ext uri="{FF2B5EF4-FFF2-40B4-BE49-F238E27FC236}">
                    <a16:creationId xmlns:a16="http://schemas.microsoft.com/office/drawing/2014/main" id="{D8A3FE2F-EFE6-4EAC-BC56-EE550D9FD53F}"/>
                  </a:ext>
                </a:extLst>
              </p:cNvPr>
              <p:cNvSpPr txBox="1">
                <a:spLocks noChangeArrowheads="1"/>
              </p:cNvSpPr>
              <p:nvPr/>
            </p:nvSpPr>
            <p:spPr bwMode="auto">
              <a:xfrm>
                <a:off x="2645" y="3902"/>
                <a:ext cx="1547"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5000"/>
                  </a:lnSpc>
                  <a:defRPr/>
                </a:pPr>
                <a:r>
                  <a:rPr lang="en-US" sz="1800" dirty="0"/>
                  <a:t>source </a:t>
                </a:r>
                <a:r>
                  <a:rPr lang="en-US" sz="1800" dirty="0" err="1"/>
                  <a:t>IP,port</a:t>
                </a:r>
                <a:r>
                  <a:rPr lang="en-US" sz="1800" dirty="0"/>
                  <a:t>: C,5775</a:t>
                </a:r>
              </a:p>
              <a:p>
                <a:pPr>
                  <a:lnSpc>
                    <a:spcPct val="85000"/>
                  </a:lnSpc>
                  <a:defRPr/>
                </a:pPr>
                <a:r>
                  <a:rPr lang="en-US" sz="1800" dirty="0" err="1"/>
                  <a:t>dest</a:t>
                </a:r>
                <a:r>
                  <a:rPr lang="en-US" sz="1800" dirty="0"/>
                  <a:t> </a:t>
                </a:r>
                <a:r>
                  <a:rPr lang="en-US" sz="1800" dirty="0" err="1"/>
                  <a:t>IP,port</a:t>
                </a:r>
                <a:r>
                  <a:rPr lang="en-US" sz="1800" dirty="0"/>
                  <a:t>: B,80</a:t>
                </a:r>
              </a:p>
            </p:txBody>
          </p:sp>
        </p:grpSp>
        <p:grpSp>
          <p:nvGrpSpPr>
            <p:cNvPr id="70" name="Group 151">
              <a:extLst>
                <a:ext uri="{FF2B5EF4-FFF2-40B4-BE49-F238E27FC236}">
                  <a16:creationId xmlns:a16="http://schemas.microsoft.com/office/drawing/2014/main" id="{91EB50C9-A643-4648-A2D8-6904568CF4A3}"/>
                </a:ext>
              </a:extLst>
            </p:cNvPr>
            <p:cNvGrpSpPr>
              <a:grpSpLocks/>
            </p:cNvGrpSpPr>
            <p:nvPr/>
          </p:nvGrpSpPr>
          <p:grpSpPr bwMode="auto">
            <a:xfrm>
              <a:off x="5307014" y="5473718"/>
              <a:ext cx="2570163" cy="819153"/>
              <a:chOff x="2741" y="3750"/>
              <a:chExt cx="1619" cy="516"/>
            </a:xfrm>
          </p:grpSpPr>
          <p:sp>
            <p:nvSpPr>
              <p:cNvPr id="114" name="Rectangle 152">
                <a:extLst>
                  <a:ext uri="{FF2B5EF4-FFF2-40B4-BE49-F238E27FC236}">
                    <a16:creationId xmlns:a16="http://schemas.microsoft.com/office/drawing/2014/main" id="{C3B20620-57A9-4820-A1B8-5CC547CD1882}"/>
                  </a:ext>
                </a:extLst>
              </p:cNvPr>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15" name="Line 153">
                <a:extLst>
                  <a:ext uri="{FF2B5EF4-FFF2-40B4-BE49-F238E27FC236}">
                    <a16:creationId xmlns:a16="http://schemas.microsoft.com/office/drawing/2014/main" id="{0DD900F7-E682-4825-AC2B-38C8A6E585BB}"/>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116" name="Text Box 154">
                <a:extLst>
                  <a:ext uri="{FF2B5EF4-FFF2-40B4-BE49-F238E27FC236}">
                    <a16:creationId xmlns:a16="http://schemas.microsoft.com/office/drawing/2014/main" id="{3CA09746-E2CF-4933-8519-3B2C5BA99EBC}"/>
                  </a:ext>
                </a:extLst>
              </p:cNvPr>
              <p:cNvSpPr txBox="1">
                <a:spLocks noChangeArrowheads="1"/>
              </p:cNvSpPr>
              <p:nvPr/>
            </p:nvSpPr>
            <p:spPr bwMode="auto">
              <a:xfrm>
                <a:off x="2813" y="3911"/>
                <a:ext cx="1547"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5000"/>
                  </a:lnSpc>
                  <a:defRPr/>
                </a:pPr>
                <a:r>
                  <a:rPr lang="en-US" sz="1800" dirty="0"/>
                  <a:t>source </a:t>
                </a:r>
                <a:r>
                  <a:rPr lang="en-US" sz="1800" dirty="0" err="1"/>
                  <a:t>IP,port</a:t>
                </a:r>
                <a:r>
                  <a:rPr lang="en-US" sz="1800" dirty="0"/>
                  <a:t>: C,9157</a:t>
                </a:r>
              </a:p>
              <a:p>
                <a:pPr>
                  <a:lnSpc>
                    <a:spcPct val="85000"/>
                  </a:lnSpc>
                  <a:defRPr/>
                </a:pPr>
                <a:r>
                  <a:rPr lang="en-US" sz="1800" dirty="0" err="1"/>
                  <a:t>dest</a:t>
                </a:r>
                <a:r>
                  <a:rPr lang="en-US" sz="1800" dirty="0"/>
                  <a:t> </a:t>
                </a:r>
                <a:r>
                  <a:rPr lang="en-US" sz="1800" dirty="0" err="1"/>
                  <a:t>IP,port</a:t>
                </a:r>
                <a:r>
                  <a:rPr lang="en-US" sz="1800" dirty="0"/>
                  <a:t>: B,80</a:t>
                </a:r>
              </a:p>
            </p:txBody>
          </p:sp>
        </p:grpSp>
        <p:sp>
          <p:nvSpPr>
            <p:cNvPr id="71" name="Line 156">
              <a:extLst>
                <a:ext uri="{FF2B5EF4-FFF2-40B4-BE49-F238E27FC236}">
                  <a16:creationId xmlns:a16="http://schemas.microsoft.com/office/drawing/2014/main" id="{FDF7B641-2CF5-43E9-9C0F-C78124B8061A}"/>
                </a:ext>
              </a:extLst>
            </p:cNvPr>
            <p:cNvSpPr>
              <a:spLocks noChangeShapeType="1"/>
            </p:cNvSpPr>
            <p:nvPr/>
          </p:nvSpPr>
          <p:spPr bwMode="auto">
            <a:xfrm>
              <a:off x="3472998" y="5915703"/>
              <a:ext cx="285750"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72" name="Line 157">
              <a:extLst>
                <a:ext uri="{FF2B5EF4-FFF2-40B4-BE49-F238E27FC236}">
                  <a16:creationId xmlns:a16="http://schemas.microsoft.com/office/drawing/2014/main" id="{1BE18F50-6241-4061-9C1D-AC35F26E9865}"/>
                </a:ext>
              </a:extLst>
            </p:cNvPr>
            <p:cNvSpPr>
              <a:spLocks noChangeShapeType="1"/>
            </p:cNvSpPr>
            <p:nvPr/>
          </p:nvSpPr>
          <p:spPr bwMode="auto">
            <a:xfrm>
              <a:off x="6715803" y="5437865"/>
              <a:ext cx="285750"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73" name="Line 158">
              <a:extLst>
                <a:ext uri="{FF2B5EF4-FFF2-40B4-BE49-F238E27FC236}">
                  <a16:creationId xmlns:a16="http://schemas.microsoft.com/office/drawing/2014/main" id="{69C0E4B6-799F-44CD-82E2-6F874A277FDB}"/>
                </a:ext>
              </a:extLst>
            </p:cNvPr>
            <p:cNvSpPr>
              <a:spLocks noChangeShapeType="1"/>
            </p:cNvSpPr>
            <p:nvPr/>
          </p:nvSpPr>
          <p:spPr bwMode="auto">
            <a:xfrm>
              <a:off x="7024232" y="6246129"/>
              <a:ext cx="285750"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74" name="Text Box 160">
              <a:extLst>
                <a:ext uri="{FF2B5EF4-FFF2-40B4-BE49-F238E27FC236}">
                  <a16:creationId xmlns:a16="http://schemas.microsoft.com/office/drawing/2014/main" id="{281F5050-3349-4EF1-A2FD-E158B961AF1C}"/>
                </a:ext>
              </a:extLst>
            </p:cNvPr>
            <p:cNvSpPr txBox="1">
              <a:spLocks noChangeArrowheads="1"/>
            </p:cNvSpPr>
            <p:nvPr/>
          </p:nvSpPr>
          <p:spPr bwMode="auto">
            <a:xfrm flipH="1">
              <a:off x="5046662" y="3702050"/>
              <a:ext cx="1404937" cy="683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lnSpc>
                  <a:spcPct val="80000"/>
                </a:lnSpc>
                <a:defRPr/>
              </a:pPr>
              <a:r>
                <a:rPr lang="en-US" sz="2400" dirty="0">
                  <a:latin typeface="Gill Sans MT" charset="0"/>
                </a:rPr>
                <a:t>server: IP address B</a:t>
              </a:r>
            </a:p>
          </p:txBody>
        </p:sp>
        <p:grpSp>
          <p:nvGrpSpPr>
            <p:cNvPr id="75" name="Group 161">
              <a:extLst>
                <a:ext uri="{FF2B5EF4-FFF2-40B4-BE49-F238E27FC236}">
                  <a16:creationId xmlns:a16="http://schemas.microsoft.com/office/drawing/2014/main" id="{FDD681D2-7830-416A-8420-E2A75549C3EA}"/>
                </a:ext>
              </a:extLst>
            </p:cNvPr>
            <p:cNvGrpSpPr>
              <a:grpSpLocks/>
            </p:cNvGrpSpPr>
            <p:nvPr/>
          </p:nvGrpSpPr>
          <p:grpSpPr bwMode="auto">
            <a:xfrm>
              <a:off x="2820988" y="3192463"/>
              <a:ext cx="358775" cy="704850"/>
              <a:chOff x="4140" y="429"/>
              <a:chExt cx="1425" cy="2396"/>
            </a:xfrm>
          </p:grpSpPr>
          <p:sp>
            <p:nvSpPr>
              <p:cNvPr id="82" name="Freeform 162">
                <a:extLst>
                  <a:ext uri="{FF2B5EF4-FFF2-40B4-BE49-F238E27FC236}">
                    <a16:creationId xmlns:a16="http://schemas.microsoft.com/office/drawing/2014/main" id="{C990D273-9001-46DD-9A87-A43016EE6F0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83" name="Rectangle 163">
                <a:extLst>
                  <a:ext uri="{FF2B5EF4-FFF2-40B4-BE49-F238E27FC236}">
                    <a16:creationId xmlns:a16="http://schemas.microsoft.com/office/drawing/2014/main" id="{370D665B-0321-43C7-AD39-D80367E7D171}"/>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84" name="Freeform 164">
                <a:extLst>
                  <a:ext uri="{FF2B5EF4-FFF2-40B4-BE49-F238E27FC236}">
                    <a16:creationId xmlns:a16="http://schemas.microsoft.com/office/drawing/2014/main" id="{44B6E0AF-6A4C-4936-85F3-10D81B0AE39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85" name="Freeform 165">
                <a:extLst>
                  <a:ext uri="{FF2B5EF4-FFF2-40B4-BE49-F238E27FC236}">
                    <a16:creationId xmlns:a16="http://schemas.microsoft.com/office/drawing/2014/main" id="{B7992EA3-B1D4-47B8-878B-E04A39B317E3}"/>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86" name="Rectangle 166">
                <a:extLst>
                  <a:ext uri="{FF2B5EF4-FFF2-40B4-BE49-F238E27FC236}">
                    <a16:creationId xmlns:a16="http://schemas.microsoft.com/office/drawing/2014/main" id="{D2F34700-24A2-4C22-B7CE-9FB4606D296A}"/>
                  </a:ext>
                </a:extLst>
              </p:cNvPr>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nvGrpSpPr>
              <p:cNvPr id="87" name="Group 167">
                <a:extLst>
                  <a:ext uri="{FF2B5EF4-FFF2-40B4-BE49-F238E27FC236}">
                    <a16:creationId xmlns:a16="http://schemas.microsoft.com/office/drawing/2014/main" id="{4813DFC3-C505-405B-842E-097C4DB6FAD1}"/>
                  </a:ext>
                </a:extLst>
              </p:cNvPr>
              <p:cNvGrpSpPr>
                <a:grpSpLocks/>
              </p:cNvGrpSpPr>
              <p:nvPr/>
            </p:nvGrpSpPr>
            <p:grpSpPr bwMode="auto">
              <a:xfrm>
                <a:off x="4749" y="668"/>
                <a:ext cx="581" cy="145"/>
                <a:chOff x="614" y="2568"/>
                <a:chExt cx="725" cy="139"/>
              </a:xfrm>
            </p:grpSpPr>
            <p:sp>
              <p:nvSpPr>
                <p:cNvPr id="112" name="AutoShape 168">
                  <a:extLst>
                    <a:ext uri="{FF2B5EF4-FFF2-40B4-BE49-F238E27FC236}">
                      <a16:creationId xmlns:a16="http://schemas.microsoft.com/office/drawing/2014/main" id="{7B4EAE50-FC6C-487D-A9C3-7D3FBD5A3DEC}"/>
                    </a:ext>
                  </a:extLst>
                </p:cNvPr>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13" name="AutoShape 169">
                  <a:extLst>
                    <a:ext uri="{FF2B5EF4-FFF2-40B4-BE49-F238E27FC236}">
                      <a16:creationId xmlns:a16="http://schemas.microsoft.com/office/drawing/2014/main" id="{62EACE24-B361-40E0-8CE0-BBA6D16F1ED3}"/>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88" name="Rectangle 170">
                <a:extLst>
                  <a:ext uri="{FF2B5EF4-FFF2-40B4-BE49-F238E27FC236}">
                    <a16:creationId xmlns:a16="http://schemas.microsoft.com/office/drawing/2014/main" id="{457926ED-82B5-4159-B3F3-936DD3CA3D12}"/>
                  </a:ext>
                </a:extLst>
              </p:cNvPr>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nvGrpSpPr>
              <p:cNvPr id="89" name="Group 171">
                <a:extLst>
                  <a:ext uri="{FF2B5EF4-FFF2-40B4-BE49-F238E27FC236}">
                    <a16:creationId xmlns:a16="http://schemas.microsoft.com/office/drawing/2014/main" id="{59BD23A8-B710-4608-B41E-72635AA35E39}"/>
                  </a:ext>
                </a:extLst>
              </p:cNvPr>
              <p:cNvGrpSpPr>
                <a:grpSpLocks/>
              </p:cNvGrpSpPr>
              <p:nvPr/>
            </p:nvGrpSpPr>
            <p:grpSpPr bwMode="auto">
              <a:xfrm>
                <a:off x="4747" y="994"/>
                <a:ext cx="581" cy="134"/>
                <a:chOff x="614" y="2568"/>
                <a:chExt cx="725" cy="139"/>
              </a:xfrm>
            </p:grpSpPr>
            <p:sp>
              <p:nvSpPr>
                <p:cNvPr id="110" name="AutoShape 172">
                  <a:extLst>
                    <a:ext uri="{FF2B5EF4-FFF2-40B4-BE49-F238E27FC236}">
                      <a16:creationId xmlns:a16="http://schemas.microsoft.com/office/drawing/2014/main" id="{4DC86BFD-3E89-4CB3-B50A-910EE09AEB75}"/>
                    </a:ext>
                  </a:extLst>
                </p:cNvPr>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11" name="AutoShape 173">
                  <a:extLst>
                    <a:ext uri="{FF2B5EF4-FFF2-40B4-BE49-F238E27FC236}">
                      <a16:creationId xmlns:a16="http://schemas.microsoft.com/office/drawing/2014/main" id="{56A33EAC-0005-412F-86F3-F13441767A51}"/>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90" name="Rectangle 174">
                <a:extLst>
                  <a:ext uri="{FF2B5EF4-FFF2-40B4-BE49-F238E27FC236}">
                    <a16:creationId xmlns:a16="http://schemas.microsoft.com/office/drawing/2014/main" id="{86BFD77E-D2AF-4202-BC62-1D057795F9D5}"/>
                  </a:ext>
                </a:extLst>
              </p:cNvPr>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91" name="Rectangle 175">
                <a:extLst>
                  <a:ext uri="{FF2B5EF4-FFF2-40B4-BE49-F238E27FC236}">
                    <a16:creationId xmlns:a16="http://schemas.microsoft.com/office/drawing/2014/main" id="{93F2066B-D68C-4765-BFB9-CDB317C08D68}"/>
                  </a:ext>
                </a:extLst>
              </p:cNvPr>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nvGrpSpPr>
              <p:cNvPr id="92" name="Group 176">
                <a:extLst>
                  <a:ext uri="{FF2B5EF4-FFF2-40B4-BE49-F238E27FC236}">
                    <a16:creationId xmlns:a16="http://schemas.microsoft.com/office/drawing/2014/main" id="{28662421-736A-4D9E-B4BB-74DE8C96753C}"/>
                  </a:ext>
                </a:extLst>
              </p:cNvPr>
              <p:cNvGrpSpPr>
                <a:grpSpLocks/>
              </p:cNvGrpSpPr>
              <p:nvPr/>
            </p:nvGrpSpPr>
            <p:grpSpPr bwMode="auto">
              <a:xfrm>
                <a:off x="4735" y="1627"/>
                <a:ext cx="582" cy="151"/>
                <a:chOff x="614" y="2568"/>
                <a:chExt cx="725" cy="139"/>
              </a:xfrm>
            </p:grpSpPr>
            <p:sp>
              <p:nvSpPr>
                <p:cNvPr id="108" name="AutoShape 177">
                  <a:extLst>
                    <a:ext uri="{FF2B5EF4-FFF2-40B4-BE49-F238E27FC236}">
                      <a16:creationId xmlns:a16="http://schemas.microsoft.com/office/drawing/2014/main" id="{BCFC2ACD-8CC4-4160-98AF-6EF1363BFC7C}"/>
                    </a:ext>
                  </a:extLst>
                </p:cNvPr>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09" name="AutoShape 178">
                  <a:extLst>
                    <a:ext uri="{FF2B5EF4-FFF2-40B4-BE49-F238E27FC236}">
                      <a16:creationId xmlns:a16="http://schemas.microsoft.com/office/drawing/2014/main" id="{DFC741FD-6053-4EEE-AFDB-088EF2FA99C1}"/>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93" name="Freeform 179">
                <a:extLst>
                  <a:ext uri="{FF2B5EF4-FFF2-40B4-BE49-F238E27FC236}">
                    <a16:creationId xmlns:a16="http://schemas.microsoft.com/office/drawing/2014/main" id="{9033B265-5E7F-40C9-A682-4B4B88D84975}"/>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grpSp>
            <p:nvGrpSpPr>
              <p:cNvPr id="94" name="Group 180">
                <a:extLst>
                  <a:ext uri="{FF2B5EF4-FFF2-40B4-BE49-F238E27FC236}">
                    <a16:creationId xmlns:a16="http://schemas.microsoft.com/office/drawing/2014/main" id="{708AFB85-AC37-474A-8515-BDD31150F5B3}"/>
                  </a:ext>
                </a:extLst>
              </p:cNvPr>
              <p:cNvGrpSpPr>
                <a:grpSpLocks/>
              </p:cNvGrpSpPr>
              <p:nvPr/>
            </p:nvGrpSpPr>
            <p:grpSpPr bwMode="auto">
              <a:xfrm>
                <a:off x="4739" y="1327"/>
                <a:ext cx="582" cy="139"/>
                <a:chOff x="614" y="2568"/>
                <a:chExt cx="725" cy="139"/>
              </a:xfrm>
            </p:grpSpPr>
            <p:sp>
              <p:nvSpPr>
                <p:cNvPr id="106" name="AutoShape 181">
                  <a:extLst>
                    <a:ext uri="{FF2B5EF4-FFF2-40B4-BE49-F238E27FC236}">
                      <a16:creationId xmlns:a16="http://schemas.microsoft.com/office/drawing/2014/main" id="{5794455B-115B-4E82-99D6-18EFE596FF35}"/>
                    </a:ext>
                  </a:extLst>
                </p:cNvPr>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07" name="AutoShape 182">
                  <a:extLst>
                    <a:ext uri="{FF2B5EF4-FFF2-40B4-BE49-F238E27FC236}">
                      <a16:creationId xmlns:a16="http://schemas.microsoft.com/office/drawing/2014/main" id="{B4443847-C07C-4EC3-9601-C98B8B0B8822}"/>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95" name="Rectangle 183">
                <a:extLst>
                  <a:ext uri="{FF2B5EF4-FFF2-40B4-BE49-F238E27FC236}">
                    <a16:creationId xmlns:a16="http://schemas.microsoft.com/office/drawing/2014/main" id="{F02D28BE-E9CB-4C3E-8AF1-A7668861ED82}"/>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96" name="Freeform 184">
                <a:extLst>
                  <a:ext uri="{FF2B5EF4-FFF2-40B4-BE49-F238E27FC236}">
                    <a16:creationId xmlns:a16="http://schemas.microsoft.com/office/drawing/2014/main" id="{AF21C105-916A-4A93-8B3D-DB5B3693169B}"/>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97" name="Freeform 185">
                <a:extLst>
                  <a:ext uri="{FF2B5EF4-FFF2-40B4-BE49-F238E27FC236}">
                    <a16:creationId xmlns:a16="http://schemas.microsoft.com/office/drawing/2014/main" id="{7F69CC01-7F58-4D67-8FA3-405741473860}"/>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98" name="Oval 186">
                <a:extLst>
                  <a:ext uri="{FF2B5EF4-FFF2-40B4-BE49-F238E27FC236}">
                    <a16:creationId xmlns:a16="http://schemas.microsoft.com/office/drawing/2014/main" id="{1406C048-F3A9-45FC-8D9D-94DF4C762F89}"/>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99" name="Freeform 187">
                <a:extLst>
                  <a:ext uri="{FF2B5EF4-FFF2-40B4-BE49-F238E27FC236}">
                    <a16:creationId xmlns:a16="http://schemas.microsoft.com/office/drawing/2014/main" id="{9B87E231-B760-4624-B5EB-E8489A43A871}"/>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100" name="AutoShape 188">
                <a:extLst>
                  <a:ext uri="{FF2B5EF4-FFF2-40B4-BE49-F238E27FC236}">
                    <a16:creationId xmlns:a16="http://schemas.microsoft.com/office/drawing/2014/main" id="{DC746CCA-9165-4857-991C-9706C882158C}"/>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01" name="AutoShape 189">
                <a:extLst>
                  <a:ext uri="{FF2B5EF4-FFF2-40B4-BE49-F238E27FC236}">
                    <a16:creationId xmlns:a16="http://schemas.microsoft.com/office/drawing/2014/main" id="{DDF4DDD0-AA71-476C-9C90-0ED1E1E4817E}"/>
                  </a:ext>
                </a:extLst>
              </p:cNvPr>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02" name="Oval 190">
                <a:extLst>
                  <a:ext uri="{FF2B5EF4-FFF2-40B4-BE49-F238E27FC236}">
                    <a16:creationId xmlns:a16="http://schemas.microsoft.com/office/drawing/2014/main" id="{5C692214-244D-4356-AE66-242BC60001E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03" name="Oval 191">
                <a:extLst>
                  <a:ext uri="{FF2B5EF4-FFF2-40B4-BE49-F238E27FC236}">
                    <a16:creationId xmlns:a16="http://schemas.microsoft.com/office/drawing/2014/main" id="{17001391-15AB-4EAD-9C25-71A2413FF11B}"/>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solidFill>
                    <a:srgbClr val="FF0000"/>
                  </a:solidFill>
                  <a:latin typeface="Arial" charset="0"/>
                  <a:ea typeface="ＭＳ Ｐゴシック" charset="0"/>
                  <a:cs typeface="Arial" charset="0"/>
                </a:endParaRPr>
              </a:p>
            </p:txBody>
          </p:sp>
          <p:sp>
            <p:nvSpPr>
              <p:cNvPr id="104" name="Oval 192">
                <a:extLst>
                  <a:ext uri="{FF2B5EF4-FFF2-40B4-BE49-F238E27FC236}">
                    <a16:creationId xmlns:a16="http://schemas.microsoft.com/office/drawing/2014/main" id="{EF782E3F-112F-48A5-9BF1-C00E7595DD16}"/>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05" name="Rectangle 193">
                <a:extLst>
                  <a:ext uri="{FF2B5EF4-FFF2-40B4-BE49-F238E27FC236}">
                    <a16:creationId xmlns:a16="http://schemas.microsoft.com/office/drawing/2014/main" id="{93622B16-6362-44A4-8083-9F9073DB8586}"/>
                  </a:ext>
                </a:extLst>
              </p:cNvPr>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grpSp>
          <p:nvGrpSpPr>
            <p:cNvPr id="76" name="Group 194">
              <a:extLst>
                <a:ext uri="{FF2B5EF4-FFF2-40B4-BE49-F238E27FC236}">
                  <a16:creationId xmlns:a16="http://schemas.microsoft.com/office/drawing/2014/main" id="{28CC23F0-9C24-466E-844E-68078687DBD9}"/>
                </a:ext>
              </a:extLst>
            </p:cNvPr>
            <p:cNvGrpSpPr>
              <a:grpSpLocks/>
            </p:cNvGrpSpPr>
            <p:nvPr/>
          </p:nvGrpSpPr>
          <p:grpSpPr bwMode="auto">
            <a:xfrm>
              <a:off x="-44450" y="3613150"/>
              <a:ext cx="711200" cy="669925"/>
              <a:chOff x="-44" y="1473"/>
              <a:chExt cx="981" cy="1105"/>
            </a:xfrm>
          </p:grpSpPr>
          <p:pic>
            <p:nvPicPr>
              <p:cNvPr id="80" name="Picture 195" descr="desktop_computer_stylized_medium">
                <a:extLst>
                  <a:ext uri="{FF2B5EF4-FFF2-40B4-BE49-F238E27FC236}">
                    <a16:creationId xmlns:a16="http://schemas.microsoft.com/office/drawing/2014/main" id="{F5ADB4DD-ED3B-4898-899A-1525A4FA6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196">
                <a:extLst>
                  <a:ext uri="{FF2B5EF4-FFF2-40B4-BE49-F238E27FC236}">
                    <a16:creationId xmlns:a16="http://schemas.microsoft.com/office/drawing/2014/main" id="{855CA0C5-6F74-440F-BC79-9A5EC843E34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grpSp>
        <p:grpSp>
          <p:nvGrpSpPr>
            <p:cNvPr id="77" name="Group 197">
              <a:extLst>
                <a:ext uri="{FF2B5EF4-FFF2-40B4-BE49-F238E27FC236}">
                  <a16:creationId xmlns:a16="http://schemas.microsoft.com/office/drawing/2014/main" id="{7A2690E2-9AA9-4C36-BDEE-E625908FDBDE}"/>
                </a:ext>
              </a:extLst>
            </p:cNvPr>
            <p:cNvGrpSpPr>
              <a:grpSpLocks/>
            </p:cNvGrpSpPr>
            <p:nvPr/>
          </p:nvGrpSpPr>
          <p:grpSpPr bwMode="auto">
            <a:xfrm flipH="1">
              <a:off x="8258175" y="3529013"/>
              <a:ext cx="711200" cy="669925"/>
              <a:chOff x="-44" y="1473"/>
              <a:chExt cx="981" cy="1105"/>
            </a:xfrm>
          </p:grpSpPr>
          <p:pic>
            <p:nvPicPr>
              <p:cNvPr id="78" name="Picture 198" descr="desktop_computer_stylized_medium">
                <a:extLst>
                  <a:ext uri="{FF2B5EF4-FFF2-40B4-BE49-F238E27FC236}">
                    <a16:creationId xmlns:a16="http://schemas.microsoft.com/office/drawing/2014/main" id="{58647936-9B3B-458A-A2C8-66A865163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Freeform 199">
                <a:extLst>
                  <a:ext uri="{FF2B5EF4-FFF2-40B4-BE49-F238E27FC236}">
                    <a16:creationId xmlns:a16="http://schemas.microsoft.com/office/drawing/2014/main" id="{253D228D-C3FF-4030-BB87-EEB5BDD83E55}"/>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grpSp>
      </p:grpSp>
      <p:sp>
        <p:nvSpPr>
          <p:cNvPr id="150" name="Text Box 155">
            <a:extLst>
              <a:ext uri="{FF2B5EF4-FFF2-40B4-BE49-F238E27FC236}">
                <a16:creationId xmlns:a16="http://schemas.microsoft.com/office/drawing/2014/main" id="{E582329D-3E72-4AA7-B0B1-895EA9F97B41}"/>
              </a:ext>
            </a:extLst>
          </p:cNvPr>
          <p:cNvSpPr txBox="1">
            <a:spLocks noChangeArrowheads="1"/>
          </p:cNvSpPr>
          <p:nvPr/>
        </p:nvSpPr>
        <p:spPr bwMode="auto">
          <a:xfrm>
            <a:off x="1421335" y="6355774"/>
            <a:ext cx="95684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b="1" dirty="0">
                <a:solidFill>
                  <a:srgbClr val="CC0000"/>
                </a:solidFill>
              </a:rPr>
              <a:t>三个被送至</a:t>
            </a:r>
            <a:r>
              <a:rPr lang="en-US" sz="1800" b="1" dirty="0">
                <a:solidFill>
                  <a:srgbClr val="CC0000"/>
                </a:solidFill>
              </a:rPr>
              <a:t> IP address: B,  </a:t>
            </a:r>
            <a:r>
              <a:rPr lang="en-US" sz="1800" b="1" dirty="0" err="1">
                <a:solidFill>
                  <a:srgbClr val="CC0000"/>
                </a:solidFill>
              </a:rPr>
              <a:t>dest</a:t>
            </a:r>
            <a:r>
              <a:rPr lang="en-US" sz="1800" b="1" dirty="0">
                <a:solidFill>
                  <a:srgbClr val="CC0000"/>
                </a:solidFill>
              </a:rPr>
              <a:t> port: 80 </a:t>
            </a:r>
            <a:r>
              <a:rPr lang="zh-CN" altLang="en-US" sz="1800" b="1" dirty="0">
                <a:solidFill>
                  <a:srgbClr val="CC0000"/>
                </a:solidFill>
              </a:rPr>
              <a:t>的报文，被多路分解到三个不同的套接字</a:t>
            </a:r>
            <a:endParaRPr lang="en-US" sz="1800" b="1" dirty="0">
              <a:solidFill>
                <a:srgbClr val="CC0000"/>
              </a:solidFill>
            </a:endParaRPr>
          </a:p>
        </p:txBody>
      </p:sp>
    </p:spTree>
    <p:extLst>
      <p:ext uri="{BB962C8B-B14F-4D97-AF65-F5344CB8AC3E}">
        <p14:creationId xmlns:p14="http://schemas.microsoft.com/office/powerpoint/2010/main" val="42467500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0"/>
                                        </p:tgtEl>
                                        <p:attrNameLst>
                                          <p:attrName>style.visibility</p:attrName>
                                        </p:attrNameLst>
                                      </p:cBhvr>
                                      <p:to>
                                        <p:strVal val="visible"/>
                                      </p:to>
                                    </p:set>
                                    <p:animEffect transition="in" filter="dissolve">
                                      <p:cBhvr>
                                        <p:cTn id="18"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1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p>
        </p:txBody>
      </p:sp>
      <p:sp>
        <p:nvSpPr>
          <p:cNvPr id="19" name="Rectangle 2"/>
          <p:cNvSpPr>
            <a:spLocks noChangeArrowheads="1"/>
          </p:cNvSpPr>
          <p:nvPr/>
        </p:nvSpPr>
        <p:spPr bwMode="auto">
          <a:xfrm>
            <a:off x="1601788" y="356683"/>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grpSp>
        <p:nvGrpSpPr>
          <p:cNvPr id="10" name="组合 9">
            <a:extLst>
              <a:ext uri="{FF2B5EF4-FFF2-40B4-BE49-F238E27FC236}">
                <a16:creationId xmlns:a16="http://schemas.microsoft.com/office/drawing/2014/main" id="{EDFD210A-5377-4362-9A46-52B28BC2E274}"/>
              </a:ext>
            </a:extLst>
          </p:cNvPr>
          <p:cNvGrpSpPr/>
          <p:nvPr/>
        </p:nvGrpSpPr>
        <p:grpSpPr>
          <a:xfrm>
            <a:off x="1234140" y="1499683"/>
            <a:ext cx="9670624" cy="5105405"/>
            <a:chOff x="-285409" y="1171575"/>
            <a:chExt cx="9670624" cy="5105405"/>
          </a:xfrm>
        </p:grpSpPr>
        <p:sp>
          <p:nvSpPr>
            <p:cNvPr id="11" name="Freeform 4">
              <a:extLst>
                <a:ext uri="{FF2B5EF4-FFF2-40B4-BE49-F238E27FC236}">
                  <a16:creationId xmlns:a16="http://schemas.microsoft.com/office/drawing/2014/main" id="{B91A39B3-2D96-46FA-971A-DC99C345A716}"/>
                </a:ext>
              </a:extLst>
            </p:cNvPr>
            <p:cNvSpPr>
              <a:spLocks/>
            </p:cNvSpPr>
            <p:nvPr/>
          </p:nvSpPr>
          <p:spPr bwMode="auto">
            <a:xfrm>
              <a:off x="2830513" y="1754188"/>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2" name="Freeform 5">
              <a:extLst>
                <a:ext uri="{FF2B5EF4-FFF2-40B4-BE49-F238E27FC236}">
                  <a16:creationId xmlns:a16="http://schemas.microsoft.com/office/drawing/2014/main" id="{340BE39B-73C5-433A-AAB3-75184563655F}"/>
                </a:ext>
              </a:extLst>
            </p:cNvPr>
            <p:cNvSpPr>
              <a:spLocks/>
            </p:cNvSpPr>
            <p:nvPr/>
          </p:nvSpPr>
          <p:spPr bwMode="auto">
            <a:xfrm>
              <a:off x="438150" y="1933575"/>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3" name="Rectangle 23">
              <a:extLst>
                <a:ext uri="{FF2B5EF4-FFF2-40B4-BE49-F238E27FC236}">
                  <a16:creationId xmlns:a16="http://schemas.microsoft.com/office/drawing/2014/main" id="{D5275A48-6364-4CCE-88E7-6CE6B3B1287D}"/>
                </a:ext>
              </a:extLst>
            </p:cNvPr>
            <p:cNvSpPr>
              <a:spLocks noChangeArrowheads="1"/>
            </p:cNvSpPr>
            <p:nvPr/>
          </p:nvSpPr>
          <p:spPr bwMode="auto">
            <a:xfrm>
              <a:off x="933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3200">
                <a:latin typeface="Times New Roman" panose="02020603050405020304" pitchFamily="18" charset="0"/>
              </a:endParaRPr>
            </a:p>
          </p:txBody>
        </p:sp>
        <p:sp>
          <p:nvSpPr>
            <p:cNvPr id="14" name="Rectangle 24">
              <a:extLst>
                <a:ext uri="{FF2B5EF4-FFF2-40B4-BE49-F238E27FC236}">
                  <a16:creationId xmlns:a16="http://schemas.microsoft.com/office/drawing/2014/main" id="{62313D34-5D19-4629-9F8A-E03C5B632460}"/>
                </a:ext>
              </a:extLst>
            </p:cNvPr>
            <p:cNvSpPr>
              <a:spLocks noChangeArrowheads="1"/>
            </p:cNvSpPr>
            <p:nvPr/>
          </p:nvSpPr>
          <p:spPr bwMode="auto">
            <a:xfrm>
              <a:off x="895350" y="1965325"/>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3200">
                <a:latin typeface="Times New Roman" panose="02020603050405020304" pitchFamily="18" charset="0"/>
              </a:endParaRPr>
            </a:p>
          </p:txBody>
        </p:sp>
        <p:sp>
          <p:nvSpPr>
            <p:cNvPr id="15" name="Line 25">
              <a:extLst>
                <a:ext uri="{FF2B5EF4-FFF2-40B4-BE49-F238E27FC236}">
                  <a16:creationId xmlns:a16="http://schemas.microsoft.com/office/drawing/2014/main" id="{580E63DC-A5D0-46BA-9F1F-A52F627A5A2B}"/>
                </a:ext>
              </a:extLst>
            </p:cNvPr>
            <p:cNvSpPr>
              <a:spLocks noChangeShapeType="1"/>
            </p:cNvSpPr>
            <p:nvPr/>
          </p:nvSpPr>
          <p:spPr bwMode="auto">
            <a:xfrm>
              <a:off x="904875" y="27257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6" name="Text Box 26">
              <a:extLst>
                <a:ext uri="{FF2B5EF4-FFF2-40B4-BE49-F238E27FC236}">
                  <a16:creationId xmlns:a16="http://schemas.microsoft.com/office/drawing/2014/main" id="{7BE54F3A-FF72-4C3F-A8BC-F0A7B2D3153C}"/>
                </a:ext>
              </a:extLst>
            </p:cNvPr>
            <p:cNvSpPr txBox="1">
              <a:spLocks noChangeArrowheads="1"/>
            </p:cNvSpPr>
            <p:nvPr/>
          </p:nvSpPr>
          <p:spPr bwMode="auto">
            <a:xfrm>
              <a:off x="862013" y="2708275"/>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transport</a:t>
              </a:r>
            </a:p>
          </p:txBody>
        </p:sp>
        <p:sp>
          <p:nvSpPr>
            <p:cNvPr id="17" name="Line 27">
              <a:extLst>
                <a:ext uri="{FF2B5EF4-FFF2-40B4-BE49-F238E27FC236}">
                  <a16:creationId xmlns:a16="http://schemas.microsoft.com/office/drawing/2014/main" id="{9334D023-550F-4295-A51F-0BD5EB77FCB0}"/>
                </a:ext>
              </a:extLst>
            </p:cNvPr>
            <p:cNvSpPr>
              <a:spLocks noChangeShapeType="1"/>
            </p:cNvSpPr>
            <p:nvPr/>
          </p:nvSpPr>
          <p:spPr bwMode="auto">
            <a:xfrm>
              <a:off x="912813" y="30464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8" name="Line 28">
              <a:extLst>
                <a:ext uri="{FF2B5EF4-FFF2-40B4-BE49-F238E27FC236}">
                  <a16:creationId xmlns:a16="http://schemas.microsoft.com/office/drawing/2014/main" id="{679070CD-BD0B-4C41-85E8-3E584E743BF4}"/>
                </a:ext>
              </a:extLst>
            </p:cNvPr>
            <p:cNvSpPr>
              <a:spLocks noChangeShapeType="1"/>
            </p:cNvSpPr>
            <p:nvPr/>
          </p:nvSpPr>
          <p:spPr bwMode="auto">
            <a:xfrm>
              <a:off x="898525" y="33559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0" name="Line 29">
              <a:extLst>
                <a:ext uri="{FF2B5EF4-FFF2-40B4-BE49-F238E27FC236}">
                  <a16:creationId xmlns:a16="http://schemas.microsoft.com/office/drawing/2014/main" id="{52C2F32C-86BD-4684-A252-A3525CEFF602}"/>
                </a:ext>
              </a:extLst>
            </p:cNvPr>
            <p:cNvSpPr>
              <a:spLocks noChangeShapeType="1"/>
            </p:cNvSpPr>
            <p:nvPr/>
          </p:nvSpPr>
          <p:spPr bwMode="auto">
            <a:xfrm>
              <a:off x="898525" y="3641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1" name="Text Box 26">
              <a:extLst>
                <a:ext uri="{FF2B5EF4-FFF2-40B4-BE49-F238E27FC236}">
                  <a16:creationId xmlns:a16="http://schemas.microsoft.com/office/drawing/2014/main" id="{B27ED3A5-AC3E-4465-9253-0413CE4A07F7}"/>
                </a:ext>
              </a:extLst>
            </p:cNvPr>
            <p:cNvSpPr txBox="1">
              <a:spLocks noChangeArrowheads="1"/>
            </p:cNvSpPr>
            <p:nvPr/>
          </p:nvSpPr>
          <p:spPr bwMode="auto">
            <a:xfrm>
              <a:off x="896938" y="195580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application</a:t>
              </a:r>
            </a:p>
          </p:txBody>
        </p:sp>
        <p:sp>
          <p:nvSpPr>
            <p:cNvPr id="22" name="Text Box 26">
              <a:extLst>
                <a:ext uri="{FF2B5EF4-FFF2-40B4-BE49-F238E27FC236}">
                  <a16:creationId xmlns:a16="http://schemas.microsoft.com/office/drawing/2014/main" id="{700F1179-E03E-4841-8326-D3BC336BA63F}"/>
                </a:ext>
              </a:extLst>
            </p:cNvPr>
            <p:cNvSpPr txBox="1">
              <a:spLocks noChangeArrowheads="1"/>
            </p:cNvSpPr>
            <p:nvPr/>
          </p:nvSpPr>
          <p:spPr bwMode="auto">
            <a:xfrm>
              <a:off x="852488" y="361315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physical</a:t>
              </a:r>
            </a:p>
          </p:txBody>
        </p:sp>
        <p:sp>
          <p:nvSpPr>
            <p:cNvPr id="23" name="Text Box 26">
              <a:extLst>
                <a:ext uri="{FF2B5EF4-FFF2-40B4-BE49-F238E27FC236}">
                  <a16:creationId xmlns:a16="http://schemas.microsoft.com/office/drawing/2014/main" id="{32ADB420-7F48-47FB-846D-6A0F86052F35}"/>
                </a:ext>
              </a:extLst>
            </p:cNvPr>
            <p:cNvSpPr txBox="1">
              <a:spLocks noChangeArrowheads="1"/>
            </p:cNvSpPr>
            <p:nvPr/>
          </p:nvSpPr>
          <p:spPr bwMode="auto">
            <a:xfrm>
              <a:off x="871538" y="332740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link</a:t>
              </a:r>
            </a:p>
          </p:txBody>
        </p:sp>
        <p:sp>
          <p:nvSpPr>
            <p:cNvPr id="24" name="Text Box 26">
              <a:extLst>
                <a:ext uri="{FF2B5EF4-FFF2-40B4-BE49-F238E27FC236}">
                  <a16:creationId xmlns:a16="http://schemas.microsoft.com/office/drawing/2014/main" id="{A4B63162-6A33-4AAF-82BC-E745E11557DE}"/>
                </a:ext>
              </a:extLst>
            </p:cNvPr>
            <p:cNvSpPr txBox="1">
              <a:spLocks noChangeArrowheads="1"/>
            </p:cNvSpPr>
            <p:nvPr/>
          </p:nvSpPr>
          <p:spPr bwMode="auto">
            <a:xfrm>
              <a:off x="862013" y="3032125"/>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network</a:t>
              </a:r>
            </a:p>
          </p:txBody>
        </p:sp>
        <p:sp>
          <p:nvSpPr>
            <p:cNvPr id="25" name="Oval 18">
              <a:extLst>
                <a:ext uri="{FF2B5EF4-FFF2-40B4-BE49-F238E27FC236}">
                  <a16:creationId xmlns:a16="http://schemas.microsoft.com/office/drawing/2014/main" id="{EDD72B80-B2CC-49D7-83E2-97354773644F}"/>
                </a:ext>
              </a:extLst>
            </p:cNvPr>
            <p:cNvSpPr>
              <a:spLocks noChangeArrowheads="1"/>
            </p:cNvSpPr>
            <p:nvPr/>
          </p:nvSpPr>
          <p:spPr bwMode="auto">
            <a:xfrm>
              <a:off x="1231900" y="224155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a:latin typeface="Arial" charset="0"/>
                  <a:ea typeface="ＭＳ Ｐゴシック" charset="0"/>
                </a:rPr>
                <a:t>P3</a:t>
              </a:r>
            </a:p>
          </p:txBody>
        </p:sp>
        <p:grpSp>
          <p:nvGrpSpPr>
            <p:cNvPr id="26" name="Group 19">
              <a:extLst>
                <a:ext uri="{FF2B5EF4-FFF2-40B4-BE49-F238E27FC236}">
                  <a16:creationId xmlns:a16="http://schemas.microsoft.com/office/drawing/2014/main" id="{F5A19989-0BE4-404C-B4B9-4F407CCC70C9}"/>
                </a:ext>
              </a:extLst>
            </p:cNvPr>
            <p:cNvGrpSpPr>
              <a:grpSpLocks/>
            </p:cNvGrpSpPr>
            <p:nvPr/>
          </p:nvGrpSpPr>
          <p:grpSpPr bwMode="auto">
            <a:xfrm>
              <a:off x="1200150" y="2565400"/>
              <a:ext cx="620713" cy="228600"/>
              <a:chOff x="1287" y="2524"/>
              <a:chExt cx="260" cy="100"/>
            </a:xfrm>
          </p:grpSpPr>
          <p:sp>
            <p:nvSpPr>
              <p:cNvPr id="143" name="Rectangle 20">
                <a:extLst>
                  <a:ext uri="{FF2B5EF4-FFF2-40B4-BE49-F238E27FC236}">
                    <a16:creationId xmlns:a16="http://schemas.microsoft.com/office/drawing/2014/main" id="{77C6BB6D-C4F4-45B0-B9EF-B4DC551BEE02}"/>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44" name="Rectangle 21">
                <a:extLst>
                  <a:ext uri="{FF2B5EF4-FFF2-40B4-BE49-F238E27FC236}">
                    <a16:creationId xmlns:a16="http://schemas.microsoft.com/office/drawing/2014/main" id="{AE109395-7588-47B3-9FCB-B0B29B5D844D}"/>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45" name="Rectangle 22">
                <a:extLst>
                  <a:ext uri="{FF2B5EF4-FFF2-40B4-BE49-F238E27FC236}">
                    <a16:creationId xmlns:a16="http://schemas.microsoft.com/office/drawing/2014/main" id="{84069B91-12CC-486D-AC1E-EC15C581BFE6}"/>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46" name="Rectangle 23">
                <a:extLst>
                  <a:ext uri="{FF2B5EF4-FFF2-40B4-BE49-F238E27FC236}">
                    <a16:creationId xmlns:a16="http://schemas.microsoft.com/office/drawing/2014/main" id="{ADAF841A-F329-42CA-A467-0D75A251D7B7}"/>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sp>
          <p:nvSpPr>
            <p:cNvPr id="27" name="Rectangle 23">
              <a:extLst>
                <a:ext uri="{FF2B5EF4-FFF2-40B4-BE49-F238E27FC236}">
                  <a16:creationId xmlns:a16="http://schemas.microsoft.com/office/drawing/2014/main" id="{730249BC-1070-4DA5-9C62-C501DB72958E}"/>
                </a:ext>
              </a:extLst>
            </p:cNvPr>
            <p:cNvSpPr>
              <a:spLocks noChangeArrowheads="1"/>
            </p:cNvSpPr>
            <p:nvPr/>
          </p:nvSpPr>
          <p:spPr bwMode="auto">
            <a:xfrm>
              <a:off x="3432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3200">
                <a:latin typeface="Times New Roman" panose="02020603050405020304" pitchFamily="18" charset="0"/>
              </a:endParaRPr>
            </a:p>
          </p:txBody>
        </p:sp>
        <p:sp>
          <p:nvSpPr>
            <p:cNvPr id="28" name="Rectangle 24">
              <a:extLst>
                <a:ext uri="{FF2B5EF4-FFF2-40B4-BE49-F238E27FC236}">
                  <a16:creationId xmlns:a16="http://schemas.microsoft.com/office/drawing/2014/main" id="{57ECF3F5-A518-4003-8151-345954DC29C3}"/>
                </a:ext>
              </a:extLst>
            </p:cNvPr>
            <p:cNvSpPr>
              <a:spLocks noChangeArrowheads="1"/>
            </p:cNvSpPr>
            <p:nvPr/>
          </p:nvSpPr>
          <p:spPr bwMode="auto">
            <a:xfrm>
              <a:off x="3378200" y="1755775"/>
              <a:ext cx="22256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3200">
                <a:latin typeface="Times New Roman" panose="02020603050405020304" pitchFamily="18" charset="0"/>
              </a:endParaRPr>
            </a:p>
          </p:txBody>
        </p:sp>
        <p:sp>
          <p:nvSpPr>
            <p:cNvPr id="29" name="Text Box 26">
              <a:extLst>
                <a:ext uri="{FF2B5EF4-FFF2-40B4-BE49-F238E27FC236}">
                  <a16:creationId xmlns:a16="http://schemas.microsoft.com/office/drawing/2014/main" id="{362FBF4C-BE56-4AE7-AEDB-53A91C714E7A}"/>
                </a:ext>
              </a:extLst>
            </p:cNvPr>
            <p:cNvSpPr txBox="1">
              <a:spLocks noChangeArrowheads="1"/>
            </p:cNvSpPr>
            <p:nvPr/>
          </p:nvSpPr>
          <p:spPr bwMode="auto">
            <a:xfrm>
              <a:off x="3803650" y="248443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transport</a:t>
              </a:r>
            </a:p>
          </p:txBody>
        </p:sp>
        <p:sp>
          <p:nvSpPr>
            <p:cNvPr id="30" name="Text Box 26">
              <a:extLst>
                <a:ext uri="{FF2B5EF4-FFF2-40B4-BE49-F238E27FC236}">
                  <a16:creationId xmlns:a16="http://schemas.microsoft.com/office/drawing/2014/main" id="{80222B94-AD19-4A93-BF69-985DD693FCE1}"/>
                </a:ext>
              </a:extLst>
            </p:cNvPr>
            <p:cNvSpPr txBox="1">
              <a:spLocks noChangeArrowheads="1"/>
            </p:cNvSpPr>
            <p:nvPr/>
          </p:nvSpPr>
          <p:spPr bwMode="auto">
            <a:xfrm>
              <a:off x="3857625" y="170815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application</a:t>
              </a:r>
            </a:p>
          </p:txBody>
        </p:sp>
        <p:sp>
          <p:nvSpPr>
            <p:cNvPr id="31" name="Text Box 26">
              <a:extLst>
                <a:ext uri="{FF2B5EF4-FFF2-40B4-BE49-F238E27FC236}">
                  <a16:creationId xmlns:a16="http://schemas.microsoft.com/office/drawing/2014/main" id="{9282305F-FD48-4B7A-84E0-6A52ABB2FFE1}"/>
                </a:ext>
              </a:extLst>
            </p:cNvPr>
            <p:cNvSpPr txBox="1">
              <a:spLocks noChangeArrowheads="1"/>
            </p:cNvSpPr>
            <p:nvPr/>
          </p:nvSpPr>
          <p:spPr bwMode="auto">
            <a:xfrm>
              <a:off x="3797300" y="338931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physical</a:t>
              </a:r>
            </a:p>
          </p:txBody>
        </p:sp>
        <p:sp>
          <p:nvSpPr>
            <p:cNvPr id="32" name="Text Box 26">
              <a:extLst>
                <a:ext uri="{FF2B5EF4-FFF2-40B4-BE49-F238E27FC236}">
                  <a16:creationId xmlns:a16="http://schemas.microsoft.com/office/drawing/2014/main" id="{5D86DFE9-30A1-4E92-BD1F-1DCEF3BAECA2}"/>
                </a:ext>
              </a:extLst>
            </p:cNvPr>
            <p:cNvSpPr txBox="1">
              <a:spLocks noChangeArrowheads="1"/>
            </p:cNvSpPr>
            <p:nvPr/>
          </p:nvSpPr>
          <p:spPr bwMode="auto">
            <a:xfrm>
              <a:off x="3797300" y="310356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link</a:t>
              </a:r>
            </a:p>
          </p:txBody>
        </p:sp>
        <p:sp>
          <p:nvSpPr>
            <p:cNvPr id="33" name="Rectangle 23">
              <a:extLst>
                <a:ext uri="{FF2B5EF4-FFF2-40B4-BE49-F238E27FC236}">
                  <a16:creationId xmlns:a16="http://schemas.microsoft.com/office/drawing/2014/main" id="{AB20B0A6-5614-42A0-888C-3F7FE5DB71DB}"/>
                </a:ext>
              </a:extLst>
            </p:cNvPr>
            <p:cNvSpPr>
              <a:spLocks noChangeArrowheads="1"/>
            </p:cNvSpPr>
            <p:nvPr/>
          </p:nvSpPr>
          <p:spPr bwMode="auto">
            <a:xfrm>
              <a:off x="6567488"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3200">
                <a:latin typeface="Times New Roman" panose="02020603050405020304" pitchFamily="18" charset="0"/>
              </a:endParaRPr>
            </a:p>
          </p:txBody>
        </p:sp>
        <p:sp>
          <p:nvSpPr>
            <p:cNvPr id="34" name="Rectangle 24">
              <a:extLst>
                <a:ext uri="{FF2B5EF4-FFF2-40B4-BE49-F238E27FC236}">
                  <a16:creationId xmlns:a16="http://schemas.microsoft.com/office/drawing/2014/main" id="{E510966F-DE31-4228-AE8C-BC2086895E4B}"/>
                </a:ext>
              </a:extLst>
            </p:cNvPr>
            <p:cNvSpPr>
              <a:spLocks noChangeArrowheads="1"/>
            </p:cNvSpPr>
            <p:nvPr/>
          </p:nvSpPr>
          <p:spPr bwMode="auto">
            <a:xfrm>
              <a:off x="6370638" y="1944688"/>
              <a:ext cx="1631950"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3200">
                <a:latin typeface="Times New Roman" panose="02020603050405020304" pitchFamily="18" charset="0"/>
              </a:endParaRPr>
            </a:p>
          </p:txBody>
        </p:sp>
        <p:sp>
          <p:nvSpPr>
            <p:cNvPr id="35" name="Text Box 26">
              <a:extLst>
                <a:ext uri="{FF2B5EF4-FFF2-40B4-BE49-F238E27FC236}">
                  <a16:creationId xmlns:a16="http://schemas.microsoft.com/office/drawing/2014/main" id="{01EB915A-A176-4908-BD17-88C0EA6383C3}"/>
                </a:ext>
              </a:extLst>
            </p:cNvPr>
            <p:cNvSpPr txBox="1">
              <a:spLocks noChangeArrowheads="1"/>
            </p:cNvSpPr>
            <p:nvPr/>
          </p:nvSpPr>
          <p:spPr bwMode="auto">
            <a:xfrm>
              <a:off x="6496050" y="270033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transport</a:t>
              </a:r>
            </a:p>
          </p:txBody>
        </p:sp>
        <p:sp>
          <p:nvSpPr>
            <p:cNvPr id="36" name="Text Box 26">
              <a:extLst>
                <a:ext uri="{FF2B5EF4-FFF2-40B4-BE49-F238E27FC236}">
                  <a16:creationId xmlns:a16="http://schemas.microsoft.com/office/drawing/2014/main" id="{8BCA26E2-DDF4-49E2-B238-6DDEAB67D93D}"/>
                </a:ext>
              </a:extLst>
            </p:cNvPr>
            <p:cNvSpPr txBox="1">
              <a:spLocks noChangeArrowheads="1"/>
            </p:cNvSpPr>
            <p:nvPr/>
          </p:nvSpPr>
          <p:spPr bwMode="auto">
            <a:xfrm>
              <a:off x="6530975" y="194786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application</a:t>
              </a:r>
            </a:p>
          </p:txBody>
        </p:sp>
        <p:sp>
          <p:nvSpPr>
            <p:cNvPr id="37" name="Text Box 26">
              <a:extLst>
                <a:ext uri="{FF2B5EF4-FFF2-40B4-BE49-F238E27FC236}">
                  <a16:creationId xmlns:a16="http://schemas.microsoft.com/office/drawing/2014/main" id="{6713181B-57E9-4B52-B751-3E5B19CAA211}"/>
                </a:ext>
              </a:extLst>
            </p:cNvPr>
            <p:cNvSpPr txBox="1">
              <a:spLocks noChangeArrowheads="1"/>
            </p:cNvSpPr>
            <p:nvPr/>
          </p:nvSpPr>
          <p:spPr bwMode="auto">
            <a:xfrm>
              <a:off x="6538913" y="360521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physical</a:t>
              </a:r>
            </a:p>
          </p:txBody>
        </p:sp>
        <p:sp>
          <p:nvSpPr>
            <p:cNvPr id="38" name="Text Box 26">
              <a:extLst>
                <a:ext uri="{FF2B5EF4-FFF2-40B4-BE49-F238E27FC236}">
                  <a16:creationId xmlns:a16="http://schemas.microsoft.com/office/drawing/2014/main" id="{D0A96587-E415-4E3C-978A-6F2FA913A875}"/>
                </a:ext>
              </a:extLst>
            </p:cNvPr>
            <p:cNvSpPr txBox="1">
              <a:spLocks noChangeArrowheads="1"/>
            </p:cNvSpPr>
            <p:nvPr/>
          </p:nvSpPr>
          <p:spPr bwMode="auto">
            <a:xfrm>
              <a:off x="6505575" y="331946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link</a:t>
              </a:r>
            </a:p>
          </p:txBody>
        </p:sp>
        <p:sp>
          <p:nvSpPr>
            <p:cNvPr id="39" name="Text Box 26">
              <a:extLst>
                <a:ext uri="{FF2B5EF4-FFF2-40B4-BE49-F238E27FC236}">
                  <a16:creationId xmlns:a16="http://schemas.microsoft.com/office/drawing/2014/main" id="{0ED91B5A-3839-4BCA-B0E0-742FCB7B3794}"/>
                </a:ext>
              </a:extLst>
            </p:cNvPr>
            <p:cNvSpPr txBox="1">
              <a:spLocks noChangeArrowheads="1"/>
            </p:cNvSpPr>
            <p:nvPr/>
          </p:nvSpPr>
          <p:spPr bwMode="auto">
            <a:xfrm>
              <a:off x="6496050" y="302418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network</a:t>
              </a:r>
            </a:p>
          </p:txBody>
        </p:sp>
        <p:sp>
          <p:nvSpPr>
            <p:cNvPr id="42" name="Oval 38">
              <a:extLst>
                <a:ext uri="{FF2B5EF4-FFF2-40B4-BE49-F238E27FC236}">
                  <a16:creationId xmlns:a16="http://schemas.microsoft.com/office/drawing/2014/main" id="{82C24FED-D4C7-4933-B9ED-3154410E2E4E}"/>
                </a:ext>
              </a:extLst>
            </p:cNvPr>
            <p:cNvSpPr>
              <a:spLocks noChangeArrowheads="1"/>
            </p:cNvSpPr>
            <p:nvPr/>
          </p:nvSpPr>
          <p:spPr bwMode="auto">
            <a:xfrm>
              <a:off x="6451600" y="224155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a:latin typeface="Arial" charset="0"/>
                  <a:ea typeface="ＭＳ Ｐゴシック" charset="0"/>
                </a:rPr>
                <a:t>P2</a:t>
              </a:r>
            </a:p>
          </p:txBody>
        </p:sp>
        <p:sp>
          <p:nvSpPr>
            <p:cNvPr id="43" name="Freeform 39">
              <a:extLst>
                <a:ext uri="{FF2B5EF4-FFF2-40B4-BE49-F238E27FC236}">
                  <a16:creationId xmlns:a16="http://schemas.microsoft.com/office/drawing/2014/main" id="{9DED435A-E08F-497F-AB2B-8EB8EE4A5613}"/>
                </a:ext>
              </a:extLst>
            </p:cNvPr>
            <p:cNvSpPr>
              <a:spLocks/>
            </p:cNvSpPr>
            <p:nvPr/>
          </p:nvSpPr>
          <p:spPr bwMode="auto">
            <a:xfrm>
              <a:off x="8004175" y="1924050"/>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nvGrpSpPr>
            <p:cNvPr id="44" name="Group 42">
              <a:extLst>
                <a:ext uri="{FF2B5EF4-FFF2-40B4-BE49-F238E27FC236}">
                  <a16:creationId xmlns:a16="http://schemas.microsoft.com/office/drawing/2014/main" id="{DB2A81CB-04AF-4396-90A5-7F0D321C587D}"/>
                </a:ext>
              </a:extLst>
            </p:cNvPr>
            <p:cNvGrpSpPr>
              <a:grpSpLocks/>
            </p:cNvGrpSpPr>
            <p:nvPr/>
          </p:nvGrpSpPr>
          <p:grpSpPr bwMode="auto">
            <a:xfrm>
              <a:off x="1751011" y="5170484"/>
              <a:ext cx="2455863" cy="806449"/>
              <a:chOff x="1038" y="3697"/>
              <a:chExt cx="1547" cy="508"/>
            </a:xfrm>
          </p:grpSpPr>
          <p:sp>
            <p:nvSpPr>
              <p:cNvPr id="140" name="Rectangle 43">
                <a:extLst>
                  <a:ext uri="{FF2B5EF4-FFF2-40B4-BE49-F238E27FC236}">
                    <a16:creationId xmlns:a16="http://schemas.microsoft.com/office/drawing/2014/main" id="{7A487C2E-EA58-4591-B7C3-4ED409579751}"/>
                  </a:ext>
                </a:extLst>
              </p:cNvPr>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41" name="Line 44">
                <a:extLst>
                  <a:ext uri="{FF2B5EF4-FFF2-40B4-BE49-F238E27FC236}">
                    <a16:creationId xmlns:a16="http://schemas.microsoft.com/office/drawing/2014/main" id="{0817DC5D-4813-4F29-B425-334565693A3B}"/>
                  </a:ext>
                </a:extLst>
              </p:cNvPr>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400">
                  <a:latin typeface="Tahoma" charset="0"/>
                  <a:ea typeface="ＭＳ Ｐゴシック" charset="0"/>
                </a:endParaRPr>
              </a:p>
            </p:txBody>
          </p:sp>
          <p:sp>
            <p:nvSpPr>
              <p:cNvPr id="142" name="Text Box 45">
                <a:extLst>
                  <a:ext uri="{FF2B5EF4-FFF2-40B4-BE49-F238E27FC236}">
                    <a16:creationId xmlns:a16="http://schemas.microsoft.com/office/drawing/2014/main" id="{988F61F5-100B-4AD8-A00A-0025874B8BDA}"/>
                  </a:ext>
                </a:extLst>
              </p:cNvPr>
              <p:cNvSpPr txBox="1">
                <a:spLocks noChangeArrowheads="1"/>
              </p:cNvSpPr>
              <p:nvPr/>
            </p:nvSpPr>
            <p:spPr bwMode="auto">
              <a:xfrm>
                <a:off x="1038" y="3850"/>
                <a:ext cx="1547"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sz="1800" dirty="0"/>
                  <a:t>source </a:t>
                </a:r>
                <a:r>
                  <a:rPr lang="en-US" sz="1800" dirty="0" err="1"/>
                  <a:t>IP,port</a:t>
                </a:r>
                <a:r>
                  <a:rPr lang="en-US" sz="1800" dirty="0"/>
                  <a:t>: A,9157</a:t>
                </a:r>
              </a:p>
              <a:p>
                <a:pPr>
                  <a:lnSpc>
                    <a:spcPct val="85000"/>
                  </a:lnSpc>
                  <a:defRPr/>
                </a:pPr>
                <a:r>
                  <a:rPr lang="en-US" sz="1800" dirty="0" err="1"/>
                  <a:t>dest</a:t>
                </a:r>
                <a:r>
                  <a:rPr lang="en-US" sz="1800" dirty="0"/>
                  <a:t> IP, port: B,80</a:t>
                </a:r>
              </a:p>
            </p:txBody>
          </p:sp>
        </p:grpSp>
        <p:grpSp>
          <p:nvGrpSpPr>
            <p:cNvPr id="45" name="Group 46">
              <a:extLst>
                <a:ext uri="{FF2B5EF4-FFF2-40B4-BE49-F238E27FC236}">
                  <a16:creationId xmlns:a16="http://schemas.microsoft.com/office/drawing/2014/main" id="{F5A697DF-EC20-46FD-BE1B-F328011593A1}"/>
                </a:ext>
              </a:extLst>
            </p:cNvPr>
            <p:cNvGrpSpPr>
              <a:grpSpLocks/>
            </p:cNvGrpSpPr>
            <p:nvPr/>
          </p:nvGrpSpPr>
          <p:grpSpPr bwMode="auto">
            <a:xfrm>
              <a:off x="1666877" y="4479925"/>
              <a:ext cx="2306639" cy="719138"/>
              <a:chOff x="2741" y="3750"/>
              <a:chExt cx="1453" cy="453"/>
            </a:xfrm>
          </p:grpSpPr>
          <p:sp>
            <p:nvSpPr>
              <p:cNvPr id="137" name="Rectangle 47">
                <a:extLst>
                  <a:ext uri="{FF2B5EF4-FFF2-40B4-BE49-F238E27FC236}">
                    <a16:creationId xmlns:a16="http://schemas.microsoft.com/office/drawing/2014/main" id="{36C3474E-377F-46A7-906A-FFB2F8532E9C}"/>
                  </a:ext>
                </a:extLst>
              </p:cNvPr>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38" name="Line 48">
                <a:extLst>
                  <a:ext uri="{FF2B5EF4-FFF2-40B4-BE49-F238E27FC236}">
                    <a16:creationId xmlns:a16="http://schemas.microsoft.com/office/drawing/2014/main" id="{312B2B5B-DE85-4D8B-91FF-FBD07291BCF8}"/>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400">
                  <a:latin typeface="Tahoma" charset="0"/>
                  <a:ea typeface="ＭＳ Ｐゴシック" charset="0"/>
                </a:endParaRPr>
              </a:p>
            </p:txBody>
          </p:sp>
          <p:sp>
            <p:nvSpPr>
              <p:cNvPr id="139" name="Text Box 49">
                <a:extLst>
                  <a:ext uri="{FF2B5EF4-FFF2-40B4-BE49-F238E27FC236}">
                    <a16:creationId xmlns:a16="http://schemas.microsoft.com/office/drawing/2014/main" id="{F757D8F5-02BA-48FA-8C99-2695857B70F0}"/>
                  </a:ext>
                </a:extLst>
              </p:cNvPr>
              <p:cNvSpPr txBox="1">
                <a:spLocks noChangeArrowheads="1"/>
              </p:cNvSpPr>
              <p:nvPr/>
            </p:nvSpPr>
            <p:spPr bwMode="auto">
              <a:xfrm>
                <a:off x="2795" y="3848"/>
                <a:ext cx="1399"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800" dirty="0"/>
                  <a:t>source </a:t>
                </a:r>
                <a:r>
                  <a:rPr lang="en-US" sz="1800" dirty="0" err="1"/>
                  <a:t>IP,port</a:t>
                </a:r>
                <a:r>
                  <a:rPr lang="en-US" sz="1800" dirty="0"/>
                  <a:t>: B,80</a:t>
                </a:r>
              </a:p>
              <a:p>
                <a:pPr algn="l">
                  <a:lnSpc>
                    <a:spcPct val="85000"/>
                  </a:lnSpc>
                  <a:defRPr/>
                </a:pPr>
                <a:r>
                  <a:rPr lang="en-US" sz="1800" dirty="0" err="1"/>
                  <a:t>dest</a:t>
                </a:r>
                <a:r>
                  <a:rPr lang="en-US" sz="1800" dirty="0"/>
                  <a:t> </a:t>
                </a:r>
                <a:r>
                  <a:rPr lang="en-US" sz="1800" dirty="0" err="1"/>
                  <a:t>IP,port</a:t>
                </a:r>
                <a:r>
                  <a:rPr lang="en-US" sz="1800" dirty="0"/>
                  <a:t>: A,9157</a:t>
                </a:r>
              </a:p>
            </p:txBody>
          </p:sp>
        </p:grpSp>
        <p:sp>
          <p:nvSpPr>
            <p:cNvPr id="46" name="Text Box 50">
              <a:extLst>
                <a:ext uri="{FF2B5EF4-FFF2-40B4-BE49-F238E27FC236}">
                  <a16:creationId xmlns:a16="http://schemas.microsoft.com/office/drawing/2014/main" id="{9A6B1230-A9D8-47C4-AD02-AB8B54CE3045}"/>
                </a:ext>
              </a:extLst>
            </p:cNvPr>
            <p:cNvSpPr txBox="1">
              <a:spLocks noChangeArrowheads="1"/>
            </p:cNvSpPr>
            <p:nvPr/>
          </p:nvSpPr>
          <p:spPr bwMode="auto">
            <a:xfrm flipH="1">
              <a:off x="-285409" y="4317030"/>
              <a:ext cx="1566864" cy="683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2400" dirty="0">
                  <a:latin typeface="Gill Sans MT" charset="0"/>
                </a:rPr>
                <a:t>host: IP address A</a:t>
              </a:r>
            </a:p>
          </p:txBody>
        </p:sp>
        <p:sp>
          <p:nvSpPr>
            <p:cNvPr id="47" name="Text Box 51">
              <a:extLst>
                <a:ext uri="{FF2B5EF4-FFF2-40B4-BE49-F238E27FC236}">
                  <a16:creationId xmlns:a16="http://schemas.microsoft.com/office/drawing/2014/main" id="{8D4E1361-16AE-45D7-B5FB-F50379F6691B}"/>
                </a:ext>
              </a:extLst>
            </p:cNvPr>
            <p:cNvSpPr txBox="1">
              <a:spLocks noChangeArrowheads="1"/>
            </p:cNvSpPr>
            <p:nvPr/>
          </p:nvSpPr>
          <p:spPr bwMode="auto">
            <a:xfrm flipH="1">
              <a:off x="7864475" y="4368160"/>
              <a:ext cx="1520740" cy="683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2400" dirty="0">
                  <a:latin typeface="Gill Sans MT" charset="0"/>
                </a:rPr>
                <a:t>host: IP address C</a:t>
              </a:r>
            </a:p>
          </p:txBody>
        </p:sp>
        <p:sp>
          <p:nvSpPr>
            <p:cNvPr id="48" name="Text Box 52">
              <a:extLst>
                <a:ext uri="{FF2B5EF4-FFF2-40B4-BE49-F238E27FC236}">
                  <a16:creationId xmlns:a16="http://schemas.microsoft.com/office/drawing/2014/main" id="{D7BBE711-81B8-4838-A2AC-09A0252DAA5C}"/>
                </a:ext>
              </a:extLst>
            </p:cNvPr>
            <p:cNvSpPr txBox="1">
              <a:spLocks noChangeArrowheads="1"/>
            </p:cNvSpPr>
            <p:nvPr/>
          </p:nvSpPr>
          <p:spPr bwMode="auto">
            <a:xfrm flipH="1">
              <a:off x="5075691" y="3702050"/>
              <a:ext cx="1519238" cy="683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2400" dirty="0">
                  <a:latin typeface="Gill Sans MT" charset="0"/>
                </a:rPr>
                <a:t>server: IP address B</a:t>
              </a:r>
            </a:p>
          </p:txBody>
        </p:sp>
        <p:sp>
          <p:nvSpPr>
            <p:cNvPr id="49" name="Line 53">
              <a:extLst>
                <a:ext uri="{FF2B5EF4-FFF2-40B4-BE49-F238E27FC236}">
                  <a16:creationId xmlns:a16="http://schemas.microsoft.com/office/drawing/2014/main" id="{A6201152-6A37-48F3-BE0F-31C25C99E4D3}"/>
                </a:ext>
              </a:extLst>
            </p:cNvPr>
            <p:cNvSpPr>
              <a:spLocks noChangeShapeType="1"/>
            </p:cNvSpPr>
            <p:nvPr/>
          </p:nvSpPr>
          <p:spPr bwMode="auto">
            <a:xfrm>
              <a:off x="3354388" y="3432175"/>
              <a:ext cx="223361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400">
                <a:latin typeface="Tahoma" charset="0"/>
                <a:ea typeface="ＭＳ Ｐゴシック" charset="0"/>
              </a:endParaRPr>
            </a:p>
          </p:txBody>
        </p:sp>
        <p:sp>
          <p:nvSpPr>
            <p:cNvPr id="50" name="Line 54">
              <a:extLst>
                <a:ext uri="{FF2B5EF4-FFF2-40B4-BE49-F238E27FC236}">
                  <a16:creationId xmlns:a16="http://schemas.microsoft.com/office/drawing/2014/main" id="{20E9D9DC-0985-4C97-A1C4-43BD97C37FB9}"/>
                </a:ext>
              </a:extLst>
            </p:cNvPr>
            <p:cNvSpPr>
              <a:spLocks noChangeShapeType="1"/>
            </p:cNvSpPr>
            <p:nvPr/>
          </p:nvSpPr>
          <p:spPr bwMode="auto">
            <a:xfrm>
              <a:off x="3370263" y="3130550"/>
              <a:ext cx="223361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400">
                <a:latin typeface="Tahoma" charset="0"/>
                <a:ea typeface="ＭＳ Ｐゴシック" charset="0"/>
              </a:endParaRPr>
            </a:p>
          </p:txBody>
        </p:sp>
        <p:sp>
          <p:nvSpPr>
            <p:cNvPr id="51" name="Text Box 26">
              <a:extLst>
                <a:ext uri="{FF2B5EF4-FFF2-40B4-BE49-F238E27FC236}">
                  <a16:creationId xmlns:a16="http://schemas.microsoft.com/office/drawing/2014/main" id="{C84EA42F-E1E0-44BB-BF86-84195529B470}"/>
                </a:ext>
              </a:extLst>
            </p:cNvPr>
            <p:cNvSpPr txBox="1">
              <a:spLocks noChangeArrowheads="1"/>
            </p:cNvSpPr>
            <p:nvPr/>
          </p:nvSpPr>
          <p:spPr bwMode="auto">
            <a:xfrm>
              <a:off x="3757613" y="279558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800"/>
                <a:t>network</a:t>
              </a:r>
            </a:p>
          </p:txBody>
        </p:sp>
        <p:sp>
          <p:nvSpPr>
            <p:cNvPr id="52" name="Line 56">
              <a:extLst>
                <a:ext uri="{FF2B5EF4-FFF2-40B4-BE49-F238E27FC236}">
                  <a16:creationId xmlns:a16="http://schemas.microsoft.com/office/drawing/2014/main" id="{15B8382C-824B-42A6-BDA6-0AECF1D4EC19}"/>
                </a:ext>
              </a:extLst>
            </p:cNvPr>
            <p:cNvSpPr>
              <a:spLocks noChangeShapeType="1"/>
            </p:cNvSpPr>
            <p:nvPr/>
          </p:nvSpPr>
          <p:spPr bwMode="auto">
            <a:xfrm>
              <a:off x="3373438" y="2808288"/>
              <a:ext cx="223361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400">
                <a:latin typeface="Tahoma" charset="0"/>
                <a:ea typeface="ＭＳ Ｐゴシック" charset="0"/>
              </a:endParaRPr>
            </a:p>
          </p:txBody>
        </p:sp>
        <p:sp>
          <p:nvSpPr>
            <p:cNvPr id="53" name="Line 57">
              <a:extLst>
                <a:ext uri="{FF2B5EF4-FFF2-40B4-BE49-F238E27FC236}">
                  <a16:creationId xmlns:a16="http://schemas.microsoft.com/office/drawing/2014/main" id="{C336D730-DAA8-4A89-A207-20B2B50D263E}"/>
                </a:ext>
              </a:extLst>
            </p:cNvPr>
            <p:cNvSpPr>
              <a:spLocks noChangeShapeType="1"/>
            </p:cNvSpPr>
            <p:nvPr/>
          </p:nvSpPr>
          <p:spPr bwMode="auto">
            <a:xfrm>
              <a:off x="3376613" y="2486025"/>
              <a:ext cx="223361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400">
                <a:latin typeface="Tahoma" charset="0"/>
                <a:ea typeface="ＭＳ Ｐゴシック" charset="0"/>
              </a:endParaRPr>
            </a:p>
          </p:txBody>
        </p:sp>
        <p:grpSp>
          <p:nvGrpSpPr>
            <p:cNvPr id="54" name="Group 58">
              <a:extLst>
                <a:ext uri="{FF2B5EF4-FFF2-40B4-BE49-F238E27FC236}">
                  <a16:creationId xmlns:a16="http://schemas.microsoft.com/office/drawing/2014/main" id="{E88DD7D0-772C-4D77-AEE6-9F31FE4B9EF7}"/>
                </a:ext>
              </a:extLst>
            </p:cNvPr>
            <p:cNvGrpSpPr>
              <a:grpSpLocks/>
            </p:cNvGrpSpPr>
            <p:nvPr/>
          </p:nvGrpSpPr>
          <p:grpSpPr bwMode="auto">
            <a:xfrm>
              <a:off x="3552825" y="2347913"/>
              <a:ext cx="473075" cy="228600"/>
              <a:chOff x="1287" y="2524"/>
              <a:chExt cx="260" cy="100"/>
            </a:xfrm>
          </p:grpSpPr>
          <p:sp>
            <p:nvSpPr>
              <p:cNvPr id="133" name="Rectangle 59">
                <a:extLst>
                  <a:ext uri="{FF2B5EF4-FFF2-40B4-BE49-F238E27FC236}">
                    <a16:creationId xmlns:a16="http://schemas.microsoft.com/office/drawing/2014/main" id="{4B0677CB-2BE6-4423-BFEE-CDCE158AEBAF}"/>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34" name="Rectangle 60">
                <a:extLst>
                  <a:ext uri="{FF2B5EF4-FFF2-40B4-BE49-F238E27FC236}">
                    <a16:creationId xmlns:a16="http://schemas.microsoft.com/office/drawing/2014/main" id="{2BA31C08-9A99-43F2-888F-1CF568A09568}"/>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35" name="Rectangle 61">
                <a:extLst>
                  <a:ext uri="{FF2B5EF4-FFF2-40B4-BE49-F238E27FC236}">
                    <a16:creationId xmlns:a16="http://schemas.microsoft.com/office/drawing/2014/main" id="{6198EEDB-5DF8-4471-867E-48F3073EBCAD}"/>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36" name="Rectangle 62">
                <a:extLst>
                  <a:ext uri="{FF2B5EF4-FFF2-40B4-BE49-F238E27FC236}">
                    <a16:creationId xmlns:a16="http://schemas.microsoft.com/office/drawing/2014/main" id="{633C0505-C31A-4AF1-A0FC-FC75AD2935D0}"/>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grpSp>
          <p:nvGrpSpPr>
            <p:cNvPr id="55" name="Group 65">
              <a:extLst>
                <a:ext uri="{FF2B5EF4-FFF2-40B4-BE49-F238E27FC236}">
                  <a16:creationId xmlns:a16="http://schemas.microsoft.com/office/drawing/2014/main" id="{5BA48F6E-0E5C-4F4F-B977-893C18082FC4}"/>
                </a:ext>
              </a:extLst>
            </p:cNvPr>
            <p:cNvGrpSpPr>
              <a:grpSpLocks/>
            </p:cNvGrpSpPr>
            <p:nvPr/>
          </p:nvGrpSpPr>
          <p:grpSpPr bwMode="auto">
            <a:xfrm>
              <a:off x="4257675" y="2352675"/>
              <a:ext cx="473075" cy="228600"/>
              <a:chOff x="1287" y="2524"/>
              <a:chExt cx="260" cy="100"/>
            </a:xfrm>
          </p:grpSpPr>
          <p:sp>
            <p:nvSpPr>
              <p:cNvPr id="129" name="Rectangle 66">
                <a:extLst>
                  <a:ext uri="{FF2B5EF4-FFF2-40B4-BE49-F238E27FC236}">
                    <a16:creationId xmlns:a16="http://schemas.microsoft.com/office/drawing/2014/main" id="{0CBB08EA-CB14-44CB-9B2C-D89D4B8565CC}"/>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30" name="Rectangle 67">
                <a:extLst>
                  <a:ext uri="{FF2B5EF4-FFF2-40B4-BE49-F238E27FC236}">
                    <a16:creationId xmlns:a16="http://schemas.microsoft.com/office/drawing/2014/main" id="{AF5B0692-EE01-4CF5-905E-A651B22C2BA9}"/>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31" name="Rectangle 68">
                <a:extLst>
                  <a:ext uri="{FF2B5EF4-FFF2-40B4-BE49-F238E27FC236}">
                    <a16:creationId xmlns:a16="http://schemas.microsoft.com/office/drawing/2014/main" id="{8EFCD797-9EFD-4048-B237-BCA0936EFA9D}"/>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32" name="Rectangle 69">
                <a:extLst>
                  <a:ext uri="{FF2B5EF4-FFF2-40B4-BE49-F238E27FC236}">
                    <a16:creationId xmlns:a16="http://schemas.microsoft.com/office/drawing/2014/main" id="{78977608-6649-4A12-8D26-B48E975455A0}"/>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grpSp>
          <p:nvGrpSpPr>
            <p:cNvPr id="56" name="Group 70">
              <a:extLst>
                <a:ext uri="{FF2B5EF4-FFF2-40B4-BE49-F238E27FC236}">
                  <a16:creationId xmlns:a16="http://schemas.microsoft.com/office/drawing/2014/main" id="{285777B5-D401-4819-A871-D137FD7F4215}"/>
                </a:ext>
              </a:extLst>
            </p:cNvPr>
            <p:cNvGrpSpPr>
              <a:grpSpLocks/>
            </p:cNvGrpSpPr>
            <p:nvPr/>
          </p:nvGrpSpPr>
          <p:grpSpPr bwMode="auto">
            <a:xfrm>
              <a:off x="4929188" y="2357438"/>
              <a:ext cx="473075" cy="228600"/>
              <a:chOff x="1287" y="2524"/>
              <a:chExt cx="260" cy="100"/>
            </a:xfrm>
          </p:grpSpPr>
          <p:sp>
            <p:nvSpPr>
              <p:cNvPr id="125" name="Rectangle 71">
                <a:extLst>
                  <a:ext uri="{FF2B5EF4-FFF2-40B4-BE49-F238E27FC236}">
                    <a16:creationId xmlns:a16="http://schemas.microsoft.com/office/drawing/2014/main" id="{787C2FD9-5ED9-42D4-9A56-CF7012253E2F}"/>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26" name="Rectangle 72">
                <a:extLst>
                  <a:ext uri="{FF2B5EF4-FFF2-40B4-BE49-F238E27FC236}">
                    <a16:creationId xmlns:a16="http://schemas.microsoft.com/office/drawing/2014/main" id="{8D82929D-C2A5-407C-870E-FDD141779D39}"/>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27" name="Rectangle 73">
                <a:extLst>
                  <a:ext uri="{FF2B5EF4-FFF2-40B4-BE49-F238E27FC236}">
                    <a16:creationId xmlns:a16="http://schemas.microsoft.com/office/drawing/2014/main" id="{9AFC7C55-C0E4-4022-86B1-3C69C10E2533}"/>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28" name="Rectangle 74">
                <a:extLst>
                  <a:ext uri="{FF2B5EF4-FFF2-40B4-BE49-F238E27FC236}">
                    <a16:creationId xmlns:a16="http://schemas.microsoft.com/office/drawing/2014/main" id="{9AE9AE06-877C-45C3-B298-2755393EADC2}"/>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sp>
          <p:nvSpPr>
            <p:cNvPr id="57" name="Line 75">
              <a:extLst>
                <a:ext uri="{FF2B5EF4-FFF2-40B4-BE49-F238E27FC236}">
                  <a16:creationId xmlns:a16="http://schemas.microsoft.com/office/drawing/2014/main" id="{3423CE09-66CD-4714-9C7D-5331091CFA78}"/>
                </a:ext>
              </a:extLst>
            </p:cNvPr>
            <p:cNvSpPr>
              <a:spLocks noChangeShapeType="1"/>
            </p:cNvSpPr>
            <p:nvPr/>
          </p:nvSpPr>
          <p:spPr bwMode="auto">
            <a:xfrm>
              <a:off x="6362700" y="3648075"/>
              <a:ext cx="16383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400">
                <a:latin typeface="Tahoma" charset="0"/>
                <a:ea typeface="ＭＳ Ｐゴシック" charset="0"/>
              </a:endParaRPr>
            </a:p>
          </p:txBody>
        </p:sp>
        <p:sp>
          <p:nvSpPr>
            <p:cNvPr id="58" name="Line 76">
              <a:extLst>
                <a:ext uri="{FF2B5EF4-FFF2-40B4-BE49-F238E27FC236}">
                  <a16:creationId xmlns:a16="http://schemas.microsoft.com/office/drawing/2014/main" id="{69A66E8E-F10A-41FF-9CB3-A19E481F9309}"/>
                </a:ext>
              </a:extLst>
            </p:cNvPr>
            <p:cNvSpPr>
              <a:spLocks noChangeShapeType="1"/>
            </p:cNvSpPr>
            <p:nvPr/>
          </p:nvSpPr>
          <p:spPr bwMode="auto">
            <a:xfrm>
              <a:off x="6353175" y="3352800"/>
              <a:ext cx="16383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400">
                <a:latin typeface="Tahoma" charset="0"/>
                <a:ea typeface="ＭＳ Ｐゴシック" charset="0"/>
              </a:endParaRPr>
            </a:p>
          </p:txBody>
        </p:sp>
        <p:sp>
          <p:nvSpPr>
            <p:cNvPr id="59" name="Line 77">
              <a:extLst>
                <a:ext uri="{FF2B5EF4-FFF2-40B4-BE49-F238E27FC236}">
                  <a16:creationId xmlns:a16="http://schemas.microsoft.com/office/drawing/2014/main" id="{D380D8B6-3FBC-4891-ADFB-26D721660FAF}"/>
                </a:ext>
              </a:extLst>
            </p:cNvPr>
            <p:cNvSpPr>
              <a:spLocks noChangeShapeType="1"/>
            </p:cNvSpPr>
            <p:nvPr/>
          </p:nvSpPr>
          <p:spPr bwMode="auto">
            <a:xfrm>
              <a:off x="6353175" y="3057525"/>
              <a:ext cx="16383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400">
                <a:latin typeface="Tahoma" charset="0"/>
                <a:ea typeface="ＭＳ Ｐゴシック" charset="0"/>
              </a:endParaRPr>
            </a:p>
          </p:txBody>
        </p:sp>
        <p:sp>
          <p:nvSpPr>
            <p:cNvPr id="60" name="Line 78">
              <a:extLst>
                <a:ext uri="{FF2B5EF4-FFF2-40B4-BE49-F238E27FC236}">
                  <a16:creationId xmlns:a16="http://schemas.microsoft.com/office/drawing/2014/main" id="{9AFD9BFC-4B07-404C-9969-D3A5396186E0}"/>
                </a:ext>
              </a:extLst>
            </p:cNvPr>
            <p:cNvSpPr>
              <a:spLocks noChangeShapeType="1"/>
            </p:cNvSpPr>
            <p:nvPr/>
          </p:nvSpPr>
          <p:spPr bwMode="auto">
            <a:xfrm>
              <a:off x="6353175" y="2752725"/>
              <a:ext cx="16383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400">
                <a:latin typeface="Tahoma" charset="0"/>
                <a:ea typeface="ＭＳ Ｐゴシック" charset="0"/>
              </a:endParaRPr>
            </a:p>
          </p:txBody>
        </p:sp>
        <p:grpSp>
          <p:nvGrpSpPr>
            <p:cNvPr id="61" name="Group 79">
              <a:extLst>
                <a:ext uri="{FF2B5EF4-FFF2-40B4-BE49-F238E27FC236}">
                  <a16:creationId xmlns:a16="http://schemas.microsoft.com/office/drawing/2014/main" id="{C9F64D6A-ED2E-4DAE-B8EB-B028B4EE8EEC}"/>
                </a:ext>
              </a:extLst>
            </p:cNvPr>
            <p:cNvGrpSpPr>
              <a:grpSpLocks/>
            </p:cNvGrpSpPr>
            <p:nvPr/>
          </p:nvGrpSpPr>
          <p:grpSpPr bwMode="auto">
            <a:xfrm>
              <a:off x="6505575" y="2579688"/>
              <a:ext cx="473075" cy="228600"/>
              <a:chOff x="1287" y="2524"/>
              <a:chExt cx="260" cy="100"/>
            </a:xfrm>
          </p:grpSpPr>
          <p:sp>
            <p:nvSpPr>
              <p:cNvPr id="121" name="Rectangle 80">
                <a:extLst>
                  <a:ext uri="{FF2B5EF4-FFF2-40B4-BE49-F238E27FC236}">
                    <a16:creationId xmlns:a16="http://schemas.microsoft.com/office/drawing/2014/main" id="{4D2FDFAC-A2A2-407F-8F1B-DBDE72BB1076}"/>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22" name="Rectangle 81">
                <a:extLst>
                  <a:ext uri="{FF2B5EF4-FFF2-40B4-BE49-F238E27FC236}">
                    <a16:creationId xmlns:a16="http://schemas.microsoft.com/office/drawing/2014/main" id="{140A8299-F961-4A21-8544-EB13A105D74B}"/>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23" name="Rectangle 82">
                <a:extLst>
                  <a:ext uri="{FF2B5EF4-FFF2-40B4-BE49-F238E27FC236}">
                    <a16:creationId xmlns:a16="http://schemas.microsoft.com/office/drawing/2014/main" id="{759D22B9-228A-4E63-A014-B19D188EA537}"/>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24" name="Rectangle 83">
                <a:extLst>
                  <a:ext uri="{FF2B5EF4-FFF2-40B4-BE49-F238E27FC236}">
                    <a16:creationId xmlns:a16="http://schemas.microsoft.com/office/drawing/2014/main" id="{3CAA6200-C019-4EA5-9A6C-C71DD890E4A6}"/>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grpSp>
          <p:nvGrpSpPr>
            <p:cNvPr id="62" name="Group 84">
              <a:extLst>
                <a:ext uri="{FF2B5EF4-FFF2-40B4-BE49-F238E27FC236}">
                  <a16:creationId xmlns:a16="http://schemas.microsoft.com/office/drawing/2014/main" id="{D4F61A7E-C4D8-4C96-ADD4-B94749B70F7D}"/>
                </a:ext>
              </a:extLst>
            </p:cNvPr>
            <p:cNvGrpSpPr>
              <a:grpSpLocks/>
            </p:cNvGrpSpPr>
            <p:nvPr/>
          </p:nvGrpSpPr>
          <p:grpSpPr bwMode="auto">
            <a:xfrm>
              <a:off x="7300913" y="2570163"/>
              <a:ext cx="473075" cy="228600"/>
              <a:chOff x="1287" y="2524"/>
              <a:chExt cx="260" cy="100"/>
            </a:xfrm>
          </p:grpSpPr>
          <p:sp>
            <p:nvSpPr>
              <p:cNvPr id="117" name="Rectangle 85">
                <a:extLst>
                  <a:ext uri="{FF2B5EF4-FFF2-40B4-BE49-F238E27FC236}">
                    <a16:creationId xmlns:a16="http://schemas.microsoft.com/office/drawing/2014/main" id="{CCEDE342-A997-4893-AA16-67A288B14C96}"/>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18" name="Rectangle 86">
                <a:extLst>
                  <a:ext uri="{FF2B5EF4-FFF2-40B4-BE49-F238E27FC236}">
                    <a16:creationId xmlns:a16="http://schemas.microsoft.com/office/drawing/2014/main" id="{A5E0C000-2B9D-4998-A96D-A85B4474A29F}"/>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19" name="Rectangle 87">
                <a:extLst>
                  <a:ext uri="{FF2B5EF4-FFF2-40B4-BE49-F238E27FC236}">
                    <a16:creationId xmlns:a16="http://schemas.microsoft.com/office/drawing/2014/main" id="{C6958DE5-F5D6-4D6A-82DF-D306010FCF01}"/>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20" name="Rectangle 88">
                <a:extLst>
                  <a:ext uri="{FF2B5EF4-FFF2-40B4-BE49-F238E27FC236}">
                    <a16:creationId xmlns:a16="http://schemas.microsoft.com/office/drawing/2014/main" id="{F709AF43-C3BA-421C-BDB2-C4CC1D2A6867}"/>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sp>
          <p:nvSpPr>
            <p:cNvPr id="63" name="Oval 89">
              <a:extLst>
                <a:ext uri="{FF2B5EF4-FFF2-40B4-BE49-F238E27FC236}">
                  <a16:creationId xmlns:a16="http://schemas.microsoft.com/office/drawing/2014/main" id="{8ACCBB76-6963-4B45-B3EA-CD84622BDFF0}"/>
                </a:ext>
              </a:extLst>
            </p:cNvPr>
            <p:cNvSpPr>
              <a:spLocks noChangeArrowheads="1"/>
            </p:cNvSpPr>
            <p:nvPr/>
          </p:nvSpPr>
          <p:spPr bwMode="auto">
            <a:xfrm>
              <a:off x="7242175" y="223678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a:latin typeface="Arial" charset="0"/>
                  <a:ea typeface="ＭＳ Ｐゴシック" charset="0"/>
                </a:rPr>
                <a:t>P3</a:t>
              </a:r>
            </a:p>
          </p:txBody>
        </p:sp>
        <p:sp>
          <p:nvSpPr>
            <p:cNvPr id="64" name="Freeform 90">
              <a:extLst>
                <a:ext uri="{FF2B5EF4-FFF2-40B4-BE49-F238E27FC236}">
                  <a16:creationId xmlns:a16="http://schemas.microsoft.com/office/drawing/2014/main" id="{65CC0B4E-5EB2-4921-A984-F91AB5EA481D}"/>
                </a:ext>
              </a:extLst>
            </p:cNvPr>
            <p:cNvSpPr>
              <a:spLocks/>
            </p:cNvSpPr>
            <p:nvPr/>
          </p:nvSpPr>
          <p:spPr bwMode="auto">
            <a:xfrm>
              <a:off x="1493838" y="2439988"/>
              <a:ext cx="2695575" cy="2695575"/>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65" name="Freeform 91">
              <a:extLst>
                <a:ext uri="{FF2B5EF4-FFF2-40B4-BE49-F238E27FC236}">
                  <a16:creationId xmlns:a16="http://schemas.microsoft.com/office/drawing/2014/main" id="{B8FEADB6-0E1F-4543-BBA6-3288150DDD4C}"/>
                </a:ext>
              </a:extLst>
            </p:cNvPr>
            <p:cNvSpPr>
              <a:spLocks/>
            </p:cNvSpPr>
            <p:nvPr/>
          </p:nvSpPr>
          <p:spPr bwMode="auto">
            <a:xfrm>
              <a:off x="4479925" y="2471738"/>
              <a:ext cx="3089275" cy="3252787"/>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66" name="Freeform 92">
              <a:extLst>
                <a:ext uri="{FF2B5EF4-FFF2-40B4-BE49-F238E27FC236}">
                  <a16:creationId xmlns:a16="http://schemas.microsoft.com/office/drawing/2014/main" id="{7A16A6C1-E811-49C5-A0B7-DFF12075AF6A}"/>
                </a:ext>
              </a:extLst>
            </p:cNvPr>
            <p:cNvSpPr>
              <a:spLocks/>
            </p:cNvSpPr>
            <p:nvPr/>
          </p:nvSpPr>
          <p:spPr bwMode="auto">
            <a:xfrm>
              <a:off x="5138738" y="2460625"/>
              <a:ext cx="1609725" cy="2465388"/>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nvGrpSpPr>
            <p:cNvPr id="67" name="Group 93">
              <a:extLst>
                <a:ext uri="{FF2B5EF4-FFF2-40B4-BE49-F238E27FC236}">
                  <a16:creationId xmlns:a16="http://schemas.microsoft.com/office/drawing/2014/main" id="{FFD10165-CEFF-494E-ABAC-A285B5EF1867}"/>
                </a:ext>
              </a:extLst>
            </p:cNvPr>
            <p:cNvGrpSpPr>
              <a:grpSpLocks/>
            </p:cNvGrpSpPr>
            <p:nvPr/>
          </p:nvGrpSpPr>
          <p:grpSpPr bwMode="auto">
            <a:xfrm>
              <a:off x="5149850" y="4684710"/>
              <a:ext cx="2455863" cy="819149"/>
              <a:chOff x="2686" y="3750"/>
              <a:chExt cx="1547" cy="516"/>
            </a:xfrm>
          </p:grpSpPr>
          <p:sp>
            <p:nvSpPr>
              <p:cNvPr id="114" name="Rectangle 94">
                <a:extLst>
                  <a:ext uri="{FF2B5EF4-FFF2-40B4-BE49-F238E27FC236}">
                    <a16:creationId xmlns:a16="http://schemas.microsoft.com/office/drawing/2014/main" id="{954C8CB2-6E84-4F22-9816-C25EE6D7A5E8}"/>
                  </a:ext>
                </a:extLst>
              </p:cNvPr>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15" name="Line 95">
                <a:extLst>
                  <a:ext uri="{FF2B5EF4-FFF2-40B4-BE49-F238E27FC236}">
                    <a16:creationId xmlns:a16="http://schemas.microsoft.com/office/drawing/2014/main" id="{A337591B-1C0E-4509-802C-82E692F1FDCF}"/>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400">
                  <a:latin typeface="Tahoma" charset="0"/>
                  <a:ea typeface="ＭＳ Ｐゴシック" charset="0"/>
                </a:endParaRPr>
              </a:p>
            </p:txBody>
          </p:sp>
          <p:sp>
            <p:nvSpPr>
              <p:cNvPr id="116" name="Text Box 96">
                <a:extLst>
                  <a:ext uri="{FF2B5EF4-FFF2-40B4-BE49-F238E27FC236}">
                    <a16:creationId xmlns:a16="http://schemas.microsoft.com/office/drawing/2014/main" id="{BE46AEB8-F8C2-482F-9BE8-53F017EE3AA7}"/>
                  </a:ext>
                </a:extLst>
              </p:cNvPr>
              <p:cNvSpPr txBox="1">
                <a:spLocks noChangeArrowheads="1"/>
              </p:cNvSpPr>
              <p:nvPr/>
            </p:nvSpPr>
            <p:spPr bwMode="auto">
              <a:xfrm>
                <a:off x="2686" y="3911"/>
                <a:ext cx="1547"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800" dirty="0"/>
                  <a:t>source </a:t>
                </a:r>
                <a:r>
                  <a:rPr lang="en-US" sz="1800" dirty="0" err="1"/>
                  <a:t>IP,port</a:t>
                </a:r>
                <a:r>
                  <a:rPr lang="en-US" sz="1800" dirty="0"/>
                  <a:t>: C,5775</a:t>
                </a:r>
              </a:p>
              <a:p>
                <a:pPr algn="l">
                  <a:lnSpc>
                    <a:spcPct val="85000"/>
                  </a:lnSpc>
                  <a:defRPr/>
                </a:pPr>
                <a:r>
                  <a:rPr lang="en-US" sz="1800" dirty="0" err="1"/>
                  <a:t>dest</a:t>
                </a:r>
                <a:r>
                  <a:rPr lang="en-US" sz="1800" dirty="0"/>
                  <a:t> </a:t>
                </a:r>
                <a:r>
                  <a:rPr lang="en-US" sz="1800" dirty="0" err="1"/>
                  <a:t>IP,port</a:t>
                </a:r>
                <a:r>
                  <a:rPr lang="en-US" sz="1800" dirty="0"/>
                  <a:t>: B,80</a:t>
                </a:r>
              </a:p>
            </p:txBody>
          </p:sp>
        </p:grpSp>
        <p:grpSp>
          <p:nvGrpSpPr>
            <p:cNvPr id="68" name="Group 97">
              <a:extLst>
                <a:ext uri="{FF2B5EF4-FFF2-40B4-BE49-F238E27FC236}">
                  <a16:creationId xmlns:a16="http://schemas.microsoft.com/office/drawing/2014/main" id="{404BBA61-1F3C-493D-B872-7E8A6CA556F5}"/>
                </a:ext>
              </a:extLst>
            </p:cNvPr>
            <p:cNvGrpSpPr>
              <a:grpSpLocks/>
            </p:cNvGrpSpPr>
            <p:nvPr/>
          </p:nvGrpSpPr>
          <p:grpSpPr bwMode="auto">
            <a:xfrm>
              <a:off x="5164138" y="5473704"/>
              <a:ext cx="2455863" cy="803276"/>
              <a:chOff x="2651" y="3750"/>
              <a:chExt cx="1547" cy="506"/>
            </a:xfrm>
          </p:grpSpPr>
          <p:sp>
            <p:nvSpPr>
              <p:cNvPr id="111" name="Rectangle 98">
                <a:extLst>
                  <a:ext uri="{FF2B5EF4-FFF2-40B4-BE49-F238E27FC236}">
                    <a16:creationId xmlns:a16="http://schemas.microsoft.com/office/drawing/2014/main" id="{BA5613E0-4577-48AF-BDA0-16BB8AE97150}"/>
                  </a:ext>
                </a:extLst>
              </p:cNvPr>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12" name="Line 99">
                <a:extLst>
                  <a:ext uri="{FF2B5EF4-FFF2-40B4-BE49-F238E27FC236}">
                    <a16:creationId xmlns:a16="http://schemas.microsoft.com/office/drawing/2014/main" id="{2F8AABFA-2CDB-4C59-AC4E-7E40B8B42146}"/>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400">
                  <a:latin typeface="Tahoma" charset="0"/>
                  <a:ea typeface="ＭＳ Ｐゴシック" charset="0"/>
                </a:endParaRPr>
              </a:p>
            </p:txBody>
          </p:sp>
          <p:sp>
            <p:nvSpPr>
              <p:cNvPr id="113" name="Text Box 100">
                <a:extLst>
                  <a:ext uri="{FF2B5EF4-FFF2-40B4-BE49-F238E27FC236}">
                    <a16:creationId xmlns:a16="http://schemas.microsoft.com/office/drawing/2014/main" id="{88563047-E9A2-4BCE-B800-E5E2A4023523}"/>
                  </a:ext>
                </a:extLst>
              </p:cNvPr>
              <p:cNvSpPr txBox="1">
                <a:spLocks noChangeArrowheads="1"/>
              </p:cNvSpPr>
              <p:nvPr/>
            </p:nvSpPr>
            <p:spPr bwMode="auto">
              <a:xfrm>
                <a:off x="2651" y="3901"/>
                <a:ext cx="1547"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800" dirty="0"/>
                  <a:t>source </a:t>
                </a:r>
                <a:r>
                  <a:rPr lang="en-US" sz="1800" dirty="0" err="1"/>
                  <a:t>IP,port</a:t>
                </a:r>
                <a:r>
                  <a:rPr lang="en-US" sz="1800" dirty="0"/>
                  <a:t>: C,9157</a:t>
                </a:r>
              </a:p>
              <a:p>
                <a:pPr algn="l">
                  <a:lnSpc>
                    <a:spcPct val="85000"/>
                  </a:lnSpc>
                  <a:defRPr/>
                </a:pPr>
                <a:r>
                  <a:rPr lang="en-US" sz="1800" dirty="0" err="1"/>
                  <a:t>dest</a:t>
                </a:r>
                <a:r>
                  <a:rPr lang="en-US" sz="1800" dirty="0"/>
                  <a:t> </a:t>
                </a:r>
                <a:r>
                  <a:rPr lang="en-US" sz="1800" dirty="0" err="1"/>
                  <a:t>IP,port</a:t>
                </a:r>
                <a:r>
                  <a:rPr lang="en-US" sz="1800" dirty="0"/>
                  <a:t>: B,80</a:t>
                </a:r>
              </a:p>
            </p:txBody>
          </p:sp>
        </p:grpSp>
        <p:sp>
          <p:nvSpPr>
            <p:cNvPr id="69" name="Oval 30">
              <a:extLst>
                <a:ext uri="{FF2B5EF4-FFF2-40B4-BE49-F238E27FC236}">
                  <a16:creationId xmlns:a16="http://schemas.microsoft.com/office/drawing/2014/main" id="{47D2A48E-0512-4F92-91B6-F4F4CEFAE305}"/>
                </a:ext>
              </a:extLst>
            </p:cNvPr>
            <p:cNvSpPr>
              <a:spLocks noChangeArrowheads="1"/>
            </p:cNvSpPr>
            <p:nvPr/>
          </p:nvSpPr>
          <p:spPr bwMode="auto">
            <a:xfrm>
              <a:off x="3497263" y="2103438"/>
              <a:ext cx="20335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a:latin typeface="Arial" charset="0"/>
                  <a:ea typeface="ＭＳ Ｐゴシック" charset="0"/>
                </a:rPr>
                <a:t>P4</a:t>
              </a:r>
            </a:p>
          </p:txBody>
        </p:sp>
        <p:sp>
          <p:nvSpPr>
            <p:cNvPr id="70" name="Text Box 101">
              <a:extLst>
                <a:ext uri="{FF2B5EF4-FFF2-40B4-BE49-F238E27FC236}">
                  <a16:creationId xmlns:a16="http://schemas.microsoft.com/office/drawing/2014/main" id="{9F64436F-FE77-48A7-BB06-59A8F37480BB}"/>
                </a:ext>
              </a:extLst>
            </p:cNvPr>
            <p:cNvSpPr txBox="1">
              <a:spLocks noChangeArrowheads="1"/>
            </p:cNvSpPr>
            <p:nvPr/>
          </p:nvSpPr>
          <p:spPr bwMode="auto">
            <a:xfrm>
              <a:off x="4970463" y="1171575"/>
              <a:ext cx="234551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800" b="1" dirty="0">
                  <a:solidFill>
                    <a:srgbClr val="CC0000"/>
                  </a:solidFill>
                </a:rPr>
                <a:t>多线程服务器</a:t>
              </a:r>
              <a:endParaRPr lang="en-US" sz="2800" b="1" dirty="0">
                <a:solidFill>
                  <a:srgbClr val="CC0000"/>
                </a:solidFill>
              </a:endParaRPr>
            </a:p>
          </p:txBody>
        </p:sp>
        <p:sp>
          <p:nvSpPr>
            <p:cNvPr id="71" name="Line 102">
              <a:extLst>
                <a:ext uri="{FF2B5EF4-FFF2-40B4-BE49-F238E27FC236}">
                  <a16:creationId xmlns:a16="http://schemas.microsoft.com/office/drawing/2014/main" id="{2A06946F-D187-45E1-B3F4-B40A2E113082}"/>
                </a:ext>
              </a:extLst>
            </p:cNvPr>
            <p:cNvSpPr>
              <a:spLocks noChangeShapeType="1"/>
            </p:cNvSpPr>
            <p:nvPr/>
          </p:nvSpPr>
          <p:spPr bwMode="auto">
            <a:xfrm flipH="1">
              <a:off x="4779963" y="1516063"/>
              <a:ext cx="579437" cy="752475"/>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400">
                <a:latin typeface="Tahoma" charset="0"/>
                <a:ea typeface="ＭＳ Ｐゴシック" charset="0"/>
              </a:endParaRPr>
            </a:p>
          </p:txBody>
        </p:sp>
        <p:grpSp>
          <p:nvGrpSpPr>
            <p:cNvPr id="72" name="Group 104">
              <a:extLst>
                <a:ext uri="{FF2B5EF4-FFF2-40B4-BE49-F238E27FC236}">
                  <a16:creationId xmlns:a16="http://schemas.microsoft.com/office/drawing/2014/main" id="{C3E8F37D-637D-4DFB-8121-D3E7E5DE0041}"/>
                </a:ext>
              </a:extLst>
            </p:cNvPr>
            <p:cNvGrpSpPr>
              <a:grpSpLocks/>
            </p:cNvGrpSpPr>
            <p:nvPr/>
          </p:nvGrpSpPr>
          <p:grpSpPr bwMode="auto">
            <a:xfrm flipH="1">
              <a:off x="8258175" y="3529013"/>
              <a:ext cx="711200" cy="669925"/>
              <a:chOff x="-44" y="1473"/>
              <a:chExt cx="981" cy="1105"/>
            </a:xfrm>
          </p:grpSpPr>
          <p:pic>
            <p:nvPicPr>
              <p:cNvPr id="109" name="Picture 105" descr="desktop_computer_stylized_medium">
                <a:extLst>
                  <a:ext uri="{FF2B5EF4-FFF2-40B4-BE49-F238E27FC236}">
                    <a16:creationId xmlns:a16="http://schemas.microsoft.com/office/drawing/2014/main" id="{F133421B-1FCC-4036-AD2C-2C80513AE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106">
                <a:extLst>
                  <a:ext uri="{FF2B5EF4-FFF2-40B4-BE49-F238E27FC236}">
                    <a16:creationId xmlns:a16="http://schemas.microsoft.com/office/drawing/2014/main" id="{A53B67E9-D62A-444D-9EB9-F4F9F9E5FD1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grpSp>
          <p:nvGrpSpPr>
            <p:cNvPr id="73" name="Group 107">
              <a:extLst>
                <a:ext uri="{FF2B5EF4-FFF2-40B4-BE49-F238E27FC236}">
                  <a16:creationId xmlns:a16="http://schemas.microsoft.com/office/drawing/2014/main" id="{AFA07F6F-A3AE-437D-93AC-49F1E1FE49CD}"/>
                </a:ext>
              </a:extLst>
            </p:cNvPr>
            <p:cNvGrpSpPr>
              <a:grpSpLocks/>
            </p:cNvGrpSpPr>
            <p:nvPr/>
          </p:nvGrpSpPr>
          <p:grpSpPr bwMode="auto">
            <a:xfrm>
              <a:off x="-44450" y="3613150"/>
              <a:ext cx="711200" cy="669925"/>
              <a:chOff x="-44" y="1473"/>
              <a:chExt cx="981" cy="1105"/>
            </a:xfrm>
          </p:grpSpPr>
          <p:pic>
            <p:nvPicPr>
              <p:cNvPr id="107" name="Picture 108" descr="desktop_computer_stylized_medium">
                <a:extLst>
                  <a:ext uri="{FF2B5EF4-FFF2-40B4-BE49-F238E27FC236}">
                    <a16:creationId xmlns:a16="http://schemas.microsoft.com/office/drawing/2014/main" id="{33D2E697-F42C-44DD-8D6C-F6A91CB175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Freeform 109">
                <a:extLst>
                  <a:ext uri="{FF2B5EF4-FFF2-40B4-BE49-F238E27FC236}">
                    <a16:creationId xmlns:a16="http://schemas.microsoft.com/office/drawing/2014/main" id="{755E1862-E259-474B-80DA-0200B2A2565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grpSp>
          <p:nvGrpSpPr>
            <p:cNvPr id="74" name="Group 110">
              <a:extLst>
                <a:ext uri="{FF2B5EF4-FFF2-40B4-BE49-F238E27FC236}">
                  <a16:creationId xmlns:a16="http://schemas.microsoft.com/office/drawing/2014/main" id="{128E9F80-55E1-4B5D-8A80-EB35A0A9A476}"/>
                </a:ext>
              </a:extLst>
            </p:cNvPr>
            <p:cNvGrpSpPr>
              <a:grpSpLocks/>
            </p:cNvGrpSpPr>
            <p:nvPr/>
          </p:nvGrpSpPr>
          <p:grpSpPr bwMode="auto">
            <a:xfrm>
              <a:off x="2820988" y="3192463"/>
              <a:ext cx="358775" cy="704850"/>
              <a:chOff x="4140" y="429"/>
              <a:chExt cx="1425" cy="2396"/>
            </a:xfrm>
          </p:grpSpPr>
          <p:sp>
            <p:nvSpPr>
              <p:cNvPr id="75" name="Freeform 111">
                <a:extLst>
                  <a:ext uri="{FF2B5EF4-FFF2-40B4-BE49-F238E27FC236}">
                    <a16:creationId xmlns:a16="http://schemas.microsoft.com/office/drawing/2014/main" id="{613C5F6F-0978-40E7-AC4B-4603AAA2DE1D}"/>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6" name="Rectangle 112">
                <a:extLst>
                  <a:ext uri="{FF2B5EF4-FFF2-40B4-BE49-F238E27FC236}">
                    <a16:creationId xmlns:a16="http://schemas.microsoft.com/office/drawing/2014/main" id="{E127B52E-511B-475E-A308-4034FADF6E9C}"/>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77" name="Freeform 113">
                <a:extLst>
                  <a:ext uri="{FF2B5EF4-FFF2-40B4-BE49-F238E27FC236}">
                    <a16:creationId xmlns:a16="http://schemas.microsoft.com/office/drawing/2014/main" id="{7E674F16-63DB-4187-A270-65A642E4F2D5}"/>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8" name="Freeform 114">
                <a:extLst>
                  <a:ext uri="{FF2B5EF4-FFF2-40B4-BE49-F238E27FC236}">
                    <a16:creationId xmlns:a16="http://schemas.microsoft.com/office/drawing/2014/main" id="{D333E581-15C9-44E2-B44B-C48EFBF90CD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9" name="Rectangle 115">
                <a:extLst>
                  <a:ext uri="{FF2B5EF4-FFF2-40B4-BE49-F238E27FC236}">
                    <a16:creationId xmlns:a16="http://schemas.microsoft.com/office/drawing/2014/main" id="{5CBFC83D-91B7-4DDD-9561-09056C607869}"/>
                  </a:ext>
                </a:extLst>
              </p:cNvPr>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nvGrpSpPr>
              <p:cNvPr id="80" name="Group 116">
                <a:extLst>
                  <a:ext uri="{FF2B5EF4-FFF2-40B4-BE49-F238E27FC236}">
                    <a16:creationId xmlns:a16="http://schemas.microsoft.com/office/drawing/2014/main" id="{6A289CF1-8117-418F-9D55-89FAEA8F6D67}"/>
                  </a:ext>
                </a:extLst>
              </p:cNvPr>
              <p:cNvGrpSpPr>
                <a:grpSpLocks/>
              </p:cNvGrpSpPr>
              <p:nvPr/>
            </p:nvGrpSpPr>
            <p:grpSpPr bwMode="auto">
              <a:xfrm>
                <a:off x="4749" y="668"/>
                <a:ext cx="581" cy="145"/>
                <a:chOff x="614" y="2568"/>
                <a:chExt cx="725" cy="139"/>
              </a:xfrm>
            </p:grpSpPr>
            <p:sp>
              <p:nvSpPr>
                <p:cNvPr id="105" name="AutoShape 117">
                  <a:extLst>
                    <a:ext uri="{FF2B5EF4-FFF2-40B4-BE49-F238E27FC236}">
                      <a16:creationId xmlns:a16="http://schemas.microsoft.com/office/drawing/2014/main" id="{0453BE9C-3CBE-46C6-A332-0BF9418A4502}"/>
                    </a:ext>
                  </a:extLst>
                </p:cNvPr>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06" name="AutoShape 118">
                  <a:extLst>
                    <a:ext uri="{FF2B5EF4-FFF2-40B4-BE49-F238E27FC236}">
                      <a16:creationId xmlns:a16="http://schemas.microsoft.com/office/drawing/2014/main" id="{DB3D4760-792A-4E40-82DD-4C5C0BF775F6}"/>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sp>
            <p:nvSpPr>
              <p:cNvPr id="81" name="Rectangle 119">
                <a:extLst>
                  <a:ext uri="{FF2B5EF4-FFF2-40B4-BE49-F238E27FC236}">
                    <a16:creationId xmlns:a16="http://schemas.microsoft.com/office/drawing/2014/main" id="{4A637A9B-D297-47B6-86CC-05BE152D7416}"/>
                  </a:ext>
                </a:extLst>
              </p:cNvPr>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nvGrpSpPr>
              <p:cNvPr id="82" name="Group 120">
                <a:extLst>
                  <a:ext uri="{FF2B5EF4-FFF2-40B4-BE49-F238E27FC236}">
                    <a16:creationId xmlns:a16="http://schemas.microsoft.com/office/drawing/2014/main" id="{C18E33E6-636B-4240-8B39-8139B7AE4E6B}"/>
                  </a:ext>
                </a:extLst>
              </p:cNvPr>
              <p:cNvGrpSpPr>
                <a:grpSpLocks/>
              </p:cNvGrpSpPr>
              <p:nvPr/>
            </p:nvGrpSpPr>
            <p:grpSpPr bwMode="auto">
              <a:xfrm>
                <a:off x="4747" y="994"/>
                <a:ext cx="581" cy="134"/>
                <a:chOff x="614" y="2568"/>
                <a:chExt cx="725" cy="139"/>
              </a:xfrm>
            </p:grpSpPr>
            <p:sp>
              <p:nvSpPr>
                <p:cNvPr id="103" name="AutoShape 121">
                  <a:extLst>
                    <a:ext uri="{FF2B5EF4-FFF2-40B4-BE49-F238E27FC236}">
                      <a16:creationId xmlns:a16="http://schemas.microsoft.com/office/drawing/2014/main" id="{381D2284-0ED7-495F-A25D-7A6A7E7FBD11}"/>
                    </a:ext>
                  </a:extLst>
                </p:cNvPr>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04" name="AutoShape 122">
                  <a:extLst>
                    <a:ext uri="{FF2B5EF4-FFF2-40B4-BE49-F238E27FC236}">
                      <a16:creationId xmlns:a16="http://schemas.microsoft.com/office/drawing/2014/main" id="{2DFAA012-8E7A-4E78-88C1-53EA660AFF3E}"/>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sp>
            <p:nvSpPr>
              <p:cNvPr id="83" name="Rectangle 123">
                <a:extLst>
                  <a:ext uri="{FF2B5EF4-FFF2-40B4-BE49-F238E27FC236}">
                    <a16:creationId xmlns:a16="http://schemas.microsoft.com/office/drawing/2014/main" id="{4829D8F0-00CE-4A19-9CE6-C5C8CF0AF539}"/>
                  </a:ext>
                </a:extLst>
              </p:cNvPr>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84" name="Rectangle 124">
                <a:extLst>
                  <a:ext uri="{FF2B5EF4-FFF2-40B4-BE49-F238E27FC236}">
                    <a16:creationId xmlns:a16="http://schemas.microsoft.com/office/drawing/2014/main" id="{4C124066-B5F6-45AB-B22C-A8C6A3482F40}"/>
                  </a:ext>
                </a:extLst>
              </p:cNvPr>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nvGrpSpPr>
              <p:cNvPr id="85" name="Group 125">
                <a:extLst>
                  <a:ext uri="{FF2B5EF4-FFF2-40B4-BE49-F238E27FC236}">
                    <a16:creationId xmlns:a16="http://schemas.microsoft.com/office/drawing/2014/main" id="{C9B8EC3D-C052-47B7-8817-99D666E317DB}"/>
                  </a:ext>
                </a:extLst>
              </p:cNvPr>
              <p:cNvGrpSpPr>
                <a:grpSpLocks/>
              </p:cNvGrpSpPr>
              <p:nvPr/>
            </p:nvGrpSpPr>
            <p:grpSpPr bwMode="auto">
              <a:xfrm>
                <a:off x="4735" y="1627"/>
                <a:ext cx="582" cy="151"/>
                <a:chOff x="614" y="2568"/>
                <a:chExt cx="725" cy="139"/>
              </a:xfrm>
            </p:grpSpPr>
            <p:sp>
              <p:nvSpPr>
                <p:cNvPr id="101" name="AutoShape 126">
                  <a:extLst>
                    <a:ext uri="{FF2B5EF4-FFF2-40B4-BE49-F238E27FC236}">
                      <a16:creationId xmlns:a16="http://schemas.microsoft.com/office/drawing/2014/main" id="{EFE31DD8-F5E4-49F6-8841-4E97132619E8}"/>
                    </a:ext>
                  </a:extLst>
                </p:cNvPr>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02" name="AutoShape 127">
                  <a:extLst>
                    <a:ext uri="{FF2B5EF4-FFF2-40B4-BE49-F238E27FC236}">
                      <a16:creationId xmlns:a16="http://schemas.microsoft.com/office/drawing/2014/main" id="{F82F644F-7FC7-4AC0-BC45-542C93C71406}"/>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sp>
            <p:nvSpPr>
              <p:cNvPr id="86" name="Freeform 128">
                <a:extLst>
                  <a:ext uri="{FF2B5EF4-FFF2-40B4-BE49-F238E27FC236}">
                    <a16:creationId xmlns:a16="http://schemas.microsoft.com/office/drawing/2014/main" id="{EBB4ADD2-B304-4503-B5A2-B6C67C7FD0C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nvGrpSpPr>
              <p:cNvPr id="87" name="Group 129">
                <a:extLst>
                  <a:ext uri="{FF2B5EF4-FFF2-40B4-BE49-F238E27FC236}">
                    <a16:creationId xmlns:a16="http://schemas.microsoft.com/office/drawing/2014/main" id="{EBBE8C94-9DE5-4C9E-B8DC-C8145D871EC1}"/>
                  </a:ext>
                </a:extLst>
              </p:cNvPr>
              <p:cNvGrpSpPr>
                <a:grpSpLocks/>
              </p:cNvGrpSpPr>
              <p:nvPr/>
            </p:nvGrpSpPr>
            <p:grpSpPr bwMode="auto">
              <a:xfrm>
                <a:off x="4739" y="1327"/>
                <a:ext cx="582" cy="139"/>
                <a:chOff x="614" y="2568"/>
                <a:chExt cx="725" cy="139"/>
              </a:xfrm>
            </p:grpSpPr>
            <p:sp>
              <p:nvSpPr>
                <p:cNvPr id="99" name="AutoShape 130">
                  <a:extLst>
                    <a:ext uri="{FF2B5EF4-FFF2-40B4-BE49-F238E27FC236}">
                      <a16:creationId xmlns:a16="http://schemas.microsoft.com/office/drawing/2014/main" id="{03471270-C953-422C-9C70-E28EBC8FE284}"/>
                    </a:ext>
                  </a:extLst>
                </p:cNvPr>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100" name="AutoShape 131">
                  <a:extLst>
                    <a:ext uri="{FF2B5EF4-FFF2-40B4-BE49-F238E27FC236}">
                      <a16:creationId xmlns:a16="http://schemas.microsoft.com/office/drawing/2014/main" id="{54C30E73-A251-4C67-859A-28800520B50E}"/>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sp>
            <p:nvSpPr>
              <p:cNvPr id="88" name="Rectangle 132">
                <a:extLst>
                  <a:ext uri="{FF2B5EF4-FFF2-40B4-BE49-F238E27FC236}">
                    <a16:creationId xmlns:a16="http://schemas.microsoft.com/office/drawing/2014/main" id="{1FA04B7B-682B-411D-993B-9E8889C776DA}"/>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89" name="Freeform 133">
                <a:extLst>
                  <a:ext uri="{FF2B5EF4-FFF2-40B4-BE49-F238E27FC236}">
                    <a16:creationId xmlns:a16="http://schemas.microsoft.com/office/drawing/2014/main" id="{7734FA2E-D9E9-4CBD-8CB2-5C4887BD31B8}"/>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90" name="Freeform 134">
                <a:extLst>
                  <a:ext uri="{FF2B5EF4-FFF2-40B4-BE49-F238E27FC236}">
                    <a16:creationId xmlns:a16="http://schemas.microsoft.com/office/drawing/2014/main" id="{762CB9EC-D993-45BF-8672-C163B2A58D2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91" name="Oval 135">
                <a:extLst>
                  <a:ext uri="{FF2B5EF4-FFF2-40B4-BE49-F238E27FC236}">
                    <a16:creationId xmlns:a16="http://schemas.microsoft.com/office/drawing/2014/main" id="{4BBBA5ED-FDD9-45AE-87D8-496678A802F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92" name="Freeform 136">
                <a:extLst>
                  <a:ext uri="{FF2B5EF4-FFF2-40B4-BE49-F238E27FC236}">
                    <a16:creationId xmlns:a16="http://schemas.microsoft.com/office/drawing/2014/main" id="{C927A5C5-983B-4682-A0FA-BF81CA6EB84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93" name="AutoShape 137">
                <a:extLst>
                  <a:ext uri="{FF2B5EF4-FFF2-40B4-BE49-F238E27FC236}">
                    <a16:creationId xmlns:a16="http://schemas.microsoft.com/office/drawing/2014/main" id="{9ED31D80-DE60-4B37-B1DA-933A94A8EAE2}"/>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94" name="AutoShape 138">
                <a:extLst>
                  <a:ext uri="{FF2B5EF4-FFF2-40B4-BE49-F238E27FC236}">
                    <a16:creationId xmlns:a16="http://schemas.microsoft.com/office/drawing/2014/main" id="{90EFC807-684C-4B2A-8734-613BCC54F5AB}"/>
                  </a:ext>
                </a:extLst>
              </p:cNvPr>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95" name="Oval 139">
                <a:extLst>
                  <a:ext uri="{FF2B5EF4-FFF2-40B4-BE49-F238E27FC236}">
                    <a16:creationId xmlns:a16="http://schemas.microsoft.com/office/drawing/2014/main" id="{666CFCAE-2FD8-4FB3-9228-B8DCC0EF9448}"/>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96" name="Oval 140">
                <a:extLst>
                  <a:ext uri="{FF2B5EF4-FFF2-40B4-BE49-F238E27FC236}">
                    <a16:creationId xmlns:a16="http://schemas.microsoft.com/office/drawing/2014/main" id="{6021E03B-ABAF-45B2-81BF-FF3722B27A0E}"/>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2400">
                  <a:solidFill>
                    <a:srgbClr val="FF0000"/>
                  </a:solidFill>
                  <a:latin typeface="Arial" charset="0"/>
                  <a:ea typeface="ＭＳ Ｐゴシック" charset="0"/>
                  <a:cs typeface="Arial" charset="0"/>
                </a:endParaRPr>
              </a:p>
            </p:txBody>
          </p:sp>
          <p:sp>
            <p:nvSpPr>
              <p:cNvPr id="97" name="Oval 141">
                <a:extLst>
                  <a:ext uri="{FF2B5EF4-FFF2-40B4-BE49-F238E27FC236}">
                    <a16:creationId xmlns:a16="http://schemas.microsoft.com/office/drawing/2014/main" id="{1B47DA8A-E843-4948-B360-ECD0F5BF4CE8}"/>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sp>
            <p:nvSpPr>
              <p:cNvPr id="98" name="Rectangle 142">
                <a:extLst>
                  <a:ext uri="{FF2B5EF4-FFF2-40B4-BE49-F238E27FC236}">
                    <a16:creationId xmlns:a16="http://schemas.microsoft.com/office/drawing/2014/main" id="{A68D3049-DD01-4F51-898F-139B701E84D0}"/>
                  </a:ext>
                </a:extLst>
              </p:cNvPr>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Tahoma" charset="0"/>
                  <a:ea typeface="ＭＳ Ｐゴシック" charset="0"/>
                </a:endParaRPr>
              </a:p>
            </p:txBody>
          </p:sp>
        </p:grpSp>
      </p:grpSp>
      <p:sp>
        <p:nvSpPr>
          <p:cNvPr id="147" name="矩形 146">
            <a:extLst>
              <a:ext uri="{FF2B5EF4-FFF2-40B4-BE49-F238E27FC236}">
                <a16:creationId xmlns:a16="http://schemas.microsoft.com/office/drawing/2014/main" id="{CEA16B3A-3E9E-4CEF-85F9-67EE70B0CAC5}"/>
              </a:ext>
            </a:extLst>
          </p:cNvPr>
          <p:cNvSpPr/>
          <p:nvPr/>
        </p:nvSpPr>
        <p:spPr>
          <a:xfrm>
            <a:off x="3464513" y="710268"/>
            <a:ext cx="5262979" cy="646331"/>
          </a:xfrm>
          <a:prstGeom prst="rect">
            <a:avLst/>
          </a:prstGeom>
        </p:spPr>
        <p:txBody>
          <a:bodyPr wrap="none">
            <a:spAutoFit/>
          </a:bodyPr>
          <a:lstStyle/>
          <a:p>
            <a:pPr algn="ctr"/>
            <a:r>
              <a:rPr lang="zh-CN" altLang="en-US" sz="3600" b="1" dirty="0">
                <a:solidFill>
                  <a:schemeClr val="accent1"/>
                </a:solidFill>
                <a:cs typeface="+mn-ea"/>
                <a:sym typeface="+mn-lt"/>
              </a:rPr>
              <a:t>面向连接的多路分解例子</a:t>
            </a:r>
            <a:endParaRPr lang="en-US" altLang="zh-CN" sz="3600" b="1" dirty="0">
              <a:solidFill>
                <a:schemeClr val="accent1"/>
              </a:solidFill>
              <a:cs typeface="+mn-ea"/>
              <a:sym typeface="+mn-lt"/>
            </a:endParaRPr>
          </a:p>
        </p:txBody>
      </p:sp>
    </p:spTree>
    <p:extLst>
      <p:ext uri="{BB962C8B-B14F-4D97-AF65-F5344CB8AC3E}">
        <p14:creationId xmlns:p14="http://schemas.microsoft.com/office/powerpoint/2010/main" val="31039294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7"/>
                                        </p:tgtEl>
                                        <p:attrNameLst>
                                          <p:attrName>style.visibility</p:attrName>
                                        </p:attrNameLst>
                                      </p:cBhvr>
                                      <p:to>
                                        <p:strVal val="visible"/>
                                      </p:to>
                                    </p:set>
                                    <p:animEffect transition="in" filter="wipe(left)">
                                      <p:cBhvr>
                                        <p:cTn id="13"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9933" y="1433543"/>
            <a:ext cx="2790167" cy="2215991"/>
          </a:xfrm>
          <a:prstGeom prst="rect">
            <a:avLst/>
          </a:prstGeom>
          <a:noFill/>
        </p:spPr>
        <p:txBody>
          <a:bodyPr wrap="square" rtlCol="0">
            <a:spAutoFit/>
          </a:bodyPr>
          <a:lstStyle/>
          <a:p>
            <a:r>
              <a:rPr lang="en-US" altLang="zh-CN" sz="13800" b="1" dirty="0">
                <a:solidFill>
                  <a:srgbClr val="575757"/>
                </a:solidFill>
                <a:latin typeface="Algerian" panose="04020705040A02060702" pitchFamily="82" charset="0"/>
                <a:cs typeface="+mn-ea"/>
                <a:sym typeface="+mn-lt"/>
              </a:rPr>
              <a:t>03</a:t>
            </a:r>
            <a:endParaRPr lang="zh-CN" altLang="en-US" sz="13800" b="1" dirty="0">
              <a:solidFill>
                <a:srgbClr val="575757"/>
              </a:solidFill>
              <a:latin typeface="Algerian" panose="04020705040A02060702" pitchFamily="82" charset="0"/>
              <a:cs typeface="+mn-ea"/>
              <a:sym typeface="+mn-lt"/>
            </a:endParaRPr>
          </a:p>
        </p:txBody>
      </p:sp>
      <p:sp>
        <p:nvSpPr>
          <p:cNvPr id="6" name="文本框 5"/>
          <p:cNvSpPr txBox="1"/>
          <p:nvPr/>
        </p:nvSpPr>
        <p:spPr>
          <a:xfrm>
            <a:off x="2784430" y="2156817"/>
            <a:ext cx="4541628" cy="769441"/>
          </a:xfrm>
          <a:prstGeom prst="rect">
            <a:avLst/>
          </a:prstGeom>
          <a:noFill/>
        </p:spPr>
        <p:txBody>
          <a:bodyPr wrap="none" rtlCol="0">
            <a:spAutoFit/>
          </a:bodyPr>
          <a:lstStyle/>
          <a:p>
            <a:r>
              <a:rPr lang="zh-CN" altLang="en-US" sz="4400" b="1" dirty="0">
                <a:solidFill>
                  <a:srgbClr val="575757"/>
                </a:solidFill>
                <a:cs typeface="+mn-ea"/>
                <a:sym typeface="+mn-lt"/>
              </a:rPr>
              <a:t>无连接传输</a:t>
            </a:r>
            <a:r>
              <a:rPr lang="en-US" altLang="zh-CN" sz="4400" b="1" dirty="0">
                <a:solidFill>
                  <a:srgbClr val="575757"/>
                </a:solidFill>
                <a:cs typeface="+mn-ea"/>
                <a:sym typeface="+mn-lt"/>
              </a:rPr>
              <a:t>: UDP</a:t>
            </a:r>
            <a:endParaRPr lang="zh-CN" altLang="en-US" sz="4400" b="1" dirty="0">
              <a:solidFill>
                <a:srgbClr val="575757"/>
              </a:solidFill>
              <a:cs typeface="+mn-ea"/>
              <a:sym typeface="+mn-lt"/>
            </a:endParaRPr>
          </a:p>
        </p:txBody>
      </p:sp>
      <p:sp>
        <p:nvSpPr>
          <p:cNvPr id="8" name="等腰三角形 7"/>
          <p:cNvSpPr/>
          <p:nvPr/>
        </p:nvSpPr>
        <p:spPr>
          <a:xfrm>
            <a:off x="3251198" y="1262744"/>
            <a:ext cx="8940801" cy="5607594"/>
          </a:xfrm>
          <a:custGeom>
            <a:avLst/>
            <a:gdLst>
              <a:gd name="connsiteX0" fmla="*/ 0 w 5529943"/>
              <a:gd name="connsiteY0" fmla="*/ 5595257 h 5595257"/>
              <a:gd name="connsiteX1" fmla="*/ 5529943 w 5529943"/>
              <a:gd name="connsiteY1" fmla="*/ 0 h 5595257"/>
              <a:gd name="connsiteX2" fmla="*/ 5529943 w 5529943"/>
              <a:gd name="connsiteY2" fmla="*/ 5595257 h 5595257"/>
              <a:gd name="connsiteX3" fmla="*/ 0 w 5529943"/>
              <a:gd name="connsiteY3" fmla="*/ 5595257 h 5595257"/>
              <a:gd name="connsiteX0" fmla="*/ 0 w 8940801"/>
              <a:gd name="connsiteY0" fmla="*/ 5653314 h 5653314"/>
              <a:gd name="connsiteX1" fmla="*/ 8940801 w 8940801"/>
              <a:gd name="connsiteY1" fmla="*/ 0 h 5653314"/>
              <a:gd name="connsiteX2" fmla="*/ 8940801 w 8940801"/>
              <a:gd name="connsiteY2" fmla="*/ 5595257 h 5653314"/>
              <a:gd name="connsiteX3" fmla="*/ 0 w 8940801"/>
              <a:gd name="connsiteY3" fmla="*/ 5653314 h 5653314"/>
              <a:gd name="connsiteX0" fmla="*/ 0 w 8940801"/>
              <a:gd name="connsiteY0" fmla="*/ 5607594 h 5607594"/>
              <a:gd name="connsiteX1" fmla="*/ 8940801 w 8940801"/>
              <a:gd name="connsiteY1" fmla="*/ 0 h 5607594"/>
              <a:gd name="connsiteX2" fmla="*/ 8940801 w 8940801"/>
              <a:gd name="connsiteY2" fmla="*/ 5595257 h 5607594"/>
              <a:gd name="connsiteX3" fmla="*/ 0 w 8940801"/>
              <a:gd name="connsiteY3" fmla="*/ 5607594 h 5607594"/>
            </a:gdLst>
            <a:ahLst/>
            <a:cxnLst>
              <a:cxn ang="0">
                <a:pos x="connsiteX0" y="connsiteY0"/>
              </a:cxn>
              <a:cxn ang="0">
                <a:pos x="connsiteX1" y="connsiteY1"/>
              </a:cxn>
              <a:cxn ang="0">
                <a:pos x="connsiteX2" y="connsiteY2"/>
              </a:cxn>
              <a:cxn ang="0">
                <a:pos x="connsiteX3" y="connsiteY3"/>
              </a:cxn>
            </a:cxnLst>
            <a:rect l="l" t="t" r="r" b="b"/>
            <a:pathLst>
              <a:path w="8940801" h="5607594">
                <a:moveTo>
                  <a:pt x="0" y="5607594"/>
                </a:moveTo>
                <a:lnTo>
                  <a:pt x="8940801" y="0"/>
                </a:lnTo>
                <a:lnTo>
                  <a:pt x="8940801" y="5595257"/>
                </a:lnTo>
                <a:lnTo>
                  <a:pt x="0" y="5607594"/>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5567984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4294CE41-9292-4FB3-BCDA-485C42C2BE3C}"/>
              </a:ext>
            </a:extLst>
          </p:cNvPr>
          <p:cNvGrpSpPr/>
          <p:nvPr/>
        </p:nvGrpSpPr>
        <p:grpSpPr>
          <a:xfrm>
            <a:off x="6792773" y="1398494"/>
            <a:ext cx="5316304" cy="5082988"/>
            <a:chOff x="445294" y="4198143"/>
            <a:chExt cx="7104063" cy="2027239"/>
          </a:xfrm>
        </p:grpSpPr>
        <p:sp>
          <p:nvSpPr>
            <p:cNvPr id="16" name="圆角矩形 10">
              <a:extLst>
                <a:ext uri="{FF2B5EF4-FFF2-40B4-BE49-F238E27FC236}">
                  <a16:creationId xmlns:a16="http://schemas.microsoft.com/office/drawing/2014/main" id="{6490D1F5-0F72-4957-B33E-DFF85D1C3844}"/>
                </a:ext>
              </a:extLst>
            </p:cNvPr>
            <p:cNvSpPr/>
            <p:nvPr/>
          </p:nvSpPr>
          <p:spPr>
            <a:xfrm>
              <a:off x="515549" y="4198143"/>
              <a:ext cx="6566290"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Rectangle 39">
              <a:extLst>
                <a:ext uri="{FF2B5EF4-FFF2-40B4-BE49-F238E27FC236}">
                  <a16:creationId xmlns:a16="http://schemas.microsoft.com/office/drawing/2014/main" id="{B575FD17-0AA9-474E-8E90-BC5F7A602D56}"/>
                </a:ext>
              </a:extLst>
            </p:cNvPr>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无连接传输</a:t>
            </a:r>
            <a:r>
              <a:rPr lang="en-US" altLang="zh-CN" sz="1800" dirty="0">
                <a:solidFill>
                  <a:schemeClr val="tx1">
                    <a:lumMod val="65000"/>
                    <a:lumOff val="35000"/>
                  </a:schemeClr>
                </a:solidFill>
                <a:latin typeface="+mn-lt"/>
                <a:ea typeface="+mn-ea"/>
                <a:cs typeface="+mn-ea"/>
                <a:sym typeface="+mn-lt"/>
              </a:rPr>
              <a:t>: UDP</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2618127" y="710268"/>
            <a:ext cx="6955751" cy="646331"/>
          </a:xfrm>
          <a:prstGeom prst="rect">
            <a:avLst/>
          </a:prstGeom>
        </p:spPr>
        <p:txBody>
          <a:bodyPr wrap="none">
            <a:spAutoFit/>
          </a:bodyPr>
          <a:lstStyle/>
          <a:p>
            <a:pPr algn="ctr"/>
            <a:r>
              <a:rPr lang="en-US" altLang="zh-CN" sz="3600" b="1" dirty="0">
                <a:solidFill>
                  <a:schemeClr val="accent1"/>
                </a:solidFill>
                <a:cs typeface="+mn-ea"/>
                <a:sym typeface="+mn-lt"/>
              </a:rPr>
              <a:t>UDP: </a:t>
            </a:r>
            <a:r>
              <a:rPr lang="zh-CN" altLang="en-US" sz="3600" b="1" dirty="0">
                <a:solidFill>
                  <a:schemeClr val="accent1"/>
                </a:solidFill>
                <a:cs typeface="+mn-ea"/>
                <a:sym typeface="+mn-lt"/>
              </a:rPr>
              <a:t>用户数据报协议 </a:t>
            </a:r>
            <a:r>
              <a:rPr lang="en-US" altLang="zh-CN" sz="3600" b="1" dirty="0">
                <a:solidFill>
                  <a:schemeClr val="accent1"/>
                </a:solidFill>
                <a:cs typeface="+mn-ea"/>
                <a:sym typeface="+mn-lt"/>
              </a:rPr>
              <a:t>[RFC 768]</a:t>
            </a:r>
          </a:p>
        </p:txBody>
      </p:sp>
      <p:sp>
        <p:nvSpPr>
          <p:cNvPr id="13" name="圆角矩形 8">
            <a:extLst>
              <a:ext uri="{FF2B5EF4-FFF2-40B4-BE49-F238E27FC236}">
                <a16:creationId xmlns:a16="http://schemas.microsoft.com/office/drawing/2014/main" id="{22EFBF6E-F16E-4742-A4FA-E2DBE6DB790F}"/>
              </a:ext>
            </a:extLst>
          </p:cNvPr>
          <p:cNvSpPr/>
          <p:nvPr/>
        </p:nvSpPr>
        <p:spPr>
          <a:xfrm>
            <a:off x="799050" y="1398494"/>
            <a:ext cx="4661484" cy="508298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defRPr/>
            </a:pP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无修饰” “不加渲染的” 因特网传输层协议</a:t>
            </a:r>
          </a:p>
          <a:p>
            <a:pPr marL="457200" indent="-457200">
              <a:buFont typeface="Wingdings" panose="05000000000000000000" pitchFamily="2" charset="2"/>
              <a:buChar char="l"/>
              <a:defRPr/>
            </a:pPr>
            <a:r>
              <a:rPr lang="zh-CN" altLang="en-US" sz="2600" dirty="0">
                <a:latin typeface="微软雅黑" panose="020B0503020204020204" pitchFamily="34" charset="-122"/>
                <a:ea typeface="微软雅黑" panose="020B0503020204020204" pitchFamily="34" charset="-122"/>
              </a:rPr>
              <a:t>“尽最大努力”服务</a:t>
            </a:r>
            <a:endParaRPr lang="en-US" altLang="zh-CN" sz="26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defRPr/>
            </a:pPr>
            <a:r>
              <a:rPr lang="zh-CN" altLang="en-US" sz="2600" dirty="0">
                <a:latin typeface="微软雅黑" panose="020B0503020204020204" pitchFamily="34" charset="-122"/>
                <a:ea typeface="微软雅黑" panose="020B0503020204020204" pitchFamily="34" charset="-122"/>
              </a:rPr>
              <a:t>数据段可能</a:t>
            </a:r>
            <a:r>
              <a:rPr lang="en-US" altLang="zh-CN" sz="2600" dirty="0">
                <a:latin typeface="微软雅黑" panose="020B0503020204020204" pitchFamily="34" charset="-122"/>
                <a:ea typeface="微软雅黑" panose="020B0503020204020204" pitchFamily="34" charset="-122"/>
              </a:rPr>
              <a:t>: </a:t>
            </a:r>
          </a:p>
          <a:p>
            <a:pPr marL="914400" lvl="1" indent="-457200">
              <a:buFont typeface="Arial" panose="020B0604020202020204" pitchFamily="34" charset="0"/>
              <a:buChar char="•"/>
              <a:defRPr/>
            </a:pPr>
            <a:r>
              <a:rPr lang="zh-CN" altLang="en-US" sz="2600" dirty="0">
                <a:latin typeface="微软雅黑" panose="020B0503020204020204" pitchFamily="34" charset="-122"/>
                <a:ea typeface="微软雅黑" panose="020B0503020204020204" pitchFamily="34" charset="-122"/>
              </a:rPr>
              <a:t>丢失</a:t>
            </a:r>
          </a:p>
          <a:p>
            <a:pPr marL="914400" lvl="1" indent="-457200">
              <a:buFont typeface="Arial" panose="020B0604020202020204" pitchFamily="34" charset="0"/>
              <a:buChar char="•"/>
              <a:defRPr/>
            </a:pPr>
            <a:r>
              <a:rPr lang="zh-CN" altLang="en-US" sz="2600" dirty="0">
                <a:latin typeface="微软雅黑" panose="020B0503020204020204" pitchFamily="34" charset="-122"/>
                <a:ea typeface="微软雅黑" panose="020B0503020204020204" pitchFamily="34" charset="-122"/>
              </a:rPr>
              <a:t>会传递失序的报文到应用程序</a:t>
            </a:r>
          </a:p>
          <a:p>
            <a:pPr marL="457200" indent="-457200">
              <a:buFont typeface="Wingdings" panose="05000000000000000000" pitchFamily="2" charset="2"/>
              <a:buChar char="l"/>
              <a:defRPr/>
            </a:pPr>
            <a:r>
              <a:rPr lang="zh-CN" altLang="en-US" sz="2600" dirty="0">
                <a:solidFill>
                  <a:schemeClr val="tx1"/>
                </a:solidFill>
                <a:latin typeface="微软雅黑" panose="020B0503020204020204" pitchFamily="34" charset="-122"/>
                <a:ea typeface="微软雅黑" panose="020B0503020204020204" pitchFamily="34" charset="-122"/>
              </a:rPr>
              <a:t>无连接</a:t>
            </a:r>
            <a:r>
              <a:rPr lang="en-US" altLang="zh-CN" sz="2600" dirty="0">
                <a:solidFill>
                  <a:schemeClr val="tx1"/>
                </a:solidFill>
                <a:latin typeface="微软雅黑" panose="020B0503020204020204" pitchFamily="34" charset="-122"/>
                <a:ea typeface="微软雅黑" panose="020B0503020204020204" pitchFamily="34" charset="-122"/>
              </a:rPr>
              <a:t>:</a:t>
            </a:r>
          </a:p>
          <a:p>
            <a:pPr marL="914400" lvl="1" indent="-457200">
              <a:buFont typeface="Arial" panose="020B0604020202020204" pitchFamily="34" charset="0"/>
              <a:buChar char="•"/>
              <a:defRPr/>
            </a:pPr>
            <a:r>
              <a:rPr lang="zh-CN" altLang="en-US" sz="2600" dirty="0">
                <a:latin typeface="微软雅黑" panose="020B0503020204020204" pitchFamily="34" charset="-122"/>
                <a:ea typeface="微软雅黑" panose="020B0503020204020204" pitchFamily="34" charset="-122"/>
              </a:rPr>
              <a:t>在</a:t>
            </a:r>
            <a:r>
              <a:rPr lang="en-US" altLang="zh-CN" sz="2600" dirty="0">
                <a:latin typeface="微软雅黑" panose="020B0503020204020204" pitchFamily="34" charset="-122"/>
                <a:ea typeface="微软雅黑" panose="020B0503020204020204" pitchFamily="34" charset="-122"/>
              </a:rPr>
              <a:t>UDP</a:t>
            </a:r>
            <a:r>
              <a:rPr lang="zh-CN" altLang="en-US" sz="2600" dirty="0">
                <a:latin typeface="微软雅黑" panose="020B0503020204020204" pitchFamily="34" charset="-122"/>
                <a:ea typeface="微软雅黑" panose="020B0503020204020204" pitchFamily="34" charset="-122"/>
              </a:rPr>
              <a:t>接收者发送者之间没有握手</a:t>
            </a:r>
          </a:p>
          <a:p>
            <a:pPr marL="914400" lvl="1" indent="-457200">
              <a:buFont typeface="Arial" panose="020B0604020202020204" pitchFamily="34" charset="0"/>
              <a:buChar char="•"/>
              <a:defRPr/>
            </a:pPr>
            <a:r>
              <a:rPr lang="zh-CN" altLang="en-US" sz="2600" dirty="0">
                <a:latin typeface="微软雅黑" panose="020B0503020204020204" pitchFamily="34" charset="-122"/>
                <a:ea typeface="微软雅黑" panose="020B0503020204020204" pitchFamily="34" charset="-122"/>
              </a:rPr>
              <a:t>每个</a:t>
            </a:r>
            <a:r>
              <a:rPr lang="en-US" altLang="zh-CN" sz="2600" dirty="0">
                <a:latin typeface="微软雅黑" panose="020B0503020204020204" pitchFamily="34" charset="-122"/>
                <a:ea typeface="微软雅黑" panose="020B0503020204020204" pitchFamily="34" charset="-122"/>
              </a:rPr>
              <a:t>UDP </a:t>
            </a:r>
            <a:r>
              <a:rPr lang="zh-CN" altLang="en-US" sz="2600" dirty="0">
                <a:latin typeface="微软雅黑" panose="020B0503020204020204" pitchFamily="34" charset="-122"/>
                <a:ea typeface="微软雅黑" panose="020B0503020204020204" pitchFamily="34" charset="-122"/>
              </a:rPr>
              <a:t>数据段的处理独立于其他数据段</a:t>
            </a:r>
          </a:p>
        </p:txBody>
      </p:sp>
      <p:sp>
        <p:nvSpPr>
          <p:cNvPr id="14" name="矩形 13">
            <a:extLst>
              <a:ext uri="{FF2B5EF4-FFF2-40B4-BE49-F238E27FC236}">
                <a16:creationId xmlns:a16="http://schemas.microsoft.com/office/drawing/2014/main" id="{EA937C4F-C0B1-4143-8A0C-98FF60F58C1F}"/>
              </a:ext>
            </a:extLst>
          </p:cNvPr>
          <p:cNvSpPr/>
          <p:nvPr/>
        </p:nvSpPr>
        <p:spPr>
          <a:xfrm>
            <a:off x="7002739" y="1587565"/>
            <a:ext cx="4599079" cy="3682611"/>
          </a:xfrm>
          <a:prstGeom prst="rect">
            <a:avLst/>
          </a:prstGeom>
        </p:spPr>
        <p:txBody>
          <a:bodyPr wrap="square">
            <a:spAutoFit/>
          </a:bodyPr>
          <a:lstStyle/>
          <a:p>
            <a:pPr>
              <a:lnSpc>
                <a:spcPct val="130000"/>
              </a:lnSpc>
              <a:defRPr/>
            </a:pPr>
            <a:r>
              <a:rPr lang="zh-CN" altLang="en-US" sz="2600" dirty="0">
                <a:solidFill>
                  <a:schemeClr val="lt1"/>
                </a:solidFill>
                <a:latin typeface="微软雅黑" panose="020B0503020204020204" pitchFamily="34" charset="-122"/>
                <a:ea typeface="微软雅黑" panose="020B0503020204020204" pitchFamily="34" charset="-122"/>
              </a:rPr>
              <a:t>为什么有 </a:t>
            </a:r>
            <a:r>
              <a:rPr lang="en-US" altLang="zh-CN" sz="2600" dirty="0">
                <a:solidFill>
                  <a:schemeClr val="lt1"/>
                </a:solidFill>
                <a:latin typeface="微软雅黑" panose="020B0503020204020204" pitchFamily="34" charset="-122"/>
                <a:ea typeface="微软雅黑" panose="020B0503020204020204" pitchFamily="34" charset="-122"/>
              </a:rPr>
              <a:t>UDP?</a:t>
            </a:r>
          </a:p>
          <a:p>
            <a:pPr marL="457200" indent="-457200">
              <a:lnSpc>
                <a:spcPct val="130000"/>
              </a:lnSpc>
              <a:buFont typeface="Arial" panose="020B0604020202020204" pitchFamily="34" charset="0"/>
              <a:buChar char="•"/>
              <a:defRPr/>
            </a:pPr>
            <a:r>
              <a:rPr lang="zh-CN" altLang="en-US" sz="2600" dirty="0">
                <a:solidFill>
                  <a:schemeClr val="lt1"/>
                </a:solidFill>
                <a:latin typeface="微软雅黑" panose="020B0503020204020204" pitchFamily="34" charset="-122"/>
                <a:ea typeface="微软雅黑" panose="020B0503020204020204" pitchFamily="34" charset="-122"/>
              </a:rPr>
              <a:t>不需要建立连接 </a:t>
            </a:r>
            <a:r>
              <a:rPr lang="en-US" altLang="zh-CN" sz="2600" dirty="0">
                <a:solidFill>
                  <a:schemeClr val="lt1"/>
                </a:solidFill>
                <a:latin typeface="微软雅黑" panose="020B0503020204020204" pitchFamily="34" charset="-122"/>
                <a:ea typeface="微软雅黑" panose="020B0503020204020204" pitchFamily="34" charset="-122"/>
              </a:rPr>
              <a:t>(</a:t>
            </a:r>
            <a:r>
              <a:rPr lang="zh-CN" altLang="en-US" sz="2600" dirty="0">
                <a:solidFill>
                  <a:schemeClr val="lt1"/>
                </a:solidFill>
                <a:latin typeface="微软雅黑" panose="020B0503020204020204" pitchFamily="34" charset="-122"/>
                <a:ea typeface="微软雅黑" panose="020B0503020204020204" pitchFamily="34" charset="-122"/>
              </a:rPr>
              <a:t>减少延迟</a:t>
            </a:r>
            <a:r>
              <a:rPr lang="en-US" altLang="zh-CN" sz="2600" dirty="0">
                <a:solidFill>
                  <a:schemeClr val="lt1"/>
                </a:solidFill>
                <a:latin typeface="微软雅黑" panose="020B0503020204020204" pitchFamily="34" charset="-122"/>
                <a:ea typeface="微软雅黑" panose="020B0503020204020204" pitchFamily="34" charset="-122"/>
              </a:rPr>
              <a:t>)</a:t>
            </a:r>
          </a:p>
          <a:p>
            <a:pPr marL="457200" indent="-457200">
              <a:lnSpc>
                <a:spcPct val="130000"/>
              </a:lnSpc>
              <a:buFont typeface="Arial" panose="020B0604020202020204" pitchFamily="34" charset="0"/>
              <a:buChar char="•"/>
              <a:defRPr/>
            </a:pPr>
            <a:r>
              <a:rPr lang="zh-CN" altLang="en-US" sz="2600" dirty="0">
                <a:solidFill>
                  <a:schemeClr val="lt1"/>
                </a:solidFill>
                <a:latin typeface="微软雅黑" panose="020B0503020204020204" pitchFamily="34" charset="-122"/>
                <a:ea typeface="微软雅黑" panose="020B0503020204020204" pitchFamily="34" charset="-122"/>
              </a:rPr>
              <a:t>简单</a:t>
            </a:r>
            <a:r>
              <a:rPr lang="en-US" altLang="zh-CN" sz="2600" dirty="0">
                <a:solidFill>
                  <a:schemeClr val="lt1"/>
                </a:solidFill>
                <a:latin typeface="微软雅黑" panose="020B0503020204020204" pitchFamily="34" charset="-122"/>
                <a:ea typeface="微软雅黑" panose="020B0503020204020204" pitchFamily="34" charset="-122"/>
              </a:rPr>
              <a:t>: </a:t>
            </a:r>
            <a:r>
              <a:rPr lang="zh-CN" altLang="en-US" sz="2600" dirty="0">
                <a:solidFill>
                  <a:schemeClr val="lt1"/>
                </a:solidFill>
                <a:latin typeface="微软雅黑" panose="020B0503020204020204" pitchFamily="34" charset="-122"/>
                <a:ea typeface="微软雅黑" panose="020B0503020204020204" pitchFamily="34" charset="-122"/>
              </a:rPr>
              <a:t>在发送者接受者之间不需要连接状态</a:t>
            </a:r>
          </a:p>
          <a:p>
            <a:pPr marL="457200" indent="-457200">
              <a:lnSpc>
                <a:spcPct val="130000"/>
              </a:lnSpc>
              <a:buFont typeface="Arial" panose="020B0604020202020204" pitchFamily="34" charset="0"/>
              <a:buChar char="•"/>
              <a:defRPr/>
            </a:pPr>
            <a:r>
              <a:rPr lang="zh-CN" altLang="en-US" sz="2600" dirty="0">
                <a:solidFill>
                  <a:schemeClr val="lt1"/>
                </a:solidFill>
                <a:latin typeface="微软雅黑" panose="020B0503020204020204" pitchFamily="34" charset="-122"/>
                <a:ea typeface="微软雅黑" panose="020B0503020204020204" pitchFamily="34" charset="-122"/>
              </a:rPr>
              <a:t>很小的数据段首部</a:t>
            </a:r>
          </a:p>
          <a:p>
            <a:pPr marL="457200" indent="-457200">
              <a:lnSpc>
                <a:spcPct val="130000"/>
              </a:lnSpc>
              <a:buFont typeface="Arial" panose="020B0604020202020204" pitchFamily="34" charset="0"/>
              <a:buChar char="•"/>
              <a:defRPr/>
            </a:pPr>
            <a:r>
              <a:rPr lang="zh-CN" altLang="en-US" sz="2600" dirty="0">
                <a:solidFill>
                  <a:schemeClr val="lt1"/>
                </a:solidFill>
                <a:latin typeface="微软雅黑" panose="020B0503020204020204" pitchFamily="34" charset="-122"/>
                <a:ea typeface="微软雅黑" panose="020B0503020204020204" pitchFamily="34" charset="-122"/>
              </a:rPr>
              <a:t>没有拥塞控制</a:t>
            </a:r>
            <a:r>
              <a:rPr lang="en-US" altLang="zh-CN" sz="2600" dirty="0">
                <a:solidFill>
                  <a:schemeClr val="lt1"/>
                </a:solidFill>
                <a:latin typeface="微软雅黑" panose="020B0503020204020204" pitchFamily="34" charset="-122"/>
                <a:ea typeface="微软雅黑" panose="020B0503020204020204" pitchFamily="34" charset="-122"/>
              </a:rPr>
              <a:t>: UDP </a:t>
            </a:r>
            <a:r>
              <a:rPr lang="zh-CN" altLang="en-US" sz="2600" dirty="0">
                <a:solidFill>
                  <a:schemeClr val="lt1"/>
                </a:solidFill>
                <a:latin typeface="微软雅黑" panose="020B0503020204020204" pitchFamily="34" charset="-122"/>
                <a:ea typeface="微软雅黑" panose="020B0503020204020204" pitchFamily="34" charset="-122"/>
              </a:rPr>
              <a:t>能够用尽可能快的速度传递</a:t>
            </a:r>
          </a:p>
        </p:txBody>
      </p:sp>
    </p:spTree>
    <p:extLst>
      <p:ext uri="{BB962C8B-B14F-4D97-AF65-F5344CB8AC3E}">
        <p14:creationId xmlns:p14="http://schemas.microsoft.com/office/powerpoint/2010/main" val="21765605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无连接传输</a:t>
            </a:r>
            <a:r>
              <a:rPr lang="en-US" altLang="zh-CN" sz="1800" dirty="0">
                <a:solidFill>
                  <a:schemeClr val="tx1">
                    <a:lumMod val="65000"/>
                    <a:lumOff val="35000"/>
                  </a:schemeClr>
                </a:solidFill>
                <a:latin typeface="+mn-lt"/>
                <a:ea typeface="+mn-ea"/>
                <a:cs typeface="+mn-ea"/>
                <a:sym typeface="+mn-lt"/>
              </a:rPr>
              <a:t>: UDP</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2618127" y="710268"/>
            <a:ext cx="6955751" cy="646331"/>
          </a:xfrm>
          <a:prstGeom prst="rect">
            <a:avLst/>
          </a:prstGeom>
        </p:spPr>
        <p:txBody>
          <a:bodyPr wrap="none">
            <a:spAutoFit/>
          </a:bodyPr>
          <a:lstStyle/>
          <a:p>
            <a:pPr algn="ctr"/>
            <a:r>
              <a:rPr lang="en-US" altLang="zh-CN" sz="3600" b="1" dirty="0">
                <a:solidFill>
                  <a:schemeClr val="accent1"/>
                </a:solidFill>
                <a:cs typeface="+mn-ea"/>
                <a:sym typeface="+mn-lt"/>
              </a:rPr>
              <a:t>UDP: </a:t>
            </a:r>
            <a:r>
              <a:rPr lang="zh-CN" altLang="en-US" sz="3600" b="1" dirty="0">
                <a:solidFill>
                  <a:schemeClr val="accent1"/>
                </a:solidFill>
                <a:cs typeface="+mn-ea"/>
                <a:sym typeface="+mn-lt"/>
              </a:rPr>
              <a:t>用户数据报协议 </a:t>
            </a:r>
            <a:r>
              <a:rPr lang="en-US" altLang="zh-CN" sz="3600" b="1" dirty="0">
                <a:solidFill>
                  <a:schemeClr val="accent1"/>
                </a:solidFill>
                <a:cs typeface="+mn-ea"/>
                <a:sym typeface="+mn-lt"/>
              </a:rPr>
              <a:t>[RFC 768]</a:t>
            </a:r>
          </a:p>
        </p:txBody>
      </p:sp>
      <p:sp>
        <p:nvSpPr>
          <p:cNvPr id="10" name="圆角矩形 5">
            <a:extLst>
              <a:ext uri="{FF2B5EF4-FFF2-40B4-BE49-F238E27FC236}">
                <a16:creationId xmlns:a16="http://schemas.microsoft.com/office/drawing/2014/main" id="{CD023C40-23F3-4C6B-A79D-579C91AF4808}"/>
              </a:ext>
            </a:extLst>
          </p:cNvPr>
          <p:cNvSpPr/>
          <p:nvPr/>
        </p:nvSpPr>
        <p:spPr>
          <a:xfrm>
            <a:off x="746909" y="1524001"/>
            <a:ext cx="10698186" cy="225462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altLang="zh-CN" sz="2000" dirty="0">
                <a:latin typeface="+mn-ea"/>
                <a:cs typeface="+mn-ea"/>
                <a:sym typeface="+mn-lt"/>
              </a:rPr>
              <a:t>UDP </a:t>
            </a:r>
            <a:r>
              <a:rPr lang="zh-CN" altLang="en-US" sz="2000" dirty="0">
                <a:latin typeface="+mn-ea"/>
                <a:cs typeface="+mn-ea"/>
                <a:sym typeface="+mn-lt"/>
              </a:rPr>
              <a:t>只在 </a:t>
            </a:r>
            <a:r>
              <a:rPr lang="en-US" altLang="zh-CN" sz="2000" dirty="0">
                <a:latin typeface="+mn-ea"/>
                <a:cs typeface="+mn-ea"/>
                <a:sym typeface="+mn-lt"/>
              </a:rPr>
              <a:t>IP </a:t>
            </a:r>
            <a:r>
              <a:rPr lang="zh-CN" altLang="en-US" sz="2000" dirty="0">
                <a:latin typeface="+mn-ea"/>
                <a:cs typeface="+mn-ea"/>
                <a:sym typeface="+mn-lt"/>
              </a:rPr>
              <a:t>的数据报服务之上增加了很少一点的功能，即端口的功能和差错检测的功能。</a:t>
            </a:r>
          </a:p>
          <a:p>
            <a:pPr marL="342900" indent="-342900">
              <a:buFont typeface="Arial" panose="020B0604020202020204" pitchFamily="34" charset="0"/>
              <a:buChar char="•"/>
            </a:pPr>
            <a:r>
              <a:rPr lang="zh-CN" altLang="en-US" sz="2000" dirty="0">
                <a:latin typeface="+mn-ea"/>
                <a:cs typeface="+mn-ea"/>
                <a:sym typeface="+mn-lt"/>
              </a:rPr>
              <a:t>虽然 </a:t>
            </a:r>
            <a:r>
              <a:rPr lang="en-US" altLang="zh-CN" sz="2000" dirty="0">
                <a:latin typeface="+mn-ea"/>
                <a:cs typeface="+mn-ea"/>
                <a:sym typeface="+mn-lt"/>
              </a:rPr>
              <a:t>UDP </a:t>
            </a:r>
            <a:r>
              <a:rPr lang="zh-CN" altLang="en-US" sz="2000" dirty="0">
                <a:latin typeface="+mn-ea"/>
                <a:cs typeface="+mn-ea"/>
                <a:sym typeface="+mn-lt"/>
              </a:rPr>
              <a:t>用户数据报只能提供不可靠的交付，但 </a:t>
            </a:r>
            <a:r>
              <a:rPr lang="en-US" altLang="zh-CN" sz="2000" dirty="0">
                <a:latin typeface="+mn-ea"/>
                <a:cs typeface="+mn-ea"/>
                <a:sym typeface="+mn-lt"/>
              </a:rPr>
              <a:t>UDP </a:t>
            </a:r>
            <a:r>
              <a:rPr lang="zh-CN" altLang="en-US" sz="2000" dirty="0">
                <a:latin typeface="+mn-ea"/>
                <a:cs typeface="+mn-ea"/>
                <a:sym typeface="+mn-lt"/>
              </a:rPr>
              <a:t>在某些方面有其特殊的优点。</a:t>
            </a:r>
          </a:p>
          <a:p>
            <a:pPr marL="342900" indent="-342900">
              <a:buFont typeface="Arial" panose="020B0604020202020204" pitchFamily="34" charset="0"/>
              <a:buChar char="•"/>
            </a:pPr>
            <a:r>
              <a:rPr lang="en-US" altLang="zh-CN" sz="2000" dirty="0">
                <a:latin typeface="+mn-ea"/>
                <a:cs typeface="+mn-ea"/>
                <a:sym typeface="+mn-lt"/>
              </a:rPr>
              <a:t>UDP </a:t>
            </a:r>
            <a:r>
              <a:rPr lang="zh-CN" altLang="en-US" sz="2000" dirty="0">
                <a:latin typeface="+mn-ea"/>
                <a:cs typeface="+mn-ea"/>
                <a:sym typeface="+mn-lt"/>
              </a:rPr>
              <a:t>是无连接的，即发送数据之前不需要建立连接。</a:t>
            </a:r>
          </a:p>
          <a:p>
            <a:pPr marL="342900" indent="-342900">
              <a:buFont typeface="Arial" panose="020B0604020202020204" pitchFamily="34" charset="0"/>
              <a:buChar char="•"/>
            </a:pPr>
            <a:r>
              <a:rPr lang="en-US" altLang="zh-CN" sz="2000" dirty="0">
                <a:latin typeface="+mn-ea"/>
                <a:cs typeface="+mn-ea"/>
                <a:sym typeface="+mn-lt"/>
              </a:rPr>
              <a:t>UDP </a:t>
            </a:r>
            <a:r>
              <a:rPr lang="zh-CN" altLang="en-US" sz="2000" dirty="0">
                <a:latin typeface="+mn-ea"/>
                <a:cs typeface="+mn-ea"/>
                <a:sym typeface="+mn-lt"/>
              </a:rPr>
              <a:t>使用尽最大努力交付，即不保证可靠交付，同时也不使用拥塞控制。</a:t>
            </a:r>
          </a:p>
          <a:p>
            <a:pPr marL="342900" indent="-342900">
              <a:buFont typeface="Arial" panose="020B0604020202020204" pitchFamily="34" charset="0"/>
              <a:buChar char="•"/>
            </a:pPr>
            <a:r>
              <a:rPr lang="en-US" altLang="zh-CN" sz="2000" dirty="0">
                <a:latin typeface="+mn-ea"/>
                <a:cs typeface="+mn-ea"/>
                <a:sym typeface="+mn-lt"/>
              </a:rPr>
              <a:t>UDP </a:t>
            </a:r>
            <a:r>
              <a:rPr lang="zh-CN" altLang="en-US" sz="2000" dirty="0">
                <a:latin typeface="+mn-ea"/>
                <a:cs typeface="+mn-ea"/>
                <a:sym typeface="+mn-lt"/>
              </a:rPr>
              <a:t>没有拥塞控制，很适合多媒体通信的要求。 </a:t>
            </a:r>
          </a:p>
          <a:p>
            <a:pPr marL="342900" indent="-342900">
              <a:buFont typeface="Arial" panose="020B0604020202020204" pitchFamily="34" charset="0"/>
              <a:buChar char="•"/>
            </a:pPr>
            <a:r>
              <a:rPr lang="en-US" altLang="zh-CN" sz="2000" dirty="0">
                <a:latin typeface="+mn-ea"/>
                <a:cs typeface="+mn-ea"/>
                <a:sym typeface="+mn-lt"/>
              </a:rPr>
              <a:t>UDP </a:t>
            </a:r>
            <a:r>
              <a:rPr lang="zh-CN" altLang="en-US" sz="2000" dirty="0">
                <a:latin typeface="+mn-ea"/>
                <a:cs typeface="+mn-ea"/>
                <a:sym typeface="+mn-lt"/>
              </a:rPr>
              <a:t>支持一对一、一对多、多对一和多对多的交互通信。</a:t>
            </a:r>
          </a:p>
        </p:txBody>
      </p:sp>
      <p:grpSp>
        <p:nvGrpSpPr>
          <p:cNvPr id="11" name="组合 10">
            <a:extLst>
              <a:ext uri="{FF2B5EF4-FFF2-40B4-BE49-F238E27FC236}">
                <a16:creationId xmlns:a16="http://schemas.microsoft.com/office/drawing/2014/main" id="{20782F79-8878-4F55-A080-1F17B623E5E2}"/>
              </a:ext>
            </a:extLst>
          </p:cNvPr>
          <p:cNvGrpSpPr/>
          <p:nvPr/>
        </p:nvGrpSpPr>
        <p:grpSpPr>
          <a:xfrm>
            <a:off x="611560" y="4061011"/>
            <a:ext cx="11262193" cy="2474259"/>
            <a:chOff x="445294" y="4198143"/>
            <a:chExt cx="7104063" cy="2027239"/>
          </a:xfrm>
        </p:grpSpPr>
        <p:sp>
          <p:nvSpPr>
            <p:cNvPr id="12" name="圆角矩形 7">
              <a:extLst>
                <a:ext uri="{FF2B5EF4-FFF2-40B4-BE49-F238E27FC236}">
                  <a16:creationId xmlns:a16="http://schemas.microsoft.com/office/drawing/2014/main" id="{96673AB4-A8A8-4C04-83BB-29A29E93FB45}"/>
                </a:ext>
              </a:extLst>
            </p:cNvPr>
            <p:cNvSpPr/>
            <p:nvPr/>
          </p:nvSpPr>
          <p:spPr>
            <a:xfrm>
              <a:off x="515548" y="4198143"/>
              <a:ext cx="6748293"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Rectangle 39">
              <a:extLst>
                <a:ext uri="{FF2B5EF4-FFF2-40B4-BE49-F238E27FC236}">
                  <a16:creationId xmlns:a16="http://schemas.microsoft.com/office/drawing/2014/main" id="{2C946A79-5B13-4559-B465-D356DFD6FF1A}"/>
                </a:ext>
              </a:extLst>
            </p:cNvPr>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14" name="矩形 13">
            <a:extLst>
              <a:ext uri="{FF2B5EF4-FFF2-40B4-BE49-F238E27FC236}">
                <a16:creationId xmlns:a16="http://schemas.microsoft.com/office/drawing/2014/main" id="{7D8F0084-45E7-47E8-9345-0E7682D56A9F}"/>
              </a:ext>
            </a:extLst>
          </p:cNvPr>
          <p:cNvSpPr/>
          <p:nvPr/>
        </p:nvSpPr>
        <p:spPr>
          <a:xfrm>
            <a:off x="869244" y="4161152"/>
            <a:ext cx="10321271" cy="2246769"/>
          </a:xfrm>
          <a:prstGeom prst="rect">
            <a:avLst/>
          </a:prstGeom>
        </p:spPr>
        <p:txBody>
          <a:bodyPr wrap="square">
            <a:spAutoFit/>
          </a:bodyPr>
          <a:lstStyle/>
          <a:p>
            <a:pPr marL="342900" indent="-342900">
              <a:buFont typeface="Arial" panose="020B0604020202020204" pitchFamily="34" charset="0"/>
              <a:buChar char="•"/>
            </a:pPr>
            <a:r>
              <a:rPr lang="en-US" altLang="zh-CN" sz="2000" dirty="0">
                <a:solidFill>
                  <a:schemeClr val="bg1"/>
                </a:solidFill>
                <a:latin typeface="+mn-ea"/>
              </a:rPr>
              <a:t>UDP </a:t>
            </a:r>
            <a:r>
              <a:rPr lang="zh-CN" altLang="en-US" sz="2000" dirty="0">
                <a:solidFill>
                  <a:schemeClr val="bg1"/>
                </a:solidFill>
                <a:latin typeface="+mn-ea"/>
              </a:rPr>
              <a:t>的首部开销小，只有 </a:t>
            </a:r>
            <a:r>
              <a:rPr lang="en-US" altLang="zh-CN" sz="2000" dirty="0">
                <a:solidFill>
                  <a:schemeClr val="bg1"/>
                </a:solidFill>
                <a:latin typeface="+mn-ea"/>
              </a:rPr>
              <a:t>8 </a:t>
            </a:r>
            <a:r>
              <a:rPr lang="zh-CN" altLang="en-US" sz="2000" dirty="0">
                <a:solidFill>
                  <a:schemeClr val="bg1"/>
                </a:solidFill>
                <a:latin typeface="+mn-ea"/>
              </a:rPr>
              <a:t>个字节。</a:t>
            </a:r>
          </a:p>
          <a:p>
            <a:pPr marL="342900" indent="-342900">
              <a:buFont typeface="Arial" panose="020B0604020202020204" pitchFamily="34" charset="0"/>
              <a:buChar char="•"/>
            </a:pPr>
            <a:r>
              <a:rPr lang="en-US" altLang="zh-CN" sz="2000" dirty="0">
                <a:solidFill>
                  <a:schemeClr val="bg1"/>
                </a:solidFill>
                <a:latin typeface="+mn-ea"/>
              </a:rPr>
              <a:t>UDP </a:t>
            </a:r>
            <a:r>
              <a:rPr lang="zh-CN" altLang="en-US" sz="2000" dirty="0">
                <a:solidFill>
                  <a:schemeClr val="bg1"/>
                </a:solidFill>
                <a:latin typeface="+mn-ea"/>
              </a:rPr>
              <a:t>是面向报文的。发送方 </a:t>
            </a:r>
            <a:r>
              <a:rPr lang="en-US" altLang="zh-CN" sz="2000" dirty="0">
                <a:solidFill>
                  <a:schemeClr val="bg1"/>
                </a:solidFill>
                <a:latin typeface="+mn-ea"/>
              </a:rPr>
              <a:t>UDP </a:t>
            </a:r>
            <a:r>
              <a:rPr lang="zh-CN" altLang="en-US" sz="2000" dirty="0">
                <a:solidFill>
                  <a:schemeClr val="bg1"/>
                </a:solidFill>
                <a:latin typeface="+mn-ea"/>
              </a:rPr>
              <a:t>对应用程序交下来的报文，在添加首部后就向下交付 </a:t>
            </a:r>
            <a:r>
              <a:rPr lang="en-US" altLang="zh-CN" sz="2000" dirty="0">
                <a:solidFill>
                  <a:schemeClr val="bg1"/>
                </a:solidFill>
                <a:latin typeface="+mn-ea"/>
              </a:rPr>
              <a:t>IP </a:t>
            </a:r>
            <a:r>
              <a:rPr lang="zh-CN" altLang="en-US" sz="2000" dirty="0">
                <a:solidFill>
                  <a:schemeClr val="bg1"/>
                </a:solidFill>
                <a:latin typeface="+mn-ea"/>
              </a:rPr>
              <a:t>层。</a:t>
            </a:r>
            <a:r>
              <a:rPr lang="en-US" altLang="zh-CN" sz="2000" dirty="0">
                <a:solidFill>
                  <a:schemeClr val="bg1"/>
                </a:solidFill>
                <a:latin typeface="+mn-ea"/>
              </a:rPr>
              <a:t>UDP </a:t>
            </a:r>
            <a:r>
              <a:rPr lang="zh-CN" altLang="en-US" sz="2000" dirty="0">
                <a:solidFill>
                  <a:schemeClr val="bg1"/>
                </a:solidFill>
                <a:latin typeface="+mn-ea"/>
              </a:rPr>
              <a:t>对应用层交下来的报文，既不合并，也不拆分，而是保留这些报文的边界。</a:t>
            </a:r>
          </a:p>
          <a:p>
            <a:pPr marL="342900" indent="-342900">
              <a:buFont typeface="Arial" panose="020B0604020202020204" pitchFamily="34" charset="0"/>
              <a:buChar char="•"/>
            </a:pPr>
            <a:r>
              <a:rPr lang="zh-CN" altLang="en-US" sz="2000" dirty="0">
                <a:solidFill>
                  <a:schemeClr val="bg1"/>
                </a:solidFill>
                <a:latin typeface="+mn-ea"/>
              </a:rPr>
              <a:t>应用层交给 </a:t>
            </a:r>
            <a:r>
              <a:rPr lang="en-US" altLang="zh-CN" sz="2000" dirty="0">
                <a:solidFill>
                  <a:schemeClr val="bg1"/>
                </a:solidFill>
                <a:latin typeface="+mn-ea"/>
              </a:rPr>
              <a:t>UDP </a:t>
            </a:r>
            <a:r>
              <a:rPr lang="zh-CN" altLang="en-US" sz="2000" dirty="0">
                <a:solidFill>
                  <a:schemeClr val="bg1"/>
                </a:solidFill>
                <a:latin typeface="+mn-ea"/>
              </a:rPr>
              <a:t>多长的报文，</a:t>
            </a:r>
            <a:r>
              <a:rPr lang="en-US" altLang="zh-CN" sz="2000" dirty="0">
                <a:solidFill>
                  <a:schemeClr val="bg1"/>
                </a:solidFill>
                <a:latin typeface="+mn-ea"/>
              </a:rPr>
              <a:t>UDP </a:t>
            </a:r>
            <a:r>
              <a:rPr lang="zh-CN" altLang="en-US" sz="2000" dirty="0">
                <a:solidFill>
                  <a:schemeClr val="bg1"/>
                </a:solidFill>
                <a:latin typeface="+mn-ea"/>
              </a:rPr>
              <a:t>就照样发送，即一次发送一个报文。</a:t>
            </a:r>
          </a:p>
          <a:p>
            <a:pPr marL="342900" indent="-342900">
              <a:buFont typeface="Arial" panose="020B0604020202020204" pitchFamily="34" charset="0"/>
              <a:buChar char="•"/>
            </a:pPr>
            <a:r>
              <a:rPr lang="zh-CN" altLang="en-US" sz="2000" dirty="0">
                <a:solidFill>
                  <a:schemeClr val="bg1"/>
                </a:solidFill>
                <a:latin typeface="+mn-ea"/>
              </a:rPr>
              <a:t>接收方 </a:t>
            </a:r>
            <a:r>
              <a:rPr lang="en-US" altLang="zh-CN" sz="2000" dirty="0">
                <a:solidFill>
                  <a:schemeClr val="bg1"/>
                </a:solidFill>
                <a:latin typeface="+mn-ea"/>
              </a:rPr>
              <a:t>UDP </a:t>
            </a:r>
            <a:r>
              <a:rPr lang="zh-CN" altLang="en-US" sz="2000" dirty="0">
                <a:solidFill>
                  <a:schemeClr val="bg1"/>
                </a:solidFill>
                <a:latin typeface="+mn-ea"/>
              </a:rPr>
              <a:t>对 </a:t>
            </a:r>
            <a:r>
              <a:rPr lang="en-US" altLang="zh-CN" sz="2000" dirty="0">
                <a:solidFill>
                  <a:schemeClr val="bg1"/>
                </a:solidFill>
                <a:latin typeface="+mn-ea"/>
              </a:rPr>
              <a:t>IP </a:t>
            </a:r>
            <a:r>
              <a:rPr lang="zh-CN" altLang="en-US" sz="2000" dirty="0">
                <a:solidFill>
                  <a:schemeClr val="bg1"/>
                </a:solidFill>
                <a:latin typeface="+mn-ea"/>
              </a:rPr>
              <a:t>层交上来的 </a:t>
            </a:r>
            <a:r>
              <a:rPr lang="en-US" altLang="zh-CN" sz="2000" dirty="0">
                <a:solidFill>
                  <a:schemeClr val="bg1"/>
                </a:solidFill>
                <a:latin typeface="+mn-ea"/>
              </a:rPr>
              <a:t>UDP </a:t>
            </a:r>
            <a:r>
              <a:rPr lang="zh-CN" altLang="en-US" sz="2000" dirty="0">
                <a:solidFill>
                  <a:schemeClr val="bg1"/>
                </a:solidFill>
                <a:latin typeface="+mn-ea"/>
              </a:rPr>
              <a:t>用户数据报，在去除首部后就原封不动地交付上层的应用进程，一次交付一个完整的报文。</a:t>
            </a:r>
          </a:p>
          <a:p>
            <a:pPr marL="342900" indent="-342900">
              <a:buFont typeface="Arial" panose="020B0604020202020204" pitchFamily="34" charset="0"/>
              <a:buChar char="•"/>
            </a:pPr>
            <a:r>
              <a:rPr lang="zh-CN" altLang="en-US" sz="2000" dirty="0">
                <a:solidFill>
                  <a:schemeClr val="bg1"/>
                </a:solidFill>
                <a:latin typeface="+mn-ea"/>
              </a:rPr>
              <a:t>应用程序必须选择合适大小的报文。</a:t>
            </a:r>
          </a:p>
        </p:txBody>
      </p:sp>
    </p:spTree>
    <p:extLst>
      <p:ext uri="{BB962C8B-B14F-4D97-AF65-F5344CB8AC3E}">
        <p14:creationId xmlns:p14="http://schemas.microsoft.com/office/powerpoint/2010/main" val="9442948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673441" y="390213"/>
            <a:ext cx="4072337"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buFontTx/>
              <a:buNone/>
            </a:pPr>
            <a:endParaRPr lang="en-US" altLang="zh-CN" sz="2400" dirty="0">
              <a:latin typeface="+mn-lt"/>
              <a:ea typeface="+mn-ea"/>
              <a:cs typeface="+mn-ea"/>
              <a:sym typeface="+mn-lt"/>
            </a:endParaRPr>
          </a:p>
        </p:txBody>
      </p:sp>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grpSp>
        <p:nvGrpSpPr>
          <p:cNvPr id="7" name="组合 6"/>
          <p:cNvGrpSpPr/>
          <p:nvPr/>
        </p:nvGrpSpPr>
        <p:grpSpPr>
          <a:xfrm>
            <a:off x="201701" y="1624611"/>
            <a:ext cx="5330187" cy="2330099"/>
            <a:chOff x="1512900" y="1210066"/>
            <a:chExt cx="4259064" cy="1824046"/>
          </a:xfrm>
        </p:grpSpPr>
        <p:grpSp>
          <p:nvGrpSpPr>
            <p:cNvPr id="8" name="组合 7"/>
            <p:cNvGrpSpPr/>
            <p:nvPr/>
          </p:nvGrpSpPr>
          <p:grpSpPr>
            <a:xfrm>
              <a:off x="4559236" y="1456171"/>
              <a:ext cx="1212728" cy="1234483"/>
              <a:chOff x="4816253" y="1456171"/>
              <a:chExt cx="1212728" cy="1234483"/>
            </a:xfrm>
          </p:grpSpPr>
          <p:sp>
            <p:nvSpPr>
              <p:cNvPr id="12" name="对角圆角矩形 26"/>
              <p:cNvSpPr/>
              <p:nvPr/>
            </p:nvSpPr>
            <p:spPr>
              <a:xfrm rot="16200000">
                <a:off x="4805375" y="1467049"/>
                <a:ext cx="1234483" cy="1212728"/>
              </a:xfrm>
              <a:prstGeom prst="round2DiagRect">
                <a:avLst>
                  <a:gd name="adj1" fmla="val 50000"/>
                  <a:gd name="adj2" fmla="val 0"/>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cs typeface="+mn-ea"/>
                  <a:sym typeface="+mn-lt"/>
                </a:endParaRPr>
              </a:p>
            </p:txBody>
          </p:sp>
          <p:sp>
            <p:nvSpPr>
              <p:cNvPr id="13" name="对角圆角矩形 27"/>
              <p:cNvSpPr/>
              <p:nvPr/>
            </p:nvSpPr>
            <p:spPr>
              <a:xfrm rot="16200000">
                <a:off x="4916607" y="1564059"/>
                <a:ext cx="1034918" cy="1016679"/>
              </a:xfrm>
              <a:prstGeom prst="round2DiagRect">
                <a:avLst>
                  <a:gd name="adj1" fmla="val 50000"/>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cs typeface="+mn-ea"/>
                  <a:sym typeface="+mn-lt"/>
                </a:endParaRPr>
              </a:p>
            </p:txBody>
          </p:sp>
          <p:sp>
            <p:nvSpPr>
              <p:cNvPr id="14" name="任意多边形 28"/>
              <p:cNvSpPr>
                <a:spLocks/>
              </p:cNvSpPr>
              <p:nvPr/>
            </p:nvSpPr>
            <p:spPr bwMode="auto">
              <a:xfrm>
                <a:off x="5250981" y="1792284"/>
                <a:ext cx="393853" cy="579957"/>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anchor="ctr"/>
              <a:lstStyle/>
              <a:p>
                <a:pPr algn="ctr"/>
                <a:endParaRPr sz="1600">
                  <a:cs typeface="+mn-ea"/>
                  <a:sym typeface="+mn-lt"/>
                </a:endParaRPr>
              </a:p>
            </p:txBody>
          </p:sp>
        </p:grpSp>
        <p:grpSp>
          <p:nvGrpSpPr>
            <p:cNvPr id="9" name="组合 8"/>
            <p:cNvGrpSpPr/>
            <p:nvPr/>
          </p:nvGrpSpPr>
          <p:grpSpPr>
            <a:xfrm>
              <a:off x="1512900" y="1210066"/>
              <a:ext cx="3164063" cy="1824046"/>
              <a:chOff x="1556552" y="1316521"/>
              <a:chExt cx="2815404" cy="1824046"/>
            </a:xfrm>
          </p:grpSpPr>
          <p:sp>
            <p:nvSpPr>
              <p:cNvPr id="10" name="文本框 18"/>
              <p:cNvSpPr txBox="1"/>
              <p:nvPr/>
            </p:nvSpPr>
            <p:spPr>
              <a:xfrm>
                <a:off x="1556552" y="1824805"/>
                <a:ext cx="2348822" cy="1315762"/>
              </a:xfrm>
              <a:prstGeom prst="rect">
                <a:avLst/>
              </a:prstGeom>
              <a:noFill/>
            </p:spPr>
            <p:txBody>
              <a:bodyPr wrap="square" rIns="360000" anchor="t" anchorCtr="0">
                <a:noAutofit/>
              </a:bodyPr>
              <a:lstStyle/>
              <a:p>
                <a:pPr algn="r">
                  <a:lnSpc>
                    <a:spcPct val="120000"/>
                  </a:lnSpc>
                </a:pPr>
                <a:r>
                  <a:rPr lang="zh-CN" altLang="en-US" sz="2400" dirty="0">
                    <a:solidFill>
                      <a:schemeClr val="dk1">
                        <a:lumMod val="100000"/>
                      </a:schemeClr>
                    </a:solidFill>
                    <a:cs typeface="+mn-ea"/>
                    <a:sym typeface="+mn-lt"/>
                  </a:rPr>
                  <a:t>复用</a:t>
                </a:r>
                <a:r>
                  <a:rPr lang="en-US" altLang="zh-CN" sz="2400" dirty="0">
                    <a:solidFill>
                      <a:schemeClr val="dk1">
                        <a:lumMod val="100000"/>
                      </a:schemeClr>
                    </a:solidFill>
                    <a:cs typeface="+mn-ea"/>
                    <a:sym typeface="+mn-lt"/>
                  </a:rPr>
                  <a:t>/</a:t>
                </a:r>
                <a:r>
                  <a:rPr lang="zh-CN" altLang="en-US" sz="2400" dirty="0">
                    <a:solidFill>
                      <a:schemeClr val="dk1">
                        <a:lumMod val="100000"/>
                      </a:schemeClr>
                    </a:solidFill>
                    <a:cs typeface="+mn-ea"/>
                    <a:sym typeface="+mn-lt"/>
                  </a:rPr>
                  <a:t>分解复用</a:t>
                </a:r>
              </a:p>
              <a:p>
                <a:pPr algn="r">
                  <a:lnSpc>
                    <a:spcPct val="120000"/>
                  </a:lnSpc>
                </a:pPr>
                <a:r>
                  <a:rPr lang="zh-CN" altLang="en-US" sz="2400" dirty="0">
                    <a:solidFill>
                      <a:schemeClr val="dk1">
                        <a:lumMod val="100000"/>
                      </a:schemeClr>
                    </a:solidFill>
                    <a:cs typeface="+mn-ea"/>
                    <a:sym typeface="+mn-lt"/>
                  </a:rPr>
                  <a:t>可靠数据传输</a:t>
                </a:r>
              </a:p>
              <a:p>
                <a:pPr algn="r">
                  <a:lnSpc>
                    <a:spcPct val="120000"/>
                  </a:lnSpc>
                </a:pPr>
                <a:r>
                  <a:rPr lang="zh-CN" altLang="en-US" sz="2400" dirty="0">
                    <a:solidFill>
                      <a:schemeClr val="dk1">
                        <a:lumMod val="100000"/>
                      </a:schemeClr>
                    </a:solidFill>
                    <a:cs typeface="+mn-ea"/>
                    <a:sym typeface="+mn-lt"/>
                  </a:rPr>
                  <a:t>流量控制</a:t>
                </a:r>
              </a:p>
              <a:p>
                <a:pPr algn="r">
                  <a:lnSpc>
                    <a:spcPct val="120000"/>
                  </a:lnSpc>
                </a:pPr>
                <a:r>
                  <a:rPr lang="zh-CN" altLang="en-US" sz="2400" dirty="0">
                    <a:solidFill>
                      <a:schemeClr val="dk1">
                        <a:lumMod val="100000"/>
                      </a:schemeClr>
                    </a:solidFill>
                    <a:cs typeface="+mn-ea"/>
                    <a:sym typeface="+mn-lt"/>
                  </a:rPr>
                  <a:t>拥塞控制</a:t>
                </a:r>
              </a:p>
            </p:txBody>
          </p:sp>
          <p:sp>
            <p:nvSpPr>
              <p:cNvPr id="11" name="矩形 10"/>
              <p:cNvSpPr/>
              <p:nvPr/>
            </p:nvSpPr>
            <p:spPr>
              <a:xfrm>
                <a:off x="2438613" y="1316521"/>
                <a:ext cx="1933343" cy="489058"/>
              </a:xfrm>
              <a:prstGeom prst="rect">
                <a:avLst/>
              </a:prstGeom>
            </p:spPr>
            <p:txBody>
              <a:bodyPr wrap="none" lIns="0" tIns="0" rIns="360000" bIns="0" anchor="b" anchorCtr="0">
                <a:noAutofit/>
              </a:bodyPr>
              <a:lstStyle/>
              <a:p>
                <a:pPr algn="r"/>
                <a:r>
                  <a:rPr lang="zh-CN" altLang="en-US" sz="2400" b="1" dirty="0">
                    <a:solidFill>
                      <a:schemeClr val="accent1">
                        <a:lumMod val="100000"/>
                      </a:schemeClr>
                    </a:solidFill>
                    <a:cs typeface="+mn-ea"/>
                    <a:sym typeface="+mn-lt"/>
                  </a:rPr>
                  <a:t>理解传输层服务以后的原则</a:t>
                </a:r>
                <a:r>
                  <a:rPr lang="en-US" altLang="zh-CN" sz="2400" b="1" dirty="0">
                    <a:solidFill>
                      <a:schemeClr val="accent1">
                        <a:lumMod val="100000"/>
                      </a:schemeClr>
                    </a:solidFill>
                    <a:cs typeface="+mn-ea"/>
                    <a:sym typeface="+mn-lt"/>
                  </a:rPr>
                  <a:t>:</a:t>
                </a:r>
              </a:p>
            </p:txBody>
          </p:sp>
        </p:grpSp>
      </p:grpSp>
      <p:grpSp>
        <p:nvGrpSpPr>
          <p:cNvPr id="15" name="组合 14"/>
          <p:cNvGrpSpPr/>
          <p:nvPr/>
        </p:nvGrpSpPr>
        <p:grpSpPr>
          <a:xfrm>
            <a:off x="6410483" y="1938992"/>
            <a:ext cx="5467191" cy="2456099"/>
            <a:chOff x="6359436" y="2728516"/>
            <a:chExt cx="4368536" cy="1922683"/>
          </a:xfrm>
        </p:grpSpPr>
        <p:grpSp>
          <p:nvGrpSpPr>
            <p:cNvPr id="16" name="组合 15"/>
            <p:cNvGrpSpPr/>
            <p:nvPr/>
          </p:nvGrpSpPr>
          <p:grpSpPr>
            <a:xfrm>
              <a:off x="6359436" y="2728516"/>
              <a:ext cx="1212728" cy="1234483"/>
              <a:chOff x="6129344" y="2728516"/>
              <a:chExt cx="1212728" cy="1234483"/>
            </a:xfrm>
          </p:grpSpPr>
          <p:sp>
            <p:nvSpPr>
              <p:cNvPr id="20" name="对角圆角矩形 23"/>
              <p:cNvSpPr/>
              <p:nvPr/>
            </p:nvSpPr>
            <p:spPr>
              <a:xfrm rot="16200000">
                <a:off x="6118466" y="2739394"/>
                <a:ext cx="1234483" cy="1212728"/>
              </a:xfrm>
              <a:prstGeom prst="round2DiagRect">
                <a:avLst>
                  <a:gd name="adj1" fmla="val 50000"/>
                  <a:gd name="adj2" fmla="val 0"/>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cs typeface="+mn-ea"/>
                  <a:sym typeface="+mn-lt"/>
                </a:endParaRPr>
              </a:p>
            </p:txBody>
          </p:sp>
          <p:sp>
            <p:nvSpPr>
              <p:cNvPr id="21" name="对角圆角矩形 24"/>
              <p:cNvSpPr/>
              <p:nvPr/>
            </p:nvSpPr>
            <p:spPr>
              <a:xfrm rot="16200000">
                <a:off x="6229698" y="2836404"/>
                <a:ext cx="1034918" cy="1016679"/>
              </a:xfrm>
              <a:prstGeom prst="round2Diag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cs typeface="+mn-ea"/>
                  <a:sym typeface="+mn-lt"/>
                </a:endParaRPr>
              </a:p>
            </p:txBody>
          </p:sp>
          <p:sp>
            <p:nvSpPr>
              <p:cNvPr id="22" name="任意多边形 25"/>
              <p:cNvSpPr>
                <a:spLocks/>
              </p:cNvSpPr>
              <p:nvPr/>
            </p:nvSpPr>
            <p:spPr bwMode="auto">
              <a:xfrm flipH="1">
                <a:off x="6553991" y="3036256"/>
                <a:ext cx="353336" cy="594499"/>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anchor="ctr"/>
              <a:lstStyle/>
              <a:p>
                <a:pPr algn="ctr"/>
                <a:endParaRPr sz="1600">
                  <a:cs typeface="+mn-ea"/>
                  <a:sym typeface="+mn-lt"/>
                </a:endParaRPr>
              </a:p>
            </p:txBody>
          </p:sp>
        </p:grpSp>
        <p:grpSp>
          <p:nvGrpSpPr>
            <p:cNvPr id="17" name="组合 16"/>
            <p:cNvGrpSpPr/>
            <p:nvPr/>
          </p:nvGrpSpPr>
          <p:grpSpPr>
            <a:xfrm>
              <a:off x="7572161" y="2954446"/>
              <a:ext cx="3155811" cy="1696753"/>
              <a:chOff x="7996808" y="1791722"/>
              <a:chExt cx="2820250" cy="1696753"/>
            </a:xfrm>
          </p:grpSpPr>
          <p:sp>
            <p:nvSpPr>
              <p:cNvPr id="18" name="文本框 17"/>
              <p:cNvSpPr txBox="1"/>
              <p:nvPr/>
            </p:nvSpPr>
            <p:spPr>
              <a:xfrm>
                <a:off x="8017272" y="2306773"/>
                <a:ext cx="2348822" cy="1181702"/>
              </a:xfrm>
              <a:prstGeom prst="rect">
                <a:avLst/>
              </a:prstGeom>
              <a:noFill/>
            </p:spPr>
            <p:txBody>
              <a:bodyPr wrap="square" lIns="360000" rIns="216000" anchor="ctr" anchorCtr="0">
                <a:noAutofit/>
              </a:bodyPr>
              <a:lstStyle/>
              <a:p>
                <a:pPr>
                  <a:lnSpc>
                    <a:spcPct val="120000"/>
                  </a:lnSpc>
                </a:pPr>
                <a:r>
                  <a:rPr lang="en-US" altLang="zh-CN" sz="2400" dirty="0">
                    <a:solidFill>
                      <a:schemeClr val="dk1">
                        <a:lumMod val="100000"/>
                      </a:schemeClr>
                    </a:solidFill>
                    <a:cs typeface="+mn-ea"/>
                    <a:sym typeface="+mn-lt"/>
                  </a:rPr>
                  <a:t>UDP: </a:t>
                </a:r>
                <a:r>
                  <a:rPr lang="zh-CN" altLang="en-US" sz="2400" dirty="0">
                    <a:solidFill>
                      <a:schemeClr val="dk1">
                        <a:lumMod val="100000"/>
                      </a:schemeClr>
                    </a:solidFill>
                    <a:cs typeface="+mn-ea"/>
                    <a:sym typeface="+mn-lt"/>
                  </a:rPr>
                  <a:t>无连接传输</a:t>
                </a:r>
              </a:p>
              <a:p>
                <a:pPr>
                  <a:lnSpc>
                    <a:spcPct val="120000"/>
                  </a:lnSpc>
                </a:pPr>
                <a:r>
                  <a:rPr lang="en-US" altLang="zh-CN" sz="2400" dirty="0">
                    <a:solidFill>
                      <a:schemeClr val="dk1">
                        <a:lumMod val="100000"/>
                      </a:schemeClr>
                    </a:solidFill>
                    <a:cs typeface="+mn-ea"/>
                    <a:sym typeface="+mn-lt"/>
                  </a:rPr>
                  <a:t>TCP: </a:t>
                </a:r>
                <a:r>
                  <a:rPr lang="zh-CN" altLang="en-US" sz="2400" dirty="0">
                    <a:solidFill>
                      <a:schemeClr val="dk1">
                        <a:lumMod val="100000"/>
                      </a:schemeClr>
                    </a:solidFill>
                    <a:cs typeface="+mn-ea"/>
                    <a:sym typeface="+mn-lt"/>
                  </a:rPr>
                  <a:t>面向连接传输</a:t>
                </a:r>
              </a:p>
              <a:p>
                <a:pPr>
                  <a:lnSpc>
                    <a:spcPct val="120000"/>
                  </a:lnSpc>
                </a:pPr>
                <a:r>
                  <a:rPr lang="en-US" altLang="zh-CN" sz="2400" dirty="0">
                    <a:solidFill>
                      <a:schemeClr val="dk1">
                        <a:lumMod val="100000"/>
                      </a:schemeClr>
                    </a:solidFill>
                    <a:cs typeface="+mn-ea"/>
                    <a:sym typeface="+mn-lt"/>
                  </a:rPr>
                  <a:t>TCP </a:t>
                </a:r>
                <a:r>
                  <a:rPr lang="zh-CN" altLang="en-US" sz="2400" dirty="0">
                    <a:solidFill>
                      <a:schemeClr val="dk1">
                        <a:lumMod val="100000"/>
                      </a:schemeClr>
                    </a:solidFill>
                    <a:cs typeface="+mn-ea"/>
                    <a:sym typeface="+mn-lt"/>
                  </a:rPr>
                  <a:t>拥塞控制</a:t>
                </a:r>
              </a:p>
            </p:txBody>
          </p:sp>
          <p:sp>
            <p:nvSpPr>
              <p:cNvPr id="19" name="矩形 18"/>
              <p:cNvSpPr/>
              <p:nvPr/>
            </p:nvSpPr>
            <p:spPr>
              <a:xfrm>
                <a:off x="7996808" y="1791722"/>
                <a:ext cx="2820250" cy="289120"/>
              </a:xfrm>
              <a:prstGeom prst="rect">
                <a:avLst/>
              </a:prstGeom>
            </p:spPr>
            <p:txBody>
              <a:bodyPr wrap="square" lIns="360000" tIns="0" rIns="216000" bIns="0" anchor="ctr" anchorCtr="0">
                <a:spAutoFit/>
              </a:bodyPr>
              <a:lstStyle/>
              <a:p>
                <a:r>
                  <a:rPr lang="zh-CN" altLang="en-US" sz="2400" b="1" dirty="0">
                    <a:solidFill>
                      <a:schemeClr val="accent2">
                        <a:lumMod val="100000"/>
                      </a:schemeClr>
                    </a:solidFill>
                    <a:cs typeface="+mn-ea"/>
                    <a:sym typeface="+mn-lt"/>
                  </a:rPr>
                  <a:t>学习因特网的传输层协议</a:t>
                </a:r>
                <a:r>
                  <a:rPr lang="en-US" altLang="zh-CN" sz="2400" b="1" dirty="0">
                    <a:solidFill>
                      <a:schemeClr val="accent2">
                        <a:lumMod val="100000"/>
                      </a:schemeClr>
                    </a:solidFill>
                    <a:cs typeface="+mn-ea"/>
                    <a:sym typeface="+mn-lt"/>
                  </a:rPr>
                  <a:t>:</a:t>
                </a:r>
              </a:p>
            </p:txBody>
          </p:sp>
        </p:grpSp>
      </p:grpSp>
    </p:spTree>
    <p:extLst>
      <p:ext uri="{BB962C8B-B14F-4D97-AF65-F5344CB8AC3E}">
        <p14:creationId xmlns:p14="http://schemas.microsoft.com/office/powerpoint/2010/main" val="6095729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无连接传输</a:t>
            </a:r>
            <a:r>
              <a:rPr lang="en-US" altLang="zh-CN" sz="1800" dirty="0">
                <a:solidFill>
                  <a:schemeClr val="tx1">
                    <a:lumMod val="65000"/>
                    <a:lumOff val="35000"/>
                  </a:schemeClr>
                </a:solidFill>
                <a:latin typeface="+mn-lt"/>
                <a:ea typeface="+mn-ea"/>
                <a:cs typeface="+mn-ea"/>
                <a:sym typeface="+mn-lt"/>
              </a:rPr>
              <a:t>: UDP</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4007289" y="710268"/>
            <a:ext cx="4177426" cy="646331"/>
          </a:xfrm>
          <a:prstGeom prst="rect">
            <a:avLst/>
          </a:prstGeom>
        </p:spPr>
        <p:txBody>
          <a:bodyPr wrap="none">
            <a:spAutoFit/>
          </a:bodyPr>
          <a:lstStyle/>
          <a:p>
            <a:pPr algn="ctr"/>
            <a:r>
              <a:rPr lang="en-US" altLang="zh-CN" sz="3600" b="1" dirty="0">
                <a:solidFill>
                  <a:schemeClr val="accent1"/>
                </a:solidFill>
                <a:cs typeface="+mn-ea"/>
                <a:sym typeface="+mn-lt"/>
              </a:rPr>
              <a:t>UDP </a:t>
            </a:r>
            <a:r>
              <a:rPr lang="zh-CN" altLang="en-US" sz="3600" b="1" dirty="0">
                <a:solidFill>
                  <a:schemeClr val="accent1"/>
                </a:solidFill>
                <a:cs typeface="+mn-ea"/>
                <a:sym typeface="+mn-lt"/>
              </a:rPr>
              <a:t>是面向报文的 </a:t>
            </a:r>
            <a:endParaRPr lang="en-US" altLang="zh-CN" sz="3600" b="1" dirty="0">
              <a:solidFill>
                <a:schemeClr val="accent1"/>
              </a:solidFill>
              <a:cs typeface="+mn-ea"/>
              <a:sym typeface="+mn-lt"/>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1905000"/>
            <a:ext cx="9175750"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51370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无连接传输</a:t>
            </a:r>
            <a:r>
              <a:rPr lang="en-US" altLang="zh-CN" sz="1800" dirty="0">
                <a:solidFill>
                  <a:schemeClr val="tx1">
                    <a:lumMod val="65000"/>
                    <a:lumOff val="35000"/>
                  </a:schemeClr>
                </a:solidFill>
                <a:latin typeface="+mn-lt"/>
                <a:ea typeface="+mn-ea"/>
                <a:cs typeface="+mn-ea"/>
                <a:sym typeface="+mn-lt"/>
              </a:rPr>
              <a:t>: UDP</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4238122" y="710268"/>
            <a:ext cx="3715761" cy="646331"/>
          </a:xfrm>
          <a:prstGeom prst="rect">
            <a:avLst/>
          </a:prstGeom>
        </p:spPr>
        <p:txBody>
          <a:bodyPr wrap="none">
            <a:spAutoFit/>
          </a:bodyPr>
          <a:lstStyle/>
          <a:p>
            <a:pPr algn="ctr"/>
            <a:r>
              <a:rPr lang="en-US" altLang="zh-CN" sz="3600" b="1" dirty="0">
                <a:solidFill>
                  <a:schemeClr val="accent1"/>
                </a:solidFill>
                <a:cs typeface="+mn-ea"/>
                <a:sym typeface="+mn-lt"/>
              </a:rPr>
              <a:t>UDP </a:t>
            </a:r>
            <a:r>
              <a:rPr lang="zh-CN" altLang="en-US" sz="3600" b="1" dirty="0">
                <a:solidFill>
                  <a:schemeClr val="accent1"/>
                </a:solidFill>
                <a:cs typeface="+mn-ea"/>
                <a:sym typeface="+mn-lt"/>
              </a:rPr>
              <a:t>的首部格式 </a:t>
            </a:r>
            <a:endParaRPr lang="en-US" altLang="zh-CN" sz="3600" b="1" dirty="0">
              <a:solidFill>
                <a:schemeClr val="accent1"/>
              </a:solidFill>
              <a:cs typeface="+mn-ea"/>
              <a:sym typeface="+mn-lt"/>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2907" y="1729357"/>
            <a:ext cx="10065268" cy="413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70868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6298899" y="4012640"/>
            <a:ext cx="2777866" cy="58266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无连接传输</a:t>
            </a:r>
            <a:r>
              <a:rPr lang="en-US" altLang="zh-CN" sz="1800" dirty="0">
                <a:solidFill>
                  <a:schemeClr val="tx1">
                    <a:lumMod val="65000"/>
                    <a:lumOff val="35000"/>
                  </a:schemeClr>
                </a:solidFill>
                <a:latin typeface="+mn-lt"/>
                <a:ea typeface="+mn-ea"/>
                <a:cs typeface="+mn-ea"/>
                <a:sym typeface="+mn-lt"/>
              </a:rPr>
              <a:t>: UDP</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3378915" y="710268"/>
            <a:ext cx="5434180" cy="646331"/>
          </a:xfrm>
          <a:prstGeom prst="rect">
            <a:avLst/>
          </a:prstGeom>
        </p:spPr>
        <p:txBody>
          <a:bodyPr wrap="none">
            <a:spAutoFit/>
          </a:bodyPr>
          <a:lstStyle/>
          <a:p>
            <a:pPr algn="ctr"/>
            <a:r>
              <a:rPr lang="en-US" altLang="zh-CN" sz="3600" b="1" dirty="0">
                <a:solidFill>
                  <a:schemeClr val="accent1"/>
                </a:solidFill>
                <a:cs typeface="+mn-ea"/>
                <a:sym typeface="+mn-lt"/>
              </a:rPr>
              <a:t>UDP </a:t>
            </a:r>
            <a:r>
              <a:rPr lang="zh-CN" altLang="en-US" sz="3600" b="1" dirty="0">
                <a:solidFill>
                  <a:schemeClr val="accent1"/>
                </a:solidFill>
                <a:cs typeface="+mn-ea"/>
                <a:sym typeface="+mn-lt"/>
              </a:rPr>
              <a:t>基于端口的多路分解</a:t>
            </a:r>
            <a:endParaRPr lang="en-US" altLang="zh-CN" sz="3600" b="1" dirty="0">
              <a:solidFill>
                <a:schemeClr val="accent1"/>
              </a:solidFill>
              <a:cs typeface="+mn-ea"/>
              <a:sym typeface="+mn-lt"/>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3689" y="1853268"/>
            <a:ext cx="6524625"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17129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0" grpId="0"/>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757023" y="1190721"/>
            <a:ext cx="10263616" cy="769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mn-ea"/>
                <a:cs typeface="+mn-ea"/>
                <a:sym typeface="+mn-lt"/>
              </a:rPr>
              <a:t>用户数据报 </a:t>
            </a:r>
            <a:r>
              <a:rPr lang="en-US" altLang="zh-CN" sz="2000" dirty="0">
                <a:latin typeface="+mn-ea"/>
                <a:cs typeface="+mn-ea"/>
                <a:sym typeface="+mn-lt"/>
              </a:rPr>
              <a:t>UDP </a:t>
            </a:r>
            <a:r>
              <a:rPr lang="zh-CN" altLang="en-US" sz="2000" dirty="0">
                <a:latin typeface="+mn-ea"/>
                <a:cs typeface="+mn-ea"/>
                <a:sym typeface="+mn-lt"/>
              </a:rPr>
              <a:t>有两个字段：数据字段和首部字段。首部字段有 </a:t>
            </a:r>
            <a:r>
              <a:rPr lang="en-US" altLang="zh-CN" sz="2000" dirty="0">
                <a:latin typeface="+mn-ea"/>
                <a:cs typeface="+mn-ea"/>
                <a:sym typeface="+mn-lt"/>
              </a:rPr>
              <a:t>8 </a:t>
            </a:r>
            <a:r>
              <a:rPr lang="zh-CN" altLang="en-US" sz="2000" dirty="0">
                <a:latin typeface="+mn-ea"/>
                <a:cs typeface="+mn-ea"/>
                <a:sym typeface="+mn-lt"/>
              </a:rPr>
              <a:t>个字节，由 </a:t>
            </a:r>
            <a:r>
              <a:rPr lang="en-US" altLang="zh-CN" sz="2000" dirty="0">
                <a:latin typeface="+mn-ea"/>
                <a:cs typeface="+mn-ea"/>
                <a:sym typeface="+mn-lt"/>
              </a:rPr>
              <a:t>4 </a:t>
            </a:r>
            <a:r>
              <a:rPr lang="zh-CN" altLang="en-US" sz="2000" dirty="0">
                <a:latin typeface="+mn-ea"/>
                <a:cs typeface="+mn-ea"/>
                <a:sym typeface="+mn-lt"/>
              </a:rPr>
              <a:t>个字段组成，每个字段都是两个字节。长度是首部和数据的总长度 </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无连接传输</a:t>
            </a:r>
            <a:r>
              <a:rPr lang="en-US" altLang="zh-CN" sz="1800" dirty="0">
                <a:solidFill>
                  <a:schemeClr val="tx1">
                    <a:lumMod val="65000"/>
                    <a:lumOff val="35000"/>
                  </a:schemeClr>
                </a:solidFill>
                <a:cs typeface="+mn-ea"/>
                <a:sym typeface="+mn-lt"/>
              </a:rPr>
              <a:t>: UDP</a:t>
            </a:r>
            <a:endParaRPr lang="zh-CN" altLang="en-US" sz="1800" dirty="0">
              <a:solidFill>
                <a:schemeClr val="tx1">
                  <a:lumMod val="65000"/>
                  <a:lumOff val="35000"/>
                </a:schemeClr>
              </a:solidFill>
              <a:cs typeface="+mn-ea"/>
              <a:sym typeface="+mn-lt"/>
            </a:endParaRPr>
          </a:p>
        </p:txBody>
      </p:sp>
      <p:pic>
        <p:nvPicPr>
          <p:cNvPr id="1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98700"/>
            <a:ext cx="7967663"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96"/>
          <p:cNvSpPr txBox="1">
            <a:spLocks noChangeArrowheads="1"/>
          </p:cNvSpPr>
          <p:nvPr/>
        </p:nvSpPr>
        <p:spPr bwMode="auto">
          <a:xfrm>
            <a:off x="2895600" y="2667000"/>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字节</a:t>
            </a:r>
          </a:p>
        </p:txBody>
      </p:sp>
      <p:sp>
        <p:nvSpPr>
          <p:cNvPr id="12" name="Text Box 103"/>
          <p:cNvSpPr txBox="1">
            <a:spLocks noChangeArrowheads="1"/>
          </p:cNvSpPr>
          <p:nvPr/>
        </p:nvSpPr>
        <p:spPr bwMode="auto">
          <a:xfrm>
            <a:off x="2133600" y="3624263"/>
            <a:ext cx="2070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dirty="0">
                <a:latin typeface="Arial" panose="020B0604020202020204" pitchFamily="34" charset="0"/>
                <a:ea typeface="黑体" panose="02010609060101010101" pitchFamily="49" charset="-122"/>
              </a:rPr>
              <a:t>UDP </a:t>
            </a:r>
            <a:r>
              <a:rPr kumimoji="1" lang="zh-CN" altLang="en-US" sz="2000" b="1" dirty="0">
                <a:latin typeface="Arial" panose="020B0604020202020204" pitchFamily="34" charset="0"/>
                <a:ea typeface="黑体" panose="02010609060101010101" pitchFamily="49" charset="-122"/>
              </a:rPr>
              <a:t>用户数据报</a:t>
            </a:r>
          </a:p>
        </p:txBody>
      </p:sp>
      <p:sp>
        <p:nvSpPr>
          <p:cNvPr id="13" name="Text Box 97"/>
          <p:cNvSpPr txBox="1">
            <a:spLocks noChangeArrowheads="1"/>
          </p:cNvSpPr>
          <p:nvPr/>
        </p:nvSpPr>
        <p:spPr bwMode="auto">
          <a:xfrm>
            <a:off x="1962150" y="4249738"/>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发送在前</a:t>
            </a:r>
          </a:p>
        </p:txBody>
      </p:sp>
      <p:sp>
        <p:nvSpPr>
          <p:cNvPr id="14" name="Text Box 92"/>
          <p:cNvSpPr txBox="1">
            <a:spLocks noChangeArrowheads="1"/>
          </p:cNvSpPr>
          <p:nvPr/>
        </p:nvSpPr>
        <p:spPr bwMode="auto">
          <a:xfrm>
            <a:off x="4156075" y="2336800"/>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2</a:t>
            </a:r>
          </a:p>
        </p:txBody>
      </p:sp>
      <p:sp>
        <p:nvSpPr>
          <p:cNvPr id="15" name="Text Box 92"/>
          <p:cNvSpPr txBox="1">
            <a:spLocks noChangeArrowheads="1"/>
          </p:cNvSpPr>
          <p:nvPr/>
        </p:nvSpPr>
        <p:spPr bwMode="auto">
          <a:xfrm>
            <a:off x="5354638" y="2328863"/>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2</a:t>
            </a:r>
          </a:p>
        </p:txBody>
      </p:sp>
      <p:sp>
        <p:nvSpPr>
          <p:cNvPr id="16" name="Text Box 92"/>
          <p:cNvSpPr txBox="1">
            <a:spLocks noChangeArrowheads="1"/>
          </p:cNvSpPr>
          <p:nvPr/>
        </p:nvSpPr>
        <p:spPr bwMode="auto">
          <a:xfrm>
            <a:off x="6513513" y="2336800"/>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2</a:t>
            </a:r>
          </a:p>
        </p:txBody>
      </p:sp>
      <p:sp>
        <p:nvSpPr>
          <p:cNvPr id="17" name="Text Box 92"/>
          <p:cNvSpPr txBox="1">
            <a:spLocks noChangeArrowheads="1"/>
          </p:cNvSpPr>
          <p:nvPr/>
        </p:nvSpPr>
        <p:spPr bwMode="auto">
          <a:xfrm>
            <a:off x="7673975" y="2306638"/>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2</a:t>
            </a:r>
          </a:p>
        </p:txBody>
      </p:sp>
      <p:sp>
        <p:nvSpPr>
          <p:cNvPr id="18" name="AutoShape 102"/>
          <p:cNvSpPr>
            <a:spLocks/>
          </p:cNvSpPr>
          <p:nvPr/>
        </p:nvSpPr>
        <p:spPr bwMode="auto">
          <a:xfrm rot="16200000">
            <a:off x="6910387" y="1506538"/>
            <a:ext cx="168275" cy="5391150"/>
          </a:xfrm>
          <a:prstGeom prst="leftBrace">
            <a:avLst>
              <a:gd name="adj1" fmla="val 26698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9" name="Line 82"/>
          <p:cNvSpPr>
            <a:spLocks noChangeShapeType="1"/>
          </p:cNvSpPr>
          <p:nvPr/>
        </p:nvSpPr>
        <p:spPr bwMode="auto">
          <a:xfrm>
            <a:off x="3168650" y="5105400"/>
            <a:ext cx="6594475"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矩形 2"/>
          <p:cNvSpPr/>
          <p:nvPr/>
        </p:nvSpPr>
        <p:spPr>
          <a:xfrm>
            <a:off x="6584175" y="6032500"/>
            <a:ext cx="4031873" cy="369332"/>
          </a:xfrm>
          <a:prstGeom prst="rect">
            <a:avLst/>
          </a:prstGeom>
        </p:spPr>
        <p:txBody>
          <a:bodyPr wrap="none">
            <a:spAutoFit/>
          </a:bodyPr>
          <a:lstStyle/>
          <a:p>
            <a:r>
              <a:rPr lang="zh-CN" altLang="en-US" dirty="0"/>
              <a:t>注：长度包括</a:t>
            </a:r>
            <a:r>
              <a:rPr lang="en-US" altLang="zh-CN" dirty="0"/>
              <a:t>UDP</a:t>
            </a:r>
            <a:r>
              <a:rPr lang="zh-CN" altLang="en-US" dirty="0"/>
              <a:t>首部，故最小值为</a:t>
            </a:r>
            <a:r>
              <a:rPr lang="en-US" altLang="zh-CN" dirty="0"/>
              <a:t>8</a:t>
            </a:r>
            <a:endParaRPr lang="zh-CN" altLang="en-US" dirty="0"/>
          </a:p>
        </p:txBody>
      </p:sp>
    </p:spTree>
    <p:extLst>
      <p:ext uri="{BB962C8B-B14F-4D97-AF65-F5344CB8AC3E}">
        <p14:creationId xmlns:p14="http://schemas.microsoft.com/office/powerpoint/2010/main" val="12029660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11" grpId="0"/>
      <p:bldP spid="12" grpId="0"/>
      <p:bldP spid="13" grpId="0"/>
      <p:bldP spid="14" grpId="0"/>
      <p:bldP spid="15" grpId="0"/>
      <p:bldP spid="16" grpId="0"/>
      <p:bldP spid="17" grpId="0"/>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611560" y="825605"/>
            <a:ext cx="10709665" cy="9037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mn-ea"/>
                <a:cs typeface="+mn-ea"/>
                <a:sym typeface="+mn-lt"/>
              </a:rPr>
              <a:t>在计算检验和时，临时把“伪首部”和 </a:t>
            </a:r>
            <a:r>
              <a:rPr lang="en-US" altLang="zh-CN" sz="2000" dirty="0">
                <a:latin typeface="+mn-ea"/>
                <a:cs typeface="+mn-ea"/>
                <a:sym typeface="+mn-lt"/>
              </a:rPr>
              <a:t>UDP </a:t>
            </a:r>
            <a:r>
              <a:rPr lang="zh-CN" altLang="en-US" sz="2000" dirty="0">
                <a:latin typeface="+mn-ea"/>
                <a:cs typeface="+mn-ea"/>
                <a:sym typeface="+mn-lt"/>
              </a:rPr>
              <a:t>用户数据报连接在一起。伪首部仅仅是为了计算检验和。</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无连接传输</a:t>
            </a:r>
            <a:r>
              <a:rPr lang="en-US" altLang="zh-CN" sz="1800" dirty="0">
                <a:solidFill>
                  <a:schemeClr val="tx1">
                    <a:lumMod val="65000"/>
                    <a:lumOff val="35000"/>
                  </a:schemeClr>
                </a:solidFill>
                <a:cs typeface="+mn-ea"/>
                <a:sym typeface="+mn-lt"/>
              </a:rPr>
              <a:t>: UDP</a:t>
            </a:r>
            <a:endParaRPr lang="zh-CN" altLang="en-US" sz="1800" dirty="0">
              <a:solidFill>
                <a:schemeClr val="tx1">
                  <a:lumMod val="65000"/>
                  <a:lumOff val="35000"/>
                </a:schemeClr>
              </a:solidFill>
              <a:cs typeface="+mn-ea"/>
              <a:sym typeface="+mn-lt"/>
            </a:endParaRPr>
          </a:p>
        </p:txBody>
      </p:sp>
      <p:sp>
        <p:nvSpPr>
          <p:cNvPr id="10" name="Rectangle 54"/>
          <p:cNvSpPr>
            <a:spLocks noChangeArrowheads="1"/>
          </p:cNvSpPr>
          <p:nvPr/>
        </p:nvSpPr>
        <p:spPr bwMode="auto">
          <a:xfrm>
            <a:off x="3773488" y="5253038"/>
            <a:ext cx="1079500" cy="457200"/>
          </a:xfrm>
          <a:prstGeom prst="rect">
            <a:avLst/>
          </a:prstGeom>
          <a:solidFill>
            <a:srgbClr val="CCCCFF"/>
          </a:solidFill>
          <a:ln w="1905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1" name="Freeform 55"/>
          <p:cNvSpPr>
            <a:spLocks/>
          </p:cNvSpPr>
          <p:nvPr/>
        </p:nvSpPr>
        <p:spPr bwMode="auto">
          <a:xfrm>
            <a:off x="4354513" y="3886200"/>
            <a:ext cx="4633912" cy="438150"/>
          </a:xfrm>
          <a:custGeom>
            <a:avLst/>
            <a:gdLst>
              <a:gd name="T0" fmla="*/ 0 w 2919"/>
              <a:gd name="T1" fmla="*/ 0 h 276"/>
              <a:gd name="T2" fmla="*/ 2147483646 w 2919"/>
              <a:gd name="T3" fmla="*/ 0 h 276"/>
              <a:gd name="T4" fmla="*/ 2147483646 w 2919"/>
              <a:gd name="T5" fmla="*/ 2147483646 h 276"/>
              <a:gd name="T6" fmla="*/ 2147483646 w 2919"/>
              <a:gd name="T7" fmla="*/ 2147483646 h 276"/>
              <a:gd name="T8" fmla="*/ 0 w 2919"/>
              <a:gd name="T9" fmla="*/ 0 h 276"/>
              <a:gd name="T10" fmla="*/ 0 60000 65536"/>
              <a:gd name="T11" fmla="*/ 0 60000 65536"/>
              <a:gd name="T12" fmla="*/ 0 60000 65536"/>
              <a:gd name="T13" fmla="*/ 0 60000 65536"/>
              <a:gd name="T14" fmla="*/ 0 60000 65536"/>
              <a:gd name="T15" fmla="*/ 0 w 2919"/>
              <a:gd name="T16" fmla="*/ 0 h 276"/>
              <a:gd name="T17" fmla="*/ 2919 w 2919"/>
              <a:gd name="T18" fmla="*/ 276 h 276"/>
            </a:gdLst>
            <a:ahLst/>
            <a:cxnLst>
              <a:cxn ang="T10">
                <a:pos x="T0" y="T1"/>
              </a:cxn>
              <a:cxn ang="T11">
                <a:pos x="T2" y="T3"/>
              </a:cxn>
              <a:cxn ang="T12">
                <a:pos x="T4" y="T5"/>
              </a:cxn>
              <a:cxn ang="T13">
                <a:pos x="T6" y="T7"/>
              </a:cxn>
              <a:cxn ang="T14">
                <a:pos x="T8" y="T9"/>
              </a:cxn>
            </a:cxnLst>
            <a:rect l="T15" t="T16" r="T17" b="T18"/>
            <a:pathLst>
              <a:path w="2919" h="276">
                <a:moveTo>
                  <a:pt x="0" y="0"/>
                </a:moveTo>
                <a:lnTo>
                  <a:pt x="2919" y="0"/>
                </a:lnTo>
                <a:lnTo>
                  <a:pt x="1066" y="276"/>
                </a:lnTo>
                <a:lnTo>
                  <a:pt x="346" y="268"/>
                </a:lnTo>
                <a:lnTo>
                  <a:pt x="0" y="0"/>
                </a:lnTo>
                <a:close/>
              </a:path>
            </a:pathLst>
          </a:custGeom>
          <a:gradFill rotWithShape="1">
            <a:gsLst>
              <a:gs pos="0">
                <a:srgbClr val="A7C1D1"/>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 name="Rectangle 56"/>
          <p:cNvSpPr>
            <a:spLocks noChangeArrowheads="1"/>
          </p:cNvSpPr>
          <p:nvPr/>
        </p:nvSpPr>
        <p:spPr bwMode="auto">
          <a:xfrm>
            <a:off x="4851400" y="4316413"/>
            <a:ext cx="1081088" cy="457200"/>
          </a:xfrm>
          <a:prstGeom prst="rect">
            <a:avLst/>
          </a:prstGeom>
          <a:solidFill>
            <a:srgbClr val="CCECFF"/>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3" name="AutoShape 57"/>
          <p:cNvSpPr>
            <a:spLocks noChangeArrowheads="1"/>
          </p:cNvSpPr>
          <p:nvPr/>
        </p:nvSpPr>
        <p:spPr bwMode="auto">
          <a:xfrm>
            <a:off x="2974975" y="5343525"/>
            <a:ext cx="798513" cy="288925"/>
          </a:xfrm>
          <a:prstGeom prst="leftArrow">
            <a:avLst>
              <a:gd name="adj1" fmla="val 50000"/>
              <a:gd name="adj2" fmla="val 69093"/>
            </a:avLst>
          </a:prstGeom>
          <a:solidFill>
            <a:srgbClr val="FF00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4" name="Freeform 58"/>
          <p:cNvSpPr>
            <a:spLocks/>
          </p:cNvSpPr>
          <p:nvPr/>
        </p:nvSpPr>
        <p:spPr bwMode="auto">
          <a:xfrm>
            <a:off x="2395538" y="2743200"/>
            <a:ext cx="6681787" cy="685800"/>
          </a:xfrm>
          <a:custGeom>
            <a:avLst/>
            <a:gdLst>
              <a:gd name="T0" fmla="*/ 0 w 3600"/>
              <a:gd name="T1" fmla="*/ 0 h 432"/>
              <a:gd name="T2" fmla="*/ 2147483646 w 3600"/>
              <a:gd name="T3" fmla="*/ 0 h 432"/>
              <a:gd name="T4" fmla="*/ 2147483646 w 3600"/>
              <a:gd name="T5" fmla="*/ 2147483646 h 432"/>
              <a:gd name="T6" fmla="*/ 2147483646 w 3600"/>
              <a:gd name="T7" fmla="*/ 2147483646 h 432"/>
              <a:gd name="T8" fmla="*/ 0 w 3600"/>
              <a:gd name="T9" fmla="*/ 0 h 432"/>
              <a:gd name="T10" fmla="*/ 0 60000 65536"/>
              <a:gd name="T11" fmla="*/ 0 60000 65536"/>
              <a:gd name="T12" fmla="*/ 0 60000 65536"/>
              <a:gd name="T13" fmla="*/ 0 60000 65536"/>
              <a:gd name="T14" fmla="*/ 0 60000 65536"/>
              <a:gd name="T15" fmla="*/ 0 w 3600"/>
              <a:gd name="T16" fmla="*/ 0 h 432"/>
              <a:gd name="T17" fmla="*/ 3600 w 3600"/>
              <a:gd name="T18" fmla="*/ 432 h 432"/>
            </a:gdLst>
            <a:ahLst/>
            <a:cxnLst>
              <a:cxn ang="T10">
                <a:pos x="T0" y="T1"/>
              </a:cxn>
              <a:cxn ang="T11">
                <a:pos x="T2" y="T3"/>
              </a:cxn>
              <a:cxn ang="T12">
                <a:pos x="T4" y="T5"/>
              </a:cxn>
              <a:cxn ang="T13">
                <a:pos x="T6" y="T7"/>
              </a:cxn>
              <a:cxn ang="T14">
                <a:pos x="T8" y="T9"/>
              </a:cxn>
            </a:cxnLst>
            <a:rect l="T15" t="T16" r="T17" b="T18"/>
            <a:pathLst>
              <a:path w="3600" h="432">
                <a:moveTo>
                  <a:pt x="0" y="0"/>
                </a:moveTo>
                <a:lnTo>
                  <a:pt x="3600" y="0"/>
                </a:lnTo>
                <a:lnTo>
                  <a:pt x="1056" y="432"/>
                </a:lnTo>
                <a:lnTo>
                  <a:pt x="384" y="432"/>
                </a:lnTo>
                <a:lnTo>
                  <a:pt x="0" y="0"/>
                </a:lnTo>
                <a:close/>
              </a:path>
            </a:pathLst>
          </a:custGeom>
          <a:gradFill rotWithShape="1">
            <a:gsLst>
              <a:gs pos="0">
                <a:srgbClr val="B2B26B"/>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5" name="Rectangle 59"/>
          <p:cNvSpPr>
            <a:spLocks noChangeArrowheads="1"/>
          </p:cNvSpPr>
          <p:nvPr/>
        </p:nvSpPr>
        <p:spPr bwMode="auto">
          <a:xfrm>
            <a:off x="4354513" y="3429000"/>
            <a:ext cx="4633912" cy="457200"/>
          </a:xfrm>
          <a:prstGeom prst="rect">
            <a:avLst/>
          </a:prstGeom>
          <a:solidFill>
            <a:srgbClr val="CCECFF"/>
          </a:solidFill>
          <a:ln w="1905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6" name="Rectangle 60"/>
          <p:cNvSpPr>
            <a:spLocks noChangeArrowheads="1"/>
          </p:cNvSpPr>
          <p:nvPr/>
        </p:nvSpPr>
        <p:spPr bwMode="auto">
          <a:xfrm>
            <a:off x="4852988" y="5256213"/>
            <a:ext cx="5472112" cy="457200"/>
          </a:xfrm>
          <a:prstGeom prst="rect">
            <a:avLst/>
          </a:prstGeom>
          <a:solidFill>
            <a:srgbClr val="CCFF66"/>
          </a:solidFill>
          <a:ln w="1905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7" name="Line 61"/>
          <p:cNvSpPr>
            <a:spLocks noChangeShapeType="1"/>
          </p:cNvSpPr>
          <p:nvPr/>
        </p:nvSpPr>
        <p:spPr bwMode="auto">
          <a:xfrm>
            <a:off x="5513388" y="3429000"/>
            <a:ext cx="1587"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62"/>
          <p:cNvSpPr>
            <a:spLocks noChangeArrowheads="1"/>
          </p:cNvSpPr>
          <p:nvPr/>
        </p:nvSpPr>
        <p:spPr bwMode="auto">
          <a:xfrm>
            <a:off x="2400300" y="2286000"/>
            <a:ext cx="6684963" cy="457200"/>
          </a:xfrm>
          <a:prstGeom prst="rect">
            <a:avLst/>
          </a:prstGeom>
          <a:solidFill>
            <a:srgbClr val="FFFF99"/>
          </a:solidFill>
          <a:ln w="1905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9" name="Line 63"/>
          <p:cNvSpPr>
            <a:spLocks noChangeShapeType="1"/>
          </p:cNvSpPr>
          <p:nvPr/>
        </p:nvSpPr>
        <p:spPr bwMode="auto">
          <a:xfrm>
            <a:off x="4625975" y="2286000"/>
            <a:ext cx="3175"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64"/>
          <p:cNvSpPr>
            <a:spLocks noChangeShapeType="1"/>
          </p:cNvSpPr>
          <p:nvPr/>
        </p:nvSpPr>
        <p:spPr bwMode="auto">
          <a:xfrm>
            <a:off x="6670675" y="3429000"/>
            <a:ext cx="3175"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65"/>
          <p:cNvSpPr>
            <a:spLocks noChangeShapeType="1"/>
          </p:cNvSpPr>
          <p:nvPr/>
        </p:nvSpPr>
        <p:spPr bwMode="auto">
          <a:xfrm>
            <a:off x="7829550" y="3429000"/>
            <a:ext cx="1588"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Freeform 66"/>
          <p:cNvSpPr>
            <a:spLocks/>
          </p:cNvSpPr>
          <p:nvPr/>
        </p:nvSpPr>
        <p:spPr bwMode="auto">
          <a:xfrm>
            <a:off x="3105150" y="3429000"/>
            <a:ext cx="1249363" cy="457200"/>
          </a:xfrm>
          <a:custGeom>
            <a:avLst/>
            <a:gdLst>
              <a:gd name="T0" fmla="*/ 2147483646 w 672"/>
              <a:gd name="T1" fmla="*/ 2147483646 h 288"/>
              <a:gd name="T2" fmla="*/ 0 w 672"/>
              <a:gd name="T3" fmla="*/ 2147483646 h 288"/>
              <a:gd name="T4" fmla="*/ 0 w 672"/>
              <a:gd name="T5" fmla="*/ 0 h 288"/>
              <a:gd name="T6" fmla="*/ 2147483646 w 672"/>
              <a:gd name="T7" fmla="*/ 0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672" y="288"/>
                </a:moveTo>
                <a:lnTo>
                  <a:pt x="0" y="288"/>
                </a:lnTo>
                <a:lnTo>
                  <a:pt x="0" y="0"/>
                </a:lnTo>
                <a:lnTo>
                  <a:pt x="672" y="0"/>
                </a:lnTo>
              </a:path>
            </a:pathLst>
          </a:custGeom>
          <a:solidFill>
            <a:srgbClr val="FFFF99"/>
          </a:solidFill>
          <a:ln w="19050">
            <a:solidFill>
              <a:schemeClr val="tx1"/>
            </a:solidFill>
            <a:prstDash val="dash"/>
            <a:round/>
            <a:headEnd/>
            <a:tailEnd/>
          </a:ln>
        </p:spPr>
        <p:txBody>
          <a:bodyPr wrap="none" anchor="ctr"/>
          <a:lstStyle/>
          <a:p>
            <a:endParaRPr lang="zh-CN" altLang="en-US"/>
          </a:p>
        </p:txBody>
      </p:sp>
      <p:sp>
        <p:nvSpPr>
          <p:cNvPr id="23" name="Text Box 67"/>
          <p:cNvSpPr txBox="1">
            <a:spLocks noChangeArrowheads="1"/>
          </p:cNvSpPr>
          <p:nvPr/>
        </p:nvSpPr>
        <p:spPr bwMode="auto">
          <a:xfrm>
            <a:off x="3222625" y="3425825"/>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伪首部</a:t>
            </a:r>
          </a:p>
        </p:txBody>
      </p:sp>
      <p:sp>
        <p:nvSpPr>
          <p:cNvPr id="24" name="Text Box 68"/>
          <p:cNvSpPr txBox="1">
            <a:spLocks noChangeArrowheads="1"/>
          </p:cNvSpPr>
          <p:nvPr/>
        </p:nvSpPr>
        <p:spPr bwMode="auto">
          <a:xfrm>
            <a:off x="4365625" y="3425825"/>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源端口</a:t>
            </a:r>
          </a:p>
        </p:txBody>
      </p:sp>
      <p:sp>
        <p:nvSpPr>
          <p:cNvPr id="25" name="Text Box 69"/>
          <p:cNvSpPr txBox="1">
            <a:spLocks noChangeArrowheads="1"/>
          </p:cNvSpPr>
          <p:nvPr/>
        </p:nvSpPr>
        <p:spPr bwMode="auto">
          <a:xfrm>
            <a:off x="5454650" y="3425825"/>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目的端口</a:t>
            </a:r>
          </a:p>
        </p:txBody>
      </p:sp>
      <p:sp>
        <p:nvSpPr>
          <p:cNvPr id="26" name="Text Box 70"/>
          <p:cNvSpPr txBox="1">
            <a:spLocks noChangeArrowheads="1"/>
          </p:cNvSpPr>
          <p:nvPr/>
        </p:nvSpPr>
        <p:spPr bwMode="auto">
          <a:xfrm>
            <a:off x="6789738" y="3424238"/>
            <a:ext cx="835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dirty="0">
                <a:latin typeface="Arial" panose="020B0604020202020204" pitchFamily="34" charset="0"/>
                <a:ea typeface="黑体" panose="02010609060101010101" pitchFamily="49" charset="-122"/>
              </a:rPr>
              <a:t>长  度</a:t>
            </a:r>
          </a:p>
        </p:txBody>
      </p:sp>
      <p:sp>
        <p:nvSpPr>
          <p:cNvPr id="27" name="Text Box 71"/>
          <p:cNvSpPr txBox="1">
            <a:spLocks noChangeArrowheads="1"/>
          </p:cNvSpPr>
          <p:nvPr/>
        </p:nvSpPr>
        <p:spPr bwMode="auto">
          <a:xfrm>
            <a:off x="7934325" y="3425825"/>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检验和</a:t>
            </a:r>
          </a:p>
        </p:txBody>
      </p:sp>
      <p:sp>
        <p:nvSpPr>
          <p:cNvPr id="28" name="Text Box 72"/>
          <p:cNvSpPr txBox="1">
            <a:spLocks noChangeArrowheads="1"/>
          </p:cNvSpPr>
          <p:nvPr/>
        </p:nvSpPr>
        <p:spPr bwMode="auto">
          <a:xfrm>
            <a:off x="6934200" y="5297488"/>
            <a:ext cx="1323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数         据</a:t>
            </a:r>
          </a:p>
        </p:txBody>
      </p:sp>
      <p:sp>
        <p:nvSpPr>
          <p:cNvPr id="29" name="Text Box 73"/>
          <p:cNvSpPr txBox="1">
            <a:spLocks noChangeArrowheads="1"/>
          </p:cNvSpPr>
          <p:nvPr/>
        </p:nvSpPr>
        <p:spPr bwMode="auto">
          <a:xfrm>
            <a:off x="3878263" y="5297488"/>
            <a:ext cx="835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首  部</a:t>
            </a:r>
          </a:p>
        </p:txBody>
      </p:sp>
      <p:sp>
        <p:nvSpPr>
          <p:cNvPr id="30" name="Line 74"/>
          <p:cNvSpPr>
            <a:spLocks noChangeShapeType="1"/>
          </p:cNvSpPr>
          <p:nvPr/>
        </p:nvSpPr>
        <p:spPr bwMode="auto">
          <a:xfrm>
            <a:off x="6858000" y="2286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75"/>
          <p:cNvSpPr>
            <a:spLocks noChangeShapeType="1"/>
          </p:cNvSpPr>
          <p:nvPr/>
        </p:nvSpPr>
        <p:spPr bwMode="auto">
          <a:xfrm>
            <a:off x="7391400" y="2286000"/>
            <a:ext cx="1588"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76"/>
          <p:cNvSpPr>
            <a:spLocks noChangeShapeType="1"/>
          </p:cNvSpPr>
          <p:nvPr/>
        </p:nvSpPr>
        <p:spPr bwMode="auto">
          <a:xfrm>
            <a:off x="7924800" y="2286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77"/>
          <p:cNvSpPr txBox="1">
            <a:spLocks noChangeArrowheads="1"/>
          </p:cNvSpPr>
          <p:nvPr/>
        </p:nvSpPr>
        <p:spPr bwMode="auto">
          <a:xfrm>
            <a:off x="7881938" y="2282825"/>
            <a:ext cx="1233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dirty="0">
                <a:latin typeface="Arial" panose="020B0604020202020204" pitchFamily="34" charset="0"/>
                <a:ea typeface="黑体" panose="02010609060101010101" pitchFamily="49" charset="-122"/>
              </a:rPr>
              <a:t>UDP</a:t>
            </a:r>
            <a:r>
              <a:rPr kumimoji="1" lang="zh-CN" altLang="en-US" sz="2000" b="1" dirty="0">
                <a:latin typeface="Arial" panose="020B0604020202020204" pitchFamily="34" charset="0"/>
                <a:ea typeface="黑体" panose="02010609060101010101" pitchFamily="49" charset="-122"/>
              </a:rPr>
              <a:t>长度</a:t>
            </a:r>
          </a:p>
        </p:txBody>
      </p:sp>
      <p:sp>
        <p:nvSpPr>
          <p:cNvPr id="34" name="Text Box 78"/>
          <p:cNvSpPr txBox="1">
            <a:spLocks noChangeArrowheads="1"/>
          </p:cNvSpPr>
          <p:nvPr/>
        </p:nvSpPr>
        <p:spPr bwMode="auto">
          <a:xfrm>
            <a:off x="2787650" y="2282825"/>
            <a:ext cx="1330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dirty="0">
                <a:latin typeface="Arial" panose="020B0604020202020204" pitchFamily="34" charset="0"/>
                <a:ea typeface="黑体" panose="02010609060101010101" pitchFamily="49" charset="-122"/>
              </a:rPr>
              <a:t>源 </a:t>
            </a:r>
            <a:r>
              <a:rPr kumimoji="1" lang="en-US" altLang="zh-CN" sz="2000" b="1" dirty="0">
                <a:latin typeface="Arial" panose="020B0604020202020204" pitchFamily="34" charset="0"/>
                <a:ea typeface="黑体" panose="02010609060101010101" pitchFamily="49" charset="-122"/>
              </a:rPr>
              <a:t>IP </a:t>
            </a:r>
            <a:r>
              <a:rPr kumimoji="1" lang="zh-CN" altLang="en-US" sz="2000" b="1" dirty="0">
                <a:latin typeface="Arial" panose="020B0604020202020204" pitchFamily="34" charset="0"/>
                <a:ea typeface="黑体" panose="02010609060101010101" pitchFamily="49" charset="-122"/>
              </a:rPr>
              <a:t>地址</a:t>
            </a:r>
          </a:p>
        </p:txBody>
      </p:sp>
      <p:sp>
        <p:nvSpPr>
          <p:cNvPr id="35" name="Text Box 79"/>
          <p:cNvSpPr txBox="1">
            <a:spLocks noChangeArrowheads="1"/>
          </p:cNvSpPr>
          <p:nvPr/>
        </p:nvSpPr>
        <p:spPr bwMode="auto">
          <a:xfrm>
            <a:off x="4926013" y="2282825"/>
            <a:ext cx="1585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目的 </a:t>
            </a:r>
            <a:r>
              <a:rPr kumimoji="1" lang="en-US" altLang="zh-CN" sz="2000" b="1">
                <a:latin typeface="Arial" panose="020B0604020202020204" pitchFamily="34" charset="0"/>
                <a:ea typeface="黑体" panose="02010609060101010101" pitchFamily="49" charset="-122"/>
              </a:rPr>
              <a:t>IP </a:t>
            </a:r>
            <a:r>
              <a:rPr kumimoji="1" lang="zh-CN" altLang="en-US" sz="2000" b="1">
                <a:latin typeface="Arial" panose="020B0604020202020204" pitchFamily="34" charset="0"/>
                <a:ea typeface="黑体" panose="02010609060101010101" pitchFamily="49" charset="-122"/>
              </a:rPr>
              <a:t>地址</a:t>
            </a:r>
          </a:p>
        </p:txBody>
      </p:sp>
      <p:sp>
        <p:nvSpPr>
          <p:cNvPr id="36" name="Text Box 80"/>
          <p:cNvSpPr txBox="1">
            <a:spLocks noChangeArrowheads="1"/>
          </p:cNvSpPr>
          <p:nvPr/>
        </p:nvSpPr>
        <p:spPr bwMode="auto">
          <a:xfrm>
            <a:off x="6959600" y="228282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0</a:t>
            </a:r>
          </a:p>
        </p:txBody>
      </p:sp>
      <p:sp>
        <p:nvSpPr>
          <p:cNvPr id="37" name="Text Box 81"/>
          <p:cNvSpPr txBox="1">
            <a:spLocks noChangeArrowheads="1"/>
          </p:cNvSpPr>
          <p:nvPr/>
        </p:nvSpPr>
        <p:spPr bwMode="auto">
          <a:xfrm>
            <a:off x="7392988" y="2282825"/>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17</a:t>
            </a:r>
          </a:p>
        </p:txBody>
      </p:sp>
      <p:sp>
        <p:nvSpPr>
          <p:cNvPr id="38" name="Line 82"/>
          <p:cNvSpPr>
            <a:spLocks noChangeShapeType="1"/>
          </p:cNvSpPr>
          <p:nvPr/>
        </p:nvSpPr>
        <p:spPr bwMode="auto">
          <a:xfrm>
            <a:off x="3730625" y="5942013"/>
            <a:ext cx="6594475"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Rectangle 83"/>
          <p:cNvSpPr>
            <a:spLocks noChangeArrowheads="1"/>
          </p:cNvSpPr>
          <p:nvPr/>
        </p:nvSpPr>
        <p:spPr bwMode="auto">
          <a:xfrm>
            <a:off x="6315075" y="5788025"/>
            <a:ext cx="1173163"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2" name="Text Box 84"/>
          <p:cNvSpPr txBox="1">
            <a:spLocks noChangeArrowheads="1"/>
          </p:cNvSpPr>
          <p:nvPr/>
        </p:nvSpPr>
        <p:spPr bwMode="auto">
          <a:xfrm>
            <a:off x="6269038" y="5762625"/>
            <a:ext cx="1004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IP </a:t>
            </a:r>
            <a:r>
              <a:rPr kumimoji="1" lang="zh-CN" altLang="en-US" sz="2000" b="1">
                <a:latin typeface="Arial" panose="020B0604020202020204" pitchFamily="34" charset="0"/>
                <a:ea typeface="黑体" panose="02010609060101010101" pitchFamily="49" charset="-122"/>
              </a:rPr>
              <a:t>分组</a:t>
            </a:r>
          </a:p>
        </p:txBody>
      </p:sp>
      <p:sp>
        <p:nvSpPr>
          <p:cNvPr id="44" name="Text Box 85"/>
          <p:cNvSpPr txBox="1">
            <a:spLocks noChangeArrowheads="1"/>
          </p:cNvSpPr>
          <p:nvPr/>
        </p:nvSpPr>
        <p:spPr bwMode="auto">
          <a:xfrm>
            <a:off x="1792288" y="1903413"/>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字节</a:t>
            </a:r>
          </a:p>
        </p:txBody>
      </p:sp>
      <p:sp>
        <p:nvSpPr>
          <p:cNvPr id="45" name="Text Box 86"/>
          <p:cNvSpPr txBox="1">
            <a:spLocks noChangeArrowheads="1"/>
          </p:cNvSpPr>
          <p:nvPr/>
        </p:nvSpPr>
        <p:spPr bwMode="auto">
          <a:xfrm>
            <a:off x="3336925" y="1881188"/>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4</a:t>
            </a:r>
          </a:p>
        </p:txBody>
      </p:sp>
      <p:sp>
        <p:nvSpPr>
          <p:cNvPr id="46" name="Text Box 87"/>
          <p:cNvSpPr txBox="1">
            <a:spLocks noChangeArrowheads="1"/>
          </p:cNvSpPr>
          <p:nvPr/>
        </p:nvSpPr>
        <p:spPr bwMode="auto">
          <a:xfrm>
            <a:off x="5564188" y="1881188"/>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4</a:t>
            </a:r>
          </a:p>
        </p:txBody>
      </p:sp>
      <p:sp>
        <p:nvSpPr>
          <p:cNvPr id="47" name="Text Box 88"/>
          <p:cNvSpPr txBox="1">
            <a:spLocks noChangeArrowheads="1"/>
          </p:cNvSpPr>
          <p:nvPr/>
        </p:nvSpPr>
        <p:spPr bwMode="auto">
          <a:xfrm>
            <a:off x="6959600" y="1881188"/>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1</a:t>
            </a:r>
          </a:p>
        </p:txBody>
      </p:sp>
      <p:sp>
        <p:nvSpPr>
          <p:cNvPr id="48" name="Text Box 89"/>
          <p:cNvSpPr txBox="1">
            <a:spLocks noChangeArrowheads="1"/>
          </p:cNvSpPr>
          <p:nvPr/>
        </p:nvSpPr>
        <p:spPr bwMode="auto">
          <a:xfrm>
            <a:off x="7480300" y="1881188"/>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1</a:t>
            </a:r>
          </a:p>
        </p:txBody>
      </p:sp>
      <p:sp>
        <p:nvSpPr>
          <p:cNvPr id="49" name="Text Box 90"/>
          <p:cNvSpPr txBox="1">
            <a:spLocks noChangeArrowheads="1"/>
          </p:cNvSpPr>
          <p:nvPr/>
        </p:nvSpPr>
        <p:spPr bwMode="auto">
          <a:xfrm>
            <a:off x="8267700" y="188118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2</a:t>
            </a:r>
          </a:p>
        </p:txBody>
      </p:sp>
      <p:sp>
        <p:nvSpPr>
          <p:cNvPr id="50" name="Text Box 91"/>
          <p:cNvSpPr txBox="1">
            <a:spLocks noChangeArrowheads="1"/>
          </p:cNvSpPr>
          <p:nvPr/>
        </p:nvSpPr>
        <p:spPr bwMode="auto">
          <a:xfrm>
            <a:off x="3462338" y="3051175"/>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12</a:t>
            </a:r>
          </a:p>
        </p:txBody>
      </p:sp>
      <p:sp>
        <p:nvSpPr>
          <p:cNvPr id="51" name="Text Box 92"/>
          <p:cNvSpPr txBox="1">
            <a:spLocks noChangeArrowheads="1"/>
          </p:cNvSpPr>
          <p:nvPr/>
        </p:nvSpPr>
        <p:spPr bwMode="auto">
          <a:xfrm>
            <a:off x="4732338" y="3055938"/>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2</a:t>
            </a:r>
          </a:p>
        </p:txBody>
      </p:sp>
      <p:sp>
        <p:nvSpPr>
          <p:cNvPr id="52" name="Text Box 93"/>
          <p:cNvSpPr txBox="1">
            <a:spLocks noChangeArrowheads="1"/>
          </p:cNvSpPr>
          <p:nvPr/>
        </p:nvSpPr>
        <p:spPr bwMode="auto">
          <a:xfrm>
            <a:off x="5957888" y="305593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2</a:t>
            </a:r>
          </a:p>
        </p:txBody>
      </p:sp>
      <p:sp>
        <p:nvSpPr>
          <p:cNvPr id="53" name="Text Box 94"/>
          <p:cNvSpPr txBox="1">
            <a:spLocks noChangeArrowheads="1"/>
          </p:cNvSpPr>
          <p:nvPr/>
        </p:nvSpPr>
        <p:spPr bwMode="auto">
          <a:xfrm>
            <a:off x="7027863" y="305593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2</a:t>
            </a:r>
          </a:p>
        </p:txBody>
      </p:sp>
      <p:sp>
        <p:nvSpPr>
          <p:cNvPr id="54" name="Text Box 95"/>
          <p:cNvSpPr txBox="1">
            <a:spLocks noChangeArrowheads="1"/>
          </p:cNvSpPr>
          <p:nvPr/>
        </p:nvSpPr>
        <p:spPr bwMode="auto">
          <a:xfrm>
            <a:off x="8245475" y="30559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2</a:t>
            </a:r>
          </a:p>
        </p:txBody>
      </p:sp>
      <p:sp>
        <p:nvSpPr>
          <p:cNvPr id="55" name="Text Box 96"/>
          <p:cNvSpPr txBox="1">
            <a:spLocks noChangeArrowheads="1"/>
          </p:cNvSpPr>
          <p:nvPr/>
        </p:nvSpPr>
        <p:spPr bwMode="auto">
          <a:xfrm>
            <a:off x="2044700" y="3051175"/>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字节</a:t>
            </a:r>
          </a:p>
        </p:txBody>
      </p:sp>
      <p:sp>
        <p:nvSpPr>
          <p:cNvPr id="56" name="Text Box 97"/>
          <p:cNvSpPr txBox="1">
            <a:spLocks noChangeArrowheads="1"/>
          </p:cNvSpPr>
          <p:nvPr/>
        </p:nvSpPr>
        <p:spPr bwMode="auto">
          <a:xfrm>
            <a:off x="2546350" y="4892675"/>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发送在前</a:t>
            </a:r>
          </a:p>
        </p:txBody>
      </p:sp>
      <p:sp>
        <p:nvSpPr>
          <p:cNvPr id="57" name="AutoShape 98"/>
          <p:cNvSpPr>
            <a:spLocks noChangeArrowheads="1"/>
          </p:cNvSpPr>
          <p:nvPr/>
        </p:nvSpPr>
        <p:spPr bwMode="auto">
          <a:xfrm>
            <a:off x="7483475" y="5029200"/>
            <a:ext cx="277813" cy="415925"/>
          </a:xfrm>
          <a:prstGeom prst="downArrow">
            <a:avLst>
              <a:gd name="adj1" fmla="val 50000"/>
              <a:gd name="adj2" fmla="val 37429"/>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8" name="Rectangle 99"/>
          <p:cNvSpPr>
            <a:spLocks noChangeArrowheads="1"/>
          </p:cNvSpPr>
          <p:nvPr/>
        </p:nvSpPr>
        <p:spPr bwMode="auto">
          <a:xfrm>
            <a:off x="5932488" y="4316413"/>
            <a:ext cx="4392612" cy="457200"/>
          </a:xfrm>
          <a:prstGeom prst="rect">
            <a:avLst/>
          </a:prstGeom>
          <a:solidFill>
            <a:srgbClr val="FFCCFF"/>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9" name="Text Box 100"/>
          <p:cNvSpPr txBox="1">
            <a:spLocks noChangeArrowheads="1"/>
          </p:cNvSpPr>
          <p:nvPr/>
        </p:nvSpPr>
        <p:spPr bwMode="auto">
          <a:xfrm>
            <a:off x="7488238" y="4359275"/>
            <a:ext cx="1323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数         据</a:t>
            </a:r>
          </a:p>
        </p:txBody>
      </p:sp>
      <p:sp>
        <p:nvSpPr>
          <p:cNvPr id="60" name="Text Box 101"/>
          <p:cNvSpPr txBox="1">
            <a:spLocks noChangeArrowheads="1"/>
          </p:cNvSpPr>
          <p:nvPr/>
        </p:nvSpPr>
        <p:spPr bwMode="auto">
          <a:xfrm>
            <a:off x="4992688" y="4359275"/>
            <a:ext cx="835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zh-CN" altLang="en-US" sz="2000" b="1">
                <a:latin typeface="Arial" panose="020B0604020202020204" pitchFamily="34" charset="0"/>
                <a:ea typeface="黑体" panose="02010609060101010101" pitchFamily="49" charset="-122"/>
              </a:rPr>
              <a:t>首  部</a:t>
            </a:r>
          </a:p>
        </p:txBody>
      </p:sp>
      <p:sp>
        <p:nvSpPr>
          <p:cNvPr id="61" name="AutoShape 102"/>
          <p:cNvSpPr>
            <a:spLocks/>
          </p:cNvSpPr>
          <p:nvPr/>
        </p:nvSpPr>
        <p:spPr bwMode="auto">
          <a:xfrm rot="16200000">
            <a:off x="7537450" y="2252663"/>
            <a:ext cx="168275" cy="5391150"/>
          </a:xfrm>
          <a:prstGeom prst="leftBrace">
            <a:avLst>
              <a:gd name="adj1" fmla="val 26698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62" name="Text Box 103"/>
          <p:cNvSpPr txBox="1">
            <a:spLocks noChangeArrowheads="1"/>
          </p:cNvSpPr>
          <p:nvPr/>
        </p:nvSpPr>
        <p:spPr bwMode="auto">
          <a:xfrm>
            <a:off x="2763838" y="4316413"/>
            <a:ext cx="2070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b="1">
                <a:latin typeface="Arial" panose="020B0604020202020204" pitchFamily="34" charset="0"/>
                <a:ea typeface="黑体" panose="02010609060101010101" pitchFamily="49" charset="-122"/>
              </a:rPr>
              <a:t>UDP </a:t>
            </a:r>
            <a:r>
              <a:rPr kumimoji="1" lang="zh-CN" altLang="en-US" sz="2000" b="1">
                <a:latin typeface="Arial" panose="020B0604020202020204" pitchFamily="34" charset="0"/>
                <a:ea typeface="黑体" panose="02010609060101010101" pitchFamily="49" charset="-122"/>
              </a:rPr>
              <a:t>用户数据报</a:t>
            </a:r>
          </a:p>
        </p:txBody>
      </p:sp>
      <p:sp>
        <p:nvSpPr>
          <p:cNvPr id="63" name="Rectangle 104"/>
          <p:cNvSpPr>
            <a:spLocks noChangeArrowheads="1"/>
          </p:cNvSpPr>
          <p:nvPr/>
        </p:nvSpPr>
        <p:spPr bwMode="auto">
          <a:xfrm>
            <a:off x="3095625" y="3422650"/>
            <a:ext cx="1252538" cy="4619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64" name="矩形 63"/>
          <p:cNvSpPr/>
          <p:nvPr/>
        </p:nvSpPr>
        <p:spPr>
          <a:xfrm>
            <a:off x="6670675" y="6346826"/>
            <a:ext cx="5057795" cy="369332"/>
          </a:xfrm>
          <a:prstGeom prst="rect">
            <a:avLst/>
          </a:prstGeom>
        </p:spPr>
        <p:txBody>
          <a:bodyPr wrap="none">
            <a:spAutoFit/>
          </a:bodyPr>
          <a:lstStyle/>
          <a:p>
            <a:r>
              <a:rPr lang="zh-CN" altLang="en-US" dirty="0"/>
              <a:t>注：伪首部中的</a:t>
            </a:r>
            <a:r>
              <a:rPr lang="en-US" altLang="zh-CN" dirty="0"/>
              <a:t>UDP</a:t>
            </a:r>
            <a:r>
              <a:rPr lang="zh-CN" altLang="en-US" dirty="0"/>
              <a:t>长度，和首部中的长度一致</a:t>
            </a:r>
          </a:p>
        </p:txBody>
      </p:sp>
    </p:spTree>
    <p:extLst>
      <p:ext uri="{BB962C8B-B14F-4D97-AF65-F5344CB8AC3E}">
        <p14:creationId xmlns:p14="http://schemas.microsoft.com/office/powerpoint/2010/main" val="42042054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500"/>
                                        <p:tgtEl>
                                          <p:spTgt spid="6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childTnLst>
                                </p:cTn>
                              </p:par>
                              <p:par>
                                <p:cTn id="79" presetID="10"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par>
                                <p:cTn id="82" presetID="10" presetClass="entr" presetSubtype="0" fill="hold"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500"/>
                                        <p:tgtEl>
                                          <p:spTgt spid="3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500"/>
                                        <p:tgtEl>
                                          <p:spTgt spid="3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fade">
                                      <p:cBhvr>
                                        <p:cTn id="102" dur="500"/>
                                        <p:tgtEl>
                                          <p:spTgt spid="37"/>
                                        </p:tgtEl>
                                      </p:cBhvr>
                                    </p:animEffect>
                                  </p:childTnLst>
                                </p:cTn>
                              </p:par>
                              <p:par>
                                <p:cTn id="103" presetID="10" presetClass="entr" presetSubtype="0"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fade">
                                      <p:cBhvr>
                                        <p:cTn id="105" dur="500"/>
                                        <p:tgtEl>
                                          <p:spTgt spid="3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fade">
                                      <p:cBhvr>
                                        <p:cTn id="108" dur="500"/>
                                        <p:tgtEl>
                                          <p:spTgt spid="3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fade">
                                      <p:cBhvr>
                                        <p:cTn id="111" dur="500"/>
                                        <p:tgtEl>
                                          <p:spTgt spid="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fade">
                                      <p:cBhvr>
                                        <p:cTn id="117" dur="500"/>
                                        <p:tgtEl>
                                          <p:spTgt spid="4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fade">
                                      <p:cBhvr>
                                        <p:cTn id="120" dur="500"/>
                                        <p:tgtEl>
                                          <p:spTgt spid="4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8"/>
                                        </p:tgtEl>
                                        <p:attrNameLst>
                                          <p:attrName>style.visibility</p:attrName>
                                        </p:attrNameLst>
                                      </p:cBhvr>
                                      <p:to>
                                        <p:strVal val="visible"/>
                                      </p:to>
                                    </p:set>
                                    <p:animEffect transition="in" filter="fade">
                                      <p:cBhvr>
                                        <p:cTn id="126" dur="500"/>
                                        <p:tgtEl>
                                          <p:spTgt spid="4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fade">
                                      <p:cBhvr>
                                        <p:cTn id="129" dur="500"/>
                                        <p:tgtEl>
                                          <p:spTgt spid="4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0"/>
                                        </p:tgtEl>
                                        <p:attrNameLst>
                                          <p:attrName>style.visibility</p:attrName>
                                        </p:attrNameLst>
                                      </p:cBhvr>
                                      <p:to>
                                        <p:strVal val="visible"/>
                                      </p:to>
                                    </p:set>
                                    <p:animEffect transition="in" filter="fade">
                                      <p:cBhvr>
                                        <p:cTn id="132" dur="500"/>
                                        <p:tgtEl>
                                          <p:spTgt spid="5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1"/>
                                        </p:tgtEl>
                                        <p:attrNameLst>
                                          <p:attrName>style.visibility</p:attrName>
                                        </p:attrNameLst>
                                      </p:cBhvr>
                                      <p:to>
                                        <p:strVal val="visible"/>
                                      </p:to>
                                    </p:set>
                                    <p:animEffect transition="in" filter="fade">
                                      <p:cBhvr>
                                        <p:cTn id="135" dur="500"/>
                                        <p:tgtEl>
                                          <p:spTgt spid="5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2"/>
                                        </p:tgtEl>
                                        <p:attrNameLst>
                                          <p:attrName>style.visibility</p:attrName>
                                        </p:attrNameLst>
                                      </p:cBhvr>
                                      <p:to>
                                        <p:strVal val="visible"/>
                                      </p:to>
                                    </p:set>
                                    <p:animEffect transition="in" filter="fade">
                                      <p:cBhvr>
                                        <p:cTn id="138" dur="500"/>
                                        <p:tgtEl>
                                          <p:spTgt spid="5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3"/>
                                        </p:tgtEl>
                                        <p:attrNameLst>
                                          <p:attrName>style.visibility</p:attrName>
                                        </p:attrNameLst>
                                      </p:cBhvr>
                                      <p:to>
                                        <p:strVal val="visible"/>
                                      </p:to>
                                    </p:set>
                                    <p:animEffect transition="in" filter="fade">
                                      <p:cBhvr>
                                        <p:cTn id="141" dur="500"/>
                                        <p:tgtEl>
                                          <p:spTgt spid="5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4"/>
                                        </p:tgtEl>
                                        <p:attrNameLst>
                                          <p:attrName>style.visibility</p:attrName>
                                        </p:attrNameLst>
                                      </p:cBhvr>
                                      <p:to>
                                        <p:strVal val="visible"/>
                                      </p:to>
                                    </p:set>
                                    <p:animEffect transition="in" filter="fade">
                                      <p:cBhvr>
                                        <p:cTn id="144" dur="500"/>
                                        <p:tgtEl>
                                          <p:spTgt spid="5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500"/>
                                        <p:tgtEl>
                                          <p:spTgt spid="5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6"/>
                                        </p:tgtEl>
                                        <p:attrNameLst>
                                          <p:attrName>style.visibility</p:attrName>
                                        </p:attrNameLst>
                                      </p:cBhvr>
                                      <p:to>
                                        <p:strVal val="visible"/>
                                      </p:to>
                                    </p:set>
                                    <p:animEffect transition="in" filter="fade">
                                      <p:cBhvr>
                                        <p:cTn id="150" dur="500"/>
                                        <p:tgtEl>
                                          <p:spTgt spid="56"/>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57"/>
                                        </p:tgtEl>
                                        <p:attrNameLst>
                                          <p:attrName>style.visibility</p:attrName>
                                        </p:attrNameLst>
                                      </p:cBhvr>
                                      <p:to>
                                        <p:strVal val="visible"/>
                                      </p:to>
                                    </p:set>
                                    <p:animEffect transition="in" filter="fade">
                                      <p:cBhvr>
                                        <p:cTn id="153" dur="500"/>
                                        <p:tgtEl>
                                          <p:spTgt spid="57"/>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58"/>
                                        </p:tgtEl>
                                        <p:attrNameLst>
                                          <p:attrName>style.visibility</p:attrName>
                                        </p:attrNameLst>
                                      </p:cBhvr>
                                      <p:to>
                                        <p:strVal val="visible"/>
                                      </p:to>
                                    </p:set>
                                    <p:animEffect transition="in" filter="fade">
                                      <p:cBhvr>
                                        <p:cTn id="156" dur="500"/>
                                        <p:tgtEl>
                                          <p:spTgt spid="58"/>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animEffect transition="in" filter="fade">
                                      <p:cBhvr>
                                        <p:cTn id="159" dur="500"/>
                                        <p:tgtEl>
                                          <p:spTgt spid="59"/>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60"/>
                                        </p:tgtEl>
                                        <p:attrNameLst>
                                          <p:attrName>style.visibility</p:attrName>
                                        </p:attrNameLst>
                                      </p:cBhvr>
                                      <p:to>
                                        <p:strVal val="visible"/>
                                      </p:to>
                                    </p:set>
                                    <p:animEffect transition="in" filter="fade">
                                      <p:cBhvr>
                                        <p:cTn id="162" dur="500"/>
                                        <p:tgtEl>
                                          <p:spTgt spid="60"/>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61"/>
                                        </p:tgtEl>
                                        <p:attrNameLst>
                                          <p:attrName>style.visibility</p:attrName>
                                        </p:attrNameLst>
                                      </p:cBhvr>
                                      <p:to>
                                        <p:strVal val="visible"/>
                                      </p:to>
                                    </p:set>
                                    <p:animEffect transition="in" filter="fade">
                                      <p:cBhvr>
                                        <p:cTn id="165" dur="500"/>
                                        <p:tgtEl>
                                          <p:spTgt spid="61"/>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62"/>
                                        </p:tgtEl>
                                        <p:attrNameLst>
                                          <p:attrName>style.visibility</p:attrName>
                                        </p:attrNameLst>
                                      </p:cBhvr>
                                      <p:to>
                                        <p:strVal val="visible"/>
                                      </p:to>
                                    </p:set>
                                    <p:animEffect transition="in" filter="fade">
                                      <p:cBhvr>
                                        <p:cTn id="16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10" grpId="0" animBg="1"/>
      <p:bldP spid="12" grpId="0" animBg="1"/>
      <p:bldP spid="13" grpId="0" animBg="1"/>
      <p:bldP spid="15" grpId="0" animBg="1"/>
      <p:bldP spid="16" grpId="0" animBg="1"/>
      <p:bldP spid="18" grpId="0" animBg="1"/>
      <p:bldP spid="23" grpId="0"/>
      <p:bldP spid="24" grpId="0"/>
      <p:bldP spid="25" grpId="0"/>
      <p:bldP spid="26" grpId="0"/>
      <p:bldP spid="27" grpId="0"/>
      <p:bldP spid="28" grpId="0"/>
      <p:bldP spid="29" grpId="0"/>
      <p:bldP spid="33" grpId="0"/>
      <p:bldP spid="34" grpId="0"/>
      <p:bldP spid="35" grpId="0"/>
      <p:bldP spid="36" grpId="0"/>
      <p:bldP spid="37" grpId="0"/>
      <p:bldP spid="39" grpId="0" animBg="1"/>
      <p:bldP spid="42"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animBg="1"/>
      <p:bldP spid="58" grpId="0" animBg="1"/>
      <p:bldP spid="59" grpId="0"/>
      <p:bldP spid="60" grpId="0"/>
      <p:bldP spid="61" grpId="0" animBg="1"/>
      <p:bldP spid="62" grpId="0"/>
      <p:bldP spid="6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595895" y="2137433"/>
            <a:ext cx="2016976" cy="27527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错误检测不是</a:t>
            </a:r>
            <a:r>
              <a:rPr lang="en-US" altLang="zh-CN" dirty="0">
                <a:cs typeface="+mn-ea"/>
                <a:sym typeface="+mn-lt"/>
              </a:rPr>
              <a:t>100%</a:t>
            </a:r>
            <a:r>
              <a:rPr lang="zh-CN" altLang="en-US" dirty="0">
                <a:cs typeface="+mn-ea"/>
                <a:sym typeface="+mn-lt"/>
              </a:rPr>
              <a:t>可靠！</a:t>
            </a:r>
          </a:p>
          <a:p>
            <a:pPr algn="ctr"/>
            <a:r>
              <a:rPr lang="zh-CN" altLang="en-US" dirty="0">
                <a:cs typeface="+mn-ea"/>
                <a:sym typeface="+mn-lt"/>
              </a:rPr>
              <a:t>协议有可能漏掉一些错误，但很少；</a:t>
            </a:r>
          </a:p>
          <a:p>
            <a:pPr algn="ctr"/>
            <a:r>
              <a:rPr lang="zh-CN" altLang="en-US" dirty="0">
                <a:cs typeface="+mn-ea"/>
                <a:sym typeface="+mn-lt"/>
              </a:rPr>
              <a:t> 大的校验信息域能提供更好的检错能力。</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无连接传输</a:t>
            </a:r>
            <a:r>
              <a:rPr lang="en-US" altLang="zh-CN" sz="1800" dirty="0">
                <a:solidFill>
                  <a:schemeClr val="tx1">
                    <a:lumMod val="65000"/>
                    <a:lumOff val="35000"/>
                  </a:schemeClr>
                </a:solidFill>
                <a:cs typeface="+mn-ea"/>
                <a:sym typeface="+mn-lt"/>
              </a:rPr>
              <a:t>: UDP</a:t>
            </a:r>
            <a:endParaRPr lang="zh-CN" altLang="en-US" sz="1800" dirty="0">
              <a:solidFill>
                <a:schemeClr val="tx1">
                  <a:lumMod val="65000"/>
                  <a:lumOff val="35000"/>
                </a:schemeClr>
              </a:solidFill>
              <a:cs typeface="+mn-ea"/>
              <a:sym typeface="+mn-lt"/>
            </a:endParaRPr>
          </a:p>
        </p:txBody>
      </p:sp>
      <p:sp>
        <p:nvSpPr>
          <p:cNvPr id="41" name="矩形 40"/>
          <p:cNvSpPr/>
          <p:nvPr/>
        </p:nvSpPr>
        <p:spPr>
          <a:xfrm>
            <a:off x="3609744" y="710268"/>
            <a:ext cx="4972515" cy="646331"/>
          </a:xfrm>
          <a:prstGeom prst="rect">
            <a:avLst/>
          </a:prstGeom>
        </p:spPr>
        <p:txBody>
          <a:bodyPr wrap="none">
            <a:spAutoFit/>
          </a:bodyPr>
          <a:lstStyle/>
          <a:p>
            <a:pPr algn="ctr"/>
            <a:r>
              <a:rPr lang="en-US" altLang="zh-CN" sz="3600" b="1" dirty="0">
                <a:solidFill>
                  <a:schemeClr val="accent1"/>
                </a:solidFill>
                <a:cs typeface="+mn-ea"/>
                <a:sym typeface="+mn-lt"/>
              </a:rPr>
              <a:t>UDP </a:t>
            </a:r>
            <a:r>
              <a:rPr lang="zh-CN" altLang="en-US" sz="3600" b="1" dirty="0">
                <a:solidFill>
                  <a:schemeClr val="accent1"/>
                </a:solidFill>
                <a:cs typeface="+mn-ea"/>
                <a:sym typeface="+mn-lt"/>
              </a:rPr>
              <a:t>校验和与差错检测</a:t>
            </a:r>
            <a:endParaRPr lang="en-US" altLang="zh-CN" sz="3600" b="1" dirty="0">
              <a:solidFill>
                <a:schemeClr val="accent1"/>
              </a:solidFill>
              <a:cs typeface="+mn-ea"/>
              <a:sym typeface="+mn-lt"/>
            </a:endParaRPr>
          </a:p>
        </p:txBody>
      </p:sp>
      <p:sp>
        <p:nvSpPr>
          <p:cNvPr id="36" name="Rectangle 4"/>
          <p:cNvSpPr>
            <a:spLocks noChangeArrowheads="1"/>
          </p:cNvSpPr>
          <p:nvPr/>
        </p:nvSpPr>
        <p:spPr bwMode="auto">
          <a:xfrm>
            <a:off x="2960959" y="4801256"/>
            <a:ext cx="1536700" cy="520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400" b="1">
                <a:solidFill>
                  <a:srgbClr val="000000"/>
                </a:solidFill>
                <a:latin typeface="楷体_GB2312" pitchFamily="49" charset="-122"/>
                <a:ea typeface="楷体_GB2312" pitchFamily="49" charset="-122"/>
              </a:rPr>
              <a:t>用户数据</a:t>
            </a:r>
          </a:p>
        </p:txBody>
      </p:sp>
      <p:sp>
        <p:nvSpPr>
          <p:cNvPr id="37" name="Rectangle 5"/>
          <p:cNvSpPr>
            <a:spLocks noChangeArrowheads="1"/>
          </p:cNvSpPr>
          <p:nvPr/>
        </p:nvSpPr>
        <p:spPr bwMode="auto">
          <a:xfrm>
            <a:off x="4497659" y="4801256"/>
            <a:ext cx="1270000" cy="52070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400" b="1">
                <a:solidFill>
                  <a:srgbClr val="000000"/>
                </a:solidFill>
                <a:latin typeface="楷体_GB2312" pitchFamily="49" charset="-122"/>
                <a:ea typeface="楷体_GB2312" pitchFamily="49" charset="-122"/>
              </a:rPr>
              <a:t>校验信息</a:t>
            </a:r>
          </a:p>
        </p:txBody>
      </p:sp>
      <p:sp>
        <p:nvSpPr>
          <p:cNvPr id="38" name="AutoShape 6"/>
          <p:cNvSpPr>
            <a:spLocks noChangeArrowheads="1"/>
          </p:cNvSpPr>
          <p:nvPr/>
        </p:nvSpPr>
        <p:spPr bwMode="auto">
          <a:xfrm>
            <a:off x="4488134" y="5852181"/>
            <a:ext cx="4051300" cy="342900"/>
          </a:xfrm>
          <a:prstGeom prst="flowChartMagneticDrum">
            <a:avLst/>
          </a:prstGeom>
          <a:solidFill>
            <a:schemeClr val="bg2"/>
          </a:solidFill>
          <a:ln w="9525">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400" b="1">
                <a:latin typeface="楷体_GB2312" pitchFamily="49" charset="-122"/>
                <a:ea typeface="楷体_GB2312" pitchFamily="49" charset="-122"/>
              </a:rPr>
              <a:t>传输信道</a:t>
            </a:r>
          </a:p>
        </p:txBody>
      </p:sp>
      <p:sp>
        <p:nvSpPr>
          <p:cNvPr id="39" name="Rectangle 7"/>
          <p:cNvSpPr>
            <a:spLocks noChangeArrowheads="1"/>
          </p:cNvSpPr>
          <p:nvPr/>
        </p:nvSpPr>
        <p:spPr bwMode="auto">
          <a:xfrm>
            <a:off x="2986359" y="1600856"/>
            <a:ext cx="1511300" cy="520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400" b="1">
                <a:solidFill>
                  <a:srgbClr val="000000"/>
                </a:solidFill>
                <a:latin typeface="楷体_GB2312" pitchFamily="49" charset="-122"/>
                <a:ea typeface="楷体_GB2312" pitchFamily="49" charset="-122"/>
              </a:rPr>
              <a:t>用户数据</a:t>
            </a:r>
          </a:p>
        </p:txBody>
      </p:sp>
      <p:sp>
        <p:nvSpPr>
          <p:cNvPr id="42" name="Oval 8"/>
          <p:cNvSpPr>
            <a:spLocks noChangeArrowheads="1"/>
          </p:cNvSpPr>
          <p:nvPr/>
        </p:nvSpPr>
        <p:spPr bwMode="auto">
          <a:xfrm>
            <a:off x="4408759" y="3340756"/>
            <a:ext cx="1447800" cy="10541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400" b="1">
                <a:solidFill>
                  <a:srgbClr val="000000"/>
                </a:solidFill>
                <a:latin typeface="楷体_GB2312" pitchFamily="49" charset="-122"/>
                <a:ea typeface="楷体_GB2312" pitchFamily="49" charset="-122"/>
              </a:rPr>
              <a:t>差错检测</a:t>
            </a:r>
          </a:p>
          <a:p>
            <a:pPr algn="ctr">
              <a:spcBef>
                <a:spcPct val="0"/>
              </a:spcBef>
              <a:buFontTx/>
              <a:buNone/>
            </a:pPr>
            <a:r>
              <a:rPr lang="zh-CN" altLang="en-US" sz="2400" b="1">
                <a:solidFill>
                  <a:srgbClr val="000000"/>
                </a:solidFill>
                <a:latin typeface="楷体_GB2312" pitchFamily="49" charset="-122"/>
                <a:ea typeface="楷体_GB2312" pitchFamily="49" charset="-122"/>
              </a:rPr>
              <a:t>算法</a:t>
            </a:r>
          </a:p>
        </p:txBody>
      </p:sp>
      <p:cxnSp>
        <p:nvCxnSpPr>
          <p:cNvPr id="44" name="AutoShape 9"/>
          <p:cNvCxnSpPr>
            <a:cxnSpLocks noChangeShapeType="1"/>
            <a:stCxn id="39" idx="3"/>
            <a:endCxn id="42" idx="0"/>
          </p:cNvCxnSpPr>
          <p:nvPr/>
        </p:nvCxnSpPr>
        <p:spPr bwMode="auto">
          <a:xfrm>
            <a:off x="4497659" y="1861206"/>
            <a:ext cx="635000" cy="1479550"/>
          </a:xfrm>
          <a:prstGeom prst="bentConnector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5" name="AutoShape 10"/>
          <p:cNvCxnSpPr>
            <a:cxnSpLocks noChangeShapeType="1"/>
            <a:stCxn id="42" idx="4"/>
            <a:endCxn id="37" idx="0"/>
          </p:cNvCxnSpPr>
          <p:nvPr/>
        </p:nvCxnSpPr>
        <p:spPr bwMode="auto">
          <a:xfrm>
            <a:off x="5132659" y="4394856"/>
            <a:ext cx="0" cy="406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 name="AutoShape 11"/>
          <p:cNvCxnSpPr>
            <a:cxnSpLocks noChangeShapeType="1"/>
            <a:stCxn id="39" idx="2"/>
            <a:endCxn id="36" idx="0"/>
          </p:cNvCxnSpPr>
          <p:nvPr/>
        </p:nvCxnSpPr>
        <p:spPr bwMode="auto">
          <a:xfrm flipH="1">
            <a:off x="3729309" y="2121556"/>
            <a:ext cx="12700" cy="2679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 name="AutoShape 12"/>
          <p:cNvCxnSpPr>
            <a:cxnSpLocks noChangeShapeType="1"/>
            <a:stCxn id="36" idx="2"/>
            <a:endCxn id="38" idx="1"/>
          </p:cNvCxnSpPr>
          <p:nvPr/>
        </p:nvCxnSpPr>
        <p:spPr bwMode="auto">
          <a:xfrm rot="16200000" flipH="1">
            <a:off x="3757884" y="5293381"/>
            <a:ext cx="701675" cy="758825"/>
          </a:xfrm>
          <a:prstGeom prst="bentConnector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48" name="Group 13"/>
          <p:cNvGrpSpPr>
            <a:grpSpLocks/>
          </p:cNvGrpSpPr>
          <p:nvPr/>
        </p:nvGrpSpPr>
        <p:grpSpPr bwMode="auto">
          <a:xfrm>
            <a:off x="8447359" y="4750456"/>
            <a:ext cx="2806700" cy="520700"/>
            <a:chOff x="1840" y="880"/>
            <a:chExt cx="1768" cy="328"/>
          </a:xfrm>
        </p:grpSpPr>
        <p:sp>
          <p:nvSpPr>
            <p:cNvPr id="49" name="Rectangle 14"/>
            <p:cNvSpPr>
              <a:spLocks noChangeArrowheads="1"/>
            </p:cNvSpPr>
            <p:nvPr/>
          </p:nvSpPr>
          <p:spPr bwMode="auto">
            <a:xfrm>
              <a:off x="1840" y="880"/>
              <a:ext cx="968" cy="32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400" b="1">
                  <a:solidFill>
                    <a:srgbClr val="000000"/>
                  </a:solidFill>
                  <a:latin typeface="楷体_GB2312" pitchFamily="49" charset="-122"/>
                  <a:ea typeface="楷体_GB2312" pitchFamily="49" charset="-122"/>
                </a:rPr>
                <a:t>用户数据</a:t>
              </a:r>
            </a:p>
          </p:txBody>
        </p:sp>
        <p:sp>
          <p:nvSpPr>
            <p:cNvPr id="50" name="Rectangle 15"/>
            <p:cNvSpPr>
              <a:spLocks noChangeArrowheads="1"/>
            </p:cNvSpPr>
            <p:nvPr/>
          </p:nvSpPr>
          <p:spPr bwMode="auto">
            <a:xfrm>
              <a:off x="2808" y="880"/>
              <a:ext cx="800" cy="328"/>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400" b="1">
                  <a:solidFill>
                    <a:srgbClr val="000000"/>
                  </a:solidFill>
                  <a:latin typeface="楷体_GB2312" pitchFamily="49" charset="-122"/>
                  <a:ea typeface="楷体_GB2312" pitchFamily="49" charset="-122"/>
                </a:rPr>
                <a:t>校验信息</a:t>
              </a:r>
            </a:p>
          </p:txBody>
        </p:sp>
      </p:grpSp>
      <p:sp>
        <p:nvSpPr>
          <p:cNvPr id="51" name="Rectangle 16"/>
          <p:cNvSpPr>
            <a:spLocks noChangeArrowheads="1"/>
          </p:cNvSpPr>
          <p:nvPr/>
        </p:nvSpPr>
        <p:spPr bwMode="auto">
          <a:xfrm>
            <a:off x="8460059" y="1562756"/>
            <a:ext cx="1511300" cy="520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400" b="1">
                <a:solidFill>
                  <a:srgbClr val="000000"/>
                </a:solidFill>
                <a:latin typeface="楷体_GB2312" pitchFamily="49" charset="-122"/>
                <a:ea typeface="楷体_GB2312" pitchFamily="49" charset="-122"/>
              </a:rPr>
              <a:t>用户数据</a:t>
            </a:r>
          </a:p>
        </p:txBody>
      </p:sp>
      <p:sp>
        <p:nvSpPr>
          <p:cNvPr id="52" name="Oval 17"/>
          <p:cNvSpPr>
            <a:spLocks noChangeArrowheads="1"/>
          </p:cNvSpPr>
          <p:nvPr/>
        </p:nvSpPr>
        <p:spPr bwMode="auto">
          <a:xfrm>
            <a:off x="8485459" y="3404256"/>
            <a:ext cx="1447800" cy="10541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400" b="1">
                <a:solidFill>
                  <a:srgbClr val="000000"/>
                </a:solidFill>
                <a:latin typeface="楷体_GB2312" pitchFamily="49" charset="-122"/>
                <a:ea typeface="楷体_GB2312" pitchFamily="49" charset="-122"/>
              </a:rPr>
              <a:t>差错检测</a:t>
            </a:r>
          </a:p>
          <a:p>
            <a:pPr algn="ctr">
              <a:spcBef>
                <a:spcPct val="0"/>
              </a:spcBef>
              <a:buFontTx/>
              <a:buNone/>
            </a:pPr>
            <a:r>
              <a:rPr lang="zh-CN" altLang="en-US" sz="2400" b="1">
                <a:solidFill>
                  <a:srgbClr val="000000"/>
                </a:solidFill>
                <a:latin typeface="楷体_GB2312" pitchFamily="49" charset="-122"/>
                <a:ea typeface="楷体_GB2312" pitchFamily="49" charset="-122"/>
              </a:rPr>
              <a:t>算法</a:t>
            </a:r>
          </a:p>
        </p:txBody>
      </p:sp>
      <p:cxnSp>
        <p:nvCxnSpPr>
          <p:cNvPr id="53" name="AutoShape 18"/>
          <p:cNvCxnSpPr>
            <a:cxnSpLocks noChangeShapeType="1"/>
            <a:stCxn id="38" idx="4"/>
          </p:cNvCxnSpPr>
          <p:nvPr/>
        </p:nvCxnSpPr>
        <p:spPr bwMode="auto">
          <a:xfrm flipV="1">
            <a:off x="8539434" y="5271156"/>
            <a:ext cx="676275" cy="752475"/>
          </a:xfrm>
          <a:prstGeom prst="bentConnector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 name="AutoShape 19"/>
          <p:cNvCxnSpPr>
            <a:cxnSpLocks noChangeShapeType="1"/>
            <a:endCxn id="52" idx="4"/>
          </p:cNvCxnSpPr>
          <p:nvPr/>
        </p:nvCxnSpPr>
        <p:spPr bwMode="auto">
          <a:xfrm flipH="1" flipV="1">
            <a:off x="9209359" y="4458356"/>
            <a:ext cx="6350" cy="2921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 name="AutoShape 20"/>
          <p:cNvSpPr>
            <a:spLocks noChangeArrowheads="1"/>
          </p:cNvSpPr>
          <p:nvPr/>
        </p:nvSpPr>
        <p:spPr bwMode="auto">
          <a:xfrm>
            <a:off x="8333059" y="2477156"/>
            <a:ext cx="1752600" cy="723900"/>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400" b="1">
                <a:solidFill>
                  <a:srgbClr val="000000"/>
                </a:solidFill>
                <a:latin typeface="楷体_GB2312" pitchFamily="49" charset="-122"/>
                <a:ea typeface="楷体_GB2312" pitchFamily="49" charset="-122"/>
              </a:rPr>
              <a:t>是否相等</a:t>
            </a:r>
          </a:p>
        </p:txBody>
      </p:sp>
      <p:cxnSp>
        <p:nvCxnSpPr>
          <p:cNvPr id="56" name="AutoShape 21"/>
          <p:cNvCxnSpPr>
            <a:cxnSpLocks noChangeShapeType="1"/>
            <a:endCxn id="55" idx="3"/>
          </p:cNvCxnSpPr>
          <p:nvPr/>
        </p:nvCxnSpPr>
        <p:spPr bwMode="auto">
          <a:xfrm rot="5400000" flipH="1">
            <a:off x="9396684" y="3528081"/>
            <a:ext cx="1911350" cy="533400"/>
          </a:xfrm>
          <a:prstGeom prst="bentConnector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7" name="AutoShape 22"/>
          <p:cNvCxnSpPr>
            <a:cxnSpLocks noChangeShapeType="1"/>
            <a:stCxn id="52" idx="0"/>
            <a:endCxn id="55" idx="2"/>
          </p:cNvCxnSpPr>
          <p:nvPr/>
        </p:nvCxnSpPr>
        <p:spPr bwMode="auto">
          <a:xfrm flipV="1">
            <a:off x="9209359" y="3201056"/>
            <a:ext cx="0" cy="2032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58" name="Group 23"/>
          <p:cNvGrpSpPr>
            <a:grpSpLocks/>
          </p:cNvGrpSpPr>
          <p:nvPr/>
        </p:nvGrpSpPr>
        <p:grpSpPr bwMode="auto">
          <a:xfrm>
            <a:off x="8687072" y="2137433"/>
            <a:ext cx="1063625" cy="444501"/>
            <a:chOff x="5128" y="1191"/>
            <a:chExt cx="670" cy="280"/>
          </a:xfrm>
        </p:grpSpPr>
        <p:cxnSp>
          <p:nvCxnSpPr>
            <p:cNvPr id="59" name="AutoShape 24"/>
            <p:cNvCxnSpPr>
              <a:cxnSpLocks noChangeShapeType="1"/>
              <a:stCxn id="55" idx="0"/>
              <a:endCxn id="51" idx="2"/>
            </p:cNvCxnSpPr>
            <p:nvPr/>
          </p:nvCxnSpPr>
          <p:spPr bwMode="auto">
            <a:xfrm flipV="1">
              <a:off x="5794" y="1223"/>
              <a:ext cx="4" cy="24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 name="Text Box 25"/>
            <p:cNvSpPr txBox="1">
              <a:spLocks noChangeArrowheads="1"/>
            </p:cNvSpPr>
            <p:nvPr/>
          </p:nvSpPr>
          <p:spPr bwMode="auto">
            <a:xfrm>
              <a:off x="5128" y="1191"/>
              <a:ext cx="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50000"/>
                </a:spcBef>
                <a:buFontTx/>
                <a:buNone/>
              </a:pPr>
              <a:r>
                <a:rPr lang="zh-CN" altLang="en-US" sz="1800" b="1">
                  <a:latin typeface="楷体_GB2312" pitchFamily="49" charset="-122"/>
                  <a:ea typeface="楷体_GB2312" pitchFamily="49" charset="-122"/>
                </a:rPr>
                <a:t>是</a:t>
              </a:r>
            </a:p>
          </p:txBody>
        </p:sp>
      </p:grpSp>
      <p:sp>
        <p:nvSpPr>
          <p:cNvPr id="61" name="AutoShape 26"/>
          <p:cNvSpPr>
            <a:spLocks noChangeArrowheads="1"/>
          </p:cNvSpPr>
          <p:nvPr/>
        </p:nvSpPr>
        <p:spPr bwMode="auto">
          <a:xfrm>
            <a:off x="6605859" y="2629556"/>
            <a:ext cx="1295400" cy="431800"/>
          </a:xfrm>
          <a:prstGeom prst="flowChartProcess">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400" b="1">
                <a:solidFill>
                  <a:schemeClr val="bg2"/>
                </a:solidFill>
                <a:latin typeface="楷体_GB2312" pitchFamily="49" charset="-122"/>
                <a:ea typeface="楷体_GB2312" pitchFamily="49" charset="-122"/>
              </a:rPr>
              <a:t>错误处理</a:t>
            </a:r>
          </a:p>
        </p:txBody>
      </p:sp>
      <p:grpSp>
        <p:nvGrpSpPr>
          <p:cNvPr id="62" name="Group 27"/>
          <p:cNvGrpSpPr>
            <a:grpSpLocks/>
          </p:cNvGrpSpPr>
          <p:nvPr/>
        </p:nvGrpSpPr>
        <p:grpSpPr bwMode="auto">
          <a:xfrm>
            <a:off x="7982222" y="2454931"/>
            <a:ext cx="885825" cy="495300"/>
            <a:chOff x="4684" y="1387"/>
            <a:chExt cx="558" cy="312"/>
          </a:xfrm>
        </p:grpSpPr>
        <p:sp>
          <p:nvSpPr>
            <p:cNvPr id="63" name="Text Box 28"/>
            <p:cNvSpPr txBox="1">
              <a:spLocks noChangeArrowheads="1"/>
            </p:cNvSpPr>
            <p:nvPr/>
          </p:nvSpPr>
          <p:spPr bwMode="auto">
            <a:xfrm>
              <a:off x="4684" y="1387"/>
              <a:ext cx="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50000"/>
                </a:spcBef>
                <a:buFontTx/>
                <a:buNone/>
              </a:pPr>
              <a:r>
                <a:rPr lang="zh-CN" altLang="en-US" sz="1800" b="1">
                  <a:latin typeface="楷体_GB2312" pitchFamily="49" charset="-122"/>
                  <a:ea typeface="楷体_GB2312" pitchFamily="49" charset="-122"/>
                </a:rPr>
                <a:t>否</a:t>
              </a:r>
            </a:p>
          </p:txBody>
        </p:sp>
        <p:cxnSp>
          <p:nvCxnSpPr>
            <p:cNvPr id="64" name="AutoShape 29"/>
            <p:cNvCxnSpPr>
              <a:cxnSpLocks noChangeShapeType="1"/>
              <a:stCxn id="55" idx="1"/>
              <a:endCxn id="61" idx="3"/>
            </p:cNvCxnSpPr>
            <p:nvPr/>
          </p:nvCxnSpPr>
          <p:spPr bwMode="auto">
            <a:xfrm flipH="1">
              <a:off x="4970" y="1695"/>
              <a:ext cx="272" cy="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6699985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par>
                                <p:cTn id="37" presetID="10"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par>
                                <p:cTn id="52" presetID="10" presetClass="entr" presetSubtype="0" fill="hold"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500"/>
                                        <p:tgtEl>
                                          <p:spTgt spid="55"/>
                                        </p:tgtEl>
                                      </p:cBhvr>
                                    </p:animEffect>
                                  </p:childTnLst>
                                </p:cTn>
                              </p:par>
                              <p:par>
                                <p:cTn id="61" presetID="10"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500"/>
                                        <p:tgtEl>
                                          <p:spTgt spid="56"/>
                                        </p:tgtEl>
                                      </p:cBhvr>
                                    </p:animEffect>
                                  </p:childTnLst>
                                </p:cTn>
                              </p:par>
                              <p:par>
                                <p:cTn id="64" presetID="10" presetClass="entr" presetSubtype="0" fill="hold"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par>
                                <p:cTn id="67" presetID="10"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par>
                                <p:cTn id="73" presetID="10" presetClass="entr" presetSubtype="0" fill="hold"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36" grpId="0" animBg="1"/>
      <p:bldP spid="37" grpId="0" animBg="1"/>
      <p:bldP spid="38" grpId="0" animBg="1"/>
      <p:bldP spid="39" grpId="0" animBg="1"/>
      <p:bldP spid="42" grpId="0" animBg="1"/>
      <p:bldP spid="51" grpId="0" animBg="1"/>
      <p:bldP spid="52" grpId="0" animBg="1"/>
      <p:bldP spid="55" grpId="0" animBg="1"/>
      <p:bldP spid="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6233549" y="2651861"/>
            <a:ext cx="4738486" cy="333169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buFontTx/>
              <a:buNone/>
            </a:pPr>
            <a:endParaRPr lang="en-US" altLang="zh-CN" dirty="0">
              <a:latin typeface="微软雅黑" panose="020B0503020204020204" pitchFamily="34" charset="-122"/>
              <a:ea typeface="微软雅黑" panose="020B0503020204020204" pitchFamily="34" charset="-122"/>
            </a:endParaRPr>
          </a:p>
        </p:txBody>
      </p:sp>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785773" y="1562756"/>
            <a:ext cx="5107027" cy="834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buFontTx/>
              <a:buNone/>
            </a:pPr>
            <a:r>
              <a:rPr lang="zh-CN" altLang="en-US" sz="2400" u="sng" dirty="0">
                <a:solidFill>
                  <a:schemeClr val="tx1"/>
                </a:solidFill>
                <a:latin typeface="微软雅黑" panose="020B0503020204020204" pitchFamily="34" charset="-122"/>
                <a:ea typeface="微软雅黑" panose="020B0503020204020204" pitchFamily="34" charset="-122"/>
              </a:rPr>
              <a:t>目标</a:t>
            </a:r>
            <a:r>
              <a:rPr lang="en-US" altLang="zh-CN" sz="2400" u="sng"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对传输的数据进行差错检测</a:t>
            </a:r>
            <a:endParaRPr lang="en-US" altLang="zh-CN" sz="2400"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785773" y="2651861"/>
            <a:ext cx="8021211" cy="3825139"/>
            <a:chOff x="-3927774" y="2246311"/>
            <a:chExt cx="11477131" cy="3652839"/>
          </a:xfrm>
        </p:grpSpPr>
        <p:sp>
          <p:nvSpPr>
            <p:cNvPr id="43" name="圆角矩形 42"/>
            <p:cNvSpPr/>
            <p:nvPr/>
          </p:nvSpPr>
          <p:spPr>
            <a:xfrm>
              <a:off x="-3927774" y="2246311"/>
              <a:ext cx="6780051" cy="31816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893"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无连接传输</a:t>
            </a:r>
            <a:r>
              <a:rPr lang="en-US" altLang="zh-CN" sz="1800" dirty="0">
                <a:solidFill>
                  <a:schemeClr val="tx1">
                    <a:lumMod val="65000"/>
                    <a:lumOff val="35000"/>
                  </a:schemeClr>
                </a:solidFill>
                <a:cs typeface="+mn-ea"/>
                <a:sym typeface="+mn-lt"/>
              </a:rPr>
              <a:t>: UDP</a:t>
            </a:r>
            <a:endParaRPr lang="zh-CN" altLang="en-US" sz="1800" dirty="0">
              <a:solidFill>
                <a:schemeClr val="tx1">
                  <a:lumMod val="65000"/>
                  <a:lumOff val="35000"/>
                </a:schemeClr>
              </a:solidFill>
              <a:cs typeface="+mn-ea"/>
              <a:sym typeface="+mn-lt"/>
            </a:endParaRPr>
          </a:p>
        </p:txBody>
      </p:sp>
      <p:sp>
        <p:nvSpPr>
          <p:cNvPr id="41" name="矩形 40"/>
          <p:cNvSpPr/>
          <p:nvPr/>
        </p:nvSpPr>
        <p:spPr>
          <a:xfrm>
            <a:off x="4763907" y="710268"/>
            <a:ext cx="2664191" cy="646331"/>
          </a:xfrm>
          <a:prstGeom prst="rect">
            <a:avLst/>
          </a:prstGeom>
        </p:spPr>
        <p:txBody>
          <a:bodyPr wrap="none">
            <a:spAutoFit/>
          </a:bodyPr>
          <a:lstStyle/>
          <a:p>
            <a:pPr algn="ctr"/>
            <a:r>
              <a:rPr lang="en-US" altLang="zh-CN" sz="3600" b="1" dirty="0">
                <a:solidFill>
                  <a:schemeClr val="accent1"/>
                </a:solidFill>
                <a:cs typeface="+mn-ea"/>
                <a:sym typeface="+mn-lt"/>
              </a:rPr>
              <a:t>UDP </a:t>
            </a:r>
            <a:r>
              <a:rPr lang="zh-CN" altLang="en-US" sz="3600" b="1" dirty="0">
                <a:solidFill>
                  <a:schemeClr val="accent1"/>
                </a:solidFill>
                <a:cs typeface="+mn-ea"/>
                <a:sym typeface="+mn-lt"/>
              </a:rPr>
              <a:t>校验和</a:t>
            </a:r>
            <a:endParaRPr lang="en-US" altLang="zh-CN" sz="3600" b="1" dirty="0">
              <a:solidFill>
                <a:schemeClr val="accent1"/>
              </a:solidFill>
              <a:cs typeface="+mn-ea"/>
              <a:sym typeface="+mn-lt"/>
            </a:endParaRPr>
          </a:p>
        </p:txBody>
      </p:sp>
      <p:sp>
        <p:nvSpPr>
          <p:cNvPr id="7" name="矩形 6"/>
          <p:cNvSpPr/>
          <p:nvPr/>
        </p:nvSpPr>
        <p:spPr>
          <a:xfrm>
            <a:off x="1085212" y="2763063"/>
            <a:ext cx="4139607" cy="2690160"/>
          </a:xfrm>
          <a:prstGeom prst="rect">
            <a:avLst/>
          </a:prstGeom>
        </p:spPr>
        <p:txBody>
          <a:bodyPr wrap="square">
            <a:spAutoFit/>
          </a:bodyPr>
          <a:lstStyle/>
          <a:p>
            <a:pPr>
              <a:lnSpc>
                <a:spcPct val="130000"/>
              </a:lnSpc>
            </a:pPr>
            <a:r>
              <a:rPr lang="zh-CN" altLang="en-US" sz="2200" dirty="0">
                <a:solidFill>
                  <a:schemeClr val="bg1"/>
                </a:solidFill>
                <a:latin typeface="+mn-ea"/>
              </a:rPr>
              <a:t>发送方</a:t>
            </a:r>
            <a:r>
              <a:rPr lang="en-US" altLang="zh-CN" sz="2200" dirty="0">
                <a:solidFill>
                  <a:schemeClr val="bg1"/>
                </a:solidFill>
                <a:latin typeface="+mn-ea"/>
              </a:rPr>
              <a:t>:</a:t>
            </a:r>
          </a:p>
          <a:p>
            <a:pPr>
              <a:lnSpc>
                <a:spcPct val="130000"/>
              </a:lnSpc>
            </a:pPr>
            <a:r>
              <a:rPr lang="zh-CN" altLang="en-US" sz="2200" dirty="0">
                <a:solidFill>
                  <a:schemeClr val="bg1"/>
                </a:solidFill>
                <a:latin typeface="+mn-ea"/>
              </a:rPr>
              <a:t>将数据段看成</a:t>
            </a:r>
            <a:r>
              <a:rPr lang="en-US" altLang="zh-CN" sz="2200" dirty="0">
                <a:solidFill>
                  <a:schemeClr val="bg1"/>
                </a:solidFill>
                <a:latin typeface="+mn-ea"/>
              </a:rPr>
              <a:t>16bit</a:t>
            </a:r>
            <a:r>
              <a:rPr lang="zh-CN" altLang="en-US" sz="2200" dirty="0">
                <a:solidFill>
                  <a:schemeClr val="bg1"/>
                </a:solidFill>
                <a:latin typeface="+mn-ea"/>
              </a:rPr>
              <a:t>的整数序列</a:t>
            </a:r>
          </a:p>
          <a:p>
            <a:pPr>
              <a:lnSpc>
                <a:spcPct val="130000"/>
              </a:lnSpc>
            </a:pPr>
            <a:r>
              <a:rPr lang="zh-CN" altLang="en-US" sz="2200" dirty="0">
                <a:solidFill>
                  <a:schemeClr val="bg1"/>
                </a:solidFill>
                <a:latin typeface="+mn-ea"/>
              </a:rPr>
              <a:t>校验和</a:t>
            </a:r>
            <a:r>
              <a:rPr lang="en-US" altLang="zh-CN" sz="2200" dirty="0">
                <a:solidFill>
                  <a:schemeClr val="bg1"/>
                </a:solidFill>
                <a:latin typeface="+mn-ea"/>
              </a:rPr>
              <a:t>: </a:t>
            </a:r>
            <a:r>
              <a:rPr lang="zh-CN" altLang="en-US" sz="2200" dirty="0">
                <a:solidFill>
                  <a:schemeClr val="bg1"/>
                </a:solidFill>
                <a:latin typeface="+mn-ea"/>
              </a:rPr>
              <a:t>数据段内容相加 </a:t>
            </a:r>
            <a:r>
              <a:rPr lang="en-US" altLang="zh-CN" sz="2200" dirty="0">
                <a:solidFill>
                  <a:schemeClr val="bg1"/>
                </a:solidFill>
                <a:latin typeface="+mn-ea"/>
              </a:rPr>
              <a:t>(1</a:t>
            </a:r>
            <a:r>
              <a:rPr lang="zh-CN" altLang="en-US" sz="2200" dirty="0">
                <a:solidFill>
                  <a:schemeClr val="bg1"/>
                </a:solidFill>
                <a:latin typeface="+mn-ea"/>
              </a:rPr>
              <a:t>的补码和</a:t>
            </a:r>
            <a:r>
              <a:rPr lang="en-US" altLang="zh-CN" sz="2200" dirty="0">
                <a:solidFill>
                  <a:schemeClr val="bg1"/>
                </a:solidFill>
                <a:latin typeface="+mn-ea"/>
              </a:rPr>
              <a:t>)</a:t>
            </a:r>
          </a:p>
          <a:p>
            <a:pPr>
              <a:lnSpc>
                <a:spcPct val="130000"/>
              </a:lnSpc>
            </a:pPr>
            <a:r>
              <a:rPr lang="zh-CN" altLang="en-US" sz="2200" dirty="0">
                <a:solidFill>
                  <a:schemeClr val="bg1"/>
                </a:solidFill>
                <a:latin typeface="+mn-ea"/>
              </a:rPr>
              <a:t>发送者将校验和值放入</a:t>
            </a:r>
            <a:r>
              <a:rPr lang="en-US" altLang="zh-CN" sz="2200" dirty="0">
                <a:solidFill>
                  <a:schemeClr val="bg1"/>
                </a:solidFill>
                <a:latin typeface="+mn-ea"/>
              </a:rPr>
              <a:t>UDP</a:t>
            </a:r>
            <a:r>
              <a:rPr lang="zh-CN" altLang="en-US" sz="2200" dirty="0">
                <a:solidFill>
                  <a:schemeClr val="bg1"/>
                </a:solidFill>
                <a:latin typeface="+mn-ea"/>
              </a:rPr>
              <a:t>的校验和域</a:t>
            </a:r>
          </a:p>
        </p:txBody>
      </p:sp>
      <p:sp>
        <p:nvSpPr>
          <p:cNvPr id="10" name="矩形 9"/>
          <p:cNvSpPr/>
          <p:nvPr/>
        </p:nvSpPr>
        <p:spPr>
          <a:xfrm>
            <a:off x="6426906" y="2789163"/>
            <a:ext cx="4545129" cy="3130281"/>
          </a:xfrm>
          <a:prstGeom prst="rect">
            <a:avLst/>
          </a:prstGeom>
        </p:spPr>
        <p:txBody>
          <a:bodyPr wrap="square">
            <a:spAutoFit/>
          </a:bodyPr>
          <a:lstStyle/>
          <a:p>
            <a:pPr>
              <a:lnSpc>
                <a:spcPct val="130000"/>
              </a:lnSpc>
            </a:pPr>
            <a:r>
              <a:rPr lang="zh-CN" altLang="en-US" sz="2200" dirty="0">
                <a:solidFill>
                  <a:schemeClr val="bg1"/>
                </a:solidFill>
                <a:latin typeface="+mn-ea"/>
              </a:rPr>
              <a:t>接收方</a:t>
            </a:r>
            <a:r>
              <a:rPr lang="en-US" altLang="zh-CN" sz="2200" dirty="0">
                <a:solidFill>
                  <a:schemeClr val="bg1"/>
                </a:solidFill>
                <a:latin typeface="+mn-ea"/>
              </a:rPr>
              <a:t>:</a:t>
            </a:r>
          </a:p>
          <a:p>
            <a:pPr>
              <a:lnSpc>
                <a:spcPct val="130000"/>
              </a:lnSpc>
            </a:pPr>
            <a:r>
              <a:rPr lang="zh-CN" altLang="en-US" sz="2200" dirty="0">
                <a:solidFill>
                  <a:schemeClr val="bg1"/>
                </a:solidFill>
                <a:latin typeface="+mn-ea"/>
              </a:rPr>
              <a:t>计算接收到数据段的校验和</a:t>
            </a:r>
          </a:p>
          <a:p>
            <a:pPr>
              <a:lnSpc>
                <a:spcPct val="130000"/>
              </a:lnSpc>
            </a:pPr>
            <a:r>
              <a:rPr lang="zh-CN" altLang="en-US" sz="2200" dirty="0">
                <a:solidFill>
                  <a:schemeClr val="bg1"/>
                </a:solidFill>
                <a:latin typeface="+mn-ea"/>
              </a:rPr>
              <a:t>检查 计算的校验和是否等于校验和域中的值</a:t>
            </a:r>
            <a:r>
              <a:rPr lang="en-US" altLang="zh-CN" sz="2200" dirty="0">
                <a:solidFill>
                  <a:schemeClr val="bg1"/>
                </a:solidFill>
                <a:latin typeface="+mn-ea"/>
              </a:rPr>
              <a:t>:</a:t>
            </a:r>
          </a:p>
          <a:p>
            <a:pPr>
              <a:lnSpc>
                <a:spcPct val="130000"/>
              </a:lnSpc>
            </a:pPr>
            <a:r>
              <a:rPr lang="en-US" altLang="zh-CN" sz="2200" dirty="0">
                <a:solidFill>
                  <a:schemeClr val="bg1"/>
                </a:solidFill>
                <a:latin typeface="+mn-ea"/>
              </a:rPr>
              <a:t>NO – </a:t>
            </a:r>
            <a:r>
              <a:rPr lang="zh-CN" altLang="en-US" sz="2200" dirty="0">
                <a:solidFill>
                  <a:schemeClr val="bg1"/>
                </a:solidFill>
                <a:latin typeface="+mn-ea"/>
              </a:rPr>
              <a:t>检测到错误</a:t>
            </a:r>
          </a:p>
          <a:p>
            <a:pPr>
              <a:lnSpc>
                <a:spcPct val="130000"/>
              </a:lnSpc>
            </a:pPr>
            <a:r>
              <a:rPr lang="en-US" altLang="zh-CN" sz="2200" dirty="0">
                <a:solidFill>
                  <a:schemeClr val="bg1"/>
                </a:solidFill>
                <a:latin typeface="+mn-ea"/>
              </a:rPr>
              <a:t>YES – </a:t>
            </a:r>
            <a:r>
              <a:rPr lang="zh-CN" altLang="en-US" sz="2200" dirty="0">
                <a:solidFill>
                  <a:schemeClr val="bg1"/>
                </a:solidFill>
                <a:latin typeface="+mn-ea"/>
              </a:rPr>
              <a:t>没有检测到错误</a:t>
            </a:r>
          </a:p>
          <a:p>
            <a:pPr>
              <a:lnSpc>
                <a:spcPct val="130000"/>
              </a:lnSpc>
            </a:pPr>
            <a:r>
              <a:rPr lang="en-US" altLang="zh-CN" sz="2200" dirty="0">
                <a:solidFill>
                  <a:schemeClr val="bg1"/>
                </a:solidFill>
                <a:latin typeface="+mn-ea"/>
              </a:rPr>
              <a:t>          </a:t>
            </a:r>
            <a:r>
              <a:rPr lang="zh-CN" altLang="en-US" sz="2200" dirty="0">
                <a:solidFill>
                  <a:schemeClr val="bg1"/>
                </a:solidFill>
                <a:latin typeface="+mn-ea"/>
              </a:rPr>
              <a:t>但是可能是错误的 </a:t>
            </a:r>
          </a:p>
        </p:txBody>
      </p:sp>
    </p:spTree>
    <p:extLst>
      <p:ext uri="{BB962C8B-B14F-4D97-AF65-F5344CB8AC3E}">
        <p14:creationId xmlns:p14="http://schemas.microsoft.com/office/powerpoint/2010/main" val="10023462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animBg="1"/>
      <p:bldP spid="40" grpId="0"/>
      <p:bldP spid="4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无连接传输</a:t>
            </a:r>
            <a:r>
              <a:rPr lang="en-US" altLang="zh-CN" sz="1800" dirty="0">
                <a:solidFill>
                  <a:schemeClr val="tx1">
                    <a:lumMod val="65000"/>
                    <a:lumOff val="35000"/>
                  </a:schemeClr>
                </a:solidFill>
                <a:cs typeface="+mn-ea"/>
                <a:sym typeface="+mn-lt"/>
              </a:rPr>
              <a:t>: UDP</a:t>
            </a:r>
            <a:endParaRPr lang="zh-CN" altLang="en-US" sz="1800" dirty="0">
              <a:solidFill>
                <a:schemeClr val="tx1">
                  <a:lumMod val="65000"/>
                  <a:lumOff val="35000"/>
                </a:schemeClr>
              </a:solidFill>
              <a:cs typeface="+mn-ea"/>
              <a:sym typeface="+mn-lt"/>
            </a:endParaRPr>
          </a:p>
        </p:txBody>
      </p:sp>
      <p:sp>
        <p:nvSpPr>
          <p:cNvPr id="41" name="矩形 40"/>
          <p:cNvSpPr/>
          <p:nvPr/>
        </p:nvSpPr>
        <p:spPr>
          <a:xfrm>
            <a:off x="3939002" y="710268"/>
            <a:ext cx="4314001" cy="646331"/>
          </a:xfrm>
          <a:prstGeom prst="rect">
            <a:avLst/>
          </a:prstGeom>
        </p:spPr>
        <p:txBody>
          <a:bodyPr wrap="none">
            <a:spAutoFit/>
          </a:bodyPr>
          <a:lstStyle/>
          <a:p>
            <a:pPr algn="ctr"/>
            <a:r>
              <a:rPr lang="en-US" altLang="zh-CN" sz="3600" b="1" dirty="0">
                <a:solidFill>
                  <a:schemeClr val="accent1"/>
                </a:solidFill>
                <a:cs typeface="+mn-ea"/>
                <a:sym typeface="+mn-lt"/>
              </a:rPr>
              <a:t>Internet </a:t>
            </a:r>
            <a:r>
              <a:rPr lang="zh-CN" altLang="en-US" sz="3600" b="1" dirty="0">
                <a:solidFill>
                  <a:schemeClr val="accent1"/>
                </a:solidFill>
                <a:cs typeface="+mn-ea"/>
                <a:sym typeface="+mn-lt"/>
              </a:rPr>
              <a:t>校验和例子</a:t>
            </a:r>
            <a:endParaRPr lang="en-US" altLang="zh-CN" sz="3600" b="1" dirty="0">
              <a:solidFill>
                <a:schemeClr val="accent1"/>
              </a:solidFill>
              <a:cs typeface="+mn-ea"/>
              <a:sym typeface="+mn-lt"/>
            </a:endParaRPr>
          </a:p>
        </p:txBody>
      </p:sp>
      <p:sp>
        <p:nvSpPr>
          <p:cNvPr id="26" name="AutoShape 3"/>
          <p:cNvSpPr>
            <a:spLocks noChangeArrowheads="1"/>
          </p:cNvSpPr>
          <p:nvPr/>
        </p:nvSpPr>
        <p:spPr bwMode="auto">
          <a:xfrm>
            <a:off x="3436744" y="1363135"/>
            <a:ext cx="5372100" cy="1143000"/>
          </a:xfrm>
          <a:prstGeom prst="flowChartProcess">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3200">
                <a:solidFill>
                  <a:srgbClr val="000000"/>
                </a:solidFill>
                <a:ea typeface="宋体" panose="02010600030101010101" pitchFamily="2" charset="-122"/>
              </a:rPr>
              <a:t>1 1 1 0 0 1 1 0 0 1 1 0 0 1 1 0</a:t>
            </a:r>
          </a:p>
          <a:p>
            <a:pPr algn="ctr">
              <a:spcBef>
                <a:spcPct val="0"/>
              </a:spcBef>
              <a:buFontTx/>
              <a:buNone/>
            </a:pPr>
            <a:r>
              <a:rPr lang="en-US" altLang="zh-CN" sz="3200">
                <a:solidFill>
                  <a:srgbClr val="000000"/>
                </a:solidFill>
                <a:ea typeface="宋体" panose="02010600030101010101" pitchFamily="2" charset="-122"/>
              </a:rPr>
              <a:t>1 1 0 1 0 1 0 1 0 1 0 1 0 1 0 1</a:t>
            </a:r>
          </a:p>
        </p:txBody>
      </p:sp>
      <p:sp>
        <p:nvSpPr>
          <p:cNvPr id="27" name="AutoShape 4"/>
          <p:cNvSpPr>
            <a:spLocks noChangeArrowheads="1"/>
          </p:cNvSpPr>
          <p:nvPr/>
        </p:nvSpPr>
        <p:spPr bwMode="auto">
          <a:xfrm>
            <a:off x="3436744" y="3242735"/>
            <a:ext cx="5372100" cy="546100"/>
          </a:xfrm>
          <a:prstGeom prst="flowChartProcess">
            <a:avLst/>
          </a:prstGeom>
          <a:solidFill>
            <a:srgbClr val="99FFCC"/>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3200">
                <a:solidFill>
                  <a:srgbClr val="000000"/>
                </a:solidFill>
                <a:ea typeface="宋体" panose="02010600030101010101" pitchFamily="2" charset="-122"/>
              </a:rPr>
              <a:t>1 0 1 1 1 0 1 1 1 0 1 1 1 0 1 1</a:t>
            </a:r>
          </a:p>
        </p:txBody>
      </p:sp>
      <p:sp>
        <p:nvSpPr>
          <p:cNvPr id="28" name="AutoShape 5"/>
          <p:cNvSpPr>
            <a:spLocks noChangeArrowheads="1"/>
          </p:cNvSpPr>
          <p:nvPr/>
        </p:nvSpPr>
        <p:spPr bwMode="auto">
          <a:xfrm>
            <a:off x="2560444" y="3242735"/>
            <a:ext cx="584200" cy="546100"/>
          </a:xfrm>
          <a:prstGeom prst="flowChartProcess">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3200">
                <a:solidFill>
                  <a:srgbClr val="000000"/>
                </a:solidFill>
                <a:ea typeface="宋体" panose="02010600030101010101" pitchFamily="2" charset="-122"/>
              </a:rPr>
              <a:t>1</a:t>
            </a:r>
          </a:p>
        </p:txBody>
      </p:sp>
      <p:grpSp>
        <p:nvGrpSpPr>
          <p:cNvPr id="29" name="Group 6"/>
          <p:cNvGrpSpPr>
            <a:grpSpLocks/>
          </p:cNvGrpSpPr>
          <p:nvPr/>
        </p:nvGrpSpPr>
        <p:grpSpPr bwMode="auto">
          <a:xfrm>
            <a:off x="1976244" y="4868335"/>
            <a:ext cx="6845300" cy="558800"/>
            <a:chOff x="416" y="2584"/>
            <a:chExt cx="4312" cy="352"/>
          </a:xfrm>
        </p:grpSpPr>
        <p:sp>
          <p:nvSpPr>
            <p:cNvPr id="30" name="AutoShape 7"/>
            <p:cNvSpPr>
              <a:spLocks noChangeArrowheads="1"/>
            </p:cNvSpPr>
            <p:nvPr/>
          </p:nvSpPr>
          <p:spPr bwMode="auto">
            <a:xfrm>
              <a:off x="1344" y="2592"/>
              <a:ext cx="3384" cy="344"/>
            </a:xfrm>
            <a:prstGeom prst="flowChartProcess">
              <a:avLst/>
            </a:prstGeom>
            <a:solidFill>
              <a:srgbClr val="99FFCC"/>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3200">
                  <a:solidFill>
                    <a:srgbClr val="000000"/>
                  </a:solidFill>
                  <a:ea typeface="宋体" panose="02010600030101010101" pitchFamily="2" charset="-122"/>
                </a:rPr>
                <a:t>1 0 1 1 1 0 1 1 1 0 1 1 1 1 0 0</a:t>
              </a:r>
            </a:p>
          </p:txBody>
        </p:sp>
        <p:sp>
          <p:nvSpPr>
            <p:cNvPr id="31" name="Text Box 8"/>
            <p:cNvSpPr txBox="1">
              <a:spLocks noChangeArrowheads="1"/>
            </p:cNvSpPr>
            <p:nvPr/>
          </p:nvSpPr>
          <p:spPr bwMode="auto">
            <a:xfrm>
              <a:off x="416" y="2584"/>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50000"/>
                </a:spcBef>
                <a:buFontTx/>
                <a:buNone/>
              </a:pPr>
              <a:r>
                <a:rPr lang="zh-CN" altLang="en-US" b="1">
                  <a:latin typeface="楷体_GB2312" pitchFamily="49" charset="-122"/>
                  <a:ea typeface="楷体_GB2312" pitchFamily="49" charset="-122"/>
                </a:rPr>
                <a:t>累加和</a:t>
              </a:r>
            </a:p>
          </p:txBody>
        </p:sp>
      </p:grpSp>
      <p:grpSp>
        <p:nvGrpSpPr>
          <p:cNvPr id="32" name="Group 9"/>
          <p:cNvGrpSpPr>
            <a:grpSpLocks/>
          </p:cNvGrpSpPr>
          <p:nvPr/>
        </p:nvGrpSpPr>
        <p:grpSpPr bwMode="auto">
          <a:xfrm>
            <a:off x="1963544" y="6214535"/>
            <a:ext cx="6845300" cy="558800"/>
            <a:chOff x="416" y="2584"/>
            <a:chExt cx="4312" cy="352"/>
          </a:xfrm>
        </p:grpSpPr>
        <p:sp>
          <p:nvSpPr>
            <p:cNvPr id="33" name="AutoShape 10"/>
            <p:cNvSpPr>
              <a:spLocks noChangeArrowheads="1"/>
            </p:cNvSpPr>
            <p:nvPr/>
          </p:nvSpPr>
          <p:spPr bwMode="auto">
            <a:xfrm>
              <a:off x="1344" y="2592"/>
              <a:ext cx="3384" cy="344"/>
            </a:xfrm>
            <a:prstGeom prst="flowChartProcess">
              <a:avLst/>
            </a:prstGeom>
            <a:solidFill>
              <a:srgbClr val="FF9900"/>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3200">
                  <a:solidFill>
                    <a:srgbClr val="000000"/>
                  </a:solidFill>
                  <a:ea typeface="宋体" panose="02010600030101010101" pitchFamily="2" charset="-122"/>
                </a:rPr>
                <a:t>0 1 0 0 0 1 0 0 0 1 0 0 0 0 1 1</a:t>
              </a:r>
            </a:p>
          </p:txBody>
        </p:sp>
        <p:sp>
          <p:nvSpPr>
            <p:cNvPr id="34" name="Text Box 11"/>
            <p:cNvSpPr txBox="1">
              <a:spLocks noChangeArrowheads="1"/>
            </p:cNvSpPr>
            <p:nvPr/>
          </p:nvSpPr>
          <p:spPr bwMode="auto">
            <a:xfrm>
              <a:off x="416" y="2584"/>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50000"/>
                </a:spcBef>
                <a:buFontTx/>
                <a:buNone/>
              </a:pPr>
              <a:r>
                <a:rPr lang="zh-CN" altLang="en-US" b="1">
                  <a:latin typeface="楷体_GB2312" pitchFamily="49" charset="-122"/>
                  <a:ea typeface="楷体_GB2312" pitchFamily="49" charset="-122"/>
                </a:rPr>
                <a:t>校验和</a:t>
              </a:r>
            </a:p>
          </p:txBody>
        </p:sp>
      </p:grpSp>
      <p:sp>
        <p:nvSpPr>
          <p:cNvPr id="35" name="Line 12"/>
          <p:cNvSpPr>
            <a:spLocks noChangeShapeType="1"/>
          </p:cNvSpPr>
          <p:nvPr/>
        </p:nvSpPr>
        <p:spPr bwMode="auto">
          <a:xfrm>
            <a:off x="2014344" y="4754035"/>
            <a:ext cx="7137400" cy="127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6" name="Group 13"/>
          <p:cNvGrpSpPr>
            <a:grpSpLocks/>
          </p:cNvGrpSpPr>
          <p:nvPr/>
        </p:nvGrpSpPr>
        <p:grpSpPr bwMode="auto">
          <a:xfrm>
            <a:off x="5062344" y="5452535"/>
            <a:ext cx="1219200" cy="749300"/>
            <a:chOff x="2360" y="3048"/>
            <a:chExt cx="768" cy="472"/>
          </a:xfrm>
        </p:grpSpPr>
        <p:sp>
          <p:nvSpPr>
            <p:cNvPr id="37" name="AutoShape 14"/>
            <p:cNvSpPr>
              <a:spLocks noChangeArrowheads="1"/>
            </p:cNvSpPr>
            <p:nvPr/>
          </p:nvSpPr>
          <p:spPr bwMode="auto">
            <a:xfrm>
              <a:off x="2976" y="3048"/>
              <a:ext cx="152" cy="472"/>
            </a:xfrm>
            <a:prstGeom prst="downArrow">
              <a:avLst>
                <a:gd name="adj1" fmla="val 50000"/>
                <a:gd name="adj2" fmla="val 77632"/>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8" name="Text Box 15"/>
            <p:cNvSpPr txBox="1">
              <a:spLocks noChangeArrowheads="1"/>
            </p:cNvSpPr>
            <p:nvPr/>
          </p:nvSpPr>
          <p:spPr bwMode="auto">
            <a:xfrm>
              <a:off x="2360" y="3104"/>
              <a:ext cx="6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50000"/>
                </a:spcBef>
                <a:buFontTx/>
                <a:buNone/>
              </a:pPr>
              <a:r>
                <a:rPr lang="zh-CN" altLang="en-US" b="1">
                  <a:latin typeface="楷体_GB2312" pitchFamily="49" charset="-122"/>
                  <a:ea typeface="楷体_GB2312" pitchFamily="49" charset="-122"/>
                </a:rPr>
                <a:t>变反</a:t>
              </a:r>
            </a:p>
          </p:txBody>
        </p:sp>
      </p:grpSp>
      <p:grpSp>
        <p:nvGrpSpPr>
          <p:cNvPr id="39" name="Group 16"/>
          <p:cNvGrpSpPr>
            <a:grpSpLocks/>
          </p:cNvGrpSpPr>
          <p:nvPr/>
        </p:nvGrpSpPr>
        <p:grpSpPr bwMode="auto">
          <a:xfrm>
            <a:off x="5113144" y="2493435"/>
            <a:ext cx="1219200" cy="749300"/>
            <a:chOff x="2360" y="3048"/>
            <a:chExt cx="768" cy="472"/>
          </a:xfrm>
        </p:grpSpPr>
        <p:sp>
          <p:nvSpPr>
            <p:cNvPr id="42" name="AutoShape 17"/>
            <p:cNvSpPr>
              <a:spLocks noChangeArrowheads="1"/>
            </p:cNvSpPr>
            <p:nvPr/>
          </p:nvSpPr>
          <p:spPr bwMode="auto">
            <a:xfrm>
              <a:off x="2976" y="3048"/>
              <a:ext cx="152" cy="472"/>
            </a:xfrm>
            <a:prstGeom prst="downArrow">
              <a:avLst>
                <a:gd name="adj1" fmla="val 50000"/>
                <a:gd name="adj2" fmla="val 77632"/>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4" name="Text Box 18"/>
            <p:cNvSpPr txBox="1">
              <a:spLocks noChangeArrowheads="1"/>
            </p:cNvSpPr>
            <p:nvPr/>
          </p:nvSpPr>
          <p:spPr bwMode="auto">
            <a:xfrm>
              <a:off x="2360" y="3104"/>
              <a:ext cx="6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50000"/>
                </a:spcBef>
                <a:buFontTx/>
                <a:buNone/>
              </a:pPr>
              <a:r>
                <a:rPr lang="zh-CN" altLang="en-US" b="1">
                  <a:latin typeface="楷体_GB2312" pitchFamily="49" charset="-122"/>
                  <a:ea typeface="楷体_GB2312" pitchFamily="49" charset="-122"/>
                </a:rPr>
                <a:t>求和</a:t>
              </a:r>
            </a:p>
          </p:txBody>
        </p:sp>
      </p:grpSp>
      <p:sp>
        <p:nvSpPr>
          <p:cNvPr id="45" name="圆角矩形 44"/>
          <p:cNvSpPr/>
          <p:nvPr/>
        </p:nvSpPr>
        <p:spPr>
          <a:xfrm>
            <a:off x="9000746" y="2582335"/>
            <a:ext cx="2462398" cy="128688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求和时产生的进位必须回卷加到结果上</a:t>
            </a:r>
          </a:p>
        </p:txBody>
      </p:sp>
      <p:grpSp>
        <p:nvGrpSpPr>
          <p:cNvPr id="46" name="组合 45"/>
          <p:cNvGrpSpPr/>
          <p:nvPr/>
        </p:nvGrpSpPr>
        <p:grpSpPr>
          <a:xfrm>
            <a:off x="9002635" y="5019057"/>
            <a:ext cx="2876705" cy="882651"/>
            <a:chOff x="445294" y="4198143"/>
            <a:chExt cx="7104063" cy="2027239"/>
          </a:xfrm>
        </p:grpSpPr>
        <p:sp>
          <p:nvSpPr>
            <p:cNvPr id="47" name="圆角矩形 46"/>
            <p:cNvSpPr/>
            <p:nvPr/>
          </p:nvSpPr>
          <p:spPr>
            <a:xfrm>
              <a:off x="787661" y="4198143"/>
              <a:ext cx="6566290"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8" name="矩形 7"/>
          <p:cNvSpPr/>
          <p:nvPr/>
        </p:nvSpPr>
        <p:spPr>
          <a:xfrm>
            <a:off x="9327549" y="5137218"/>
            <a:ext cx="2350431" cy="646331"/>
          </a:xfrm>
          <a:prstGeom prst="rect">
            <a:avLst/>
          </a:prstGeom>
        </p:spPr>
        <p:txBody>
          <a:bodyPr wrap="square">
            <a:spAutoFit/>
          </a:bodyPr>
          <a:lstStyle/>
          <a:p>
            <a:pPr algn="ctr">
              <a:spcBef>
                <a:spcPct val="0"/>
              </a:spcBef>
              <a:buFontTx/>
              <a:buNone/>
            </a:pPr>
            <a:r>
              <a:rPr lang="zh-CN" altLang="en-US" b="1" dirty="0">
                <a:solidFill>
                  <a:schemeClr val="bg1"/>
                </a:solidFill>
                <a:latin typeface="Comic Sans MS" panose="030F0702030302020204" pitchFamily="66" charset="0"/>
                <a:ea typeface="楷体_GB2312" pitchFamily="49" charset="-122"/>
              </a:rPr>
              <a:t>最后的累加和必须按位变反才是校验和</a:t>
            </a:r>
          </a:p>
        </p:txBody>
      </p:sp>
    </p:spTree>
    <p:extLst>
      <p:ext uri="{BB962C8B-B14F-4D97-AF65-F5344CB8AC3E}">
        <p14:creationId xmlns:p14="http://schemas.microsoft.com/office/powerpoint/2010/main" val="37994290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up)">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14817 0.05741 C -0.14765 0.06481 -0.1483 0.07245 -0.14674 0.07963 C -0.14609 0.08287 -0.1401 0.08403 -0.13841 0.08519 C -0.12942 0.0919 -0.12291 0.10069 -0.1121 0.10185 C -0.10286 0.10301 -0.09349 0.10301 -0.08424 0.1037 C -0.05846 0.12083 -0.0246 0.11412 0.00183 0.11481 C 0.03047 0.12431 0.06198 0.12199 0.09076 0.12222 C 0.21433 0.12269 0.3379 0.12222 0.46159 0.12222 " pathEditMode="relative" rAng="0" ptsTypes="AAAAAAAA">
                                      <p:cBhvr>
                                        <p:cTn id="30" dur="2000" fill="hold"/>
                                        <p:tgtEl>
                                          <p:spTgt spid="28"/>
                                        </p:tgtEl>
                                        <p:attrNameLst>
                                          <p:attrName>ppt_x</p:attrName>
                                          <p:attrName>ppt_y</p:attrName>
                                        </p:attrNameLst>
                                      </p:cBhvr>
                                      <p:rCtr x="30482" y="3241"/>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up)">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7" grpId="0" animBg="1"/>
      <p:bldP spid="28" grpId="0" animBg="1"/>
      <p:bldP spid="28" grpId="1" animBg="1"/>
      <p:bldP spid="45"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9933" y="1433543"/>
            <a:ext cx="2790167" cy="2215991"/>
          </a:xfrm>
          <a:prstGeom prst="rect">
            <a:avLst/>
          </a:prstGeom>
          <a:noFill/>
        </p:spPr>
        <p:txBody>
          <a:bodyPr wrap="square" rtlCol="0">
            <a:spAutoFit/>
          </a:bodyPr>
          <a:lstStyle/>
          <a:p>
            <a:r>
              <a:rPr lang="en-US" altLang="zh-CN" sz="13800" b="1" dirty="0">
                <a:solidFill>
                  <a:srgbClr val="575757"/>
                </a:solidFill>
                <a:latin typeface="Algerian" panose="04020705040A02060702" pitchFamily="82" charset="0"/>
                <a:cs typeface="+mn-ea"/>
                <a:sym typeface="+mn-lt"/>
              </a:rPr>
              <a:t>04</a:t>
            </a:r>
            <a:endParaRPr lang="zh-CN" altLang="en-US" sz="13800" b="1" dirty="0">
              <a:solidFill>
                <a:srgbClr val="575757"/>
              </a:solidFill>
              <a:latin typeface="Algerian" panose="04020705040A02060702" pitchFamily="82" charset="0"/>
              <a:cs typeface="+mn-ea"/>
              <a:sym typeface="+mn-lt"/>
            </a:endParaRPr>
          </a:p>
        </p:txBody>
      </p:sp>
      <p:sp>
        <p:nvSpPr>
          <p:cNvPr id="6" name="文本框 5"/>
          <p:cNvSpPr txBox="1"/>
          <p:nvPr/>
        </p:nvSpPr>
        <p:spPr>
          <a:xfrm>
            <a:off x="2784430" y="2156817"/>
            <a:ext cx="4698722" cy="769441"/>
          </a:xfrm>
          <a:prstGeom prst="rect">
            <a:avLst/>
          </a:prstGeom>
          <a:noFill/>
        </p:spPr>
        <p:txBody>
          <a:bodyPr wrap="none" rtlCol="0">
            <a:spAutoFit/>
          </a:bodyPr>
          <a:lstStyle/>
          <a:p>
            <a:r>
              <a:rPr lang="zh-CN" altLang="en-US" sz="4400" b="1" dirty="0">
                <a:solidFill>
                  <a:srgbClr val="575757"/>
                </a:solidFill>
                <a:cs typeface="+mn-ea"/>
                <a:sym typeface="+mn-lt"/>
              </a:rPr>
              <a:t>可靠数据传输原理</a:t>
            </a:r>
          </a:p>
        </p:txBody>
      </p:sp>
      <p:sp>
        <p:nvSpPr>
          <p:cNvPr id="8" name="等腰三角形 7"/>
          <p:cNvSpPr/>
          <p:nvPr/>
        </p:nvSpPr>
        <p:spPr>
          <a:xfrm>
            <a:off x="3251198" y="1262744"/>
            <a:ext cx="8940801" cy="5607594"/>
          </a:xfrm>
          <a:custGeom>
            <a:avLst/>
            <a:gdLst>
              <a:gd name="connsiteX0" fmla="*/ 0 w 5529943"/>
              <a:gd name="connsiteY0" fmla="*/ 5595257 h 5595257"/>
              <a:gd name="connsiteX1" fmla="*/ 5529943 w 5529943"/>
              <a:gd name="connsiteY1" fmla="*/ 0 h 5595257"/>
              <a:gd name="connsiteX2" fmla="*/ 5529943 w 5529943"/>
              <a:gd name="connsiteY2" fmla="*/ 5595257 h 5595257"/>
              <a:gd name="connsiteX3" fmla="*/ 0 w 5529943"/>
              <a:gd name="connsiteY3" fmla="*/ 5595257 h 5595257"/>
              <a:gd name="connsiteX0" fmla="*/ 0 w 8940801"/>
              <a:gd name="connsiteY0" fmla="*/ 5653314 h 5653314"/>
              <a:gd name="connsiteX1" fmla="*/ 8940801 w 8940801"/>
              <a:gd name="connsiteY1" fmla="*/ 0 h 5653314"/>
              <a:gd name="connsiteX2" fmla="*/ 8940801 w 8940801"/>
              <a:gd name="connsiteY2" fmla="*/ 5595257 h 5653314"/>
              <a:gd name="connsiteX3" fmla="*/ 0 w 8940801"/>
              <a:gd name="connsiteY3" fmla="*/ 5653314 h 5653314"/>
              <a:gd name="connsiteX0" fmla="*/ 0 w 8940801"/>
              <a:gd name="connsiteY0" fmla="*/ 5607594 h 5607594"/>
              <a:gd name="connsiteX1" fmla="*/ 8940801 w 8940801"/>
              <a:gd name="connsiteY1" fmla="*/ 0 h 5607594"/>
              <a:gd name="connsiteX2" fmla="*/ 8940801 w 8940801"/>
              <a:gd name="connsiteY2" fmla="*/ 5595257 h 5607594"/>
              <a:gd name="connsiteX3" fmla="*/ 0 w 8940801"/>
              <a:gd name="connsiteY3" fmla="*/ 5607594 h 5607594"/>
            </a:gdLst>
            <a:ahLst/>
            <a:cxnLst>
              <a:cxn ang="0">
                <a:pos x="connsiteX0" y="connsiteY0"/>
              </a:cxn>
              <a:cxn ang="0">
                <a:pos x="connsiteX1" y="connsiteY1"/>
              </a:cxn>
              <a:cxn ang="0">
                <a:pos x="connsiteX2" y="connsiteY2"/>
              </a:cxn>
              <a:cxn ang="0">
                <a:pos x="connsiteX3" y="connsiteY3"/>
              </a:cxn>
            </a:cxnLst>
            <a:rect l="l" t="t" r="r" b="b"/>
            <a:pathLst>
              <a:path w="8940801" h="5607594">
                <a:moveTo>
                  <a:pt x="0" y="5607594"/>
                </a:moveTo>
                <a:lnTo>
                  <a:pt x="8940801" y="0"/>
                </a:lnTo>
                <a:lnTo>
                  <a:pt x="8940801" y="5595257"/>
                </a:lnTo>
                <a:lnTo>
                  <a:pt x="0" y="5607594"/>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5840865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4618674" y="710268"/>
            <a:ext cx="2954655" cy="646331"/>
          </a:xfrm>
          <a:prstGeom prst="rect">
            <a:avLst/>
          </a:prstGeom>
        </p:spPr>
        <p:txBody>
          <a:bodyPr wrap="none">
            <a:spAutoFit/>
          </a:bodyPr>
          <a:lstStyle/>
          <a:p>
            <a:pPr algn="ctr"/>
            <a:r>
              <a:rPr lang="zh-CN" altLang="en-US" sz="3600" b="1" dirty="0">
                <a:solidFill>
                  <a:schemeClr val="accent1"/>
                </a:solidFill>
                <a:cs typeface="+mn-ea"/>
                <a:sym typeface="+mn-lt"/>
              </a:rPr>
              <a:t>可靠数据传输</a:t>
            </a:r>
            <a:endParaRPr lang="en-US" altLang="zh-CN" sz="3600" b="1" dirty="0">
              <a:solidFill>
                <a:schemeClr val="accent1"/>
              </a:solidFill>
              <a:cs typeface="+mn-ea"/>
              <a:sym typeface="+mn-lt"/>
            </a:endParaRPr>
          </a:p>
        </p:txBody>
      </p:sp>
      <p:grpSp>
        <p:nvGrpSpPr>
          <p:cNvPr id="9" name="Group 7"/>
          <p:cNvGrpSpPr>
            <a:grpSpLocks/>
          </p:cNvGrpSpPr>
          <p:nvPr/>
        </p:nvGrpSpPr>
        <p:grpSpPr bwMode="auto">
          <a:xfrm>
            <a:off x="4489450" y="4664075"/>
            <a:ext cx="889000" cy="946150"/>
            <a:chOff x="1948" y="2910"/>
            <a:chExt cx="560" cy="596"/>
          </a:xfrm>
        </p:grpSpPr>
        <p:sp>
          <p:nvSpPr>
            <p:cNvPr id="10" name="Oval 4"/>
            <p:cNvSpPr>
              <a:spLocks noChangeArrowheads="1"/>
            </p:cNvSpPr>
            <p:nvPr/>
          </p:nvSpPr>
          <p:spPr bwMode="auto">
            <a:xfrm>
              <a:off x="1998" y="2910"/>
              <a:ext cx="510" cy="55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1" name="Oval 5"/>
            <p:cNvSpPr>
              <a:spLocks noChangeArrowheads="1"/>
            </p:cNvSpPr>
            <p:nvPr/>
          </p:nvSpPr>
          <p:spPr bwMode="auto">
            <a:xfrm>
              <a:off x="1948" y="2950"/>
              <a:ext cx="514" cy="556"/>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 name="Rectangle 6"/>
            <p:cNvSpPr>
              <a:spLocks noChangeArrowheads="1"/>
            </p:cNvSpPr>
            <p:nvPr/>
          </p:nvSpPr>
          <p:spPr bwMode="auto">
            <a:xfrm>
              <a:off x="1969" y="3028"/>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000" b="1">
                  <a:latin typeface="Comic Sans MS" panose="030F0702030302020204" pitchFamily="66" charset="0"/>
                  <a:ea typeface="宋体" panose="02010600030101010101" pitchFamily="2" charset="-122"/>
                </a:rPr>
                <a:t>状态</a:t>
              </a:r>
            </a:p>
            <a:p>
              <a:pPr algn="ctr">
                <a:spcBef>
                  <a:spcPct val="0"/>
                </a:spcBef>
                <a:buFontTx/>
                <a:buNone/>
              </a:pPr>
              <a:r>
                <a:rPr lang="en-US" altLang="zh-CN" sz="2000" b="1">
                  <a:latin typeface="Comic Sans MS" panose="030F0702030302020204" pitchFamily="66" charset="0"/>
                  <a:ea typeface="宋体" panose="02010600030101010101" pitchFamily="2" charset="-122"/>
                </a:rPr>
                <a:t>1</a:t>
              </a:r>
            </a:p>
          </p:txBody>
        </p:sp>
      </p:grpSp>
      <p:sp>
        <p:nvSpPr>
          <p:cNvPr id="13" name="Freeform 8"/>
          <p:cNvSpPr>
            <a:spLocks/>
          </p:cNvSpPr>
          <p:nvPr/>
        </p:nvSpPr>
        <p:spPr bwMode="auto">
          <a:xfrm>
            <a:off x="5380038" y="4770438"/>
            <a:ext cx="3954462" cy="201612"/>
          </a:xfrm>
          <a:custGeom>
            <a:avLst/>
            <a:gdLst>
              <a:gd name="T0" fmla="*/ 0 w 2491"/>
              <a:gd name="T1" fmla="*/ 2147483646 h 127"/>
              <a:gd name="T2" fmla="*/ 2147483646 w 2491"/>
              <a:gd name="T3" fmla="*/ 2147483646 h 127"/>
              <a:gd name="T4" fmla="*/ 2147483646 w 2491"/>
              <a:gd name="T5" fmla="*/ 2147483646 h 127"/>
              <a:gd name="T6" fmla="*/ 2147483646 w 2491"/>
              <a:gd name="T7" fmla="*/ 2147483646 h 127"/>
              <a:gd name="T8" fmla="*/ 2147483646 w 2491"/>
              <a:gd name="T9" fmla="*/ 0 h 127"/>
              <a:gd name="T10" fmla="*/ 2147483646 w 2491"/>
              <a:gd name="T11" fmla="*/ 2147483646 h 127"/>
              <a:gd name="T12" fmla="*/ 2147483646 w 2491"/>
              <a:gd name="T13" fmla="*/ 2147483646 h 127"/>
              <a:gd name="T14" fmla="*/ 2147483646 w 2491"/>
              <a:gd name="T15" fmla="*/ 2147483646 h 127"/>
              <a:gd name="T16" fmla="*/ 2147483646 w 2491"/>
              <a:gd name="T17" fmla="*/ 2147483646 h 1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1"/>
              <a:gd name="T28" fmla="*/ 0 h 127"/>
              <a:gd name="T29" fmla="*/ 2491 w 2491"/>
              <a:gd name="T30" fmla="*/ 127 h 1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1" h="127">
                <a:moveTo>
                  <a:pt x="0" y="126"/>
                </a:moveTo>
                <a:lnTo>
                  <a:pt x="341" y="75"/>
                </a:lnTo>
                <a:lnTo>
                  <a:pt x="666" y="37"/>
                </a:lnTo>
                <a:lnTo>
                  <a:pt x="981" y="11"/>
                </a:lnTo>
                <a:lnTo>
                  <a:pt x="1287" y="0"/>
                </a:lnTo>
                <a:lnTo>
                  <a:pt x="1589" y="4"/>
                </a:lnTo>
                <a:lnTo>
                  <a:pt x="1887" y="23"/>
                </a:lnTo>
                <a:lnTo>
                  <a:pt x="2186" y="60"/>
                </a:lnTo>
                <a:lnTo>
                  <a:pt x="2490" y="114"/>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 name="Group 12"/>
          <p:cNvGrpSpPr>
            <a:grpSpLocks/>
          </p:cNvGrpSpPr>
          <p:nvPr/>
        </p:nvGrpSpPr>
        <p:grpSpPr bwMode="auto">
          <a:xfrm>
            <a:off x="9242425" y="4768850"/>
            <a:ext cx="889000" cy="946150"/>
            <a:chOff x="4942" y="2976"/>
            <a:chExt cx="560" cy="596"/>
          </a:xfrm>
        </p:grpSpPr>
        <p:sp>
          <p:nvSpPr>
            <p:cNvPr id="15" name="Oval 9"/>
            <p:cNvSpPr>
              <a:spLocks noChangeArrowheads="1"/>
            </p:cNvSpPr>
            <p:nvPr/>
          </p:nvSpPr>
          <p:spPr bwMode="auto">
            <a:xfrm>
              <a:off x="4992" y="2976"/>
              <a:ext cx="510" cy="55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6" name="Oval 10"/>
            <p:cNvSpPr>
              <a:spLocks noChangeArrowheads="1"/>
            </p:cNvSpPr>
            <p:nvPr/>
          </p:nvSpPr>
          <p:spPr bwMode="auto">
            <a:xfrm>
              <a:off x="4942" y="3016"/>
              <a:ext cx="514" cy="556"/>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7" name="Rectangle 11"/>
            <p:cNvSpPr>
              <a:spLocks noChangeArrowheads="1"/>
            </p:cNvSpPr>
            <p:nvPr/>
          </p:nvSpPr>
          <p:spPr bwMode="auto">
            <a:xfrm>
              <a:off x="4963" y="3094"/>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000" b="1">
                  <a:latin typeface="Comic Sans MS" panose="030F0702030302020204" pitchFamily="66" charset="0"/>
                  <a:ea typeface="宋体" panose="02010600030101010101" pitchFamily="2" charset="-122"/>
                </a:rPr>
                <a:t>状态</a:t>
              </a:r>
            </a:p>
            <a:p>
              <a:pPr algn="ctr">
                <a:spcBef>
                  <a:spcPct val="0"/>
                </a:spcBef>
                <a:buFontTx/>
                <a:buNone/>
              </a:pPr>
              <a:r>
                <a:rPr lang="en-US" altLang="zh-CN" sz="2000" b="1">
                  <a:latin typeface="Comic Sans MS" panose="030F0702030302020204" pitchFamily="66" charset="0"/>
                  <a:ea typeface="宋体" panose="02010600030101010101" pitchFamily="2" charset="-122"/>
                </a:rPr>
                <a:t>2</a:t>
              </a:r>
            </a:p>
          </p:txBody>
        </p:sp>
      </p:grpSp>
      <p:sp>
        <p:nvSpPr>
          <p:cNvPr id="18" name="Rectangle 13"/>
          <p:cNvSpPr>
            <a:spLocks noChangeArrowheads="1"/>
          </p:cNvSpPr>
          <p:nvPr/>
        </p:nvSpPr>
        <p:spPr bwMode="auto">
          <a:xfrm>
            <a:off x="6172200" y="4038600"/>
            <a:ext cx="202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800" b="1">
                <a:latin typeface="Comic Sans MS" panose="030F0702030302020204" pitchFamily="66" charset="0"/>
                <a:ea typeface="宋体" panose="02010600030101010101" pitchFamily="2" charset="-122"/>
              </a:rPr>
              <a:t>事件导致状态转换</a:t>
            </a:r>
          </a:p>
        </p:txBody>
      </p:sp>
      <p:sp>
        <p:nvSpPr>
          <p:cNvPr id="19" name="Rectangle 14"/>
          <p:cNvSpPr>
            <a:spLocks noChangeArrowheads="1"/>
          </p:cNvSpPr>
          <p:nvPr/>
        </p:nvSpPr>
        <p:spPr bwMode="auto">
          <a:xfrm>
            <a:off x="6003925" y="4333875"/>
            <a:ext cx="2486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800" b="1" dirty="0">
                <a:latin typeface="Comic Sans MS" panose="030F0702030302020204" pitchFamily="66" charset="0"/>
                <a:ea typeface="宋体" panose="02010600030101010101" pitchFamily="2" charset="-122"/>
              </a:rPr>
              <a:t>状态转换时执行的动作</a:t>
            </a:r>
          </a:p>
        </p:txBody>
      </p:sp>
      <p:sp>
        <p:nvSpPr>
          <p:cNvPr id="20" name="Line 15"/>
          <p:cNvSpPr>
            <a:spLocks noChangeShapeType="1"/>
          </p:cNvSpPr>
          <p:nvPr/>
        </p:nvSpPr>
        <p:spPr bwMode="auto">
          <a:xfrm>
            <a:off x="5502275" y="4397375"/>
            <a:ext cx="3381375" cy="0"/>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Rectangle 16"/>
          <p:cNvSpPr>
            <a:spLocks noChangeArrowheads="1"/>
          </p:cNvSpPr>
          <p:nvPr/>
        </p:nvSpPr>
        <p:spPr bwMode="auto">
          <a:xfrm>
            <a:off x="1520825" y="4730750"/>
            <a:ext cx="27717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a:spcBef>
                <a:spcPct val="0"/>
              </a:spcBef>
              <a:buFontTx/>
              <a:buNone/>
            </a:pPr>
            <a:r>
              <a:rPr lang="zh-CN" altLang="en-US" sz="1800" b="1">
                <a:ea typeface="宋体" panose="02010600030101010101" pitchFamily="2" charset="-122"/>
              </a:rPr>
              <a:t>状态</a:t>
            </a:r>
            <a:r>
              <a:rPr lang="en-US" altLang="zh-CN" sz="1800" b="1">
                <a:ea typeface="宋体" panose="02010600030101010101" pitchFamily="2" charset="-122"/>
              </a:rPr>
              <a:t>: </a:t>
            </a:r>
            <a:r>
              <a:rPr lang="zh-CN" altLang="en-US" sz="1800" b="1">
                <a:ea typeface="宋体" panose="02010600030101010101" pitchFamily="2" charset="-122"/>
              </a:rPr>
              <a:t>在一个状态时，由事件唯一的确定状态的转换</a:t>
            </a:r>
          </a:p>
        </p:txBody>
      </p:sp>
      <p:sp>
        <p:nvSpPr>
          <p:cNvPr id="22" name="Freeform 17"/>
          <p:cNvSpPr>
            <a:spLocks/>
          </p:cNvSpPr>
          <p:nvPr/>
        </p:nvSpPr>
        <p:spPr bwMode="auto">
          <a:xfrm>
            <a:off x="4826000" y="5607050"/>
            <a:ext cx="49213" cy="582613"/>
          </a:xfrm>
          <a:custGeom>
            <a:avLst/>
            <a:gdLst>
              <a:gd name="T0" fmla="*/ 2147483646 w 31"/>
              <a:gd name="T1" fmla="*/ 2147483646 h 367"/>
              <a:gd name="T2" fmla="*/ 2147483646 w 31"/>
              <a:gd name="T3" fmla="*/ 2147483646 h 367"/>
              <a:gd name="T4" fmla="*/ 2147483646 w 31"/>
              <a:gd name="T5" fmla="*/ 2147483646 h 367"/>
              <a:gd name="T6" fmla="*/ 2147483646 w 31"/>
              <a:gd name="T7" fmla="*/ 2147483646 h 367"/>
              <a:gd name="T8" fmla="*/ 0 w 31"/>
              <a:gd name="T9" fmla="*/ 2147483646 h 367"/>
              <a:gd name="T10" fmla="*/ 0 w 31"/>
              <a:gd name="T11" fmla="*/ 2147483646 h 367"/>
              <a:gd name="T12" fmla="*/ 2147483646 w 31"/>
              <a:gd name="T13" fmla="*/ 2147483646 h 367"/>
              <a:gd name="T14" fmla="*/ 2147483646 w 31"/>
              <a:gd name="T15" fmla="*/ 2147483646 h 367"/>
              <a:gd name="T16" fmla="*/ 2147483646 w 31"/>
              <a:gd name="T17" fmla="*/ 2147483646 h 367"/>
              <a:gd name="T18" fmla="*/ 2147483646 w 31"/>
              <a:gd name="T19" fmla="*/ 2147483646 h 367"/>
              <a:gd name="T20" fmla="*/ 2147483646 w 31"/>
              <a:gd name="T21" fmla="*/ 2147483646 h 367"/>
              <a:gd name="T22" fmla="*/ 2147483646 w 31"/>
              <a:gd name="T23" fmla="*/ 2147483646 h 367"/>
              <a:gd name="T24" fmla="*/ 2147483646 w 31"/>
              <a:gd name="T25" fmla="*/ 2147483646 h 367"/>
              <a:gd name="T26" fmla="*/ 2147483646 w 31"/>
              <a:gd name="T27" fmla="*/ 2147483646 h 367"/>
              <a:gd name="T28" fmla="*/ 2147483646 w 31"/>
              <a:gd name="T29" fmla="*/ 0 h 3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367"/>
              <a:gd name="T47" fmla="*/ 31 w 31"/>
              <a:gd name="T48" fmla="*/ 367 h 3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367">
                <a:moveTo>
                  <a:pt x="18" y="366"/>
                </a:moveTo>
                <a:lnTo>
                  <a:pt x="10" y="336"/>
                </a:lnTo>
                <a:lnTo>
                  <a:pt x="5" y="306"/>
                </a:lnTo>
                <a:lnTo>
                  <a:pt x="1" y="277"/>
                </a:lnTo>
                <a:lnTo>
                  <a:pt x="0" y="248"/>
                </a:lnTo>
                <a:lnTo>
                  <a:pt x="0" y="221"/>
                </a:lnTo>
                <a:lnTo>
                  <a:pt x="1" y="194"/>
                </a:lnTo>
                <a:lnTo>
                  <a:pt x="6" y="143"/>
                </a:lnTo>
                <a:lnTo>
                  <a:pt x="14" y="97"/>
                </a:lnTo>
                <a:lnTo>
                  <a:pt x="18" y="77"/>
                </a:lnTo>
                <a:lnTo>
                  <a:pt x="22" y="58"/>
                </a:lnTo>
                <a:lnTo>
                  <a:pt x="25" y="40"/>
                </a:lnTo>
                <a:lnTo>
                  <a:pt x="28" y="25"/>
                </a:lnTo>
                <a:lnTo>
                  <a:pt x="29" y="12"/>
                </a:lnTo>
                <a:lnTo>
                  <a:pt x="30" y="0"/>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18"/>
          <p:cNvSpPr>
            <a:spLocks/>
          </p:cNvSpPr>
          <p:nvPr/>
        </p:nvSpPr>
        <p:spPr bwMode="auto">
          <a:xfrm>
            <a:off x="9921875" y="5645150"/>
            <a:ext cx="50800" cy="582613"/>
          </a:xfrm>
          <a:custGeom>
            <a:avLst/>
            <a:gdLst>
              <a:gd name="T0" fmla="*/ 2147483646 w 32"/>
              <a:gd name="T1" fmla="*/ 0 h 367"/>
              <a:gd name="T2" fmla="*/ 2147483646 w 32"/>
              <a:gd name="T3" fmla="*/ 2147483646 h 367"/>
              <a:gd name="T4" fmla="*/ 2147483646 w 32"/>
              <a:gd name="T5" fmla="*/ 2147483646 h 367"/>
              <a:gd name="T6" fmla="*/ 2147483646 w 32"/>
              <a:gd name="T7" fmla="*/ 2147483646 h 367"/>
              <a:gd name="T8" fmla="*/ 2147483646 w 32"/>
              <a:gd name="T9" fmla="*/ 2147483646 h 367"/>
              <a:gd name="T10" fmla="*/ 2147483646 w 32"/>
              <a:gd name="T11" fmla="*/ 2147483646 h 367"/>
              <a:gd name="T12" fmla="*/ 2147483646 w 32"/>
              <a:gd name="T13" fmla="*/ 2147483646 h 367"/>
              <a:gd name="T14" fmla="*/ 2147483646 w 32"/>
              <a:gd name="T15" fmla="*/ 2147483646 h 367"/>
              <a:gd name="T16" fmla="*/ 2147483646 w 32"/>
              <a:gd name="T17" fmla="*/ 2147483646 h 367"/>
              <a:gd name="T18" fmla="*/ 2147483646 w 32"/>
              <a:gd name="T19" fmla="*/ 2147483646 h 367"/>
              <a:gd name="T20" fmla="*/ 2147483646 w 32"/>
              <a:gd name="T21" fmla="*/ 2147483646 h 367"/>
              <a:gd name="T22" fmla="*/ 2147483646 w 32"/>
              <a:gd name="T23" fmla="*/ 2147483646 h 367"/>
              <a:gd name="T24" fmla="*/ 2147483646 w 32"/>
              <a:gd name="T25" fmla="*/ 2147483646 h 367"/>
              <a:gd name="T26" fmla="*/ 2147483646 w 32"/>
              <a:gd name="T27" fmla="*/ 2147483646 h 367"/>
              <a:gd name="T28" fmla="*/ 0 w 32"/>
              <a:gd name="T29" fmla="*/ 2147483646 h 3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367"/>
              <a:gd name="T47" fmla="*/ 32 w 32"/>
              <a:gd name="T48" fmla="*/ 367 h 3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367">
                <a:moveTo>
                  <a:pt x="12" y="0"/>
                </a:moveTo>
                <a:lnTo>
                  <a:pt x="20" y="30"/>
                </a:lnTo>
                <a:lnTo>
                  <a:pt x="25" y="60"/>
                </a:lnTo>
                <a:lnTo>
                  <a:pt x="29" y="89"/>
                </a:lnTo>
                <a:lnTo>
                  <a:pt x="31" y="118"/>
                </a:lnTo>
                <a:lnTo>
                  <a:pt x="31" y="146"/>
                </a:lnTo>
                <a:lnTo>
                  <a:pt x="29" y="173"/>
                </a:lnTo>
                <a:lnTo>
                  <a:pt x="24" y="223"/>
                </a:lnTo>
                <a:lnTo>
                  <a:pt x="17" y="269"/>
                </a:lnTo>
                <a:lnTo>
                  <a:pt x="13" y="289"/>
                </a:lnTo>
                <a:lnTo>
                  <a:pt x="9" y="309"/>
                </a:lnTo>
                <a:lnTo>
                  <a:pt x="5" y="326"/>
                </a:lnTo>
                <a:lnTo>
                  <a:pt x="3" y="341"/>
                </a:lnTo>
                <a:lnTo>
                  <a:pt x="1" y="355"/>
                </a:lnTo>
                <a:lnTo>
                  <a:pt x="0" y="366"/>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Line 19"/>
          <p:cNvSpPr>
            <a:spLocks noChangeShapeType="1"/>
          </p:cNvSpPr>
          <p:nvPr/>
        </p:nvSpPr>
        <p:spPr bwMode="auto">
          <a:xfrm>
            <a:off x="5302250" y="5349875"/>
            <a:ext cx="1571625" cy="752475"/>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25" name="Group 23"/>
          <p:cNvGrpSpPr>
            <a:grpSpLocks/>
          </p:cNvGrpSpPr>
          <p:nvPr/>
        </p:nvGrpSpPr>
        <p:grpSpPr bwMode="auto">
          <a:xfrm>
            <a:off x="5978525" y="5133975"/>
            <a:ext cx="942975" cy="671513"/>
            <a:chOff x="2886" y="3206"/>
            <a:chExt cx="594" cy="423"/>
          </a:xfrm>
        </p:grpSpPr>
        <p:sp>
          <p:nvSpPr>
            <p:cNvPr id="26" name="Rectangle 20"/>
            <p:cNvSpPr>
              <a:spLocks noChangeArrowheads="1"/>
            </p:cNvSpPr>
            <p:nvPr/>
          </p:nvSpPr>
          <p:spPr bwMode="auto">
            <a:xfrm>
              <a:off x="2975" y="320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800" b="1">
                  <a:latin typeface="Comic Sans MS" panose="030F0702030302020204" pitchFamily="66" charset="0"/>
                  <a:ea typeface="宋体" panose="02010600030101010101" pitchFamily="2" charset="-122"/>
                </a:rPr>
                <a:t>事件</a:t>
              </a:r>
            </a:p>
          </p:txBody>
        </p:sp>
        <p:sp>
          <p:nvSpPr>
            <p:cNvPr id="27" name="Rectangle 21"/>
            <p:cNvSpPr>
              <a:spLocks noChangeArrowheads="1"/>
            </p:cNvSpPr>
            <p:nvPr/>
          </p:nvSpPr>
          <p:spPr bwMode="auto">
            <a:xfrm>
              <a:off x="2996" y="3398"/>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800" b="1">
                  <a:latin typeface="Comic Sans MS" panose="030F0702030302020204" pitchFamily="66" charset="0"/>
                  <a:ea typeface="宋体" panose="02010600030101010101" pitchFamily="2" charset="-122"/>
                </a:rPr>
                <a:t>动作</a:t>
              </a:r>
            </a:p>
          </p:txBody>
        </p:sp>
        <p:sp>
          <p:nvSpPr>
            <p:cNvPr id="28" name="Line 22"/>
            <p:cNvSpPr>
              <a:spLocks noChangeShapeType="1"/>
            </p:cNvSpPr>
            <p:nvPr/>
          </p:nvSpPr>
          <p:spPr bwMode="auto">
            <a:xfrm>
              <a:off x="2886" y="3438"/>
              <a:ext cx="594" cy="0"/>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9" name="圆角矩形 1">
            <a:extLst>
              <a:ext uri="{FF2B5EF4-FFF2-40B4-BE49-F238E27FC236}">
                <a16:creationId xmlns:a16="http://schemas.microsoft.com/office/drawing/2014/main" id="{CDEE8856-AB31-43ED-82B5-19BD9647A70E}"/>
              </a:ext>
            </a:extLst>
          </p:cNvPr>
          <p:cNvSpPr/>
          <p:nvPr/>
        </p:nvSpPr>
        <p:spPr>
          <a:xfrm>
            <a:off x="1675507" y="1478123"/>
            <a:ext cx="8825109" cy="21240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latin typeface="+mn-ea"/>
                <a:cs typeface="+mn-ea"/>
                <a:sym typeface="+mn-lt"/>
              </a:rPr>
              <a:t>我们将</a:t>
            </a:r>
          </a:p>
          <a:p>
            <a:pPr marL="342900" indent="-342900">
              <a:lnSpc>
                <a:spcPct val="150000"/>
              </a:lnSpc>
              <a:buFont typeface="Arial" panose="020B0604020202020204" pitchFamily="34" charset="0"/>
              <a:buChar char="•"/>
            </a:pPr>
            <a:r>
              <a:rPr lang="en-US" altLang="zh-CN" sz="2200" dirty="0">
                <a:latin typeface="+mn-ea"/>
                <a:cs typeface="+mn-ea"/>
                <a:sym typeface="+mn-lt"/>
              </a:rPr>
              <a:t>   </a:t>
            </a:r>
            <a:r>
              <a:rPr lang="zh-CN" altLang="en-US" sz="2200" dirty="0">
                <a:latin typeface="+mn-ea"/>
                <a:cs typeface="+mn-ea"/>
                <a:sym typeface="+mn-lt"/>
              </a:rPr>
              <a:t>逐步开发发送方和接收方的可靠数据传输协议 </a:t>
            </a:r>
            <a:r>
              <a:rPr lang="en-US" altLang="zh-CN" sz="2200" dirty="0">
                <a:latin typeface="+mn-ea"/>
                <a:cs typeface="+mn-ea"/>
                <a:sym typeface="+mn-lt"/>
              </a:rPr>
              <a:t>(</a:t>
            </a:r>
            <a:r>
              <a:rPr lang="en-US" altLang="zh-CN" sz="2200" dirty="0" err="1">
                <a:latin typeface="+mn-ea"/>
                <a:cs typeface="+mn-ea"/>
                <a:sym typeface="+mn-lt"/>
              </a:rPr>
              <a:t>rdt</a:t>
            </a:r>
            <a:r>
              <a:rPr lang="en-US" altLang="zh-CN" sz="2200" dirty="0">
                <a:latin typeface="+mn-ea"/>
                <a:cs typeface="+mn-ea"/>
                <a:sym typeface="+mn-lt"/>
              </a:rPr>
              <a:t>)</a:t>
            </a:r>
          </a:p>
          <a:p>
            <a:pPr marL="342900" indent="-342900">
              <a:lnSpc>
                <a:spcPct val="150000"/>
              </a:lnSpc>
              <a:buFont typeface="Arial" panose="020B0604020202020204" pitchFamily="34" charset="0"/>
              <a:buChar char="•"/>
            </a:pPr>
            <a:r>
              <a:rPr lang="zh-CN" altLang="en-US" sz="2200" dirty="0">
                <a:latin typeface="+mn-ea"/>
                <a:cs typeface="+mn-ea"/>
                <a:sym typeface="+mn-lt"/>
              </a:rPr>
              <a:t>   仅考虑单向数据传输，但控制信息将双向流动</a:t>
            </a:r>
            <a:r>
              <a:rPr lang="en-US" altLang="zh-CN" sz="2200" dirty="0">
                <a:latin typeface="+mn-ea"/>
                <a:cs typeface="+mn-ea"/>
                <a:sym typeface="+mn-lt"/>
              </a:rPr>
              <a:t>!</a:t>
            </a:r>
          </a:p>
          <a:p>
            <a:pPr marL="342900" indent="-342900">
              <a:lnSpc>
                <a:spcPct val="150000"/>
              </a:lnSpc>
              <a:buFont typeface="Arial" panose="020B0604020202020204" pitchFamily="34" charset="0"/>
              <a:buChar char="•"/>
            </a:pPr>
            <a:r>
              <a:rPr lang="zh-CN" altLang="en-US" sz="2200" dirty="0">
                <a:latin typeface="+mn-ea"/>
                <a:cs typeface="+mn-ea"/>
                <a:sym typeface="+mn-lt"/>
              </a:rPr>
              <a:t>   用有限状态机 </a:t>
            </a:r>
            <a:r>
              <a:rPr lang="en-US" altLang="zh-CN" sz="2200" dirty="0">
                <a:latin typeface="+mn-ea"/>
                <a:cs typeface="+mn-ea"/>
                <a:sym typeface="+mn-lt"/>
              </a:rPr>
              <a:t>(FSM)  </a:t>
            </a:r>
            <a:r>
              <a:rPr lang="zh-CN" altLang="en-US" sz="2200" dirty="0">
                <a:latin typeface="+mn-ea"/>
                <a:cs typeface="+mn-ea"/>
                <a:sym typeface="+mn-lt"/>
              </a:rPr>
              <a:t>来标示发送方和接收方</a:t>
            </a:r>
          </a:p>
        </p:txBody>
      </p:sp>
    </p:spTree>
    <p:extLst>
      <p:ext uri="{BB962C8B-B14F-4D97-AF65-F5344CB8AC3E}">
        <p14:creationId xmlns:p14="http://schemas.microsoft.com/office/powerpoint/2010/main" val="5874193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18" grpId="0"/>
      <p:bldP spid="19" grpId="0"/>
      <p:bldP spid="21" grpId="0"/>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563270" y="2636960"/>
            <a:ext cx="3901389" cy="405045"/>
            <a:chOff x="727761" y="2552005"/>
            <a:chExt cx="3901389" cy="405045"/>
          </a:xfrm>
        </p:grpSpPr>
        <p:sp>
          <p:nvSpPr>
            <p:cNvPr id="38" name="Oval 5"/>
            <p:cNvSpPr/>
            <p:nvPr/>
          </p:nvSpPr>
          <p:spPr bwMode="auto">
            <a:xfrm>
              <a:off x="727761" y="2552005"/>
              <a:ext cx="405045" cy="405045"/>
            </a:xfrm>
            <a:prstGeom prst="ellipse">
              <a:avLst/>
            </a:prstGeom>
            <a:solidFill>
              <a:srgbClr val="90BBE3"/>
            </a:solidFill>
            <a:ln w="19050">
              <a:noFill/>
              <a:round/>
              <a:headEnd/>
              <a:tailEnd/>
            </a:ln>
          </p:spPr>
          <p:txBody>
            <a:bodyPr rot="0" spcFirstLastPara="0" vert="horz" wrap="none" lIns="0" tIns="0" rIns="0" bIns="0" anchor="ctr" anchorCtr="1" forceAA="0" compatLnSpc="1">
              <a:prstTxWarp prst="textNoShape">
                <a:avLst/>
              </a:prstTxWarp>
              <a:normAutofit fontScale="92500" lnSpcReduction="20000"/>
            </a:bodyPr>
            <a:lstStyle/>
            <a:p>
              <a:pPr algn="ctr"/>
              <a:r>
                <a:rPr lang="en-US" altLang="zh-CN" sz="2400" dirty="0">
                  <a:solidFill>
                    <a:schemeClr val="bg1"/>
                  </a:solidFill>
                  <a:cs typeface="+mn-ea"/>
                  <a:sym typeface="+mn-lt"/>
                </a:rPr>
                <a:t>01</a:t>
              </a:r>
            </a:p>
          </p:txBody>
        </p:sp>
        <p:sp>
          <p:nvSpPr>
            <p:cNvPr id="41" name="TextBox 13"/>
            <p:cNvSpPr txBox="1"/>
            <p:nvPr/>
          </p:nvSpPr>
          <p:spPr>
            <a:xfrm>
              <a:off x="1340271" y="2650652"/>
              <a:ext cx="3288879" cy="306398"/>
            </a:xfrm>
            <a:prstGeom prst="rect">
              <a:avLst/>
            </a:prstGeom>
            <a:noFill/>
          </p:spPr>
          <p:txBody>
            <a:bodyPr wrap="none" lIns="0" tIns="0" rIns="0" bIns="0" anchor="ctr" anchorCtr="0">
              <a:noAutofit/>
            </a:bodyPr>
            <a:lstStyle/>
            <a:p>
              <a:r>
                <a:rPr lang="zh-CN" altLang="en-US" sz="2400" b="1" dirty="0">
                  <a:solidFill>
                    <a:schemeClr val="accent1"/>
                  </a:solidFill>
                  <a:cs typeface="+mn-ea"/>
                  <a:sym typeface="+mn-lt"/>
                </a:rPr>
                <a:t>传输层服务</a:t>
              </a:r>
            </a:p>
          </p:txBody>
        </p:sp>
      </p:grpSp>
      <p:grpSp>
        <p:nvGrpSpPr>
          <p:cNvPr id="44" name="组合 43"/>
          <p:cNvGrpSpPr/>
          <p:nvPr/>
        </p:nvGrpSpPr>
        <p:grpSpPr>
          <a:xfrm>
            <a:off x="1563270" y="3437292"/>
            <a:ext cx="3901389" cy="405045"/>
            <a:chOff x="727761" y="3323530"/>
            <a:chExt cx="3901389" cy="405045"/>
          </a:xfrm>
        </p:grpSpPr>
        <p:sp>
          <p:nvSpPr>
            <p:cNvPr id="42" name="Oval 5"/>
            <p:cNvSpPr/>
            <p:nvPr/>
          </p:nvSpPr>
          <p:spPr bwMode="auto">
            <a:xfrm>
              <a:off x="727761" y="3323530"/>
              <a:ext cx="405045" cy="405045"/>
            </a:xfrm>
            <a:prstGeom prst="ellipse">
              <a:avLst/>
            </a:prstGeom>
            <a:solidFill>
              <a:srgbClr val="37415C"/>
            </a:solidFill>
            <a:ln w="19050">
              <a:noFill/>
              <a:round/>
              <a:headEnd/>
              <a:tailEnd/>
            </a:ln>
          </p:spPr>
          <p:txBody>
            <a:bodyPr rot="0" spcFirstLastPara="0" vert="horz" wrap="none" lIns="0" tIns="0" rIns="0" bIns="0" anchor="ctr" anchorCtr="1" forceAA="0" compatLnSpc="1">
              <a:prstTxWarp prst="textNoShape">
                <a:avLst/>
              </a:prstTxWarp>
              <a:normAutofit fontScale="92500" lnSpcReduction="20000"/>
            </a:bodyPr>
            <a:lstStyle/>
            <a:p>
              <a:pPr algn="ctr"/>
              <a:r>
                <a:rPr lang="en-US" altLang="zh-CN" sz="2400" dirty="0">
                  <a:solidFill>
                    <a:schemeClr val="bg1"/>
                  </a:solidFill>
                  <a:cs typeface="+mn-ea"/>
                  <a:sym typeface="+mn-lt"/>
                </a:rPr>
                <a:t>02</a:t>
              </a:r>
            </a:p>
          </p:txBody>
        </p:sp>
        <p:sp>
          <p:nvSpPr>
            <p:cNvPr id="43" name="TextBox 13"/>
            <p:cNvSpPr txBox="1"/>
            <p:nvPr/>
          </p:nvSpPr>
          <p:spPr>
            <a:xfrm>
              <a:off x="1340271" y="3409951"/>
              <a:ext cx="3288879" cy="219976"/>
            </a:xfrm>
            <a:prstGeom prst="rect">
              <a:avLst/>
            </a:prstGeom>
            <a:noFill/>
          </p:spPr>
          <p:txBody>
            <a:bodyPr wrap="none" lIns="0" tIns="0" rIns="0" bIns="0" anchor="ctr" anchorCtr="0">
              <a:noAutofit/>
            </a:bodyPr>
            <a:lstStyle/>
            <a:p>
              <a:r>
                <a:rPr lang="zh-CN" altLang="en-US" sz="2400" b="1" dirty="0">
                  <a:solidFill>
                    <a:srgbClr val="37415C"/>
                  </a:solidFill>
                  <a:cs typeface="+mn-ea"/>
                  <a:sym typeface="+mn-lt"/>
                </a:rPr>
                <a:t>多路复用和多路分解</a:t>
              </a:r>
            </a:p>
          </p:txBody>
        </p:sp>
      </p:grpSp>
      <p:grpSp>
        <p:nvGrpSpPr>
          <p:cNvPr id="46" name="组合 45"/>
          <p:cNvGrpSpPr/>
          <p:nvPr/>
        </p:nvGrpSpPr>
        <p:grpSpPr>
          <a:xfrm>
            <a:off x="1563270" y="4237624"/>
            <a:ext cx="3901389" cy="405045"/>
            <a:chOff x="727761" y="2552005"/>
            <a:chExt cx="3901389" cy="405045"/>
          </a:xfrm>
        </p:grpSpPr>
        <p:sp>
          <p:nvSpPr>
            <p:cNvPr id="47" name="Oval 5"/>
            <p:cNvSpPr/>
            <p:nvPr/>
          </p:nvSpPr>
          <p:spPr bwMode="auto">
            <a:xfrm>
              <a:off x="727761" y="2552005"/>
              <a:ext cx="405045" cy="405045"/>
            </a:xfrm>
            <a:prstGeom prst="ellipse">
              <a:avLst/>
            </a:prstGeom>
            <a:solidFill>
              <a:srgbClr val="90BBE3"/>
            </a:solidFill>
            <a:ln w="19050">
              <a:noFill/>
              <a:round/>
              <a:headEnd/>
              <a:tailEnd/>
            </a:ln>
          </p:spPr>
          <p:txBody>
            <a:bodyPr rot="0" spcFirstLastPara="0" vert="horz" wrap="none" lIns="0" tIns="0" rIns="0" bIns="0" anchor="ctr" anchorCtr="1" forceAA="0" compatLnSpc="1">
              <a:prstTxWarp prst="textNoShape">
                <a:avLst/>
              </a:prstTxWarp>
              <a:normAutofit fontScale="92500" lnSpcReduction="20000"/>
            </a:bodyPr>
            <a:lstStyle/>
            <a:p>
              <a:pPr algn="ctr"/>
              <a:r>
                <a:rPr lang="en-US" altLang="zh-CN" sz="2400" dirty="0">
                  <a:solidFill>
                    <a:schemeClr val="bg1"/>
                  </a:solidFill>
                  <a:cs typeface="+mn-ea"/>
                  <a:sym typeface="+mn-lt"/>
                </a:rPr>
                <a:t>03</a:t>
              </a:r>
            </a:p>
          </p:txBody>
        </p:sp>
        <p:sp>
          <p:nvSpPr>
            <p:cNvPr id="48" name="TextBox 13"/>
            <p:cNvSpPr txBox="1"/>
            <p:nvPr/>
          </p:nvSpPr>
          <p:spPr>
            <a:xfrm>
              <a:off x="1340271" y="2650652"/>
              <a:ext cx="3288879" cy="306398"/>
            </a:xfrm>
            <a:prstGeom prst="rect">
              <a:avLst/>
            </a:prstGeom>
            <a:noFill/>
          </p:spPr>
          <p:txBody>
            <a:bodyPr wrap="none" lIns="0" tIns="0" rIns="0" bIns="0" anchor="ctr" anchorCtr="0">
              <a:noAutofit/>
            </a:bodyPr>
            <a:lstStyle/>
            <a:p>
              <a:r>
                <a:rPr lang="zh-CN" altLang="en-US" sz="2400" b="1" dirty="0">
                  <a:solidFill>
                    <a:schemeClr val="accent1"/>
                  </a:solidFill>
                  <a:cs typeface="+mn-ea"/>
                  <a:sym typeface="+mn-lt"/>
                </a:rPr>
                <a:t>无连接传输</a:t>
              </a:r>
              <a:r>
                <a:rPr lang="en-US" altLang="zh-CN" sz="2400" b="1" dirty="0">
                  <a:solidFill>
                    <a:schemeClr val="accent1"/>
                  </a:solidFill>
                  <a:cs typeface="+mn-ea"/>
                  <a:sym typeface="+mn-lt"/>
                </a:rPr>
                <a:t>: UDP</a:t>
              </a:r>
            </a:p>
          </p:txBody>
        </p:sp>
      </p:grpSp>
      <p:grpSp>
        <p:nvGrpSpPr>
          <p:cNvPr id="49" name="组合 48"/>
          <p:cNvGrpSpPr/>
          <p:nvPr/>
        </p:nvGrpSpPr>
        <p:grpSpPr>
          <a:xfrm>
            <a:off x="1563270" y="5168586"/>
            <a:ext cx="3901389" cy="405045"/>
            <a:chOff x="727761" y="3323530"/>
            <a:chExt cx="3901389" cy="405045"/>
          </a:xfrm>
        </p:grpSpPr>
        <p:sp>
          <p:nvSpPr>
            <p:cNvPr id="50" name="Oval 5"/>
            <p:cNvSpPr/>
            <p:nvPr/>
          </p:nvSpPr>
          <p:spPr bwMode="auto">
            <a:xfrm>
              <a:off x="727761" y="3323530"/>
              <a:ext cx="405045" cy="405045"/>
            </a:xfrm>
            <a:prstGeom prst="ellipse">
              <a:avLst/>
            </a:prstGeom>
            <a:solidFill>
              <a:srgbClr val="37415C"/>
            </a:solidFill>
            <a:ln w="19050">
              <a:noFill/>
              <a:round/>
              <a:headEnd/>
              <a:tailEnd/>
            </a:ln>
          </p:spPr>
          <p:txBody>
            <a:bodyPr rot="0" spcFirstLastPara="0" vert="horz" wrap="none" lIns="0" tIns="0" rIns="0" bIns="0" anchor="ctr" anchorCtr="1" forceAA="0" compatLnSpc="1">
              <a:prstTxWarp prst="textNoShape">
                <a:avLst/>
              </a:prstTxWarp>
              <a:normAutofit fontScale="92500" lnSpcReduction="20000"/>
            </a:bodyPr>
            <a:lstStyle/>
            <a:p>
              <a:pPr algn="ctr"/>
              <a:r>
                <a:rPr lang="en-US" altLang="zh-CN" sz="2400" dirty="0">
                  <a:solidFill>
                    <a:schemeClr val="bg1"/>
                  </a:solidFill>
                  <a:cs typeface="+mn-ea"/>
                  <a:sym typeface="+mn-lt"/>
                </a:rPr>
                <a:t>04</a:t>
              </a:r>
            </a:p>
          </p:txBody>
        </p:sp>
        <p:sp>
          <p:nvSpPr>
            <p:cNvPr id="51" name="TextBox 13"/>
            <p:cNvSpPr txBox="1"/>
            <p:nvPr/>
          </p:nvSpPr>
          <p:spPr>
            <a:xfrm>
              <a:off x="1340271" y="3409951"/>
              <a:ext cx="3288879" cy="219976"/>
            </a:xfrm>
            <a:prstGeom prst="rect">
              <a:avLst/>
            </a:prstGeom>
            <a:noFill/>
          </p:spPr>
          <p:txBody>
            <a:bodyPr wrap="none" lIns="0" tIns="0" rIns="0" bIns="0" anchor="ctr" anchorCtr="0">
              <a:noAutofit/>
            </a:bodyPr>
            <a:lstStyle/>
            <a:p>
              <a:r>
                <a:rPr lang="zh-CN" altLang="en-US" sz="2400" b="1" dirty="0">
                  <a:solidFill>
                    <a:srgbClr val="37415C"/>
                  </a:solidFill>
                  <a:cs typeface="+mn-ea"/>
                  <a:sym typeface="+mn-lt"/>
                </a:rPr>
                <a:t>可靠数据传输原理</a:t>
              </a:r>
            </a:p>
          </p:txBody>
        </p:sp>
      </p:grpSp>
      <p:grpSp>
        <p:nvGrpSpPr>
          <p:cNvPr id="52" name="组合 51"/>
          <p:cNvGrpSpPr/>
          <p:nvPr/>
        </p:nvGrpSpPr>
        <p:grpSpPr>
          <a:xfrm>
            <a:off x="7185711" y="2636960"/>
            <a:ext cx="3901389" cy="405045"/>
            <a:chOff x="727761" y="2552005"/>
            <a:chExt cx="3901389" cy="405045"/>
          </a:xfrm>
        </p:grpSpPr>
        <p:sp>
          <p:nvSpPr>
            <p:cNvPr id="53" name="Oval 5"/>
            <p:cNvSpPr/>
            <p:nvPr/>
          </p:nvSpPr>
          <p:spPr bwMode="auto">
            <a:xfrm>
              <a:off x="727761" y="2552005"/>
              <a:ext cx="405045" cy="405045"/>
            </a:xfrm>
            <a:prstGeom prst="ellipse">
              <a:avLst/>
            </a:prstGeom>
            <a:solidFill>
              <a:srgbClr val="90BBE3"/>
            </a:solidFill>
            <a:ln w="19050">
              <a:noFill/>
              <a:round/>
              <a:headEnd/>
              <a:tailEnd/>
            </a:ln>
          </p:spPr>
          <p:txBody>
            <a:bodyPr rot="0" spcFirstLastPara="0" vert="horz" wrap="none" lIns="0" tIns="0" rIns="0" bIns="0" anchor="ctr" anchorCtr="1" forceAA="0" compatLnSpc="1">
              <a:prstTxWarp prst="textNoShape">
                <a:avLst/>
              </a:prstTxWarp>
              <a:normAutofit fontScale="92500" lnSpcReduction="20000"/>
            </a:bodyPr>
            <a:lstStyle/>
            <a:p>
              <a:pPr algn="ctr"/>
              <a:r>
                <a:rPr lang="en-US" altLang="zh-CN" sz="2400" dirty="0">
                  <a:solidFill>
                    <a:schemeClr val="bg1"/>
                  </a:solidFill>
                  <a:cs typeface="+mn-ea"/>
                  <a:sym typeface="+mn-lt"/>
                </a:rPr>
                <a:t>05</a:t>
              </a:r>
            </a:p>
          </p:txBody>
        </p:sp>
        <p:sp>
          <p:nvSpPr>
            <p:cNvPr id="54" name="TextBox 13"/>
            <p:cNvSpPr txBox="1"/>
            <p:nvPr/>
          </p:nvSpPr>
          <p:spPr>
            <a:xfrm>
              <a:off x="1340271" y="2650652"/>
              <a:ext cx="3288879" cy="306398"/>
            </a:xfrm>
            <a:prstGeom prst="rect">
              <a:avLst/>
            </a:prstGeom>
            <a:noFill/>
          </p:spPr>
          <p:txBody>
            <a:bodyPr wrap="none" lIns="0" tIns="0" rIns="0" bIns="0" anchor="ctr" anchorCtr="0">
              <a:noAutofit/>
            </a:bodyPr>
            <a:lstStyle/>
            <a:p>
              <a:r>
                <a:rPr lang="zh-CN" altLang="en-US" sz="2400" b="1" dirty="0">
                  <a:solidFill>
                    <a:schemeClr val="accent1"/>
                  </a:solidFill>
                  <a:cs typeface="+mn-ea"/>
                  <a:sym typeface="+mn-lt"/>
                </a:rPr>
                <a:t>面向连接传输</a:t>
              </a:r>
              <a:r>
                <a:rPr lang="en-US" altLang="zh-CN" sz="2400" b="1" dirty="0">
                  <a:solidFill>
                    <a:schemeClr val="accent1"/>
                  </a:solidFill>
                  <a:cs typeface="+mn-ea"/>
                  <a:sym typeface="+mn-lt"/>
                </a:rPr>
                <a:t>: TCP</a:t>
              </a:r>
            </a:p>
          </p:txBody>
        </p:sp>
      </p:grpSp>
      <p:grpSp>
        <p:nvGrpSpPr>
          <p:cNvPr id="55" name="组合 54"/>
          <p:cNvGrpSpPr/>
          <p:nvPr/>
        </p:nvGrpSpPr>
        <p:grpSpPr>
          <a:xfrm>
            <a:off x="7185711" y="3435254"/>
            <a:ext cx="3901389" cy="405045"/>
            <a:chOff x="727761" y="3323530"/>
            <a:chExt cx="3901389" cy="405045"/>
          </a:xfrm>
        </p:grpSpPr>
        <p:sp>
          <p:nvSpPr>
            <p:cNvPr id="56" name="Oval 5"/>
            <p:cNvSpPr/>
            <p:nvPr/>
          </p:nvSpPr>
          <p:spPr bwMode="auto">
            <a:xfrm>
              <a:off x="727761" y="3323530"/>
              <a:ext cx="405045" cy="405045"/>
            </a:xfrm>
            <a:prstGeom prst="ellipse">
              <a:avLst/>
            </a:prstGeom>
            <a:solidFill>
              <a:srgbClr val="37415C"/>
            </a:solidFill>
            <a:ln w="19050">
              <a:noFill/>
              <a:round/>
              <a:headEnd/>
              <a:tailEnd/>
            </a:ln>
          </p:spPr>
          <p:txBody>
            <a:bodyPr rot="0" spcFirstLastPara="0" vert="horz" wrap="none" lIns="0" tIns="0" rIns="0" bIns="0" anchor="ctr" anchorCtr="1" forceAA="0" compatLnSpc="1">
              <a:prstTxWarp prst="textNoShape">
                <a:avLst/>
              </a:prstTxWarp>
              <a:normAutofit fontScale="92500" lnSpcReduction="20000"/>
            </a:bodyPr>
            <a:lstStyle/>
            <a:p>
              <a:pPr algn="ctr"/>
              <a:r>
                <a:rPr lang="en-US" altLang="zh-CN" sz="2400" dirty="0">
                  <a:solidFill>
                    <a:schemeClr val="bg1"/>
                  </a:solidFill>
                  <a:cs typeface="+mn-ea"/>
                  <a:sym typeface="+mn-lt"/>
                </a:rPr>
                <a:t>06</a:t>
              </a:r>
            </a:p>
          </p:txBody>
        </p:sp>
        <p:sp>
          <p:nvSpPr>
            <p:cNvPr id="57" name="TextBox 13"/>
            <p:cNvSpPr txBox="1"/>
            <p:nvPr/>
          </p:nvSpPr>
          <p:spPr>
            <a:xfrm>
              <a:off x="1340271" y="3409951"/>
              <a:ext cx="3288879" cy="219976"/>
            </a:xfrm>
            <a:prstGeom prst="rect">
              <a:avLst/>
            </a:prstGeom>
            <a:noFill/>
          </p:spPr>
          <p:txBody>
            <a:bodyPr wrap="none" lIns="0" tIns="0" rIns="0" bIns="0" anchor="ctr" anchorCtr="0">
              <a:noAutofit/>
            </a:bodyPr>
            <a:lstStyle/>
            <a:p>
              <a:r>
                <a:rPr lang="zh-CN" altLang="en-US" sz="2400" b="1" dirty="0">
                  <a:solidFill>
                    <a:srgbClr val="37415C"/>
                  </a:solidFill>
                  <a:cs typeface="+mn-ea"/>
                  <a:sym typeface="+mn-lt"/>
                </a:rPr>
                <a:t>拥塞控制原理</a:t>
              </a:r>
            </a:p>
          </p:txBody>
        </p:sp>
      </p:grpSp>
      <p:grpSp>
        <p:nvGrpSpPr>
          <p:cNvPr id="58" name="组合 57"/>
          <p:cNvGrpSpPr/>
          <p:nvPr/>
        </p:nvGrpSpPr>
        <p:grpSpPr>
          <a:xfrm>
            <a:off x="7185711" y="4233548"/>
            <a:ext cx="3901389" cy="405045"/>
            <a:chOff x="727761" y="2552005"/>
            <a:chExt cx="3901389" cy="405045"/>
          </a:xfrm>
        </p:grpSpPr>
        <p:sp>
          <p:nvSpPr>
            <p:cNvPr id="59" name="Oval 5"/>
            <p:cNvSpPr/>
            <p:nvPr/>
          </p:nvSpPr>
          <p:spPr bwMode="auto">
            <a:xfrm>
              <a:off x="727761" y="2552005"/>
              <a:ext cx="405045" cy="405045"/>
            </a:xfrm>
            <a:prstGeom prst="ellipse">
              <a:avLst/>
            </a:prstGeom>
            <a:solidFill>
              <a:srgbClr val="90BBE3"/>
            </a:solidFill>
            <a:ln w="19050">
              <a:noFill/>
              <a:round/>
              <a:headEnd/>
              <a:tailEnd/>
            </a:ln>
          </p:spPr>
          <p:txBody>
            <a:bodyPr rot="0" spcFirstLastPara="0" vert="horz" wrap="none" lIns="0" tIns="0" rIns="0" bIns="0" anchor="ctr" anchorCtr="1" forceAA="0" compatLnSpc="1">
              <a:prstTxWarp prst="textNoShape">
                <a:avLst/>
              </a:prstTxWarp>
              <a:normAutofit fontScale="92500" lnSpcReduction="20000"/>
            </a:bodyPr>
            <a:lstStyle/>
            <a:p>
              <a:pPr algn="ctr"/>
              <a:r>
                <a:rPr lang="en-US" altLang="zh-CN" sz="2400" dirty="0">
                  <a:solidFill>
                    <a:schemeClr val="bg1"/>
                  </a:solidFill>
                  <a:cs typeface="+mn-ea"/>
                  <a:sym typeface="+mn-lt"/>
                </a:rPr>
                <a:t>07</a:t>
              </a:r>
            </a:p>
          </p:txBody>
        </p:sp>
        <p:sp>
          <p:nvSpPr>
            <p:cNvPr id="60" name="TextBox 13"/>
            <p:cNvSpPr txBox="1"/>
            <p:nvPr/>
          </p:nvSpPr>
          <p:spPr>
            <a:xfrm>
              <a:off x="1340271" y="2650652"/>
              <a:ext cx="3288879" cy="306398"/>
            </a:xfrm>
            <a:prstGeom prst="rect">
              <a:avLst/>
            </a:prstGeom>
            <a:noFill/>
          </p:spPr>
          <p:txBody>
            <a:bodyPr wrap="none" lIns="0" tIns="0" rIns="0" bIns="0" anchor="ctr" anchorCtr="0">
              <a:noAutofit/>
            </a:bodyPr>
            <a:lstStyle/>
            <a:p>
              <a:r>
                <a:rPr lang="en-US" altLang="zh-CN" sz="2400" b="1" dirty="0">
                  <a:solidFill>
                    <a:schemeClr val="accent1"/>
                  </a:solidFill>
                  <a:cs typeface="+mn-ea"/>
                  <a:sym typeface="+mn-lt"/>
                </a:rPr>
                <a:t>TCP </a:t>
              </a:r>
              <a:r>
                <a:rPr lang="zh-CN" altLang="en-US" sz="2400" b="1" dirty="0">
                  <a:solidFill>
                    <a:schemeClr val="accent1"/>
                  </a:solidFill>
                  <a:cs typeface="+mn-ea"/>
                  <a:sym typeface="+mn-lt"/>
                </a:rPr>
                <a:t>拥塞控制</a:t>
              </a:r>
            </a:p>
          </p:txBody>
        </p:sp>
      </p:grpSp>
    </p:spTree>
    <p:extLst>
      <p:ext uri="{BB962C8B-B14F-4D97-AF65-F5344CB8AC3E}">
        <p14:creationId xmlns:p14="http://schemas.microsoft.com/office/powerpoint/2010/main" val="5960480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0-#ppt_w/2"/>
                                          </p:val>
                                        </p:tav>
                                        <p:tav tm="100000">
                                          <p:val>
                                            <p:strVal val="#ppt_x"/>
                                          </p:val>
                                        </p:tav>
                                      </p:tavLst>
                                    </p:anim>
                                    <p:anim calcmode="lin" valueType="num">
                                      <p:cBhvr additive="base">
                                        <p:cTn id="13" dur="500" fill="hold"/>
                                        <p:tgtEl>
                                          <p:spTgt spid="4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0-#ppt_w/2"/>
                                          </p:val>
                                        </p:tav>
                                        <p:tav tm="100000">
                                          <p:val>
                                            <p:strVal val="#ppt_x"/>
                                          </p:val>
                                        </p:tav>
                                      </p:tavLst>
                                    </p:anim>
                                    <p:anim calcmode="lin" valueType="num">
                                      <p:cBhvr additive="base">
                                        <p:cTn id="18" dur="500" fill="hold"/>
                                        <p:tgtEl>
                                          <p:spTgt spid="4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0-#ppt_w/2"/>
                                          </p:val>
                                        </p:tav>
                                        <p:tav tm="100000">
                                          <p:val>
                                            <p:strVal val="#ppt_x"/>
                                          </p:val>
                                        </p:tav>
                                      </p:tavLst>
                                    </p:anim>
                                    <p:anim calcmode="lin" valueType="num">
                                      <p:cBhvr additive="base">
                                        <p:cTn id="23" dur="500" fill="hold"/>
                                        <p:tgtEl>
                                          <p:spTgt spid="4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fill="hold"/>
                                        <p:tgtEl>
                                          <p:spTgt spid="55"/>
                                        </p:tgtEl>
                                        <p:attrNameLst>
                                          <p:attrName>ppt_x</p:attrName>
                                        </p:attrNameLst>
                                      </p:cBhvr>
                                      <p:tavLst>
                                        <p:tav tm="0">
                                          <p:val>
                                            <p:strVal val="0-#ppt_w/2"/>
                                          </p:val>
                                        </p:tav>
                                        <p:tav tm="100000">
                                          <p:val>
                                            <p:strVal val="#ppt_x"/>
                                          </p:val>
                                        </p:tav>
                                      </p:tavLst>
                                    </p:anim>
                                    <p:anim calcmode="lin" valueType="num">
                                      <p:cBhvr additive="base">
                                        <p:cTn id="33" dur="500" fill="hold"/>
                                        <p:tgtEl>
                                          <p:spTgt spid="55"/>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0-#ppt_w/2"/>
                                          </p:val>
                                        </p:tav>
                                        <p:tav tm="100000">
                                          <p:val>
                                            <p:strVal val="#ppt_x"/>
                                          </p:val>
                                        </p:tav>
                                      </p:tavLst>
                                    </p:anim>
                                    <p:anim calcmode="lin" valueType="num">
                                      <p:cBhvr additive="base">
                                        <p:cTn id="38"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1925629" y="710268"/>
            <a:ext cx="8340746" cy="646331"/>
          </a:xfrm>
          <a:prstGeom prst="rect">
            <a:avLst/>
          </a:prstGeom>
        </p:spPr>
        <p:txBody>
          <a:bodyPr wrap="none">
            <a:spAutoFit/>
          </a:bodyPr>
          <a:lstStyle/>
          <a:p>
            <a:pPr algn="ctr"/>
            <a:r>
              <a:rPr lang="en-US" altLang="zh-CN" sz="3600" b="1" dirty="0">
                <a:solidFill>
                  <a:schemeClr val="accent1"/>
                </a:solidFill>
                <a:cs typeface="+mn-ea"/>
                <a:sym typeface="+mn-lt"/>
              </a:rPr>
              <a:t>Rdt1.0: </a:t>
            </a:r>
            <a:r>
              <a:rPr lang="zh-CN" altLang="en-US" sz="3600" b="1" dirty="0">
                <a:solidFill>
                  <a:schemeClr val="accent1"/>
                </a:solidFill>
                <a:cs typeface="+mn-ea"/>
                <a:sym typeface="+mn-lt"/>
              </a:rPr>
              <a:t>完全可靠信道上的可靠数据传输</a:t>
            </a:r>
            <a:endParaRPr lang="en-US" altLang="zh-CN" sz="3600" b="1" dirty="0">
              <a:solidFill>
                <a:schemeClr val="accent1"/>
              </a:solidFill>
              <a:cs typeface="+mn-ea"/>
              <a:sym typeface="+mn-lt"/>
            </a:endParaRPr>
          </a:p>
        </p:txBody>
      </p:sp>
      <p:grpSp>
        <p:nvGrpSpPr>
          <p:cNvPr id="4" name="组合 3">
            <a:extLst>
              <a:ext uri="{FF2B5EF4-FFF2-40B4-BE49-F238E27FC236}">
                <a16:creationId xmlns:a16="http://schemas.microsoft.com/office/drawing/2014/main" id="{0C25AF93-2CF0-4E6C-94BE-53FA724A0009}"/>
              </a:ext>
            </a:extLst>
          </p:cNvPr>
          <p:cNvGrpSpPr/>
          <p:nvPr/>
        </p:nvGrpSpPr>
        <p:grpSpPr>
          <a:xfrm>
            <a:off x="5006975" y="1905794"/>
            <a:ext cx="4008438" cy="1766887"/>
            <a:chOff x="4702175" y="1906588"/>
            <a:chExt cx="4008438" cy="1766887"/>
          </a:xfrm>
        </p:grpSpPr>
        <p:sp>
          <p:nvSpPr>
            <p:cNvPr id="9" name="Oval 4"/>
            <p:cNvSpPr>
              <a:spLocks noChangeArrowheads="1"/>
            </p:cNvSpPr>
            <p:nvPr/>
          </p:nvSpPr>
          <p:spPr bwMode="auto">
            <a:xfrm>
              <a:off x="4762500" y="1906588"/>
              <a:ext cx="962025" cy="1017587"/>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0" name="Rectangle 5"/>
            <p:cNvSpPr>
              <a:spLocks noChangeArrowheads="1"/>
            </p:cNvSpPr>
            <p:nvPr/>
          </p:nvSpPr>
          <p:spPr bwMode="auto">
            <a:xfrm>
              <a:off x="4702175" y="1995488"/>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600" b="1">
                  <a:latin typeface="Arial" panose="020B0604020202020204" pitchFamily="34" charset="0"/>
                  <a:ea typeface="宋体" panose="02010600030101010101" pitchFamily="2" charset="-122"/>
                </a:rPr>
                <a:t>等待来自上层的调用</a:t>
              </a:r>
            </a:p>
          </p:txBody>
        </p:sp>
        <p:sp>
          <p:nvSpPr>
            <p:cNvPr id="11" name="Freeform 6"/>
            <p:cNvSpPr>
              <a:spLocks/>
            </p:cNvSpPr>
            <p:nvPr/>
          </p:nvSpPr>
          <p:spPr bwMode="auto">
            <a:xfrm>
              <a:off x="5575300" y="2057400"/>
              <a:ext cx="446088" cy="681038"/>
            </a:xfrm>
            <a:custGeom>
              <a:avLst/>
              <a:gdLst>
                <a:gd name="T0" fmla="*/ 0 w 281"/>
                <a:gd name="T1" fmla="*/ 2147483646 h 429"/>
                <a:gd name="T2" fmla="*/ 2147483646 w 281"/>
                <a:gd name="T3" fmla="*/ 2147483646 h 429"/>
                <a:gd name="T4" fmla="*/ 2147483646 w 281"/>
                <a:gd name="T5" fmla="*/ 2147483646 h 429"/>
                <a:gd name="T6" fmla="*/ 2147483646 w 281"/>
                <a:gd name="T7" fmla="*/ 0 h 429"/>
                <a:gd name="T8" fmla="*/ 2147483646 w 281"/>
                <a:gd name="T9" fmla="*/ 2147483646 h 429"/>
                <a:gd name="T10" fmla="*/ 2147483646 w 281"/>
                <a:gd name="T11" fmla="*/ 2147483646 h 429"/>
                <a:gd name="T12" fmla="*/ 2147483646 w 281"/>
                <a:gd name="T13" fmla="*/ 2147483646 h 429"/>
                <a:gd name="T14" fmla="*/ 2147483646 w 281"/>
                <a:gd name="T15" fmla="*/ 2147483646 h 429"/>
                <a:gd name="T16" fmla="*/ 2147483646 w 281"/>
                <a:gd name="T17" fmla="*/ 2147483646 h 429"/>
                <a:gd name="T18" fmla="*/ 2147483646 w 281"/>
                <a:gd name="T19" fmla="*/ 2147483646 h 429"/>
                <a:gd name="T20" fmla="*/ 2147483646 w 281"/>
                <a:gd name="T21" fmla="*/ 2147483646 h 429"/>
                <a:gd name="T22" fmla="*/ 2147483646 w 281"/>
                <a:gd name="T23" fmla="*/ 2147483646 h 429"/>
                <a:gd name="T24" fmla="*/ 2147483646 w 281"/>
                <a:gd name="T25" fmla="*/ 2147483646 h 429"/>
                <a:gd name="T26" fmla="*/ 2147483646 w 281"/>
                <a:gd name="T27" fmla="*/ 2147483646 h 429"/>
                <a:gd name="T28" fmla="*/ 2147483646 w 281"/>
                <a:gd name="T29" fmla="*/ 2147483646 h 429"/>
                <a:gd name="T30" fmla="*/ 2147483646 w 281"/>
                <a:gd name="T31" fmla="*/ 2147483646 h 429"/>
                <a:gd name="T32" fmla="*/ 2147483646 w 281"/>
                <a:gd name="T33" fmla="*/ 2147483646 h 429"/>
                <a:gd name="T34" fmla="*/ 2147483646 w 281"/>
                <a:gd name="T35" fmla="*/ 2147483646 h 429"/>
                <a:gd name="T36" fmla="*/ 2147483646 w 281"/>
                <a:gd name="T37" fmla="*/ 2147483646 h 429"/>
                <a:gd name="T38" fmla="*/ 2147483646 w 281"/>
                <a:gd name="T39" fmla="*/ 2147483646 h 429"/>
                <a:gd name="T40" fmla="*/ 2147483646 w 281"/>
                <a:gd name="T41" fmla="*/ 2147483646 h 429"/>
                <a:gd name="T42" fmla="*/ 2147483646 w 281"/>
                <a:gd name="T43" fmla="*/ 2147483646 h 429"/>
                <a:gd name="T44" fmla="*/ 2147483646 w 281"/>
                <a:gd name="T45" fmla="*/ 2147483646 h 429"/>
                <a:gd name="T46" fmla="*/ 2147483646 w 281"/>
                <a:gd name="T47" fmla="*/ 2147483646 h 429"/>
                <a:gd name="T48" fmla="*/ 2147483646 w 281"/>
                <a:gd name="T49" fmla="*/ 2147483646 h 429"/>
                <a:gd name="T50" fmla="*/ 2147483646 w 281"/>
                <a:gd name="T51" fmla="*/ 2147483646 h 429"/>
                <a:gd name="T52" fmla="*/ 2147483646 w 281"/>
                <a:gd name="T53" fmla="*/ 2147483646 h 429"/>
                <a:gd name="T54" fmla="*/ 2147483646 w 281"/>
                <a:gd name="T55" fmla="*/ 2147483646 h 429"/>
                <a:gd name="T56" fmla="*/ 2147483646 w 281"/>
                <a:gd name="T57" fmla="*/ 2147483646 h 429"/>
                <a:gd name="T58" fmla="*/ 2147483646 w 281"/>
                <a:gd name="T59" fmla="*/ 2147483646 h 429"/>
                <a:gd name="T60" fmla="*/ 2147483646 w 281"/>
                <a:gd name="T61" fmla="*/ 2147483646 h 429"/>
                <a:gd name="T62" fmla="*/ 2147483646 w 281"/>
                <a:gd name="T63" fmla="*/ 2147483646 h 429"/>
                <a:gd name="T64" fmla="*/ 0 w 281"/>
                <a:gd name="T65" fmla="*/ 2147483646 h 4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1"/>
                <a:gd name="T100" fmla="*/ 0 h 429"/>
                <a:gd name="T101" fmla="*/ 281 w 281"/>
                <a:gd name="T102" fmla="*/ 429 h 4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1" h="429">
                  <a:moveTo>
                    <a:pt x="0" y="14"/>
                  </a:moveTo>
                  <a:lnTo>
                    <a:pt x="33" y="5"/>
                  </a:lnTo>
                  <a:lnTo>
                    <a:pt x="64" y="1"/>
                  </a:lnTo>
                  <a:lnTo>
                    <a:pt x="93" y="0"/>
                  </a:lnTo>
                  <a:lnTo>
                    <a:pt x="120" y="3"/>
                  </a:lnTo>
                  <a:lnTo>
                    <a:pt x="145" y="9"/>
                  </a:lnTo>
                  <a:lnTo>
                    <a:pt x="167" y="18"/>
                  </a:lnTo>
                  <a:lnTo>
                    <a:pt x="188" y="31"/>
                  </a:lnTo>
                  <a:lnTo>
                    <a:pt x="207" y="45"/>
                  </a:lnTo>
                  <a:lnTo>
                    <a:pt x="223" y="62"/>
                  </a:lnTo>
                  <a:lnTo>
                    <a:pt x="238" y="81"/>
                  </a:lnTo>
                  <a:lnTo>
                    <a:pt x="250" y="101"/>
                  </a:lnTo>
                  <a:lnTo>
                    <a:pt x="261" y="123"/>
                  </a:lnTo>
                  <a:lnTo>
                    <a:pt x="269" y="146"/>
                  </a:lnTo>
                  <a:lnTo>
                    <a:pt x="274" y="170"/>
                  </a:lnTo>
                  <a:lnTo>
                    <a:pt x="278" y="194"/>
                  </a:lnTo>
                  <a:lnTo>
                    <a:pt x="280" y="218"/>
                  </a:lnTo>
                  <a:lnTo>
                    <a:pt x="279" y="243"/>
                  </a:lnTo>
                  <a:lnTo>
                    <a:pt x="277" y="267"/>
                  </a:lnTo>
                  <a:lnTo>
                    <a:pt x="272" y="290"/>
                  </a:lnTo>
                  <a:lnTo>
                    <a:pt x="265" y="313"/>
                  </a:lnTo>
                  <a:lnTo>
                    <a:pt x="255" y="334"/>
                  </a:lnTo>
                  <a:lnTo>
                    <a:pt x="244" y="354"/>
                  </a:lnTo>
                  <a:lnTo>
                    <a:pt x="230" y="372"/>
                  </a:lnTo>
                  <a:lnTo>
                    <a:pt x="213" y="388"/>
                  </a:lnTo>
                  <a:lnTo>
                    <a:pt x="195" y="402"/>
                  </a:lnTo>
                  <a:lnTo>
                    <a:pt x="174" y="413"/>
                  </a:lnTo>
                  <a:lnTo>
                    <a:pt x="151" y="421"/>
                  </a:lnTo>
                  <a:lnTo>
                    <a:pt x="125" y="426"/>
                  </a:lnTo>
                  <a:lnTo>
                    <a:pt x="98" y="428"/>
                  </a:lnTo>
                  <a:lnTo>
                    <a:pt x="68" y="426"/>
                  </a:lnTo>
                  <a:lnTo>
                    <a:pt x="35" y="420"/>
                  </a:lnTo>
                  <a:lnTo>
                    <a:pt x="0" y="409"/>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Rectangle 7"/>
            <p:cNvSpPr>
              <a:spLocks noChangeArrowheads="1"/>
            </p:cNvSpPr>
            <p:nvPr/>
          </p:nvSpPr>
          <p:spPr bwMode="auto">
            <a:xfrm>
              <a:off x="6027738" y="2417763"/>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a:latin typeface="Arial" panose="020B0604020202020204" pitchFamily="34" charset="0"/>
                  <a:ea typeface="宋体" panose="02010600030101010101" pitchFamily="2" charset="-122"/>
                </a:rPr>
                <a:t>packet = </a:t>
              </a:r>
              <a:r>
                <a:rPr lang="en-US" altLang="zh-CN" sz="1600" b="1" dirty="0" err="1">
                  <a:latin typeface="Arial" panose="020B0604020202020204" pitchFamily="34" charset="0"/>
                  <a:ea typeface="宋体" panose="02010600030101010101" pitchFamily="2" charset="-122"/>
                </a:rPr>
                <a:t>make_pkt</a:t>
              </a:r>
              <a:r>
                <a:rPr lang="en-US" altLang="zh-CN" sz="1600" b="1" dirty="0">
                  <a:latin typeface="Arial" panose="020B0604020202020204" pitchFamily="34" charset="0"/>
                  <a:ea typeface="宋体" panose="02010600030101010101" pitchFamily="2" charset="-122"/>
                </a:rPr>
                <a:t>(data)</a:t>
              </a:r>
            </a:p>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(packet)</a:t>
              </a:r>
            </a:p>
          </p:txBody>
        </p:sp>
        <p:sp>
          <p:nvSpPr>
            <p:cNvPr id="13" name="Rectangle 8"/>
            <p:cNvSpPr>
              <a:spLocks noChangeArrowheads="1"/>
            </p:cNvSpPr>
            <p:nvPr/>
          </p:nvSpPr>
          <p:spPr bwMode="auto">
            <a:xfrm>
              <a:off x="5986463" y="1951038"/>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rdt_send(data)</a:t>
              </a:r>
            </a:p>
          </p:txBody>
        </p:sp>
        <p:sp>
          <p:nvSpPr>
            <p:cNvPr id="14" name="Line 9"/>
            <p:cNvSpPr>
              <a:spLocks noChangeShapeType="1"/>
            </p:cNvSpPr>
            <p:nvPr/>
          </p:nvSpPr>
          <p:spPr bwMode="auto">
            <a:xfrm>
              <a:off x="6086475" y="2293938"/>
              <a:ext cx="129698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Rectangle 19"/>
            <p:cNvSpPr>
              <a:spLocks noChangeArrowheads="1"/>
            </p:cNvSpPr>
            <p:nvPr/>
          </p:nvSpPr>
          <p:spPr bwMode="auto">
            <a:xfrm>
              <a:off x="6040438" y="3216275"/>
              <a:ext cx="1157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400" b="1">
                  <a:latin typeface="Comic Sans MS" panose="030F0702030302020204" pitchFamily="66" charset="0"/>
                  <a:ea typeface="宋体" panose="02010600030101010101" pitchFamily="2" charset="-122"/>
                </a:rPr>
                <a:t>sender</a:t>
              </a:r>
            </a:p>
          </p:txBody>
        </p:sp>
      </p:grpSp>
      <p:grpSp>
        <p:nvGrpSpPr>
          <p:cNvPr id="2" name="组合 1">
            <a:extLst>
              <a:ext uri="{FF2B5EF4-FFF2-40B4-BE49-F238E27FC236}">
                <a16:creationId xmlns:a16="http://schemas.microsoft.com/office/drawing/2014/main" id="{50892931-C4EC-45FC-A3F5-87FE40D7839E}"/>
              </a:ext>
            </a:extLst>
          </p:cNvPr>
          <p:cNvGrpSpPr/>
          <p:nvPr/>
        </p:nvGrpSpPr>
        <p:grpSpPr>
          <a:xfrm>
            <a:off x="8002814" y="4130675"/>
            <a:ext cx="3548072" cy="1776413"/>
            <a:chOff x="8569325" y="1879600"/>
            <a:chExt cx="3548072" cy="1776413"/>
          </a:xfrm>
        </p:grpSpPr>
        <p:sp>
          <p:nvSpPr>
            <p:cNvPr id="15" name="Oval 12"/>
            <p:cNvSpPr>
              <a:spLocks noChangeArrowheads="1"/>
            </p:cNvSpPr>
            <p:nvPr/>
          </p:nvSpPr>
          <p:spPr bwMode="auto">
            <a:xfrm>
              <a:off x="8890000" y="1892300"/>
              <a:ext cx="962025" cy="1017588"/>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6" name="Rectangle 13"/>
            <p:cNvSpPr>
              <a:spLocks noChangeArrowheads="1"/>
            </p:cNvSpPr>
            <p:nvPr/>
          </p:nvSpPr>
          <p:spPr bwMode="auto">
            <a:xfrm>
              <a:off x="8829675" y="1981200"/>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600" b="1" dirty="0">
                  <a:latin typeface="Arial" panose="020B0604020202020204" pitchFamily="34" charset="0"/>
                  <a:ea typeface="宋体" panose="02010600030101010101" pitchFamily="2" charset="-122"/>
                </a:rPr>
                <a:t>等待来自下层的调用</a:t>
              </a:r>
            </a:p>
          </p:txBody>
        </p:sp>
        <p:sp>
          <p:nvSpPr>
            <p:cNvPr id="17" name="Freeform 14"/>
            <p:cNvSpPr>
              <a:spLocks/>
            </p:cNvSpPr>
            <p:nvPr/>
          </p:nvSpPr>
          <p:spPr bwMode="auto">
            <a:xfrm>
              <a:off x="9702800" y="2043113"/>
              <a:ext cx="446088" cy="681037"/>
            </a:xfrm>
            <a:custGeom>
              <a:avLst/>
              <a:gdLst>
                <a:gd name="T0" fmla="*/ 0 w 281"/>
                <a:gd name="T1" fmla="*/ 2147483646 h 429"/>
                <a:gd name="T2" fmla="*/ 2147483646 w 281"/>
                <a:gd name="T3" fmla="*/ 2147483646 h 429"/>
                <a:gd name="T4" fmla="*/ 2147483646 w 281"/>
                <a:gd name="T5" fmla="*/ 2147483646 h 429"/>
                <a:gd name="T6" fmla="*/ 2147483646 w 281"/>
                <a:gd name="T7" fmla="*/ 0 h 429"/>
                <a:gd name="T8" fmla="*/ 2147483646 w 281"/>
                <a:gd name="T9" fmla="*/ 2147483646 h 429"/>
                <a:gd name="T10" fmla="*/ 2147483646 w 281"/>
                <a:gd name="T11" fmla="*/ 2147483646 h 429"/>
                <a:gd name="T12" fmla="*/ 2147483646 w 281"/>
                <a:gd name="T13" fmla="*/ 2147483646 h 429"/>
                <a:gd name="T14" fmla="*/ 2147483646 w 281"/>
                <a:gd name="T15" fmla="*/ 2147483646 h 429"/>
                <a:gd name="T16" fmla="*/ 2147483646 w 281"/>
                <a:gd name="T17" fmla="*/ 2147483646 h 429"/>
                <a:gd name="T18" fmla="*/ 2147483646 w 281"/>
                <a:gd name="T19" fmla="*/ 2147483646 h 429"/>
                <a:gd name="T20" fmla="*/ 2147483646 w 281"/>
                <a:gd name="T21" fmla="*/ 2147483646 h 429"/>
                <a:gd name="T22" fmla="*/ 2147483646 w 281"/>
                <a:gd name="T23" fmla="*/ 2147483646 h 429"/>
                <a:gd name="T24" fmla="*/ 2147483646 w 281"/>
                <a:gd name="T25" fmla="*/ 2147483646 h 429"/>
                <a:gd name="T26" fmla="*/ 2147483646 w 281"/>
                <a:gd name="T27" fmla="*/ 2147483646 h 429"/>
                <a:gd name="T28" fmla="*/ 2147483646 w 281"/>
                <a:gd name="T29" fmla="*/ 2147483646 h 429"/>
                <a:gd name="T30" fmla="*/ 2147483646 w 281"/>
                <a:gd name="T31" fmla="*/ 2147483646 h 429"/>
                <a:gd name="T32" fmla="*/ 2147483646 w 281"/>
                <a:gd name="T33" fmla="*/ 2147483646 h 429"/>
                <a:gd name="T34" fmla="*/ 2147483646 w 281"/>
                <a:gd name="T35" fmla="*/ 2147483646 h 429"/>
                <a:gd name="T36" fmla="*/ 2147483646 w 281"/>
                <a:gd name="T37" fmla="*/ 2147483646 h 429"/>
                <a:gd name="T38" fmla="*/ 2147483646 w 281"/>
                <a:gd name="T39" fmla="*/ 2147483646 h 429"/>
                <a:gd name="T40" fmla="*/ 2147483646 w 281"/>
                <a:gd name="T41" fmla="*/ 2147483646 h 429"/>
                <a:gd name="T42" fmla="*/ 2147483646 w 281"/>
                <a:gd name="T43" fmla="*/ 2147483646 h 429"/>
                <a:gd name="T44" fmla="*/ 2147483646 w 281"/>
                <a:gd name="T45" fmla="*/ 2147483646 h 429"/>
                <a:gd name="T46" fmla="*/ 2147483646 w 281"/>
                <a:gd name="T47" fmla="*/ 2147483646 h 429"/>
                <a:gd name="T48" fmla="*/ 2147483646 w 281"/>
                <a:gd name="T49" fmla="*/ 2147483646 h 429"/>
                <a:gd name="T50" fmla="*/ 2147483646 w 281"/>
                <a:gd name="T51" fmla="*/ 2147483646 h 429"/>
                <a:gd name="T52" fmla="*/ 2147483646 w 281"/>
                <a:gd name="T53" fmla="*/ 2147483646 h 429"/>
                <a:gd name="T54" fmla="*/ 2147483646 w 281"/>
                <a:gd name="T55" fmla="*/ 2147483646 h 429"/>
                <a:gd name="T56" fmla="*/ 2147483646 w 281"/>
                <a:gd name="T57" fmla="*/ 2147483646 h 429"/>
                <a:gd name="T58" fmla="*/ 2147483646 w 281"/>
                <a:gd name="T59" fmla="*/ 2147483646 h 429"/>
                <a:gd name="T60" fmla="*/ 2147483646 w 281"/>
                <a:gd name="T61" fmla="*/ 2147483646 h 429"/>
                <a:gd name="T62" fmla="*/ 2147483646 w 281"/>
                <a:gd name="T63" fmla="*/ 2147483646 h 429"/>
                <a:gd name="T64" fmla="*/ 0 w 281"/>
                <a:gd name="T65" fmla="*/ 2147483646 h 4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1"/>
                <a:gd name="T100" fmla="*/ 0 h 429"/>
                <a:gd name="T101" fmla="*/ 281 w 281"/>
                <a:gd name="T102" fmla="*/ 429 h 4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1" h="429">
                  <a:moveTo>
                    <a:pt x="0" y="14"/>
                  </a:moveTo>
                  <a:lnTo>
                    <a:pt x="33" y="5"/>
                  </a:lnTo>
                  <a:lnTo>
                    <a:pt x="64" y="1"/>
                  </a:lnTo>
                  <a:lnTo>
                    <a:pt x="93" y="0"/>
                  </a:lnTo>
                  <a:lnTo>
                    <a:pt x="120" y="3"/>
                  </a:lnTo>
                  <a:lnTo>
                    <a:pt x="145" y="9"/>
                  </a:lnTo>
                  <a:lnTo>
                    <a:pt x="167" y="19"/>
                  </a:lnTo>
                  <a:lnTo>
                    <a:pt x="188" y="31"/>
                  </a:lnTo>
                  <a:lnTo>
                    <a:pt x="207" y="45"/>
                  </a:lnTo>
                  <a:lnTo>
                    <a:pt x="223" y="62"/>
                  </a:lnTo>
                  <a:lnTo>
                    <a:pt x="238" y="81"/>
                  </a:lnTo>
                  <a:lnTo>
                    <a:pt x="250" y="102"/>
                  </a:lnTo>
                  <a:lnTo>
                    <a:pt x="261" y="123"/>
                  </a:lnTo>
                  <a:lnTo>
                    <a:pt x="269" y="146"/>
                  </a:lnTo>
                  <a:lnTo>
                    <a:pt x="275" y="170"/>
                  </a:lnTo>
                  <a:lnTo>
                    <a:pt x="278" y="194"/>
                  </a:lnTo>
                  <a:lnTo>
                    <a:pt x="280" y="218"/>
                  </a:lnTo>
                  <a:lnTo>
                    <a:pt x="279" y="243"/>
                  </a:lnTo>
                  <a:lnTo>
                    <a:pt x="277" y="267"/>
                  </a:lnTo>
                  <a:lnTo>
                    <a:pt x="272" y="290"/>
                  </a:lnTo>
                  <a:lnTo>
                    <a:pt x="264" y="313"/>
                  </a:lnTo>
                  <a:lnTo>
                    <a:pt x="255" y="334"/>
                  </a:lnTo>
                  <a:lnTo>
                    <a:pt x="243" y="354"/>
                  </a:lnTo>
                  <a:lnTo>
                    <a:pt x="229" y="372"/>
                  </a:lnTo>
                  <a:lnTo>
                    <a:pt x="213" y="388"/>
                  </a:lnTo>
                  <a:lnTo>
                    <a:pt x="195" y="402"/>
                  </a:lnTo>
                  <a:lnTo>
                    <a:pt x="174" y="413"/>
                  </a:lnTo>
                  <a:lnTo>
                    <a:pt x="151" y="421"/>
                  </a:lnTo>
                  <a:lnTo>
                    <a:pt x="125" y="426"/>
                  </a:lnTo>
                  <a:lnTo>
                    <a:pt x="98" y="428"/>
                  </a:lnTo>
                  <a:lnTo>
                    <a:pt x="67" y="426"/>
                  </a:lnTo>
                  <a:lnTo>
                    <a:pt x="35" y="420"/>
                  </a:lnTo>
                  <a:lnTo>
                    <a:pt x="0" y="409"/>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Line 16"/>
            <p:cNvSpPr>
              <a:spLocks noChangeShapeType="1"/>
            </p:cNvSpPr>
            <p:nvPr/>
          </p:nvSpPr>
          <p:spPr bwMode="auto">
            <a:xfrm>
              <a:off x="10213975" y="2279650"/>
              <a:ext cx="129698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a:off x="8569325" y="1879600"/>
              <a:ext cx="385763" cy="242888"/>
            </a:xfrm>
            <a:prstGeom prst="line">
              <a:avLst/>
            </a:prstGeom>
            <a:noFill/>
            <a:ln w="381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0" name="Rectangle 18"/>
            <p:cNvSpPr>
              <a:spLocks noChangeArrowheads="1"/>
            </p:cNvSpPr>
            <p:nvPr/>
          </p:nvSpPr>
          <p:spPr bwMode="auto">
            <a:xfrm>
              <a:off x="10069513" y="1912938"/>
              <a:ext cx="1654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dirty="0" err="1">
                  <a:latin typeface="Arial" panose="020B0604020202020204" pitchFamily="34" charset="0"/>
                  <a:ea typeface="宋体" panose="02010600030101010101" pitchFamily="2" charset="-122"/>
                </a:rPr>
                <a:t>rdt_rcv</a:t>
              </a:r>
              <a:r>
                <a:rPr lang="en-US" altLang="zh-CN" sz="1600" b="1" dirty="0">
                  <a:latin typeface="Arial" panose="020B0604020202020204" pitchFamily="34" charset="0"/>
                  <a:ea typeface="宋体" panose="02010600030101010101" pitchFamily="2" charset="-122"/>
                </a:rPr>
                <a:t>(packet)</a:t>
              </a:r>
            </a:p>
          </p:txBody>
        </p:sp>
        <p:sp>
          <p:nvSpPr>
            <p:cNvPr id="22" name="Rectangle 20"/>
            <p:cNvSpPr>
              <a:spLocks noChangeArrowheads="1"/>
            </p:cNvSpPr>
            <p:nvPr/>
          </p:nvSpPr>
          <p:spPr bwMode="auto">
            <a:xfrm>
              <a:off x="9237663" y="3198813"/>
              <a:ext cx="1376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400" b="1">
                  <a:latin typeface="Comic Sans MS" panose="030F0702030302020204" pitchFamily="66" charset="0"/>
                  <a:ea typeface="宋体" panose="02010600030101010101" pitchFamily="2" charset="-122"/>
                </a:rPr>
                <a:t>receiver</a:t>
              </a:r>
            </a:p>
          </p:txBody>
        </p:sp>
        <p:sp>
          <p:nvSpPr>
            <p:cNvPr id="3" name="矩形 2"/>
            <p:cNvSpPr/>
            <p:nvPr/>
          </p:nvSpPr>
          <p:spPr>
            <a:xfrm>
              <a:off x="10069513" y="2323525"/>
              <a:ext cx="2047884" cy="584775"/>
            </a:xfrm>
            <a:prstGeom prst="rect">
              <a:avLst/>
            </a:prstGeom>
          </p:spPr>
          <p:txBody>
            <a:bodyPr wrap="square">
              <a:spAutoFit/>
            </a:bodyPr>
            <a:lstStyle/>
            <a:p>
              <a:pPr>
                <a:spcBef>
                  <a:spcPct val="0"/>
                </a:spcBef>
                <a:buFontTx/>
                <a:buNone/>
              </a:pPr>
              <a:r>
                <a:rPr lang="en-US" altLang="zh-CN" sz="1600" b="1" dirty="0">
                  <a:latin typeface="Arial" panose="020B0604020202020204" pitchFamily="34" charset="0"/>
                  <a:ea typeface="宋体" panose="02010600030101010101" pitchFamily="2" charset="-122"/>
                </a:rPr>
                <a:t>extract(</a:t>
              </a:r>
              <a:r>
                <a:rPr lang="en-US" altLang="zh-CN" sz="1600" b="1" dirty="0" err="1">
                  <a:latin typeface="Arial" panose="020B0604020202020204" pitchFamily="34" charset="0"/>
                  <a:ea typeface="宋体" panose="02010600030101010101" pitchFamily="2" charset="-122"/>
                </a:rPr>
                <a:t>rcvpkt,data</a:t>
              </a:r>
              <a:r>
                <a:rPr lang="en-US" altLang="zh-CN" sz="1600" b="1" dirty="0">
                  <a:latin typeface="Arial" panose="020B0604020202020204" pitchFamily="34" charset="0"/>
                  <a:ea typeface="宋体" panose="02010600030101010101" pitchFamily="2" charset="-122"/>
                </a:rPr>
                <a:t>)</a:t>
              </a:r>
            </a:p>
            <a:p>
              <a:pPr>
                <a:spcBef>
                  <a:spcPct val="0"/>
                </a:spcBef>
                <a:buFontTx/>
                <a:buNone/>
              </a:pPr>
              <a:r>
                <a:rPr lang="en-US" altLang="zh-CN" sz="1600" b="1" dirty="0" err="1">
                  <a:latin typeface="Arial" panose="020B0604020202020204" pitchFamily="34" charset="0"/>
                  <a:ea typeface="宋体" panose="02010600030101010101" pitchFamily="2" charset="-122"/>
                </a:rPr>
                <a:t>deliver_data</a:t>
              </a:r>
              <a:r>
                <a:rPr lang="en-US" altLang="zh-CN" sz="1600" b="1" dirty="0">
                  <a:latin typeface="Arial" panose="020B0604020202020204" pitchFamily="34" charset="0"/>
                  <a:ea typeface="宋体" panose="02010600030101010101" pitchFamily="2" charset="-122"/>
                </a:rPr>
                <a:t>(data)</a:t>
              </a:r>
            </a:p>
          </p:txBody>
        </p:sp>
      </p:grpSp>
      <p:sp>
        <p:nvSpPr>
          <p:cNvPr id="23" name="圆角矩形 1">
            <a:extLst>
              <a:ext uri="{FF2B5EF4-FFF2-40B4-BE49-F238E27FC236}">
                <a16:creationId xmlns:a16="http://schemas.microsoft.com/office/drawing/2014/main" id="{87213F19-BEA5-4F3C-BC1D-6530B887F2FB}"/>
              </a:ext>
            </a:extLst>
          </p:cNvPr>
          <p:cNvSpPr/>
          <p:nvPr/>
        </p:nvSpPr>
        <p:spPr>
          <a:xfrm>
            <a:off x="167787" y="1928833"/>
            <a:ext cx="4442680" cy="3172693"/>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000" dirty="0">
                <a:latin typeface="+mn-ea"/>
                <a:cs typeface="+mn-ea"/>
                <a:sym typeface="+mn-lt"/>
              </a:rPr>
              <a:t>在完美可靠的信道上</a:t>
            </a:r>
          </a:p>
          <a:p>
            <a:pPr marL="800100" lvl="1" indent="-342900">
              <a:lnSpc>
                <a:spcPct val="150000"/>
              </a:lnSpc>
              <a:buFont typeface="Arial" panose="020B0604020202020204" pitchFamily="34" charset="0"/>
              <a:buChar char="•"/>
            </a:pPr>
            <a:r>
              <a:rPr lang="zh-CN" altLang="en-US" sz="2000" dirty="0">
                <a:latin typeface="+mn-ea"/>
                <a:cs typeface="+mn-ea"/>
                <a:sym typeface="+mn-lt"/>
              </a:rPr>
              <a:t>没有</a:t>
            </a:r>
            <a:r>
              <a:rPr lang="en-US" altLang="zh-CN" sz="2000" dirty="0">
                <a:latin typeface="+mn-ea"/>
                <a:cs typeface="+mn-ea"/>
                <a:sym typeface="+mn-lt"/>
              </a:rPr>
              <a:t>bit</a:t>
            </a:r>
            <a:r>
              <a:rPr lang="zh-CN" altLang="en-US" sz="2000" dirty="0">
                <a:latin typeface="+mn-ea"/>
                <a:cs typeface="+mn-ea"/>
                <a:sym typeface="+mn-lt"/>
              </a:rPr>
              <a:t>错误</a:t>
            </a:r>
          </a:p>
          <a:p>
            <a:pPr marL="800100" lvl="1" indent="-342900">
              <a:lnSpc>
                <a:spcPct val="150000"/>
              </a:lnSpc>
              <a:buFont typeface="Arial" panose="020B0604020202020204" pitchFamily="34" charset="0"/>
              <a:buChar char="•"/>
            </a:pPr>
            <a:r>
              <a:rPr lang="zh-CN" altLang="en-US" sz="2000" dirty="0">
                <a:latin typeface="+mn-ea"/>
                <a:cs typeface="+mn-ea"/>
                <a:sym typeface="+mn-lt"/>
              </a:rPr>
              <a:t>没有分组丢失</a:t>
            </a:r>
          </a:p>
          <a:p>
            <a:pPr marL="342900" indent="-342900">
              <a:lnSpc>
                <a:spcPct val="150000"/>
              </a:lnSpc>
              <a:buFont typeface="Wingdings" panose="05000000000000000000" pitchFamily="2" charset="2"/>
              <a:buChar char="l"/>
            </a:pPr>
            <a:r>
              <a:rPr lang="zh-CN" altLang="en-US" sz="2000" dirty="0">
                <a:latin typeface="+mn-ea"/>
                <a:cs typeface="+mn-ea"/>
                <a:sym typeface="+mn-lt"/>
              </a:rPr>
              <a:t>发送方，接收方分离的 </a:t>
            </a:r>
            <a:r>
              <a:rPr lang="en-US" altLang="zh-CN" sz="2000" dirty="0">
                <a:latin typeface="+mn-ea"/>
                <a:cs typeface="+mn-ea"/>
                <a:sym typeface="+mn-lt"/>
              </a:rPr>
              <a:t>FSMs :</a:t>
            </a:r>
          </a:p>
          <a:p>
            <a:pPr marL="800100" lvl="1" indent="-342900">
              <a:lnSpc>
                <a:spcPct val="150000"/>
              </a:lnSpc>
              <a:buFont typeface="Arial" panose="020B0604020202020204" pitchFamily="34" charset="0"/>
              <a:buChar char="•"/>
            </a:pPr>
            <a:r>
              <a:rPr lang="zh-CN" altLang="en-US" sz="2000" dirty="0">
                <a:latin typeface="+mn-ea"/>
                <a:cs typeface="+mn-ea"/>
                <a:sym typeface="+mn-lt"/>
              </a:rPr>
              <a:t>发送方发送数据到下层信道</a:t>
            </a:r>
          </a:p>
          <a:p>
            <a:pPr marL="800100" lvl="1" indent="-342900">
              <a:lnSpc>
                <a:spcPct val="150000"/>
              </a:lnSpc>
              <a:buFont typeface="Arial" panose="020B0604020202020204" pitchFamily="34" charset="0"/>
              <a:buChar char="•"/>
            </a:pPr>
            <a:r>
              <a:rPr lang="zh-CN" altLang="en-US" sz="2000" dirty="0">
                <a:latin typeface="+mn-ea"/>
                <a:cs typeface="+mn-ea"/>
                <a:sym typeface="+mn-lt"/>
              </a:rPr>
              <a:t>接收方从下层信道接收数据</a:t>
            </a:r>
          </a:p>
        </p:txBody>
      </p:sp>
    </p:spTree>
    <p:extLst>
      <p:ext uri="{BB962C8B-B14F-4D97-AF65-F5344CB8AC3E}">
        <p14:creationId xmlns:p14="http://schemas.microsoft.com/office/powerpoint/2010/main" val="7027818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525727" y="1438845"/>
            <a:ext cx="8915261" cy="52435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ts val="600"/>
              </a:spcBef>
              <a:spcAft>
                <a:spcPts val="600"/>
              </a:spcAft>
            </a:pPr>
            <a:r>
              <a:rPr lang="zh-CN" altLang="en-US" sz="2800" dirty="0">
                <a:cs typeface="+mn-ea"/>
                <a:sym typeface="+mn-lt"/>
              </a:rPr>
              <a:t>下层信道可能让传输分组中的</a:t>
            </a:r>
            <a:r>
              <a:rPr lang="en-US" altLang="zh-CN" sz="2800" dirty="0">
                <a:cs typeface="+mn-ea"/>
                <a:sym typeface="+mn-lt"/>
              </a:rPr>
              <a:t>bit</a:t>
            </a:r>
            <a:r>
              <a:rPr lang="zh-CN" altLang="en-US" sz="2800" dirty="0">
                <a:cs typeface="+mn-ea"/>
                <a:sym typeface="+mn-lt"/>
              </a:rPr>
              <a:t>受损</a:t>
            </a:r>
          </a:p>
          <a:p>
            <a:pPr marL="285750" indent="-285750">
              <a:lnSpc>
                <a:spcPct val="120000"/>
              </a:lnSpc>
              <a:buFont typeface="Arial" panose="020B0604020202020204" pitchFamily="34" charset="0"/>
              <a:buChar char="•"/>
            </a:pPr>
            <a:r>
              <a:rPr lang="zh-CN" altLang="en-US" sz="2400" dirty="0">
                <a:cs typeface="+mn-ea"/>
                <a:sym typeface="+mn-lt"/>
              </a:rPr>
              <a:t>校验和将检测到</a:t>
            </a:r>
            <a:r>
              <a:rPr lang="en-US" altLang="zh-CN" sz="2400" dirty="0">
                <a:cs typeface="+mn-ea"/>
                <a:sym typeface="+mn-lt"/>
              </a:rPr>
              <a:t>bit</a:t>
            </a:r>
            <a:r>
              <a:rPr lang="zh-CN" altLang="en-US" sz="2400" dirty="0">
                <a:cs typeface="+mn-ea"/>
                <a:sym typeface="+mn-lt"/>
              </a:rPr>
              <a:t>错误</a:t>
            </a:r>
            <a:endParaRPr lang="en-US" altLang="zh-CN" sz="2400" dirty="0">
              <a:cs typeface="+mn-ea"/>
              <a:sym typeface="+mn-lt"/>
            </a:endParaRPr>
          </a:p>
          <a:p>
            <a:pPr>
              <a:lnSpc>
                <a:spcPct val="120000"/>
              </a:lnSpc>
              <a:spcBef>
                <a:spcPts val="600"/>
              </a:spcBef>
            </a:pPr>
            <a:r>
              <a:rPr lang="zh-CN" altLang="en-US" sz="2800" dirty="0">
                <a:solidFill>
                  <a:srgbClr val="FFFF00"/>
                </a:solidFill>
                <a:cs typeface="+mn-ea"/>
                <a:sym typeface="+mn-lt"/>
              </a:rPr>
              <a:t>问题</a:t>
            </a:r>
            <a:r>
              <a:rPr lang="en-US" altLang="zh-CN" sz="2800" dirty="0">
                <a:solidFill>
                  <a:srgbClr val="FFFF00"/>
                </a:solidFill>
                <a:cs typeface="+mn-ea"/>
                <a:sym typeface="+mn-lt"/>
              </a:rPr>
              <a:t>: </a:t>
            </a:r>
            <a:r>
              <a:rPr lang="zh-CN" altLang="en-US" sz="2800" dirty="0">
                <a:solidFill>
                  <a:srgbClr val="FFFF00"/>
                </a:solidFill>
                <a:cs typeface="+mn-ea"/>
                <a:sym typeface="+mn-lt"/>
              </a:rPr>
              <a:t>如何从错误中恢复</a:t>
            </a:r>
          </a:p>
          <a:p>
            <a:pPr marL="285750" indent="-285750">
              <a:lnSpc>
                <a:spcPct val="120000"/>
              </a:lnSpc>
              <a:buFont typeface="Arial" panose="020B0604020202020204" pitchFamily="34" charset="0"/>
              <a:buChar char="•"/>
            </a:pPr>
            <a:r>
              <a:rPr lang="zh-CN" altLang="en-US" sz="2400" dirty="0">
                <a:cs typeface="+mn-ea"/>
                <a:sym typeface="+mn-lt"/>
              </a:rPr>
              <a:t>确认</a:t>
            </a:r>
            <a:r>
              <a:rPr lang="en-US" altLang="zh-CN" sz="2400" dirty="0">
                <a:cs typeface="+mn-ea"/>
                <a:sym typeface="+mn-lt"/>
              </a:rPr>
              <a:t>(ACKs): </a:t>
            </a:r>
            <a:r>
              <a:rPr lang="zh-CN" altLang="en-US" sz="2400" dirty="0">
                <a:cs typeface="+mn-ea"/>
                <a:sym typeface="+mn-lt"/>
              </a:rPr>
              <a:t>接收方明确告诉发送方 分组接收正确</a:t>
            </a:r>
          </a:p>
          <a:p>
            <a:pPr marL="285750" indent="-285750">
              <a:lnSpc>
                <a:spcPct val="120000"/>
              </a:lnSpc>
              <a:buFont typeface="Arial" panose="020B0604020202020204" pitchFamily="34" charset="0"/>
              <a:buChar char="•"/>
            </a:pPr>
            <a:r>
              <a:rPr lang="zh-CN" altLang="en-US" sz="2400" dirty="0">
                <a:cs typeface="+mn-ea"/>
                <a:sym typeface="+mn-lt"/>
              </a:rPr>
              <a:t>否认 </a:t>
            </a:r>
            <a:r>
              <a:rPr lang="en-US" altLang="zh-CN" sz="2400" dirty="0">
                <a:cs typeface="+mn-ea"/>
                <a:sym typeface="+mn-lt"/>
              </a:rPr>
              <a:t>(NAKs):</a:t>
            </a:r>
            <a:r>
              <a:rPr lang="zh-CN" altLang="en-US" sz="2400" dirty="0">
                <a:cs typeface="+mn-ea"/>
                <a:sym typeface="+mn-lt"/>
              </a:rPr>
              <a:t>接收方明确告诉发送方 分组接收出错</a:t>
            </a:r>
          </a:p>
          <a:p>
            <a:pPr marL="285750" indent="-285750">
              <a:lnSpc>
                <a:spcPct val="120000"/>
              </a:lnSpc>
              <a:buFont typeface="Arial" panose="020B0604020202020204" pitchFamily="34" charset="0"/>
              <a:buChar char="•"/>
            </a:pPr>
            <a:r>
              <a:rPr lang="zh-CN" altLang="en-US" sz="2400" dirty="0">
                <a:cs typeface="+mn-ea"/>
                <a:sym typeface="+mn-lt"/>
              </a:rPr>
              <a:t>发送方收到</a:t>
            </a:r>
            <a:r>
              <a:rPr lang="en-US" altLang="zh-CN" sz="2400" dirty="0">
                <a:cs typeface="+mn-ea"/>
                <a:sym typeface="+mn-lt"/>
              </a:rPr>
              <a:t>NAK</a:t>
            </a:r>
            <a:r>
              <a:rPr lang="zh-CN" altLang="en-US" sz="2400" dirty="0">
                <a:cs typeface="+mn-ea"/>
                <a:sym typeface="+mn-lt"/>
              </a:rPr>
              <a:t>后重发这个分组</a:t>
            </a:r>
            <a:endParaRPr lang="en-US" altLang="zh-CN" sz="2400" dirty="0">
              <a:cs typeface="+mn-ea"/>
              <a:sym typeface="+mn-lt"/>
            </a:endParaRPr>
          </a:p>
          <a:p>
            <a:pPr>
              <a:lnSpc>
                <a:spcPct val="120000"/>
              </a:lnSpc>
              <a:spcBef>
                <a:spcPts val="600"/>
              </a:spcBef>
            </a:pPr>
            <a:r>
              <a:rPr lang="zh-CN" altLang="en-US" sz="2800" dirty="0">
                <a:solidFill>
                  <a:srgbClr val="FFFF00"/>
                </a:solidFill>
                <a:cs typeface="+mn-ea"/>
                <a:sym typeface="+mn-lt"/>
              </a:rPr>
              <a:t>在 </a:t>
            </a:r>
            <a:r>
              <a:rPr lang="en-US" altLang="zh-CN" sz="2800" dirty="0">
                <a:solidFill>
                  <a:srgbClr val="FFFF00"/>
                </a:solidFill>
                <a:cs typeface="+mn-ea"/>
                <a:sym typeface="+mn-lt"/>
              </a:rPr>
              <a:t>rdt2.0</a:t>
            </a:r>
            <a:r>
              <a:rPr lang="zh-CN" altLang="en-US" sz="2800" dirty="0">
                <a:solidFill>
                  <a:srgbClr val="FFFF00"/>
                </a:solidFill>
                <a:cs typeface="+mn-ea"/>
                <a:sym typeface="+mn-lt"/>
              </a:rPr>
              <a:t>中的新机制 </a:t>
            </a:r>
            <a:r>
              <a:rPr lang="en-US" altLang="zh-CN" sz="2800" dirty="0">
                <a:solidFill>
                  <a:srgbClr val="FFFF00"/>
                </a:solidFill>
                <a:cs typeface="+mn-ea"/>
                <a:sym typeface="+mn-lt"/>
              </a:rPr>
              <a:t>(</a:t>
            </a:r>
            <a:r>
              <a:rPr lang="zh-CN" altLang="en-US" sz="2800" dirty="0">
                <a:solidFill>
                  <a:srgbClr val="FFFF00"/>
                </a:solidFill>
                <a:cs typeface="+mn-ea"/>
                <a:sym typeface="+mn-lt"/>
              </a:rPr>
              <a:t>在 </a:t>
            </a:r>
            <a:r>
              <a:rPr lang="en-US" altLang="zh-CN" sz="2800" dirty="0">
                <a:solidFill>
                  <a:srgbClr val="FFFF00"/>
                </a:solidFill>
                <a:cs typeface="+mn-ea"/>
                <a:sym typeface="+mn-lt"/>
              </a:rPr>
              <a:t>rdt1.0</a:t>
            </a:r>
            <a:r>
              <a:rPr lang="zh-CN" altLang="en-US" sz="2800" dirty="0">
                <a:solidFill>
                  <a:srgbClr val="FFFF00"/>
                </a:solidFill>
                <a:cs typeface="+mn-ea"/>
                <a:sym typeface="+mn-lt"/>
              </a:rPr>
              <a:t>中没有的</a:t>
            </a:r>
            <a:r>
              <a:rPr lang="en-US" altLang="zh-CN" sz="2800" dirty="0">
                <a:solidFill>
                  <a:srgbClr val="FFFF00"/>
                </a:solidFill>
                <a:cs typeface="+mn-ea"/>
                <a:sym typeface="+mn-lt"/>
              </a:rPr>
              <a:t>):</a:t>
            </a:r>
          </a:p>
          <a:p>
            <a:pPr marL="285750" indent="-285750">
              <a:lnSpc>
                <a:spcPct val="120000"/>
              </a:lnSpc>
              <a:buFont typeface="Arial" panose="020B0604020202020204" pitchFamily="34" charset="0"/>
              <a:buChar char="•"/>
            </a:pPr>
            <a:r>
              <a:rPr lang="zh-CN" altLang="en-US" sz="2400" dirty="0">
                <a:cs typeface="+mn-ea"/>
                <a:sym typeface="+mn-lt"/>
              </a:rPr>
              <a:t>差错检测</a:t>
            </a:r>
          </a:p>
          <a:p>
            <a:pPr marL="285750" indent="-285750">
              <a:lnSpc>
                <a:spcPct val="120000"/>
              </a:lnSpc>
              <a:buFont typeface="Arial" panose="020B0604020202020204" pitchFamily="34" charset="0"/>
              <a:buChar char="•"/>
            </a:pPr>
            <a:r>
              <a:rPr lang="zh-CN" altLang="en-US" sz="2400" dirty="0">
                <a:cs typeface="+mn-ea"/>
                <a:sym typeface="+mn-lt"/>
              </a:rPr>
              <a:t>接收方反馈</a:t>
            </a:r>
            <a:r>
              <a:rPr lang="en-US" altLang="zh-CN" sz="2400" dirty="0">
                <a:cs typeface="+mn-ea"/>
                <a:sym typeface="+mn-lt"/>
              </a:rPr>
              <a:t>: </a:t>
            </a:r>
            <a:r>
              <a:rPr lang="zh-CN" altLang="en-US" sz="2400" dirty="0">
                <a:cs typeface="+mn-ea"/>
                <a:sym typeface="+mn-lt"/>
              </a:rPr>
              <a:t>控制信息 </a:t>
            </a:r>
            <a:r>
              <a:rPr lang="en-US" altLang="zh-CN" sz="2400" dirty="0">
                <a:cs typeface="+mn-ea"/>
                <a:sym typeface="+mn-lt"/>
              </a:rPr>
              <a:t>(ACK,NAK)   </a:t>
            </a:r>
            <a:r>
              <a:rPr lang="en-US" altLang="zh-CN" sz="2400" dirty="0" err="1">
                <a:cs typeface="+mn-ea"/>
                <a:sym typeface="+mn-lt"/>
              </a:rPr>
              <a:t>rcvr</a:t>
            </a:r>
            <a:r>
              <a:rPr lang="en-US" altLang="zh-CN" sz="2400" dirty="0">
                <a:cs typeface="+mn-ea"/>
                <a:sym typeface="+mn-lt"/>
              </a:rPr>
              <a:t>-&gt;sender</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3259328" y="710268"/>
            <a:ext cx="5673348" cy="646331"/>
          </a:xfrm>
          <a:prstGeom prst="rect">
            <a:avLst/>
          </a:prstGeom>
        </p:spPr>
        <p:txBody>
          <a:bodyPr wrap="none">
            <a:spAutoFit/>
          </a:bodyPr>
          <a:lstStyle/>
          <a:p>
            <a:pPr algn="ctr"/>
            <a:r>
              <a:rPr lang="en-US" altLang="zh-CN" sz="3600" b="1" dirty="0">
                <a:solidFill>
                  <a:schemeClr val="accent1"/>
                </a:solidFill>
                <a:cs typeface="+mn-ea"/>
                <a:sym typeface="+mn-lt"/>
              </a:rPr>
              <a:t>Rdt2.0: </a:t>
            </a:r>
            <a:r>
              <a:rPr lang="zh-CN" altLang="en-US" sz="3600" b="1" dirty="0">
                <a:solidFill>
                  <a:schemeClr val="accent1"/>
                </a:solidFill>
                <a:cs typeface="+mn-ea"/>
                <a:sym typeface="+mn-lt"/>
              </a:rPr>
              <a:t>具有</a:t>
            </a:r>
            <a:r>
              <a:rPr lang="en-US" altLang="zh-CN" sz="3600" b="1" dirty="0">
                <a:solidFill>
                  <a:schemeClr val="accent1"/>
                </a:solidFill>
                <a:cs typeface="+mn-ea"/>
                <a:sym typeface="+mn-lt"/>
              </a:rPr>
              <a:t>bit</a:t>
            </a:r>
            <a:r>
              <a:rPr lang="zh-CN" altLang="en-US" sz="3600" b="1" dirty="0">
                <a:solidFill>
                  <a:schemeClr val="accent1"/>
                </a:solidFill>
                <a:cs typeface="+mn-ea"/>
                <a:sym typeface="+mn-lt"/>
              </a:rPr>
              <a:t>错误的信道</a:t>
            </a:r>
            <a:endParaRPr lang="en-US" altLang="zh-CN" sz="3600" b="1" dirty="0">
              <a:solidFill>
                <a:schemeClr val="accent1"/>
              </a:solidFill>
              <a:cs typeface="+mn-ea"/>
              <a:sym typeface="+mn-lt"/>
            </a:endParaRPr>
          </a:p>
        </p:txBody>
      </p:sp>
    </p:spTree>
    <p:extLst>
      <p:ext uri="{BB962C8B-B14F-4D97-AF65-F5344CB8AC3E}">
        <p14:creationId xmlns:p14="http://schemas.microsoft.com/office/powerpoint/2010/main" val="17721392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4221130" y="710268"/>
            <a:ext cx="3749744" cy="646331"/>
          </a:xfrm>
          <a:prstGeom prst="rect">
            <a:avLst/>
          </a:prstGeom>
        </p:spPr>
        <p:txBody>
          <a:bodyPr wrap="none">
            <a:spAutoFit/>
          </a:bodyPr>
          <a:lstStyle/>
          <a:p>
            <a:pPr algn="ctr"/>
            <a:r>
              <a:rPr lang="en-US" altLang="zh-CN" sz="3600" b="1" dirty="0">
                <a:solidFill>
                  <a:schemeClr val="accent1"/>
                </a:solidFill>
                <a:cs typeface="+mn-ea"/>
                <a:sym typeface="+mn-lt"/>
              </a:rPr>
              <a:t>rdt2.0: FSM </a:t>
            </a:r>
            <a:r>
              <a:rPr lang="zh-CN" altLang="en-US" sz="3600" b="1" dirty="0">
                <a:solidFill>
                  <a:schemeClr val="accent1"/>
                </a:solidFill>
                <a:cs typeface="+mn-ea"/>
                <a:sym typeface="+mn-lt"/>
              </a:rPr>
              <a:t>规范</a:t>
            </a:r>
            <a:endParaRPr lang="en-US" altLang="zh-CN" sz="3600" b="1" dirty="0">
              <a:solidFill>
                <a:schemeClr val="accent1"/>
              </a:solidFill>
              <a:cs typeface="+mn-ea"/>
              <a:sym typeface="+mn-lt"/>
            </a:endParaRPr>
          </a:p>
        </p:txBody>
      </p:sp>
      <p:grpSp>
        <p:nvGrpSpPr>
          <p:cNvPr id="9" name="Group 37"/>
          <p:cNvGrpSpPr>
            <a:grpSpLocks/>
          </p:cNvGrpSpPr>
          <p:nvPr/>
        </p:nvGrpSpPr>
        <p:grpSpPr bwMode="auto">
          <a:xfrm>
            <a:off x="247650" y="1219200"/>
            <a:ext cx="5822950" cy="5060950"/>
            <a:chOff x="220" y="764"/>
            <a:chExt cx="3668" cy="3188"/>
          </a:xfrm>
        </p:grpSpPr>
        <p:sp>
          <p:nvSpPr>
            <p:cNvPr id="10" name="Oval 18"/>
            <p:cNvSpPr>
              <a:spLocks noChangeArrowheads="1"/>
            </p:cNvSpPr>
            <p:nvPr/>
          </p:nvSpPr>
          <p:spPr bwMode="auto">
            <a:xfrm>
              <a:off x="460" y="1773"/>
              <a:ext cx="689" cy="980"/>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1" name="Rectangle 19"/>
            <p:cNvSpPr>
              <a:spLocks noChangeArrowheads="1"/>
            </p:cNvSpPr>
            <p:nvPr/>
          </p:nvSpPr>
          <p:spPr bwMode="auto">
            <a:xfrm>
              <a:off x="391" y="1861"/>
              <a:ext cx="835"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en-US" altLang="zh-CN" sz="1600" b="1" dirty="0">
                <a:latin typeface="Arial" panose="020B0604020202020204" pitchFamily="34" charset="0"/>
                <a:ea typeface="宋体" panose="02010600030101010101" pitchFamily="2" charset="-122"/>
              </a:endParaRPr>
            </a:p>
            <a:p>
              <a:pPr algn="ctr">
                <a:spcBef>
                  <a:spcPct val="0"/>
                </a:spcBef>
                <a:buFontTx/>
                <a:buNone/>
              </a:pPr>
              <a:r>
                <a:rPr lang="zh-CN" altLang="en-US" sz="1600" b="1" dirty="0">
                  <a:latin typeface="Arial" panose="020B0604020202020204" pitchFamily="34" charset="0"/>
                  <a:ea typeface="宋体" panose="02010600030101010101" pitchFamily="2" charset="-122"/>
                </a:rPr>
                <a:t>等待来自上层的调用</a:t>
              </a:r>
              <a:endParaRPr lang="zh-CN" altLang="en-US" sz="1600" b="1" dirty="0">
                <a:ea typeface="宋体" panose="02010600030101010101" pitchFamily="2" charset="-122"/>
              </a:endParaRPr>
            </a:p>
            <a:p>
              <a:pPr algn="ctr">
                <a:spcBef>
                  <a:spcPct val="0"/>
                </a:spcBef>
                <a:buFontTx/>
                <a:buNone/>
              </a:pPr>
              <a:endParaRPr lang="en-US" altLang="zh-CN" sz="1600" b="1" dirty="0">
                <a:solidFill>
                  <a:schemeClr val="bg2"/>
                </a:solidFill>
                <a:ea typeface="宋体" panose="02010600030101010101" pitchFamily="2" charset="-122"/>
              </a:endParaRPr>
            </a:p>
          </p:txBody>
        </p:sp>
        <p:sp>
          <p:nvSpPr>
            <p:cNvPr id="12" name="Rectangle 20"/>
            <p:cNvSpPr>
              <a:spLocks noChangeArrowheads="1"/>
            </p:cNvSpPr>
            <p:nvPr/>
          </p:nvSpPr>
          <p:spPr bwMode="auto">
            <a:xfrm>
              <a:off x="676" y="1046"/>
              <a:ext cx="253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snkpkt</a:t>
              </a:r>
              <a:r>
                <a:rPr lang="en-US" altLang="zh-CN" sz="1600" b="1" dirty="0">
                  <a:latin typeface="Arial" panose="020B0604020202020204" pitchFamily="34" charset="0"/>
                  <a:ea typeface="宋体" panose="02010600030101010101" pitchFamily="2" charset="-122"/>
                </a:rPr>
                <a:t> = </a:t>
              </a:r>
              <a:r>
                <a:rPr lang="en-US" altLang="zh-CN" sz="1600" b="1" dirty="0" err="1">
                  <a:latin typeface="Arial" panose="020B0604020202020204" pitchFamily="34" charset="0"/>
                  <a:ea typeface="宋体" panose="02010600030101010101" pitchFamily="2" charset="-122"/>
                </a:rPr>
                <a:t>make_pkt</a:t>
              </a:r>
              <a:r>
                <a:rPr lang="en-US" altLang="zh-CN" sz="1600" b="1" dirty="0">
                  <a:latin typeface="Arial" panose="020B0604020202020204" pitchFamily="34" charset="0"/>
                  <a:ea typeface="宋体" panose="02010600030101010101" pitchFamily="2" charset="-122"/>
                </a:rPr>
                <a:t>(data, checksum)</a:t>
              </a:r>
            </a:p>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a:t>
              </a:r>
            </a:p>
          </p:txBody>
        </p:sp>
        <p:sp>
          <p:nvSpPr>
            <p:cNvPr id="13" name="Line 21"/>
            <p:cNvSpPr>
              <a:spLocks noChangeShapeType="1"/>
            </p:cNvSpPr>
            <p:nvPr/>
          </p:nvSpPr>
          <p:spPr bwMode="auto">
            <a:xfrm>
              <a:off x="749" y="1037"/>
              <a:ext cx="68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Freeform 22"/>
            <p:cNvSpPr>
              <a:spLocks/>
            </p:cNvSpPr>
            <p:nvPr/>
          </p:nvSpPr>
          <p:spPr bwMode="auto">
            <a:xfrm>
              <a:off x="712" y="1610"/>
              <a:ext cx="1254" cy="184"/>
            </a:xfrm>
            <a:custGeom>
              <a:avLst/>
              <a:gdLst>
                <a:gd name="T0" fmla="*/ 0 w 1254"/>
                <a:gd name="T1" fmla="*/ 183 h 184"/>
                <a:gd name="T2" fmla="*/ 6 w 1254"/>
                <a:gd name="T3" fmla="*/ 161 h 184"/>
                <a:gd name="T4" fmla="*/ 19 w 1254"/>
                <a:gd name="T5" fmla="*/ 139 h 184"/>
                <a:gd name="T6" fmla="*/ 37 w 1254"/>
                <a:gd name="T7" fmla="*/ 120 h 184"/>
                <a:gd name="T8" fmla="*/ 62 w 1254"/>
                <a:gd name="T9" fmla="*/ 102 h 184"/>
                <a:gd name="T10" fmla="*/ 91 w 1254"/>
                <a:gd name="T11" fmla="*/ 85 h 184"/>
                <a:gd name="T12" fmla="*/ 126 w 1254"/>
                <a:gd name="T13" fmla="*/ 70 h 184"/>
                <a:gd name="T14" fmla="*/ 165 w 1254"/>
                <a:gd name="T15" fmla="*/ 56 h 184"/>
                <a:gd name="T16" fmla="*/ 207 w 1254"/>
                <a:gd name="T17" fmla="*/ 44 h 184"/>
                <a:gd name="T18" fmla="*/ 253 w 1254"/>
                <a:gd name="T19" fmla="*/ 33 h 184"/>
                <a:gd name="T20" fmla="*/ 302 w 1254"/>
                <a:gd name="T21" fmla="*/ 24 h 184"/>
                <a:gd name="T22" fmla="*/ 408 w 1254"/>
                <a:gd name="T23" fmla="*/ 10 h 184"/>
                <a:gd name="T24" fmla="*/ 521 w 1254"/>
                <a:gd name="T25" fmla="*/ 2 h 184"/>
                <a:gd name="T26" fmla="*/ 637 w 1254"/>
                <a:gd name="T27" fmla="*/ 0 h 184"/>
                <a:gd name="T28" fmla="*/ 752 w 1254"/>
                <a:gd name="T29" fmla="*/ 4 h 184"/>
                <a:gd name="T30" fmla="*/ 864 w 1254"/>
                <a:gd name="T31" fmla="*/ 13 h 184"/>
                <a:gd name="T32" fmla="*/ 968 w 1254"/>
                <a:gd name="T33" fmla="*/ 28 h 184"/>
                <a:gd name="T34" fmla="*/ 1016 w 1254"/>
                <a:gd name="T35" fmla="*/ 37 h 184"/>
                <a:gd name="T36" fmla="*/ 1061 w 1254"/>
                <a:gd name="T37" fmla="*/ 48 h 184"/>
                <a:gd name="T38" fmla="*/ 1102 w 1254"/>
                <a:gd name="T39" fmla="*/ 60 h 184"/>
                <a:gd name="T40" fmla="*/ 1140 w 1254"/>
                <a:gd name="T41" fmla="*/ 74 h 184"/>
                <a:gd name="T42" fmla="*/ 1173 w 1254"/>
                <a:gd name="T43" fmla="*/ 89 h 184"/>
                <a:gd name="T44" fmla="*/ 1201 w 1254"/>
                <a:gd name="T45" fmla="*/ 105 h 184"/>
                <a:gd name="T46" fmla="*/ 1223 w 1254"/>
                <a:gd name="T47" fmla="*/ 123 h 184"/>
                <a:gd name="T48" fmla="*/ 1239 w 1254"/>
                <a:gd name="T49" fmla="*/ 141 h 184"/>
                <a:gd name="T50" fmla="*/ 1250 w 1254"/>
                <a:gd name="T51" fmla="*/ 162 h 184"/>
                <a:gd name="T52" fmla="*/ 1253 w 1254"/>
                <a:gd name="T53" fmla="*/ 183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54"/>
                <a:gd name="T82" fmla="*/ 0 h 184"/>
                <a:gd name="T83" fmla="*/ 1254 w 1254"/>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54" h="184">
                  <a:moveTo>
                    <a:pt x="0" y="183"/>
                  </a:moveTo>
                  <a:lnTo>
                    <a:pt x="6" y="161"/>
                  </a:lnTo>
                  <a:lnTo>
                    <a:pt x="19" y="139"/>
                  </a:lnTo>
                  <a:lnTo>
                    <a:pt x="37" y="120"/>
                  </a:lnTo>
                  <a:lnTo>
                    <a:pt x="62" y="102"/>
                  </a:lnTo>
                  <a:lnTo>
                    <a:pt x="91" y="85"/>
                  </a:lnTo>
                  <a:lnTo>
                    <a:pt x="126" y="70"/>
                  </a:lnTo>
                  <a:lnTo>
                    <a:pt x="165" y="56"/>
                  </a:lnTo>
                  <a:lnTo>
                    <a:pt x="207" y="44"/>
                  </a:lnTo>
                  <a:lnTo>
                    <a:pt x="253" y="33"/>
                  </a:lnTo>
                  <a:lnTo>
                    <a:pt x="302" y="24"/>
                  </a:lnTo>
                  <a:lnTo>
                    <a:pt x="408" y="10"/>
                  </a:lnTo>
                  <a:lnTo>
                    <a:pt x="521" y="2"/>
                  </a:lnTo>
                  <a:lnTo>
                    <a:pt x="637" y="0"/>
                  </a:lnTo>
                  <a:lnTo>
                    <a:pt x="752" y="4"/>
                  </a:lnTo>
                  <a:lnTo>
                    <a:pt x="864" y="13"/>
                  </a:lnTo>
                  <a:lnTo>
                    <a:pt x="968" y="28"/>
                  </a:lnTo>
                  <a:lnTo>
                    <a:pt x="1016" y="37"/>
                  </a:lnTo>
                  <a:lnTo>
                    <a:pt x="1061" y="48"/>
                  </a:lnTo>
                  <a:lnTo>
                    <a:pt x="1102" y="60"/>
                  </a:lnTo>
                  <a:lnTo>
                    <a:pt x="1140" y="74"/>
                  </a:lnTo>
                  <a:lnTo>
                    <a:pt x="1173" y="89"/>
                  </a:lnTo>
                  <a:lnTo>
                    <a:pt x="1201" y="105"/>
                  </a:lnTo>
                  <a:lnTo>
                    <a:pt x="1223" y="123"/>
                  </a:lnTo>
                  <a:lnTo>
                    <a:pt x="1239" y="141"/>
                  </a:lnTo>
                  <a:lnTo>
                    <a:pt x="1250" y="162"/>
                  </a:lnTo>
                  <a:lnTo>
                    <a:pt x="1253" y="183"/>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Freeform 23"/>
            <p:cNvSpPr>
              <a:spLocks/>
            </p:cNvSpPr>
            <p:nvPr/>
          </p:nvSpPr>
          <p:spPr bwMode="auto">
            <a:xfrm>
              <a:off x="746" y="2719"/>
              <a:ext cx="1253" cy="184"/>
            </a:xfrm>
            <a:custGeom>
              <a:avLst/>
              <a:gdLst>
                <a:gd name="T0" fmla="*/ 0 w 1253"/>
                <a:gd name="T1" fmla="*/ 0 h 184"/>
                <a:gd name="T2" fmla="*/ 6 w 1253"/>
                <a:gd name="T3" fmla="*/ 23 h 184"/>
                <a:gd name="T4" fmla="*/ 19 w 1253"/>
                <a:gd name="T5" fmla="*/ 44 h 184"/>
                <a:gd name="T6" fmla="*/ 37 w 1253"/>
                <a:gd name="T7" fmla="*/ 64 h 184"/>
                <a:gd name="T8" fmla="*/ 62 w 1253"/>
                <a:gd name="T9" fmla="*/ 82 h 184"/>
                <a:gd name="T10" fmla="*/ 91 w 1253"/>
                <a:gd name="T11" fmla="*/ 99 h 184"/>
                <a:gd name="T12" fmla="*/ 125 w 1253"/>
                <a:gd name="T13" fmla="*/ 114 h 184"/>
                <a:gd name="T14" fmla="*/ 164 w 1253"/>
                <a:gd name="T15" fmla="*/ 128 h 184"/>
                <a:gd name="T16" fmla="*/ 207 w 1253"/>
                <a:gd name="T17" fmla="*/ 140 h 184"/>
                <a:gd name="T18" fmla="*/ 253 w 1253"/>
                <a:gd name="T19" fmla="*/ 150 h 184"/>
                <a:gd name="T20" fmla="*/ 302 w 1253"/>
                <a:gd name="T21" fmla="*/ 159 h 184"/>
                <a:gd name="T22" fmla="*/ 408 w 1253"/>
                <a:gd name="T23" fmla="*/ 173 h 184"/>
                <a:gd name="T24" fmla="*/ 521 w 1253"/>
                <a:gd name="T25" fmla="*/ 181 h 184"/>
                <a:gd name="T26" fmla="*/ 636 w 1253"/>
                <a:gd name="T27" fmla="*/ 183 h 184"/>
                <a:gd name="T28" fmla="*/ 751 w 1253"/>
                <a:gd name="T29" fmla="*/ 180 h 184"/>
                <a:gd name="T30" fmla="*/ 863 w 1253"/>
                <a:gd name="T31" fmla="*/ 170 h 184"/>
                <a:gd name="T32" fmla="*/ 967 w 1253"/>
                <a:gd name="T33" fmla="*/ 156 h 184"/>
                <a:gd name="T34" fmla="*/ 1015 w 1253"/>
                <a:gd name="T35" fmla="*/ 146 h 184"/>
                <a:gd name="T36" fmla="*/ 1060 w 1253"/>
                <a:gd name="T37" fmla="*/ 135 h 184"/>
                <a:gd name="T38" fmla="*/ 1101 w 1253"/>
                <a:gd name="T39" fmla="*/ 123 h 184"/>
                <a:gd name="T40" fmla="*/ 1139 w 1253"/>
                <a:gd name="T41" fmla="*/ 110 h 184"/>
                <a:gd name="T42" fmla="*/ 1172 w 1253"/>
                <a:gd name="T43" fmla="*/ 94 h 184"/>
                <a:gd name="T44" fmla="*/ 1200 w 1253"/>
                <a:gd name="T45" fmla="*/ 78 h 184"/>
                <a:gd name="T46" fmla="*/ 1222 w 1253"/>
                <a:gd name="T47" fmla="*/ 61 h 184"/>
                <a:gd name="T48" fmla="*/ 1238 w 1253"/>
                <a:gd name="T49" fmla="*/ 42 h 184"/>
                <a:gd name="T50" fmla="*/ 1249 w 1253"/>
                <a:gd name="T51" fmla="*/ 22 h 184"/>
                <a:gd name="T52" fmla="*/ 1252 w 1253"/>
                <a:gd name="T53" fmla="*/ 0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53"/>
                <a:gd name="T82" fmla="*/ 0 h 184"/>
                <a:gd name="T83" fmla="*/ 1253 w 1253"/>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53" h="184">
                  <a:moveTo>
                    <a:pt x="0" y="0"/>
                  </a:moveTo>
                  <a:lnTo>
                    <a:pt x="6" y="23"/>
                  </a:lnTo>
                  <a:lnTo>
                    <a:pt x="19" y="44"/>
                  </a:lnTo>
                  <a:lnTo>
                    <a:pt x="37" y="64"/>
                  </a:lnTo>
                  <a:lnTo>
                    <a:pt x="62" y="82"/>
                  </a:lnTo>
                  <a:lnTo>
                    <a:pt x="91" y="99"/>
                  </a:lnTo>
                  <a:lnTo>
                    <a:pt x="125" y="114"/>
                  </a:lnTo>
                  <a:lnTo>
                    <a:pt x="164" y="128"/>
                  </a:lnTo>
                  <a:lnTo>
                    <a:pt x="207" y="140"/>
                  </a:lnTo>
                  <a:lnTo>
                    <a:pt x="253" y="150"/>
                  </a:lnTo>
                  <a:lnTo>
                    <a:pt x="302" y="159"/>
                  </a:lnTo>
                  <a:lnTo>
                    <a:pt x="408" y="173"/>
                  </a:lnTo>
                  <a:lnTo>
                    <a:pt x="521" y="181"/>
                  </a:lnTo>
                  <a:lnTo>
                    <a:pt x="636" y="183"/>
                  </a:lnTo>
                  <a:lnTo>
                    <a:pt x="751" y="180"/>
                  </a:lnTo>
                  <a:lnTo>
                    <a:pt x="863" y="170"/>
                  </a:lnTo>
                  <a:lnTo>
                    <a:pt x="967" y="156"/>
                  </a:lnTo>
                  <a:lnTo>
                    <a:pt x="1015" y="146"/>
                  </a:lnTo>
                  <a:lnTo>
                    <a:pt x="1060" y="135"/>
                  </a:lnTo>
                  <a:lnTo>
                    <a:pt x="1101" y="123"/>
                  </a:lnTo>
                  <a:lnTo>
                    <a:pt x="1139" y="110"/>
                  </a:lnTo>
                  <a:lnTo>
                    <a:pt x="1172" y="94"/>
                  </a:lnTo>
                  <a:lnTo>
                    <a:pt x="1200" y="78"/>
                  </a:lnTo>
                  <a:lnTo>
                    <a:pt x="1222" y="61"/>
                  </a:lnTo>
                  <a:lnTo>
                    <a:pt x="1238" y="42"/>
                  </a:lnTo>
                  <a:lnTo>
                    <a:pt x="1249" y="22"/>
                  </a:lnTo>
                  <a:lnTo>
                    <a:pt x="1252" y="0"/>
                  </a:lnTo>
                </a:path>
              </a:pathLst>
            </a:custGeom>
            <a:noFill/>
            <a:ln w="381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Rectangle 24"/>
            <p:cNvSpPr>
              <a:spLocks noChangeArrowheads="1"/>
            </p:cNvSpPr>
            <p:nvPr/>
          </p:nvSpPr>
          <p:spPr bwMode="auto">
            <a:xfrm>
              <a:off x="722" y="3076"/>
              <a:ext cx="246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rdt_rcv</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&amp;&amp; </a:t>
              </a:r>
              <a:r>
                <a:rPr lang="en-US" altLang="zh-CN" sz="1600" b="1" dirty="0" err="1">
                  <a:latin typeface="Arial" panose="020B0604020202020204" pitchFamily="34" charset="0"/>
                  <a:ea typeface="宋体" panose="02010600030101010101" pitchFamily="2" charset="-122"/>
                </a:rPr>
                <a:t>isACK</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a:t>
              </a:r>
            </a:p>
          </p:txBody>
        </p:sp>
        <p:sp>
          <p:nvSpPr>
            <p:cNvPr id="17" name="Line 25"/>
            <p:cNvSpPr>
              <a:spLocks noChangeShapeType="1"/>
            </p:cNvSpPr>
            <p:nvPr/>
          </p:nvSpPr>
          <p:spPr bwMode="auto">
            <a:xfrm>
              <a:off x="793" y="3363"/>
              <a:ext cx="68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 name="Freeform 26"/>
            <p:cNvSpPr>
              <a:spLocks/>
            </p:cNvSpPr>
            <p:nvPr/>
          </p:nvSpPr>
          <p:spPr bwMode="auto">
            <a:xfrm>
              <a:off x="2239" y="1997"/>
              <a:ext cx="238" cy="601"/>
            </a:xfrm>
            <a:custGeom>
              <a:avLst/>
              <a:gdLst>
                <a:gd name="T0" fmla="*/ 0 w 238"/>
                <a:gd name="T1" fmla="*/ 20 h 601"/>
                <a:gd name="T2" fmla="*/ 28 w 238"/>
                <a:gd name="T3" fmla="*/ 7 h 601"/>
                <a:gd name="T4" fmla="*/ 54 w 238"/>
                <a:gd name="T5" fmla="*/ 1 h 601"/>
                <a:gd name="T6" fmla="*/ 79 w 238"/>
                <a:gd name="T7" fmla="*/ 0 h 601"/>
                <a:gd name="T8" fmla="*/ 101 w 238"/>
                <a:gd name="T9" fmla="*/ 5 h 601"/>
                <a:gd name="T10" fmla="*/ 122 w 238"/>
                <a:gd name="T11" fmla="*/ 13 h 601"/>
                <a:gd name="T12" fmla="*/ 142 w 238"/>
                <a:gd name="T13" fmla="*/ 26 h 601"/>
                <a:gd name="T14" fmla="*/ 159 w 238"/>
                <a:gd name="T15" fmla="*/ 43 h 601"/>
                <a:gd name="T16" fmla="*/ 175 w 238"/>
                <a:gd name="T17" fmla="*/ 64 h 601"/>
                <a:gd name="T18" fmla="*/ 189 w 238"/>
                <a:gd name="T19" fmla="*/ 88 h 601"/>
                <a:gd name="T20" fmla="*/ 201 w 238"/>
                <a:gd name="T21" fmla="*/ 114 h 601"/>
                <a:gd name="T22" fmla="*/ 212 w 238"/>
                <a:gd name="T23" fmla="*/ 142 h 601"/>
                <a:gd name="T24" fmla="*/ 220 w 238"/>
                <a:gd name="T25" fmla="*/ 173 h 601"/>
                <a:gd name="T26" fmla="*/ 232 w 238"/>
                <a:gd name="T27" fmla="*/ 238 h 601"/>
                <a:gd name="T28" fmla="*/ 237 w 238"/>
                <a:gd name="T29" fmla="*/ 306 h 601"/>
                <a:gd name="T30" fmla="*/ 234 w 238"/>
                <a:gd name="T31" fmla="*/ 374 h 601"/>
                <a:gd name="T32" fmla="*/ 224 w 238"/>
                <a:gd name="T33" fmla="*/ 438 h 601"/>
                <a:gd name="T34" fmla="*/ 216 w 238"/>
                <a:gd name="T35" fmla="*/ 468 h 601"/>
                <a:gd name="T36" fmla="*/ 206 w 238"/>
                <a:gd name="T37" fmla="*/ 496 h 601"/>
                <a:gd name="T38" fmla="*/ 194 w 238"/>
                <a:gd name="T39" fmla="*/ 521 h 601"/>
                <a:gd name="T40" fmla="*/ 180 w 238"/>
                <a:gd name="T41" fmla="*/ 544 h 601"/>
                <a:gd name="T42" fmla="*/ 165 w 238"/>
                <a:gd name="T43" fmla="*/ 563 h 601"/>
                <a:gd name="T44" fmla="*/ 147 w 238"/>
                <a:gd name="T45" fmla="*/ 579 h 601"/>
                <a:gd name="T46" fmla="*/ 127 w 238"/>
                <a:gd name="T47" fmla="*/ 590 h 601"/>
                <a:gd name="T48" fmla="*/ 106 w 238"/>
                <a:gd name="T49" fmla="*/ 597 h 601"/>
                <a:gd name="T50" fmla="*/ 83 w 238"/>
                <a:gd name="T51" fmla="*/ 600 h 601"/>
                <a:gd name="T52" fmla="*/ 57 w 238"/>
                <a:gd name="T53" fmla="*/ 597 h 601"/>
                <a:gd name="T54" fmla="*/ 30 w 238"/>
                <a:gd name="T55" fmla="*/ 588 h 601"/>
                <a:gd name="T56" fmla="*/ 0 w 238"/>
                <a:gd name="T57" fmla="*/ 574 h 6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8"/>
                <a:gd name="T88" fmla="*/ 0 h 601"/>
                <a:gd name="T89" fmla="*/ 238 w 238"/>
                <a:gd name="T90" fmla="*/ 601 h 6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8" h="601">
                  <a:moveTo>
                    <a:pt x="0" y="20"/>
                  </a:moveTo>
                  <a:lnTo>
                    <a:pt x="28" y="7"/>
                  </a:lnTo>
                  <a:lnTo>
                    <a:pt x="54" y="1"/>
                  </a:lnTo>
                  <a:lnTo>
                    <a:pt x="79" y="0"/>
                  </a:lnTo>
                  <a:lnTo>
                    <a:pt x="101" y="5"/>
                  </a:lnTo>
                  <a:lnTo>
                    <a:pt x="122" y="13"/>
                  </a:lnTo>
                  <a:lnTo>
                    <a:pt x="142" y="26"/>
                  </a:lnTo>
                  <a:lnTo>
                    <a:pt x="159" y="43"/>
                  </a:lnTo>
                  <a:lnTo>
                    <a:pt x="175" y="64"/>
                  </a:lnTo>
                  <a:lnTo>
                    <a:pt x="189" y="88"/>
                  </a:lnTo>
                  <a:lnTo>
                    <a:pt x="201" y="114"/>
                  </a:lnTo>
                  <a:lnTo>
                    <a:pt x="212" y="142"/>
                  </a:lnTo>
                  <a:lnTo>
                    <a:pt x="220" y="173"/>
                  </a:lnTo>
                  <a:lnTo>
                    <a:pt x="232" y="238"/>
                  </a:lnTo>
                  <a:lnTo>
                    <a:pt x="237" y="306"/>
                  </a:lnTo>
                  <a:lnTo>
                    <a:pt x="234" y="374"/>
                  </a:lnTo>
                  <a:lnTo>
                    <a:pt x="224" y="438"/>
                  </a:lnTo>
                  <a:lnTo>
                    <a:pt x="216" y="468"/>
                  </a:lnTo>
                  <a:lnTo>
                    <a:pt x="206" y="496"/>
                  </a:lnTo>
                  <a:lnTo>
                    <a:pt x="194" y="521"/>
                  </a:lnTo>
                  <a:lnTo>
                    <a:pt x="180" y="544"/>
                  </a:lnTo>
                  <a:lnTo>
                    <a:pt x="165" y="563"/>
                  </a:lnTo>
                  <a:lnTo>
                    <a:pt x="147" y="579"/>
                  </a:lnTo>
                  <a:lnTo>
                    <a:pt x="127" y="590"/>
                  </a:lnTo>
                  <a:lnTo>
                    <a:pt x="106" y="597"/>
                  </a:lnTo>
                  <a:lnTo>
                    <a:pt x="83" y="600"/>
                  </a:lnTo>
                  <a:lnTo>
                    <a:pt x="57" y="597"/>
                  </a:lnTo>
                  <a:lnTo>
                    <a:pt x="30" y="588"/>
                  </a:lnTo>
                  <a:lnTo>
                    <a:pt x="0" y="574"/>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Rectangle 27"/>
            <p:cNvSpPr>
              <a:spLocks noChangeArrowheads="1"/>
            </p:cNvSpPr>
            <p:nvPr/>
          </p:nvSpPr>
          <p:spPr bwMode="auto">
            <a:xfrm>
              <a:off x="2455" y="2171"/>
              <a:ext cx="1227"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a:t>
              </a:r>
            </a:p>
          </p:txBody>
        </p:sp>
        <p:sp>
          <p:nvSpPr>
            <p:cNvPr id="20" name="Rectangle 28"/>
            <p:cNvSpPr>
              <a:spLocks noChangeArrowheads="1"/>
            </p:cNvSpPr>
            <p:nvPr/>
          </p:nvSpPr>
          <p:spPr bwMode="auto">
            <a:xfrm>
              <a:off x="2437" y="1487"/>
              <a:ext cx="1451"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endParaRPr lang="en-US" altLang="zh-CN" sz="1600" b="1" dirty="0">
                <a:latin typeface="Arial" panose="020B0604020202020204" pitchFamily="34" charset="0"/>
                <a:ea typeface="宋体" panose="02010600030101010101" pitchFamily="2" charset="-122"/>
              </a:endParaRPr>
            </a:p>
            <a:p>
              <a:pPr>
                <a:spcBef>
                  <a:spcPct val="0"/>
                </a:spcBef>
                <a:buFontTx/>
                <a:buNone/>
              </a:pPr>
              <a:r>
                <a:rPr lang="en-US" altLang="zh-CN" sz="1600" b="1" dirty="0" err="1">
                  <a:latin typeface="Arial" panose="020B0604020202020204" pitchFamily="34" charset="0"/>
                  <a:ea typeface="宋体" panose="02010600030101010101" pitchFamily="2" charset="-122"/>
                </a:rPr>
                <a:t>rdt_rcv</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&amp;&amp;</a:t>
              </a:r>
            </a:p>
            <a:p>
              <a:pPr>
                <a:spcBef>
                  <a:spcPct val="0"/>
                </a:spcBef>
                <a:buFontTx/>
                <a:buNone/>
              </a:pPr>
              <a:r>
                <a:rPr lang="en-US" altLang="zh-CN" sz="1600" b="1" dirty="0">
                  <a:latin typeface="Arial" panose="020B0604020202020204" pitchFamily="34" charset="0"/>
                  <a:ea typeface="宋体" panose="02010600030101010101" pitchFamily="2" charset="-122"/>
                </a:rPr>
                <a:t>   </a:t>
              </a:r>
              <a:r>
                <a:rPr lang="en-US" altLang="zh-CN" sz="1600" b="1" dirty="0" err="1">
                  <a:latin typeface="Arial" panose="020B0604020202020204" pitchFamily="34" charset="0"/>
                  <a:ea typeface="宋体" panose="02010600030101010101" pitchFamily="2" charset="-122"/>
                </a:rPr>
                <a:t>isNAK</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a:t>
              </a:r>
            </a:p>
          </p:txBody>
        </p:sp>
        <p:sp>
          <p:nvSpPr>
            <p:cNvPr id="21" name="Line 29"/>
            <p:cNvSpPr>
              <a:spLocks noChangeShapeType="1"/>
            </p:cNvSpPr>
            <p:nvPr/>
          </p:nvSpPr>
          <p:spPr bwMode="auto">
            <a:xfrm>
              <a:off x="2538" y="2081"/>
              <a:ext cx="68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2" name="Group 32"/>
            <p:cNvGrpSpPr>
              <a:grpSpLocks/>
            </p:cNvGrpSpPr>
            <p:nvPr/>
          </p:nvGrpSpPr>
          <p:grpSpPr bwMode="auto">
            <a:xfrm>
              <a:off x="1571" y="1786"/>
              <a:ext cx="748" cy="980"/>
              <a:chOff x="1571" y="1786"/>
              <a:chExt cx="748" cy="980"/>
            </a:xfrm>
          </p:grpSpPr>
          <p:sp>
            <p:nvSpPr>
              <p:cNvPr id="27" name="Oval 30"/>
              <p:cNvSpPr>
                <a:spLocks noChangeArrowheads="1"/>
              </p:cNvSpPr>
              <p:nvPr/>
            </p:nvSpPr>
            <p:spPr bwMode="auto">
              <a:xfrm>
                <a:off x="1597" y="1786"/>
                <a:ext cx="690" cy="980"/>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8" name="Rectangle 31"/>
              <p:cNvSpPr>
                <a:spLocks noChangeArrowheads="1"/>
              </p:cNvSpPr>
              <p:nvPr/>
            </p:nvSpPr>
            <p:spPr bwMode="auto">
              <a:xfrm>
                <a:off x="1571" y="1864"/>
                <a:ext cx="748"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en-US" altLang="zh-CN" sz="1600" b="1" dirty="0">
                  <a:latin typeface="Arial" panose="020B0604020202020204" pitchFamily="34" charset="0"/>
                  <a:ea typeface="宋体" panose="02010600030101010101" pitchFamily="2" charset="-122"/>
                </a:endParaRPr>
              </a:p>
              <a:p>
                <a:pPr algn="ctr">
                  <a:spcBef>
                    <a:spcPct val="0"/>
                  </a:spcBef>
                  <a:buFontTx/>
                  <a:buNone/>
                </a:pPr>
                <a:r>
                  <a:rPr lang="zh-CN" altLang="en-US" sz="1600" b="1" dirty="0">
                    <a:latin typeface="Arial" panose="020B0604020202020204" pitchFamily="34" charset="0"/>
                    <a:ea typeface="宋体" panose="02010600030101010101" pitchFamily="2" charset="-122"/>
                  </a:rPr>
                  <a:t>等待 </a:t>
                </a:r>
                <a:r>
                  <a:rPr lang="en-US" altLang="zh-CN" sz="1600" b="1" dirty="0">
                    <a:latin typeface="Arial" panose="020B0604020202020204" pitchFamily="34" charset="0"/>
                    <a:ea typeface="宋体" panose="02010600030101010101" pitchFamily="2" charset="-122"/>
                  </a:rPr>
                  <a:t>ACK </a:t>
                </a:r>
                <a:r>
                  <a:rPr lang="zh-CN" altLang="en-US" sz="1600" b="1" dirty="0">
                    <a:latin typeface="Arial" panose="020B0604020202020204" pitchFamily="34" charset="0"/>
                    <a:ea typeface="宋体" panose="02010600030101010101" pitchFamily="2" charset="-122"/>
                  </a:rPr>
                  <a:t>或</a:t>
                </a:r>
                <a:r>
                  <a:rPr lang="en-US" altLang="zh-CN" sz="1600" b="1" dirty="0">
                    <a:latin typeface="Arial" panose="020B0604020202020204" pitchFamily="34" charset="0"/>
                    <a:ea typeface="宋体" panose="02010600030101010101" pitchFamily="2" charset="-122"/>
                  </a:rPr>
                  <a:t>NAK</a:t>
                </a:r>
              </a:p>
            </p:txBody>
          </p:sp>
        </p:grpSp>
        <p:sp>
          <p:nvSpPr>
            <p:cNvPr id="23" name="Rectangle 33"/>
            <p:cNvSpPr>
              <a:spLocks noChangeArrowheads="1"/>
            </p:cNvSpPr>
            <p:nvPr/>
          </p:nvSpPr>
          <p:spPr bwMode="auto">
            <a:xfrm>
              <a:off x="974" y="3664"/>
              <a:ext cx="7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400" b="1">
                  <a:latin typeface="Comic Sans MS" panose="030F0702030302020204" pitchFamily="66" charset="0"/>
                  <a:ea typeface="宋体" panose="02010600030101010101" pitchFamily="2" charset="-122"/>
                </a:rPr>
                <a:t>sender</a:t>
              </a:r>
            </a:p>
          </p:txBody>
        </p:sp>
        <p:sp>
          <p:nvSpPr>
            <p:cNvPr id="24" name="Line 34"/>
            <p:cNvSpPr>
              <a:spLocks noChangeShapeType="1"/>
            </p:cNvSpPr>
            <p:nvPr/>
          </p:nvSpPr>
          <p:spPr bwMode="auto">
            <a:xfrm>
              <a:off x="220" y="1732"/>
              <a:ext cx="301" cy="248"/>
            </a:xfrm>
            <a:prstGeom prst="line">
              <a:avLst/>
            </a:prstGeom>
            <a:noFill/>
            <a:ln w="381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5" name="Rectangle 35"/>
            <p:cNvSpPr>
              <a:spLocks noChangeArrowheads="1"/>
            </p:cNvSpPr>
            <p:nvPr/>
          </p:nvSpPr>
          <p:spPr bwMode="auto">
            <a:xfrm>
              <a:off x="695" y="764"/>
              <a:ext cx="1569"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rdt_send</a:t>
              </a:r>
              <a:r>
                <a:rPr lang="en-US" altLang="zh-CN" sz="1600" b="1" dirty="0">
                  <a:latin typeface="Arial" panose="020B0604020202020204" pitchFamily="34" charset="0"/>
                  <a:ea typeface="宋体" panose="02010600030101010101" pitchFamily="2" charset="-122"/>
                </a:rPr>
                <a:t>(data)</a:t>
              </a:r>
            </a:p>
          </p:txBody>
        </p:sp>
        <p:sp>
          <p:nvSpPr>
            <p:cNvPr id="26" name="Rectangle 36"/>
            <p:cNvSpPr>
              <a:spLocks noChangeArrowheads="1"/>
            </p:cNvSpPr>
            <p:nvPr/>
          </p:nvSpPr>
          <p:spPr bwMode="auto">
            <a:xfrm>
              <a:off x="1004" y="3374"/>
              <a:ext cx="2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Symbol" panose="05050102010706020507" pitchFamily="18" charset="2"/>
                  <a:ea typeface="宋体" panose="02010600030101010101" pitchFamily="2" charset="-122"/>
                </a:rPr>
                <a:t>L</a:t>
              </a:r>
            </a:p>
          </p:txBody>
        </p:sp>
      </p:grpSp>
      <p:grpSp>
        <p:nvGrpSpPr>
          <p:cNvPr id="29" name="Group 17"/>
          <p:cNvGrpSpPr>
            <a:grpSpLocks/>
          </p:cNvGrpSpPr>
          <p:nvPr/>
        </p:nvGrpSpPr>
        <p:grpSpPr bwMode="auto">
          <a:xfrm>
            <a:off x="8523288" y="1500188"/>
            <a:ext cx="2965450" cy="4848225"/>
            <a:chOff x="3744" y="1296"/>
            <a:chExt cx="1868" cy="3054"/>
          </a:xfrm>
        </p:grpSpPr>
        <p:sp>
          <p:nvSpPr>
            <p:cNvPr id="30" name="Rectangle 3"/>
            <p:cNvSpPr>
              <a:spLocks noChangeArrowheads="1"/>
            </p:cNvSpPr>
            <p:nvPr/>
          </p:nvSpPr>
          <p:spPr bwMode="auto">
            <a:xfrm>
              <a:off x="3763" y="3476"/>
              <a:ext cx="182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a:latin typeface="Arial" panose="020B0604020202020204" pitchFamily="34" charset="0"/>
                  <a:ea typeface="宋体" panose="02010600030101010101" pitchFamily="2" charset="-122"/>
                </a:rPr>
                <a:t>extract(</a:t>
              </a:r>
              <a:r>
                <a:rPr lang="en-US" altLang="zh-CN" sz="1600" b="1" dirty="0" err="1">
                  <a:latin typeface="Arial" panose="020B0604020202020204" pitchFamily="34" charset="0"/>
                  <a:ea typeface="宋体" panose="02010600030101010101" pitchFamily="2" charset="-122"/>
                </a:rPr>
                <a:t>rcvpkt,data</a:t>
              </a:r>
              <a:r>
                <a:rPr lang="en-US" altLang="zh-CN" sz="1600" b="1" dirty="0">
                  <a:latin typeface="Arial" panose="020B0604020202020204" pitchFamily="34" charset="0"/>
                  <a:ea typeface="宋体" panose="02010600030101010101" pitchFamily="2" charset="-122"/>
                </a:rPr>
                <a:t>)</a:t>
              </a:r>
            </a:p>
            <a:p>
              <a:pPr>
                <a:spcBef>
                  <a:spcPct val="0"/>
                </a:spcBef>
                <a:buFontTx/>
                <a:buNone/>
              </a:pPr>
              <a:r>
                <a:rPr lang="en-US" altLang="zh-CN" sz="1600" b="1" dirty="0" err="1">
                  <a:latin typeface="Arial" panose="020B0604020202020204" pitchFamily="34" charset="0"/>
                  <a:ea typeface="宋体" panose="02010600030101010101" pitchFamily="2" charset="-122"/>
                </a:rPr>
                <a:t>deliver_data</a:t>
              </a:r>
              <a:r>
                <a:rPr lang="en-US" altLang="zh-CN" sz="1600" b="1" dirty="0">
                  <a:latin typeface="Arial" panose="020B0604020202020204" pitchFamily="34" charset="0"/>
                  <a:ea typeface="宋体" panose="02010600030101010101" pitchFamily="2" charset="-122"/>
                </a:rPr>
                <a:t>(data)</a:t>
              </a:r>
            </a:p>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(ACK)</a:t>
              </a:r>
            </a:p>
          </p:txBody>
        </p:sp>
        <p:sp>
          <p:nvSpPr>
            <p:cNvPr id="31" name="Rectangle 4"/>
            <p:cNvSpPr>
              <a:spLocks noChangeArrowheads="1"/>
            </p:cNvSpPr>
            <p:nvPr/>
          </p:nvSpPr>
          <p:spPr bwMode="auto">
            <a:xfrm>
              <a:off x="3744" y="3079"/>
              <a:ext cx="1836"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rdt_rcv</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&amp;&amp; </a:t>
              </a:r>
            </a:p>
            <a:p>
              <a:pPr>
                <a:spcBef>
                  <a:spcPct val="0"/>
                </a:spcBef>
                <a:buFontTx/>
                <a:buNone/>
              </a:pPr>
              <a:r>
                <a:rPr lang="en-US" altLang="zh-CN" sz="1600" b="1" dirty="0">
                  <a:latin typeface="Arial" panose="020B0604020202020204" pitchFamily="34" charset="0"/>
                  <a:ea typeface="宋体" panose="02010600030101010101" pitchFamily="2" charset="-122"/>
                </a:rPr>
                <a:t>   </a:t>
              </a:r>
              <a:r>
                <a:rPr lang="en-US" altLang="zh-CN" sz="1600" b="1" dirty="0" err="1">
                  <a:latin typeface="Arial" panose="020B0604020202020204" pitchFamily="34" charset="0"/>
                  <a:ea typeface="宋体" panose="02010600030101010101" pitchFamily="2" charset="-122"/>
                </a:rPr>
                <a:t>notcorrupt</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a:t>
              </a:r>
            </a:p>
          </p:txBody>
        </p:sp>
        <p:sp>
          <p:nvSpPr>
            <p:cNvPr id="32" name="Line 5"/>
            <p:cNvSpPr>
              <a:spLocks noChangeShapeType="1"/>
            </p:cNvSpPr>
            <p:nvPr/>
          </p:nvSpPr>
          <p:spPr bwMode="auto">
            <a:xfrm>
              <a:off x="3848" y="3475"/>
              <a:ext cx="126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3" name="Group 9"/>
            <p:cNvGrpSpPr>
              <a:grpSpLocks/>
            </p:cNvGrpSpPr>
            <p:nvPr/>
          </p:nvGrpSpPr>
          <p:grpSpPr bwMode="auto">
            <a:xfrm>
              <a:off x="3979" y="1296"/>
              <a:ext cx="1633" cy="616"/>
              <a:chOff x="3979" y="1296"/>
              <a:chExt cx="1633" cy="616"/>
            </a:xfrm>
          </p:grpSpPr>
          <p:sp>
            <p:nvSpPr>
              <p:cNvPr id="44" name="Rectangle 6"/>
              <p:cNvSpPr>
                <a:spLocks noChangeArrowheads="1"/>
              </p:cNvSpPr>
              <p:nvPr/>
            </p:nvSpPr>
            <p:spPr bwMode="auto">
              <a:xfrm>
                <a:off x="3979" y="1721"/>
                <a:ext cx="155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(NAK)</a:t>
                </a:r>
              </a:p>
            </p:txBody>
          </p:sp>
          <p:sp>
            <p:nvSpPr>
              <p:cNvPr id="45" name="Rectangle 7"/>
              <p:cNvSpPr>
                <a:spLocks noChangeArrowheads="1"/>
              </p:cNvSpPr>
              <p:nvPr/>
            </p:nvSpPr>
            <p:spPr bwMode="auto">
              <a:xfrm>
                <a:off x="3979" y="1296"/>
                <a:ext cx="16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rdt_rcv</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&amp;&amp; </a:t>
                </a:r>
              </a:p>
              <a:p>
                <a:pPr>
                  <a:spcBef>
                    <a:spcPct val="0"/>
                  </a:spcBef>
                  <a:buFontTx/>
                  <a:buNone/>
                </a:pPr>
                <a:r>
                  <a:rPr lang="en-US" altLang="zh-CN" sz="1600" b="1" dirty="0">
                    <a:latin typeface="Arial" panose="020B0604020202020204" pitchFamily="34" charset="0"/>
                    <a:ea typeface="宋体" panose="02010600030101010101" pitchFamily="2" charset="-122"/>
                  </a:rPr>
                  <a:t>  corrupt(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a:t>
                </a:r>
              </a:p>
            </p:txBody>
          </p:sp>
          <p:sp>
            <p:nvSpPr>
              <p:cNvPr id="46" name="Line 8"/>
              <p:cNvSpPr>
                <a:spLocks noChangeShapeType="1"/>
              </p:cNvSpPr>
              <p:nvPr/>
            </p:nvSpPr>
            <p:spPr bwMode="auto">
              <a:xfrm>
                <a:off x="4064" y="1710"/>
                <a:ext cx="843"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34" name="Line 10"/>
            <p:cNvSpPr>
              <a:spLocks noChangeShapeType="1"/>
            </p:cNvSpPr>
            <p:nvPr/>
          </p:nvSpPr>
          <p:spPr bwMode="auto">
            <a:xfrm>
              <a:off x="3775" y="2124"/>
              <a:ext cx="369" cy="182"/>
            </a:xfrm>
            <a:prstGeom prst="line">
              <a:avLst/>
            </a:prstGeom>
            <a:noFill/>
            <a:ln w="381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5" name="Freeform 11"/>
            <p:cNvSpPr>
              <a:spLocks/>
            </p:cNvSpPr>
            <p:nvPr/>
          </p:nvSpPr>
          <p:spPr bwMode="auto">
            <a:xfrm>
              <a:off x="4281" y="1964"/>
              <a:ext cx="576" cy="251"/>
            </a:xfrm>
            <a:custGeom>
              <a:avLst/>
              <a:gdLst>
                <a:gd name="T0" fmla="*/ 39 w 576"/>
                <a:gd name="T1" fmla="*/ 218 h 251"/>
                <a:gd name="T2" fmla="*/ 19 w 576"/>
                <a:gd name="T3" fmla="*/ 189 h 251"/>
                <a:gd name="T4" fmla="*/ 6 w 576"/>
                <a:gd name="T5" fmla="*/ 162 h 251"/>
                <a:gd name="T6" fmla="*/ 0 w 576"/>
                <a:gd name="T7" fmla="*/ 138 h 251"/>
                <a:gd name="T8" fmla="*/ 0 w 576"/>
                <a:gd name="T9" fmla="*/ 115 h 251"/>
                <a:gd name="T10" fmla="*/ 6 w 576"/>
                <a:gd name="T11" fmla="*/ 95 h 251"/>
                <a:gd name="T12" fmla="*/ 16 w 576"/>
                <a:gd name="T13" fmla="*/ 77 h 251"/>
                <a:gd name="T14" fmla="*/ 32 w 576"/>
                <a:gd name="T15" fmla="*/ 61 h 251"/>
                <a:gd name="T16" fmla="*/ 52 w 576"/>
                <a:gd name="T17" fmla="*/ 46 h 251"/>
                <a:gd name="T18" fmla="*/ 76 w 576"/>
                <a:gd name="T19" fmla="*/ 34 h 251"/>
                <a:gd name="T20" fmla="*/ 103 w 576"/>
                <a:gd name="T21" fmla="*/ 23 h 251"/>
                <a:gd name="T22" fmla="*/ 133 w 576"/>
                <a:gd name="T23" fmla="*/ 15 h 251"/>
                <a:gd name="T24" fmla="*/ 165 w 576"/>
                <a:gd name="T25" fmla="*/ 8 h 251"/>
                <a:gd name="T26" fmla="*/ 234 w 576"/>
                <a:gd name="T27" fmla="*/ 0 h 251"/>
                <a:gd name="T28" fmla="*/ 306 w 576"/>
                <a:gd name="T29" fmla="*/ 0 h 251"/>
                <a:gd name="T30" fmla="*/ 376 w 576"/>
                <a:gd name="T31" fmla="*/ 7 h 251"/>
                <a:gd name="T32" fmla="*/ 442 w 576"/>
                <a:gd name="T33" fmla="*/ 22 h 251"/>
                <a:gd name="T34" fmla="*/ 472 w 576"/>
                <a:gd name="T35" fmla="*/ 32 h 251"/>
                <a:gd name="T36" fmla="*/ 499 w 576"/>
                <a:gd name="T37" fmla="*/ 43 h 251"/>
                <a:gd name="T38" fmla="*/ 523 w 576"/>
                <a:gd name="T39" fmla="*/ 56 h 251"/>
                <a:gd name="T40" fmla="*/ 543 w 576"/>
                <a:gd name="T41" fmla="*/ 71 h 251"/>
                <a:gd name="T42" fmla="*/ 559 w 576"/>
                <a:gd name="T43" fmla="*/ 88 h 251"/>
                <a:gd name="T44" fmla="*/ 569 w 576"/>
                <a:gd name="T45" fmla="*/ 106 h 251"/>
                <a:gd name="T46" fmla="*/ 575 w 576"/>
                <a:gd name="T47" fmla="*/ 126 h 251"/>
                <a:gd name="T48" fmla="*/ 575 w 576"/>
                <a:gd name="T49" fmla="*/ 147 h 251"/>
                <a:gd name="T50" fmla="*/ 568 w 576"/>
                <a:gd name="T51" fmla="*/ 171 h 251"/>
                <a:gd name="T52" fmla="*/ 556 w 576"/>
                <a:gd name="T53" fmla="*/ 196 h 251"/>
                <a:gd name="T54" fmla="*/ 535 w 576"/>
                <a:gd name="T55" fmla="*/ 222 h 251"/>
                <a:gd name="T56" fmla="*/ 507 w 576"/>
                <a:gd name="T57" fmla="*/ 250 h 25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76"/>
                <a:gd name="T88" fmla="*/ 0 h 251"/>
                <a:gd name="T89" fmla="*/ 576 w 576"/>
                <a:gd name="T90" fmla="*/ 251 h 25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76" h="251">
                  <a:moveTo>
                    <a:pt x="39" y="218"/>
                  </a:moveTo>
                  <a:lnTo>
                    <a:pt x="19" y="189"/>
                  </a:lnTo>
                  <a:lnTo>
                    <a:pt x="6" y="162"/>
                  </a:lnTo>
                  <a:lnTo>
                    <a:pt x="0" y="138"/>
                  </a:lnTo>
                  <a:lnTo>
                    <a:pt x="0" y="115"/>
                  </a:lnTo>
                  <a:lnTo>
                    <a:pt x="6" y="95"/>
                  </a:lnTo>
                  <a:lnTo>
                    <a:pt x="16" y="77"/>
                  </a:lnTo>
                  <a:lnTo>
                    <a:pt x="32" y="61"/>
                  </a:lnTo>
                  <a:lnTo>
                    <a:pt x="52" y="46"/>
                  </a:lnTo>
                  <a:lnTo>
                    <a:pt x="76" y="34"/>
                  </a:lnTo>
                  <a:lnTo>
                    <a:pt x="103" y="23"/>
                  </a:lnTo>
                  <a:lnTo>
                    <a:pt x="133" y="15"/>
                  </a:lnTo>
                  <a:lnTo>
                    <a:pt x="165" y="8"/>
                  </a:lnTo>
                  <a:lnTo>
                    <a:pt x="234" y="0"/>
                  </a:lnTo>
                  <a:lnTo>
                    <a:pt x="306" y="0"/>
                  </a:lnTo>
                  <a:lnTo>
                    <a:pt x="376" y="7"/>
                  </a:lnTo>
                  <a:lnTo>
                    <a:pt x="442" y="22"/>
                  </a:lnTo>
                  <a:lnTo>
                    <a:pt x="472" y="32"/>
                  </a:lnTo>
                  <a:lnTo>
                    <a:pt x="499" y="43"/>
                  </a:lnTo>
                  <a:lnTo>
                    <a:pt x="523" y="56"/>
                  </a:lnTo>
                  <a:lnTo>
                    <a:pt x="543" y="71"/>
                  </a:lnTo>
                  <a:lnTo>
                    <a:pt x="559" y="88"/>
                  </a:lnTo>
                  <a:lnTo>
                    <a:pt x="569" y="106"/>
                  </a:lnTo>
                  <a:lnTo>
                    <a:pt x="575" y="126"/>
                  </a:lnTo>
                  <a:lnTo>
                    <a:pt x="575" y="147"/>
                  </a:lnTo>
                  <a:lnTo>
                    <a:pt x="568" y="171"/>
                  </a:lnTo>
                  <a:lnTo>
                    <a:pt x="556" y="196"/>
                  </a:lnTo>
                  <a:lnTo>
                    <a:pt x="535" y="222"/>
                  </a:lnTo>
                  <a:lnTo>
                    <a:pt x="507" y="250"/>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6" name="Group 14"/>
            <p:cNvGrpSpPr>
              <a:grpSpLocks/>
            </p:cNvGrpSpPr>
            <p:nvPr/>
          </p:nvGrpSpPr>
          <p:grpSpPr bwMode="auto">
            <a:xfrm>
              <a:off x="4067" y="2175"/>
              <a:ext cx="1021" cy="720"/>
              <a:chOff x="4067" y="2175"/>
              <a:chExt cx="1021" cy="720"/>
            </a:xfrm>
          </p:grpSpPr>
          <p:sp>
            <p:nvSpPr>
              <p:cNvPr id="39" name="Oval 12"/>
              <p:cNvSpPr>
                <a:spLocks noChangeArrowheads="1"/>
              </p:cNvSpPr>
              <p:nvPr/>
            </p:nvSpPr>
            <p:spPr bwMode="auto">
              <a:xfrm>
                <a:off x="4139" y="2175"/>
                <a:ext cx="843" cy="720"/>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2" name="Rectangle 13"/>
              <p:cNvSpPr>
                <a:spLocks noChangeArrowheads="1"/>
              </p:cNvSpPr>
              <p:nvPr/>
            </p:nvSpPr>
            <p:spPr bwMode="auto">
              <a:xfrm>
                <a:off x="4067" y="2240"/>
                <a:ext cx="1021"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en-US" altLang="zh-CN" sz="1600" b="1" dirty="0">
                  <a:latin typeface="Arial" panose="020B0604020202020204" pitchFamily="34" charset="0"/>
                  <a:ea typeface="宋体" panose="02010600030101010101" pitchFamily="2" charset="-122"/>
                </a:endParaRPr>
              </a:p>
              <a:p>
                <a:pPr algn="ctr">
                  <a:spcBef>
                    <a:spcPct val="0"/>
                  </a:spcBef>
                  <a:buFontTx/>
                  <a:buNone/>
                </a:pPr>
                <a:r>
                  <a:rPr lang="zh-CN" altLang="en-US" sz="1600" b="1" dirty="0">
                    <a:latin typeface="Arial" panose="020B0604020202020204" pitchFamily="34" charset="0"/>
                    <a:ea typeface="宋体" panose="02010600030101010101" pitchFamily="2" charset="-122"/>
                  </a:rPr>
                  <a:t>等待来自</a:t>
                </a:r>
                <a:endParaRPr lang="en-US" altLang="zh-CN" sz="1600" b="1" dirty="0">
                  <a:latin typeface="Arial" panose="020B0604020202020204" pitchFamily="34" charset="0"/>
                  <a:ea typeface="宋体" panose="02010600030101010101" pitchFamily="2" charset="-122"/>
                </a:endParaRPr>
              </a:p>
              <a:p>
                <a:pPr algn="ctr">
                  <a:spcBef>
                    <a:spcPct val="0"/>
                  </a:spcBef>
                  <a:buFontTx/>
                  <a:buNone/>
                </a:pPr>
                <a:r>
                  <a:rPr lang="zh-CN" altLang="en-US" sz="1600" b="1" dirty="0">
                    <a:latin typeface="Arial" panose="020B0604020202020204" pitchFamily="34" charset="0"/>
                    <a:ea typeface="宋体" panose="02010600030101010101" pitchFamily="2" charset="-122"/>
                  </a:rPr>
                  <a:t>下层的调用</a:t>
                </a:r>
              </a:p>
            </p:txBody>
          </p:sp>
        </p:grpSp>
        <p:sp>
          <p:nvSpPr>
            <p:cNvPr id="37" name="Freeform 15"/>
            <p:cNvSpPr>
              <a:spLocks/>
            </p:cNvSpPr>
            <p:nvPr/>
          </p:nvSpPr>
          <p:spPr bwMode="auto">
            <a:xfrm>
              <a:off x="4292" y="2843"/>
              <a:ext cx="576" cy="251"/>
            </a:xfrm>
            <a:custGeom>
              <a:avLst/>
              <a:gdLst>
                <a:gd name="T0" fmla="*/ 40 w 576"/>
                <a:gd name="T1" fmla="*/ 33 h 251"/>
                <a:gd name="T2" fmla="*/ 19 w 576"/>
                <a:gd name="T3" fmla="*/ 61 h 251"/>
                <a:gd name="T4" fmla="*/ 6 w 576"/>
                <a:gd name="T5" fmla="*/ 88 h 251"/>
                <a:gd name="T6" fmla="*/ 0 w 576"/>
                <a:gd name="T7" fmla="*/ 112 h 251"/>
                <a:gd name="T8" fmla="*/ 0 w 576"/>
                <a:gd name="T9" fmla="*/ 135 h 251"/>
                <a:gd name="T10" fmla="*/ 6 w 576"/>
                <a:gd name="T11" fmla="*/ 155 h 251"/>
                <a:gd name="T12" fmla="*/ 16 w 576"/>
                <a:gd name="T13" fmla="*/ 173 h 251"/>
                <a:gd name="T14" fmla="*/ 32 w 576"/>
                <a:gd name="T15" fmla="*/ 190 h 251"/>
                <a:gd name="T16" fmla="*/ 52 w 576"/>
                <a:gd name="T17" fmla="*/ 204 h 251"/>
                <a:gd name="T18" fmla="*/ 76 w 576"/>
                <a:gd name="T19" fmla="*/ 216 h 251"/>
                <a:gd name="T20" fmla="*/ 103 w 576"/>
                <a:gd name="T21" fmla="*/ 227 h 251"/>
                <a:gd name="T22" fmla="*/ 133 w 576"/>
                <a:gd name="T23" fmla="*/ 236 h 251"/>
                <a:gd name="T24" fmla="*/ 165 w 576"/>
                <a:gd name="T25" fmla="*/ 242 h 251"/>
                <a:gd name="T26" fmla="*/ 234 w 576"/>
                <a:gd name="T27" fmla="*/ 250 h 251"/>
                <a:gd name="T28" fmla="*/ 306 w 576"/>
                <a:gd name="T29" fmla="*/ 250 h 251"/>
                <a:gd name="T30" fmla="*/ 377 w 576"/>
                <a:gd name="T31" fmla="*/ 243 h 251"/>
                <a:gd name="T32" fmla="*/ 442 w 576"/>
                <a:gd name="T33" fmla="*/ 228 h 251"/>
                <a:gd name="T34" fmla="*/ 472 w 576"/>
                <a:gd name="T35" fmla="*/ 219 h 251"/>
                <a:gd name="T36" fmla="*/ 499 w 576"/>
                <a:gd name="T37" fmla="*/ 207 h 251"/>
                <a:gd name="T38" fmla="*/ 523 w 576"/>
                <a:gd name="T39" fmla="*/ 194 h 251"/>
                <a:gd name="T40" fmla="*/ 543 w 576"/>
                <a:gd name="T41" fmla="*/ 179 h 251"/>
                <a:gd name="T42" fmla="*/ 559 w 576"/>
                <a:gd name="T43" fmla="*/ 162 h 251"/>
                <a:gd name="T44" fmla="*/ 569 w 576"/>
                <a:gd name="T45" fmla="*/ 144 h 251"/>
                <a:gd name="T46" fmla="*/ 575 w 576"/>
                <a:gd name="T47" fmla="*/ 124 h 251"/>
                <a:gd name="T48" fmla="*/ 575 w 576"/>
                <a:gd name="T49" fmla="*/ 102 h 251"/>
                <a:gd name="T50" fmla="*/ 569 w 576"/>
                <a:gd name="T51" fmla="*/ 79 h 251"/>
                <a:gd name="T52" fmla="*/ 556 w 576"/>
                <a:gd name="T53" fmla="*/ 54 h 251"/>
                <a:gd name="T54" fmla="*/ 535 w 576"/>
                <a:gd name="T55" fmla="*/ 28 h 251"/>
                <a:gd name="T56" fmla="*/ 507 w 576"/>
                <a:gd name="T57" fmla="*/ 0 h 25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76"/>
                <a:gd name="T88" fmla="*/ 0 h 251"/>
                <a:gd name="T89" fmla="*/ 576 w 576"/>
                <a:gd name="T90" fmla="*/ 251 h 25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76" h="251">
                  <a:moveTo>
                    <a:pt x="40" y="33"/>
                  </a:moveTo>
                  <a:lnTo>
                    <a:pt x="19" y="61"/>
                  </a:lnTo>
                  <a:lnTo>
                    <a:pt x="6" y="88"/>
                  </a:lnTo>
                  <a:lnTo>
                    <a:pt x="0" y="112"/>
                  </a:lnTo>
                  <a:lnTo>
                    <a:pt x="0" y="135"/>
                  </a:lnTo>
                  <a:lnTo>
                    <a:pt x="6" y="155"/>
                  </a:lnTo>
                  <a:lnTo>
                    <a:pt x="16" y="173"/>
                  </a:lnTo>
                  <a:lnTo>
                    <a:pt x="32" y="190"/>
                  </a:lnTo>
                  <a:lnTo>
                    <a:pt x="52" y="204"/>
                  </a:lnTo>
                  <a:lnTo>
                    <a:pt x="76" y="216"/>
                  </a:lnTo>
                  <a:lnTo>
                    <a:pt x="103" y="227"/>
                  </a:lnTo>
                  <a:lnTo>
                    <a:pt x="133" y="236"/>
                  </a:lnTo>
                  <a:lnTo>
                    <a:pt x="165" y="242"/>
                  </a:lnTo>
                  <a:lnTo>
                    <a:pt x="234" y="250"/>
                  </a:lnTo>
                  <a:lnTo>
                    <a:pt x="306" y="250"/>
                  </a:lnTo>
                  <a:lnTo>
                    <a:pt x="377" y="243"/>
                  </a:lnTo>
                  <a:lnTo>
                    <a:pt x="442" y="228"/>
                  </a:lnTo>
                  <a:lnTo>
                    <a:pt x="472" y="219"/>
                  </a:lnTo>
                  <a:lnTo>
                    <a:pt x="499" y="207"/>
                  </a:lnTo>
                  <a:lnTo>
                    <a:pt x="523" y="194"/>
                  </a:lnTo>
                  <a:lnTo>
                    <a:pt x="543" y="179"/>
                  </a:lnTo>
                  <a:lnTo>
                    <a:pt x="559" y="162"/>
                  </a:lnTo>
                  <a:lnTo>
                    <a:pt x="569" y="144"/>
                  </a:lnTo>
                  <a:lnTo>
                    <a:pt x="575" y="124"/>
                  </a:lnTo>
                  <a:lnTo>
                    <a:pt x="575" y="102"/>
                  </a:lnTo>
                  <a:lnTo>
                    <a:pt x="569" y="79"/>
                  </a:lnTo>
                  <a:lnTo>
                    <a:pt x="556" y="54"/>
                  </a:lnTo>
                  <a:lnTo>
                    <a:pt x="535" y="28"/>
                  </a:lnTo>
                  <a:lnTo>
                    <a:pt x="507" y="0"/>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Rectangle 16"/>
            <p:cNvSpPr>
              <a:spLocks noChangeArrowheads="1"/>
            </p:cNvSpPr>
            <p:nvPr/>
          </p:nvSpPr>
          <p:spPr bwMode="auto">
            <a:xfrm>
              <a:off x="4186" y="4062"/>
              <a:ext cx="8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400" b="1">
                  <a:latin typeface="Comic Sans MS" panose="030F0702030302020204" pitchFamily="66" charset="0"/>
                  <a:ea typeface="宋体" panose="02010600030101010101" pitchFamily="2" charset="-122"/>
                </a:rPr>
                <a:t>receiver</a:t>
              </a:r>
            </a:p>
          </p:txBody>
        </p:sp>
      </p:grpSp>
    </p:spTree>
    <p:extLst>
      <p:ext uri="{BB962C8B-B14F-4D97-AF65-F5344CB8AC3E}">
        <p14:creationId xmlns:p14="http://schemas.microsoft.com/office/powerpoint/2010/main" val="15478473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3387567" y="710268"/>
            <a:ext cx="5416869" cy="646331"/>
          </a:xfrm>
          <a:prstGeom prst="rect">
            <a:avLst/>
          </a:prstGeom>
        </p:spPr>
        <p:txBody>
          <a:bodyPr wrap="none">
            <a:spAutoFit/>
          </a:bodyPr>
          <a:lstStyle/>
          <a:p>
            <a:pPr algn="ctr"/>
            <a:r>
              <a:rPr lang="en-US" altLang="zh-CN" sz="3600" b="1" dirty="0">
                <a:solidFill>
                  <a:schemeClr val="accent1"/>
                </a:solidFill>
                <a:cs typeface="+mn-ea"/>
                <a:sym typeface="+mn-lt"/>
              </a:rPr>
              <a:t>rdt2.0: </a:t>
            </a:r>
            <a:r>
              <a:rPr lang="zh-CN" altLang="en-US" sz="3600" b="1" dirty="0">
                <a:solidFill>
                  <a:schemeClr val="accent1"/>
                </a:solidFill>
                <a:cs typeface="+mn-ea"/>
                <a:sym typeface="+mn-lt"/>
              </a:rPr>
              <a:t>没有错误时的操作</a:t>
            </a:r>
            <a:endParaRPr lang="en-US" altLang="zh-CN" sz="3600" b="1" dirty="0">
              <a:solidFill>
                <a:schemeClr val="accent1"/>
              </a:solidFill>
              <a:cs typeface="+mn-ea"/>
              <a:sym typeface="+mn-lt"/>
            </a:endParaRPr>
          </a:p>
        </p:txBody>
      </p:sp>
      <p:grpSp>
        <p:nvGrpSpPr>
          <p:cNvPr id="9" name="Group 49"/>
          <p:cNvGrpSpPr>
            <a:grpSpLocks/>
          </p:cNvGrpSpPr>
          <p:nvPr/>
        </p:nvGrpSpPr>
        <p:grpSpPr bwMode="auto">
          <a:xfrm>
            <a:off x="1754188" y="1335088"/>
            <a:ext cx="8461917" cy="5300662"/>
            <a:chOff x="219" y="756"/>
            <a:chExt cx="5349" cy="3421"/>
          </a:xfrm>
        </p:grpSpPr>
        <p:sp>
          <p:nvSpPr>
            <p:cNvPr id="10" name="Oval 3"/>
            <p:cNvSpPr>
              <a:spLocks noChangeArrowheads="1"/>
            </p:cNvSpPr>
            <p:nvPr/>
          </p:nvSpPr>
          <p:spPr bwMode="auto">
            <a:xfrm>
              <a:off x="446" y="1452"/>
              <a:ext cx="651" cy="669"/>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1" name="Rectangle 4"/>
            <p:cNvSpPr>
              <a:spLocks noChangeArrowheads="1"/>
            </p:cNvSpPr>
            <p:nvPr/>
          </p:nvSpPr>
          <p:spPr bwMode="auto">
            <a:xfrm>
              <a:off x="382" y="1512"/>
              <a:ext cx="78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600" b="1">
                  <a:latin typeface="Arial" panose="020B0604020202020204" pitchFamily="34" charset="0"/>
                  <a:ea typeface="宋体" panose="02010600030101010101" pitchFamily="2" charset="-122"/>
                </a:rPr>
                <a:t>等待上</a:t>
              </a:r>
            </a:p>
            <a:p>
              <a:pPr algn="ctr">
                <a:spcBef>
                  <a:spcPct val="0"/>
                </a:spcBef>
                <a:buFontTx/>
                <a:buNone/>
              </a:pPr>
              <a:r>
                <a:rPr lang="zh-CN" altLang="en-US" sz="1600" b="1">
                  <a:latin typeface="Arial" panose="020B0604020202020204" pitchFamily="34" charset="0"/>
                  <a:ea typeface="宋体" panose="02010600030101010101" pitchFamily="2" charset="-122"/>
                </a:rPr>
                <a:t>层调用</a:t>
              </a:r>
            </a:p>
          </p:txBody>
        </p:sp>
        <p:sp>
          <p:nvSpPr>
            <p:cNvPr id="12" name="Rectangle 5"/>
            <p:cNvSpPr>
              <a:spLocks noChangeArrowheads="1"/>
            </p:cNvSpPr>
            <p:nvPr/>
          </p:nvSpPr>
          <p:spPr bwMode="auto">
            <a:xfrm>
              <a:off x="650" y="957"/>
              <a:ext cx="239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snkpkt = make_pkt(data, checksum)</a:t>
              </a:r>
            </a:p>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13" name="Line 6"/>
            <p:cNvSpPr>
              <a:spLocks noChangeShapeType="1"/>
            </p:cNvSpPr>
            <p:nvPr/>
          </p:nvSpPr>
          <p:spPr bwMode="auto">
            <a:xfrm>
              <a:off x="719" y="988"/>
              <a:ext cx="6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Rectangle 7"/>
            <p:cNvSpPr>
              <a:spLocks noChangeArrowheads="1"/>
            </p:cNvSpPr>
            <p:nvPr/>
          </p:nvSpPr>
          <p:spPr bwMode="auto">
            <a:xfrm>
              <a:off x="4139" y="3601"/>
              <a:ext cx="1406"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extract(rcvpkt,data)</a:t>
              </a:r>
            </a:p>
            <a:p>
              <a:pPr>
                <a:spcBef>
                  <a:spcPct val="0"/>
                </a:spcBef>
                <a:buFontTx/>
                <a:buNone/>
              </a:pPr>
              <a:r>
                <a:rPr lang="en-US" altLang="zh-CN" sz="1600" b="1">
                  <a:latin typeface="Arial" panose="020B0604020202020204" pitchFamily="34" charset="0"/>
                  <a:ea typeface="宋体" panose="02010600030101010101" pitchFamily="2" charset="-122"/>
                </a:rPr>
                <a:t>deliver_data(data)</a:t>
              </a:r>
            </a:p>
            <a:p>
              <a:pPr>
                <a:spcBef>
                  <a:spcPct val="0"/>
                </a:spcBef>
                <a:buFontTx/>
                <a:buNone/>
              </a:pPr>
              <a:r>
                <a:rPr lang="en-US" altLang="zh-CN" sz="1600" b="1">
                  <a:latin typeface="Arial" panose="020B0604020202020204" pitchFamily="34" charset="0"/>
                  <a:ea typeface="宋体" panose="02010600030101010101" pitchFamily="2" charset="-122"/>
                </a:rPr>
                <a:t>udt_send(ACK)</a:t>
              </a:r>
            </a:p>
          </p:txBody>
        </p:sp>
        <p:sp>
          <p:nvSpPr>
            <p:cNvPr id="15" name="Rectangle 8"/>
            <p:cNvSpPr>
              <a:spLocks noChangeArrowheads="1"/>
            </p:cNvSpPr>
            <p:nvPr/>
          </p:nvSpPr>
          <p:spPr bwMode="auto">
            <a:xfrm>
              <a:off x="4124" y="3232"/>
              <a:ext cx="1416"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a:t>
              </a:r>
            </a:p>
            <a:p>
              <a:pPr>
                <a:spcBef>
                  <a:spcPct val="0"/>
                </a:spcBef>
                <a:buFontTx/>
                <a:buNone/>
              </a:pPr>
              <a:r>
                <a:rPr lang="en-US" altLang="zh-CN" sz="1600" b="1">
                  <a:latin typeface="Arial" panose="020B0604020202020204" pitchFamily="34" charset="0"/>
                  <a:ea typeface="宋体" panose="02010600030101010101" pitchFamily="2" charset="-122"/>
                </a:rPr>
                <a:t>   notcorrupt(rcvpkt)</a:t>
              </a:r>
            </a:p>
          </p:txBody>
        </p:sp>
        <p:sp>
          <p:nvSpPr>
            <p:cNvPr id="16" name="Line 9"/>
            <p:cNvSpPr>
              <a:spLocks noChangeShapeType="1"/>
            </p:cNvSpPr>
            <p:nvPr/>
          </p:nvSpPr>
          <p:spPr bwMode="auto">
            <a:xfrm>
              <a:off x="4204" y="3615"/>
              <a:ext cx="977"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 name="Freeform 10"/>
            <p:cNvSpPr>
              <a:spLocks/>
            </p:cNvSpPr>
            <p:nvPr/>
          </p:nvSpPr>
          <p:spPr bwMode="auto">
            <a:xfrm>
              <a:off x="685" y="1342"/>
              <a:ext cx="1182" cy="125"/>
            </a:xfrm>
            <a:custGeom>
              <a:avLst/>
              <a:gdLst>
                <a:gd name="T0" fmla="*/ 0 w 1182"/>
                <a:gd name="T1" fmla="*/ 124 h 125"/>
                <a:gd name="T2" fmla="*/ 6 w 1182"/>
                <a:gd name="T3" fmla="*/ 109 h 125"/>
                <a:gd name="T4" fmla="*/ 18 w 1182"/>
                <a:gd name="T5" fmla="*/ 95 h 125"/>
                <a:gd name="T6" fmla="*/ 35 w 1182"/>
                <a:gd name="T7" fmla="*/ 81 h 125"/>
                <a:gd name="T8" fmla="*/ 58 w 1182"/>
                <a:gd name="T9" fmla="*/ 69 h 125"/>
                <a:gd name="T10" fmla="*/ 86 w 1182"/>
                <a:gd name="T11" fmla="*/ 57 h 125"/>
                <a:gd name="T12" fmla="*/ 119 w 1182"/>
                <a:gd name="T13" fmla="*/ 47 h 125"/>
                <a:gd name="T14" fmla="*/ 155 w 1182"/>
                <a:gd name="T15" fmla="*/ 38 h 125"/>
                <a:gd name="T16" fmla="*/ 196 w 1182"/>
                <a:gd name="T17" fmla="*/ 29 h 125"/>
                <a:gd name="T18" fmla="*/ 239 w 1182"/>
                <a:gd name="T19" fmla="*/ 22 h 125"/>
                <a:gd name="T20" fmla="*/ 285 w 1182"/>
                <a:gd name="T21" fmla="*/ 16 h 125"/>
                <a:gd name="T22" fmla="*/ 385 w 1182"/>
                <a:gd name="T23" fmla="*/ 7 h 125"/>
                <a:gd name="T24" fmla="*/ 491 w 1182"/>
                <a:gd name="T25" fmla="*/ 1 h 125"/>
                <a:gd name="T26" fmla="*/ 600 w 1182"/>
                <a:gd name="T27" fmla="*/ 0 h 125"/>
                <a:gd name="T28" fmla="*/ 709 w 1182"/>
                <a:gd name="T29" fmla="*/ 2 h 125"/>
                <a:gd name="T30" fmla="*/ 814 w 1182"/>
                <a:gd name="T31" fmla="*/ 8 h 125"/>
                <a:gd name="T32" fmla="*/ 913 w 1182"/>
                <a:gd name="T33" fmla="*/ 19 h 125"/>
                <a:gd name="T34" fmla="*/ 958 w 1182"/>
                <a:gd name="T35" fmla="*/ 25 h 125"/>
                <a:gd name="T36" fmla="*/ 1001 w 1182"/>
                <a:gd name="T37" fmla="*/ 32 h 125"/>
                <a:gd name="T38" fmla="*/ 1039 w 1182"/>
                <a:gd name="T39" fmla="*/ 40 h 125"/>
                <a:gd name="T40" fmla="*/ 1075 w 1182"/>
                <a:gd name="T41" fmla="*/ 50 h 125"/>
                <a:gd name="T42" fmla="*/ 1105 w 1182"/>
                <a:gd name="T43" fmla="*/ 60 h 125"/>
                <a:gd name="T44" fmla="*/ 1132 w 1182"/>
                <a:gd name="T45" fmla="*/ 71 h 125"/>
                <a:gd name="T46" fmla="*/ 1153 w 1182"/>
                <a:gd name="T47" fmla="*/ 83 h 125"/>
                <a:gd name="T48" fmla="*/ 1169 w 1182"/>
                <a:gd name="T49" fmla="*/ 96 h 125"/>
                <a:gd name="T50" fmla="*/ 1178 w 1182"/>
                <a:gd name="T51" fmla="*/ 110 h 125"/>
                <a:gd name="T52" fmla="*/ 1181 w 1182"/>
                <a:gd name="T53" fmla="*/ 124 h 1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82"/>
                <a:gd name="T82" fmla="*/ 0 h 125"/>
                <a:gd name="T83" fmla="*/ 1182 w 1182"/>
                <a:gd name="T84" fmla="*/ 125 h 1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82" h="125">
                  <a:moveTo>
                    <a:pt x="0" y="124"/>
                  </a:moveTo>
                  <a:lnTo>
                    <a:pt x="6" y="109"/>
                  </a:lnTo>
                  <a:lnTo>
                    <a:pt x="18" y="95"/>
                  </a:lnTo>
                  <a:lnTo>
                    <a:pt x="35" y="81"/>
                  </a:lnTo>
                  <a:lnTo>
                    <a:pt x="58" y="69"/>
                  </a:lnTo>
                  <a:lnTo>
                    <a:pt x="86" y="57"/>
                  </a:lnTo>
                  <a:lnTo>
                    <a:pt x="119" y="47"/>
                  </a:lnTo>
                  <a:lnTo>
                    <a:pt x="155" y="38"/>
                  </a:lnTo>
                  <a:lnTo>
                    <a:pt x="196" y="29"/>
                  </a:lnTo>
                  <a:lnTo>
                    <a:pt x="239" y="22"/>
                  </a:lnTo>
                  <a:lnTo>
                    <a:pt x="285" y="16"/>
                  </a:lnTo>
                  <a:lnTo>
                    <a:pt x="385" y="7"/>
                  </a:lnTo>
                  <a:lnTo>
                    <a:pt x="491" y="1"/>
                  </a:lnTo>
                  <a:lnTo>
                    <a:pt x="600" y="0"/>
                  </a:lnTo>
                  <a:lnTo>
                    <a:pt x="709" y="2"/>
                  </a:lnTo>
                  <a:lnTo>
                    <a:pt x="814" y="8"/>
                  </a:lnTo>
                  <a:lnTo>
                    <a:pt x="913" y="19"/>
                  </a:lnTo>
                  <a:lnTo>
                    <a:pt x="958" y="25"/>
                  </a:lnTo>
                  <a:lnTo>
                    <a:pt x="1001" y="32"/>
                  </a:lnTo>
                  <a:lnTo>
                    <a:pt x="1039" y="40"/>
                  </a:lnTo>
                  <a:lnTo>
                    <a:pt x="1075" y="50"/>
                  </a:lnTo>
                  <a:lnTo>
                    <a:pt x="1105" y="60"/>
                  </a:lnTo>
                  <a:lnTo>
                    <a:pt x="1132" y="71"/>
                  </a:lnTo>
                  <a:lnTo>
                    <a:pt x="1153" y="83"/>
                  </a:lnTo>
                  <a:lnTo>
                    <a:pt x="1169" y="96"/>
                  </a:lnTo>
                  <a:lnTo>
                    <a:pt x="1178" y="110"/>
                  </a:lnTo>
                  <a:lnTo>
                    <a:pt x="1181" y="124"/>
                  </a:lnTo>
                </a:path>
              </a:pathLst>
            </a:custGeom>
            <a:noFill/>
            <a:ln w="25400" cap="rnd">
              <a:solidFill>
                <a:srgbClr val="00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Freeform 11"/>
            <p:cNvSpPr>
              <a:spLocks/>
            </p:cNvSpPr>
            <p:nvPr/>
          </p:nvSpPr>
          <p:spPr bwMode="auto">
            <a:xfrm>
              <a:off x="716" y="2097"/>
              <a:ext cx="1182" cy="126"/>
            </a:xfrm>
            <a:custGeom>
              <a:avLst/>
              <a:gdLst>
                <a:gd name="T0" fmla="*/ 0 w 1182"/>
                <a:gd name="T1" fmla="*/ 0 h 126"/>
                <a:gd name="T2" fmla="*/ 6 w 1182"/>
                <a:gd name="T3" fmla="*/ 16 h 126"/>
                <a:gd name="T4" fmla="*/ 18 w 1182"/>
                <a:gd name="T5" fmla="*/ 30 h 126"/>
                <a:gd name="T6" fmla="*/ 35 w 1182"/>
                <a:gd name="T7" fmla="*/ 44 h 126"/>
                <a:gd name="T8" fmla="*/ 58 w 1182"/>
                <a:gd name="T9" fmla="*/ 56 h 126"/>
                <a:gd name="T10" fmla="*/ 86 w 1182"/>
                <a:gd name="T11" fmla="*/ 68 h 126"/>
                <a:gd name="T12" fmla="*/ 118 w 1182"/>
                <a:gd name="T13" fmla="*/ 77 h 126"/>
                <a:gd name="T14" fmla="*/ 155 w 1182"/>
                <a:gd name="T15" fmla="*/ 87 h 126"/>
                <a:gd name="T16" fmla="*/ 195 w 1182"/>
                <a:gd name="T17" fmla="*/ 95 h 126"/>
                <a:gd name="T18" fmla="*/ 239 w 1182"/>
                <a:gd name="T19" fmla="*/ 102 h 126"/>
                <a:gd name="T20" fmla="*/ 285 w 1182"/>
                <a:gd name="T21" fmla="*/ 109 h 126"/>
                <a:gd name="T22" fmla="*/ 385 w 1182"/>
                <a:gd name="T23" fmla="*/ 118 h 126"/>
                <a:gd name="T24" fmla="*/ 491 w 1182"/>
                <a:gd name="T25" fmla="*/ 123 h 126"/>
                <a:gd name="T26" fmla="*/ 600 w 1182"/>
                <a:gd name="T27" fmla="*/ 125 h 126"/>
                <a:gd name="T28" fmla="*/ 709 w 1182"/>
                <a:gd name="T29" fmla="*/ 122 h 126"/>
                <a:gd name="T30" fmla="*/ 814 w 1182"/>
                <a:gd name="T31" fmla="*/ 116 h 126"/>
                <a:gd name="T32" fmla="*/ 912 w 1182"/>
                <a:gd name="T33" fmla="*/ 106 h 126"/>
                <a:gd name="T34" fmla="*/ 958 w 1182"/>
                <a:gd name="T35" fmla="*/ 100 h 126"/>
                <a:gd name="T36" fmla="*/ 1000 w 1182"/>
                <a:gd name="T37" fmla="*/ 93 h 126"/>
                <a:gd name="T38" fmla="*/ 1039 w 1182"/>
                <a:gd name="T39" fmla="*/ 84 h 126"/>
                <a:gd name="T40" fmla="*/ 1074 w 1182"/>
                <a:gd name="T41" fmla="*/ 75 h 126"/>
                <a:gd name="T42" fmla="*/ 1105 w 1182"/>
                <a:gd name="T43" fmla="*/ 65 h 126"/>
                <a:gd name="T44" fmla="*/ 1132 w 1182"/>
                <a:gd name="T45" fmla="*/ 54 h 126"/>
                <a:gd name="T46" fmla="*/ 1152 w 1182"/>
                <a:gd name="T47" fmla="*/ 42 h 126"/>
                <a:gd name="T48" fmla="*/ 1168 w 1182"/>
                <a:gd name="T49" fmla="*/ 29 h 126"/>
                <a:gd name="T50" fmla="*/ 1178 w 1182"/>
                <a:gd name="T51" fmla="*/ 15 h 126"/>
                <a:gd name="T52" fmla="*/ 1181 w 1182"/>
                <a:gd name="T53" fmla="*/ 0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82"/>
                <a:gd name="T82" fmla="*/ 0 h 126"/>
                <a:gd name="T83" fmla="*/ 1182 w 1182"/>
                <a:gd name="T84" fmla="*/ 126 h 12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82" h="126">
                  <a:moveTo>
                    <a:pt x="0" y="0"/>
                  </a:moveTo>
                  <a:lnTo>
                    <a:pt x="6" y="16"/>
                  </a:lnTo>
                  <a:lnTo>
                    <a:pt x="18" y="30"/>
                  </a:lnTo>
                  <a:lnTo>
                    <a:pt x="35" y="44"/>
                  </a:lnTo>
                  <a:lnTo>
                    <a:pt x="58" y="56"/>
                  </a:lnTo>
                  <a:lnTo>
                    <a:pt x="86" y="68"/>
                  </a:lnTo>
                  <a:lnTo>
                    <a:pt x="118" y="77"/>
                  </a:lnTo>
                  <a:lnTo>
                    <a:pt x="155" y="87"/>
                  </a:lnTo>
                  <a:lnTo>
                    <a:pt x="195" y="95"/>
                  </a:lnTo>
                  <a:lnTo>
                    <a:pt x="239" y="102"/>
                  </a:lnTo>
                  <a:lnTo>
                    <a:pt x="285" y="109"/>
                  </a:lnTo>
                  <a:lnTo>
                    <a:pt x="385" y="118"/>
                  </a:lnTo>
                  <a:lnTo>
                    <a:pt x="491" y="123"/>
                  </a:lnTo>
                  <a:lnTo>
                    <a:pt x="600" y="125"/>
                  </a:lnTo>
                  <a:lnTo>
                    <a:pt x="709" y="122"/>
                  </a:lnTo>
                  <a:lnTo>
                    <a:pt x="814" y="116"/>
                  </a:lnTo>
                  <a:lnTo>
                    <a:pt x="912" y="106"/>
                  </a:lnTo>
                  <a:lnTo>
                    <a:pt x="958" y="100"/>
                  </a:lnTo>
                  <a:lnTo>
                    <a:pt x="1000" y="93"/>
                  </a:lnTo>
                  <a:lnTo>
                    <a:pt x="1039" y="84"/>
                  </a:lnTo>
                  <a:lnTo>
                    <a:pt x="1074" y="75"/>
                  </a:lnTo>
                  <a:lnTo>
                    <a:pt x="1105" y="65"/>
                  </a:lnTo>
                  <a:lnTo>
                    <a:pt x="1132" y="54"/>
                  </a:lnTo>
                  <a:lnTo>
                    <a:pt x="1152" y="42"/>
                  </a:lnTo>
                  <a:lnTo>
                    <a:pt x="1168" y="29"/>
                  </a:lnTo>
                  <a:lnTo>
                    <a:pt x="1178" y="15"/>
                  </a:lnTo>
                  <a:lnTo>
                    <a:pt x="1181" y="0"/>
                  </a:lnTo>
                </a:path>
              </a:pathLst>
            </a:custGeom>
            <a:noFill/>
            <a:ln w="25400" cap="rnd">
              <a:solidFill>
                <a:srgbClr val="000000"/>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Rectangle 12"/>
            <p:cNvSpPr>
              <a:spLocks noChangeArrowheads="1"/>
            </p:cNvSpPr>
            <p:nvPr/>
          </p:nvSpPr>
          <p:spPr bwMode="auto">
            <a:xfrm>
              <a:off x="694" y="2341"/>
              <a:ext cx="23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isACK(rcvpkt)</a:t>
              </a:r>
            </a:p>
          </p:txBody>
        </p:sp>
        <p:sp>
          <p:nvSpPr>
            <p:cNvPr id="20" name="Line 13"/>
            <p:cNvSpPr>
              <a:spLocks noChangeShapeType="1"/>
            </p:cNvSpPr>
            <p:nvPr/>
          </p:nvSpPr>
          <p:spPr bwMode="auto">
            <a:xfrm>
              <a:off x="761" y="2565"/>
              <a:ext cx="6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Freeform 14"/>
            <p:cNvSpPr>
              <a:spLocks/>
            </p:cNvSpPr>
            <p:nvPr/>
          </p:nvSpPr>
          <p:spPr bwMode="auto">
            <a:xfrm>
              <a:off x="2126" y="1605"/>
              <a:ext cx="224" cy="410"/>
            </a:xfrm>
            <a:custGeom>
              <a:avLst/>
              <a:gdLst>
                <a:gd name="T0" fmla="*/ 0 w 224"/>
                <a:gd name="T1" fmla="*/ 14 h 410"/>
                <a:gd name="T2" fmla="*/ 26 w 224"/>
                <a:gd name="T3" fmla="*/ 5 h 410"/>
                <a:gd name="T4" fmla="*/ 51 w 224"/>
                <a:gd name="T5" fmla="*/ 1 h 410"/>
                <a:gd name="T6" fmla="*/ 74 w 224"/>
                <a:gd name="T7" fmla="*/ 0 h 410"/>
                <a:gd name="T8" fmla="*/ 95 w 224"/>
                <a:gd name="T9" fmla="*/ 3 h 410"/>
                <a:gd name="T10" fmla="*/ 115 w 224"/>
                <a:gd name="T11" fmla="*/ 9 h 410"/>
                <a:gd name="T12" fmla="*/ 133 w 224"/>
                <a:gd name="T13" fmla="*/ 18 h 410"/>
                <a:gd name="T14" fmla="*/ 150 w 224"/>
                <a:gd name="T15" fmla="*/ 30 h 410"/>
                <a:gd name="T16" fmla="*/ 164 w 224"/>
                <a:gd name="T17" fmla="*/ 44 h 410"/>
                <a:gd name="T18" fmla="*/ 178 w 224"/>
                <a:gd name="T19" fmla="*/ 60 h 410"/>
                <a:gd name="T20" fmla="*/ 189 w 224"/>
                <a:gd name="T21" fmla="*/ 78 h 410"/>
                <a:gd name="T22" fmla="*/ 199 w 224"/>
                <a:gd name="T23" fmla="*/ 97 h 410"/>
                <a:gd name="T24" fmla="*/ 207 w 224"/>
                <a:gd name="T25" fmla="*/ 118 h 410"/>
                <a:gd name="T26" fmla="*/ 214 w 224"/>
                <a:gd name="T27" fmla="*/ 140 h 410"/>
                <a:gd name="T28" fmla="*/ 218 w 224"/>
                <a:gd name="T29" fmla="*/ 163 h 410"/>
                <a:gd name="T30" fmla="*/ 221 w 224"/>
                <a:gd name="T31" fmla="*/ 186 h 410"/>
                <a:gd name="T32" fmla="*/ 223 w 224"/>
                <a:gd name="T33" fmla="*/ 209 h 410"/>
                <a:gd name="T34" fmla="*/ 222 w 224"/>
                <a:gd name="T35" fmla="*/ 232 h 410"/>
                <a:gd name="T36" fmla="*/ 220 w 224"/>
                <a:gd name="T37" fmla="*/ 255 h 410"/>
                <a:gd name="T38" fmla="*/ 216 w 224"/>
                <a:gd name="T39" fmla="*/ 278 h 410"/>
                <a:gd name="T40" fmla="*/ 210 w 224"/>
                <a:gd name="T41" fmla="*/ 299 h 410"/>
                <a:gd name="T42" fmla="*/ 203 w 224"/>
                <a:gd name="T43" fmla="*/ 319 h 410"/>
                <a:gd name="T44" fmla="*/ 194 w 224"/>
                <a:gd name="T45" fmla="*/ 338 h 410"/>
                <a:gd name="T46" fmla="*/ 183 w 224"/>
                <a:gd name="T47" fmla="*/ 356 h 410"/>
                <a:gd name="T48" fmla="*/ 170 w 224"/>
                <a:gd name="T49" fmla="*/ 371 h 410"/>
                <a:gd name="T50" fmla="*/ 155 w 224"/>
                <a:gd name="T51" fmla="*/ 384 h 410"/>
                <a:gd name="T52" fmla="*/ 138 w 224"/>
                <a:gd name="T53" fmla="*/ 395 h 410"/>
                <a:gd name="T54" fmla="*/ 120 w 224"/>
                <a:gd name="T55" fmla="*/ 403 h 410"/>
                <a:gd name="T56" fmla="*/ 100 w 224"/>
                <a:gd name="T57" fmla="*/ 408 h 410"/>
                <a:gd name="T58" fmla="*/ 78 w 224"/>
                <a:gd name="T59" fmla="*/ 409 h 410"/>
                <a:gd name="T60" fmla="*/ 54 w 224"/>
                <a:gd name="T61" fmla="*/ 407 h 410"/>
                <a:gd name="T62" fmla="*/ 28 w 224"/>
                <a:gd name="T63" fmla="*/ 401 h 410"/>
                <a:gd name="T64" fmla="*/ 0 w 224"/>
                <a:gd name="T65" fmla="*/ 391 h 4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410"/>
                <a:gd name="T101" fmla="*/ 224 w 224"/>
                <a:gd name="T102" fmla="*/ 410 h 41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410">
                  <a:moveTo>
                    <a:pt x="0" y="14"/>
                  </a:moveTo>
                  <a:lnTo>
                    <a:pt x="26" y="5"/>
                  </a:lnTo>
                  <a:lnTo>
                    <a:pt x="51" y="1"/>
                  </a:lnTo>
                  <a:lnTo>
                    <a:pt x="74" y="0"/>
                  </a:lnTo>
                  <a:lnTo>
                    <a:pt x="95" y="3"/>
                  </a:lnTo>
                  <a:lnTo>
                    <a:pt x="115" y="9"/>
                  </a:lnTo>
                  <a:lnTo>
                    <a:pt x="133" y="18"/>
                  </a:lnTo>
                  <a:lnTo>
                    <a:pt x="150" y="30"/>
                  </a:lnTo>
                  <a:lnTo>
                    <a:pt x="164" y="44"/>
                  </a:lnTo>
                  <a:lnTo>
                    <a:pt x="178" y="60"/>
                  </a:lnTo>
                  <a:lnTo>
                    <a:pt x="189" y="78"/>
                  </a:lnTo>
                  <a:lnTo>
                    <a:pt x="199" y="97"/>
                  </a:lnTo>
                  <a:lnTo>
                    <a:pt x="207" y="118"/>
                  </a:lnTo>
                  <a:lnTo>
                    <a:pt x="214" y="140"/>
                  </a:lnTo>
                  <a:lnTo>
                    <a:pt x="218" y="163"/>
                  </a:lnTo>
                  <a:lnTo>
                    <a:pt x="221" y="186"/>
                  </a:lnTo>
                  <a:lnTo>
                    <a:pt x="223" y="209"/>
                  </a:lnTo>
                  <a:lnTo>
                    <a:pt x="222" y="232"/>
                  </a:lnTo>
                  <a:lnTo>
                    <a:pt x="220" y="255"/>
                  </a:lnTo>
                  <a:lnTo>
                    <a:pt x="216" y="278"/>
                  </a:lnTo>
                  <a:lnTo>
                    <a:pt x="210" y="299"/>
                  </a:lnTo>
                  <a:lnTo>
                    <a:pt x="203" y="319"/>
                  </a:lnTo>
                  <a:lnTo>
                    <a:pt x="194" y="338"/>
                  </a:lnTo>
                  <a:lnTo>
                    <a:pt x="183" y="356"/>
                  </a:lnTo>
                  <a:lnTo>
                    <a:pt x="170" y="371"/>
                  </a:lnTo>
                  <a:lnTo>
                    <a:pt x="155" y="384"/>
                  </a:lnTo>
                  <a:lnTo>
                    <a:pt x="138" y="395"/>
                  </a:lnTo>
                  <a:lnTo>
                    <a:pt x="120" y="403"/>
                  </a:lnTo>
                  <a:lnTo>
                    <a:pt x="100" y="408"/>
                  </a:lnTo>
                  <a:lnTo>
                    <a:pt x="78" y="409"/>
                  </a:lnTo>
                  <a:lnTo>
                    <a:pt x="54" y="407"/>
                  </a:lnTo>
                  <a:lnTo>
                    <a:pt x="28" y="401"/>
                  </a:lnTo>
                  <a:lnTo>
                    <a:pt x="0" y="391"/>
                  </a:lnTo>
                </a:path>
              </a:pathLst>
            </a:custGeom>
            <a:noFill/>
            <a:ln w="12700" cap="rnd">
              <a:solidFill>
                <a:srgbClr val="00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Rectangle 15"/>
            <p:cNvSpPr>
              <a:spLocks noChangeArrowheads="1"/>
            </p:cNvSpPr>
            <p:nvPr/>
          </p:nvSpPr>
          <p:spPr bwMode="auto">
            <a:xfrm>
              <a:off x="2329" y="1724"/>
              <a:ext cx="115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23" name="Rectangle 16"/>
            <p:cNvSpPr>
              <a:spLocks noChangeArrowheads="1"/>
            </p:cNvSpPr>
            <p:nvPr/>
          </p:nvSpPr>
          <p:spPr bwMode="auto">
            <a:xfrm>
              <a:off x="2312" y="1258"/>
              <a:ext cx="136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a:t>
              </a:r>
            </a:p>
            <a:p>
              <a:pPr>
                <a:spcBef>
                  <a:spcPct val="0"/>
                </a:spcBef>
                <a:buFontTx/>
                <a:buNone/>
              </a:pPr>
              <a:r>
                <a:rPr lang="en-US" altLang="zh-CN" sz="1600" b="1">
                  <a:latin typeface="Arial" panose="020B0604020202020204" pitchFamily="34" charset="0"/>
                  <a:ea typeface="宋体" panose="02010600030101010101" pitchFamily="2" charset="-122"/>
                </a:rPr>
                <a:t>   isNAK(rcvpkt)</a:t>
              </a:r>
            </a:p>
          </p:txBody>
        </p:sp>
        <p:sp>
          <p:nvSpPr>
            <p:cNvPr id="24" name="Line 17"/>
            <p:cNvSpPr>
              <a:spLocks noChangeShapeType="1"/>
            </p:cNvSpPr>
            <p:nvPr/>
          </p:nvSpPr>
          <p:spPr bwMode="auto">
            <a:xfrm>
              <a:off x="2390" y="1682"/>
              <a:ext cx="6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5" name="Group 21"/>
            <p:cNvGrpSpPr>
              <a:grpSpLocks/>
            </p:cNvGrpSpPr>
            <p:nvPr/>
          </p:nvGrpSpPr>
          <p:grpSpPr bwMode="auto">
            <a:xfrm>
              <a:off x="4305" y="1553"/>
              <a:ext cx="1263" cy="594"/>
              <a:chOff x="4305" y="1553"/>
              <a:chExt cx="1263" cy="594"/>
            </a:xfrm>
          </p:grpSpPr>
          <p:sp>
            <p:nvSpPr>
              <p:cNvPr id="56" name="Rectangle 18"/>
              <p:cNvSpPr>
                <a:spLocks noChangeArrowheads="1"/>
              </p:cNvSpPr>
              <p:nvPr/>
            </p:nvSpPr>
            <p:spPr bwMode="auto">
              <a:xfrm>
                <a:off x="4305" y="1969"/>
                <a:ext cx="120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udt_send(NAK)</a:t>
                </a:r>
              </a:p>
            </p:txBody>
          </p:sp>
          <p:sp>
            <p:nvSpPr>
              <p:cNvPr id="57" name="Rectangle 19"/>
              <p:cNvSpPr>
                <a:spLocks noChangeArrowheads="1"/>
              </p:cNvSpPr>
              <p:nvPr/>
            </p:nvSpPr>
            <p:spPr bwMode="auto">
              <a:xfrm>
                <a:off x="4308" y="1553"/>
                <a:ext cx="12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a:t>
                </a:r>
              </a:p>
              <a:p>
                <a:pPr>
                  <a:spcBef>
                    <a:spcPct val="0"/>
                  </a:spcBef>
                  <a:buFontTx/>
                  <a:buNone/>
                </a:pPr>
                <a:r>
                  <a:rPr lang="en-US" altLang="zh-CN" sz="1600" b="1">
                    <a:latin typeface="Arial" panose="020B0604020202020204" pitchFamily="34" charset="0"/>
                    <a:ea typeface="宋体" panose="02010600030101010101" pitchFamily="2" charset="-122"/>
                  </a:rPr>
                  <a:t>  corrupt(rcvpkt)</a:t>
                </a:r>
              </a:p>
            </p:txBody>
          </p:sp>
          <p:sp>
            <p:nvSpPr>
              <p:cNvPr id="58" name="Line 20"/>
              <p:cNvSpPr>
                <a:spLocks noChangeShapeType="1"/>
              </p:cNvSpPr>
              <p:nvPr/>
            </p:nvSpPr>
            <p:spPr bwMode="auto">
              <a:xfrm>
                <a:off x="4371" y="1970"/>
                <a:ext cx="6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24"/>
            <p:cNvGrpSpPr>
              <a:grpSpLocks/>
            </p:cNvGrpSpPr>
            <p:nvPr/>
          </p:nvGrpSpPr>
          <p:grpSpPr bwMode="auto">
            <a:xfrm>
              <a:off x="1495" y="1461"/>
              <a:ext cx="706" cy="669"/>
              <a:chOff x="1495" y="1461"/>
              <a:chExt cx="706" cy="669"/>
            </a:xfrm>
          </p:grpSpPr>
          <p:sp>
            <p:nvSpPr>
              <p:cNvPr id="54" name="Oval 22"/>
              <p:cNvSpPr>
                <a:spLocks noChangeArrowheads="1"/>
              </p:cNvSpPr>
              <p:nvPr/>
            </p:nvSpPr>
            <p:spPr bwMode="auto">
              <a:xfrm>
                <a:off x="1519" y="1461"/>
                <a:ext cx="652" cy="669"/>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5" name="Rectangle 23"/>
              <p:cNvSpPr>
                <a:spLocks noChangeArrowheads="1"/>
              </p:cNvSpPr>
              <p:nvPr/>
            </p:nvSpPr>
            <p:spPr bwMode="auto">
              <a:xfrm>
                <a:off x="1495" y="1515"/>
                <a:ext cx="70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en-US" altLang="zh-CN" sz="1600" b="1">
                  <a:latin typeface="Arial" panose="020B0604020202020204" pitchFamily="34" charset="0"/>
                  <a:ea typeface="宋体" panose="02010600030101010101" pitchFamily="2" charset="-122"/>
                </a:endParaRPr>
              </a:p>
              <a:p>
                <a:pPr algn="ctr">
                  <a:spcBef>
                    <a:spcPct val="0"/>
                  </a:spcBef>
                  <a:buFontTx/>
                  <a:buNone/>
                </a:pPr>
                <a:r>
                  <a:rPr lang="zh-CN" altLang="en-US" sz="1600" b="1">
                    <a:latin typeface="Arial" panose="020B0604020202020204" pitchFamily="34" charset="0"/>
                    <a:ea typeface="宋体" panose="02010600030101010101" pitchFamily="2" charset="-122"/>
                  </a:rPr>
                  <a:t>等待 </a:t>
                </a:r>
                <a:r>
                  <a:rPr lang="en-US" altLang="zh-CN" sz="1600" b="1">
                    <a:latin typeface="Arial" panose="020B0604020202020204" pitchFamily="34" charset="0"/>
                    <a:ea typeface="宋体" panose="02010600030101010101" pitchFamily="2" charset="-122"/>
                  </a:rPr>
                  <a:t>ACK </a:t>
                </a:r>
                <a:r>
                  <a:rPr lang="zh-CN" altLang="en-US" sz="1600" b="1">
                    <a:latin typeface="Arial" panose="020B0604020202020204" pitchFamily="34" charset="0"/>
                    <a:ea typeface="宋体" panose="02010600030101010101" pitchFamily="2" charset="-122"/>
                  </a:rPr>
                  <a:t>或</a:t>
                </a:r>
                <a:r>
                  <a:rPr lang="en-US" altLang="zh-CN" sz="1600" b="1">
                    <a:latin typeface="Arial" panose="020B0604020202020204" pitchFamily="34" charset="0"/>
                    <a:ea typeface="宋体" panose="02010600030101010101" pitchFamily="2" charset="-122"/>
                  </a:rPr>
                  <a:t>NAK</a:t>
                </a:r>
              </a:p>
            </p:txBody>
          </p:sp>
        </p:grpSp>
        <p:sp>
          <p:nvSpPr>
            <p:cNvPr id="27" name="Freeform 25"/>
            <p:cNvSpPr>
              <a:spLocks/>
            </p:cNvSpPr>
            <p:nvPr/>
          </p:nvSpPr>
          <p:spPr bwMode="auto">
            <a:xfrm>
              <a:off x="4538" y="2195"/>
              <a:ext cx="445" cy="234"/>
            </a:xfrm>
            <a:custGeom>
              <a:avLst/>
              <a:gdLst>
                <a:gd name="T0" fmla="*/ 31 w 445"/>
                <a:gd name="T1" fmla="*/ 203 h 234"/>
                <a:gd name="T2" fmla="*/ 15 w 445"/>
                <a:gd name="T3" fmla="*/ 176 h 234"/>
                <a:gd name="T4" fmla="*/ 5 w 445"/>
                <a:gd name="T5" fmla="*/ 151 h 234"/>
                <a:gd name="T6" fmla="*/ 0 w 445"/>
                <a:gd name="T7" fmla="*/ 129 h 234"/>
                <a:gd name="T8" fmla="*/ 0 w 445"/>
                <a:gd name="T9" fmla="*/ 108 h 234"/>
                <a:gd name="T10" fmla="*/ 5 w 445"/>
                <a:gd name="T11" fmla="*/ 89 h 234"/>
                <a:gd name="T12" fmla="*/ 13 w 445"/>
                <a:gd name="T13" fmla="*/ 72 h 234"/>
                <a:gd name="T14" fmla="*/ 25 w 445"/>
                <a:gd name="T15" fmla="*/ 57 h 234"/>
                <a:gd name="T16" fmla="*/ 41 w 445"/>
                <a:gd name="T17" fmla="*/ 43 h 234"/>
                <a:gd name="T18" fmla="*/ 59 w 445"/>
                <a:gd name="T19" fmla="*/ 32 h 234"/>
                <a:gd name="T20" fmla="*/ 80 w 445"/>
                <a:gd name="T21" fmla="*/ 22 h 234"/>
                <a:gd name="T22" fmla="*/ 103 w 445"/>
                <a:gd name="T23" fmla="*/ 14 h 234"/>
                <a:gd name="T24" fmla="*/ 128 w 445"/>
                <a:gd name="T25" fmla="*/ 8 h 234"/>
                <a:gd name="T26" fmla="*/ 181 w 445"/>
                <a:gd name="T27" fmla="*/ 0 h 234"/>
                <a:gd name="T28" fmla="*/ 236 w 445"/>
                <a:gd name="T29" fmla="*/ 0 h 234"/>
                <a:gd name="T30" fmla="*/ 291 w 445"/>
                <a:gd name="T31" fmla="*/ 7 h 234"/>
                <a:gd name="T32" fmla="*/ 342 w 445"/>
                <a:gd name="T33" fmla="*/ 20 h 234"/>
                <a:gd name="T34" fmla="*/ 365 w 445"/>
                <a:gd name="T35" fmla="*/ 30 h 234"/>
                <a:gd name="T36" fmla="*/ 386 w 445"/>
                <a:gd name="T37" fmla="*/ 40 h 234"/>
                <a:gd name="T38" fmla="*/ 404 w 445"/>
                <a:gd name="T39" fmla="*/ 53 h 234"/>
                <a:gd name="T40" fmla="*/ 419 w 445"/>
                <a:gd name="T41" fmla="*/ 66 h 234"/>
                <a:gd name="T42" fmla="*/ 431 w 445"/>
                <a:gd name="T43" fmla="*/ 82 h 234"/>
                <a:gd name="T44" fmla="*/ 440 w 445"/>
                <a:gd name="T45" fmla="*/ 99 h 234"/>
                <a:gd name="T46" fmla="*/ 444 w 445"/>
                <a:gd name="T47" fmla="*/ 118 h 234"/>
                <a:gd name="T48" fmla="*/ 444 w 445"/>
                <a:gd name="T49" fmla="*/ 138 h 234"/>
                <a:gd name="T50" fmla="*/ 439 w 445"/>
                <a:gd name="T51" fmla="*/ 160 h 234"/>
                <a:gd name="T52" fmla="*/ 429 w 445"/>
                <a:gd name="T53" fmla="*/ 183 h 234"/>
                <a:gd name="T54" fmla="*/ 413 w 445"/>
                <a:gd name="T55" fmla="*/ 207 h 234"/>
                <a:gd name="T56" fmla="*/ 392 w 445"/>
                <a:gd name="T57" fmla="*/ 233 h 2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45"/>
                <a:gd name="T88" fmla="*/ 0 h 234"/>
                <a:gd name="T89" fmla="*/ 445 w 445"/>
                <a:gd name="T90" fmla="*/ 234 h 2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45" h="234">
                  <a:moveTo>
                    <a:pt x="31" y="203"/>
                  </a:moveTo>
                  <a:lnTo>
                    <a:pt x="15" y="176"/>
                  </a:lnTo>
                  <a:lnTo>
                    <a:pt x="5" y="151"/>
                  </a:lnTo>
                  <a:lnTo>
                    <a:pt x="0" y="129"/>
                  </a:lnTo>
                  <a:lnTo>
                    <a:pt x="0" y="108"/>
                  </a:lnTo>
                  <a:lnTo>
                    <a:pt x="5" y="89"/>
                  </a:lnTo>
                  <a:lnTo>
                    <a:pt x="13" y="72"/>
                  </a:lnTo>
                  <a:lnTo>
                    <a:pt x="25" y="57"/>
                  </a:lnTo>
                  <a:lnTo>
                    <a:pt x="41" y="43"/>
                  </a:lnTo>
                  <a:lnTo>
                    <a:pt x="59" y="32"/>
                  </a:lnTo>
                  <a:lnTo>
                    <a:pt x="80" y="22"/>
                  </a:lnTo>
                  <a:lnTo>
                    <a:pt x="103" y="14"/>
                  </a:lnTo>
                  <a:lnTo>
                    <a:pt x="128" y="8"/>
                  </a:lnTo>
                  <a:lnTo>
                    <a:pt x="181" y="0"/>
                  </a:lnTo>
                  <a:lnTo>
                    <a:pt x="236" y="0"/>
                  </a:lnTo>
                  <a:lnTo>
                    <a:pt x="291" y="7"/>
                  </a:lnTo>
                  <a:lnTo>
                    <a:pt x="342" y="20"/>
                  </a:lnTo>
                  <a:lnTo>
                    <a:pt x="365" y="30"/>
                  </a:lnTo>
                  <a:lnTo>
                    <a:pt x="386" y="40"/>
                  </a:lnTo>
                  <a:lnTo>
                    <a:pt x="404" y="53"/>
                  </a:lnTo>
                  <a:lnTo>
                    <a:pt x="419" y="66"/>
                  </a:lnTo>
                  <a:lnTo>
                    <a:pt x="431" y="82"/>
                  </a:lnTo>
                  <a:lnTo>
                    <a:pt x="440" y="99"/>
                  </a:lnTo>
                  <a:lnTo>
                    <a:pt x="444" y="118"/>
                  </a:lnTo>
                  <a:lnTo>
                    <a:pt x="444" y="138"/>
                  </a:lnTo>
                  <a:lnTo>
                    <a:pt x="439" y="160"/>
                  </a:lnTo>
                  <a:lnTo>
                    <a:pt x="429" y="183"/>
                  </a:lnTo>
                  <a:lnTo>
                    <a:pt x="413" y="207"/>
                  </a:lnTo>
                  <a:lnTo>
                    <a:pt x="392" y="233"/>
                  </a:lnTo>
                </a:path>
              </a:pathLst>
            </a:custGeom>
            <a:noFill/>
            <a:ln w="25400" cap="rnd">
              <a:solidFill>
                <a:srgbClr val="00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Oval 26"/>
            <p:cNvSpPr>
              <a:spLocks noChangeArrowheads="1"/>
            </p:cNvSpPr>
            <p:nvPr/>
          </p:nvSpPr>
          <p:spPr bwMode="auto">
            <a:xfrm>
              <a:off x="4428" y="2392"/>
              <a:ext cx="651" cy="669"/>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9" name="Rectangle 27"/>
            <p:cNvSpPr>
              <a:spLocks noChangeArrowheads="1"/>
            </p:cNvSpPr>
            <p:nvPr/>
          </p:nvSpPr>
          <p:spPr bwMode="auto">
            <a:xfrm>
              <a:off x="4373" y="2452"/>
              <a:ext cx="788"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600" b="1">
                  <a:latin typeface="Arial" panose="020B0604020202020204" pitchFamily="34" charset="0"/>
                  <a:ea typeface="宋体" panose="02010600030101010101" pitchFamily="2" charset="-122"/>
                </a:rPr>
                <a:t>等待下</a:t>
              </a:r>
            </a:p>
            <a:p>
              <a:pPr algn="ctr">
                <a:spcBef>
                  <a:spcPct val="0"/>
                </a:spcBef>
                <a:buFontTx/>
                <a:buNone/>
              </a:pPr>
              <a:r>
                <a:rPr lang="zh-CN" altLang="en-US" sz="1600" b="1">
                  <a:latin typeface="Arial" panose="020B0604020202020204" pitchFamily="34" charset="0"/>
                  <a:ea typeface="宋体" panose="02010600030101010101" pitchFamily="2" charset="-122"/>
                </a:rPr>
                <a:t>层的调用</a:t>
              </a:r>
            </a:p>
          </p:txBody>
        </p:sp>
        <p:sp>
          <p:nvSpPr>
            <p:cNvPr id="30" name="Freeform 28"/>
            <p:cNvSpPr>
              <a:spLocks/>
            </p:cNvSpPr>
            <p:nvPr/>
          </p:nvSpPr>
          <p:spPr bwMode="auto">
            <a:xfrm>
              <a:off x="4546" y="3013"/>
              <a:ext cx="445" cy="233"/>
            </a:xfrm>
            <a:custGeom>
              <a:avLst/>
              <a:gdLst>
                <a:gd name="T0" fmla="*/ 31 w 445"/>
                <a:gd name="T1" fmla="*/ 30 h 233"/>
                <a:gd name="T2" fmla="*/ 15 w 445"/>
                <a:gd name="T3" fmla="*/ 57 h 233"/>
                <a:gd name="T4" fmla="*/ 5 w 445"/>
                <a:gd name="T5" fmla="*/ 81 h 233"/>
                <a:gd name="T6" fmla="*/ 0 w 445"/>
                <a:gd name="T7" fmla="*/ 104 h 233"/>
                <a:gd name="T8" fmla="*/ 0 w 445"/>
                <a:gd name="T9" fmla="*/ 125 h 233"/>
                <a:gd name="T10" fmla="*/ 5 w 445"/>
                <a:gd name="T11" fmla="*/ 144 h 233"/>
                <a:gd name="T12" fmla="*/ 13 w 445"/>
                <a:gd name="T13" fmla="*/ 161 h 233"/>
                <a:gd name="T14" fmla="*/ 25 w 445"/>
                <a:gd name="T15" fmla="*/ 176 h 233"/>
                <a:gd name="T16" fmla="*/ 41 w 445"/>
                <a:gd name="T17" fmla="*/ 190 h 233"/>
                <a:gd name="T18" fmla="*/ 59 w 445"/>
                <a:gd name="T19" fmla="*/ 201 h 233"/>
                <a:gd name="T20" fmla="*/ 80 w 445"/>
                <a:gd name="T21" fmla="*/ 211 h 233"/>
                <a:gd name="T22" fmla="*/ 103 w 445"/>
                <a:gd name="T23" fmla="*/ 219 h 233"/>
                <a:gd name="T24" fmla="*/ 128 w 445"/>
                <a:gd name="T25" fmla="*/ 225 h 233"/>
                <a:gd name="T26" fmla="*/ 181 w 445"/>
                <a:gd name="T27" fmla="*/ 232 h 233"/>
                <a:gd name="T28" fmla="*/ 236 w 445"/>
                <a:gd name="T29" fmla="*/ 232 h 233"/>
                <a:gd name="T30" fmla="*/ 291 w 445"/>
                <a:gd name="T31" fmla="*/ 226 h 233"/>
                <a:gd name="T32" fmla="*/ 342 w 445"/>
                <a:gd name="T33" fmla="*/ 212 h 233"/>
                <a:gd name="T34" fmla="*/ 365 w 445"/>
                <a:gd name="T35" fmla="*/ 203 h 233"/>
                <a:gd name="T36" fmla="*/ 386 w 445"/>
                <a:gd name="T37" fmla="*/ 192 h 233"/>
                <a:gd name="T38" fmla="*/ 404 w 445"/>
                <a:gd name="T39" fmla="*/ 180 h 233"/>
                <a:gd name="T40" fmla="*/ 419 w 445"/>
                <a:gd name="T41" fmla="*/ 166 h 233"/>
                <a:gd name="T42" fmla="*/ 431 w 445"/>
                <a:gd name="T43" fmla="*/ 151 h 233"/>
                <a:gd name="T44" fmla="*/ 440 w 445"/>
                <a:gd name="T45" fmla="*/ 134 h 233"/>
                <a:gd name="T46" fmla="*/ 444 w 445"/>
                <a:gd name="T47" fmla="*/ 115 h 233"/>
                <a:gd name="T48" fmla="*/ 444 w 445"/>
                <a:gd name="T49" fmla="*/ 95 h 233"/>
                <a:gd name="T50" fmla="*/ 439 w 445"/>
                <a:gd name="T51" fmla="*/ 73 h 233"/>
                <a:gd name="T52" fmla="*/ 429 w 445"/>
                <a:gd name="T53" fmla="*/ 51 h 233"/>
                <a:gd name="T54" fmla="*/ 413 w 445"/>
                <a:gd name="T55" fmla="*/ 26 h 233"/>
                <a:gd name="T56" fmla="*/ 391 w 445"/>
                <a:gd name="T57" fmla="*/ 0 h 23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45"/>
                <a:gd name="T88" fmla="*/ 0 h 233"/>
                <a:gd name="T89" fmla="*/ 445 w 445"/>
                <a:gd name="T90" fmla="*/ 233 h 23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45" h="233">
                  <a:moveTo>
                    <a:pt x="31" y="30"/>
                  </a:moveTo>
                  <a:lnTo>
                    <a:pt x="15" y="57"/>
                  </a:lnTo>
                  <a:lnTo>
                    <a:pt x="5" y="81"/>
                  </a:lnTo>
                  <a:lnTo>
                    <a:pt x="0" y="104"/>
                  </a:lnTo>
                  <a:lnTo>
                    <a:pt x="0" y="125"/>
                  </a:lnTo>
                  <a:lnTo>
                    <a:pt x="5" y="144"/>
                  </a:lnTo>
                  <a:lnTo>
                    <a:pt x="13" y="161"/>
                  </a:lnTo>
                  <a:lnTo>
                    <a:pt x="25" y="176"/>
                  </a:lnTo>
                  <a:lnTo>
                    <a:pt x="41" y="190"/>
                  </a:lnTo>
                  <a:lnTo>
                    <a:pt x="59" y="201"/>
                  </a:lnTo>
                  <a:lnTo>
                    <a:pt x="80" y="211"/>
                  </a:lnTo>
                  <a:lnTo>
                    <a:pt x="103" y="219"/>
                  </a:lnTo>
                  <a:lnTo>
                    <a:pt x="128" y="225"/>
                  </a:lnTo>
                  <a:lnTo>
                    <a:pt x="181" y="232"/>
                  </a:lnTo>
                  <a:lnTo>
                    <a:pt x="236" y="232"/>
                  </a:lnTo>
                  <a:lnTo>
                    <a:pt x="291" y="226"/>
                  </a:lnTo>
                  <a:lnTo>
                    <a:pt x="342" y="212"/>
                  </a:lnTo>
                  <a:lnTo>
                    <a:pt x="365" y="203"/>
                  </a:lnTo>
                  <a:lnTo>
                    <a:pt x="386" y="192"/>
                  </a:lnTo>
                  <a:lnTo>
                    <a:pt x="404" y="180"/>
                  </a:lnTo>
                  <a:lnTo>
                    <a:pt x="419" y="166"/>
                  </a:lnTo>
                  <a:lnTo>
                    <a:pt x="431" y="151"/>
                  </a:lnTo>
                  <a:lnTo>
                    <a:pt x="440" y="134"/>
                  </a:lnTo>
                  <a:lnTo>
                    <a:pt x="444" y="115"/>
                  </a:lnTo>
                  <a:lnTo>
                    <a:pt x="444" y="95"/>
                  </a:lnTo>
                  <a:lnTo>
                    <a:pt x="439" y="73"/>
                  </a:lnTo>
                  <a:lnTo>
                    <a:pt x="429" y="51"/>
                  </a:lnTo>
                  <a:lnTo>
                    <a:pt x="413" y="26"/>
                  </a:lnTo>
                  <a:lnTo>
                    <a:pt x="391" y="0"/>
                  </a:lnTo>
                </a:path>
              </a:pathLst>
            </a:custGeom>
            <a:noFill/>
            <a:ln w="25400" cap="rnd">
              <a:solidFill>
                <a:srgbClr val="00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 name="Group 31"/>
            <p:cNvGrpSpPr>
              <a:grpSpLocks/>
            </p:cNvGrpSpPr>
            <p:nvPr/>
          </p:nvGrpSpPr>
          <p:grpSpPr bwMode="auto">
            <a:xfrm>
              <a:off x="220" y="1424"/>
              <a:ext cx="879" cy="699"/>
              <a:chOff x="220" y="1424"/>
              <a:chExt cx="879" cy="699"/>
            </a:xfrm>
          </p:grpSpPr>
          <p:sp>
            <p:nvSpPr>
              <p:cNvPr id="52" name="Line 29"/>
              <p:cNvSpPr>
                <a:spLocks noChangeShapeType="1"/>
              </p:cNvSpPr>
              <p:nvPr/>
            </p:nvSpPr>
            <p:spPr bwMode="auto">
              <a:xfrm>
                <a:off x="220" y="1424"/>
                <a:ext cx="284" cy="169"/>
              </a:xfrm>
              <a:prstGeom prst="line">
                <a:avLst/>
              </a:prstGeom>
              <a:noFill/>
              <a:ln w="25400">
                <a:solidFill>
                  <a:srgbClr val="FF0000"/>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3" name="Oval 30"/>
              <p:cNvSpPr>
                <a:spLocks noChangeArrowheads="1"/>
              </p:cNvSpPr>
              <p:nvPr/>
            </p:nvSpPr>
            <p:spPr bwMode="auto">
              <a:xfrm>
                <a:off x="444" y="1450"/>
                <a:ext cx="655" cy="67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grpSp>
          <p:nvGrpSpPr>
            <p:cNvPr id="32" name="Group 34"/>
            <p:cNvGrpSpPr>
              <a:grpSpLocks/>
            </p:cNvGrpSpPr>
            <p:nvPr/>
          </p:nvGrpSpPr>
          <p:grpSpPr bwMode="auto">
            <a:xfrm>
              <a:off x="4148" y="2344"/>
              <a:ext cx="932" cy="719"/>
              <a:chOff x="4148" y="2344"/>
              <a:chExt cx="932" cy="719"/>
            </a:xfrm>
          </p:grpSpPr>
          <p:sp>
            <p:nvSpPr>
              <p:cNvPr id="50" name="Line 32"/>
              <p:cNvSpPr>
                <a:spLocks noChangeShapeType="1"/>
              </p:cNvSpPr>
              <p:nvPr/>
            </p:nvSpPr>
            <p:spPr bwMode="auto">
              <a:xfrm>
                <a:off x="4148" y="2344"/>
                <a:ext cx="284" cy="169"/>
              </a:xfrm>
              <a:prstGeom prst="line">
                <a:avLst/>
              </a:prstGeom>
              <a:noFill/>
              <a:ln w="25400">
                <a:solidFill>
                  <a:srgbClr val="FF0000"/>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 name="Oval 33"/>
              <p:cNvSpPr>
                <a:spLocks noChangeArrowheads="1"/>
              </p:cNvSpPr>
              <p:nvPr/>
            </p:nvSpPr>
            <p:spPr bwMode="auto">
              <a:xfrm>
                <a:off x="4425" y="2389"/>
                <a:ext cx="655" cy="674"/>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
          <p:nvSpPr>
            <p:cNvPr id="33" name="Rectangle 35"/>
            <p:cNvSpPr>
              <a:spLocks noChangeArrowheads="1"/>
            </p:cNvSpPr>
            <p:nvPr/>
          </p:nvSpPr>
          <p:spPr bwMode="auto">
            <a:xfrm>
              <a:off x="667" y="756"/>
              <a:ext cx="148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rdt_send(data)</a:t>
              </a:r>
            </a:p>
          </p:txBody>
        </p:sp>
        <p:sp>
          <p:nvSpPr>
            <p:cNvPr id="34" name="Line 36"/>
            <p:cNvSpPr>
              <a:spLocks noChangeShapeType="1"/>
            </p:cNvSpPr>
            <p:nvPr/>
          </p:nvSpPr>
          <p:spPr bwMode="auto">
            <a:xfrm>
              <a:off x="655" y="817"/>
              <a:ext cx="8" cy="517"/>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 name="Freeform 37"/>
            <p:cNvSpPr>
              <a:spLocks/>
            </p:cNvSpPr>
            <p:nvPr/>
          </p:nvSpPr>
          <p:spPr bwMode="auto">
            <a:xfrm>
              <a:off x="655" y="1314"/>
              <a:ext cx="4396" cy="2117"/>
            </a:xfrm>
            <a:custGeom>
              <a:avLst/>
              <a:gdLst>
                <a:gd name="T0" fmla="*/ 0 w 4396"/>
                <a:gd name="T1" fmla="*/ 11 h 2117"/>
                <a:gd name="T2" fmla="*/ 1045 w 4396"/>
                <a:gd name="T3" fmla="*/ 0 h 2117"/>
                <a:gd name="T4" fmla="*/ 3528 w 4396"/>
                <a:gd name="T5" fmla="*/ 2116 h 2117"/>
                <a:gd name="T6" fmla="*/ 4395 w 4396"/>
                <a:gd name="T7" fmla="*/ 2116 h 2117"/>
                <a:gd name="T8" fmla="*/ 0 60000 65536"/>
                <a:gd name="T9" fmla="*/ 0 60000 65536"/>
                <a:gd name="T10" fmla="*/ 0 60000 65536"/>
                <a:gd name="T11" fmla="*/ 0 60000 65536"/>
                <a:gd name="T12" fmla="*/ 0 w 4396"/>
                <a:gd name="T13" fmla="*/ 0 h 2117"/>
                <a:gd name="T14" fmla="*/ 4396 w 4396"/>
                <a:gd name="T15" fmla="*/ 2117 h 2117"/>
              </a:gdLst>
              <a:ahLst/>
              <a:cxnLst>
                <a:cxn ang="T8">
                  <a:pos x="T0" y="T1"/>
                </a:cxn>
                <a:cxn ang="T9">
                  <a:pos x="T2" y="T3"/>
                </a:cxn>
                <a:cxn ang="T10">
                  <a:pos x="T4" y="T5"/>
                </a:cxn>
                <a:cxn ang="T11">
                  <a:pos x="T6" y="T7"/>
                </a:cxn>
              </a:cxnLst>
              <a:rect l="T12" t="T13" r="T14" b="T15"/>
              <a:pathLst>
                <a:path w="4396" h="2117">
                  <a:moveTo>
                    <a:pt x="0" y="11"/>
                  </a:moveTo>
                  <a:lnTo>
                    <a:pt x="1045" y="0"/>
                  </a:lnTo>
                  <a:lnTo>
                    <a:pt x="3528" y="2116"/>
                  </a:lnTo>
                  <a:lnTo>
                    <a:pt x="4395" y="2116"/>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6" name="Group 40"/>
            <p:cNvGrpSpPr>
              <a:grpSpLocks/>
            </p:cNvGrpSpPr>
            <p:nvPr/>
          </p:nvGrpSpPr>
          <p:grpSpPr bwMode="auto">
            <a:xfrm>
              <a:off x="219" y="1424"/>
              <a:ext cx="879" cy="699"/>
              <a:chOff x="219" y="1424"/>
              <a:chExt cx="879" cy="699"/>
            </a:xfrm>
          </p:grpSpPr>
          <p:sp>
            <p:nvSpPr>
              <p:cNvPr id="48" name="Line 38"/>
              <p:cNvSpPr>
                <a:spLocks noChangeShapeType="1"/>
              </p:cNvSpPr>
              <p:nvPr/>
            </p:nvSpPr>
            <p:spPr bwMode="auto">
              <a:xfrm>
                <a:off x="219" y="1424"/>
                <a:ext cx="284" cy="169"/>
              </a:xfrm>
              <a:prstGeom prst="line">
                <a:avLst/>
              </a:prstGeom>
              <a:noFill/>
              <a:ln w="25400">
                <a:solidFill>
                  <a:schemeClr val="tx2"/>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9" name="Oval 39"/>
              <p:cNvSpPr>
                <a:spLocks noChangeArrowheads="1"/>
              </p:cNvSpPr>
              <p:nvPr/>
            </p:nvSpPr>
            <p:spPr bwMode="auto">
              <a:xfrm>
                <a:off x="443" y="1450"/>
                <a:ext cx="655" cy="67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
          <p:nvSpPr>
            <p:cNvPr id="37" name="Oval 41"/>
            <p:cNvSpPr>
              <a:spLocks noChangeArrowheads="1"/>
            </p:cNvSpPr>
            <p:nvPr/>
          </p:nvSpPr>
          <p:spPr bwMode="auto">
            <a:xfrm>
              <a:off x="1517" y="1459"/>
              <a:ext cx="655" cy="67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8" name="Line 42"/>
            <p:cNvSpPr>
              <a:spLocks noChangeShapeType="1"/>
            </p:cNvSpPr>
            <p:nvPr/>
          </p:nvSpPr>
          <p:spPr bwMode="auto">
            <a:xfrm flipH="1">
              <a:off x="4100" y="3316"/>
              <a:ext cx="8" cy="825"/>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9" name="Freeform 43"/>
            <p:cNvSpPr>
              <a:spLocks/>
            </p:cNvSpPr>
            <p:nvPr/>
          </p:nvSpPr>
          <p:spPr bwMode="auto">
            <a:xfrm>
              <a:off x="749" y="2613"/>
              <a:ext cx="4377" cy="1564"/>
            </a:xfrm>
            <a:custGeom>
              <a:avLst/>
              <a:gdLst>
                <a:gd name="T0" fmla="*/ 4376 w 4377"/>
                <a:gd name="T1" fmla="*/ 1563 h 1564"/>
                <a:gd name="T2" fmla="*/ 3359 w 4377"/>
                <a:gd name="T3" fmla="*/ 1563 h 1564"/>
                <a:gd name="T4" fmla="*/ 1959 w 4377"/>
                <a:gd name="T5" fmla="*/ 0 h 1564"/>
                <a:gd name="T6" fmla="*/ 0 w 4377"/>
                <a:gd name="T7" fmla="*/ 0 h 1564"/>
                <a:gd name="T8" fmla="*/ 0 60000 65536"/>
                <a:gd name="T9" fmla="*/ 0 60000 65536"/>
                <a:gd name="T10" fmla="*/ 0 60000 65536"/>
                <a:gd name="T11" fmla="*/ 0 60000 65536"/>
                <a:gd name="T12" fmla="*/ 0 w 4377"/>
                <a:gd name="T13" fmla="*/ 0 h 1564"/>
                <a:gd name="T14" fmla="*/ 4377 w 4377"/>
                <a:gd name="T15" fmla="*/ 1564 h 1564"/>
              </a:gdLst>
              <a:ahLst/>
              <a:cxnLst>
                <a:cxn ang="T8">
                  <a:pos x="T0" y="T1"/>
                </a:cxn>
                <a:cxn ang="T9">
                  <a:pos x="T2" y="T3"/>
                </a:cxn>
                <a:cxn ang="T10">
                  <a:pos x="T4" y="T5"/>
                </a:cxn>
                <a:cxn ang="T11">
                  <a:pos x="T6" y="T7"/>
                </a:cxn>
              </a:cxnLst>
              <a:rect l="T12" t="T13" r="T14" b="T15"/>
              <a:pathLst>
                <a:path w="4377" h="1564">
                  <a:moveTo>
                    <a:pt x="4376" y="1563"/>
                  </a:moveTo>
                  <a:lnTo>
                    <a:pt x="3359" y="1563"/>
                  </a:lnTo>
                  <a:lnTo>
                    <a:pt x="1959" y="0"/>
                  </a:lnTo>
                  <a:lnTo>
                    <a:pt x="0" y="0"/>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2" name="Group 46"/>
            <p:cNvGrpSpPr>
              <a:grpSpLocks/>
            </p:cNvGrpSpPr>
            <p:nvPr/>
          </p:nvGrpSpPr>
          <p:grpSpPr bwMode="auto">
            <a:xfrm>
              <a:off x="219" y="1424"/>
              <a:ext cx="879" cy="699"/>
              <a:chOff x="219" y="1424"/>
              <a:chExt cx="879" cy="699"/>
            </a:xfrm>
          </p:grpSpPr>
          <p:sp>
            <p:nvSpPr>
              <p:cNvPr id="46" name="Line 44"/>
              <p:cNvSpPr>
                <a:spLocks noChangeShapeType="1"/>
              </p:cNvSpPr>
              <p:nvPr/>
            </p:nvSpPr>
            <p:spPr bwMode="auto">
              <a:xfrm>
                <a:off x="219" y="1424"/>
                <a:ext cx="284" cy="169"/>
              </a:xfrm>
              <a:prstGeom prst="line">
                <a:avLst/>
              </a:prstGeom>
              <a:noFill/>
              <a:ln w="25400">
                <a:solidFill>
                  <a:schemeClr val="tx2"/>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7" name="Oval 45"/>
              <p:cNvSpPr>
                <a:spLocks noChangeArrowheads="1"/>
              </p:cNvSpPr>
              <p:nvPr/>
            </p:nvSpPr>
            <p:spPr bwMode="auto">
              <a:xfrm>
                <a:off x="443" y="1450"/>
                <a:ext cx="655" cy="67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
          <p:nvSpPr>
            <p:cNvPr id="44" name="Oval 47"/>
            <p:cNvSpPr>
              <a:spLocks noChangeArrowheads="1"/>
            </p:cNvSpPr>
            <p:nvPr/>
          </p:nvSpPr>
          <p:spPr bwMode="auto">
            <a:xfrm>
              <a:off x="1515" y="1462"/>
              <a:ext cx="655" cy="67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5" name="Rectangle 48"/>
            <p:cNvSpPr>
              <a:spLocks noChangeArrowheads="1"/>
            </p:cNvSpPr>
            <p:nvPr/>
          </p:nvSpPr>
          <p:spPr bwMode="auto">
            <a:xfrm>
              <a:off x="920" y="2591"/>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Symbol" panose="05050102010706020507" pitchFamily="18" charset="2"/>
                  <a:ea typeface="宋体" panose="02010600030101010101" pitchFamily="2" charset="-122"/>
                </a:rPr>
                <a:t>L</a:t>
              </a:r>
            </a:p>
          </p:txBody>
        </p:sp>
      </p:grpSp>
    </p:spTree>
    <p:extLst>
      <p:ext uri="{BB962C8B-B14F-4D97-AF65-F5344CB8AC3E}">
        <p14:creationId xmlns:p14="http://schemas.microsoft.com/office/powerpoint/2010/main" val="11287662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4310898" y="710268"/>
            <a:ext cx="3570208" cy="646331"/>
          </a:xfrm>
          <a:prstGeom prst="rect">
            <a:avLst/>
          </a:prstGeom>
        </p:spPr>
        <p:txBody>
          <a:bodyPr wrap="none">
            <a:spAutoFit/>
          </a:bodyPr>
          <a:lstStyle/>
          <a:p>
            <a:pPr algn="ctr"/>
            <a:r>
              <a:rPr lang="en-US" altLang="zh-CN" sz="3600" b="1" dirty="0">
                <a:solidFill>
                  <a:schemeClr val="accent1"/>
                </a:solidFill>
                <a:cs typeface="+mn-ea"/>
                <a:sym typeface="+mn-lt"/>
              </a:rPr>
              <a:t>rdt2.0: </a:t>
            </a:r>
            <a:r>
              <a:rPr lang="zh-CN" altLang="en-US" sz="3600" b="1" dirty="0">
                <a:solidFill>
                  <a:schemeClr val="accent1"/>
                </a:solidFill>
                <a:cs typeface="+mn-ea"/>
                <a:sym typeface="+mn-lt"/>
              </a:rPr>
              <a:t>错误场景</a:t>
            </a:r>
            <a:endParaRPr lang="en-US" altLang="zh-CN" sz="3600" b="1" dirty="0">
              <a:solidFill>
                <a:schemeClr val="accent1"/>
              </a:solidFill>
              <a:cs typeface="+mn-ea"/>
              <a:sym typeface="+mn-lt"/>
            </a:endParaRPr>
          </a:p>
        </p:txBody>
      </p:sp>
      <p:grpSp>
        <p:nvGrpSpPr>
          <p:cNvPr id="9" name="Group 53"/>
          <p:cNvGrpSpPr>
            <a:grpSpLocks/>
          </p:cNvGrpSpPr>
          <p:nvPr/>
        </p:nvGrpSpPr>
        <p:grpSpPr bwMode="auto">
          <a:xfrm>
            <a:off x="1524000" y="1333500"/>
            <a:ext cx="8491538" cy="5335588"/>
            <a:chOff x="219" y="720"/>
            <a:chExt cx="5349" cy="3361"/>
          </a:xfrm>
        </p:grpSpPr>
        <p:sp>
          <p:nvSpPr>
            <p:cNvPr id="10" name="Oval 3"/>
            <p:cNvSpPr>
              <a:spLocks noChangeArrowheads="1"/>
            </p:cNvSpPr>
            <p:nvPr/>
          </p:nvSpPr>
          <p:spPr bwMode="auto">
            <a:xfrm>
              <a:off x="446" y="1404"/>
              <a:ext cx="651" cy="657"/>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1" name="Rectangle 4"/>
            <p:cNvSpPr>
              <a:spLocks noChangeArrowheads="1"/>
            </p:cNvSpPr>
            <p:nvPr/>
          </p:nvSpPr>
          <p:spPr bwMode="auto">
            <a:xfrm>
              <a:off x="382" y="1463"/>
              <a:ext cx="78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Arial" panose="020B0604020202020204" pitchFamily="34" charset="0"/>
                  <a:ea typeface="宋体" panose="02010600030101010101" pitchFamily="2" charset="-122"/>
                </a:rPr>
                <a:t>Wait for call from above</a:t>
              </a:r>
            </a:p>
          </p:txBody>
        </p:sp>
        <p:sp>
          <p:nvSpPr>
            <p:cNvPr id="12" name="Rectangle 5"/>
            <p:cNvSpPr>
              <a:spLocks noChangeArrowheads="1"/>
            </p:cNvSpPr>
            <p:nvPr/>
          </p:nvSpPr>
          <p:spPr bwMode="auto">
            <a:xfrm>
              <a:off x="650" y="917"/>
              <a:ext cx="239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snkpkt = make_pkt(data, checksum)</a:t>
              </a:r>
            </a:p>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13" name="Line 6"/>
            <p:cNvSpPr>
              <a:spLocks noChangeShapeType="1"/>
            </p:cNvSpPr>
            <p:nvPr/>
          </p:nvSpPr>
          <p:spPr bwMode="auto">
            <a:xfrm>
              <a:off x="719" y="948"/>
              <a:ext cx="6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Rectangle 7"/>
            <p:cNvSpPr>
              <a:spLocks noChangeArrowheads="1"/>
            </p:cNvSpPr>
            <p:nvPr/>
          </p:nvSpPr>
          <p:spPr bwMode="auto">
            <a:xfrm>
              <a:off x="4139" y="3515"/>
              <a:ext cx="140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extract(rcvpkt,data)</a:t>
              </a:r>
            </a:p>
            <a:p>
              <a:pPr>
                <a:spcBef>
                  <a:spcPct val="0"/>
                </a:spcBef>
                <a:buFontTx/>
                <a:buNone/>
              </a:pPr>
              <a:r>
                <a:rPr lang="en-US" altLang="zh-CN" sz="1600" b="1">
                  <a:latin typeface="Arial" panose="020B0604020202020204" pitchFamily="34" charset="0"/>
                  <a:ea typeface="宋体" panose="02010600030101010101" pitchFamily="2" charset="-122"/>
                </a:rPr>
                <a:t>deliver_data(data)</a:t>
              </a:r>
            </a:p>
            <a:p>
              <a:pPr>
                <a:spcBef>
                  <a:spcPct val="0"/>
                </a:spcBef>
                <a:buFontTx/>
                <a:buNone/>
              </a:pPr>
              <a:r>
                <a:rPr lang="en-US" altLang="zh-CN" sz="1600" b="1">
                  <a:latin typeface="Arial" panose="020B0604020202020204" pitchFamily="34" charset="0"/>
                  <a:ea typeface="宋体" panose="02010600030101010101" pitchFamily="2" charset="-122"/>
                </a:rPr>
                <a:t>udt_send(ACK)</a:t>
              </a:r>
            </a:p>
          </p:txBody>
        </p:sp>
        <p:sp>
          <p:nvSpPr>
            <p:cNvPr id="15" name="Rectangle 8"/>
            <p:cNvSpPr>
              <a:spLocks noChangeArrowheads="1"/>
            </p:cNvSpPr>
            <p:nvPr/>
          </p:nvSpPr>
          <p:spPr bwMode="auto">
            <a:xfrm>
              <a:off x="4124" y="3153"/>
              <a:ext cx="1416"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a:t>
              </a:r>
            </a:p>
            <a:p>
              <a:pPr>
                <a:spcBef>
                  <a:spcPct val="0"/>
                </a:spcBef>
                <a:buFontTx/>
                <a:buNone/>
              </a:pPr>
              <a:r>
                <a:rPr lang="en-US" altLang="zh-CN" sz="1600" b="1">
                  <a:latin typeface="Arial" panose="020B0604020202020204" pitchFamily="34" charset="0"/>
                  <a:ea typeface="宋体" panose="02010600030101010101" pitchFamily="2" charset="-122"/>
                </a:rPr>
                <a:t>   notcorrupt(rcvpkt)</a:t>
              </a:r>
            </a:p>
          </p:txBody>
        </p:sp>
        <p:sp>
          <p:nvSpPr>
            <p:cNvPr id="16" name="Line 9"/>
            <p:cNvSpPr>
              <a:spLocks noChangeShapeType="1"/>
            </p:cNvSpPr>
            <p:nvPr/>
          </p:nvSpPr>
          <p:spPr bwMode="auto">
            <a:xfrm>
              <a:off x="4204" y="3553"/>
              <a:ext cx="977"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 name="Freeform 10"/>
            <p:cNvSpPr>
              <a:spLocks/>
            </p:cNvSpPr>
            <p:nvPr/>
          </p:nvSpPr>
          <p:spPr bwMode="auto">
            <a:xfrm>
              <a:off x="685" y="1295"/>
              <a:ext cx="1182" cy="124"/>
            </a:xfrm>
            <a:custGeom>
              <a:avLst/>
              <a:gdLst>
                <a:gd name="T0" fmla="*/ 0 w 1182"/>
                <a:gd name="T1" fmla="*/ 123 h 124"/>
                <a:gd name="T2" fmla="*/ 6 w 1182"/>
                <a:gd name="T3" fmla="*/ 108 h 124"/>
                <a:gd name="T4" fmla="*/ 18 w 1182"/>
                <a:gd name="T5" fmla="*/ 93 h 124"/>
                <a:gd name="T6" fmla="*/ 35 w 1182"/>
                <a:gd name="T7" fmla="*/ 80 h 124"/>
                <a:gd name="T8" fmla="*/ 58 w 1182"/>
                <a:gd name="T9" fmla="*/ 68 h 124"/>
                <a:gd name="T10" fmla="*/ 86 w 1182"/>
                <a:gd name="T11" fmla="*/ 57 h 124"/>
                <a:gd name="T12" fmla="*/ 119 w 1182"/>
                <a:gd name="T13" fmla="*/ 47 h 124"/>
                <a:gd name="T14" fmla="*/ 155 w 1182"/>
                <a:gd name="T15" fmla="*/ 38 h 124"/>
                <a:gd name="T16" fmla="*/ 196 w 1182"/>
                <a:gd name="T17" fmla="*/ 30 h 124"/>
                <a:gd name="T18" fmla="*/ 239 w 1182"/>
                <a:gd name="T19" fmla="*/ 22 h 124"/>
                <a:gd name="T20" fmla="*/ 285 w 1182"/>
                <a:gd name="T21" fmla="*/ 16 h 124"/>
                <a:gd name="T22" fmla="*/ 385 w 1182"/>
                <a:gd name="T23" fmla="*/ 7 h 124"/>
                <a:gd name="T24" fmla="*/ 491 w 1182"/>
                <a:gd name="T25" fmla="*/ 1 h 124"/>
                <a:gd name="T26" fmla="*/ 600 w 1182"/>
                <a:gd name="T27" fmla="*/ 0 h 124"/>
                <a:gd name="T28" fmla="*/ 709 w 1182"/>
                <a:gd name="T29" fmla="*/ 2 h 124"/>
                <a:gd name="T30" fmla="*/ 814 w 1182"/>
                <a:gd name="T31" fmla="*/ 8 h 124"/>
                <a:gd name="T32" fmla="*/ 913 w 1182"/>
                <a:gd name="T33" fmla="*/ 18 h 124"/>
                <a:gd name="T34" fmla="*/ 958 w 1182"/>
                <a:gd name="T35" fmla="*/ 25 h 124"/>
                <a:gd name="T36" fmla="*/ 1001 w 1182"/>
                <a:gd name="T37" fmla="*/ 32 h 124"/>
                <a:gd name="T38" fmla="*/ 1039 w 1182"/>
                <a:gd name="T39" fmla="*/ 40 h 124"/>
                <a:gd name="T40" fmla="*/ 1075 w 1182"/>
                <a:gd name="T41" fmla="*/ 49 h 124"/>
                <a:gd name="T42" fmla="*/ 1105 w 1182"/>
                <a:gd name="T43" fmla="*/ 59 h 124"/>
                <a:gd name="T44" fmla="*/ 1132 w 1182"/>
                <a:gd name="T45" fmla="*/ 70 h 124"/>
                <a:gd name="T46" fmla="*/ 1153 w 1182"/>
                <a:gd name="T47" fmla="*/ 82 h 124"/>
                <a:gd name="T48" fmla="*/ 1169 w 1182"/>
                <a:gd name="T49" fmla="*/ 95 h 124"/>
                <a:gd name="T50" fmla="*/ 1178 w 1182"/>
                <a:gd name="T51" fmla="*/ 109 h 124"/>
                <a:gd name="T52" fmla="*/ 1181 w 1182"/>
                <a:gd name="T53" fmla="*/ 123 h 1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82"/>
                <a:gd name="T82" fmla="*/ 0 h 124"/>
                <a:gd name="T83" fmla="*/ 1182 w 1182"/>
                <a:gd name="T84" fmla="*/ 124 h 1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82" h="124">
                  <a:moveTo>
                    <a:pt x="0" y="123"/>
                  </a:moveTo>
                  <a:lnTo>
                    <a:pt x="6" y="108"/>
                  </a:lnTo>
                  <a:lnTo>
                    <a:pt x="18" y="93"/>
                  </a:lnTo>
                  <a:lnTo>
                    <a:pt x="35" y="80"/>
                  </a:lnTo>
                  <a:lnTo>
                    <a:pt x="58" y="68"/>
                  </a:lnTo>
                  <a:lnTo>
                    <a:pt x="86" y="57"/>
                  </a:lnTo>
                  <a:lnTo>
                    <a:pt x="119" y="47"/>
                  </a:lnTo>
                  <a:lnTo>
                    <a:pt x="155" y="38"/>
                  </a:lnTo>
                  <a:lnTo>
                    <a:pt x="196" y="30"/>
                  </a:lnTo>
                  <a:lnTo>
                    <a:pt x="239" y="22"/>
                  </a:lnTo>
                  <a:lnTo>
                    <a:pt x="285" y="16"/>
                  </a:lnTo>
                  <a:lnTo>
                    <a:pt x="385" y="7"/>
                  </a:lnTo>
                  <a:lnTo>
                    <a:pt x="491" y="1"/>
                  </a:lnTo>
                  <a:lnTo>
                    <a:pt x="600" y="0"/>
                  </a:lnTo>
                  <a:lnTo>
                    <a:pt x="709" y="2"/>
                  </a:lnTo>
                  <a:lnTo>
                    <a:pt x="814" y="8"/>
                  </a:lnTo>
                  <a:lnTo>
                    <a:pt x="913" y="18"/>
                  </a:lnTo>
                  <a:lnTo>
                    <a:pt x="958" y="25"/>
                  </a:lnTo>
                  <a:lnTo>
                    <a:pt x="1001" y="32"/>
                  </a:lnTo>
                  <a:lnTo>
                    <a:pt x="1039" y="40"/>
                  </a:lnTo>
                  <a:lnTo>
                    <a:pt x="1075" y="49"/>
                  </a:lnTo>
                  <a:lnTo>
                    <a:pt x="1105" y="59"/>
                  </a:lnTo>
                  <a:lnTo>
                    <a:pt x="1132" y="70"/>
                  </a:lnTo>
                  <a:lnTo>
                    <a:pt x="1153" y="82"/>
                  </a:lnTo>
                  <a:lnTo>
                    <a:pt x="1169" y="95"/>
                  </a:lnTo>
                  <a:lnTo>
                    <a:pt x="1178" y="109"/>
                  </a:lnTo>
                  <a:lnTo>
                    <a:pt x="1181" y="123"/>
                  </a:lnTo>
                </a:path>
              </a:pathLst>
            </a:custGeom>
            <a:noFill/>
            <a:ln w="25400" cap="rnd">
              <a:solidFill>
                <a:srgbClr val="00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Freeform 11"/>
            <p:cNvSpPr>
              <a:spLocks/>
            </p:cNvSpPr>
            <p:nvPr/>
          </p:nvSpPr>
          <p:spPr bwMode="auto">
            <a:xfrm>
              <a:off x="716" y="2038"/>
              <a:ext cx="1182" cy="124"/>
            </a:xfrm>
            <a:custGeom>
              <a:avLst/>
              <a:gdLst>
                <a:gd name="T0" fmla="*/ 0 w 1182"/>
                <a:gd name="T1" fmla="*/ 0 h 124"/>
                <a:gd name="T2" fmla="*/ 6 w 1182"/>
                <a:gd name="T3" fmla="*/ 16 h 124"/>
                <a:gd name="T4" fmla="*/ 18 w 1182"/>
                <a:gd name="T5" fmla="*/ 30 h 124"/>
                <a:gd name="T6" fmla="*/ 35 w 1182"/>
                <a:gd name="T7" fmla="*/ 43 h 124"/>
                <a:gd name="T8" fmla="*/ 58 w 1182"/>
                <a:gd name="T9" fmla="*/ 55 h 124"/>
                <a:gd name="T10" fmla="*/ 86 w 1182"/>
                <a:gd name="T11" fmla="*/ 66 h 124"/>
                <a:gd name="T12" fmla="*/ 118 w 1182"/>
                <a:gd name="T13" fmla="*/ 76 h 124"/>
                <a:gd name="T14" fmla="*/ 155 w 1182"/>
                <a:gd name="T15" fmla="*/ 85 h 124"/>
                <a:gd name="T16" fmla="*/ 195 w 1182"/>
                <a:gd name="T17" fmla="*/ 93 h 124"/>
                <a:gd name="T18" fmla="*/ 239 w 1182"/>
                <a:gd name="T19" fmla="*/ 101 h 124"/>
                <a:gd name="T20" fmla="*/ 285 w 1182"/>
                <a:gd name="T21" fmla="*/ 107 h 124"/>
                <a:gd name="T22" fmla="*/ 385 w 1182"/>
                <a:gd name="T23" fmla="*/ 116 h 124"/>
                <a:gd name="T24" fmla="*/ 491 w 1182"/>
                <a:gd name="T25" fmla="*/ 121 h 124"/>
                <a:gd name="T26" fmla="*/ 600 w 1182"/>
                <a:gd name="T27" fmla="*/ 123 h 124"/>
                <a:gd name="T28" fmla="*/ 709 w 1182"/>
                <a:gd name="T29" fmla="*/ 120 h 124"/>
                <a:gd name="T30" fmla="*/ 814 w 1182"/>
                <a:gd name="T31" fmla="*/ 114 h 124"/>
                <a:gd name="T32" fmla="*/ 912 w 1182"/>
                <a:gd name="T33" fmla="*/ 104 h 124"/>
                <a:gd name="T34" fmla="*/ 958 w 1182"/>
                <a:gd name="T35" fmla="*/ 98 h 124"/>
                <a:gd name="T36" fmla="*/ 1000 w 1182"/>
                <a:gd name="T37" fmla="*/ 91 h 124"/>
                <a:gd name="T38" fmla="*/ 1039 w 1182"/>
                <a:gd name="T39" fmla="*/ 83 h 124"/>
                <a:gd name="T40" fmla="*/ 1074 w 1182"/>
                <a:gd name="T41" fmla="*/ 74 h 124"/>
                <a:gd name="T42" fmla="*/ 1105 w 1182"/>
                <a:gd name="T43" fmla="*/ 64 h 124"/>
                <a:gd name="T44" fmla="*/ 1132 w 1182"/>
                <a:gd name="T45" fmla="*/ 53 h 124"/>
                <a:gd name="T46" fmla="*/ 1152 w 1182"/>
                <a:gd name="T47" fmla="*/ 41 h 124"/>
                <a:gd name="T48" fmla="*/ 1168 w 1182"/>
                <a:gd name="T49" fmla="*/ 28 h 124"/>
                <a:gd name="T50" fmla="*/ 1178 w 1182"/>
                <a:gd name="T51" fmla="*/ 15 h 124"/>
                <a:gd name="T52" fmla="*/ 1181 w 1182"/>
                <a:gd name="T53" fmla="*/ 0 h 1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82"/>
                <a:gd name="T82" fmla="*/ 0 h 124"/>
                <a:gd name="T83" fmla="*/ 1182 w 1182"/>
                <a:gd name="T84" fmla="*/ 124 h 1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82" h="124">
                  <a:moveTo>
                    <a:pt x="0" y="0"/>
                  </a:moveTo>
                  <a:lnTo>
                    <a:pt x="6" y="16"/>
                  </a:lnTo>
                  <a:lnTo>
                    <a:pt x="18" y="30"/>
                  </a:lnTo>
                  <a:lnTo>
                    <a:pt x="35" y="43"/>
                  </a:lnTo>
                  <a:lnTo>
                    <a:pt x="58" y="55"/>
                  </a:lnTo>
                  <a:lnTo>
                    <a:pt x="86" y="66"/>
                  </a:lnTo>
                  <a:lnTo>
                    <a:pt x="118" y="76"/>
                  </a:lnTo>
                  <a:lnTo>
                    <a:pt x="155" y="85"/>
                  </a:lnTo>
                  <a:lnTo>
                    <a:pt x="195" y="93"/>
                  </a:lnTo>
                  <a:lnTo>
                    <a:pt x="239" y="101"/>
                  </a:lnTo>
                  <a:lnTo>
                    <a:pt x="285" y="107"/>
                  </a:lnTo>
                  <a:lnTo>
                    <a:pt x="385" y="116"/>
                  </a:lnTo>
                  <a:lnTo>
                    <a:pt x="491" y="121"/>
                  </a:lnTo>
                  <a:lnTo>
                    <a:pt x="600" y="123"/>
                  </a:lnTo>
                  <a:lnTo>
                    <a:pt x="709" y="120"/>
                  </a:lnTo>
                  <a:lnTo>
                    <a:pt x="814" y="114"/>
                  </a:lnTo>
                  <a:lnTo>
                    <a:pt x="912" y="104"/>
                  </a:lnTo>
                  <a:lnTo>
                    <a:pt x="958" y="98"/>
                  </a:lnTo>
                  <a:lnTo>
                    <a:pt x="1000" y="91"/>
                  </a:lnTo>
                  <a:lnTo>
                    <a:pt x="1039" y="83"/>
                  </a:lnTo>
                  <a:lnTo>
                    <a:pt x="1074" y="74"/>
                  </a:lnTo>
                  <a:lnTo>
                    <a:pt x="1105" y="64"/>
                  </a:lnTo>
                  <a:lnTo>
                    <a:pt x="1132" y="53"/>
                  </a:lnTo>
                  <a:lnTo>
                    <a:pt x="1152" y="41"/>
                  </a:lnTo>
                  <a:lnTo>
                    <a:pt x="1168" y="28"/>
                  </a:lnTo>
                  <a:lnTo>
                    <a:pt x="1178" y="15"/>
                  </a:lnTo>
                  <a:lnTo>
                    <a:pt x="1181" y="0"/>
                  </a:lnTo>
                </a:path>
              </a:pathLst>
            </a:custGeom>
            <a:noFill/>
            <a:ln w="25400" cap="rnd">
              <a:solidFill>
                <a:srgbClr val="000000"/>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Rectangle 12"/>
            <p:cNvSpPr>
              <a:spLocks noChangeArrowheads="1"/>
            </p:cNvSpPr>
            <p:nvPr/>
          </p:nvSpPr>
          <p:spPr bwMode="auto">
            <a:xfrm>
              <a:off x="694" y="2277"/>
              <a:ext cx="23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isACK(rcvpkt)</a:t>
              </a:r>
            </a:p>
          </p:txBody>
        </p:sp>
        <p:sp>
          <p:nvSpPr>
            <p:cNvPr id="20" name="Line 13"/>
            <p:cNvSpPr>
              <a:spLocks noChangeShapeType="1"/>
            </p:cNvSpPr>
            <p:nvPr/>
          </p:nvSpPr>
          <p:spPr bwMode="auto">
            <a:xfrm>
              <a:off x="761" y="2497"/>
              <a:ext cx="6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Freeform 14"/>
            <p:cNvSpPr>
              <a:spLocks/>
            </p:cNvSpPr>
            <p:nvPr/>
          </p:nvSpPr>
          <p:spPr bwMode="auto">
            <a:xfrm>
              <a:off x="2126" y="1555"/>
              <a:ext cx="224" cy="402"/>
            </a:xfrm>
            <a:custGeom>
              <a:avLst/>
              <a:gdLst>
                <a:gd name="T0" fmla="*/ 0 w 224"/>
                <a:gd name="T1" fmla="*/ 13 h 402"/>
                <a:gd name="T2" fmla="*/ 26 w 224"/>
                <a:gd name="T3" fmla="*/ 5 h 402"/>
                <a:gd name="T4" fmla="*/ 51 w 224"/>
                <a:gd name="T5" fmla="*/ 0 h 402"/>
                <a:gd name="T6" fmla="*/ 74 w 224"/>
                <a:gd name="T7" fmla="*/ 0 h 402"/>
                <a:gd name="T8" fmla="*/ 95 w 224"/>
                <a:gd name="T9" fmla="*/ 2 h 402"/>
                <a:gd name="T10" fmla="*/ 115 w 224"/>
                <a:gd name="T11" fmla="*/ 8 h 402"/>
                <a:gd name="T12" fmla="*/ 133 w 224"/>
                <a:gd name="T13" fmla="*/ 17 h 402"/>
                <a:gd name="T14" fmla="*/ 150 w 224"/>
                <a:gd name="T15" fmla="*/ 29 h 402"/>
                <a:gd name="T16" fmla="*/ 164 w 224"/>
                <a:gd name="T17" fmla="*/ 42 h 402"/>
                <a:gd name="T18" fmla="*/ 178 w 224"/>
                <a:gd name="T19" fmla="*/ 58 h 402"/>
                <a:gd name="T20" fmla="*/ 189 w 224"/>
                <a:gd name="T21" fmla="*/ 76 h 402"/>
                <a:gd name="T22" fmla="*/ 199 w 224"/>
                <a:gd name="T23" fmla="*/ 95 h 402"/>
                <a:gd name="T24" fmla="*/ 207 w 224"/>
                <a:gd name="T25" fmla="*/ 115 h 402"/>
                <a:gd name="T26" fmla="*/ 214 w 224"/>
                <a:gd name="T27" fmla="*/ 137 h 402"/>
                <a:gd name="T28" fmla="*/ 218 w 224"/>
                <a:gd name="T29" fmla="*/ 159 h 402"/>
                <a:gd name="T30" fmla="*/ 221 w 224"/>
                <a:gd name="T31" fmla="*/ 182 h 402"/>
                <a:gd name="T32" fmla="*/ 223 w 224"/>
                <a:gd name="T33" fmla="*/ 205 h 402"/>
                <a:gd name="T34" fmla="*/ 222 w 224"/>
                <a:gd name="T35" fmla="*/ 227 h 402"/>
                <a:gd name="T36" fmla="*/ 220 w 224"/>
                <a:gd name="T37" fmla="*/ 250 h 402"/>
                <a:gd name="T38" fmla="*/ 216 w 224"/>
                <a:gd name="T39" fmla="*/ 272 h 402"/>
                <a:gd name="T40" fmla="*/ 210 w 224"/>
                <a:gd name="T41" fmla="*/ 293 h 402"/>
                <a:gd name="T42" fmla="*/ 203 w 224"/>
                <a:gd name="T43" fmla="*/ 313 h 402"/>
                <a:gd name="T44" fmla="*/ 194 w 224"/>
                <a:gd name="T45" fmla="*/ 332 h 402"/>
                <a:gd name="T46" fmla="*/ 183 w 224"/>
                <a:gd name="T47" fmla="*/ 349 h 402"/>
                <a:gd name="T48" fmla="*/ 170 w 224"/>
                <a:gd name="T49" fmla="*/ 364 h 402"/>
                <a:gd name="T50" fmla="*/ 155 w 224"/>
                <a:gd name="T51" fmla="*/ 377 h 402"/>
                <a:gd name="T52" fmla="*/ 138 w 224"/>
                <a:gd name="T53" fmla="*/ 387 h 402"/>
                <a:gd name="T54" fmla="*/ 120 w 224"/>
                <a:gd name="T55" fmla="*/ 395 h 402"/>
                <a:gd name="T56" fmla="*/ 100 w 224"/>
                <a:gd name="T57" fmla="*/ 400 h 402"/>
                <a:gd name="T58" fmla="*/ 78 w 224"/>
                <a:gd name="T59" fmla="*/ 401 h 402"/>
                <a:gd name="T60" fmla="*/ 54 w 224"/>
                <a:gd name="T61" fmla="*/ 399 h 402"/>
                <a:gd name="T62" fmla="*/ 28 w 224"/>
                <a:gd name="T63" fmla="*/ 394 h 402"/>
                <a:gd name="T64" fmla="*/ 0 w 224"/>
                <a:gd name="T65" fmla="*/ 384 h 4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402"/>
                <a:gd name="T101" fmla="*/ 224 w 224"/>
                <a:gd name="T102" fmla="*/ 402 h 4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402">
                  <a:moveTo>
                    <a:pt x="0" y="13"/>
                  </a:moveTo>
                  <a:lnTo>
                    <a:pt x="26" y="5"/>
                  </a:lnTo>
                  <a:lnTo>
                    <a:pt x="51" y="0"/>
                  </a:lnTo>
                  <a:lnTo>
                    <a:pt x="74" y="0"/>
                  </a:lnTo>
                  <a:lnTo>
                    <a:pt x="95" y="2"/>
                  </a:lnTo>
                  <a:lnTo>
                    <a:pt x="115" y="8"/>
                  </a:lnTo>
                  <a:lnTo>
                    <a:pt x="133" y="17"/>
                  </a:lnTo>
                  <a:lnTo>
                    <a:pt x="150" y="29"/>
                  </a:lnTo>
                  <a:lnTo>
                    <a:pt x="164" y="42"/>
                  </a:lnTo>
                  <a:lnTo>
                    <a:pt x="178" y="58"/>
                  </a:lnTo>
                  <a:lnTo>
                    <a:pt x="189" y="76"/>
                  </a:lnTo>
                  <a:lnTo>
                    <a:pt x="199" y="95"/>
                  </a:lnTo>
                  <a:lnTo>
                    <a:pt x="207" y="115"/>
                  </a:lnTo>
                  <a:lnTo>
                    <a:pt x="214" y="137"/>
                  </a:lnTo>
                  <a:lnTo>
                    <a:pt x="218" y="159"/>
                  </a:lnTo>
                  <a:lnTo>
                    <a:pt x="221" y="182"/>
                  </a:lnTo>
                  <a:lnTo>
                    <a:pt x="223" y="205"/>
                  </a:lnTo>
                  <a:lnTo>
                    <a:pt x="222" y="227"/>
                  </a:lnTo>
                  <a:lnTo>
                    <a:pt x="220" y="250"/>
                  </a:lnTo>
                  <a:lnTo>
                    <a:pt x="216" y="272"/>
                  </a:lnTo>
                  <a:lnTo>
                    <a:pt x="210" y="293"/>
                  </a:lnTo>
                  <a:lnTo>
                    <a:pt x="203" y="313"/>
                  </a:lnTo>
                  <a:lnTo>
                    <a:pt x="194" y="332"/>
                  </a:lnTo>
                  <a:lnTo>
                    <a:pt x="183" y="349"/>
                  </a:lnTo>
                  <a:lnTo>
                    <a:pt x="170" y="364"/>
                  </a:lnTo>
                  <a:lnTo>
                    <a:pt x="155" y="377"/>
                  </a:lnTo>
                  <a:lnTo>
                    <a:pt x="138" y="387"/>
                  </a:lnTo>
                  <a:lnTo>
                    <a:pt x="120" y="395"/>
                  </a:lnTo>
                  <a:lnTo>
                    <a:pt x="100" y="400"/>
                  </a:lnTo>
                  <a:lnTo>
                    <a:pt x="78" y="401"/>
                  </a:lnTo>
                  <a:lnTo>
                    <a:pt x="54" y="399"/>
                  </a:lnTo>
                  <a:lnTo>
                    <a:pt x="28" y="394"/>
                  </a:lnTo>
                  <a:lnTo>
                    <a:pt x="0" y="384"/>
                  </a:lnTo>
                </a:path>
              </a:pathLst>
            </a:custGeom>
            <a:noFill/>
            <a:ln w="12700" cap="rnd">
              <a:solidFill>
                <a:srgbClr val="00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Rectangle 15"/>
            <p:cNvSpPr>
              <a:spLocks noChangeArrowheads="1"/>
            </p:cNvSpPr>
            <p:nvPr/>
          </p:nvSpPr>
          <p:spPr bwMode="auto">
            <a:xfrm>
              <a:off x="2329" y="1671"/>
              <a:ext cx="115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23" name="Rectangle 16"/>
            <p:cNvSpPr>
              <a:spLocks noChangeArrowheads="1"/>
            </p:cNvSpPr>
            <p:nvPr/>
          </p:nvSpPr>
          <p:spPr bwMode="auto">
            <a:xfrm>
              <a:off x="2312" y="1213"/>
              <a:ext cx="1369"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a:t>
              </a:r>
            </a:p>
            <a:p>
              <a:pPr>
                <a:spcBef>
                  <a:spcPct val="0"/>
                </a:spcBef>
                <a:buFontTx/>
                <a:buNone/>
              </a:pPr>
              <a:r>
                <a:rPr lang="en-US" altLang="zh-CN" sz="1600" b="1">
                  <a:latin typeface="Arial" panose="020B0604020202020204" pitchFamily="34" charset="0"/>
                  <a:ea typeface="宋体" panose="02010600030101010101" pitchFamily="2" charset="-122"/>
                </a:rPr>
                <a:t>   isNAK(rcvpkt)</a:t>
              </a:r>
            </a:p>
          </p:txBody>
        </p:sp>
        <p:sp>
          <p:nvSpPr>
            <p:cNvPr id="24" name="Line 17"/>
            <p:cNvSpPr>
              <a:spLocks noChangeShapeType="1"/>
            </p:cNvSpPr>
            <p:nvPr/>
          </p:nvSpPr>
          <p:spPr bwMode="auto">
            <a:xfrm>
              <a:off x="2390" y="1671"/>
              <a:ext cx="6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5" name="Group 21"/>
            <p:cNvGrpSpPr>
              <a:grpSpLocks/>
            </p:cNvGrpSpPr>
            <p:nvPr/>
          </p:nvGrpSpPr>
          <p:grpSpPr bwMode="auto">
            <a:xfrm>
              <a:off x="4305" y="1503"/>
              <a:ext cx="1263" cy="583"/>
              <a:chOff x="4305" y="1503"/>
              <a:chExt cx="1263" cy="583"/>
            </a:xfrm>
          </p:grpSpPr>
          <p:sp>
            <p:nvSpPr>
              <p:cNvPr id="60" name="Rectangle 18"/>
              <p:cNvSpPr>
                <a:spLocks noChangeArrowheads="1"/>
              </p:cNvSpPr>
              <p:nvPr/>
            </p:nvSpPr>
            <p:spPr bwMode="auto">
              <a:xfrm>
                <a:off x="4305" y="1911"/>
                <a:ext cx="120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udt_send(NAK)</a:t>
                </a:r>
              </a:p>
            </p:txBody>
          </p:sp>
          <p:sp>
            <p:nvSpPr>
              <p:cNvPr id="61" name="Rectangle 19"/>
              <p:cNvSpPr>
                <a:spLocks noChangeArrowheads="1"/>
              </p:cNvSpPr>
              <p:nvPr/>
            </p:nvSpPr>
            <p:spPr bwMode="auto">
              <a:xfrm>
                <a:off x="4308" y="1503"/>
                <a:ext cx="12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a:t>
                </a:r>
              </a:p>
              <a:p>
                <a:pPr>
                  <a:spcBef>
                    <a:spcPct val="0"/>
                  </a:spcBef>
                  <a:buFontTx/>
                  <a:buNone/>
                </a:pPr>
                <a:r>
                  <a:rPr lang="en-US" altLang="zh-CN" sz="1600" b="1">
                    <a:latin typeface="Arial" panose="020B0604020202020204" pitchFamily="34" charset="0"/>
                    <a:ea typeface="宋体" panose="02010600030101010101" pitchFamily="2" charset="-122"/>
                  </a:rPr>
                  <a:t>  corrupt(rcvpkt)</a:t>
                </a:r>
              </a:p>
            </p:txBody>
          </p:sp>
          <p:sp>
            <p:nvSpPr>
              <p:cNvPr id="62" name="Line 20"/>
              <p:cNvSpPr>
                <a:spLocks noChangeShapeType="1"/>
              </p:cNvSpPr>
              <p:nvPr/>
            </p:nvSpPr>
            <p:spPr bwMode="auto">
              <a:xfrm>
                <a:off x="4371" y="1913"/>
                <a:ext cx="6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24"/>
            <p:cNvGrpSpPr>
              <a:grpSpLocks/>
            </p:cNvGrpSpPr>
            <p:nvPr/>
          </p:nvGrpSpPr>
          <p:grpSpPr bwMode="auto">
            <a:xfrm>
              <a:off x="1495" y="1412"/>
              <a:ext cx="706" cy="658"/>
              <a:chOff x="1495" y="1412"/>
              <a:chExt cx="706" cy="658"/>
            </a:xfrm>
          </p:grpSpPr>
          <p:sp>
            <p:nvSpPr>
              <p:cNvPr id="58" name="Oval 22"/>
              <p:cNvSpPr>
                <a:spLocks noChangeArrowheads="1"/>
              </p:cNvSpPr>
              <p:nvPr/>
            </p:nvSpPr>
            <p:spPr bwMode="auto">
              <a:xfrm>
                <a:off x="1519" y="1412"/>
                <a:ext cx="652" cy="658"/>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9" name="Rectangle 23"/>
              <p:cNvSpPr>
                <a:spLocks noChangeArrowheads="1"/>
              </p:cNvSpPr>
              <p:nvPr/>
            </p:nvSpPr>
            <p:spPr bwMode="auto">
              <a:xfrm>
                <a:off x="1495" y="1465"/>
                <a:ext cx="706"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Arial" panose="020B0604020202020204" pitchFamily="34" charset="0"/>
                    <a:ea typeface="宋体" panose="02010600030101010101" pitchFamily="2" charset="-122"/>
                  </a:rPr>
                  <a:t>Wait for ACK or NAK</a:t>
                </a:r>
              </a:p>
            </p:txBody>
          </p:sp>
        </p:grpSp>
        <p:sp>
          <p:nvSpPr>
            <p:cNvPr id="27" name="Freeform 25"/>
            <p:cNvSpPr>
              <a:spLocks/>
            </p:cNvSpPr>
            <p:nvPr/>
          </p:nvSpPr>
          <p:spPr bwMode="auto">
            <a:xfrm>
              <a:off x="4538" y="2134"/>
              <a:ext cx="445" cy="229"/>
            </a:xfrm>
            <a:custGeom>
              <a:avLst/>
              <a:gdLst>
                <a:gd name="T0" fmla="*/ 31 w 445"/>
                <a:gd name="T1" fmla="*/ 198 h 229"/>
                <a:gd name="T2" fmla="*/ 15 w 445"/>
                <a:gd name="T3" fmla="*/ 172 h 229"/>
                <a:gd name="T4" fmla="*/ 5 w 445"/>
                <a:gd name="T5" fmla="*/ 148 h 229"/>
                <a:gd name="T6" fmla="*/ 0 w 445"/>
                <a:gd name="T7" fmla="*/ 126 h 229"/>
                <a:gd name="T8" fmla="*/ 0 w 445"/>
                <a:gd name="T9" fmla="*/ 105 h 229"/>
                <a:gd name="T10" fmla="*/ 5 w 445"/>
                <a:gd name="T11" fmla="*/ 87 h 229"/>
                <a:gd name="T12" fmla="*/ 13 w 445"/>
                <a:gd name="T13" fmla="*/ 70 h 229"/>
                <a:gd name="T14" fmla="*/ 25 w 445"/>
                <a:gd name="T15" fmla="*/ 55 h 229"/>
                <a:gd name="T16" fmla="*/ 41 w 445"/>
                <a:gd name="T17" fmla="*/ 42 h 229"/>
                <a:gd name="T18" fmla="*/ 59 w 445"/>
                <a:gd name="T19" fmla="*/ 30 h 229"/>
                <a:gd name="T20" fmla="*/ 80 w 445"/>
                <a:gd name="T21" fmla="*/ 21 h 229"/>
                <a:gd name="T22" fmla="*/ 103 w 445"/>
                <a:gd name="T23" fmla="*/ 13 h 229"/>
                <a:gd name="T24" fmla="*/ 128 w 445"/>
                <a:gd name="T25" fmla="*/ 7 h 229"/>
                <a:gd name="T26" fmla="*/ 181 w 445"/>
                <a:gd name="T27" fmla="*/ 0 h 229"/>
                <a:gd name="T28" fmla="*/ 236 w 445"/>
                <a:gd name="T29" fmla="*/ 0 h 229"/>
                <a:gd name="T30" fmla="*/ 291 w 445"/>
                <a:gd name="T31" fmla="*/ 6 h 229"/>
                <a:gd name="T32" fmla="*/ 342 w 445"/>
                <a:gd name="T33" fmla="*/ 19 h 229"/>
                <a:gd name="T34" fmla="*/ 365 w 445"/>
                <a:gd name="T35" fmla="*/ 28 h 229"/>
                <a:gd name="T36" fmla="*/ 386 w 445"/>
                <a:gd name="T37" fmla="*/ 39 h 229"/>
                <a:gd name="T38" fmla="*/ 404 w 445"/>
                <a:gd name="T39" fmla="*/ 51 h 229"/>
                <a:gd name="T40" fmla="*/ 419 w 445"/>
                <a:gd name="T41" fmla="*/ 64 h 229"/>
                <a:gd name="T42" fmla="*/ 431 w 445"/>
                <a:gd name="T43" fmla="*/ 80 h 229"/>
                <a:gd name="T44" fmla="*/ 440 w 445"/>
                <a:gd name="T45" fmla="*/ 96 h 229"/>
                <a:gd name="T46" fmla="*/ 444 w 445"/>
                <a:gd name="T47" fmla="*/ 115 h 229"/>
                <a:gd name="T48" fmla="*/ 444 w 445"/>
                <a:gd name="T49" fmla="*/ 134 h 229"/>
                <a:gd name="T50" fmla="*/ 439 w 445"/>
                <a:gd name="T51" fmla="*/ 156 h 229"/>
                <a:gd name="T52" fmla="*/ 429 w 445"/>
                <a:gd name="T53" fmla="*/ 178 h 229"/>
                <a:gd name="T54" fmla="*/ 413 w 445"/>
                <a:gd name="T55" fmla="*/ 203 h 229"/>
                <a:gd name="T56" fmla="*/ 392 w 445"/>
                <a:gd name="T57" fmla="*/ 228 h 2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45"/>
                <a:gd name="T88" fmla="*/ 0 h 229"/>
                <a:gd name="T89" fmla="*/ 445 w 445"/>
                <a:gd name="T90" fmla="*/ 229 h 22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45" h="229">
                  <a:moveTo>
                    <a:pt x="31" y="198"/>
                  </a:moveTo>
                  <a:lnTo>
                    <a:pt x="15" y="172"/>
                  </a:lnTo>
                  <a:lnTo>
                    <a:pt x="5" y="148"/>
                  </a:lnTo>
                  <a:lnTo>
                    <a:pt x="0" y="126"/>
                  </a:lnTo>
                  <a:lnTo>
                    <a:pt x="0" y="105"/>
                  </a:lnTo>
                  <a:lnTo>
                    <a:pt x="5" y="87"/>
                  </a:lnTo>
                  <a:lnTo>
                    <a:pt x="13" y="70"/>
                  </a:lnTo>
                  <a:lnTo>
                    <a:pt x="25" y="55"/>
                  </a:lnTo>
                  <a:lnTo>
                    <a:pt x="41" y="42"/>
                  </a:lnTo>
                  <a:lnTo>
                    <a:pt x="59" y="30"/>
                  </a:lnTo>
                  <a:lnTo>
                    <a:pt x="80" y="21"/>
                  </a:lnTo>
                  <a:lnTo>
                    <a:pt x="103" y="13"/>
                  </a:lnTo>
                  <a:lnTo>
                    <a:pt x="128" y="7"/>
                  </a:lnTo>
                  <a:lnTo>
                    <a:pt x="181" y="0"/>
                  </a:lnTo>
                  <a:lnTo>
                    <a:pt x="236" y="0"/>
                  </a:lnTo>
                  <a:lnTo>
                    <a:pt x="291" y="6"/>
                  </a:lnTo>
                  <a:lnTo>
                    <a:pt x="342" y="19"/>
                  </a:lnTo>
                  <a:lnTo>
                    <a:pt x="365" y="28"/>
                  </a:lnTo>
                  <a:lnTo>
                    <a:pt x="386" y="39"/>
                  </a:lnTo>
                  <a:lnTo>
                    <a:pt x="404" y="51"/>
                  </a:lnTo>
                  <a:lnTo>
                    <a:pt x="419" y="64"/>
                  </a:lnTo>
                  <a:lnTo>
                    <a:pt x="431" y="80"/>
                  </a:lnTo>
                  <a:lnTo>
                    <a:pt x="440" y="96"/>
                  </a:lnTo>
                  <a:lnTo>
                    <a:pt x="444" y="115"/>
                  </a:lnTo>
                  <a:lnTo>
                    <a:pt x="444" y="134"/>
                  </a:lnTo>
                  <a:lnTo>
                    <a:pt x="439" y="156"/>
                  </a:lnTo>
                  <a:lnTo>
                    <a:pt x="429" y="178"/>
                  </a:lnTo>
                  <a:lnTo>
                    <a:pt x="413" y="203"/>
                  </a:lnTo>
                  <a:lnTo>
                    <a:pt x="392" y="228"/>
                  </a:lnTo>
                </a:path>
              </a:pathLst>
            </a:custGeom>
            <a:noFill/>
            <a:ln w="25400" cap="rnd">
              <a:solidFill>
                <a:srgbClr val="00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Oval 26"/>
            <p:cNvSpPr>
              <a:spLocks noChangeArrowheads="1"/>
            </p:cNvSpPr>
            <p:nvPr/>
          </p:nvSpPr>
          <p:spPr bwMode="auto">
            <a:xfrm>
              <a:off x="4428" y="2327"/>
              <a:ext cx="651" cy="657"/>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9" name="Rectangle 27"/>
            <p:cNvSpPr>
              <a:spLocks noChangeArrowheads="1"/>
            </p:cNvSpPr>
            <p:nvPr/>
          </p:nvSpPr>
          <p:spPr bwMode="auto">
            <a:xfrm>
              <a:off x="4373" y="2386"/>
              <a:ext cx="788"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Arial" panose="020B0604020202020204" pitchFamily="34" charset="0"/>
                  <a:ea typeface="宋体" panose="02010600030101010101" pitchFamily="2" charset="-122"/>
                </a:rPr>
                <a:t>Wait for call from below</a:t>
              </a:r>
            </a:p>
          </p:txBody>
        </p:sp>
        <p:sp>
          <p:nvSpPr>
            <p:cNvPr id="30" name="Freeform 28"/>
            <p:cNvSpPr>
              <a:spLocks/>
            </p:cNvSpPr>
            <p:nvPr/>
          </p:nvSpPr>
          <p:spPr bwMode="auto">
            <a:xfrm>
              <a:off x="4546" y="2937"/>
              <a:ext cx="445" cy="230"/>
            </a:xfrm>
            <a:custGeom>
              <a:avLst/>
              <a:gdLst>
                <a:gd name="T0" fmla="*/ 31 w 445"/>
                <a:gd name="T1" fmla="*/ 30 h 230"/>
                <a:gd name="T2" fmla="*/ 15 w 445"/>
                <a:gd name="T3" fmla="*/ 56 h 230"/>
                <a:gd name="T4" fmla="*/ 5 w 445"/>
                <a:gd name="T5" fmla="*/ 81 h 230"/>
                <a:gd name="T6" fmla="*/ 0 w 445"/>
                <a:gd name="T7" fmla="*/ 103 h 230"/>
                <a:gd name="T8" fmla="*/ 0 w 445"/>
                <a:gd name="T9" fmla="*/ 123 h 230"/>
                <a:gd name="T10" fmla="*/ 5 w 445"/>
                <a:gd name="T11" fmla="*/ 142 h 230"/>
                <a:gd name="T12" fmla="*/ 13 w 445"/>
                <a:gd name="T13" fmla="*/ 159 h 230"/>
                <a:gd name="T14" fmla="*/ 25 w 445"/>
                <a:gd name="T15" fmla="*/ 174 h 230"/>
                <a:gd name="T16" fmla="*/ 41 w 445"/>
                <a:gd name="T17" fmla="*/ 187 h 230"/>
                <a:gd name="T18" fmla="*/ 59 w 445"/>
                <a:gd name="T19" fmla="*/ 198 h 230"/>
                <a:gd name="T20" fmla="*/ 80 w 445"/>
                <a:gd name="T21" fmla="*/ 208 h 230"/>
                <a:gd name="T22" fmla="*/ 103 w 445"/>
                <a:gd name="T23" fmla="*/ 215 h 230"/>
                <a:gd name="T24" fmla="*/ 128 w 445"/>
                <a:gd name="T25" fmla="*/ 221 h 230"/>
                <a:gd name="T26" fmla="*/ 181 w 445"/>
                <a:gd name="T27" fmla="*/ 228 h 230"/>
                <a:gd name="T28" fmla="*/ 236 w 445"/>
                <a:gd name="T29" fmla="*/ 229 h 230"/>
                <a:gd name="T30" fmla="*/ 291 w 445"/>
                <a:gd name="T31" fmla="*/ 222 h 230"/>
                <a:gd name="T32" fmla="*/ 342 w 445"/>
                <a:gd name="T33" fmla="*/ 209 h 230"/>
                <a:gd name="T34" fmla="*/ 365 w 445"/>
                <a:gd name="T35" fmla="*/ 200 h 230"/>
                <a:gd name="T36" fmla="*/ 386 w 445"/>
                <a:gd name="T37" fmla="*/ 189 h 230"/>
                <a:gd name="T38" fmla="*/ 404 w 445"/>
                <a:gd name="T39" fmla="*/ 177 h 230"/>
                <a:gd name="T40" fmla="*/ 419 w 445"/>
                <a:gd name="T41" fmla="*/ 164 h 230"/>
                <a:gd name="T42" fmla="*/ 431 w 445"/>
                <a:gd name="T43" fmla="*/ 148 h 230"/>
                <a:gd name="T44" fmla="*/ 440 w 445"/>
                <a:gd name="T45" fmla="*/ 132 h 230"/>
                <a:gd name="T46" fmla="*/ 444 w 445"/>
                <a:gd name="T47" fmla="*/ 114 h 230"/>
                <a:gd name="T48" fmla="*/ 444 w 445"/>
                <a:gd name="T49" fmla="*/ 94 h 230"/>
                <a:gd name="T50" fmla="*/ 439 w 445"/>
                <a:gd name="T51" fmla="*/ 73 h 230"/>
                <a:gd name="T52" fmla="*/ 429 w 445"/>
                <a:gd name="T53" fmla="*/ 50 h 230"/>
                <a:gd name="T54" fmla="*/ 413 w 445"/>
                <a:gd name="T55" fmla="*/ 26 h 230"/>
                <a:gd name="T56" fmla="*/ 391 w 445"/>
                <a:gd name="T57" fmla="*/ 0 h 2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45"/>
                <a:gd name="T88" fmla="*/ 0 h 230"/>
                <a:gd name="T89" fmla="*/ 445 w 445"/>
                <a:gd name="T90" fmla="*/ 230 h 2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45" h="230">
                  <a:moveTo>
                    <a:pt x="31" y="30"/>
                  </a:moveTo>
                  <a:lnTo>
                    <a:pt x="15" y="56"/>
                  </a:lnTo>
                  <a:lnTo>
                    <a:pt x="5" y="81"/>
                  </a:lnTo>
                  <a:lnTo>
                    <a:pt x="0" y="103"/>
                  </a:lnTo>
                  <a:lnTo>
                    <a:pt x="0" y="123"/>
                  </a:lnTo>
                  <a:lnTo>
                    <a:pt x="5" y="142"/>
                  </a:lnTo>
                  <a:lnTo>
                    <a:pt x="13" y="159"/>
                  </a:lnTo>
                  <a:lnTo>
                    <a:pt x="25" y="174"/>
                  </a:lnTo>
                  <a:lnTo>
                    <a:pt x="41" y="187"/>
                  </a:lnTo>
                  <a:lnTo>
                    <a:pt x="59" y="198"/>
                  </a:lnTo>
                  <a:lnTo>
                    <a:pt x="80" y="208"/>
                  </a:lnTo>
                  <a:lnTo>
                    <a:pt x="103" y="215"/>
                  </a:lnTo>
                  <a:lnTo>
                    <a:pt x="128" y="221"/>
                  </a:lnTo>
                  <a:lnTo>
                    <a:pt x="181" y="228"/>
                  </a:lnTo>
                  <a:lnTo>
                    <a:pt x="236" y="229"/>
                  </a:lnTo>
                  <a:lnTo>
                    <a:pt x="291" y="222"/>
                  </a:lnTo>
                  <a:lnTo>
                    <a:pt x="342" y="209"/>
                  </a:lnTo>
                  <a:lnTo>
                    <a:pt x="365" y="200"/>
                  </a:lnTo>
                  <a:lnTo>
                    <a:pt x="386" y="189"/>
                  </a:lnTo>
                  <a:lnTo>
                    <a:pt x="404" y="177"/>
                  </a:lnTo>
                  <a:lnTo>
                    <a:pt x="419" y="164"/>
                  </a:lnTo>
                  <a:lnTo>
                    <a:pt x="431" y="148"/>
                  </a:lnTo>
                  <a:lnTo>
                    <a:pt x="440" y="132"/>
                  </a:lnTo>
                  <a:lnTo>
                    <a:pt x="444" y="114"/>
                  </a:lnTo>
                  <a:lnTo>
                    <a:pt x="444" y="94"/>
                  </a:lnTo>
                  <a:lnTo>
                    <a:pt x="439" y="73"/>
                  </a:lnTo>
                  <a:lnTo>
                    <a:pt x="429" y="50"/>
                  </a:lnTo>
                  <a:lnTo>
                    <a:pt x="413" y="26"/>
                  </a:lnTo>
                  <a:lnTo>
                    <a:pt x="391" y="0"/>
                  </a:lnTo>
                </a:path>
              </a:pathLst>
            </a:custGeom>
            <a:noFill/>
            <a:ln w="25400" cap="rnd">
              <a:solidFill>
                <a:srgbClr val="00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 name="Group 31"/>
            <p:cNvGrpSpPr>
              <a:grpSpLocks/>
            </p:cNvGrpSpPr>
            <p:nvPr/>
          </p:nvGrpSpPr>
          <p:grpSpPr bwMode="auto">
            <a:xfrm>
              <a:off x="220" y="1377"/>
              <a:ext cx="879" cy="686"/>
              <a:chOff x="220" y="1377"/>
              <a:chExt cx="879" cy="686"/>
            </a:xfrm>
          </p:grpSpPr>
          <p:sp>
            <p:nvSpPr>
              <p:cNvPr id="56" name="Line 29"/>
              <p:cNvSpPr>
                <a:spLocks noChangeShapeType="1"/>
              </p:cNvSpPr>
              <p:nvPr/>
            </p:nvSpPr>
            <p:spPr bwMode="auto">
              <a:xfrm>
                <a:off x="220" y="1377"/>
                <a:ext cx="284" cy="166"/>
              </a:xfrm>
              <a:prstGeom prst="line">
                <a:avLst/>
              </a:prstGeom>
              <a:noFill/>
              <a:ln w="25400">
                <a:solidFill>
                  <a:srgbClr val="FF0000"/>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7" name="Oval 30"/>
              <p:cNvSpPr>
                <a:spLocks noChangeArrowheads="1"/>
              </p:cNvSpPr>
              <p:nvPr/>
            </p:nvSpPr>
            <p:spPr bwMode="auto">
              <a:xfrm>
                <a:off x="444" y="1402"/>
                <a:ext cx="655" cy="661"/>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grpSp>
          <p:nvGrpSpPr>
            <p:cNvPr id="32" name="Group 34"/>
            <p:cNvGrpSpPr>
              <a:grpSpLocks/>
            </p:cNvGrpSpPr>
            <p:nvPr/>
          </p:nvGrpSpPr>
          <p:grpSpPr bwMode="auto">
            <a:xfrm>
              <a:off x="4148" y="2280"/>
              <a:ext cx="932" cy="706"/>
              <a:chOff x="4148" y="2280"/>
              <a:chExt cx="932" cy="706"/>
            </a:xfrm>
          </p:grpSpPr>
          <p:sp>
            <p:nvSpPr>
              <p:cNvPr id="54" name="Line 32"/>
              <p:cNvSpPr>
                <a:spLocks noChangeShapeType="1"/>
              </p:cNvSpPr>
              <p:nvPr/>
            </p:nvSpPr>
            <p:spPr bwMode="auto">
              <a:xfrm>
                <a:off x="4148" y="2280"/>
                <a:ext cx="284" cy="166"/>
              </a:xfrm>
              <a:prstGeom prst="line">
                <a:avLst/>
              </a:prstGeom>
              <a:noFill/>
              <a:ln w="25400">
                <a:solidFill>
                  <a:srgbClr val="FF0000"/>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5" name="Oval 33"/>
              <p:cNvSpPr>
                <a:spLocks noChangeArrowheads="1"/>
              </p:cNvSpPr>
              <p:nvPr/>
            </p:nvSpPr>
            <p:spPr bwMode="auto">
              <a:xfrm>
                <a:off x="4425" y="2325"/>
                <a:ext cx="655" cy="661"/>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
          <p:nvSpPr>
            <p:cNvPr id="33" name="Rectangle 35"/>
            <p:cNvSpPr>
              <a:spLocks noChangeArrowheads="1"/>
            </p:cNvSpPr>
            <p:nvPr/>
          </p:nvSpPr>
          <p:spPr bwMode="auto">
            <a:xfrm>
              <a:off x="667" y="720"/>
              <a:ext cx="14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rdt_send(data)</a:t>
              </a:r>
            </a:p>
          </p:txBody>
        </p:sp>
        <p:sp>
          <p:nvSpPr>
            <p:cNvPr id="34" name="Line 36"/>
            <p:cNvSpPr>
              <a:spLocks noChangeShapeType="1"/>
            </p:cNvSpPr>
            <p:nvPr/>
          </p:nvSpPr>
          <p:spPr bwMode="auto">
            <a:xfrm>
              <a:off x="655" y="780"/>
              <a:ext cx="8" cy="508"/>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 name="Freeform 37"/>
            <p:cNvSpPr>
              <a:spLocks/>
            </p:cNvSpPr>
            <p:nvPr/>
          </p:nvSpPr>
          <p:spPr bwMode="auto">
            <a:xfrm>
              <a:off x="655" y="1268"/>
              <a:ext cx="4556" cy="445"/>
            </a:xfrm>
            <a:custGeom>
              <a:avLst/>
              <a:gdLst>
                <a:gd name="T0" fmla="*/ 0 w 4556"/>
                <a:gd name="T1" fmla="*/ 11 h 445"/>
                <a:gd name="T2" fmla="*/ 1045 w 4556"/>
                <a:gd name="T3" fmla="*/ 0 h 445"/>
                <a:gd name="T4" fmla="*/ 3655 w 4556"/>
                <a:gd name="T5" fmla="*/ 444 h 445"/>
                <a:gd name="T6" fmla="*/ 4555 w 4556"/>
                <a:gd name="T7" fmla="*/ 444 h 445"/>
                <a:gd name="T8" fmla="*/ 0 60000 65536"/>
                <a:gd name="T9" fmla="*/ 0 60000 65536"/>
                <a:gd name="T10" fmla="*/ 0 60000 65536"/>
                <a:gd name="T11" fmla="*/ 0 60000 65536"/>
                <a:gd name="T12" fmla="*/ 0 w 4556"/>
                <a:gd name="T13" fmla="*/ 0 h 445"/>
                <a:gd name="T14" fmla="*/ 4556 w 4556"/>
                <a:gd name="T15" fmla="*/ 445 h 445"/>
              </a:gdLst>
              <a:ahLst/>
              <a:cxnLst>
                <a:cxn ang="T8">
                  <a:pos x="T0" y="T1"/>
                </a:cxn>
                <a:cxn ang="T9">
                  <a:pos x="T2" y="T3"/>
                </a:cxn>
                <a:cxn ang="T10">
                  <a:pos x="T4" y="T5"/>
                </a:cxn>
                <a:cxn ang="T11">
                  <a:pos x="T6" y="T7"/>
                </a:cxn>
              </a:cxnLst>
              <a:rect l="T12" t="T13" r="T14" b="T15"/>
              <a:pathLst>
                <a:path w="4556" h="445">
                  <a:moveTo>
                    <a:pt x="0" y="11"/>
                  </a:moveTo>
                  <a:lnTo>
                    <a:pt x="1045" y="0"/>
                  </a:lnTo>
                  <a:lnTo>
                    <a:pt x="3655" y="444"/>
                  </a:lnTo>
                  <a:lnTo>
                    <a:pt x="4555" y="444"/>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6" name="Group 40"/>
            <p:cNvGrpSpPr>
              <a:grpSpLocks/>
            </p:cNvGrpSpPr>
            <p:nvPr/>
          </p:nvGrpSpPr>
          <p:grpSpPr bwMode="auto">
            <a:xfrm>
              <a:off x="219" y="1377"/>
              <a:ext cx="879" cy="686"/>
              <a:chOff x="219" y="1377"/>
              <a:chExt cx="879" cy="686"/>
            </a:xfrm>
          </p:grpSpPr>
          <p:sp>
            <p:nvSpPr>
              <p:cNvPr id="52" name="Line 38"/>
              <p:cNvSpPr>
                <a:spLocks noChangeShapeType="1"/>
              </p:cNvSpPr>
              <p:nvPr/>
            </p:nvSpPr>
            <p:spPr bwMode="auto">
              <a:xfrm>
                <a:off x="219" y="1377"/>
                <a:ext cx="284" cy="166"/>
              </a:xfrm>
              <a:prstGeom prst="line">
                <a:avLst/>
              </a:prstGeom>
              <a:noFill/>
              <a:ln w="25400">
                <a:solidFill>
                  <a:schemeClr val="tx2"/>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3" name="Oval 39"/>
              <p:cNvSpPr>
                <a:spLocks noChangeArrowheads="1"/>
              </p:cNvSpPr>
              <p:nvPr/>
            </p:nvSpPr>
            <p:spPr bwMode="auto">
              <a:xfrm>
                <a:off x="443" y="1402"/>
                <a:ext cx="655" cy="661"/>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
          <p:nvSpPr>
            <p:cNvPr id="37" name="Oval 41"/>
            <p:cNvSpPr>
              <a:spLocks noChangeArrowheads="1"/>
            </p:cNvSpPr>
            <p:nvPr/>
          </p:nvSpPr>
          <p:spPr bwMode="auto">
            <a:xfrm>
              <a:off x="1517" y="1410"/>
              <a:ext cx="655" cy="662"/>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8" name="Line 42"/>
            <p:cNvSpPr>
              <a:spLocks noChangeShapeType="1"/>
            </p:cNvSpPr>
            <p:nvPr/>
          </p:nvSpPr>
          <p:spPr bwMode="auto">
            <a:xfrm flipH="1">
              <a:off x="4100" y="3235"/>
              <a:ext cx="8" cy="810"/>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9" name="Freeform 43"/>
            <p:cNvSpPr>
              <a:spLocks/>
            </p:cNvSpPr>
            <p:nvPr/>
          </p:nvSpPr>
          <p:spPr bwMode="auto">
            <a:xfrm>
              <a:off x="749" y="2544"/>
              <a:ext cx="4377" cy="1537"/>
            </a:xfrm>
            <a:custGeom>
              <a:avLst/>
              <a:gdLst>
                <a:gd name="T0" fmla="*/ 4376 w 4377"/>
                <a:gd name="T1" fmla="*/ 1536 h 1537"/>
                <a:gd name="T2" fmla="*/ 3359 w 4377"/>
                <a:gd name="T3" fmla="*/ 1536 h 1537"/>
                <a:gd name="T4" fmla="*/ 1959 w 4377"/>
                <a:gd name="T5" fmla="*/ 0 h 1537"/>
                <a:gd name="T6" fmla="*/ 0 w 4377"/>
                <a:gd name="T7" fmla="*/ 0 h 1537"/>
                <a:gd name="T8" fmla="*/ 0 60000 65536"/>
                <a:gd name="T9" fmla="*/ 0 60000 65536"/>
                <a:gd name="T10" fmla="*/ 0 60000 65536"/>
                <a:gd name="T11" fmla="*/ 0 60000 65536"/>
                <a:gd name="T12" fmla="*/ 0 w 4377"/>
                <a:gd name="T13" fmla="*/ 0 h 1537"/>
                <a:gd name="T14" fmla="*/ 4377 w 4377"/>
                <a:gd name="T15" fmla="*/ 1537 h 1537"/>
              </a:gdLst>
              <a:ahLst/>
              <a:cxnLst>
                <a:cxn ang="T8">
                  <a:pos x="T0" y="T1"/>
                </a:cxn>
                <a:cxn ang="T9">
                  <a:pos x="T2" y="T3"/>
                </a:cxn>
                <a:cxn ang="T10">
                  <a:pos x="T4" y="T5"/>
                </a:cxn>
                <a:cxn ang="T11">
                  <a:pos x="T6" y="T7"/>
                </a:cxn>
              </a:cxnLst>
              <a:rect l="T12" t="T13" r="T14" b="T15"/>
              <a:pathLst>
                <a:path w="4377" h="1537">
                  <a:moveTo>
                    <a:pt x="4376" y="1536"/>
                  </a:moveTo>
                  <a:lnTo>
                    <a:pt x="3359" y="1536"/>
                  </a:lnTo>
                  <a:lnTo>
                    <a:pt x="1959" y="0"/>
                  </a:lnTo>
                  <a:lnTo>
                    <a:pt x="0" y="0"/>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2" name="Group 46"/>
            <p:cNvGrpSpPr>
              <a:grpSpLocks/>
            </p:cNvGrpSpPr>
            <p:nvPr/>
          </p:nvGrpSpPr>
          <p:grpSpPr bwMode="auto">
            <a:xfrm>
              <a:off x="219" y="1377"/>
              <a:ext cx="879" cy="686"/>
              <a:chOff x="219" y="1377"/>
              <a:chExt cx="879" cy="686"/>
            </a:xfrm>
          </p:grpSpPr>
          <p:sp>
            <p:nvSpPr>
              <p:cNvPr id="50" name="Line 44"/>
              <p:cNvSpPr>
                <a:spLocks noChangeShapeType="1"/>
              </p:cNvSpPr>
              <p:nvPr/>
            </p:nvSpPr>
            <p:spPr bwMode="auto">
              <a:xfrm>
                <a:off x="219" y="1377"/>
                <a:ext cx="284" cy="166"/>
              </a:xfrm>
              <a:prstGeom prst="line">
                <a:avLst/>
              </a:prstGeom>
              <a:noFill/>
              <a:ln w="25400">
                <a:solidFill>
                  <a:schemeClr val="tx2"/>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 name="Oval 45"/>
              <p:cNvSpPr>
                <a:spLocks noChangeArrowheads="1"/>
              </p:cNvSpPr>
              <p:nvPr/>
            </p:nvSpPr>
            <p:spPr bwMode="auto">
              <a:xfrm>
                <a:off x="443" y="1402"/>
                <a:ext cx="655" cy="661"/>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
          <p:nvSpPr>
            <p:cNvPr id="44" name="Oval 47"/>
            <p:cNvSpPr>
              <a:spLocks noChangeArrowheads="1"/>
            </p:cNvSpPr>
            <p:nvPr/>
          </p:nvSpPr>
          <p:spPr bwMode="auto">
            <a:xfrm>
              <a:off x="1515" y="1414"/>
              <a:ext cx="655" cy="66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5" name="Line 48"/>
            <p:cNvSpPr>
              <a:spLocks noChangeShapeType="1"/>
            </p:cNvSpPr>
            <p:nvPr/>
          </p:nvSpPr>
          <p:spPr bwMode="auto">
            <a:xfrm>
              <a:off x="4292" y="1599"/>
              <a:ext cx="0" cy="555"/>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 name="Freeform 49"/>
            <p:cNvSpPr>
              <a:spLocks/>
            </p:cNvSpPr>
            <p:nvPr/>
          </p:nvSpPr>
          <p:spPr bwMode="auto">
            <a:xfrm>
              <a:off x="2391" y="1410"/>
              <a:ext cx="2875" cy="698"/>
            </a:xfrm>
            <a:custGeom>
              <a:avLst/>
              <a:gdLst>
                <a:gd name="T0" fmla="*/ 2874 w 2875"/>
                <a:gd name="T1" fmla="*/ 697 h 698"/>
                <a:gd name="T2" fmla="*/ 1837 w 2875"/>
                <a:gd name="T3" fmla="*/ 679 h 698"/>
                <a:gd name="T4" fmla="*/ 1083 w 2875"/>
                <a:gd name="T5" fmla="*/ 0 h 698"/>
                <a:gd name="T6" fmla="*/ 0 w 2875"/>
                <a:gd name="T7" fmla="*/ 0 h 698"/>
                <a:gd name="T8" fmla="*/ 0 60000 65536"/>
                <a:gd name="T9" fmla="*/ 0 60000 65536"/>
                <a:gd name="T10" fmla="*/ 0 60000 65536"/>
                <a:gd name="T11" fmla="*/ 0 60000 65536"/>
                <a:gd name="T12" fmla="*/ 0 w 2875"/>
                <a:gd name="T13" fmla="*/ 0 h 698"/>
                <a:gd name="T14" fmla="*/ 2875 w 2875"/>
                <a:gd name="T15" fmla="*/ 698 h 698"/>
              </a:gdLst>
              <a:ahLst/>
              <a:cxnLst>
                <a:cxn ang="T8">
                  <a:pos x="T0" y="T1"/>
                </a:cxn>
                <a:cxn ang="T9">
                  <a:pos x="T2" y="T3"/>
                </a:cxn>
                <a:cxn ang="T10">
                  <a:pos x="T4" y="T5"/>
                </a:cxn>
                <a:cxn ang="T11">
                  <a:pos x="T6" y="T7"/>
                </a:cxn>
              </a:cxnLst>
              <a:rect l="T12" t="T13" r="T14" b="T15"/>
              <a:pathLst>
                <a:path w="2875" h="698">
                  <a:moveTo>
                    <a:pt x="2874" y="697"/>
                  </a:moveTo>
                  <a:lnTo>
                    <a:pt x="1837" y="679"/>
                  </a:lnTo>
                  <a:lnTo>
                    <a:pt x="1083" y="0"/>
                  </a:lnTo>
                  <a:lnTo>
                    <a:pt x="0" y="0"/>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Line 50"/>
            <p:cNvSpPr>
              <a:spLocks noChangeShapeType="1"/>
            </p:cNvSpPr>
            <p:nvPr/>
          </p:nvSpPr>
          <p:spPr bwMode="auto">
            <a:xfrm>
              <a:off x="2319" y="1325"/>
              <a:ext cx="0" cy="575"/>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 name="Freeform 51"/>
            <p:cNvSpPr>
              <a:spLocks/>
            </p:cNvSpPr>
            <p:nvPr/>
          </p:nvSpPr>
          <p:spPr bwMode="auto">
            <a:xfrm>
              <a:off x="2382" y="1909"/>
              <a:ext cx="2674" cy="1451"/>
            </a:xfrm>
            <a:custGeom>
              <a:avLst/>
              <a:gdLst>
                <a:gd name="T0" fmla="*/ 0 w 2674"/>
                <a:gd name="T1" fmla="*/ 0 h 1451"/>
                <a:gd name="T2" fmla="*/ 1055 w 2674"/>
                <a:gd name="T3" fmla="*/ 0 h 1451"/>
                <a:gd name="T4" fmla="*/ 1719 w 2674"/>
                <a:gd name="T5" fmla="*/ 1450 h 1451"/>
                <a:gd name="T6" fmla="*/ 2673 w 2674"/>
                <a:gd name="T7" fmla="*/ 1450 h 1451"/>
                <a:gd name="T8" fmla="*/ 0 60000 65536"/>
                <a:gd name="T9" fmla="*/ 0 60000 65536"/>
                <a:gd name="T10" fmla="*/ 0 60000 65536"/>
                <a:gd name="T11" fmla="*/ 0 60000 65536"/>
                <a:gd name="T12" fmla="*/ 0 w 2674"/>
                <a:gd name="T13" fmla="*/ 0 h 1451"/>
                <a:gd name="T14" fmla="*/ 2674 w 2674"/>
                <a:gd name="T15" fmla="*/ 1451 h 1451"/>
              </a:gdLst>
              <a:ahLst/>
              <a:cxnLst>
                <a:cxn ang="T8">
                  <a:pos x="T0" y="T1"/>
                </a:cxn>
                <a:cxn ang="T9">
                  <a:pos x="T2" y="T3"/>
                </a:cxn>
                <a:cxn ang="T10">
                  <a:pos x="T4" y="T5"/>
                </a:cxn>
                <a:cxn ang="T11">
                  <a:pos x="T6" y="T7"/>
                </a:cxn>
              </a:cxnLst>
              <a:rect l="T12" t="T13" r="T14" b="T15"/>
              <a:pathLst>
                <a:path w="2674" h="1451">
                  <a:moveTo>
                    <a:pt x="0" y="0"/>
                  </a:moveTo>
                  <a:lnTo>
                    <a:pt x="1055" y="0"/>
                  </a:lnTo>
                  <a:lnTo>
                    <a:pt x="1719" y="1450"/>
                  </a:lnTo>
                  <a:lnTo>
                    <a:pt x="2673" y="1450"/>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Rectangle 52"/>
            <p:cNvSpPr>
              <a:spLocks noChangeArrowheads="1"/>
            </p:cNvSpPr>
            <p:nvPr/>
          </p:nvSpPr>
          <p:spPr bwMode="auto">
            <a:xfrm>
              <a:off x="936" y="2533"/>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Symbol" panose="05050102010706020507" pitchFamily="18" charset="2"/>
                  <a:ea typeface="宋体" panose="02010600030101010101" pitchFamily="2" charset="-122"/>
                </a:rPr>
                <a:t>L</a:t>
              </a:r>
            </a:p>
          </p:txBody>
        </p:sp>
      </p:grpSp>
    </p:spTree>
    <p:extLst>
      <p:ext uri="{BB962C8B-B14F-4D97-AF65-F5344CB8AC3E}">
        <p14:creationId xmlns:p14="http://schemas.microsoft.com/office/powerpoint/2010/main" val="30198680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833878" y="2092650"/>
            <a:ext cx="5262123" cy="303553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buFontTx/>
              <a:buNone/>
            </a:pPr>
            <a:r>
              <a:rPr lang="zh-CN" altLang="en-US" sz="2800" dirty="0">
                <a:latin typeface="微软雅黑" panose="020B0503020204020204" pitchFamily="34" charset="-122"/>
                <a:ea typeface="微软雅黑" panose="020B0503020204020204" pitchFamily="34" charset="-122"/>
              </a:rPr>
              <a:t>什么是停等协议？</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800" dirty="0">
                <a:latin typeface="微软雅黑" panose="020B0503020204020204" pitchFamily="34" charset="-122"/>
                <a:ea typeface="微软雅黑" panose="020B0503020204020204" pitchFamily="34" charset="-122"/>
              </a:rPr>
              <a:t>发送方发送一个报文，然后等待接受方的响应</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4849507" y="710268"/>
            <a:ext cx="2492991" cy="646331"/>
          </a:xfrm>
          <a:prstGeom prst="rect">
            <a:avLst/>
          </a:prstGeom>
        </p:spPr>
        <p:txBody>
          <a:bodyPr wrap="none">
            <a:spAutoFit/>
          </a:bodyPr>
          <a:lstStyle/>
          <a:p>
            <a:pPr algn="ctr"/>
            <a:r>
              <a:rPr lang="zh-CN" altLang="en-US" sz="3600" b="1" dirty="0">
                <a:solidFill>
                  <a:schemeClr val="accent1"/>
                </a:solidFill>
                <a:cs typeface="+mn-ea"/>
                <a:sym typeface="+mn-lt"/>
              </a:rPr>
              <a:t>停－等协议</a:t>
            </a:r>
            <a:endParaRPr lang="en-US" altLang="zh-CN" sz="3600" b="1" dirty="0">
              <a:solidFill>
                <a:schemeClr val="accent1"/>
              </a:solidFill>
              <a:cs typeface="+mn-ea"/>
              <a:sym typeface="+mn-lt"/>
            </a:endParaRPr>
          </a:p>
        </p:txBody>
      </p:sp>
      <p:sp>
        <p:nvSpPr>
          <p:cNvPr id="3" name="文本框 2"/>
          <p:cNvSpPr txBox="1"/>
          <p:nvPr/>
        </p:nvSpPr>
        <p:spPr>
          <a:xfrm>
            <a:off x="8342722" y="2865748"/>
            <a:ext cx="2620651" cy="523220"/>
          </a:xfrm>
          <a:prstGeom prst="rect">
            <a:avLst/>
          </a:prstGeom>
          <a:solidFill>
            <a:schemeClr val="accent2">
              <a:lumMod val="40000"/>
              <a:lumOff val="60000"/>
            </a:schemeClr>
          </a:solidFill>
        </p:spPr>
        <p:txBody>
          <a:bodyPr wrap="square" rtlCol="0">
            <a:spAutoFit/>
          </a:bodyPr>
          <a:lstStyle/>
          <a:p>
            <a:r>
              <a:rPr lang="en-US" altLang="zh-CN" sz="2800" dirty="0"/>
              <a:t>stop and wait</a:t>
            </a:r>
            <a:endParaRPr lang="zh-CN" altLang="en-US" sz="2800" dirty="0"/>
          </a:p>
        </p:txBody>
      </p:sp>
    </p:spTree>
    <p:extLst>
      <p:ext uri="{BB962C8B-B14F-4D97-AF65-F5344CB8AC3E}">
        <p14:creationId xmlns:p14="http://schemas.microsoft.com/office/powerpoint/2010/main" val="36784865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611560" y="1943708"/>
            <a:ext cx="5137456" cy="37289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800" dirty="0">
                <a:solidFill>
                  <a:srgbClr val="C00000"/>
                </a:solidFill>
                <a:latin typeface="微软雅黑" panose="020B0503020204020204" pitchFamily="34" charset="-122"/>
                <a:ea typeface="微软雅黑" panose="020B0503020204020204" pitchFamily="34" charset="-122"/>
              </a:rPr>
              <a:t>如果</a:t>
            </a:r>
            <a:r>
              <a:rPr lang="en-US" altLang="zh-CN" sz="2800" dirty="0">
                <a:solidFill>
                  <a:srgbClr val="C00000"/>
                </a:solidFill>
                <a:latin typeface="微软雅黑" panose="020B0503020204020204" pitchFamily="34" charset="-122"/>
                <a:ea typeface="微软雅黑" panose="020B0503020204020204" pitchFamily="34" charset="-122"/>
              </a:rPr>
              <a:t>ACK/NAK</a:t>
            </a:r>
            <a:r>
              <a:rPr lang="zh-CN" altLang="en-US" sz="2800" dirty="0">
                <a:solidFill>
                  <a:srgbClr val="C00000"/>
                </a:solidFill>
                <a:latin typeface="微软雅黑" panose="020B0503020204020204" pitchFamily="34" charset="-122"/>
                <a:ea typeface="微软雅黑" panose="020B0503020204020204" pitchFamily="34" charset="-122"/>
              </a:rPr>
              <a:t>混淆了会发生什么？</a:t>
            </a:r>
            <a:endParaRPr lang="en-US" altLang="zh-CN" sz="2800" dirty="0">
              <a:solidFill>
                <a:srgbClr val="C00000"/>
              </a:solidFill>
              <a:latin typeface="微软雅黑" panose="020B0503020204020204" pitchFamily="34" charset="-122"/>
              <a:ea typeface="微软雅黑" panose="020B0503020204020204" pitchFamily="34" charset="-122"/>
            </a:endParaRPr>
          </a:p>
          <a:p>
            <a:pPr>
              <a:lnSpc>
                <a:spcPct val="120000"/>
              </a:lnSpc>
            </a:pPr>
            <a:endParaRPr lang="zh-CN" altLang="en-US" sz="2800" dirty="0">
              <a:solidFill>
                <a:srgbClr val="C00000"/>
              </a:solidFill>
              <a:latin typeface="微软雅黑" panose="020B0503020204020204" pitchFamily="34" charset="-122"/>
              <a:ea typeface="微软雅黑" panose="020B0503020204020204" pitchFamily="34" charset="-122"/>
            </a:endParaRPr>
          </a:p>
          <a:p>
            <a:pPr>
              <a:lnSpc>
                <a:spcPct val="120000"/>
              </a:lnSpc>
            </a:pPr>
            <a:r>
              <a:rPr lang="zh-CN" altLang="en-US" sz="2600" dirty="0">
                <a:latin typeface="微软雅黑" panose="020B0503020204020204" pitchFamily="34" charset="-122"/>
                <a:ea typeface="微软雅黑" panose="020B0503020204020204" pitchFamily="34" charset="-122"/>
              </a:rPr>
              <a:t>发送方并不知道接收方发生了什么</a:t>
            </a:r>
            <a:r>
              <a:rPr lang="en-US" altLang="zh-CN" sz="2600" dirty="0">
                <a:latin typeface="微软雅黑" panose="020B0503020204020204" pitchFamily="34" charset="-122"/>
                <a:ea typeface="微软雅黑" panose="020B0503020204020204" pitchFamily="34" charset="-122"/>
              </a:rPr>
              <a:t>!</a:t>
            </a:r>
          </a:p>
          <a:p>
            <a:pPr>
              <a:lnSpc>
                <a:spcPct val="120000"/>
              </a:lnSpc>
            </a:pPr>
            <a:r>
              <a:rPr lang="zh-CN" altLang="en-US" sz="2600" dirty="0">
                <a:latin typeface="微软雅黑" panose="020B0503020204020204" pitchFamily="34" charset="-122"/>
                <a:ea typeface="微软雅黑" panose="020B0503020204020204" pitchFamily="34" charset="-122"/>
              </a:rPr>
              <a:t>万能做法：</a:t>
            </a:r>
            <a:r>
              <a:rPr lang="zh-CN" altLang="en-US" sz="2600" b="1" dirty="0">
                <a:solidFill>
                  <a:srgbClr val="FFFF00"/>
                </a:solidFill>
                <a:latin typeface="微软雅黑" panose="020B0503020204020204" pitchFamily="34" charset="-122"/>
                <a:ea typeface="微软雅黑" panose="020B0503020204020204" pitchFamily="34" charset="-122"/>
              </a:rPr>
              <a:t>重发</a:t>
            </a:r>
            <a:endParaRPr lang="en-US" altLang="zh-CN" sz="2600" b="1" dirty="0">
              <a:solidFill>
                <a:srgbClr val="FFFF00"/>
              </a:solidFill>
              <a:latin typeface="微软雅黑" panose="020B0503020204020204" pitchFamily="34" charset="-122"/>
              <a:ea typeface="微软雅黑" panose="020B0503020204020204" pitchFamily="34" charset="-122"/>
            </a:endParaRPr>
          </a:p>
          <a:p>
            <a:pPr>
              <a:lnSpc>
                <a:spcPct val="120000"/>
              </a:lnSpc>
            </a:pPr>
            <a:r>
              <a:rPr lang="zh-CN" altLang="en-US" sz="2600" dirty="0">
                <a:latin typeface="微软雅黑" panose="020B0503020204020204" pitchFamily="34" charset="-122"/>
                <a:ea typeface="微软雅黑" panose="020B0503020204020204" pitchFamily="34" charset="-122"/>
              </a:rPr>
              <a:t>不能正确重发</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可能重复</a:t>
            </a:r>
          </a:p>
        </p:txBody>
      </p:sp>
      <p:grpSp>
        <p:nvGrpSpPr>
          <p:cNvPr id="4" name="组合 3"/>
          <p:cNvGrpSpPr/>
          <p:nvPr/>
        </p:nvGrpSpPr>
        <p:grpSpPr>
          <a:xfrm>
            <a:off x="6442985" y="1943708"/>
            <a:ext cx="5325269" cy="3728960"/>
            <a:chOff x="445294" y="4198143"/>
            <a:chExt cx="7104063" cy="2027239"/>
          </a:xfrm>
        </p:grpSpPr>
        <p:sp>
          <p:nvSpPr>
            <p:cNvPr id="43" name="圆角矩形 42"/>
            <p:cNvSpPr/>
            <p:nvPr/>
          </p:nvSpPr>
          <p:spPr>
            <a:xfrm>
              <a:off x="515549" y="4198143"/>
              <a:ext cx="6566290"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893"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3618400" y="710268"/>
            <a:ext cx="4955204" cy="646331"/>
          </a:xfrm>
          <a:prstGeom prst="rect">
            <a:avLst/>
          </a:prstGeom>
        </p:spPr>
        <p:txBody>
          <a:bodyPr wrap="none">
            <a:spAutoFit/>
          </a:bodyPr>
          <a:lstStyle/>
          <a:p>
            <a:pPr algn="ctr"/>
            <a:r>
              <a:rPr lang="en-US" altLang="zh-CN" sz="3600" b="1" dirty="0">
                <a:solidFill>
                  <a:schemeClr val="accent1"/>
                </a:solidFill>
                <a:cs typeface="+mn-ea"/>
                <a:sym typeface="+mn-lt"/>
              </a:rPr>
              <a:t>rdt2.0 </a:t>
            </a:r>
            <a:r>
              <a:rPr lang="zh-CN" altLang="en-US" sz="3600" b="1" dirty="0">
                <a:solidFill>
                  <a:schemeClr val="accent1"/>
                </a:solidFill>
                <a:cs typeface="+mn-ea"/>
                <a:sym typeface="+mn-lt"/>
              </a:rPr>
              <a:t>有一个致命缺陷</a:t>
            </a:r>
            <a:r>
              <a:rPr lang="en-US" altLang="zh-CN" sz="3600" b="1" dirty="0">
                <a:solidFill>
                  <a:schemeClr val="accent1"/>
                </a:solidFill>
                <a:cs typeface="+mn-ea"/>
                <a:sym typeface="+mn-lt"/>
              </a:rPr>
              <a:t>!</a:t>
            </a:r>
          </a:p>
        </p:txBody>
      </p:sp>
      <p:sp>
        <p:nvSpPr>
          <p:cNvPr id="6" name="矩形 5"/>
          <p:cNvSpPr/>
          <p:nvPr/>
        </p:nvSpPr>
        <p:spPr>
          <a:xfrm>
            <a:off x="6661431" y="2040981"/>
            <a:ext cx="4590585" cy="3632918"/>
          </a:xfrm>
          <a:prstGeom prst="rect">
            <a:avLst/>
          </a:prstGeom>
        </p:spPr>
        <p:txBody>
          <a:bodyPr wrap="square">
            <a:spAutoFit/>
          </a:bodyPr>
          <a:lstStyle/>
          <a:p>
            <a:pPr>
              <a:lnSpc>
                <a:spcPct val="150000"/>
              </a:lnSpc>
            </a:pPr>
            <a:r>
              <a:rPr lang="zh-CN" altLang="en-US" sz="2400" dirty="0">
                <a:solidFill>
                  <a:schemeClr val="bg1"/>
                </a:solidFill>
              </a:rPr>
              <a:t>处理重复</a:t>
            </a:r>
            <a:r>
              <a:rPr lang="en-US" altLang="zh-CN" sz="2400" dirty="0">
                <a:solidFill>
                  <a:schemeClr val="bg1"/>
                </a:solidFill>
              </a:rPr>
              <a:t>: </a:t>
            </a:r>
          </a:p>
          <a:p>
            <a:pPr>
              <a:lnSpc>
                <a:spcPct val="150000"/>
              </a:lnSpc>
            </a:pPr>
            <a:r>
              <a:rPr lang="zh-CN" altLang="en-US" sz="2200" dirty="0">
                <a:solidFill>
                  <a:schemeClr val="bg1"/>
                </a:solidFill>
              </a:rPr>
              <a:t>发送方给每个分组加一个序号</a:t>
            </a:r>
          </a:p>
          <a:p>
            <a:pPr>
              <a:lnSpc>
                <a:spcPct val="150000"/>
              </a:lnSpc>
            </a:pPr>
            <a:r>
              <a:rPr lang="zh-CN" altLang="en-US" sz="2200" dirty="0">
                <a:solidFill>
                  <a:schemeClr val="bg1"/>
                </a:solidFill>
              </a:rPr>
              <a:t>在 </a:t>
            </a:r>
            <a:r>
              <a:rPr lang="en-US" altLang="zh-CN" sz="2200" dirty="0">
                <a:solidFill>
                  <a:schemeClr val="bg1"/>
                </a:solidFill>
              </a:rPr>
              <a:t>ACK/NAK </a:t>
            </a:r>
            <a:r>
              <a:rPr lang="zh-CN" altLang="en-US" sz="2200" dirty="0">
                <a:solidFill>
                  <a:schemeClr val="bg1"/>
                </a:solidFill>
              </a:rPr>
              <a:t>混淆时发送方重发当前分组</a:t>
            </a:r>
          </a:p>
          <a:p>
            <a:pPr>
              <a:lnSpc>
                <a:spcPct val="150000"/>
              </a:lnSpc>
            </a:pPr>
            <a:r>
              <a:rPr lang="zh-CN" altLang="en-US" sz="2200" dirty="0">
                <a:solidFill>
                  <a:schemeClr val="bg1"/>
                </a:solidFill>
              </a:rPr>
              <a:t>接收方丢弃重复的分组（并不向上传递）</a:t>
            </a:r>
          </a:p>
          <a:p>
            <a:pPr>
              <a:lnSpc>
                <a:spcPct val="150000"/>
              </a:lnSpc>
            </a:pPr>
            <a:r>
              <a:rPr lang="en-US" altLang="zh-CN" sz="2200" dirty="0">
                <a:solidFill>
                  <a:schemeClr val="bg1"/>
                </a:solidFill>
              </a:rPr>
              <a:t>——</a:t>
            </a:r>
            <a:r>
              <a:rPr lang="zh-CN" altLang="en-US" sz="2200" dirty="0">
                <a:solidFill>
                  <a:schemeClr val="bg1"/>
                </a:solidFill>
              </a:rPr>
              <a:t>停等协议数据包需要多少序号？</a:t>
            </a:r>
          </a:p>
        </p:txBody>
      </p:sp>
    </p:spTree>
    <p:extLst>
      <p:ext uri="{BB962C8B-B14F-4D97-AF65-F5344CB8AC3E}">
        <p14:creationId xmlns:p14="http://schemas.microsoft.com/office/powerpoint/2010/main" val="2332607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2139373" y="710268"/>
            <a:ext cx="7913257" cy="646331"/>
          </a:xfrm>
          <a:prstGeom prst="rect">
            <a:avLst/>
          </a:prstGeom>
        </p:spPr>
        <p:txBody>
          <a:bodyPr wrap="none">
            <a:spAutoFit/>
          </a:bodyPr>
          <a:lstStyle/>
          <a:p>
            <a:pPr algn="ctr"/>
            <a:r>
              <a:rPr lang="en-US" altLang="zh-CN" sz="3600" b="1" dirty="0">
                <a:solidFill>
                  <a:schemeClr val="accent1"/>
                </a:solidFill>
                <a:cs typeface="+mn-ea"/>
                <a:sym typeface="+mn-lt"/>
              </a:rPr>
              <a:t>rdt2.1: </a:t>
            </a:r>
            <a:r>
              <a:rPr lang="zh-CN" altLang="en-US" sz="3600" b="1" dirty="0">
                <a:solidFill>
                  <a:schemeClr val="accent1"/>
                </a:solidFill>
                <a:cs typeface="+mn-ea"/>
                <a:sym typeface="+mn-lt"/>
              </a:rPr>
              <a:t>发送方处理混乱的 </a:t>
            </a:r>
            <a:r>
              <a:rPr lang="en-US" altLang="zh-CN" sz="3600" b="1" dirty="0">
                <a:solidFill>
                  <a:schemeClr val="accent1"/>
                </a:solidFill>
                <a:cs typeface="+mn-ea"/>
                <a:sym typeface="+mn-lt"/>
              </a:rPr>
              <a:t>ACK/NAKs</a:t>
            </a:r>
          </a:p>
        </p:txBody>
      </p:sp>
      <p:grpSp>
        <p:nvGrpSpPr>
          <p:cNvPr id="2" name="组合 1">
            <a:extLst>
              <a:ext uri="{FF2B5EF4-FFF2-40B4-BE49-F238E27FC236}">
                <a16:creationId xmlns:a16="http://schemas.microsoft.com/office/drawing/2014/main" id="{623FE13C-D21E-46C1-A91A-C0C32DDCCCF0}"/>
              </a:ext>
            </a:extLst>
          </p:cNvPr>
          <p:cNvGrpSpPr/>
          <p:nvPr/>
        </p:nvGrpSpPr>
        <p:grpSpPr>
          <a:xfrm>
            <a:off x="1889125" y="1377950"/>
            <a:ext cx="8902700" cy="5211763"/>
            <a:chOff x="1889125" y="1162050"/>
            <a:chExt cx="8902700" cy="5211763"/>
          </a:xfrm>
        </p:grpSpPr>
        <p:sp>
          <p:nvSpPr>
            <p:cNvPr id="9" name="Oval 3"/>
            <p:cNvSpPr>
              <a:spLocks noChangeArrowheads="1"/>
            </p:cNvSpPr>
            <p:nvPr/>
          </p:nvSpPr>
          <p:spPr bwMode="auto">
            <a:xfrm>
              <a:off x="4292600" y="2365375"/>
              <a:ext cx="979488" cy="97472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0" name="Rectangle 4"/>
            <p:cNvSpPr>
              <a:spLocks noChangeArrowheads="1"/>
            </p:cNvSpPr>
            <p:nvPr/>
          </p:nvSpPr>
          <p:spPr bwMode="auto">
            <a:xfrm>
              <a:off x="4238625" y="2471738"/>
              <a:ext cx="11779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等待来自</a:t>
              </a:r>
            </a:p>
            <a:p>
              <a:pPr algn="ctr">
                <a:spcBef>
                  <a:spcPct val="0"/>
                </a:spcBef>
                <a:buFontTx/>
                <a:buNone/>
              </a:pPr>
              <a:r>
                <a:rPr lang="zh-CN" altLang="en-US" sz="1400" b="1">
                  <a:latin typeface="Arial" panose="020B0604020202020204" pitchFamily="34" charset="0"/>
                  <a:ea typeface="宋体" panose="02010600030101010101" pitchFamily="2" charset="-122"/>
                </a:rPr>
                <a:t>上层的</a:t>
              </a:r>
            </a:p>
            <a:p>
              <a:pPr algn="ctr">
                <a:spcBef>
                  <a:spcPct val="0"/>
                </a:spcBef>
                <a:buFontTx/>
                <a:buNone/>
              </a:pPr>
              <a:r>
                <a:rPr lang="zh-CN" altLang="en-US" sz="1400" b="1">
                  <a:latin typeface="Arial" panose="020B0604020202020204" pitchFamily="34" charset="0"/>
                  <a:ea typeface="宋体" panose="02010600030101010101" pitchFamily="2" charset="-122"/>
                </a:rPr>
                <a:t>调用</a:t>
              </a:r>
              <a:r>
                <a:rPr lang="en-US" altLang="zh-CN" sz="1400" b="1">
                  <a:latin typeface="Arial" panose="020B0604020202020204" pitchFamily="34" charset="0"/>
                  <a:ea typeface="宋体" panose="02010600030101010101" pitchFamily="2" charset="-122"/>
                </a:rPr>
                <a:t>0</a:t>
              </a:r>
            </a:p>
          </p:txBody>
        </p:sp>
        <p:sp>
          <p:nvSpPr>
            <p:cNvPr id="11" name="Rectangle 5"/>
            <p:cNvSpPr>
              <a:spLocks noChangeArrowheads="1"/>
            </p:cNvSpPr>
            <p:nvPr/>
          </p:nvSpPr>
          <p:spPr bwMode="auto">
            <a:xfrm>
              <a:off x="4572000" y="1524000"/>
              <a:ext cx="39862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sndpkt = make_pkt(0, data, checksum)</a:t>
              </a:r>
            </a:p>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12" name="Rectangle 6"/>
            <p:cNvSpPr>
              <a:spLocks noChangeArrowheads="1"/>
            </p:cNvSpPr>
            <p:nvPr/>
          </p:nvSpPr>
          <p:spPr bwMode="auto">
            <a:xfrm>
              <a:off x="4587875" y="1162050"/>
              <a:ext cx="22780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rdt_send</a:t>
              </a:r>
              <a:r>
                <a:rPr lang="en-US" altLang="zh-CN" sz="1600" b="1" dirty="0">
                  <a:latin typeface="Arial" panose="020B0604020202020204" pitchFamily="34" charset="0"/>
                  <a:ea typeface="宋体" panose="02010600030101010101" pitchFamily="2" charset="-122"/>
                </a:rPr>
                <a:t>(data)</a:t>
              </a:r>
            </a:p>
          </p:txBody>
        </p:sp>
        <p:sp>
          <p:nvSpPr>
            <p:cNvPr id="13" name="Line 7"/>
            <p:cNvSpPr>
              <a:spLocks noChangeShapeType="1"/>
            </p:cNvSpPr>
            <p:nvPr/>
          </p:nvSpPr>
          <p:spPr bwMode="auto">
            <a:xfrm>
              <a:off x="4713288" y="1584325"/>
              <a:ext cx="2952750"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8"/>
            <p:cNvSpPr>
              <a:spLocks noChangeShapeType="1"/>
            </p:cNvSpPr>
            <p:nvPr/>
          </p:nvSpPr>
          <p:spPr bwMode="auto">
            <a:xfrm>
              <a:off x="3998913" y="2316163"/>
              <a:ext cx="407987" cy="222250"/>
            </a:xfrm>
            <a:prstGeom prst="line">
              <a:avLst/>
            </a:prstGeom>
            <a:noFill/>
            <a:ln w="5715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 name="Freeform 9"/>
            <p:cNvSpPr>
              <a:spLocks/>
            </p:cNvSpPr>
            <p:nvPr/>
          </p:nvSpPr>
          <p:spPr bwMode="auto">
            <a:xfrm>
              <a:off x="3937000" y="5003800"/>
              <a:ext cx="442913" cy="576263"/>
            </a:xfrm>
            <a:custGeom>
              <a:avLst/>
              <a:gdLst>
                <a:gd name="T0" fmla="*/ 2147483646 w 279"/>
                <a:gd name="T1" fmla="*/ 2147483646 h 363"/>
                <a:gd name="T2" fmla="*/ 2147483646 w 279"/>
                <a:gd name="T3" fmla="*/ 2147483646 h 363"/>
                <a:gd name="T4" fmla="*/ 2147483646 w 279"/>
                <a:gd name="T5" fmla="*/ 2147483646 h 363"/>
                <a:gd name="T6" fmla="*/ 2147483646 w 279"/>
                <a:gd name="T7" fmla="*/ 2147483646 h 363"/>
                <a:gd name="T8" fmla="*/ 2147483646 w 279"/>
                <a:gd name="T9" fmla="*/ 2147483646 h 363"/>
                <a:gd name="T10" fmla="*/ 2147483646 w 279"/>
                <a:gd name="T11" fmla="*/ 2147483646 h 363"/>
                <a:gd name="T12" fmla="*/ 2147483646 w 279"/>
                <a:gd name="T13" fmla="*/ 2147483646 h 363"/>
                <a:gd name="T14" fmla="*/ 2147483646 w 279"/>
                <a:gd name="T15" fmla="*/ 2147483646 h 363"/>
                <a:gd name="T16" fmla="*/ 2147483646 w 279"/>
                <a:gd name="T17" fmla="*/ 2147483646 h 363"/>
                <a:gd name="T18" fmla="*/ 2147483646 w 279"/>
                <a:gd name="T19" fmla="*/ 2147483646 h 363"/>
                <a:gd name="T20" fmla="*/ 2147483646 w 279"/>
                <a:gd name="T21" fmla="*/ 2147483646 h 363"/>
                <a:gd name="T22" fmla="*/ 2147483646 w 279"/>
                <a:gd name="T23" fmla="*/ 2147483646 h 363"/>
                <a:gd name="T24" fmla="*/ 2147483646 w 279"/>
                <a:gd name="T25" fmla="*/ 2147483646 h 363"/>
                <a:gd name="T26" fmla="*/ 2147483646 w 279"/>
                <a:gd name="T27" fmla="*/ 2147483646 h 363"/>
                <a:gd name="T28" fmla="*/ 2147483646 w 279"/>
                <a:gd name="T29" fmla="*/ 2147483646 h 363"/>
                <a:gd name="T30" fmla="*/ 2147483646 w 279"/>
                <a:gd name="T31" fmla="*/ 2147483646 h 363"/>
                <a:gd name="T32" fmla="*/ 2147483646 w 279"/>
                <a:gd name="T33" fmla="*/ 2147483646 h 363"/>
                <a:gd name="T34" fmla="*/ 2147483646 w 279"/>
                <a:gd name="T35" fmla="*/ 2147483646 h 363"/>
                <a:gd name="T36" fmla="*/ 2147483646 w 279"/>
                <a:gd name="T37" fmla="*/ 2147483646 h 363"/>
                <a:gd name="T38" fmla="*/ 2147483646 w 279"/>
                <a:gd name="T39" fmla="*/ 2147483646 h 363"/>
                <a:gd name="T40" fmla="*/ 2147483646 w 279"/>
                <a:gd name="T41" fmla="*/ 2147483646 h 363"/>
                <a:gd name="T42" fmla="*/ 0 w 279"/>
                <a:gd name="T43" fmla="*/ 2147483646 h 363"/>
                <a:gd name="T44" fmla="*/ 2147483646 w 279"/>
                <a:gd name="T45" fmla="*/ 2147483646 h 363"/>
                <a:gd name="T46" fmla="*/ 2147483646 w 279"/>
                <a:gd name="T47" fmla="*/ 2147483646 h 363"/>
                <a:gd name="T48" fmla="*/ 2147483646 w 279"/>
                <a:gd name="T49" fmla="*/ 2147483646 h 363"/>
                <a:gd name="T50" fmla="*/ 2147483646 w 279"/>
                <a:gd name="T51" fmla="*/ 2147483646 h 363"/>
                <a:gd name="T52" fmla="*/ 2147483646 w 279"/>
                <a:gd name="T53" fmla="*/ 2147483646 h 363"/>
                <a:gd name="T54" fmla="*/ 2147483646 w 279"/>
                <a:gd name="T55" fmla="*/ 2147483646 h 363"/>
                <a:gd name="T56" fmla="*/ 2147483646 w 279"/>
                <a:gd name="T57" fmla="*/ 2147483646 h 363"/>
                <a:gd name="T58" fmla="*/ 2147483646 w 279"/>
                <a:gd name="T59" fmla="*/ 2147483646 h 363"/>
                <a:gd name="T60" fmla="*/ 2147483646 w 279"/>
                <a:gd name="T61" fmla="*/ 0 h 363"/>
                <a:gd name="T62" fmla="*/ 2147483646 w 279"/>
                <a:gd name="T63" fmla="*/ 2147483646 h 363"/>
                <a:gd name="T64" fmla="*/ 2147483646 w 279"/>
                <a:gd name="T65" fmla="*/ 2147483646 h 3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363"/>
                <a:gd name="T101" fmla="*/ 279 w 279"/>
                <a:gd name="T102" fmla="*/ 363 h 3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363">
                  <a:moveTo>
                    <a:pt x="278" y="291"/>
                  </a:moveTo>
                  <a:lnTo>
                    <a:pt x="260" y="315"/>
                  </a:lnTo>
                  <a:lnTo>
                    <a:pt x="243" y="333"/>
                  </a:lnTo>
                  <a:lnTo>
                    <a:pt x="224" y="347"/>
                  </a:lnTo>
                  <a:lnTo>
                    <a:pt x="206" y="356"/>
                  </a:lnTo>
                  <a:lnTo>
                    <a:pt x="188" y="361"/>
                  </a:lnTo>
                  <a:lnTo>
                    <a:pt x="169" y="362"/>
                  </a:lnTo>
                  <a:lnTo>
                    <a:pt x="152" y="359"/>
                  </a:lnTo>
                  <a:lnTo>
                    <a:pt x="134" y="354"/>
                  </a:lnTo>
                  <a:lnTo>
                    <a:pt x="117" y="345"/>
                  </a:lnTo>
                  <a:lnTo>
                    <a:pt x="101" y="333"/>
                  </a:lnTo>
                  <a:lnTo>
                    <a:pt x="85" y="320"/>
                  </a:lnTo>
                  <a:lnTo>
                    <a:pt x="70" y="303"/>
                  </a:lnTo>
                  <a:lnTo>
                    <a:pt x="56" y="286"/>
                  </a:lnTo>
                  <a:lnTo>
                    <a:pt x="44" y="267"/>
                  </a:lnTo>
                  <a:lnTo>
                    <a:pt x="33" y="246"/>
                  </a:lnTo>
                  <a:lnTo>
                    <a:pt x="23" y="225"/>
                  </a:lnTo>
                  <a:lnTo>
                    <a:pt x="15" y="203"/>
                  </a:lnTo>
                  <a:lnTo>
                    <a:pt x="8" y="181"/>
                  </a:lnTo>
                  <a:lnTo>
                    <a:pt x="4" y="158"/>
                  </a:lnTo>
                  <a:lnTo>
                    <a:pt x="1" y="136"/>
                  </a:lnTo>
                  <a:lnTo>
                    <a:pt x="0" y="115"/>
                  </a:lnTo>
                  <a:lnTo>
                    <a:pt x="2" y="95"/>
                  </a:lnTo>
                  <a:lnTo>
                    <a:pt x="6" y="76"/>
                  </a:lnTo>
                  <a:lnTo>
                    <a:pt x="12" y="58"/>
                  </a:lnTo>
                  <a:lnTo>
                    <a:pt x="21" y="42"/>
                  </a:lnTo>
                  <a:lnTo>
                    <a:pt x="33" y="28"/>
                  </a:lnTo>
                  <a:lnTo>
                    <a:pt x="48" y="16"/>
                  </a:lnTo>
                  <a:lnTo>
                    <a:pt x="66" y="8"/>
                  </a:lnTo>
                  <a:lnTo>
                    <a:pt x="87" y="2"/>
                  </a:lnTo>
                  <a:lnTo>
                    <a:pt x="111" y="0"/>
                  </a:lnTo>
                  <a:lnTo>
                    <a:pt x="138" y="1"/>
                  </a:lnTo>
                  <a:lnTo>
                    <a:pt x="169" y="6"/>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6" name="Group 12"/>
            <p:cNvGrpSpPr>
              <a:grpSpLocks/>
            </p:cNvGrpSpPr>
            <p:nvPr/>
          </p:nvGrpSpPr>
          <p:grpSpPr bwMode="auto">
            <a:xfrm>
              <a:off x="6273800" y="2305050"/>
              <a:ext cx="1176338" cy="1008063"/>
              <a:chOff x="2906" y="1517"/>
              <a:chExt cx="741" cy="635"/>
            </a:xfrm>
          </p:grpSpPr>
          <p:sp>
            <p:nvSpPr>
              <p:cNvPr id="17" name="Oval 10"/>
              <p:cNvSpPr>
                <a:spLocks noChangeArrowheads="1"/>
              </p:cNvSpPr>
              <p:nvPr/>
            </p:nvSpPr>
            <p:spPr bwMode="auto">
              <a:xfrm>
                <a:off x="2955" y="1517"/>
                <a:ext cx="641" cy="63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8" name="Rectangle 11"/>
              <p:cNvSpPr>
                <a:spLocks noChangeArrowheads="1"/>
              </p:cNvSpPr>
              <p:nvPr/>
            </p:nvSpPr>
            <p:spPr bwMode="auto">
              <a:xfrm>
                <a:off x="2906" y="1564"/>
                <a:ext cx="74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 </a:t>
                </a:r>
              </a:p>
              <a:p>
                <a:pPr algn="ctr">
                  <a:spcBef>
                    <a:spcPct val="0"/>
                  </a:spcBef>
                  <a:buFontTx/>
                  <a:buNone/>
                </a:pPr>
                <a:r>
                  <a:rPr lang="en-US" altLang="zh-CN" sz="1400" b="1">
                    <a:latin typeface="Arial" panose="020B0604020202020204" pitchFamily="34" charset="0"/>
                    <a:ea typeface="宋体" panose="02010600030101010101" pitchFamily="2" charset="-122"/>
                  </a:rPr>
                  <a:t>ACK </a:t>
                </a:r>
                <a:r>
                  <a:rPr lang="zh-CN" altLang="en-US" sz="1400" b="1">
                    <a:latin typeface="Arial" panose="020B0604020202020204" pitchFamily="34" charset="0"/>
                    <a:ea typeface="宋体" panose="02010600030101010101" pitchFamily="2" charset="-122"/>
                  </a:rPr>
                  <a:t>或 </a:t>
                </a:r>
                <a:r>
                  <a:rPr lang="en-US" altLang="zh-CN" sz="1400" b="1">
                    <a:latin typeface="Arial" panose="020B0604020202020204" pitchFamily="34" charset="0"/>
                    <a:ea typeface="宋体" panose="02010600030101010101" pitchFamily="2" charset="-122"/>
                  </a:rPr>
                  <a:t>NAK 0</a:t>
                </a:r>
              </a:p>
            </p:txBody>
          </p:sp>
        </p:grpSp>
        <p:sp>
          <p:nvSpPr>
            <p:cNvPr id="19" name="Freeform 13"/>
            <p:cNvSpPr>
              <a:spLocks/>
            </p:cNvSpPr>
            <p:nvPr/>
          </p:nvSpPr>
          <p:spPr bwMode="auto">
            <a:xfrm>
              <a:off x="4897438" y="2236788"/>
              <a:ext cx="1601787" cy="187325"/>
            </a:xfrm>
            <a:custGeom>
              <a:avLst/>
              <a:gdLst>
                <a:gd name="T0" fmla="*/ 0 w 1009"/>
                <a:gd name="T1" fmla="*/ 2147483646 h 118"/>
                <a:gd name="T2" fmla="*/ 2147483646 w 1009"/>
                <a:gd name="T3" fmla="*/ 2147483646 h 118"/>
                <a:gd name="T4" fmla="*/ 2147483646 w 1009"/>
                <a:gd name="T5" fmla="*/ 2147483646 h 118"/>
                <a:gd name="T6" fmla="*/ 2147483646 w 1009"/>
                <a:gd name="T7" fmla="*/ 2147483646 h 118"/>
                <a:gd name="T8" fmla="*/ 2147483646 w 1009"/>
                <a:gd name="T9" fmla="*/ 2147483646 h 118"/>
                <a:gd name="T10" fmla="*/ 2147483646 w 1009"/>
                <a:gd name="T11" fmla="*/ 2147483646 h 118"/>
                <a:gd name="T12" fmla="*/ 2147483646 w 1009"/>
                <a:gd name="T13" fmla="*/ 2147483646 h 118"/>
                <a:gd name="T14" fmla="*/ 2147483646 w 1009"/>
                <a:gd name="T15" fmla="*/ 2147483646 h 118"/>
                <a:gd name="T16" fmla="*/ 2147483646 w 1009"/>
                <a:gd name="T17" fmla="*/ 2147483646 h 118"/>
                <a:gd name="T18" fmla="*/ 2147483646 w 1009"/>
                <a:gd name="T19" fmla="*/ 2147483646 h 118"/>
                <a:gd name="T20" fmla="*/ 2147483646 w 1009"/>
                <a:gd name="T21" fmla="*/ 2147483646 h 118"/>
                <a:gd name="T22" fmla="*/ 2147483646 w 1009"/>
                <a:gd name="T23" fmla="*/ 2147483646 h 118"/>
                <a:gd name="T24" fmla="*/ 2147483646 w 1009"/>
                <a:gd name="T25" fmla="*/ 2147483646 h 118"/>
                <a:gd name="T26" fmla="*/ 2147483646 w 1009"/>
                <a:gd name="T27" fmla="*/ 0 h 118"/>
                <a:gd name="T28" fmla="*/ 2147483646 w 1009"/>
                <a:gd name="T29" fmla="*/ 2147483646 h 118"/>
                <a:gd name="T30" fmla="*/ 2147483646 w 1009"/>
                <a:gd name="T31" fmla="*/ 2147483646 h 118"/>
                <a:gd name="T32" fmla="*/ 2147483646 w 1009"/>
                <a:gd name="T33" fmla="*/ 2147483646 h 118"/>
                <a:gd name="T34" fmla="*/ 2147483646 w 1009"/>
                <a:gd name="T35" fmla="*/ 2147483646 h 118"/>
                <a:gd name="T36" fmla="*/ 2147483646 w 1009"/>
                <a:gd name="T37" fmla="*/ 2147483646 h 118"/>
                <a:gd name="T38" fmla="*/ 2147483646 w 1009"/>
                <a:gd name="T39" fmla="*/ 2147483646 h 118"/>
                <a:gd name="T40" fmla="*/ 2147483646 w 1009"/>
                <a:gd name="T41" fmla="*/ 2147483646 h 118"/>
                <a:gd name="T42" fmla="*/ 2147483646 w 1009"/>
                <a:gd name="T43" fmla="*/ 2147483646 h 118"/>
                <a:gd name="T44" fmla="*/ 2147483646 w 1009"/>
                <a:gd name="T45" fmla="*/ 2147483646 h 118"/>
                <a:gd name="T46" fmla="*/ 2147483646 w 1009"/>
                <a:gd name="T47" fmla="*/ 2147483646 h 118"/>
                <a:gd name="T48" fmla="*/ 2147483646 w 1009"/>
                <a:gd name="T49" fmla="*/ 2147483646 h 118"/>
                <a:gd name="T50" fmla="*/ 2147483646 w 1009"/>
                <a:gd name="T51" fmla="*/ 2147483646 h 118"/>
                <a:gd name="T52" fmla="*/ 2147483646 w 1009"/>
                <a:gd name="T53" fmla="*/ 2147483646 h 1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9"/>
                <a:gd name="T82" fmla="*/ 0 h 118"/>
                <a:gd name="T83" fmla="*/ 1009 w 1009"/>
                <a:gd name="T84" fmla="*/ 118 h 1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9" h="118">
                  <a:moveTo>
                    <a:pt x="0" y="117"/>
                  </a:moveTo>
                  <a:lnTo>
                    <a:pt x="5" y="103"/>
                  </a:lnTo>
                  <a:lnTo>
                    <a:pt x="15" y="89"/>
                  </a:lnTo>
                  <a:lnTo>
                    <a:pt x="30" y="76"/>
                  </a:lnTo>
                  <a:lnTo>
                    <a:pt x="50" y="65"/>
                  </a:lnTo>
                  <a:lnTo>
                    <a:pt x="73" y="54"/>
                  </a:lnTo>
                  <a:lnTo>
                    <a:pt x="101" y="44"/>
                  </a:lnTo>
                  <a:lnTo>
                    <a:pt x="132" y="36"/>
                  </a:lnTo>
                  <a:lnTo>
                    <a:pt x="167" y="28"/>
                  </a:lnTo>
                  <a:lnTo>
                    <a:pt x="204" y="21"/>
                  </a:lnTo>
                  <a:lnTo>
                    <a:pt x="244" y="15"/>
                  </a:lnTo>
                  <a:lnTo>
                    <a:pt x="329" y="7"/>
                  </a:lnTo>
                  <a:lnTo>
                    <a:pt x="419" y="1"/>
                  </a:lnTo>
                  <a:lnTo>
                    <a:pt x="512" y="0"/>
                  </a:lnTo>
                  <a:lnTo>
                    <a:pt x="605" y="2"/>
                  </a:lnTo>
                  <a:lnTo>
                    <a:pt x="695" y="8"/>
                  </a:lnTo>
                  <a:lnTo>
                    <a:pt x="779" y="17"/>
                  </a:lnTo>
                  <a:lnTo>
                    <a:pt x="818" y="23"/>
                  </a:lnTo>
                  <a:lnTo>
                    <a:pt x="854" y="30"/>
                  </a:lnTo>
                  <a:lnTo>
                    <a:pt x="887" y="38"/>
                  </a:lnTo>
                  <a:lnTo>
                    <a:pt x="917" y="47"/>
                  </a:lnTo>
                  <a:lnTo>
                    <a:pt x="943" y="57"/>
                  </a:lnTo>
                  <a:lnTo>
                    <a:pt x="966" y="67"/>
                  </a:lnTo>
                  <a:lnTo>
                    <a:pt x="984" y="78"/>
                  </a:lnTo>
                  <a:lnTo>
                    <a:pt x="997" y="90"/>
                  </a:lnTo>
                  <a:lnTo>
                    <a:pt x="1006" y="103"/>
                  </a:lnTo>
                  <a:lnTo>
                    <a:pt x="1008" y="117"/>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14"/>
            <p:cNvSpPr>
              <a:spLocks/>
            </p:cNvSpPr>
            <p:nvPr/>
          </p:nvSpPr>
          <p:spPr bwMode="auto">
            <a:xfrm>
              <a:off x="7154863" y="2328863"/>
              <a:ext cx="461962" cy="528637"/>
            </a:xfrm>
            <a:custGeom>
              <a:avLst/>
              <a:gdLst>
                <a:gd name="T0" fmla="*/ 0 w 291"/>
                <a:gd name="T1" fmla="*/ 2147483646 h 333"/>
                <a:gd name="T2" fmla="*/ 2147483646 w 291"/>
                <a:gd name="T3" fmla="*/ 2147483646 h 333"/>
                <a:gd name="T4" fmla="*/ 2147483646 w 291"/>
                <a:gd name="T5" fmla="*/ 2147483646 h 333"/>
                <a:gd name="T6" fmla="*/ 2147483646 w 291"/>
                <a:gd name="T7" fmla="*/ 2147483646 h 333"/>
                <a:gd name="T8" fmla="*/ 2147483646 w 291"/>
                <a:gd name="T9" fmla="*/ 2147483646 h 333"/>
                <a:gd name="T10" fmla="*/ 2147483646 w 291"/>
                <a:gd name="T11" fmla="*/ 2147483646 h 333"/>
                <a:gd name="T12" fmla="*/ 2147483646 w 291"/>
                <a:gd name="T13" fmla="*/ 0 h 333"/>
                <a:gd name="T14" fmla="*/ 2147483646 w 291"/>
                <a:gd name="T15" fmla="*/ 2147483646 h 333"/>
                <a:gd name="T16" fmla="*/ 2147483646 w 291"/>
                <a:gd name="T17" fmla="*/ 2147483646 h 333"/>
                <a:gd name="T18" fmla="*/ 2147483646 w 291"/>
                <a:gd name="T19" fmla="*/ 2147483646 h 333"/>
                <a:gd name="T20" fmla="*/ 2147483646 w 291"/>
                <a:gd name="T21" fmla="*/ 2147483646 h 333"/>
                <a:gd name="T22" fmla="*/ 2147483646 w 291"/>
                <a:gd name="T23" fmla="*/ 2147483646 h 333"/>
                <a:gd name="T24" fmla="*/ 2147483646 w 291"/>
                <a:gd name="T25" fmla="*/ 2147483646 h 333"/>
                <a:gd name="T26" fmla="*/ 2147483646 w 291"/>
                <a:gd name="T27" fmla="*/ 2147483646 h 333"/>
                <a:gd name="T28" fmla="*/ 2147483646 w 291"/>
                <a:gd name="T29" fmla="*/ 2147483646 h 333"/>
                <a:gd name="T30" fmla="*/ 2147483646 w 291"/>
                <a:gd name="T31" fmla="*/ 2147483646 h 333"/>
                <a:gd name="T32" fmla="*/ 2147483646 w 291"/>
                <a:gd name="T33" fmla="*/ 2147483646 h 333"/>
                <a:gd name="T34" fmla="*/ 2147483646 w 291"/>
                <a:gd name="T35" fmla="*/ 2147483646 h 333"/>
                <a:gd name="T36" fmla="*/ 2147483646 w 291"/>
                <a:gd name="T37" fmla="*/ 2147483646 h 333"/>
                <a:gd name="T38" fmla="*/ 2147483646 w 291"/>
                <a:gd name="T39" fmla="*/ 2147483646 h 333"/>
                <a:gd name="T40" fmla="*/ 2147483646 w 291"/>
                <a:gd name="T41" fmla="*/ 2147483646 h 333"/>
                <a:gd name="T42" fmla="*/ 2147483646 w 291"/>
                <a:gd name="T43" fmla="*/ 2147483646 h 333"/>
                <a:gd name="T44" fmla="*/ 2147483646 w 291"/>
                <a:gd name="T45" fmla="*/ 2147483646 h 333"/>
                <a:gd name="T46" fmla="*/ 2147483646 w 291"/>
                <a:gd name="T47" fmla="*/ 2147483646 h 333"/>
                <a:gd name="T48" fmla="*/ 2147483646 w 291"/>
                <a:gd name="T49" fmla="*/ 2147483646 h 333"/>
                <a:gd name="T50" fmla="*/ 2147483646 w 291"/>
                <a:gd name="T51" fmla="*/ 2147483646 h 333"/>
                <a:gd name="T52" fmla="*/ 2147483646 w 291"/>
                <a:gd name="T53" fmla="*/ 2147483646 h 333"/>
                <a:gd name="T54" fmla="*/ 2147483646 w 291"/>
                <a:gd name="T55" fmla="*/ 2147483646 h 333"/>
                <a:gd name="T56" fmla="*/ 2147483646 w 291"/>
                <a:gd name="T57" fmla="*/ 2147483646 h 333"/>
                <a:gd name="T58" fmla="*/ 2147483646 w 291"/>
                <a:gd name="T59" fmla="*/ 2147483646 h 333"/>
                <a:gd name="T60" fmla="*/ 2147483646 w 291"/>
                <a:gd name="T61" fmla="*/ 2147483646 h 333"/>
                <a:gd name="T62" fmla="*/ 2147483646 w 291"/>
                <a:gd name="T63" fmla="*/ 2147483646 h 3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1"/>
                <a:gd name="T97" fmla="*/ 0 h 333"/>
                <a:gd name="T98" fmla="*/ 291 w 291"/>
                <a:gd name="T99" fmla="*/ 333 h 3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1" h="333">
                  <a:moveTo>
                    <a:pt x="0" y="50"/>
                  </a:moveTo>
                  <a:lnTo>
                    <a:pt x="22" y="33"/>
                  </a:lnTo>
                  <a:lnTo>
                    <a:pt x="45" y="20"/>
                  </a:lnTo>
                  <a:lnTo>
                    <a:pt x="66" y="10"/>
                  </a:lnTo>
                  <a:lnTo>
                    <a:pt x="88" y="4"/>
                  </a:lnTo>
                  <a:lnTo>
                    <a:pt x="108" y="1"/>
                  </a:lnTo>
                  <a:lnTo>
                    <a:pt x="128" y="0"/>
                  </a:lnTo>
                  <a:lnTo>
                    <a:pt x="148" y="2"/>
                  </a:lnTo>
                  <a:lnTo>
                    <a:pt x="166" y="7"/>
                  </a:lnTo>
                  <a:lnTo>
                    <a:pt x="184" y="14"/>
                  </a:lnTo>
                  <a:lnTo>
                    <a:pt x="201" y="22"/>
                  </a:lnTo>
                  <a:lnTo>
                    <a:pt x="216" y="33"/>
                  </a:lnTo>
                  <a:lnTo>
                    <a:pt x="230" y="45"/>
                  </a:lnTo>
                  <a:lnTo>
                    <a:pt x="255" y="74"/>
                  </a:lnTo>
                  <a:lnTo>
                    <a:pt x="265" y="90"/>
                  </a:lnTo>
                  <a:lnTo>
                    <a:pt x="273" y="107"/>
                  </a:lnTo>
                  <a:lnTo>
                    <a:pt x="280" y="125"/>
                  </a:lnTo>
                  <a:lnTo>
                    <a:pt x="285" y="143"/>
                  </a:lnTo>
                  <a:lnTo>
                    <a:pt x="289" y="161"/>
                  </a:lnTo>
                  <a:lnTo>
                    <a:pt x="290" y="179"/>
                  </a:lnTo>
                  <a:lnTo>
                    <a:pt x="289" y="197"/>
                  </a:lnTo>
                  <a:lnTo>
                    <a:pt x="286" y="215"/>
                  </a:lnTo>
                  <a:lnTo>
                    <a:pt x="281" y="232"/>
                  </a:lnTo>
                  <a:lnTo>
                    <a:pt x="273" y="249"/>
                  </a:lnTo>
                  <a:lnTo>
                    <a:pt x="263" y="265"/>
                  </a:lnTo>
                  <a:lnTo>
                    <a:pt x="251" y="279"/>
                  </a:lnTo>
                  <a:lnTo>
                    <a:pt x="236" y="292"/>
                  </a:lnTo>
                  <a:lnTo>
                    <a:pt x="218" y="304"/>
                  </a:lnTo>
                  <a:lnTo>
                    <a:pt x="197" y="314"/>
                  </a:lnTo>
                  <a:lnTo>
                    <a:pt x="174" y="322"/>
                  </a:lnTo>
                  <a:lnTo>
                    <a:pt x="147" y="328"/>
                  </a:lnTo>
                  <a:lnTo>
                    <a:pt x="118" y="332"/>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Line 17"/>
            <p:cNvSpPr>
              <a:spLocks noChangeShapeType="1"/>
            </p:cNvSpPr>
            <p:nvPr/>
          </p:nvSpPr>
          <p:spPr bwMode="auto">
            <a:xfrm>
              <a:off x="7723188" y="2920216"/>
              <a:ext cx="1547812"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 name="Freeform 18"/>
            <p:cNvSpPr>
              <a:spLocks/>
            </p:cNvSpPr>
            <p:nvPr/>
          </p:nvSpPr>
          <p:spPr bwMode="auto">
            <a:xfrm>
              <a:off x="4229100" y="3079750"/>
              <a:ext cx="100013" cy="1470025"/>
            </a:xfrm>
            <a:custGeom>
              <a:avLst/>
              <a:gdLst>
                <a:gd name="T0" fmla="*/ 2147483646 w 63"/>
                <a:gd name="T1" fmla="*/ 2147483646 h 926"/>
                <a:gd name="T2" fmla="*/ 2147483646 w 63"/>
                <a:gd name="T3" fmla="*/ 2147483646 h 926"/>
                <a:gd name="T4" fmla="*/ 2147483646 w 63"/>
                <a:gd name="T5" fmla="*/ 2147483646 h 926"/>
                <a:gd name="T6" fmla="*/ 2147483646 w 63"/>
                <a:gd name="T7" fmla="*/ 2147483646 h 926"/>
                <a:gd name="T8" fmla="*/ 2147483646 w 63"/>
                <a:gd name="T9" fmla="*/ 2147483646 h 926"/>
                <a:gd name="T10" fmla="*/ 2147483646 w 63"/>
                <a:gd name="T11" fmla="*/ 2147483646 h 926"/>
                <a:gd name="T12" fmla="*/ 2147483646 w 63"/>
                <a:gd name="T13" fmla="*/ 2147483646 h 926"/>
                <a:gd name="T14" fmla="*/ 2147483646 w 63"/>
                <a:gd name="T15" fmla="*/ 2147483646 h 926"/>
                <a:gd name="T16" fmla="*/ 2147483646 w 63"/>
                <a:gd name="T17" fmla="*/ 2147483646 h 926"/>
                <a:gd name="T18" fmla="*/ 2147483646 w 63"/>
                <a:gd name="T19" fmla="*/ 2147483646 h 926"/>
                <a:gd name="T20" fmla="*/ 2147483646 w 63"/>
                <a:gd name="T21" fmla="*/ 2147483646 h 926"/>
                <a:gd name="T22" fmla="*/ 2147483646 w 63"/>
                <a:gd name="T23" fmla="*/ 2147483646 h 926"/>
                <a:gd name="T24" fmla="*/ 2147483646 w 63"/>
                <a:gd name="T25" fmla="*/ 2147483646 h 926"/>
                <a:gd name="T26" fmla="*/ 0 w 63"/>
                <a:gd name="T27" fmla="*/ 2147483646 h 926"/>
                <a:gd name="T28" fmla="*/ 2147483646 w 63"/>
                <a:gd name="T29" fmla="*/ 2147483646 h 926"/>
                <a:gd name="T30" fmla="*/ 2147483646 w 63"/>
                <a:gd name="T31" fmla="*/ 2147483646 h 926"/>
                <a:gd name="T32" fmla="*/ 2147483646 w 63"/>
                <a:gd name="T33" fmla="*/ 2147483646 h 926"/>
                <a:gd name="T34" fmla="*/ 2147483646 w 63"/>
                <a:gd name="T35" fmla="*/ 2147483646 h 926"/>
                <a:gd name="T36" fmla="*/ 2147483646 w 63"/>
                <a:gd name="T37" fmla="*/ 2147483646 h 926"/>
                <a:gd name="T38" fmla="*/ 2147483646 w 63"/>
                <a:gd name="T39" fmla="*/ 2147483646 h 926"/>
                <a:gd name="T40" fmla="*/ 2147483646 w 63"/>
                <a:gd name="T41" fmla="*/ 2147483646 h 926"/>
                <a:gd name="T42" fmla="*/ 2147483646 w 63"/>
                <a:gd name="T43" fmla="*/ 2147483646 h 926"/>
                <a:gd name="T44" fmla="*/ 2147483646 w 63"/>
                <a:gd name="T45" fmla="*/ 2147483646 h 926"/>
                <a:gd name="T46" fmla="*/ 2147483646 w 63"/>
                <a:gd name="T47" fmla="*/ 2147483646 h 926"/>
                <a:gd name="T48" fmla="*/ 2147483646 w 63"/>
                <a:gd name="T49" fmla="*/ 2147483646 h 926"/>
                <a:gd name="T50" fmla="*/ 2147483646 w 63"/>
                <a:gd name="T51" fmla="*/ 2147483646 h 926"/>
                <a:gd name="T52" fmla="*/ 2147483646 w 63"/>
                <a:gd name="T53" fmla="*/ 0 h 9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3"/>
                <a:gd name="T82" fmla="*/ 0 h 926"/>
                <a:gd name="T83" fmla="*/ 63 w 63"/>
                <a:gd name="T84" fmla="*/ 926 h 92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3" h="926">
                  <a:moveTo>
                    <a:pt x="62" y="925"/>
                  </a:moveTo>
                  <a:lnTo>
                    <a:pt x="54" y="921"/>
                  </a:lnTo>
                  <a:lnTo>
                    <a:pt x="47" y="911"/>
                  </a:lnTo>
                  <a:lnTo>
                    <a:pt x="41" y="898"/>
                  </a:lnTo>
                  <a:lnTo>
                    <a:pt x="34" y="880"/>
                  </a:lnTo>
                  <a:lnTo>
                    <a:pt x="29" y="858"/>
                  </a:lnTo>
                  <a:lnTo>
                    <a:pt x="24" y="833"/>
                  </a:lnTo>
                  <a:lnTo>
                    <a:pt x="19" y="804"/>
                  </a:lnTo>
                  <a:lnTo>
                    <a:pt x="15" y="772"/>
                  </a:lnTo>
                  <a:lnTo>
                    <a:pt x="11" y="738"/>
                  </a:lnTo>
                  <a:lnTo>
                    <a:pt x="8" y="702"/>
                  </a:lnTo>
                  <a:lnTo>
                    <a:pt x="4" y="624"/>
                  </a:lnTo>
                  <a:lnTo>
                    <a:pt x="1" y="541"/>
                  </a:lnTo>
                  <a:lnTo>
                    <a:pt x="0" y="455"/>
                  </a:lnTo>
                  <a:lnTo>
                    <a:pt x="1" y="370"/>
                  </a:lnTo>
                  <a:lnTo>
                    <a:pt x="4" y="288"/>
                  </a:lnTo>
                  <a:lnTo>
                    <a:pt x="9" y="211"/>
                  </a:lnTo>
                  <a:lnTo>
                    <a:pt x="13" y="175"/>
                  </a:lnTo>
                  <a:lnTo>
                    <a:pt x="16" y="142"/>
                  </a:lnTo>
                  <a:lnTo>
                    <a:pt x="20" y="111"/>
                  </a:lnTo>
                  <a:lnTo>
                    <a:pt x="25" y="84"/>
                  </a:lnTo>
                  <a:lnTo>
                    <a:pt x="30" y="60"/>
                  </a:lnTo>
                  <a:lnTo>
                    <a:pt x="36" y="39"/>
                  </a:lnTo>
                  <a:lnTo>
                    <a:pt x="41" y="22"/>
                  </a:lnTo>
                  <a:lnTo>
                    <a:pt x="48" y="10"/>
                  </a:lnTo>
                  <a:lnTo>
                    <a:pt x="55" y="3"/>
                  </a:lnTo>
                  <a:lnTo>
                    <a:pt x="62" y="0"/>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19"/>
            <p:cNvSpPr>
              <a:spLocks/>
            </p:cNvSpPr>
            <p:nvPr/>
          </p:nvSpPr>
          <p:spPr bwMode="auto">
            <a:xfrm>
              <a:off x="5086350" y="5233988"/>
              <a:ext cx="1735138" cy="209550"/>
            </a:xfrm>
            <a:custGeom>
              <a:avLst/>
              <a:gdLst>
                <a:gd name="T0" fmla="*/ 0 w 1093"/>
                <a:gd name="T1" fmla="*/ 0 h 132"/>
                <a:gd name="T2" fmla="*/ 2147483646 w 1093"/>
                <a:gd name="T3" fmla="*/ 2147483646 h 132"/>
                <a:gd name="T4" fmla="*/ 2147483646 w 1093"/>
                <a:gd name="T5" fmla="*/ 2147483646 h 132"/>
                <a:gd name="T6" fmla="*/ 2147483646 w 1093"/>
                <a:gd name="T7" fmla="*/ 2147483646 h 132"/>
                <a:gd name="T8" fmla="*/ 2147483646 w 1093"/>
                <a:gd name="T9" fmla="*/ 2147483646 h 132"/>
                <a:gd name="T10" fmla="*/ 2147483646 w 1093"/>
                <a:gd name="T11" fmla="*/ 2147483646 h 132"/>
                <a:gd name="T12" fmla="*/ 2147483646 w 1093"/>
                <a:gd name="T13" fmla="*/ 2147483646 h 132"/>
                <a:gd name="T14" fmla="*/ 2147483646 w 1093"/>
                <a:gd name="T15" fmla="*/ 2147483646 h 132"/>
                <a:gd name="T16" fmla="*/ 2147483646 w 1093"/>
                <a:gd name="T17" fmla="*/ 2147483646 h 132"/>
                <a:gd name="T18" fmla="*/ 2147483646 w 1093"/>
                <a:gd name="T19" fmla="*/ 2147483646 h 132"/>
                <a:gd name="T20" fmla="*/ 2147483646 w 1093"/>
                <a:gd name="T21" fmla="*/ 2147483646 h 132"/>
                <a:gd name="T22" fmla="*/ 2147483646 w 1093"/>
                <a:gd name="T23" fmla="*/ 2147483646 h 132"/>
                <a:gd name="T24" fmla="*/ 2147483646 w 1093"/>
                <a:gd name="T25" fmla="*/ 2147483646 h 132"/>
                <a:gd name="T26" fmla="*/ 2147483646 w 1093"/>
                <a:gd name="T27" fmla="*/ 2147483646 h 132"/>
                <a:gd name="T28" fmla="*/ 2147483646 w 1093"/>
                <a:gd name="T29" fmla="*/ 2147483646 h 132"/>
                <a:gd name="T30" fmla="*/ 2147483646 w 1093"/>
                <a:gd name="T31" fmla="*/ 2147483646 h 132"/>
                <a:gd name="T32" fmla="*/ 2147483646 w 1093"/>
                <a:gd name="T33" fmla="*/ 2147483646 h 132"/>
                <a:gd name="T34" fmla="*/ 2147483646 w 1093"/>
                <a:gd name="T35" fmla="*/ 2147483646 h 132"/>
                <a:gd name="T36" fmla="*/ 2147483646 w 1093"/>
                <a:gd name="T37" fmla="*/ 2147483646 h 132"/>
                <a:gd name="T38" fmla="*/ 2147483646 w 1093"/>
                <a:gd name="T39" fmla="*/ 2147483646 h 132"/>
                <a:gd name="T40" fmla="*/ 2147483646 w 1093"/>
                <a:gd name="T41" fmla="*/ 2147483646 h 132"/>
                <a:gd name="T42" fmla="*/ 2147483646 w 1093"/>
                <a:gd name="T43" fmla="*/ 2147483646 h 132"/>
                <a:gd name="T44" fmla="*/ 2147483646 w 1093"/>
                <a:gd name="T45" fmla="*/ 2147483646 h 132"/>
                <a:gd name="T46" fmla="*/ 2147483646 w 1093"/>
                <a:gd name="T47" fmla="*/ 2147483646 h 132"/>
                <a:gd name="T48" fmla="*/ 2147483646 w 1093"/>
                <a:gd name="T49" fmla="*/ 2147483646 h 132"/>
                <a:gd name="T50" fmla="*/ 2147483646 w 1093"/>
                <a:gd name="T51" fmla="*/ 2147483646 h 132"/>
                <a:gd name="T52" fmla="*/ 2147483646 w 1093"/>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3"/>
                <a:gd name="T82" fmla="*/ 0 h 132"/>
                <a:gd name="T83" fmla="*/ 1093 w 1093"/>
                <a:gd name="T84" fmla="*/ 132 h 13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3" h="132">
                  <a:moveTo>
                    <a:pt x="0" y="0"/>
                  </a:moveTo>
                  <a:lnTo>
                    <a:pt x="5" y="16"/>
                  </a:lnTo>
                  <a:lnTo>
                    <a:pt x="16" y="31"/>
                  </a:lnTo>
                  <a:lnTo>
                    <a:pt x="33" y="45"/>
                  </a:lnTo>
                  <a:lnTo>
                    <a:pt x="54" y="59"/>
                  </a:lnTo>
                  <a:lnTo>
                    <a:pt x="80" y="71"/>
                  </a:lnTo>
                  <a:lnTo>
                    <a:pt x="109" y="81"/>
                  </a:lnTo>
                  <a:lnTo>
                    <a:pt x="143" y="91"/>
                  </a:lnTo>
                  <a:lnTo>
                    <a:pt x="181" y="100"/>
                  </a:lnTo>
                  <a:lnTo>
                    <a:pt x="221" y="108"/>
                  </a:lnTo>
                  <a:lnTo>
                    <a:pt x="264" y="114"/>
                  </a:lnTo>
                  <a:lnTo>
                    <a:pt x="356" y="124"/>
                  </a:lnTo>
                  <a:lnTo>
                    <a:pt x="454" y="130"/>
                  </a:lnTo>
                  <a:lnTo>
                    <a:pt x="555" y="131"/>
                  </a:lnTo>
                  <a:lnTo>
                    <a:pt x="655" y="129"/>
                  </a:lnTo>
                  <a:lnTo>
                    <a:pt x="753" y="122"/>
                  </a:lnTo>
                  <a:lnTo>
                    <a:pt x="844" y="111"/>
                  </a:lnTo>
                  <a:lnTo>
                    <a:pt x="886" y="105"/>
                  </a:lnTo>
                  <a:lnTo>
                    <a:pt x="925" y="97"/>
                  </a:lnTo>
                  <a:lnTo>
                    <a:pt x="961" y="88"/>
                  </a:lnTo>
                  <a:lnTo>
                    <a:pt x="994" y="79"/>
                  </a:lnTo>
                  <a:lnTo>
                    <a:pt x="1022" y="68"/>
                  </a:lnTo>
                  <a:lnTo>
                    <a:pt x="1046" y="56"/>
                  </a:lnTo>
                  <a:lnTo>
                    <a:pt x="1066" y="43"/>
                  </a:lnTo>
                  <a:lnTo>
                    <a:pt x="1080" y="30"/>
                  </a:lnTo>
                  <a:lnTo>
                    <a:pt x="1089" y="15"/>
                  </a:lnTo>
                  <a:lnTo>
                    <a:pt x="1092" y="0"/>
                  </a:lnTo>
                </a:path>
              </a:pathLst>
            </a:custGeom>
            <a:noFill/>
            <a:ln w="5715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20"/>
            <p:cNvSpPr>
              <a:spLocks/>
            </p:cNvSpPr>
            <p:nvPr/>
          </p:nvSpPr>
          <p:spPr bwMode="auto">
            <a:xfrm>
              <a:off x="7189788" y="3009900"/>
              <a:ext cx="161925" cy="1581150"/>
            </a:xfrm>
            <a:custGeom>
              <a:avLst/>
              <a:gdLst>
                <a:gd name="T0" fmla="*/ 0 w 102"/>
                <a:gd name="T1" fmla="*/ 2147483646 h 996"/>
                <a:gd name="T2" fmla="*/ 2147483646 w 102"/>
                <a:gd name="T3" fmla="*/ 2147483646 h 996"/>
                <a:gd name="T4" fmla="*/ 2147483646 w 102"/>
                <a:gd name="T5" fmla="*/ 2147483646 h 996"/>
                <a:gd name="T6" fmla="*/ 2147483646 w 102"/>
                <a:gd name="T7" fmla="*/ 2147483646 h 996"/>
                <a:gd name="T8" fmla="*/ 2147483646 w 102"/>
                <a:gd name="T9" fmla="*/ 2147483646 h 996"/>
                <a:gd name="T10" fmla="*/ 2147483646 w 102"/>
                <a:gd name="T11" fmla="*/ 2147483646 h 996"/>
                <a:gd name="T12" fmla="*/ 2147483646 w 102"/>
                <a:gd name="T13" fmla="*/ 2147483646 h 996"/>
                <a:gd name="T14" fmla="*/ 2147483646 w 102"/>
                <a:gd name="T15" fmla="*/ 2147483646 h 996"/>
                <a:gd name="T16" fmla="*/ 2147483646 w 102"/>
                <a:gd name="T17" fmla="*/ 2147483646 h 996"/>
                <a:gd name="T18" fmla="*/ 2147483646 w 102"/>
                <a:gd name="T19" fmla="*/ 2147483646 h 996"/>
                <a:gd name="T20" fmla="*/ 2147483646 w 102"/>
                <a:gd name="T21" fmla="*/ 2147483646 h 996"/>
                <a:gd name="T22" fmla="*/ 2147483646 w 102"/>
                <a:gd name="T23" fmla="*/ 2147483646 h 996"/>
                <a:gd name="T24" fmla="*/ 2147483646 w 102"/>
                <a:gd name="T25" fmla="*/ 2147483646 h 996"/>
                <a:gd name="T26" fmla="*/ 2147483646 w 102"/>
                <a:gd name="T27" fmla="*/ 2147483646 h 996"/>
                <a:gd name="T28" fmla="*/ 2147483646 w 102"/>
                <a:gd name="T29" fmla="*/ 2147483646 h 996"/>
                <a:gd name="T30" fmla="*/ 2147483646 w 102"/>
                <a:gd name="T31" fmla="*/ 2147483646 h 996"/>
                <a:gd name="T32" fmla="*/ 2147483646 w 102"/>
                <a:gd name="T33" fmla="*/ 2147483646 h 996"/>
                <a:gd name="T34" fmla="*/ 2147483646 w 102"/>
                <a:gd name="T35" fmla="*/ 2147483646 h 996"/>
                <a:gd name="T36" fmla="*/ 2147483646 w 102"/>
                <a:gd name="T37" fmla="*/ 2147483646 h 996"/>
                <a:gd name="T38" fmla="*/ 2147483646 w 102"/>
                <a:gd name="T39" fmla="*/ 2147483646 h 996"/>
                <a:gd name="T40" fmla="*/ 2147483646 w 102"/>
                <a:gd name="T41" fmla="*/ 2147483646 h 996"/>
                <a:gd name="T42" fmla="*/ 2147483646 w 102"/>
                <a:gd name="T43" fmla="*/ 2147483646 h 996"/>
                <a:gd name="T44" fmla="*/ 2147483646 w 102"/>
                <a:gd name="T45" fmla="*/ 2147483646 h 996"/>
                <a:gd name="T46" fmla="*/ 2147483646 w 102"/>
                <a:gd name="T47" fmla="*/ 2147483646 h 996"/>
                <a:gd name="T48" fmla="*/ 2147483646 w 102"/>
                <a:gd name="T49" fmla="*/ 2147483646 h 996"/>
                <a:gd name="T50" fmla="*/ 2147483646 w 102"/>
                <a:gd name="T51" fmla="*/ 2147483646 h 996"/>
                <a:gd name="T52" fmla="*/ 0 w 102"/>
                <a:gd name="T53" fmla="*/ 0 h 9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2"/>
                <a:gd name="T82" fmla="*/ 0 h 996"/>
                <a:gd name="T83" fmla="*/ 102 w 102"/>
                <a:gd name="T84" fmla="*/ 996 h 9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2" h="996">
                  <a:moveTo>
                    <a:pt x="0" y="995"/>
                  </a:moveTo>
                  <a:lnTo>
                    <a:pt x="13" y="991"/>
                  </a:lnTo>
                  <a:lnTo>
                    <a:pt x="25" y="981"/>
                  </a:lnTo>
                  <a:lnTo>
                    <a:pt x="35" y="966"/>
                  </a:lnTo>
                  <a:lnTo>
                    <a:pt x="46" y="946"/>
                  </a:lnTo>
                  <a:lnTo>
                    <a:pt x="55" y="923"/>
                  </a:lnTo>
                  <a:lnTo>
                    <a:pt x="63" y="896"/>
                  </a:lnTo>
                  <a:lnTo>
                    <a:pt x="71" y="865"/>
                  </a:lnTo>
                  <a:lnTo>
                    <a:pt x="78" y="831"/>
                  </a:lnTo>
                  <a:lnTo>
                    <a:pt x="83" y="794"/>
                  </a:lnTo>
                  <a:lnTo>
                    <a:pt x="88" y="755"/>
                  </a:lnTo>
                  <a:lnTo>
                    <a:pt x="96" y="671"/>
                  </a:lnTo>
                  <a:lnTo>
                    <a:pt x="100" y="582"/>
                  </a:lnTo>
                  <a:lnTo>
                    <a:pt x="101" y="490"/>
                  </a:lnTo>
                  <a:lnTo>
                    <a:pt x="99" y="398"/>
                  </a:lnTo>
                  <a:lnTo>
                    <a:pt x="95" y="310"/>
                  </a:lnTo>
                  <a:lnTo>
                    <a:pt x="86" y="227"/>
                  </a:lnTo>
                  <a:lnTo>
                    <a:pt x="81" y="189"/>
                  </a:lnTo>
                  <a:lnTo>
                    <a:pt x="75" y="153"/>
                  </a:lnTo>
                  <a:lnTo>
                    <a:pt x="68" y="120"/>
                  </a:lnTo>
                  <a:lnTo>
                    <a:pt x="61" y="90"/>
                  </a:lnTo>
                  <a:lnTo>
                    <a:pt x="52" y="64"/>
                  </a:lnTo>
                  <a:lnTo>
                    <a:pt x="44" y="42"/>
                  </a:lnTo>
                  <a:lnTo>
                    <a:pt x="34" y="24"/>
                  </a:lnTo>
                  <a:lnTo>
                    <a:pt x="23" y="11"/>
                  </a:lnTo>
                  <a:lnTo>
                    <a:pt x="12" y="3"/>
                  </a:lnTo>
                  <a:lnTo>
                    <a:pt x="0" y="0"/>
                  </a:lnTo>
                </a:path>
              </a:pathLst>
            </a:custGeom>
            <a:noFill/>
            <a:ln w="5715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Rectangle 21"/>
            <p:cNvSpPr>
              <a:spLocks noChangeArrowheads="1"/>
            </p:cNvSpPr>
            <p:nvPr/>
          </p:nvSpPr>
          <p:spPr bwMode="auto">
            <a:xfrm>
              <a:off x="4832350" y="5910263"/>
              <a:ext cx="40608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sndpkt = make_pkt(1, data, checksum)</a:t>
              </a:r>
            </a:p>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26" name="Rectangle 22"/>
            <p:cNvSpPr>
              <a:spLocks noChangeArrowheads="1"/>
            </p:cNvSpPr>
            <p:nvPr/>
          </p:nvSpPr>
          <p:spPr bwMode="auto">
            <a:xfrm>
              <a:off x="4906963" y="5518150"/>
              <a:ext cx="25781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rdt_send(data)</a:t>
              </a:r>
            </a:p>
          </p:txBody>
        </p:sp>
        <p:sp>
          <p:nvSpPr>
            <p:cNvPr id="27" name="Line 23"/>
            <p:cNvSpPr>
              <a:spLocks noChangeShapeType="1"/>
            </p:cNvSpPr>
            <p:nvPr/>
          </p:nvSpPr>
          <p:spPr bwMode="auto">
            <a:xfrm>
              <a:off x="4959350" y="5927725"/>
              <a:ext cx="3132138"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 name="Line 25"/>
            <p:cNvSpPr>
              <a:spLocks noChangeShapeType="1"/>
            </p:cNvSpPr>
            <p:nvPr/>
          </p:nvSpPr>
          <p:spPr bwMode="auto">
            <a:xfrm>
              <a:off x="7643813" y="4366246"/>
              <a:ext cx="1552300" cy="573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 name="Rectangle 26"/>
            <p:cNvSpPr>
              <a:spLocks noChangeArrowheads="1"/>
            </p:cNvSpPr>
            <p:nvPr/>
          </p:nvSpPr>
          <p:spPr bwMode="auto">
            <a:xfrm>
              <a:off x="1978025" y="5992813"/>
              <a:ext cx="19637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a:t>
              </a:r>
            </a:p>
          </p:txBody>
        </p:sp>
        <p:sp>
          <p:nvSpPr>
            <p:cNvPr id="30" name="Rectangle 27"/>
            <p:cNvSpPr>
              <a:spLocks noChangeArrowheads="1"/>
            </p:cNvSpPr>
            <p:nvPr/>
          </p:nvSpPr>
          <p:spPr bwMode="auto">
            <a:xfrm>
              <a:off x="1951038" y="5046663"/>
              <a:ext cx="2170112"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a:t>
              </a:r>
            </a:p>
            <a:p>
              <a:pPr>
                <a:spcBef>
                  <a:spcPct val="0"/>
                </a:spcBef>
                <a:buFontTx/>
                <a:buNone/>
              </a:pPr>
              <a:r>
                <a:rPr lang="en-US" altLang="zh-CN" sz="1600" b="1">
                  <a:latin typeface="Arial" panose="020B0604020202020204" pitchFamily="34" charset="0"/>
                  <a:ea typeface="宋体" panose="02010600030101010101" pitchFamily="2" charset="-122"/>
                </a:rPr>
                <a:t>( corrupt(rcvpkt) ||</a:t>
              </a:r>
            </a:p>
            <a:p>
              <a:pPr>
                <a:spcBef>
                  <a:spcPct val="0"/>
                </a:spcBef>
                <a:buFontTx/>
                <a:buNone/>
              </a:pPr>
              <a:r>
                <a:rPr lang="en-US" altLang="zh-CN" sz="1600" b="1">
                  <a:latin typeface="Arial" panose="020B0604020202020204" pitchFamily="34" charset="0"/>
                  <a:ea typeface="宋体" panose="02010600030101010101" pitchFamily="2" charset="-122"/>
                </a:rPr>
                <a:t>isNAK(rcvpkt) )</a:t>
              </a:r>
            </a:p>
          </p:txBody>
        </p:sp>
        <p:sp>
          <p:nvSpPr>
            <p:cNvPr id="31" name="Line 28"/>
            <p:cNvSpPr>
              <a:spLocks noChangeShapeType="1"/>
            </p:cNvSpPr>
            <p:nvPr/>
          </p:nvSpPr>
          <p:spPr bwMode="auto">
            <a:xfrm>
              <a:off x="1987549" y="5944042"/>
              <a:ext cx="1679575"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 name="Rectangle 29"/>
            <p:cNvSpPr>
              <a:spLocks noChangeArrowheads="1"/>
            </p:cNvSpPr>
            <p:nvPr/>
          </p:nvSpPr>
          <p:spPr bwMode="auto">
            <a:xfrm>
              <a:off x="1889125" y="3190875"/>
              <a:ext cx="22764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t>
              </a:r>
            </a:p>
            <a:p>
              <a:pPr>
                <a:spcBef>
                  <a:spcPct val="0"/>
                </a:spcBef>
                <a:buFontTx/>
                <a:buNone/>
              </a:pPr>
              <a:r>
                <a:rPr lang="en-US" altLang="zh-CN" sz="1600" b="1">
                  <a:latin typeface="Arial" panose="020B0604020202020204" pitchFamily="34" charset="0"/>
                  <a:ea typeface="宋体" panose="02010600030101010101" pitchFamily="2" charset="-122"/>
                </a:rPr>
                <a:t>&amp;&amp; notcorrupt(rcvpkt) </a:t>
              </a:r>
            </a:p>
            <a:p>
              <a:pPr>
                <a:spcBef>
                  <a:spcPct val="0"/>
                </a:spcBef>
                <a:buFontTx/>
                <a:buNone/>
              </a:pPr>
              <a:r>
                <a:rPr lang="en-US" altLang="zh-CN" sz="1600" b="1">
                  <a:latin typeface="Arial" panose="020B0604020202020204" pitchFamily="34" charset="0"/>
                  <a:ea typeface="宋体" panose="02010600030101010101" pitchFamily="2" charset="-122"/>
                </a:rPr>
                <a:t>&amp;&amp; isACK(rcvpkt)</a:t>
              </a:r>
              <a:r>
                <a:rPr lang="en-US" altLang="zh-CN" sz="1000" b="1">
                  <a:latin typeface="Arial" panose="020B0604020202020204" pitchFamily="34" charset="0"/>
                  <a:ea typeface="宋体" panose="02010600030101010101" pitchFamily="2" charset="-122"/>
                </a:rPr>
                <a:t> </a:t>
              </a:r>
            </a:p>
          </p:txBody>
        </p:sp>
        <p:sp>
          <p:nvSpPr>
            <p:cNvPr id="33" name="Line 30"/>
            <p:cNvSpPr>
              <a:spLocks noChangeShapeType="1"/>
            </p:cNvSpPr>
            <p:nvPr/>
          </p:nvSpPr>
          <p:spPr bwMode="auto">
            <a:xfrm>
              <a:off x="1889125" y="4158498"/>
              <a:ext cx="1876425"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4" name="Group 33"/>
            <p:cNvGrpSpPr>
              <a:grpSpLocks/>
            </p:cNvGrpSpPr>
            <p:nvPr/>
          </p:nvGrpSpPr>
          <p:grpSpPr bwMode="auto">
            <a:xfrm>
              <a:off x="6437313" y="4559300"/>
              <a:ext cx="1206500" cy="960438"/>
              <a:chOff x="3009" y="2937"/>
              <a:chExt cx="760" cy="605"/>
            </a:xfrm>
          </p:grpSpPr>
          <p:sp>
            <p:nvSpPr>
              <p:cNvPr id="35" name="Oval 31"/>
              <p:cNvSpPr>
                <a:spLocks noChangeArrowheads="1"/>
              </p:cNvSpPr>
              <p:nvPr/>
            </p:nvSpPr>
            <p:spPr bwMode="auto">
              <a:xfrm>
                <a:off x="3100" y="2937"/>
                <a:ext cx="616" cy="60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6" name="Rectangle 32"/>
              <p:cNvSpPr>
                <a:spLocks noChangeArrowheads="1"/>
              </p:cNvSpPr>
              <p:nvPr/>
            </p:nvSpPr>
            <p:spPr bwMode="auto">
              <a:xfrm>
                <a:off x="3009" y="3006"/>
                <a:ext cx="760"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    </a:t>
                </a:r>
                <a:r>
                  <a:rPr lang="zh-CN" altLang="en-US" sz="1400" b="1">
                    <a:latin typeface="Arial" panose="020B0604020202020204" pitchFamily="34" charset="0"/>
                    <a:ea typeface="宋体" panose="02010600030101010101" pitchFamily="2" charset="-122"/>
                  </a:rPr>
                  <a:t>等待来自        上层的</a:t>
                </a:r>
              </a:p>
              <a:p>
                <a:pPr algn="ctr">
                  <a:spcBef>
                    <a:spcPct val="0"/>
                  </a:spcBef>
                  <a:buFontTx/>
                  <a:buNone/>
                </a:pPr>
                <a:r>
                  <a:rPr lang="zh-CN" altLang="en-US" sz="1400" b="1">
                    <a:latin typeface="Arial" panose="020B0604020202020204" pitchFamily="34" charset="0"/>
                    <a:ea typeface="宋体" panose="02010600030101010101" pitchFamily="2" charset="-122"/>
                  </a:rPr>
                  <a:t>调用</a:t>
                </a:r>
                <a:r>
                  <a:rPr lang="en-US" altLang="zh-CN" sz="1400" b="1">
                    <a:latin typeface="Arial" panose="020B0604020202020204" pitchFamily="34" charset="0"/>
                    <a:ea typeface="宋体" panose="02010600030101010101" pitchFamily="2" charset="-122"/>
                  </a:rPr>
                  <a:t>1</a:t>
                </a:r>
              </a:p>
            </p:txBody>
          </p:sp>
        </p:grpSp>
        <p:grpSp>
          <p:nvGrpSpPr>
            <p:cNvPr id="37" name="Group 36"/>
            <p:cNvGrpSpPr>
              <a:grpSpLocks/>
            </p:cNvGrpSpPr>
            <p:nvPr/>
          </p:nvGrpSpPr>
          <p:grpSpPr bwMode="auto">
            <a:xfrm>
              <a:off x="4075113" y="4497388"/>
              <a:ext cx="1128712" cy="960437"/>
              <a:chOff x="1521" y="2898"/>
              <a:chExt cx="711" cy="605"/>
            </a:xfrm>
          </p:grpSpPr>
          <p:sp>
            <p:nvSpPr>
              <p:cNvPr id="38" name="Oval 34"/>
              <p:cNvSpPr>
                <a:spLocks noChangeArrowheads="1"/>
              </p:cNvSpPr>
              <p:nvPr/>
            </p:nvSpPr>
            <p:spPr bwMode="auto">
              <a:xfrm>
                <a:off x="1563" y="2898"/>
                <a:ext cx="616" cy="60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9" name="Rectangle 35"/>
              <p:cNvSpPr>
                <a:spLocks noChangeArrowheads="1"/>
              </p:cNvSpPr>
              <p:nvPr/>
            </p:nvSpPr>
            <p:spPr bwMode="auto">
              <a:xfrm>
                <a:off x="1521" y="2961"/>
                <a:ext cx="711"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a:t>
                </a:r>
              </a:p>
              <a:p>
                <a:pPr algn="ctr">
                  <a:spcBef>
                    <a:spcPct val="0"/>
                  </a:spcBef>
                  <a:buFontTx/>
                  <a:buNone/>
                </a:pPr>
                <a:r>
                  <a:rPr lang="zh-CN" altLang="en-US" sz="1400" b="1">
                    <a:latin typeface="Arial" panose="020B0604020202020204" pitchFamily="34" charset="0"/>
                    <a:ea typeface="宋体" panose="02010600030101010101" pitchFamily="2" charset="-122"/>
                  </a:rPr>
                  <a:t> </a:t>
                </a:r>
                <a:r>
                  <a:rPr lang="en-US" altLang="zh-CN" sz="1400" b="1">
                    <a:latin typeface="Arial" panose="020B0604020202020204" pitchFamily="34" charset="0"/>
                    <a:ea typeface="宋体" panose="02010600030101010101" pitchFamily="2" charset="-122"/>
                  </a:rPr>
                  <a:t>ACK </a:t>
                </a:r>
                <a:r>
                  <a:rPr lang="zh-CN" altLang="en-US" sz="1400" b="1">
                    <a:latin typeface="Arial" panose="020B0604020202020204" pitchFamily="34" charset="0"/>
                    <a:ea typeface="宋体" panose="02010600030101010101" pitchFamily="2" charset="-122"/>
                  </a:rPr>
                  <a:t>或 </a:t>
                </a:r>
                <a:r>
                  <a:rPr lang="en-US" altLang="zh-CN" sz="1400" b="1">
                    <a:latin typeface="Arial" panose="020B0604020202020204" pitchFamily="34" charset="0"/>
                    <a:ea typeface="宋体" panose="02010600030101010101" pitchFamily="2" charset="-122"/>
                  </a:rPr>
                  <a:t>NAK 1</a:t>
                </a:r>
              </a:p>
            </p:txBody>
          </p:sp>
        </p:grpSp>
        <p:sp>
          <p:nvSpPr>
            <p:cNvPr id="42" name="Rectangle 37"/>
            <p:cNvSpPr>
              <a:spLocks noChangeArrowheads="1"/>
            </p:cNvSpPr>
            <p:nvPr/>
          </p:nvSpPr>
          <p:spPr bwMode="auto">
            <a:xfrm>
              <a:off x="8335169" y="4441031"/>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dirty="0">
                  <a:latin typeface="Symbol" panose="05050102010706020507" pitchFamily="18" charset="2"/>
                  <a:ea typeface="宋体" panose="02010600030101010101" pitchFamily="2" charset="-122"/>
                </a:rPr>
                <a:t>L</a:t>
              </a:r>
            </a:p>
          </p:txBody>
        </p:sp>
        <p:sp>
          <p:nvSpPr>
            <p:cNvPr id="44" name="Rectangle 38"/>
            <p:cNvSpPr>
              <a:spLocks noChangeArrowheads="1"/>
            </p:cNvSpPr>
            <p:nvPr/>
          </p:nvSpPr>
          <p:spPr bwMode="auto">
            <a:xfrm>
              <a:off x="2609840" y="421322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dirty="0">
                  <a:latin typeface="Symbol" panose="05050102010706020507" pitchFamily="18" charset="2"/>
                  <a:ea typeface="宋体" panose="02010600030101010101" pitchFamily="2" charset="-122"/>
                </a:rPr>
                <a:t>L</a:t>
              </a:r>
            </a:p>
          </p:txBody>
        </p:sp>
        <p:sp>
          <p:nvSpPr>
            <p:cNvPr id="45" name="Rectangle 16"/>
            <p:cNvSpPr>
              <a:spLocks noChangeArrowheads="1"/>
            </p:cNvSpPr>
            <p:nvPr/>
          </p:nvSpPr>
          <p:spPr bwMode="auto">
            <a:xfrm>
              <a:off x="7685088" y="2073275"/>
              <a:ext cx="2767012"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rdt_rcv</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&amp;&amp;  </a:t>
              </a:r>
            </a:p>
            <a:p>
              <a:pPr>
                <a:spcBef>
                  <a:spcPct val="0"/>
                </a:spcBef>
                <a:buFontTx/>
                <a:buNone/>
              </a:pPr>
              <a:r>
                <a:rPr lang="en-US" altLang="zh-CN" sz="1600" b="1" dirty="0">
                  <a:latin typeface="Arial" panose="020B0604020202020204" pitchFamily="34" charset="0"/>
                  <a:ea typeface="宋体" panose="02010600030101010101" pitchFamily="2" charset="-122"/>
                </a:rPr>
                <a:t>( corrupt(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t>
              </a:r>
            </a:p>
            <a:p>
              <a:pPr>
                <a:spcBef>
                  <a:spcPct val="0"/>
                </a:spcBef>
                <a:buFontTx/>
                <a:buNone/>
              </a:pPr>
              <a:r>
                <a:rPr lang="en-US" altLang="zh-CN" sz="1600" b="1" dirty="0" err="1">
                  <a:latin typeface="Arial" panose="020B0604020202020204" pitchFamily="34" charset="0"/>
                  <a:ea typeface="宋体" panose="02010600030101010101" pitchFamily="2" charset="-122"/>
                </a:rPr>
                <a:t>isNAK</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t>
              </a:r>
            </a:p>
          </p:txBody>
        </p:sp>
        <p:sp>
          <p:nvSpPr>
            <p:cNvPr id="46" name="Rectangle 24"/>
            <p:cNvSpPr>
              <a:spLocks noChangeArrowheads="1"/>
            </p:cNvSpPr>
            <p:nvPr/>
          </p:nvSpPr>
          <p:spPr bwMode="auto">
            <a:xfrm>
              <a:off x="7559675" y="3514725"/>
              <a:ext cx="32321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t>
              </a:r>
            </a:p>
            <a:p>
              <a:pPr>
                <a:spcBef>
                  <a:spcPct val="0"/>
                </a:spcBef>
                <a:buFontTx/>
                <a:buNone/>
              </a:pPr>
              <a:r>
                <a:rPr lang="en-US" altLang="zh-CN" sz="1600" b="1">
                  <a:latin typeface="Arial" panose="020B0604020202020204" pitchFamily="34" charset="0"/>
                  <a:ea typeface="宋体" panose="02010600030101010101" pitchFamily="2" charset="-122"/>
                </a:rPr>
                <a:t>&amp;&amp; notcorrupt(rcvpkt) </a:t>
              </a:r>
            </a:p>
            <a:p>
              <a:pPr>
                <a:spcBef>
                  <a:spcPct val="0"/>
                </a:spcBef>
                <a:buFontTx/>
                <a:buNone/>
              </a:pPr>
              <a:r>
                <a:rPr lang="en-US" altLang="zh-CN" sz="1600" b="1">
                  <a:latin typeface="Arial" panose="020B0604020202020204" pitchFamily="34" charset="0"/>
                  <a:ea typeface="宋体" panose="02010600030101010101" pitchFamily="2" charset="-122"/>
                </a:rPr>
                <a:t>&amp;&amp; isACK(rcvpkt) </a:t>
              </a:r>
            </a:p>
          </p:txBody>
        </p:sp>
        <p:sp>
          <p:nvSpPr>
            <p:cNvPr id="43" name="Rectangle 26"/>
            <p:cNvSpPr>
              <a:spLocks noChangeArrowheads="1"/>
            </p:cNvSpPr>
            <p:nvPr/>
          </p:nvSpPr>
          <p:spPr bwMode="auto">
            <a:xfrm>
              <a:off x="7616825" y="2930526"/>
              <a:ext cx="19637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a:t>
              </a:r>
            </a:p>
          </p:txBody>
        </p:sp>
      </p:grpSp>
    </p:spTree>
    <p:extLst>
      <p:ext uri="{BB962C8B-B14F-4D97-AF65-F5344CB8AC3E}">
        <p14:creationId xmlns:p14="http://schemas.microsoft.com/office/powerpoint/2010/main" val="24504735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2139373" y="710268"/>
            <a:ext cx="7913257" cy="646331"/>
          </a:xfrm>
          <a:prstGeom prst="rect">
            <a:avLst/>
          </a:prstGeom>
        </p:spPr>
        <p:txBody>
          <a:bodyPr wrap="none">
            <a:spAutoFit/>
          </a:bodyPr>
          <a:lstStyle/>
          <a:p>
            <a:pPr algn="ctr"/>
            <a:r>
              <a:rPr lang="en-US" altLang="zh-CN" sz="3600" b="1" dirty="0">
                <a:solidFill>
                  <a:schemeClr val="accent1"/>
                </a:solidFill>
                <a:cs typeface="+mn-ea"/>
                <a:sym typeface="+mn-lt"/>
              </a:rPr>
              <a:t>rdt2.1: </a:t>
            </a:r>
            <a:r>
              <a:rPr lang="zh-CN" altLang="en-US" sz="3600" b="1" dirty="0">
                <a:solidFill>
                  <a:schemeClr val="accent1"/>
                </a:solidFill>
                <a:cs typeface="+mn-ea"/>
                <a:sym typeface="+mn-lt"/>
              </a:rPr>
              <a:t>接收方处理混乱的 </a:t>
            </a:r>
            <a:r>
              <a:rPr lang="en-US" altLang="zh-CN" sz="3600" b="1" dirty="0">
                <a:solidFill>
                  <a:schemeClr val="accent1"/>
                </a:solidFill>
                <a:cs typeface="+mn-ea"/>
                <a:sym typeface="+mn-lt"/>
              </a:rPr>
              <a:t>ACK/NAKs</a:t>
            </a:r>
          </a:p>
        </p:txBody>
      </p:sp>
      <p:grpSp>
        <p:nvGrpSpPr>
          <p:cNvPr id="2" name="组合 1">
            <a:extLst>
              <a:ext uri="{FF2B5EF4-FFF2-40B4-BE49-F238E27FC236}">
                <a16:creationId xmlns:a16="http://schemas.microsoft.com/office/drawing/2014/main" id="{D652273E-D6DF-4D0E-AD0F-EF59BEE8FE56}"/>
              </a:ext>
            </a:extLst>
          </p:cNvPr>
          <p:cNvGrpSpPr/>
          <p:nvPr/>
        </p:nvGrpSpPr>
        <p:grpSpPr>
          <a:xfrm>
            <a:off x="1804988" y="1419225"/>
            <a:ext cx="9002712" cy="5199063"/>
            <a:chOff x="1804988" y="1343025"/>
            <a:chExt cx="9002712" cy="5199063"/>
          </a:xfrm>
        </p:grpSpPr>
        <p:sp>
          <p:nvSpPr>
            <p:cNvPr id="9" name="Rectangle 3"/>
            <p:cNvSpPr>
              <a:spLocks noChangeArrowheads="1"/>
            </p:cNvSpPr>
            <p:nvPr/>
          </p:nvSpPr>
          <p:spPr bwMode="auto">
            <a:xfrm>
              <a:off x="7780338" y="3089275"/>
              <a:ext cx="30273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sndpkt = make_pkt(NAK, chksum)</a:t>
              </a:r>
            </a:p>
            <a:p>
              <a:pPr>
                <a:spcBef>
                  <a:spcPct val="0"/>
                </a:spcBef>
                <a:buFontTx/>
                <a:buNone/>
              </a:pPr>
              <a:r>
                <a:rPr lang="en-US" altLang="zh-CN" sz="1400" b="1">
                  <a:latin typeface="Arial" panose="020B0604020202020204" pitchFamily="34" charset="0"/>
                  <a:ea typeface="宋体" panose="02010600030101010101" pitchFamily="2" charset="-122"/>
                </a:rPr>
                <a:t>udt_send(sndpkt)</a:t>
              </a:r>
            </a:p>
          </p:txBody>
        </p:sp>
        <p:grpSp>
          <p:nvGrpSpPr>
            <p:cNvPr id="10" name="Group 6"/>
            <p:cNvGrpSpPr>
              <a:grpSpLocks/>
            </p:cNvGrpSpPr>
            <p:nvPr/>
          </p:nvGrpSpPr>
          <p:grpSpPr bwMode="auto">
            <a:xfrm>
              <a:off x="4699000" y="3497263"/>
              <a:ext cx="820738" cy="835025"/>
              <a:chOff x="1912" y="2029"/>
              <a:chExt cx="517" cy="526"/>
            </a:xfrm>
          </p:grpSpPr>
          <p:sp>
            <p:nvSpPr>
              <p:cNvPr id="11" name="Oval 4"/>
              <p:cNvSpPr>
                <a:spLocks noChangeArrowheads="1"/>
              </p:cNvSpPr>
              <p:nvPr/>
            </p:nvSpPr>
            <p:spPr bwMode="auto">
              <a:xfrm>
                <a:off x="1912" y="2029"/>
                <a:ext cx="494" cy="526"/>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 name="Rectangle 5"/>
              <p:cNvSpPr>
                <a:spLocks noChangeArrowheads="1"/>
              </p:cNvSpPr>
              <p:nvPr/>
            </p:nvSpPr>
            <p:spPr bwMode="auto">
              <a:xfrm>
                <a:off x="1925" y="2054"/>
                <a:ext cx="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等待来自下层的</a:t>
                </a:r>
                <a:r>
                  <a:rPr lang="en-US" altLang="zh-CN" sz="1400" b="1">
                    <a:latin typeface="Arial" panose="020B0604020202020204" pitchFamily="34" charset="0"/>
                    <a:ea typeface="宋体" panose="02010600030101010101" pitchFamily="2" charset="-122"/>
                  </a:rPr>
                  <a:t>0</a:t>
                </a:r>
              </a:p>
            </p:txBody>
          </p:sp>
        </p:grpSp>
        <p:sp>
          <p:nvSpPr>
            <p:cNvPr id="13" name="Line 7"/>
            <p:cNvSpPr>
              <a:spLocks noChangeShapeType="1"/>
            </p:cNvSpPr>
            <p:nvPr/>
          </p:nvSpPr>
          <p:spPr bwMode="auto">
            <a:xfrm>
              <a:off x="4506913" y="2336800"/>
              <a:ext cx="482600" cy="1123950"/>
            </a:xfrm>
            <a:prstGeom prst="line">
              <a:avLst/>
            </a:prstGeom>
            <a:noFill/>
            <a:ln w="381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 name="Freeform 8"/>
            <p:cNvSpPr>
              <a:spLocks/>
            </p:cNvSpPr>
            <p:nvPr/>
          </p:nvSpPr>
          <p:spPr bwMode="auto">
            <a:xfrm>
              <a:off x="5219700" y="2938463"/>
              <a:ext cx="1592263" cy="598487"/>
            </a:xfrm>
            <a:custGeom>
              <a:avLst/>
              <a:gdLst>
                <a:gd name="T0" fmla="*/ 0 w 1003"/>
                <a:gd name="T1" fmla="*/ 2147483646 h 377"/>
                <a:gd name="T2" fmla="*/ 2147483646 w 1003"/>
                <a:gd name="T3" fmla="*/ 2147483646 h 377"/>
                <a:gd name="T4" fmla="*/ 2147483646 w 1003"/>
                <a:gd name="T5" fmla="*/ 2147483646 h 377"/>
                <a:gd name="T6" fmla="*/ 2147483646 w 1003"/>
                <a:gd name="T7" fmla="*/ 2147483646 h 377"/>
                <a:gd name="T8" fmla="*/ 2147483646 w 1003"/>
                <a:gd name="T9" fmla="*/ 2147483646 h 377"/>
                <a:gd name="T10" fmla="*/ 2147483646 w 1003"/>
                <a:gd name="T11" fmla="*/ 2147483646 h 377"/>
                <a:gd name="T12" fmla="*/ 2147483646 w 1003"/>
                <a:gd name="T13" fmla="*/ 2147483646 h 377"/>
                <a:gd name="T14" fmla="*/ 2147483646 w 1003"/>
                <a:gd name="T15" fmla="*/ 2147483646 h 377"/>
                <a:gd name="T16" fmla="*/ 2147483646 w 1003"/>
                <a:gd name="T17" fmla="*/ 2147483646 h 377"/>
                <a:gd name="T18" fmla="*/ 2147483646 w 1003"/>
                <a:gd name="T19" fmla="*/ 2147483646 h 377"/>
                <a:gd name="T20" fmla="*/ 2147483646 w 1003"/>
                <a:gd name="T21" fmla="*/ 2147483646 h 377"/>
                <a:gd name="T22" fmla="*/ 2147483646 w 1003"/>
                <a:gd name="T23" fmla="*/ 2147483646 h 377"/>
                <a:gd name="T24" fmla="*/ 2147483646 w 1003"/>
                <a:gd name="T25" fmla="*/ 2147483646 h 377"/>
                <a:gd name="T26" fmla="*/ 2147483646 w 1003"/>
                <a:gd name="T27" fmla="*/ 2147483646 h 377"/>
                <a:gd name="T28" fmla="*/ 2147483646 w 1003"/>
                <a:gd name="T29" fmla="*/ 2147483646 h 377"/>
                <a:gd name="T30" fmla="*/ 2147483646 w 1003"/>
                <a:gd name="T31" fmla="*/ 2147483646 h 377"/>
                <a:gd name="T32" fmla="*/ 2147483646 w 1003"/>
                <a:gd name="T33" fmla="*/ 0 h 377"/>
                <a:gd name="T34" fmla="*/ 2147483646 w 1003"/>
                <a:gd name="T35" fmla="*/ 2147483646 h 377"/>
                <a:gd name="T36" fmla="*/ 2147483646 w 1003"/>
                <a:gd name="T37" fmla="*/ 2147483646 h 377"/>
                <a:gd name="T38" fmla="*/ 2147483646 w 1003"/>
                <a:gd name="T39" fmla="*/ 2147483646 h 377"/>
                <a:gd name="T40" fmla="*/ 2147483646 w 1003"/>
                <a:gd name="T41" fmla="*/ 2147483646 h 377"/>
                <a:gd name="T42" fmla="*/ 2147483646 w 1003"/>
                <a:gd name="T43" fmla="*/ 2147483646 h 377"/>
                <a:gd name="T44" fmla="*/ 2147483646 w 1003"/>
                <a:gd name="T45" fmla="*/ 2147483646 h 377"/>
                <a:gd name="T46" fmla="*/ 2147483646 w 1003"/>
                <a:gd name="T47" fmla="*/ 2147483646 h 377"/>
                <a:gd name="T48" fmla="*/ 2147483646 w 1003"/>
                <a:gd name="T49" fmla="*/ 2147483646 h 377"/>
                <a:gd name="T50" fmla="*/ 2147483646 w 1003"/>
                <a:gd name="T51" fmla="*/ 2147483646 h 377"/>
                <a:gd name="T52" fmla="*/ 2147483646 w 1003"/>
                <a:gd name="T53" fmla="*/ 2147483646 h 377"/>
                <a:gd name="T54" fmla="*/ 2147483646 w 1003"/>
                <a:gd name="T55" fmla="*/ 2147483646 h 377"/>
                <a:gd name="T56" fmla="*/ 2147483646 w 1003"/>
                <a:gd name="T57" fmla="*/ 2147483646 h 377"/>
                <a:gd name="T58" fmla="*/ 2147483646 w 1003"/>
                <a:gd name="T59" fmla="*/ 2147483646 h 377"/>
                <a:gd name="T60" fmla="*/ 2147483646 w 1003"/>
                <a:gd name="T61" fmla="*/ 2147483646 h 377"/>
                <a:gd name="T62" fmla="*/ 2147483646 w 1003"/>
                <a:gd name="T63" fmla="*/ 2147483646 h 377"/>
                <a:gd name="T64" fmla="*/ 2147483646 w 1003"/>
                <a:gd name="T65" fmla="*/ 2147483646 h 3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3"/>
                <a:gd name="T100" fmla="*/ 0 h 377"/>
                <a:gd name="T101" fmla="*/ 1003 w 1003"/>
                <a:gd name="T102" fmla="*/ 377 h 3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3" h="377">
                  <a:moveTo>
                    <a:pt x="0" y="376"/>
                  </a:moveTo>
                  <a:lnTo>
                    <a:pt x="5" y="329"/>
                  </a:lnTo>
                  <a:lnTo>
                    <a:pt x="15" y="286"/>
                  </a:lnTo>
                  <a:lnTo>
                    <a:pt x="30" y="245"/>
                  </a:lnTo>
                  <a:lnTo>
                    <a:pt x="49" y="208"/>
                  </a:lnTo>
                  <a:lnTo>
                    <a:pt x="73" y="174"/>
                  </a:lnTo>
                  <a:lnTo>
                    <a:pt x="100" y="143"/>
                  </a:lnTo>
                  <a:lnTo>
                    <a:pt x="132" y="115"/>
                  </a:lnTo>
                  <a:lnTo>
                    <a:pt x="166" y="90"/>
                  </a:lnTo>
                  <a:lnTo>
                    <a:pt x="202" y="68"/>
                  </a:lnTo>
                  <a:lnTo>
                    <a:pt x="242" y="50"/>
                  </a:lnTo>
                  <a:lnTo>
                    <a:pt x="283" y="34"/>
                  </a:lnTo>
                  <a:lnTo>
                    <a:pt x="326" y="21"/>
                  </a:lnTo>
                  <a:lnTo>
                    <a:pt x="371" y="12"/>
                  </a:lnTo>
                  <a:lnTo>
                    <a:pt x="417" y="5"/>
                  </a:lnTo>
                  <a:lnTo>
                    <a:pt x="463" y="1"/>
                  </a:lnTo>
                  <a:lnTo>
                    <a:pt x="509" y="0"/>
                  </a:lnTo>
                  <a:lnTo>
                    <a:pt x="556" y="2"/>
                  </a:lnTo>
                  <a:lnTo>
                    <a:pt x="601" y="8"/>
                  </a:lnTo>
                  <a:lnTo>
                    <a:pt x="647" y="16"/>
                  </a:lnTo>
                  <a:lnTo>
                    <a:pt x="691" y="26"/>
                  </a:lnTo>
                  <a:lnTo>
                    <a:pt x="733" y="40"/>
                  </a:lnTo>
                  <a:lnTo>
                    <a:pt x="774" y="57"/>
                  </a:lnTo>
                  <a:lnTo>
                    <a:pt x="812" y="76"/>
                  </a:lnTo>
                  <a:lnTo>
                    <a:pt x="849" y="99"/>
                  </a:lnTo>
                  <a:lnTo>
                    <a:pt x="881" y="123"/>
                  </a:lnTo>
                  <a:lnTo>
                    <a:pt x="911" y="151"/>
                  </a:lnTo>
                  <a:lnTo>
                    <a:pt x="938" y="182"/>
                  </a:lnTo>
                  <a:lnTo>
                    <a:pt x="960" y="216"/>
                  </a:lnTo>
                  <a:lnTo>
                    <a:pt x="978" y="252"/>
                  </a:lnTo>
                  <a:lnTo>
                    <a:pt x="991" y="291"/>
                  </a:lnTo>
                  <a:lnTo>
                    <a:pt x="999" y="332"/>
                  </a:lnTo>
                  <a:lnTo>
                    <a:pt x="1002" y="376"/>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Rectangle 9"/>
            <p:cNvSpPr>
              <a:spLocks noChangeArrowheads="1"/>
            </p:cNvSpPr>
            <p:nvPr/>
          </p:nvSpPr>
          <p:spPr bwMode="auto">
            <a:xfrm>
              <a:off x="7932738" y="4121150"/>
              <a:ext cx="262413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a:t>
              </a:r>
            </a:p>
            <a:p>
              <a:pPr>
                <a:spcBef>
                  <a:spcPct val="0"/>
                </a:spcBef>
                <a:buFontTx/>
                <a:buNone/>
              </a:pPr>
              <a:r>
                <a:rPr lang="en-US" altLang="zh-CN" sz="1400" b="1">
                  <a:latin typeface="Arial" panose="020B0604020202020204" pitchFamily="34" charset="0"/>
                  <a:ea typeface="宋体" panose="02010600030101010101" pitchFamily="2" charset="-122"/>
                </a:rPr>
                <a:t>   not corrupt(rcvpkt) &amp;&amp;</a:t>
              </a:r>
            </a:p>
            <a:p>
              <a:pPr>
                <a:spcBef>
                  <a:spcPct val="0"/>
                </a:spcBef>
                <a:buFontTx/>
                <a:buNone/>
              </a:pPr>
              <a:r>
                <a:rPr lang="en-US" altLang="zh-CN" sz="1400" b="1">
                  <a:latin typeface="Arial" panose="020B0604020202020204" pitchFamily="34" charset="0"/>
                  <a:ea typeface="宋体" panose="02010600030101010101" pitchFamily="2" charset="-122"/>
                </a:rPr>
                <a:t>   has_seq0(rcvpkt)</a:t>
              </a:r>
            </a:p>
            <a:p>
              <a:pPr>
                <a:spcBef>
                  <a:spcPct val="0"/>
                </a:spcBef>
                <a:buFontTx/>
                <a:buNone/>
              </a:pPr>
              <a:endParaRPr lang="en-US" altLang="zh-CN" sz="1400" b="1">
                <a:latin typeface="Arial" panose="020B0604020202020204" pitchFamily="34" charset="0"/>
                <a:ea typeface="宋体" panose="02010600030101010101" pitchFamily="2" charset="-122"/>
              </a:endParaRPr>
            </a:p>
          </p:txBody>
        </p:sp>
        <p:sp>
          <p:nvSpPr>
            <p:cNvPr id="16" name="Line 10"/>
            <p:cNvSpPr>
              <a:spLocks noChangeShapeType="1"/>
            </p:cNvSpPr>
            <p:nvPr/>
          </p:nvSpPr>
          <p:spPr bwMode="auto">
            <a:xfrm>
              <a:off x="8113713" y="4857750"/>
              <a:ext cx="19383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 name="Freeform 11"/>
            <p:cNvSpPr>
              <a:spLocks/>
            </p:cNvSpPr>
            <p:nvPr/>
          </p:nvSpPr>
          <p:spPr bwMode="auto">
            <a:xfrm>
              <a:off x="5237163" y="4351338"/>
              <a:ext cx="1592262" cy="525462"/>
            </a:xfrm>
            <a:custGeom>
              <a:avLst/>
              <a:gdLst>
                <a:gd name="T0" fmla="*/ 0 w 1003"/>
                <a:gd name="T1" fmla="*/ 0 h 331"/>
                <a:gd name="T2" fmla="*/ 2147483646 w 1003"/>
                <a:gd name="T3" fmla="*/ 2147483646 h 331"/>
                <a:gd name="T4" fmla="*/ 2147483646 w 1003"/>
                <a:gd name="T5" fmla="*/ 2147483646 h 331"/>
                <a:gd name="T6" fmla="*/ 2147483646 w 1003"/>
                <a:gd name="T7" fmla="*/ 2147483646 h 331"/>
                <a:gd name="T8" fmla="*/ 2147483646 w 1003"/>
                <a:gd name="T9" fmla="*/ 2147483646 h 331"/>
                <a:gd name="T10" fmla="*/ 2147483646 w 1003"/>
                <a:gd name="T11" fmla="*/ 2147483646 h 331"/>
                <a:gd name="T12" fmla="*/ 2147483646 w 1003"/>
                <a:gd name="T13" fmla="*/ 2147483646 h 331"/>
                <a:gd name="T14" fmla="*/ 2147483646 w 1003"/>
                <a:gd name="T15" fmla="*/ 2147483646 h 331"/>
                <a:gd name="T16" fmla="*/ 2147483646 w 1003"/>
                <a:gd name="T17" fmla="*/ 2147483646 h 331"/>
                <a:gd name="T18" fmla="*/ 2147483646 w 1003"/>
                <a:gd name="T19" fmla="*/ 2147483646 h 331"/>
                <a:gd name="T20" fmla="*/ 2147483646 w 1003"/>
                <a:gd name="T21" fmla="*/ 2147483646 h 331"/>
                <a:gd name="T22" fmla="*/ 2147483646 w 1003"/>
                <a:gd name="T23" fmla="*/ 2147483646 h 331"/>
                <a:gd name="T24" fmla="*/ 2147483646 w 1003"/>
                <a:gd name="T25" fmla="*/ 2147483646 h 331"/>
                <a:gd name="T26" fmla="*/ 2147483646 w 1003"/>
                <a:gd name="T27" fmla="*/ 2147483646 h 331"/>
                <a:gd name="T28" fmla="*/ 2147483646 w 1003"/>
                <a:gd name="T29" fmla="*/ 2147483646 h 331"/>
                <a:gd name="T30" fmla="*/ 2147483646 w 1003"/>
                <a:gd name="T31" fmla="*/ 2147483646 h 331"/>
                <a:gd name="T32" fmla="*/ 2147483646 w 1003"/>
                <a:gd name="T33" fmla="*/ 2147483646 h 331"/>
                <a:gd name="T34" fmla="*/ 2147483646 w 1003"/>
                <a:gd name="T35" fmla="*/ 2147483646 h 331"/>
                <a:gd name="T36" fmla="*/ 2147483646 w 1003"/>
                <a:gd name="T37" fmla="*/ 2147483646 h 331"/>
                <a:gd name="T38" fmla="*/ 2147483646 w 1003"/>
                <a:gd name="T39" fmla="*/ 2147483646 h 331"/>
                <a:gd name="T40" fmla="*/ 2147483646 w 1003"/>
                <a:gd name="T41" fmla="*/ 2147483646 h 331"/>
                <a:gd name="T42" fmla="*/ 2147483646 w 1003"/>
                <a:gd name="T43" fmla="*/ 2147483646 h 331"/>
                <a:gd name="T44" fmla="*/ 2147483646 w 1003"/>
                <a:gd name="T45" fmla="*/ 2147483646 h 331"/>
                <a:gd name="T46" fmla="*/ 2147483646 w 1003"/>
                <a:gd name="T47" fmla="*/ 2147483646 h 331"/>
                <a:gd name="T48" fmla="*/ 2147483646 w 1003"/>
                <a:gd name="T49" fmla="*/ 2147483646 h 331"/>
                <a:gd name="T50" fmla="*/ 2147483646 w 1003"/>
                <a:gd name="T51" fmla="*/ 2147483646 h 331"/>
                <a:gd name="T52" fmla="*/ 2147483646 w 1003"/>
                <a:gd name="T53" fmla="*/ 2147483646 h 331"/>
                <a:gd name="T54" fmla="*/ 2147483646 w 1003"/>
                <a:gd name="T55" fmla="*/ 2147483646 h 331"/>
                <a:gd name="T56" fmla="*/ 2147483646 w 1003"/>
                <a:gd name="T57" fmla="*/ 2147483646 h 331"/>
                <a:gd name="T58" fmla="*/ 2147483646 w 1003"/>
                <a:gd name="T59" fmla="*/ 2147483646 h 331"/>
                <a:gd name="T60" fmla="*/ 2147483646 w 1003"/>
                <a:gd name="T61" fmla="*/ 2147483646 h 331"/>
                <a:gd name="T62" fmla="*/ 2147483646 w 1003"/>
                <a:gd name="T63" fmla="*/ 2147483646 h 331"/>
                <a:gd name="T64" fmla="*/ 2147483646 w 1003"/>
                <a:gd name="T65" fmla="*/ 0 h 3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3"/>
                <a:gd name="T100" fmla="*/ 0 h 331"/>
                <a:gd name="T101" fmla="*/ 1003 w 1003"/>
                <a:gd name="T102" fmla="*/ 331 h 3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3" h="331">
                  <a:moveTo>
                    <a:pt x="0" y="0"/>
                  </a:moveTo>
                  <a:lnTo>
                    <a:pt x="5" y="41"/>
                  </a:lnTo>
                  <a:lnTo>
                    <a:pt x="15" y="79"/>
                  </a:lnTo>
                  <a:lnTo>
                    <a:pt x="30" y="115"/>
                  </a:lnTo>
                  <a:lnTo>
                    <a:pt x="50" y="148"/>
                  </a:lnTo>
                  <a:lnTo>
                    <a:pt x="73" y="178"/>
                  </a:lnTo>
                  <a:lnTo>
                    <a:pt x="100" y="205"/>
                  </a:lnTo>
                  <a:lnTo>
                    <a:pt x="132" y="229"/>
                  </a:lnTo>
                  <a:lnTo>
                    <a:pt x="166" y="251"/>
                  </a:lnTo>
                  <a:lnTo>
                    <a:pt x="203" y="270"/>
                  </a:lnTo>
                  <a:lnTo>
                    <a:pt x="242" y="287"/>
                  </a:lnTo>
                  <a:lnTo>
                    <a:pt x="284" y="301"/>
                  </a:lnTo>
                  <a:lnTo>
                    <a:pt x="327" y="312"/>
                  </a:lnTo>
                  <a:lnTo>
                    <a:pt x="371" y="320"/>
                  </a:lnTo>
                  <a:lnTo>
                    <a:pt x="417" y="326"/>
                  </a:lnTo>
                  <a:lnTo>
                    <a:pt x="463" y="330"/>
                  </a:lnTo>
                  <a:lnTo>
                    <a:pt x="509" y="330"/>
                  </a:lnTo>
                  <a:lnTo>
                    <a:pt x="556" y="328"/>
                  </a:lnTo>
                  <a:lnTo>
                    <a:pt x="601" y="324"/>
                  </a:lnTo>
                  <a:lnTo>
                    <a:pt x="647" y="317"/>
                  </a:lnTo>
                  <a:lnTo>
                    <a:pt x="691" y="307"/>
                  </a:lnTo>
                  <a:lnTo>
                    <a:pt x="733" y="295"/>
                  </a:lnTo>
                  <a:lnTo>
                    <a:pt x="774" y="281"/>
                  </a:lnTo>
                  <a:lnTo>
                    <a:pt x="813" y="263"/>
                  </a:lnTo>
                  <a:lnTo>
                    <a:pt x="849" y="244"/>
                  </a:lnTo>
                  <a:lnTo>
                    <a:pt x="882" y="222"/>
                  </a:lnTo>
                  <a:lnTo>
                    <a:pt x="912" y="198"/>
                  </a:lnTo>
                  <a:lnTo>
                    <a:pt x="938" y="171"/>
                  </a:lnTo>
                  <a:lnTo>
                    <a:pt x="960" y="141"/>
                  </a:lnTo>
                  <a:lnTo>
                    <a:pt x="978" y="110"/>
                  </a:lnTo>
                  <a:lnTo>
                    <a:pt x="991" y="75"/>
                  </a:lnTo>
                  <a:lnTo>
                    <a:pt x="999" y="39"/>
                  </a:lnTo>
                  <a:lnTo>
                    <a:pt x="1002" y="0"/>
                  </a:lnTo>
                </a:path>
              </a:pathLst>
            </a:custGeom>
            <a:noFill/>
            <a:ln w="381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Rectangle 12"/>
            <p:cNvSpPr>
              <a:spLocks noChangeArrowheads="1"/>
            </p:cNvSpPr>
            <p:nvPr/>
          </p:nvSpPr>
          <p:spPr bwMode="auto">
            <a:xfrm>
              <a:off x="4625975" y="4957763"/>
              <a:ext cx="358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notcorrupt(rcvpkt) </a:t>
              </a:r>
            </a:p>
            <a:p>
              <a:pPr>
                <a:spcBef>
                  <a:spcPct val="0"/>
                </a:spcBef>
                <a:buFontTx/>
                <a:buNone/>
              </a:pPr>
              <a:r>
                <a:rPr lang="en-US" altLang="zh-CN" sz="1400" b="1">
                  <a:latin typeface="Arial" panose="020B0604020202020204" pitchFamily="34" charset="0"/>
                  <a:ea typeface="宋体" panose="02010600030101010101" pitchFamily="2" charset="-122"/>
                </a:rPr>
                <a:t>  &amp;&amp; has_seq1(rcvpkt)</a:t>
              </a:r>
              <a:r>
                <a:rPr lang="en-US" altLang="zh-CN" sz="1600" b="1">
                  <a:latin typeface="Arial" panose="020B0604020202020204" pitchFamily="34" charset="0"/>
                  <a:ea typeface="宋体" panose="02010600030101010101" pitchFamily="2" charset="-122"/>
                </a:rPr>
                <a:t> </a:t>
              </a:r>
            </a:p>
          </p:txBody>
        </p:sp>
        <p:sp>
          <p:nvSpPr>
            <p:cNvPr id="19" name="Line 13"/>
            <p:cNvSpPr>
              <a:spLocks noChangeShapeType="1"/>
            </p:cNvSpPr>
            <p:nvPr/>
          </p:nvSpPr>
          <p:spPr bwMode="auto">
            <a:xfrm>
              <a:off x="4692650" y="5538788"/>
              <a:ext cx="289877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Rectangle 14"/>
            <p:cNvSpPr>
              <a:spLocks noChangeArrowheads="1"/>
            </p:cNvSpPr>
            <p:nvPr/>
          </p:nvSpPr>
          <p:spPr bwMode="auto">
            <a:xfrm>
              <a:off x="4651375" y="5505450"/>
              <a:ext cx="38528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extract(rcvpkt,data)</a:t>
              </a:r>
            </a:p>
            <a:p>
              <a:pPr>
                <a:spcBef>
                  <a:spcPct val="0"/>
                </a:spcBef>
                <a:buFontTx/>
                <a:buNone/>
              </a:pPr>
              <a:r>
                <a:rPr lang="en-US" altLang="zh-CN" sz="1400" b="1">
                  <a:latin typeface="Arial" panose="020B0604020202020204" pitchFamily="34" charset="0"/>
                  <a:ea typeface="宋体" panose="02010600030101010101" pitchFamily="2" charset="-122"/>
                </a:rPr>
                <a:t>deliver_data(data)</a:t>
              </a:r>
            </a:p>
            <a:p>
              <a:pPr>
                <a:spcBef>
                  <a:spcPct val="0"/>
                </a:spcBef>
                <a:buFontTx/>
                <a:buNone/>
              </a:pPr>
              <a:r>
                <a:rPr lang="en-US" altLang="zh-CN" sz="1400" b="1">
                  <a:latin typeface="Arial" panose="020B0604020202020204" pitchFamily="34" charset="0"/>
                  <a:ea typeface="宋体" panose="02010600030101010101" pitchFamily="2" charset="-122"/>
                </a:rPr>
                <a:t>sndpkt = make_pkt(ACK, chksum)</a:t>
              </a:r>
            </a:p>
            <a:p>
              <a:pPr>
                <a:spcBef>
                  <a:spcPct val="0"/>
                </a:spcBef>
                <a:buFontTx/>
                <a:buNone/>
              </a:pPr>
              <a:r>
                <a:rPr lang="en-US" altLang="zh-CN" sz="1400" b="1">
                  <a:latin typeface="Arial" panose="020B0604020202020204" pitchFamily="34" charset="0"/>
                  <a:ea typeface="宋体" panose="02010600030101010101" pitchFamily="2" charset="-122"/>
                </a:rPr>
                <a:t>udt_send(sndpkt)</a:t>
              </a:r>
            </a:p>
          </p:txBody>
        </p:sp>
        <p:grpSp>
          <p:nvGrpSpPr>
            <p:cNvPr id="21" name="Group 17"/>
            <p:cNvGrpSpPr>
              <a:grpSpLocks/>
            </p:cNvGrpSpPr>
            <p:nvPr/>
          </p:nvGrpSpPr>
          <p:grpSpPr bwMode="auto">
            <a:xfrm>
              <a:off x="6397625" y="3533775"/>
              <a:ext cx="828675" cy="836613"/>
              <a:chOff x="2982" y="2052"/>
              <a:chExt cx="522" cy="527"/>
            </a:xfrm>
          </p:grpSpPr>
          <p:sp>
            <p:nvSpPr>
              <p:cNvPr id="22" name="Oval 15"/>
              <p:cNvSpPr>
                <a:spLocks noChangeArrowheads="1"/>
              </p:cNvSpPr>
              <p:nvPr/>
            </p:nvSpPr>
            <p:spPr bwMode="auto">
              <a:xfrm>
                <a:off x="2982" y="2052"/>
                <a:ext cx="511" cy="527"/>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3" name="Rectangle 16"/>
              <p:cNvSpPr>
                <a:spLocks noChangeArrowheads="1"/>
              </p:cNvSpPr>
              <p:nvPr/>
            </p:nvSpPr>
            <p:spPr bwMode="auto">
              <a:xfrm>
                <a:off x="3000" y="2085"/>
                <a:ext cx="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等待来自下层的</a:t>
                </a:r>
                <a:r>
                  <a:rPr lang="en-US" altLang="zh-CN" sz="1400" b="1">
                    <a:latin typeface="Arial" panose="020B0604020202020204" pitchFamily="34" charset="0"/>
                    <a:ea typeface="宋体" panose="02010600030101010101" pitchFamily="2" charset="-122"/>
                  </a:rPr>
                  <a:t>1</a:t>
                </a:r>
              </a:p>
            </p:txBody>
          </p:sp>
        </p:grpSp>
        <p:sp>
          <p:nvSpPr>
            <p:cNvPr id="24" name="Freeform 18"/>
            <p:cNvSpPr>
              <a:spLocks/>
            </p:cNvSpPr>
            <p:nvPr/>
          </p:nvSpPr>
          <p:spPr bwMode="auto">
            <a:xfrm>
              <a:off x="7107238" y="3427413"/>
              <a:ext cx="581025" cy="382587"/>
            </a:xfrm>
            <a:custGeom>
              <a:avLst/>
              <a:gdLst>
                <a:gd name="T0" fmla="*/ 2147483646 w 366"/>
                <a:gd name="T1" fmla="*/ 2147483646 h 241"/>
                <a:gd name="T2" fmla="*/ 2147483646 w 366"/>
                <a:gd name="T3" fmla="*/ 2147483646 h 241"/>
                <a:gd name="T4" fmla="*/ 2147483646 w 366"/>
                <a:gd name="T5" fmla="*/ 2147483646 h 241"/>
                <a:gd name="T6" fmla="*/ 2147483646 w 366"/>
                <a:gd name="T7" fmla="*/ 2147483646 h 241"/>
                <a:gd name="T8" fmla="*/ 2147483646 w 366"/>
                <a:gd name="T9" fmla="*/ 2147483646 h 241"/>
                <a:gd name="T10" fmla="*/ 2147483646 w 366"/>
                <a:gd name="T11" fmla="*/ 2147483646 h 241"/>
                <a:gd name="T12" fmla="*/ 2147483646 w 366"/>
                <a:gd name="T13" fmla="*/ 2147483646 h 241"/>
                <a:gd name="T14" fmla="*/ 2147483646 w 366"/>
                <a:gd name="T15" fmla="*/ 2147483646 h 241"/>
                <a:gd name="T16" fmla="*/ 2147483646 w 366"/>
                <a:gd name="T17" fmla="*/ 2147483646 h 241"/>
                <a:gd name="T18" fmla="*/ 2147483646 w 366"/>
                <a:gd name="T19" fmla="*/ 2147483646 h 241"/>
                <a:gd name="T20" fmla="*/ 2147483646 w 366"/>
                <a:gd name="T21" fmla="*/ 2147483646 h 241"/>
                <a:gd name="T22" fmla="*/ 2147483646 w 366"/>
                <a:gd name="T23" fmla="*/ 2147483646 h 241"/>
                <a:gd name="T24" fmla="*/ 2147483646 w 366"/>
                <a:gd name="T25" fmla="*/ 2147483646 h 241"/>
                <a:gd name="T26" fmla="*/ 2147483646 w 366"/>
                <a:gd name="T27" fmla="*/ 2147483646 h 241"/>
                <a:gd name="T28" fmla="*/ 2147483646 w 366"/>
                <a:gd name="T29" fmla="*/ 2147483646 h 241"/>
                <a:gd name="T30" fmla="*/ 2147483646 w 366"/>
                <a:gd name="T31" fmla="*/ 2147483646 h 241"/>
                <a:gd name="T32" fmla="*/ 2147483646 w 366"/>
                <a:gd name="T33" fmla="*/ 2147483646 h 241"/>
                <a:gd name="T34" fmla="*/ 2147483646 w 366"/>
                <a:gd name="T35" fmla="*/ 2147483646 h 241"/>
                <a:gd name="T36" fmla="*/ 2147483646 w 366"/>
                <a:gd name="T37" fmla="*/ 2147483646 h 241"/>
                <a:gd name="T38" fmla="*/ 2147483646 w 366"/>
                <a:gd name="T39" fmla="*/ 2147483646 h 241"/>
                <a:gd name="T40" fmla="*/ 2147483646 w 366"/>
                <a:gd name="T41" fmla="*/ 2147483646 h 241"/>
                <a:gd name="T42" fmla="*/ 2147483646 w 366"/>
                <a:gd name="T43" fmla="*/ 2147483646 h 241"/>
                <a:gd name="T44" fmla="*/ 2147483646 w 366"/>
                <a:gd name="T45" fmla="*/ 2147483646 h 241"/>
                <a:gd name="T46" fmla="*/ 2147483646 w 366"/>
                <a:gd name="T47" fmla="*/ 0 h 241"/>
                <a:gd name="T48" fmla="*/ 2147483646 w 366"/>
                <a:gd name="T49" fmla="*/ 2147483646 h 241"/>
                <a:gd name="T50" fmla="*/ 2147483646 w 366"/>
                <a:gd name="T51" fmla="*/ 2147483646 h 241"/>
                <a:gd name="T52" fmla="*/ 2147483646 w 366"/>
                <a:gd name="T53" fmla="*/ 2147483646 h 241"/>
                <a:gd name="T54" fmla="*/ 2147483646 w 366"/>
                <a:gd name="T55" fmla="*/ 2147483646 h 241"/>
                <a:gd name="T56" fmla="*/ 2147483646 w 366"/>
                <a:gd name="T57" fmla="*/ 2147483646 h 241"/>
                <a:gd name="T58" fmla="*/ 2147483646 w 366"/>
                <a:gd name="T59" fmla="*/ 2147483646 h 241"/>
                <a:gd name="T60" fmla="*/ 2147483646 w 366"/>
                <a:gd name="T61" fmla="*/ 2147483646 h 241"/>
                <a:gd name="T62" fmla="*/ 2147483646 w 366"/>
                <a:gd name="T63" fmla="*/ 2147483646 h 241"/>
                <a:gd name="T64" fmla="*/ 0 w 366"/>
                <a:gd name="T65" fmla="*/ 2147483646 h 2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6"/>
                <a:gd name="T100" fmla="*/ 0 h 241"/>
                <a:gd name="T101" fmla="*/ 366 w 366"/>
                <a:gd name="T102" fmla="*/ 241 h 2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6" h="241">
                  <a:moveTo>
                    <a:pt x="75" y="240"/>
                  </a:moveTo>
                  <a:lnTo>
                    <a:pt x="123" y="239"/>
                  </a:lnTo>
                  <a:lnTo>
                    <a:pt x="166" y="235"/>
                  </a:lnTo>
                  <a:lnTo>
                    <a:pt x="204" y="230"/>
                  </a:lnTo>
                  <a:lnTo>
                    <a:pt x="238" y="222"/>
                  </a:lnTo>
                  <a:lnTo>
                    <a:pt x="268" y="212"/>
                  </a:lnTo>
                  <a:lnTo>
                    <a:pt x="293" y="200"/>
                  </a:lnTo>
                  <a:lnTo>
                    <a:pt x="314" y="188"/>
                  </a:lnTo>
                  <a:lnTo>
                    <a:pt x="331" y="174"/>
                  </a:lnTo>
                  <a:lnTo>
                    <a:pt x="345" y="159"/>
                  </a:lnTo>
                  <a:lnTo>
                    <a:pt x="355" y="144"/>
                  </a:lnTo>
                  <a:lnTo>
                    <a:pt x="361" y="128"/>
                  </a:lnTo>
                  <a:lnTo>
                    <a:pt x="364" y="112"/>
                  </a:lnTo>
                  <a:lnTo>
                    <a:pt x="365" y="96"/>
                  </a:lnTo>
                  <a:lnTo>
                    <a:pt x="362" y="81"/>
                  </a:lnTo>
                  <a:lnTo>
                    <a:pt x="356" y="66"/>
                  </a:lnTo>
                  <a:lnTo>
                    <a:pt x="348" y="52"/>
                  </a:lnTo>
                  <a:lnTo>
                    <a:pt x="338" y="39"/>
                  </a:lnTo>
                  <a:lnTo>
                    <a:pt x="325" y="28"/>
                  </a:lnTo>
                  <a:lnTo>
                    <a:pt x="310" y="18"/>
                  </a:lnTo>
                  <a:lnTo>
                    <a:pt x="293" y="10"/>
                  </a:lnTo>
                  <a:lnTo>
                    <a:pt x="274" y="4"/>
                  </a:lnTo>
                  <a:lnTo>
                    <a:pt x="254" y="1"/>
                  </a:lnTo>
                  <a:lnTo>
                    <a:pt x="233" y="0"/>
                  </a:lnTo>
                  <a:lnTo>
                    <a:pt x="210" y="2"/>
                  </a:lnTo>
                  <a:lnTo>
                    <a:pt x="186" y="7"/>
                  </a:lnTo>
                  <a:lnTo>
                    <a:pt x="161" y="15"/>
                  </a:lnTo>
                  <a:lnTo>
                    <a:pt x="135" y="27"/>
                  </a:lnTo>
                  <a:lnTo>
                    <a:pt x="109" y="42"/>
                  </a:lnTo>
                  <a:lnTo>
                    <a:pt x="82" y="62"/>
                  </a:lnTo>
                  <a:lnTo>
                    <a:pt x="55" y="86"/>
                  </a:lnTo>
                  <a:lnTo>
                    <a:pt x="28" y="114"/>
                  </a:lnTo>
                  <a:lnTo>
                    <a:pt x="0" y="148"/>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Rectangle 19"/>
            <p:cNvSpPr>
              <a:spLocks noChangeArrowheads="1"/>
            </p:cNvSpPr>
            <p:nvPr/>
          </p:nvSpPr>
          <p:spPr bwMode="auto">
            <a:xfrm>
              <a:off x="4787900" y="1343025"/>
              <a:ext cx="39814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notcorrupt(rcvpkt) </a:t>
              </a:r>
            </a:p>
            <a:p>
              <a:pPr>
                <a:spcBef>
                  <a:spcPct val="0"/>
                </a:spcBef>
                <a:buFontTx/>
                <a:buNone/>
              </a:pPr>
              <a:r>
                <a:rPr lang="en-US" altLang="zh-CN" sz="1400" b="1">
                  <a:latin typeface="Arial" panose="020B0604020202020204" pitchFamily="34" charset="0"/>
                  <a:ea typeface="宋体" panose="02010600030101010101" pitchFamily="2" charset="-122"/>
                </a:rPr>
                <a:t>  &amp;&amp; has_seq0(rcvpkt) </a:t>
              </a:r>
            </a:p>
          </p:txBody>
        </p:sp>
        <p:sp>
          <p:nvSpPr>
            <p:cNvPr id="26" name="Line 20"/>
            <p:cNvSpPr>
              <a:spLocks noChangeShapeType="1"/>
            </p:cNvSpPr>
            <p:nvPr/>
          </p:nvSpPr>
          <p:spPr bwMode="auto">
            <a:xfrm>
              <a:off x="4897438" y="1936750"/>
              <a:ext cx="19145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 name="Rectangle 21"/>
            <p:cNvSpPr>
              <a:spLocks noChangeArrowheads="1"/>
            </p:cNvSpPr>
            <p:nvPr/>
          </p:nvSpPr>
          <p:spPr bwMode="auto">
            <a:xfrm>
              <a:off x="4800600" y="1905000"/>
              <a:ext cx="3475038"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dirty="0">
                  <a:latin typeface="Arial" panose="020B0604020202020204" pitchFamily="34" charset="0"/>
                  <a:ea typeface="宋体" panose="02010600030101010101" pitchFamily="2" charset="-122"/>
                </a:rPr>
                <a:t>extract(</a:t>
              </a:r>
              <a:r>
                <a:rPr lang="en-US" altLang="zh-CN" sz="1400" b="1" dirty="0" err="1">
                  <a:latin typeface="Arial" panose="020B0604020202020204" pitchFamily="34" charset="0"/>
                  <a:ea typeface="宋体" panose="02010600030101010101" pitchFamily="2" charset="-122"/>
                </a:rPr>
                <a:t>rcvpkt,data</a:t>
              </a:r>
              <a:r>
                <a:rPr lang="en-US" altLang="zh-CN" sz="1400" b="1" dirty="0">
                  <a:latin typeface="Arial" panose="020B0604020202020204" pitchFamily="34" charset="0"/>
                  <a:ea typeface="宋体" panose="02010600030101010101" pitchFamily="2" charset="-122"/>
                </a:rPr>
                <a:t>)</a:t>
              </a:r>
            </a:p>
            <a:p>
              <a:pPr>
                <a:spcBef>
                  <a:spcPct val="0"/>
                </a:spcBef>
                <a:buFontTx/>
                <a:buNone/>
              </a:pPr>
              <a:r>
                <a:rPr lang="en-US" altLang="zh-CN" sz="1400" b="1" dirty="0" err="1">
                  <a:latin typeface="Arial" panose="020B0604020202020204" pitchFamily="34" charset="0"/>
                  <a:ea typeface="宋体" panose="02010600030101010101" pitchFamily="2" charset="-122"/>
                </a:rPr>
                <a:t>deliver_data</a:t>
              </a:r>
              <a:r>
                <a:rPr lang="en-US" altLang="zh-CN" sz="1400" b="1" dirty="0">
                  <a:latin typeface="Arial" panose="020B0604020202020204" pitchFamily="34" charset="0"/>
                  <a:ea typeface="宋体" panose="02010600030101010101" pitchFamily="2" charset="-122"/>
                </a:rPr>
                <a:t>(data)</a:t>
              </a:r>
            </a:p>
            <a:p>
              <a:pPr>
                <a:spcBef>
                  <a:spcPct val="0"/>
                </a:spcBef>
                <a:buFontTx/>
                <a:buNone/>
              </a:pP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 = </a:t>
              </a:r>
              <a:r>
                <a:rPr lang="en-US" altLang="zh-CN" sz="1400" b="1" dirty="0" err="1">
                  <a:latin typeface="Arial" panose="020B0604020202020204" pitchFamily="34" charset="0"/>
                  <a:ea typeface="宋体" panose="02010600030101010101" pitchFamily="2" charset="-122"/>
                </a:rPr>
                <a:t>make_pkt</a:t>
              </a:r>
              <a:r>
                <a:rPr lang="en-US" altLang="zh-CN" sz="1400" b="1" dirty="0">
                  <a:latin typeface="Arial" panose="020B0604020202020204" pitchFamily="34" charset="0"/>
                  <a:ea typeface="宋体" panose="02010600030101010101" pitchFamily="2" charset="-122"/>
                </a:rPr>
                <a:t>(ACK, </a:t>
              </a:r>
              <a:r>
                <a:rPr lang="en-US" altLang="zh-CN" sz="1400" b="1" dirty="0" err="1">
                  <a:latin typeface="Arial" panose="020B0604020202020204" pitchFamily="34" charset="0"/>
                  <a:ea typeface="宋体" panose="02010600030101010101" pitchFamily="2" charset="-122"/>
                </a:rPr>
                <a:t>chksum</a:t>
              </a:r>
              <a:r>
                <a:rPr lang="en-US" altLang="zh-CN" sz="1400" b="1" dirty="0">
                  <a:latin typeface="Arial" panose="020B0604020202020204" pitchFamily="34" charset="0"/>
                  <a:ea typeface="宋体" panose="02010600030101010101" pitchFamily="2" charset="-122"/>
                </a:rPr>
                <a:t>)</a:t>
              </a:r>
            </a:p>
            <a:p>
              <a:pPr>
                <a:spcBef>
                  <a:spcPct val="0"/>
                </a:spcBef>
                <a:buFontTx/>
                <a:buNone/>
              </a:pPr>
              <a:r>
                <a:rPr lang="en-US" altLang="zh-CN" sz="1400" b="1" dirty="0" err="1">
                  <a:latin typeface="Arial" panose="020B0604020202020204" pitchFamily="34" charset="0"/>
                  <a:ea typeface="宋体" panose="02010600030101010101" pitchFamily="2" charset="-122"/>
                </a:rPr>
                <a:t>udt_send</a:t>
              </a:r>
              <a:r>
                <a:rPr lang="en-US" altLang="zh-CN" sz="1400" b="1" dirty="0">
                  <a:latin typeface="Arial" panose="020B0604020202020204" pitchFamily="34" charset="0"/>
                  <a:ea typeface="宋体" panose="02010600030101010101" pitchFamily="2" charset="-122"/>
                </a:rPr>
                <a:t>(</a:t>
              </a: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a:t>
              </a:r>
            </a:p>
          </p:txBody>
        </p:sp>
        <p:sp>
          <p:nvSpPr>
            <p:cNvPr id="28" name="Freeform 22"/>
            <p:cNvSpPr>
              <a:spLocks/>
            </p:cNvSpPr>
            <p:nvPr/>
          </p:nvSpPr>
          <p:spPr bwMode="auto">
            <a:xfrm>
              <a:off x="7161213" y="4106863"/>
              <a:ext cx="525462" cy="392112"/>
            </a:xfrm>
            <a:custGeom>
              <a:avLst/>
              <a:gdLst>
                <a:gd name="T0" fmla="*/ 0 w 331"/>
                <a:gd name="T1" fmla="*/ 2147483646 h 247"/>
                <a:gd name="T2" fmla="*/ 2147483646 w 331"/>
                <a:gd name="T3" fmla="*/ 2147483646 h 247"/>
                <a:gd name="T4" fmla="*/ 2147483646 w 331"/>
                <a:gd name="T5" fmla="*/ 2147483646 h 247"/>
                <a:gd name="T6" fmla="*/ 2147483646 w 331"/>
                <a:gd name="T7" fmla="*/ 2147483646 h 247"/>
                <a:gd name="T8" fmla="*/ 2147483646 w 331"/>
                <a:gd name="T9" fmla="*/ 2147483646 h 247"/>
                <a:gd name="T10" fmla="*/ 2147483646 w 331"/>
                <a:gd name="T11" fmla="*/ 2147483646 h 247"/>
                <a:gd name="T12" fmla="*/ 2147483646 w 331"/>
                <a:gd name="T13" fmla="*/ 2147483646 h 247"/>
                <a:gd name="T14" fmla="*/ 2147483646 w 331"/>
                <a:gd name="T15" fmla="*/ 2147483646 h 247"/>
                <a:gd name="T16" fmla="*/ 2147483646 w 331"/>
                <a:gd name="T17" fmla="*/ 2147483646 h 247"/>
                <a:gd name="T18" fmla="*/ 2147483646 w 331"/>
                <a:gd name="T19" fmla="*/ 2147483646 h 247"/>
                <a:gd name="T20" fmla="*/ 2147483646 w 331"/>
                <a:gd name="T21" fmla="*/ 2147483646 h 247"/>
                <a:gd name="T22" fmla="*/ 2147483646 w 331"/>
                <a:gd name="T23" fmla="*/ 2147483646 h 247"/>
                <a:gd name="T24" fmla="*/ 2147483646 w 331"/>
                <a:gd name="T25" fmla="*/ 2147483646 h 247"/>
                <a:gd name="T26" fmla="*/ 2147483646 w 331"/>
                <a:gd name="T27" fmla="*/ 2147483646 h 247"/>
                <a:gd name="T28" fmla="*/ 2147483646 w 331"/>
                <a:gd name="T29" fmla="*/ 2147483646 h 247"/>
                <a:gd name="T30" fmla="*/ 2147483646 w 331"/>
                <a:gd name="T31" fmla="*/ 2147483646 h 247"/>
                <a:gd name="T32" fmla="*/ 2147483646 w 331"/>
                <a:gd name="T33" fmla="*/ 2147483646 h 247"/>
                <a:gd name="T34" fmla="*/ 2147483646 w 331"/>
                <a:gd name="T35" fmla="*/ 2147483646 h 247"/>
                <a:gd name="T36" fmla="*/ 2147483646 w 331"/>
                <a:gd name="T37" fmla="*/ 2147483646 h 247"/>
                <a:gd name="T38" fmla="*/ 2147483646 w 331"/>
                <a:gd name="T39" fmla="*/ 2147483646 h 247"/>
                <a:gd name="T40" fmla="*/ 2147483646 w 331"/>
                <a:gd name="T41" fmla="*/ 2147483646 h 247"/>
                <a:gd name="T42" fmla="*/ 2147483646 w 331"/>
                <a:gd name="T43" fmla="*/ 2147483646 h 247"/>
                <a:gd name="T44" fmla="*/ 2147483646 w 331"/>
                <a:gd name="T45" fmla="*/ 2147483646 h 247"/>
                <a:gd name="T46" fmla="*/ 2147483646 w 331"/>
                <a:gd name="T47" fmla="*/ 2147483646 h 247"/>
                <a:gd name="T48" fmla="*/ 2147483646 w 331"/>
                <a:gd name="T49" fmla="*/ 2147483646 h 247"/>
                <a:gd name="T50" fmla="*/ 2147483646 w 331"/>
                <a:gd name="T51" fmla="*/ 2147483646 h 247"/>
                <a:gd name="T52" fmla="*/ 2147483646 w 331"/>
                <a:gd name="T53" fmla="*/ 2147483646 h 247"/>
                <a:gd name="T54" fmla="*/ 2147483646 w 331"/>
                <a:gd name="T55" fmla="*/ 2147483646 h 247"/>
                <a:gd name="T56" fmla="*/ 2147483646 w 331"/>
                <a:gd name="T57" fmla="*/ 2147483646 h 247"/>
                <a:gd name="T58" fmla="*/ 2147483646 w 331"/>
                <a:gd name="T59" fmla="*/ 0 h 247"/>
                <a:gd name="T60" fmla="*/ 2147483646 w 331"/>
                <a:gd name="T61" fmla="*/ 2147483646 h 247"/>
                <a:gd name="T62" fmla="*/ 2147483646 w 331"/>
                <a:gd name="T63" fmla="*/ 2147483646 h 247"/>
                <a:gd name="T64" fmla="*/ 2147483646 w 331"/>
                <a:gd name="T65" fmla="*/ 2147483646 h 2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1"/>
                <a:gd name="T100" fmla="*/ 0 h 247"/>
                <a:gd name="T101" fmla="*/ 331 w 331"/>
                <a:gd name="T102" fmla="*/ 247 h 2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1" h="247">
                  <a:moveTo>
                    <a:pt x="0" y="133"/>
                  </a:moveTo>
                  <a:lnTo>
                    <a:pt x="37" y="163"/>
                  </a:lnTo>
                  <a:lnTo>
                    <a:pt x="73" y="188"/>
                  </a:lnTo>
                  <a:lnTo>
                    <a:pt x="106" y="208"/>
                  </a:lnTo>
                  <a:lnTo>
                    <a:pt x="137" y="223"/>
                  </a:lnTo>
                  <a:lnTo>
                    <a:pt x="166" y="235"/>
                  </a:lnTo>
                  <a:lnTo>
                    <a:pt x="193" y="242"/>
                  </a:lnTo>
                  <a:lnTo>
                    <a:pt x="217" y="246"/>
                  </a:lnTo>
                  <a:lnTo>
                    <a:pt x="239" y="246"/>
                  </a:lnTo>
                  <a:lnTo>
                    <a:pt x="259" y="243"/>
                  </a:lnTo>
                  <a:lnTo>
                    <a:pt x="277" y="238"/>
                  </a:lnTo>
                  <a:lnTo>
                    <a:pt x="292" y="230"/>
                  </a:lnTo>
                  <a:lnTo>
                    <a:pt x="304" y="219"/>
                  </a:lnTo>
                  <a:lnTo>
                    <a:pt x="314" y="207"/>
                  </a:lnTo>
                  <a:lnTo>
                    <a:pt x="322" y="194"/>
                  </a:lnTo>
                  <a:lnTo>
                    <a:pt x="327" y="179"/>
                  </a:lnTo>
                  <a:lnTo>
                    <a:pt x="330" y="163"/>
                  </a:lnTo>
                  <a:lnTo>
                    <a:pt x="330" y="146"/>
                  </a:lnTo>
                  <a:lnTo>
                    <a:pt x="327" y="129"/>
                  </a:lnTo>
                  <a:lnTo>
                    <a:pt x="322" y="112"/>
                  </a:lnTo>
                  <a:lnTo>
                    <a:pt x="314" y="95"/>
                  </a:lnTo>
                  <a:lnTo>
                    <a:pt x="304" y="79"/>
                  </a:lnTo>
                  <a:lnTo>
                    <a:pt x="290" y="63"/>
                  </a:lnTo>
                  <a:lnTo>
                    <a:pt x="274" y="49"/>
                  </a:lnTo>
                  <a:lnTo>
                    <a:pt x="256" y="36"/>
                  </a:lnTo>
                  <a:lnTo>
                    <a:pt x="234" y="24"/>
                  </a:lnTo>
                  <a:lnTo>
                    <a:pt x="209" y="14"/>
                  </a:lnTo>
                  <a:lnTo>
                    <a:pt x="182" y="7"/>
                  </a:lnTo>
                  <a:lnTo>
                    <a:pt x="152" y="2"/>
                  </a:lnTo>
                  <a:lnTo>
                    <a:pt x="119" y="0"/>
                  </a:lnTo>
                  <a:lnTo>
                    <a:pt x="82" y="2"/>
                  </a:lnTo>
                  <a:lnTo>
                    <a:pt x="43" y="6"/>
                  </a:lnTo>
                  <a:lnTo>
                    <a:pt x="1" y="15"/>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Rectangle 23"/>
            <p:cNvSpPr>
              <a:spLocks noChangeArrowheads="1"/>
            </p:cNvSpPr>
            <p:nvPr/>
          </p:nvSpPr>
          <p:spPr bwMode="auto">
            <a:xfrm>
              <a:off x="7531100" y="2779713"/>
              <a:ext cx="32766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corrupt(rcvpkt)</a:t>
              </a:r>
            </a:p>
          </p:txBody>
        </p:sp>
        <p:sp>
          <p:nvSpPr>
            <p:cNvPr id="30" name="Line 24"/>
            <p:cNvSpPr>
              <a:spLocks noChangeShapeType="1"/>
            </p:cNvSpPr>
            <p:nvPr/>
          </p:nvSpPr>
          <p:spPr bwMode="auto">
            <a:xfrm>
              <a:off x="7869238" y="3105150"/>
              <a:ext cx="19383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 name="Rectangle 25"/>
            <p:cNvSpPr>
              <a:spLocks noChangeArrowheads="1"/>
            </p:cNvSpPr>
            <p:nvPr/>
          </p:nvSpPr>
          <p:spPr bwMode="auto">
            <a:xfrm>
              <a:off x="7954963" y="4833938"/>
              <a:ext cx="23844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sndpkt = make_pkt(ACK, chksum)</a:t>
              </a:r>
            </a:p>
            <a:p>
              <a:pPr>
                <a:spcBef>
                  <a:spcPct val="0"/>
                </a:spcBef>
                <a:buFontTx/>
                <a:buNone/>
              </a:pPr>
              <a:r>
                <a:rPr lang="en-US" altLang="zh-CN" sz="1400" b="1">
                  <a:latin typeface="Arial" panose="020B0604020202020204" pitchFamily="34" charset="0"/>
                  <a:ea typeface="宋体" panose="02010600030101010101" pitchFamily="2" charset="-122"/>
                </a:rPr>
                <a:t>udt_send(sndpkt)</a:t>
              </a:r>
            </a:p>
          </p:txBody>
        </p:sp>
        <p:sp>
          <p:nvSpPr>
            <p:cNvPr id="32" name="Rectangle 26"/>
            <p:cNvSpPr>
              <a:spLocks noChangeArrowheads="1"/>
            </p:cNvSpPr>
            <p:nvPr/>
          </p:nvSpPr>
          <p:spPr bwMode="auto">
            <a:xfrm>
              <a:off x="1857375" y="4065588"/>
              <a:ext cx="26241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a:t>
              </a:r>
            </a:p>
            <a:p>
              <a:pPr>
                <a:spcBef>
                  <a:spcPct val="0"/>
                </a:spcBef>
                <a:buFontTx/>
                <a:buNone/>
              </a:pPr>
              <a:r>
                <a:rPr lang="en-US" altLang="zh-CN" sz="1400" b="1">
                  <a:latin typeface="Arial" panose="020B0604020202020204" pitchFamily="34" charset="0"/>
                  <a:ea typeface="宋体" panose="02010600030101010101" pitchFamily="2" charset="-122"/>
                </a:rPr>
                <a:t>   not corrupt(rcvpkt) &amp;&amp;</a:t>
              </a:r>
            </a:p>
            <a:p>
              <a:pPr>
                <a:spcBef>
                  <a:spcPct val="0"/>
                </a:spcBef>
                <a:buFontTx/>
                <a:buNone/>
              </a:pPr>
              <a:r>
                <a:rPr lang="en-US" altLang="zh-CN" sz="1400" b="1">
                  <a:latin typeface="Arial" panose="020B0604020202020204" pitchFamily="34" charset="0"/>
                  <a:ea typeface="宋体" panose="02010600030101010101" pitchFamily="2" charset="-122"/>
                </a:rPr>
                <a:t>   has_seq1(rcvpkt)</a:t>
              </a:r>
            </a:p>
            <a:p>
              <a:pPr>
                <a:spcBef>
                  <a:spcPct val="0"/>
                </a:spcBef>
                <a:buFontTx/>
                <a:buNone/>
              </a:pPr>
              <a:endParaRPr lang="en-US" altLang="zh-CN" sz="1400" b="1">
                <a:latin typeface="Arial" panose="020B0604020202020204" pitchFamily="34" charset="0"/>
                <a:ea typeface="宋体" panose="02010600030101010101" pitchFamily="2" charset="-122"/>
              </a:endParaRPr>
            </a:p>
          </p:txBody>
        </p:sp>
        <p:sp>
          <p:nvSpPr>
            <p:cNvPr id="33" name="Line 27"/>
            <p:cNvSpPr>
              <a:spLocks noChangeShapeType="1"/>
            </p:cNvSpPr>
            <p:nvPr/>
          </p:nvSpPr>
          <p:spPr bwMode="auto">
            <a:xfrm>
              <a:off x="1941513" y="4857750"/>
              <a:ext cx="19383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 name="Rectangle 28"/>
            <p:cNvSpPr>
              <a:spLocks noChangeArrowheads="1"/>
            </p:cNvSpPr>
            <p:nvPr/>
          </p:nvSpPr>
          <p:spPr bwMode="auto">
            <a:xfrm>
              <a:off x="1804988" y="2697163"/>
              <a:ext cx="33147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corrupt(rcvpkt)</a:t>
              </a:r>
            </a:p>
          </p:txBody>
        </p:sp>
        <p:sp>
          <p:nvSpPr>
            <p:cNvPr id="35" name="Line 29"/>
            <p:cNvSpPr>
              <a:spLocks noChangeShapeType="1"/>
            </p:cNvSpPr>
            <p:nvPr/>
          </p:nvSpPr>
          <p:spPr bwMode="auto">
            <a:xfrm>
              <a:off x="1943100" y="3025775"/>
              <a:ext cx="193833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 name="Rectangle 30"/>
            <p:cNvSpPr>
              <a:spLocks noChangeArrowheads="1"/>
            </p:cNvSpPr>
            <p:nvPr/>
          </p:nvSpPr>
          <p:spPr bwMode="auto">
            <a:xfrm>
              <a:off x="1889125" y="4862513"/>
              <a:ext cx="2940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sndpkt = make_pkt(ACK, chksum)</a:t>
              </a:r>
            </a:p>
            <a:p>
              <a:pPr>
                <a:spcBef>
                  <a:spcPct val="0"/>
                </a:spcBef>
                <a:buFontTx/>
                <a:buNone/>
              </a:pPr>
              <a:r>
                <a:rPr lang="en-US" altLang="zh-CN" sz="1400" b="1">
                  <a:latin typeface="Arial" panose="020B0604020202020204" pitchFamily="34" charset="0"/>
                  <a:ea typeface="宋体" panose="02010600030101010101" pitchFamily="2" charset="-122"/>
                </a:rPr>
                <a:t>udt_send(sndpkt)</a:t>
              </a:r>
            </a:p>
          </p:txBody>
        </p:sp>
        <p:sp>
          <p:nvSpPr>
            <p:cNvPr id="37" name="Rectangle 31"/>
            <p:cNvSpPr>
              <a:spLocks noChangeArrowheads="1"/>
            </p:cNvSpPr>
            <p:nvPr/>
          </p:nvSpPr>
          <p:spPr bwMode="auto">
            <a:xfrm>
              <a:off x="1865313" y="2984500"/>
              <a:ext cx="30273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 = </a:t>
              </a:r>
              <a:r>
                <a:rPr lang="en-US" altLang="zh-CN" sz="1400" b="1" dirty="0" err="1">
                  <a:latin typeface="Arial" panose="020B0604020202020204" pitchFamily="34" charset="0"/>
                  <a:ea typeface="宋体" panose="02010600030101010101" pitchFamily="2" charset="-122"/>
                </a:rPr>
                <a:t>make_pkt</a:t>
              </a:r>
              <a:r>
                <a:rPr lang="en-US" altLang="zh-CN" sz="1400" b="1" dirty="0">
                  <a:latin typeface="Arial" panose="020B0604020202020204" pitchFamily="34" charset="0"/>
                  <a:ea typeface="宋体" panose="02010600030101010101" pitchFamily="2" charset="-122"/>
                </a:rPr>
                <a:t>(NAK, </a:t>
              </a:r>
              <a:r>
                <a:rPr lang="en-US" altLang="zh-CN" sz="1400" b="1" dirty="0" err="1">
                  <a:latin typeface="Arial" panose="020B0604020202020204" pitchFamily="34" charset="0"/>
                  <a:ea typeface="宋体" panose="02010600030101010101" pitchFamily="2" charset="-122"/>
                </a:rPr>
                <a:t>chksum</a:t>
              </a:r>
              <a:r>
                <a:rPr lang="en-US" altLang="zh-CN" sz="1400" b="1" dirty="0">
                  <a:latin typeface="Arial" panose="020B0604020202020204" pitchFamily="34" charset="0"/>
                  <a:ea typeface="宋体" panose="02010600030101010101" pitchFamily="2" charset="-122"/>
                </a:rPr>
                <a:t>)</a:t>
              </a:r>
            </a:p>
            <a:p>
              <a:pPr>
                <a:spcBef>
                  <a:spcPct val="0"/>
                </a:spcBef>
                <a:buFontTx/>
                <a:buNone/>
              </a:pPr>
              <a:r>
                <a:rPr lang="en-US" altLang="zh-CN" sz="1400" b="1" dirty="0" err="1">
                  <a:latin typeface="Arial" panose="020B0604020202020204" pitchFamily="34" charset="0"/>
                  <a:ea typeface="宋体" panose="02010600030101010101" pitchFamily="2" charset="-122"/>
                </a:rPr>
                <a:t>udt_send</a:t>
              </a:r>
              <a:r>
                <a:rPr lang="en-US" altLang="zh-CN" sz="1400" b="1" dirty="0">
                  <a:latin typeface="Arial" panose="020B0604020202020204" pitchFamily="34" charset="0"/>
                  <a:ea typeface="宋体" panose="02010600030101010101" pitchFamily="2" charset="-122"/>
                </a:rPr>
                <a:t>(</a:t>
              </a: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a:t>
              </a:r>
            </a:p>
          </p:txBody>
        </p:sp>
        <p:sp>
          <p:nvSpPr>
            <p:cNvPr id="38" name="Freeform 32"/>
            <p:cNvSpPr>
              <a:spLocks/>
            </p:cNvSpPr>
            <p:nvPr/>
          </p:nvSpPr>
          <p:spPr bwMode="auto">
            <a:xfrm>
              <a:off x="4179888" y="4041775"/>
              <a:ext cx="525462" cy="390525"/>
            </a:xfrm>
            <a:custGeom>
              <a:avLst/>
              <a:gdLst>
                <a:gd name="T0" fmla="*/ 2147483646 w 331"/>
                <a:gd name="T1" fmla="*/ 2147483646 h 246"/>
                <a:gd name="T2" fmla="*/ 2147483646 w 331"/>
                <a:gd name="T3" fmla="*/ 2147483646 h 246"/>
                <a:gd name="T4" fmla="*/ 2147483646 w 331"/>
                <a:gd name="T5" fmla="*/ 2147483646 h 246"/>
                <a:gd name="T6" fmla="*/ 2147483646 w 331"/>
                <a:gd name="T7" fmla="*/ 2147483646 h 246"/>
                <a:gd name="T8" fmla="*/ 2147483646 w 331"/>
                <a:gd name="T9" fmla="*/ 2147483646 h 246"/>
                <a:gd name="T10" fmla="*/ 2147483646 w 331"/>
                <a:gd name="T11" fmla="*/ 2147483646 h 246"/>
                <a:gd name="T12" fmla="*/ 2147483646 w 331"/>
                <a:gd name="T13" fmla="*/ 2147483646 h 246"/>
                <a:gd name="T14" fmla="*/ 2147483646 w 331"/>
                <a:gd name="T15" fmla="*/ 2147483646 h 246"/>
                <a:gd name="T16" fmla="*/ 2147483646 w 331"/>
                <a:gd name="T17" fmla="*/ 2147483646 h 246"/>
                <a:gd name="T18" fmla="*/ 2147483646 w 331"/>
                <a:gd name="T19" fmla="*/ 2147483646 h 246"/>
                <a:gd name="T20" fmla="*/ 2147483646 w 331"/>
                <a:gd name="T21" fmla="*/ 2147483646 h 246"/>
                <a:gd name="T22" fmla="*/ 2147483646 w 331"/>
                <a:gd name="T23" fmla="*/ 2147483646 h 246"/>
                <a:gd name="T24" fmla="*/ 2147483646 w 331"/>
                <a:gd name="T25" fmla="*/ 2147483646 h 246"/>
                <a:gd name="T26" fmla="*/ 2147483646 w 331"/>
                <a:gd name="T27" fmla="*/ 2147483646 h 246"/>
                <a:gd name="T28" fmla="*/ 2147483646 w 331"/>
                <a:gd name="T29" fmla="*/ 2147483646 h 246"/>
                <a:gd name="T30" fmla="*/ 2147483646 w 331"/>
                <a:gd name="T31" fmla="*/ 2147483646 h 246"/>
                <a:gd name="T32" fmla="*/ 0 w 331"/>
                <a:gd name="T33" fmla="*/ 2147483646 h 246"/>
                <a:gd name="T34" fmla="*/ 0 w 331"/>
                <a:gd name="T35" fmla="*/ 2147483646 h 246"/>
                <a:gd name="T36" fmla="*/ 2147483646 w 331"/>
                <a:gd name="T37" fmla="*/ 2147483646 h 246"/>
                <a:gd name="T38" fmla="*/ 2147483646 w 331"/>
                <a:gd name="T39" fmla="*/ 2147483646 h 246"/>
                <a:gd name="T40" fmla="*/ 2147483646 w 331"/>
                <a:gd name="T41" fmla="*/ 2147483646 h 246"/>
                <a:gd name="T42" fmla="*/ 2147483646 w 331"/>
                <a:gd name="T43" fmla="*/ 2147483646 h 246"/>
                <a:gd name="T44" fmla="*/ 2147483646 w 331"/>
                <a:gd name="T45" fmla="*/ 2147483646 h 246"/>
                <a:gd name="T46" fmla="*/ 2147483646 w 331"/>
                <a:gd name="T47" fmla="*/ 2147483646 h 246"/>
                <a:gd name="T48" fmla="*/ 2147483646 w 331"/>
                <a:gd name="T49" fmla="*/ 2147483646 h 246"/>
                <a:gd name="T50" fmla="*/ 2147483646 w 331"/>
                <a:gd name="T51" fmla="*/ 2147483646 h 246"/>
                <a:gd name="T52" fmla="*/ 2147483646 w 331"/>
                <a:gd name="T53" fmla="*/ 2147483646 h 246"/>
                <a:gd name="T54" fmla="*/ 2147483646 w 331"/>
                <a:gd name="T55" fmla="*/ 2147483646 h 246"/>
                <a:gd name="T56" fmla="*/ 2147483646 w 331"/>
                <a:gd name="T57" fmla="*/ 2147483646 h 246"/>
                <a:gd name="T58" fmla="*/ 2147483646 w 331"/>
                <a:gd name="T59" fmla="*/ 0 h 246"/>
                <a:gd name="T60" fmla="*/ 2147483646 w 331"/>
                <a:gd name="T61" fmla="*/ 2147483646 h 246"/>
                <a:gd name="T62" fmla="*/ 2147483646 w 331"/>
                <a:gd name="T63" fmla="*/ 2147483646 h 246"/>
                <a:gd name="T64" fmla="*/ 2147483646 w 331"/>
                <a:gd name="T65" fmla="*/ 2147483646 h 2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1"/>
                <a:gd name="T100" fmla="*/ 0 h 246"/>
                <a:gd name="T101" fmla="*/ 331 w 331"/>
                <a:gd name="T102" fmla="*/ 246 h 2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1" h="246">
                  <a:moveTo>
                    <a:pt x="330" y="132"/>
                  </a:moveTo>
                  <a:lnTo>
                    <a:pt x="292" y="162"/>
                  </a:lnTo>
                  <a:lnTo>
                    <a:pt x="257" y="187"/>
                  </a:lnTo>
                  <a:lnTo>
                    <a:pt x="223" y="207"/>
                  </a:lnTo>
                  <a:lnTo>
                    <a:pt x="192" y="223"/>
                  </a:lnTo>
                  <a:lnTo>
                    <a:pt x="163" y="234"/>
                  </a:lnTo>
                  <a:lnTo>
                    <a:pt x="137" y="241"/>
                  </a:lnTo>
                  <a:lnTo>
                    <a:pt x="112" y="245"/>
                  </a:lnTo>
                  <a:lnTo>
                    <a:pt x="90" y="245"/>
                  </a:lnTo>
                  <a:lnTo>
                    <a:pt x="70" y="242"/>
                  </a:lnTo>
                  <a:lnTo>
                    <a:pt x="53" y="237"/>
                  </a:lnTo>
                  <a:lnTo>
                    <a:pt x="38" y="229"/>
                  </a:lnTo>
                  <a:lnTo>
                    <a:pt x="25" y="219"/>
                  </a:lnTo>
                  <a:lnTo>
                    <a:pt x="15" y="207"/>
                  </a:lnTo>
                  <a:lnTo>
                    <a:pt x="7" y="193"/>
                  </a:lnTo>
                  <a:lnTo>
                    <a:pt x="2" y="178"/>
                  </a:lnTo>
                  <a:lnTo>
                    <a:pt x="0" y="162"/>
                  </a:lnTo>
                  <a:lnTo>
                    <a:pt x="0" y="146"/>
                  </a:lnTo>
                  <a:lnTo>
                    <a:pt x="2" y="129"/>
                  </a:lnTo>
                  <a:lnTo>
                    <a:pt x="7" y="112"/>
                  </a:lnTo>
                  <a:lnTo>
                    <a:pt x="15" y="95"/>
                  </a:lnTo>
                  <a:lnTo>
                    <a:pt x="26" y="79"/>
                  </a:lnTo>
                  <a:lnTo>
                    <a:pt x="39" y="63"/>
                  </a:lnTo>
                  <a:lnTo>
                    <a:pt x="55" y="48"/>
                  </a:lnTo>
                  <a:lnTo>
                    <a:pt x="74" y="35"/>
                  </a:lnTo>
                  <a:lnTo>
                    <a:pt x="96" y="24"/>
                  </a:lnTo>
                  <a:lnTo>
                    <a:pt x="120" y="14"/>
                  </a:lnTo>
                  <a:lnTo>
                    <a:pt x="147" y="7"/>
                  </a:lnTo>
                  <a:lnTo>
                    <a:pt x="178" y="2"/>
                  </a:lnTo>
                  <a:lnTo>
                    <a:pt x="211" y="0"/>
                  </a:lnTo>
                  <a:lnTo>
                    <a:pt x="247" y="1"/>
                  </a:lnTo>
                  <a:lnTo>
                    <a:pt x="286" y="6"/>
                  </a:lnTo>
                  <a:lnTo>
                    <a:pt x="328" y="14"/>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33"/>
            <p:cNvSpPr>
              <a:spLocks/>
            </p:cNvSpPr>
            <p:nvPr/>
          </p:nvSpPr>
          <p:spPr bwMode="auto">
            <a:xfrm>
              <a:off x="4141788" y="3392488"/>
              <a:ext cx="579437" cy="382587"/>
            </a:xfrm>
            <a:custGeom>
              <a:avLst/>
              <a:gdLst>
                <a:gd name="T0" fmla="*/ 2147483646 w 365"/>
                <a:gd name="T1" fmla="*/ 2147483646 h 241"/>
                <a:gd name="T2" fmla="*/ 2147483646 w 365"/>
                <a:gd name="T3" fmla="*/ 2147483646 h 241"/>
                <a:gd name="T4" fmla="*/ 2147483646 w 365"/>
                <a:gd name="T5" fmla="*/ 2147483646 h 241"/>
                <a:gd name="T6" fmla="*/ 2147483646 w 365"/>
                <a:gd name="T7" fmla="*/ 2147483646 h 241"/>
                <a:gd name="T8" fmla="*/ 2147483646 w 365"/>
                <a:gd name="T9" fmla="*/ 2147483646 h 241"/>
                <a:gd name="T10" fmla="*/ 2147483646 w 365"/>
                <a:gd name="T11" fmla="*/ 2147483646 h 241"/>
                <a:gd name="T12" fmla="*/ 2147483646 w 365"/>
                <a:gd name="T13" fmla="*/ 2147483646 h 241"/>
                <a:gd name="T14" fmla="*/ 2147483646 w 365"/>
                <a:gd name="T15" fmla="*/ 2147483646 h 241"/>
                <a:gd name="T16" fmla="*/ 2147483646 w 365"/>
                <a:gd name="T17" fmla="*/ 2147483646 h 241"/>
                <a:gd name="T18" fmla="*/ 2147483646 w 365"/>
                <a:gd name="T19" fmla="*/ 2147483646 h 241"/>
                <a:gd name="T20" fmla="*/ 2147483646 w 365"/>
                <a:gd name="T21" fmla="*/ 2147483646 h 241"/>
                <a:gd name="T22" fmla="*/ 2147483646 w 365"/>
                <a:gd name="T23" fmla="*/ 2147483646 h 241"/>
                <a:gd name="T24" fmla="*/ 0 w 365"/>
                <a:gd name="T25" fmla="*/ 2147483646 h 241"/>
                <a:gd name="T26" fmla="*/ 0 w 365"/>
                <a:gd name="T27" fmla="*/ 2147483646 h 241"/>
                <a:gd name="T28" fmla="*/ 2147483646 w 365"/>
                <a:gd name="T29" fmla="*/ 2147483646 h 241"/>
                <a:gd name="T30" fmla="*/ 2147483646 w 365"/>
                <a:gd name="T31" fmla="*/ 2147483646 h 241"/>
                <a:gd name="T32" fmla="*/ 2147483646 w 365"/>
                <a:gd name="T33" fmla="*/ 2147483646 h 241"/>
                <a:gd name="T34" fmla="*/ 2147483646 w 365"/>
                <a:gd name="T35" fmla="*/ 2147483646 h 241"/>
                <a:gd name="T36" fmla="*/ 2147483646 w 365"/>
                <a:gd name="T37" fmla="*/ 2147483646 h 241"/>
                <a:gd name="T38" fmla="*/ 2147483646 w 365"/>
                <a:gd name="T39" fmla="*/ 2147483646 h 241"/>
                <a:gd name="T40" fmla="*/ 2147483646 w 365"/>
                <a:gd name="T41" fmla="*/ 2147483646 h 241"/>
                <a:gd name="T42" fmla="*/ 2147483646 w 365"/>
                <a:gd name="T43" fmla="*/ 2147483646 h 241"/>
                <a:gd name="T44" fmla="*/ 2147483646 w 365"/>
                <a:gd name="T45" fmla="*/ 2147483646 h 241"/>
                <a:gd name="T46" fmla="*/ 2147483646 w 365"/>
                <a:gd name="T47" fmla="*/ 0 h 241"/>
                <a:gd name="T48" fmla="*/ 2147483646 w 365"/>
                <a:gd name="T49" fmla="*/ 2147483646 h 241"/>
                <a:gd name="T50" fmla="*/ 2147483646 w 365"/>
                <a:gd name="T51" fmla="*/ 2147483646 h 241"/>
                <a:gd name="T52" fmla="*/ 2147483646 w 365"/>
                <a:gd name="T53" fmla="*/ 2147483646 h 241"/>
                <a:gd name="T54" fmla="*/ 2147483646 w 365"/>
                <a:gd name="T55" fmla="*/ 2147483646 h 241"/>
                <a:gd name="T56" fmla="*/ 2147483646 w 365"/>
                <a:gd name="T57" fmla="*/ 2147483646 h 241"/>
                <a:gd name="T58" fmla="*/ 2147483646 w 365"/>
                <a:gd name="T59" fmla="*/ 2147483646 h 241"/>
                <a:gd name="T60" fmla="*/ 2147483646 w 365"/>
                <a:gd name="T61" fmla="*/ 2147483646 h 241"/>
                <a:gd name="T62" fmla="*/ 2147483646 w 365"/>
                <a:gd name="T63" fmla="*/ 2147483646 h 241"/>
                <a:gd name="T64" fmla="*/ 2147483646 w 365"/>
                <a:gd name="T65" fmla="*/ 2147483646 h 2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5"/>
                <a:gd name="T100" fmla="*/ 0 h 241"/>
                <a:gd name="T101" fmla="*/ 365 w 365"/>
                <a:gd name="T102" fmla="*/ 241 h 2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5" h="241">
                  <a:moveTo>
                    <a:pt x="290" y="240"/>
                  </a:moveTo>
                  <a:lnTo>
                    <a:pt x="242" y="239"/>
                  </a:lnTo>
                  <a:lnTo>
                    <a:pt x="198" y="235"/>
                  </a:lnTo>
                  <a:lnTo>
                    <a:pt x="160" y="230"/>
                  </a:lnTo>
                  <a:lnTo>
                    <a:pt x="126" y="222"/>
                  </a:lnTo>
                  <a:lnTo>
                    <a:pt x="97" y="212"/>
                  </a:lnTo>
                  <a:lnTo>
                    <a:pt x="72" y="200"/>
                  </a:lnTo>
                  <a:lnTo>
                    <a:pt x="50" y="188"/>
                  </a:lnTo>
                  <a:lnTo>
                    <a:pt x="33" y="174"/>
                  </a:lnTo>
                  <a:lnTo>
                    <a:pt x="20" y="159"/>
                  </a:lnTo>
                  <a:lnTo>
                    <a:pt x="10" y="144"/>
                  </a:lnTo>
                  <a:lnTo>
                    <a:pt x="3" y="128"/>
                  </a:lnTo>
                  <a:lnTo>
                    <a:pt x="0" y="112"/>
                  </a:lnTo>
                  <a:lnTo>
                    <a:pt x="0" y="96"/>
                  </a:lnTo>
                  <a:lnTo>
                    <a:pt x="3" y="81"/>
                  </a:lnTo>
                  <a:lnTo>
                    <a:pt x="8" y="66"/>
                  </a:lnTo>
                  <a:lnTo>
                    <a:pt x="16" y="52"/>
                  </a:lnTo>
                  <a:lnTo>
                    <a:pt x="27" y="39"/>
                  </a:lnTo>
                  <a:lnTo>
                    <a:pt x="40" y="28"/>
                  </a:lnTo>
                  <a:lnTo>
                    <a:pt x="55" y="18"/>
                  </a:lnTo>
                  <a:lnTo>
                    <a:pt x="71" y="10"/>
                  </a:lnTo>
                  <a:lnTo>
                    <a:pt x="90" y="4"/>
                  </a:lnTo>
                  <a:lnTo>
                    <a:pt x="110" y="1"/>
                  </a:lnTo>
                  <a:lnTo>
                    <a:pt x="132" y="0"/>
                  </a:lnTo>
                  <a:lnTo>
                    <a:pt x="155" y="2"/>
                  </a:lnTo>
                  <a:lnTo>
                    <a:pt x="179" y="7"/>
                  </a:lnTo>
                  <a:lnTo>
                    <a:pt x="204" y="15"/>
                  </a:lnTo>
                  <a:lnTo>
                    <a:pt x="229" y="27"/>
                  </a:lnTo>
                  <a:lnTo>
                    <a:pt x="256" y="42"/>
                  </a:lnTo>
                  <a:lnTo>
                    <a:pt x="282" y="62"/>
                  </a:lnTo>
                  <a:lnTo>
                    <a:pt x="310" y="86"/>
                  </a:lnTo>
                  <a:lnTo>
                    <a:pt x="337" y="114"/>
                  </a:lnTo>
                  <a:lnTo>
                    <a:pt x="364" y="148"/>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5872948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270933" y="1853268"/>
            <a:ext cx="6158645" cy="40225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cs typeface="+mn-ea"/>
                <a:sym typeface="+mn-lt"/>
              </a:rPr>
              <a:t>发送方</a:t>
            </a:r>
            <a:r>
              <a:rPr lang="en-US" altLang="zh-CN" sz="2400" dirty="0">
                <a:cs typeface="+mn-ea"/>
                <a:sym typeface="+mn-lt"/>
              </a:rPr>
              <a:t>:</a:t>
            </a:r>
          </a:p>
          <a:p>
            <a:pPr marL="285750" indent="-285750">
              <a:lnSpc>
                <a:spcPct val="150000"/>
              </a:lnSpc>
              <a:buFont typeface="Arial" panose="020B0604020202020204" pitchFamily="34" charset="0"/>
              <a:buChar char="•"/>
            </a:pPr>
            <a:r>
              <a:rPr lang="zh-CN" altLang="en-US" sz="2400" dirty="0">
                <a:cs typeface="+mn-ea"/>
                <a:sym typeface="+mn-lt"/>
              </a:rPr>
              <a:t>序号 加到分组上</a:t>
            </a:r>
          </a:p>
          <a:p>
            <a:pPr marL="285750" indent="-285750">
              <a:lnSpc>
                <a:spcPct val="150000"/>
              </a:lnSpc>
              <a:buFont typeface="Arial" panose="020B0604020202020204" pitchFamily="34" charset="0"/>
              <a:buChar char="•"/>
            </a:pPr>
            <a:r>
              <a:rPr lang="zh-CN" altLang="en-US" sz="2400" dirty="0">
                <a:cs typeface="+mn-ea"/>
                <a:sym typeface="+mn-lt"/>
              </a:rPr>
              <a:t>两个序号 </a:t>
            </a:r>
            <a:r>
              <a:rPr lang="en-US" altLang="zh-CN" sz="2400" dirty="0">
                <a:cs typeface="+mn-ea"/>
                <a:sym typeface="+mn-lt"/>
              </a:rPr>
              <a:t>(0,1) </a:t>
            </a:r>
            <a:r>
              <a:rPr lang="zh-CN" altLang="en-US" sz="2400" dirty="0">
                <a:cs typeface="+mn-ea"/>
                <a:sym typeface="+mn-lt"/>
              </a:rPr>
              <a:t>就可以满足</a:t>
            </a:r>
          </a:p>
          <a:p>
            <a:pPr marL="285750" indent="-285750">
              <a:lnSpc>
                <a:spcPct val="150000"/>
              </a:lnSpc>
              <a:buFont typeface="Arial" panose="020B0604020202020204" pitchFamily="34" charset="0"/>
              <a:buChar char="•"/>
            </a:pPr>
            <a:r>
              <a:rPr lang="zh-CN" altLang="en-US" sz="2400" dirty="0">
                <a:cs typeface="+mn-ea"/>
                <a:sym typeface="+mn-lt"/>
              </a:rPr>
              <a:t>必须检查是否收到混淆的 </a:t>
            </a:r>
            <a:r>
              <a:rPr lang="en-US" altLang="zh-CN" sz="2400" dirty="0">
                <a:cs typeface="+mn-ea"/>
                <a:sym typeface="+mn-lt"/>
              </a:rPr>
              <a:t>ACK/NAK </a:t>
            </a:r>
          </a:p>
          <a:p>
            <a:pPr marL="285750" indent="-285750">
              <a:lnSpc>
                <a:spcPct val="150000"/>
              </a:lnSpc>
              <a:buFont typeface="Arial" panose="020B0604020202020204" pitchFamily="34" charset="0"/>
              <a:buChar char="•"/>
            </a:pPr>
            <a:r>
              <a:rPr lang="zh-CN" altLang="en-US" sz="2400" dirty="0">
                <a:cs typeface="+mn-ea"/>
                <a:sym typeface="+mn-lt"/>
              </a:rPr>
              <a:t>状态加倍</a:t>
            </a:r>
          </a:p>
          <a:p>
            <a:pPr>
              <a:lnSpc>
                <a:spcPct val="150000"/>
              </a:lnSpc>
            </a:pPr>
            <a:r>
              <a:rPr lang="zh-CN" altLang="en-US" sz="2400" dirty="0">
                <a:cs typeface="+mn-ea"/>
                <a:sym typeface="+mn-lt"/>
              </a:rPr>
              <a:t>状态必须记住当前的分组是</a:t>
            </a:r>
            <a:r>
              <a:rPr lang="en-US" altLang="zh-CN" sz="2400" dirty="0">
                <a:cs typeface="+mn-ea"/>
                <a:sym typeface="+mn-lt"/>
              </a:rPr>
              <a:t>1</a:t>
            </a:r>
            <a:r>
              <a:rPr lang="zh-CN" altLang="en-US" sz="2400" dirty="0">
                <a:cs typeface="+mn-ea"/>
                <a:sym typeface="+mn-lt"/>
              </a:rPr>
              <a:t>号还是</a:t>
            </a:r>
            <a:r>
              <a:rPr lang="en-US" altLang="zh-CN" sz="2400" dirty="0">
                <a:cs typeface="+mn-ea"/>
                <a:sym typeface="+mn-lt"/>
              </a:rPr>
              <a:t>0</a:t>
            </a:r>
            <a:r>
              <a:rPr lang="zh-CN" altLang="en-US" sz="2400" dirty="0">
                <a:cs typeface="+mn-ea"/>
                <a:sym typeface="+mn-lt"/>
              </a:rPr>
              <a:t>号</a:t>
            </a:r>
          </a:p>
        </p:txBody>
      </p:sp>
      <p:grpSp>
        <p:nvGrpSpPr>
          <p:cNvPr id="4" name="组合 3"/>
          <p:cNvGrpSpPr/>
          <p:nvPr/>
        </p:nvGrpSpPr>
        <p:grpSpPr>
          <a:xfrm>
            <a:off x="6096000" y="2168927"/>
            <a:ext cx="6432884" cy="4294463"/>
            <a:chOff x="445294" y="4198143"/>
            <a:chExt cx="7104063" cy="2027239"/>
          </a:xfrm>
        </p:grpSpPr>
        <p:sp>
          <p:nvSpPr>
            <p:cNvPr id="43" name="圆角矩形 42"/>
            <p:cNvSpPr/>
            <p:nvPr/>
          </p:nvSpPr>
          <p:spPr>
            <a:xfrm>
              <a:off x="515549" y="4198143"/>
              <a:ext cx="6566290"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893"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4772562" y="710268"/>
            <a:ext cx="2646878" cy="646331"/>
          </a:xfrm>
          <a:prstGeom prst="rect">
            <a:avLst/>
          </a:prstGeom>
        </p:spPr>
        <p:txBody>
          <a:bodyPr wrap="none">
            <a:spAutoFit/>
          </a:bodyPr>
          <a:lstStyle/>
          <a:p>
            <a:pPr algn="ctr"/>
            <a:r>
              <a:rPr lang="en-US" altLang="zh-CN" sz="3600" b="1" dirty="0">
                <a:solidFill>
                  <a:schemeClr val="accent1"/>
                </a:solidFill>
                <a:cs typeface="+mn-ea"/>
                <a:sym typeface="+mn-lt"/>
              </a:rPr>
              <a:t>rdt2.1: </a:t>
            </a:r>
            <a:r>
              <a:rPr lang="zh-CN" altLang="en-US" sz="3600" b="1" dirty="0">
                <a:solidFill>
                  <a:schemeClr val="accent1"/>
                </a:solidFill>
                <a:cs typeface="+mn-ea"/>
                <a:sym typeface="+mn-lt"/>
              </a:rPr>
              <a:t>讨论</a:t>
            </a:r>
            <a:endParaRPr lang="en-US" altLang="zh-CN" sz="3600" b="1" dirty="0">
              <a:solidFill>
                <a:schemeClr val="accent1"/>
              </a:solidFill>
              <a:cs typeface="+mn-ea"/>
              <a:sym typeface="+mn-lt"/>
            </a:endParaRPr>
          </a:p>
        </p:txBody>
      </p:sp>
      <p:sp>
        <p:nvSpPr>
          <p:cNvPr id="5" name="矩形 4"/>
          <p:cNvSpPr/>
          <p:nvPr/>
        </p:nvSpPr>
        <p:spPr>
          <a:xfrm>
            <a:off x="6238551" y="2581644"/>
            <a:ext cx="5682515" cy="2796407"/>
          </a:xfrm>
          <a:prstGeom prst="rect">
            <a:avLst/>
          </a:prstGeom>
        </p:spPr>
        <p:txBody>
          <a:bodyPr wrap="square">
            <a:spAutoFit/>
          </a:bodyPr>
          <a:lstStyle/>
          <a:p>
            <a:pPr>
              <a:lnSpc>
                <a:spcPct val="150000"/>
              </a:lnSpc>
            </a:pPr>
            <a:r>
              <a:rPr lang="zh-CN" altLang="en-US" sz="2400" dirty="0">
                <a:solidFill>
                  <a:schemeClr val="bg1"/>
                </a:solidFill>
              </a:rPr>
              <a:t>接收方</a:t>
            </a:r>
            <a:r>
              <a:rPr lang="en-US" altLang="zh-CN" sz="2400" dirty="0">
                <a:solidFill>
                  <a:schemeClr val="bg1"/>
                </a:solidFill>
              </a:rPr>
              <a:t>:</a:t>
            </a:r>
          </a:p>
          <a:p>
            <a:pPr marL="285750" indent="-285750">
              <a:lnSpc>
                <a:spcPct val="150000"/>
              </a:lnSpc>
              <a:buFont typeface="Arial" panose="020B0604020202020204" pitchFamily="34" charset="0"/>
              <a:buChar char="•"/>
            </a:pPr>
            <a:r>
              <a:rPr lang="zh-CN" altLang="en-US" sz="2400" dirty="0">
                <a:solidFill>
                  <a:schemeClr val="bg1"/>
                </a:solidFill>
              </a:rPr>
              <a:t>必须检查是否接收到重复的</a:t>
            </a:r>
            <a:r>
              <a:rPr lang="zh-CN" altLang="en-US" sz="2400" dirty="0">
                <a:solidFill>
                  <a:schemeClr val="bg1"/>
                </a:solidFill>
                <a:cs typeface="+mn-ea"/>
                <a:sym typeface="+mn-lt"/>
              </a:rPr>
              <a:t>分组</a:t>
            </a:r>
            <a:endParaRPr lang="zh-CN" altLang="en-US" sz="2400" dirty="0">
              <a:solidFill>
                <a:schemeClr val="bg1"/>
              </a:solidFill>
            </a:endParaRPr>
          </a:p>
          <a:p>
            <a:pPr>
              <a:lnSpc>
                <a:spcPct val="150000"/>
              </a:lnSpc>
            </a:pPr>
            <a:r>
              <a:rPr lang="zh-CN" altLang="en-US" sz="2400" dirty="0">
                <a:solidFill>
                  <a:schemeClr val="bg1"/>
                </a:solidFill>
              </a:rPr>
              <a:t>   状态指示</a:t>
            </a:r>
            <a:r>
              <a:rPr lang="en-US" altLang="zh-CN" sz="2400" dirty="0">
                <a:solidFill>
                  <a:schemeClr val="bg1"/>
                </a:solidFill>
              </a:rPr>
              <a:t>0</a:t>
            </a:r>
            <a:r>
              <a:rPr lang="zh-CN" altLang="en-US" sz="2400" dirty="0">
                <a:solidFill>
                  <a:schemeClr val="bg1"/>
                </a:solidFill>
              </a:rPr>
              <a:t>或者</a:t>
            </a:r>
            <a:r>
              <a:rPr lang="en-US" altLang="zh-CN" sz="2400" dirty="0">
                <a:solidFill>
                  <a:schemeClr val="bg1"/>
                </a:solidFill>
              </a:rPr>
              <a:t>1</a:t>
            </a:r>
            <a:r>
              <a:rPr lang="zh-CN" altLang="en-US" sz="2400" dirty="0">
                <a:solidFill>
                  <a:schemeClr val="bg1"/>
                </a:solidFill>
              </a:rPr>
              <a:t>：是否希望的</a:t>
            </a:r>
            <a:r>
              <a:rPr lang="zh-CN" altLang="en-US" sz="2400" dirty="0">
                <a:solidFill>
                  <a:schemeClr val="bg1"/>
                </a:solidFill>
                <a:cs typeface="+mn-ea"/>
                <a:sym typeface="+mn-lt"/>
              </a:rPr>
              <a:t>分组</a:t>
            </a:r>
            <a:r>
              <a:rPr lang="zh-CN" altLang="en-US" sz="2400" dirty="0">
                <a:solidFill>
                  <a:schemeClr val="bg1"/>
                </a:solidFill>
              </a:rPr>
              <a:t>序号</a:t>
            </a:r>
          </a:p>
          <a:p>
            <a:pPr marL="285750" indent="-285750">
              <a:lnSpc>
                <a:spcPct val="150000"/>
              </a:lnSpc>
              <a:buFont typeface="Arial" panose="020B0604020202020204" pitchFamily="34" charset="0"/>
              <a:buChar char="•"/>
            </a:pPr>
            <a:r>
              <a:rPr lang="zh-CN" altLang="en-US" sz="2400" dirty="0">
                <a:solidFill>
                  <a:schemeClr val="bg1"/>
                </a:solidFill>
              </a:rPr>
              <a:t>注意</a:t>
            </a:r>
            <a:r>
              <a:rPr lang="en-US" altLang="zh-CN" sz="2400" dirty="0">
                <a:solidFill>
                  <a:schemeClr val="bg1"/>
                </a:solidFill>
              </a:rPr>
              <a:t>:</a:t>
            </a:r>
            <a:r>
              <a:rPr lang="zh-CN" altLang="en-US" sz="2400" dirty="0">
                <a:solidFill>
                  <a:schemeClr val="bg1"/>
                </a:solidFill>
              </a:rPr>
              <a:t>接收方并不知道它的上一个</a:t>
            </a:r>
            <a:r>
              <a:rPr lang="en-US" altLang="zh-CN" sz="2400" dirty="0">
                <a:solidFill>
                  <a:schemeClr val="bg1"/>
                </a:solidFill>
              </a:rPr>
              <a:t>ACK/NAK </a:t>
            </a:r>
            <a:r>
              <a:rPr lang="zh-CN" altLang="en-US" sz="2400" dirty="0">
                <a:solidFill>
                  <a:schemeClr val="bg1"/>
                </a:solidFill>
              </a:rPr>
              <a:t>是否被发送方正确收到</a:t>
            </a:r>
          </a:p>
        </p:txBody>
      </p:sp>
    </p:spTree>
    <p:extLst>
      <p:ext uri="{BB962C8B-B14F-4D97-AF65-F5344CB8AC3E}">
        <p14:creationId xmlns:p14="http://schemas.microsoft.com/office/powerpoint/2010/main" val="27765624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9933" y="1433543"/>
            <a:ext cx="2790167" cy="2215991"/>
          </a:xfrm>
          <a:prstGeom prst="rect">
            <a:avLst/>
          </a:prstGeom>
          <a:noFill/>
        </p:spPr>
        <p:txBody>
          <a:bodyPr wrap="square" rtlCol="0">
            <a:spAutoFit/>
          </a:bodyPr>
          <a:lstStyle/>
          <a:p>
            <a:r>
              <a:rPr lang="en-US" altLang="zh-CN" sz="13800" b="1" dirty="0">
                <a:solidFill>
                  <a:srgbClr val="575757"/>
                </a:solidFill>
                <a:latin typeface="Algerian" panose="04020705040A02060702" pitchFamily="82" charset="0"/>
                <a:cs typeface="+mn-ea"/>
                <a:sym typeface="+mn-lt"/>
              </a:rPr>
              <a:t>01</a:t>
            </a:r>
            <a:endParaRPr lang="zh-CN" altLang="en-US" sz="13800" b="1" dirty="0">
              <a:solidFill>
                <a:srgbClr val="575757"/>
              </a:solidFill>
              <a:latin typeface="Algerian" panose="04020705040A02060702" pitchFamily="82" charset="0"/>
              <a:cs typeface="+mn-ea"/>
              <a:sym typeface="+mn-lt"/>
            </a:endParaRPr>
          </a:p>
        </p:txBody>
      </p:sp>
      <p:sp>
        <p:nvSpPr>
          <p:cNvPr id="6" name="文本框 5"/>
          <p:cNvSpPr txBox="1"/>
          <p:nvPr/>
        </p:nvSpPr>
        <p:spPr>
          <a:xfrm>
            <a:off x="2784430" y="2156817"/>
            <a:ext cx="3005951" cy="769441"/>
          </a:xfrm>
          <a:prstGeom prst="rect">
            <a:avLst/>
          </a:prstGeom>
          <a:noFill/>
        </p:spPr>
        <p:txBody>
          <a:bodyPr wrap="none" rtlCol="0">
            <a:spAutoFit/>
          </a:bodyPr>
          <a:lstStyle/>
          <a:p>
            <a:r>
              <a:rPr lang="zh-CN" altLang="en-US" sz="4400" b="1" dirty="0">
                <a:solidFill>
                  <a:srgbClr val="575757"/>
                </a:solidFill>
                <a:cs typeface="+mn-ea"/>
                <a:sym typeface="+mn-lt"/>
              </a:rPr>
              <a:t>传输层服务</a:t>
            </a:r>
          </a:p>
        </p:txBody>
      </p:sp>
      <p:sp>
        <p:nvSpPr>
          <p:cNvPr id="8" name="等腰三角形 7"/>
          <p:cNvSpPr/>
          <p:nvPr/>
        </p:nvSpPr>
        <p:spPr>
          <a:xfrm>
            <a:off x="3251198" y="1262744"/>
            <a:ext cx="8940801" cy="5607594"/>
          </a:xfrm>
          <a:custGeom>
            <a:avLst/>
            <a:gdLst>
              <a:gd name="connsiteX0" fmla="*/ 0 w 5529943"/>
              <a:gd name="connsiteY0" fmla="*/ 5595257 h 5595257"/>
              <a:gd name="connsiteX1" fmla="*/ 5529943 w 5529943"/>
              <a:gd name="connsiteY1" fmla="*/ 0 h 5595257"/>
              <a:gd name="connsiteX2" fmla="*/ 5529943 w 5529943"/>
              <a:gd name="connsiteY2" fmla="*/ 5595257 h 5595257"/>
              <a:gd name="connsiteX3" fmla="*/ 0 w 5529943"/>
              <a:gd name="connsiteY3" fmla="*/ 5595257 h 5595257"/>
              <a:gd name="connsiteX0" fmla="*/ 0 w 8940801"/>
              <a:gd name="connsiteY0" fmla="*/ 5653314 h 5653314"/>
              <a:gd name="connsiteX1" fmla="*/ 8940801 w 8940801"/>
              <a:gd name="connsiteY1" fmla="*/ 0 h 5653314"/>
              <a:gd name="connsiteX2" fmla="*/ 8940801 w 8940801"/>
              <a:gd name="connsiteY2" fmla="*/ 5595257 h 5653314"/>
              <a:gd name="connsiteX3" fmla="*/ 0 w 8940801"/>
              <a:gd name="connsiteY3" fmla="*/ 5653314 h 5653314"/>
              <a:gd name="connsiteX0" fmla="*/ 0 w 8940801"/>
              <a:gd name="connsiteY0" fmla="*/ 5607594 h 5607594"/>
              <a:gd name="connsiteX1" fmla="*/ 8940801 w 8940801"/>
              <a:gd name="connsiteY1" fmla="*/ 0 h 5607594"/>
              <a:gd name="connsiteX2" fmla="*/ 8940801 w 8940801"/>
              <a:gd name="connsiteY2" fmla="*/ 5595257 h 5607594"/>
              <a:gd name="connsiteX3" fmla="*/ 0 w 8940801"/>
              <a:gd name="connsiteY3" fmla="*/ 5607594 h 5607594"/>
            </a:gdLst>
            <a:ahLst/>
            <a:cxnLst>
              <a:cxn ang="0">
                <a:pos x="connsiteX0" y="connsiteY0"/>
              </a:cxn>
              <a:cxn ang="0">
                <a:pos x="connsiteX1" y="connsiteY1"/>
              </a:cxn>
              <a:cxn ang="0">
                <a:pos x="connsiteX2" y="connsiteY2"/>
              </a:cxn>
              <a:cxn ang="0">
                <a:pos x="connsiteX3" y="connsiteY3"/>
              </a:cxn>
            </a:cxnLst>
            <a:rect l="l" t="t" r="r" b="b"/>
            <a:pathLst>
              <a:path w="8940801" h="5607594">
                <a:moveTo>
                  <a:pt x="0" y="5607594"/>
                </a:moveTo>
                <a:lnTo>
                  <a:pt x="8940801" y="0"/>
                </a:lnTo>
                <a:lnTo>
                  <a:pt x="8940801" y="5595257"/>
                </a:lnTo>
                <a:lnTo>
                  <a:pt x="0" y="5607594"/>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8836893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2319738" y="1949177"/>
            <a:ext cx="7925307" cy="34241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3118264" y="710268"/>
            <a:ext cx="5955476" cy="646331"/>
          </a:xfrm>
          <a:prstGeom prst="rect">
            <a:avLst/>
          </a:prstGeom>
        </p:spPr>
        <p:txBody>
          <a:bodyPr wrap="none">
            <a:spAutoFit/>
          </a:bodyPr>
          <a:lstStyle/>
          <a:p>
            <a:pPr algn="ctr"/>
            <a:r>
              <a:rPr lang="en-US" altLang="zh-CN" sz="3600" b="1" dirty="0">
                <a:solidFill>
                  <a:schemeClr val="accent1"/>
                </a:solidFill>
                <a:cs typeface="+mn-ea"/>
                <a:sym typeface="+mn-lt"/>
              </a:rPr>
              <a:t>rdt2.2: </a:t>
            </a:r>
            <a:r>
              <a:rPr lang="zh-CN" altLang="en-US" sz="3600" b="1" dirty="0">
                <a:solidFill>
                  <a:schemeClr val="accent1"/>
                </a:solidFill>
                <a:cs typeface="+mn-ea"/>
                <a:sym typeface="+mn-lt"/>
              </a:rPr>
              <a:t>一个不要</a:t>
            </a:r>
            <a:r>
              <a:rPr lang="en-US" altLang="zh-CN" sz="3600" b="1" dirty="0">
                <a:solidFill>
                  <a:schemeClr val="accent1"/>
                </a:solidFill>
                <a:cs typeface="+mn-ea"/>
                <a:sym typeface="+mn-lt"/>
              </a:rPr>
              <a:t>NAK</a:t>
            </a:r>
            <a:r>
              <a:rPr lang="zh-CN" altLang="en-US" sz="3600" b="1" dirty="0">
                <a:solidFill>
                  <a:schemeClr val="accent1"/>
                </a:solidFill>
                <a:cs typeface="+mn-ea"/>
                <a:sym typeface="+mn-lt"/>
              </a:rPr>
              <a:t>的协议</a:t>
            </a:r>
            <a:endParaRPr lang="en-US" altLang="zh-CN" sz="3600" b="1" dirty="0">
              <a:solidFill>
                <a:schemeClr val="accent1"/>
              </a:solidFill>
              <a:cs typeface="+mn-ea"/>
              <a:sym typeface="+mn-lt"/>
            </a:endParaRPr>
          </a:p>
        </p:txBody>
      </p:sp>
      <p:sp>
        <p:nvSpPr>
          <p:cNvPr id="5" name="矩形 4"/>
          <p:cNvSpPr/>
          <p:nvPr/>
        </p:nvSpPr>
        <p:spPr>
          <a:xfrm>
            <a:off x="2545561" y="2287748"/>
            <a:ext cx="7284239" cy="2796407"/>
          </a:xfrm>
          <a:prstGeom prst="rect">
            <a:avLst/>
          </a:prstGeom>
        </p:spPr>
        <p:txBody>
          <a:bodyPr wrap="square">
            <a:spAutoFit/>
          </a:bodyPr>
          <a:lstStyle/>
          <a:p>
            <a:pPr>
              <a:lnSpc>
                <a:spcPct val="150000"/>
              </a:lnSpc>
            </a:pPr>
            <a:r>
              <a:rPr lang="zh-CN" altLang="en-US" sz="2400" dirty="0">
                <a:solidFill>
                  <a:schemeClr val="bg1"/>
                </a:solidFill>
              </a:rPr>
              <a:t>同 </a:t>
            </a:r>
            <a:r>
              <a:rPr lang="en-US" altLang="zh-CN" sz="2400" dirty="0">
                <a:solidFill>
                  <a:schemeClr val="bg1"/>
                </a:solidFill>
              </a:rPr>
              <a:t>rdt2.1</a:t>
            </a:r>
            <a:r>
              <a:rPr lang="zh-CN" altLang="en-US" sz="2400" dirty="0">
                <a:solidFill>
                  <a:schemeClr val="bg1"/>
                </a:solidFill>
              </a:rPr>
              <a:t>一样的功能</a:t>
            </a:r>
            <a:r>
              <a:rPr lang="en-US" altLang="zh-CN" sz="2400" dirty="0">
                <a:solidFill>
                  <a:schemeClr val="bg1"/>
                </a:solidFill>
              </a:rPr>
              <a:t>, </a:t>
            </a:r>
            <a:r>
              <a:rPr lang="zh-CN" altLang="en-US" sz="2400" dirty="0">
                <a:solidFill>
                  <a:schemeClr val="bg1"/>
                </a:solidFill>
              </a:rPr>
              <a:t>只用 </a:t>
            </a:r>
            <a:r>
              <a:rPr lang="en-US" altLang="zh-CN" sz="2400" dirty="0">
                <a:solidFill>
                  <a:schemeClr val="bg1"/>
                </a:solidFill>
              </a:rPr>
              <a:t>ACKs </a:t>
            </a:r>
          </a:p>
          <a:p>
            <a:pPr>
              <a:lnSpc>
                <a:spcPct val="150000"/>
              </a:lnSpc>
            </a:pPr>
            <a:r>
              <a:rPr lang="zh-CN" altLang="en-US" sz="2400" dirty="0">
                <a:solidFill>
                  <a:schemeClr val="bg1"/>
                </a:solidFill>
              </a:rPr>
              <a:t>不用 </a:t>
            </a:r>
            <a:r>
              <a:rPr lang="en-US" altLang="zh-CN" sz="2400" dirty="0">
                <a:solidFill>
                  <a:schemeClr val="bg1"/>
                </a:solidFill>
              </a:rPr>
              <a:t>NAK, </a:t>
            </a:r>
            <a:r>
              <a:rPr lang="zh-CN" altLang="en-US" sz="2400" dirty="0">
                <a:solidFill>
                  <a:schemeClr val="bg1"/>
                </a:solidFill>
              </a:rPr>
              <a:t>如果上个报文接收正确接收方发送 </a:t>
            </a:r>
            <a:r>
              <a:rPr lang="en-US" altLang="zh-CN" sz="2400" dirty="0">
                <a:solidFill>
                  <a:schemeClr val="bg1"/>
                </a:solidFill>
              </a:rPr>
              <a:t>ACK</a:t>
            </a:r>
          </a:p>
          <a:p>
            <a:pPr>
              <a:lnSpc>
                <a:spcPct val="150000"/>
              </a:lnSpc>
            </a:pPr>
            <a:r>
              <a:rPr lang="zh-CN" altLang="en-US" sz="2400" dirty="0">
                <a:solidFill>
                  <a:schemeClr val="bg1"/>
                </a:solidFill>
              </a:rPr>
              <a:t>    接收方必须明确包含被确认的报文的序号</a:t>
            </a:r>
          </a:p>
          <a:p>
            <a:pPr>
              <a:lnSpc>
                <a:spcPct val="150000"/>
              </a:lnSpc>
            </a:pPr>
            <a:r>
              <a:rPr lang="zh-CN" altLang="en-US" sz="2400" dirty="0">
                <a:solidFill>
                  <a:schemeClr val="bg1"/>
                </a:solidFill>
              </a:rPr>
              <a:t>发送方收到重复 </a:t>
            </a:r>
            <a:r>
              <a:rPr lang="en-US" altLang="zh-CN" sz="2400" dirty="0">
                <a:solidFill>
                  <a:schemeClr val="bg1"/>
                </a:solidFill>
              </a:rPr>
              <a:t>ACK </a:t>
            </a:r>
            <a:r>
              <a:rPr lang="zh-CN" altLang="en-US" sz="2400" dirty="0">
                <a:solidFill>
                  <a:schemeClr val="bg1"/>
                </a:solidFill>
              </a:rPr>
              <a:t>将导致和 </a:t>
            </a:r>
            <a:r>
              <a:rPr lang="en-US" altLang="zh-CN" sz="2400" dirty="0">
                <a:solidFill>
                  <a:schemeClr val="bg1"/>
                </a:solidFill>
              </a:rPr>
              <a:t>NAK</a:t>
            </a:r>
            <a:r>
              <a:rPr lang="zh-CN" altLang="en-US" sz="2400" dirty="0">
                <a:solidFill>
                  <a:schemeClr val="bg1"/>
                </a:solidFill>
              </a:rPr>
              <a:t>一样的处理</a:t>
            </a:r>
            <a:r>
              <a:rPr lang="en-US" altLang="zh-CN" sz="2400" dirty="0">
                <a:solidFill>
                  <a:schemeClr val="bg1"/>
                </a:solidFill>
              </a:rPr>
              <a:t>: </a:t>
            </a:r>
            <a:r>
              <a:rPr lang="zh-CN" altLang="en-US" sz="2400" dirty="0">
                <a:solidFill>
                  <a:schemeClr val="bg1"/>
                </a:solidFill>
              </a:rPr>
              <a:t>重发当前报文</a:t>
            </a:r>
          </a:p>
        </p:txBody>
      </p:sp>
    </p:spTree>
    <p:extLst>
      <p:ext uri="{BB962C8B-B14F-4D97-AF65-F5344CB8AC3E}">
        <p14:creationId xmlns:p14="http://schemas.microsoft.com/office/powerpoint/2010/main" val="11845711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3323448" y="710268"/>
            <a:ext cx="5545109" cy="646331"/>
          </a:xfrm>
          <a:prstGeom prst="rect">
            <a:avLst/>
          </a:prstGeom>
        </p:spPr>
        <p:txBody>
          <a:bodyPr wrap="none">
            <a:spAutoFit/>
          </a:bodyPr>
          <a:lstStyle/>
          <a:p>
            <a:pPr algn="ctr"/>
            <a:r>
              <a:rPr lang="en-US" altLang="zh-CN" sz="3600" b="1" dirty="0">
                <a:solidFill>
                  <a:schemeClr val="accent1"/>
                </a:solidFill>
                <a:cs typeface="+mn-ea"/>
                <a:sym typeface="+mn-lt"/>
              </a:rPr>
              <a:t>rdt2.2: </a:t>
            </a:r>
            <a:r>
              <a:rPr lang="zh-CN" altLang="en-US" sz="3600" b="1" dirty="0">
                <a:solidFill>
                  <a:schemeClr val="accent1"/>
                </a:solidFill>
                <a:cs typeface="+mn-ea"/>
                <a:sym typeface="+mn-lt"/>
              </a:rPr>
              <a:t>发送方</a:t>
            </a:r>
            <a:r>
              <a:rPr lang="en-US" altLang="zh-CN" sz="3600" b="1" dirty="0">
                <a:solidFill>
                  <a:schemeClr val="accent1"/>
                </a:solidFill>
                <a:cs typeface="+mn-ea"/>
                <a:sym typeface="+mn-lt"/>
              </a:rPr>
              <a:t>,</a:t>
            </a:r>
            <a:r>
              <a:rPr lang="zh-CN" altLang="en-US" sz="3600" b="1" dirty="0">
                <a:solidFill>
                  <a:schemeClr val="accent1"/>
                </a:solidFill>
                <a:cs typeface="+mn-ea"/>
                <a:sym typeface="+mn-lt"/>
              </a:rPr>
              <a:t>接收方片断</a:t>
            </a:r>
            <a:endParaRPr lang="en-US" altLang="zh-CN" sz="3600" b="1" dirty="0">
              <a:solidFill>
                <a:schemeClr val="accent1"/>
              </a:solidFill>
              <a:cs typeface="+mn-ea"/>
              <a:sym typeface="+mn-lt"/>
            </a:endParaRPr>
          </a:p>
        </p:txBody>
      </p:sp>
      <p:grpSp>
        <p:nvGrpSpPr>
          <p:cNvPr id="2" name="组合 1">
            <a:extLst>
              <a:ext uri="{FF2B5EF4-FFF2-40B4-BE49-F238E27FC236}">
                <a16:creationId xmlns:a16="http://schemas.microsoft.com/office/drawing/2014/main" id="{F7D9EE72-870A-45B8-8379-F274FDE3AACD}"/>
              </a:ext>
            </a:extLst>
          </p:cNvPr>
          <p:cNvGrpSpPr/>
          <p:nvPr/>
        </p:nvGrpSpPr>
        <p:grpSpPr>
          <a:xfrm>
            <a:off x="1462088" y="1293813"/>
            <a:ext cx="8936037" cy="5484812"/>
            <a:chOff x="1462088" y="1166813"/>
            <a:chExt cx="8936037" cy="5484812"/>
          </a:xfrm>
        </p:grpSpPr>
        <p:grpSp>
          <p:nvGrpSpPr>
            <p:cNvPr id="9" name="Group 5"/>
            <p:cNvGrpSpPr>
              <a:grpSpLocks/>
            </p:cNvGrpSpPr>
            <p:nvPr/>
          </p:nvGrpSpPr>
          <p:grpSpPr bwMode="auto">
            <a:xfrm>
              <a:off x="4083050" y="2146300"/>
              <a:ext cx="1062038" cy="844550"/>
              <a:chOff x="1651" y="1397"/>
              <a:chExt cx="669" cy="532"/>
            </a:xfrm>
          </p:grpSpPr>
          <p:sp>
            <p:nvSpPr>
              <p:cNvPr id="10" name="Oval 3"/>
              <p:cNvSpPr>
                <a:spLocks noChangeArrowheads="1"/>
              </p:cNvSpPr>
              <p:nvPr/>
            </p:nvSpPr>
            <p:spPr bwMode="auto">
              <a:xfrm>
                <a:off x="1691" y="1397"/>
                <a:ext cx="582" cy="532"/>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1" name="Rectangle 4"/>
              <p:cNvSpPr>
                <a:spLocks noChangeArrowheads="1"/>
              </p:cNvSpPr>
              <p:nvPr/>
            </p:nvSpPr>
            <p:spPr bwMode="auto">
              <a:xfrm>
                <a:off x="1651" y="1447"/>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等待来自上层的调用</a:t>
                </a:r>
                <a:r>
                  <a:rPr lang="en-US" altLang="zh-CN" sz="1400" b="1">
                    <a:latin typeface="Arial" panose="020B0604020202020204" pitchFamily="34" charset="0"/>
                    <a:ea typeface="宋体" panose="02010600030101010101" pitchFamily="2" charset="-122"/>
                  </a:rPr>
                  <a:t>0</a:t>
                </a:r>
              </a:p>
            </p:txBody>
          </p:sp>
        </p:grpSp>
        <p:sp>
          <p:nvSpPr>
            <p:cNvPr id="12" name="Rectangle 6"/>
            <p:cNvSpPr>
              <a:spLocks noChangeArrowheads="1"/>
            </p:cNvSpPr>
            <p:nvPr/>
          </p:nvSpPr>
          <p:spPr bwMode="auto">
            <a:xfrm>
              <a:off x="4419600" y="1447800"/>
              <a:ext cx="372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sndpkt = make_pkt(0, data, checksum)</a:t>
              </a:r>
            </a:p>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13" name="Rectangle 7"/>
            <p:cNvSpPr>
              <a:spLocks noChangeArrowheads="1"/>
            </p:cNvSpPr>
            <p:nvPr/>
          </p:nvSpPr>
          <p:spPr bwMode="auto">
            <a:xfrm>
              <a:off x="4432300" y="1166813"/>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rdt_send(data)</a:t>
              </a:r>
            </a:p>
          </p:txBody>
        </p:sp>
        <p:sp>
          <p:nvSpPr>
            <p:cNvPr id="14" name="Line 8"/>
            <p:cNvSpPr>
              <a:spLocks noChangeShapeType="1"/>
            </p:cNvSpPr>
            <p:nvPr/>
          </p:nvSpPr>
          <p:spPr bwMode="auto">
            <a:xfrm>
              <a:off x="4494213" y="1503363"/>
              <a:ext cx="35528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9"/>
            <p:cNvSpPr>
              <a:spLocks noChangeShapeType="1"/>
            </p:cNvSpPr>
            <p:nvPr/>
          </p:nvSpPr>
          <p:spPr bwMode="auto">
            <a:xfrm>
              <a:off x="3889375" y="2012950"/>
              <a:ext cx="419100" cy="230188"/>
            </a:xfrm>
            <a:prstGeom prst="line">
              <a:avLst/>
            </a:prstGeom>
            <a:noFill/>
            <a:ln w="381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6" name="Freeform 10"/>
            <p:cNvSpPr>
              <a:spLocks/>
            </p:cNvSpPr>
            <p:nvPr/>
          </p:nvSpPr>
          <p:spPr bwMode="auto">
            <a:xfrm>
              <a:off x="4789488" y="2005013"/>
              <a:ext cx="1898650" cy="150812"/>
            </a:xfrm>
            <a:custGeom>
              <a:avLst/>
              <a:gdLst>
                <a:gd name="T0" fmla="*/ 0 w 1196"/>
                <a:gd name="T1" fmla="*/ 2147483646 h 95"/>
                <a:gd name="T2" fmla="*/ 2147483646 w 1196"/>
                <a:gd name="T3" fmla="*/ 2147483646 h 95"/>
                <a:gd name="T4" fmla="*/ 2147483646 w 1196"/>
                <a:gd name="T5" fmla="*/ 2147483646 h 95"/>
                <a:gd name="T6" fmla="*/ 2147483646 w 1196"/>
                <a:gd name="T7" fmla="*/ 2147483646 h 95"/>
                <a:gd name="T8" fmla="*/ 2147483646 w 1196"/>
                <a:gd name="T9" fmla="*/ 2147483646 h 95"/>
                <a:gd name="T10" fmla="*/ 2147483646 w 1196"/>
                <a:gd name="T11" fmla="*/ 2147483646 h 95"/>
                <a:gd name="T12" fmla="*/ 2147483646 w 1196"/>
                <a:gd name="T13" fmla="*/ 2147483646 h 95"/>
                <a:gd name="T14" fmla="*/ 2147483646 w 1196"/>
                <a:gd name="T15" fmla="*/ 2147483646 h 95"/>
                <a:gd name="T16" fmla="*/ 2147483646 w 1196"/>
                <a:gd name="T17" fmla="*/ 2147483646 h 95"/>
                <a:gd name="T18" fmla="*/ 2147483646 w 1196"/>
                <a:gd name="T19" fmla="*/ 2147483646 h 95"/>
                <a:gd name="T20" fmla="*/ 2147483646 w 1196"/>
                <a:gd name="T21" fmla="*/ 2147483646 h 95"/>
                <a:gd name="T22" fmla="*/ 2147483646 w 1196"/>
                <a:gd name="T23" fmla="*/ 2147483646 h 95"/>
                <a:gd name="T24" fmla="*/ 2147483646 w 1196"/>
                <a:gd name="T25" fmla="*/ 2147483646 h 95"/>
                <a:gd name="T26" fmla="*/ 2147483646 w 1196"/>
                <a:gd name="T27" fmla="*/ 0 h 95"/>
                <a:gd name="T28" fmla="*/ 2147483646 w 1196"/>
                <a:gd name="T29" fmla="*/ 2147483646 h 95"/>
                <a:gd name="T30" fmla="*/ 2147483646 w 1196"/>
                <a:gd name="T31" fmla="*/ 2147483646 h 95"/>
                <a:gd name="T32" fmla="*/ 2147483646 w 1196"/>
                <a:gd name="T33" fmla="*/ 2147483646 h 95"/>
                <a:gd name="T34" fmla="*/ 2147483646 w 1196"/>
                <a:gd name="T35" fmla="*/ 2147483646 h 95"/>
                <a:gd name="T36" fmla="*/ 2147483646 w 1196"/>
                <a:gd name="T37" fmla="*/ 2147483646 h 95"/>
                <a:gd name="T38" fmla="*/ 2147483646 w 1196"/>
                <a:gd name="T39" fmla="*/ 2147483646 h 95"/>
                <a:gd name="T40" fmla="*/ 2147483646 w 1196"/>
                <a:gd name="T41" fmla="*/ 2147483646 h 95"/>
                <a:gd name="T42" fmla="*/ 2147483646 w 1196"/>
                <a:gd name="T43" fmla="*/ 2147483646 h 95"/>
                <a:gd name="T44" fmla="*/ 2147483646 w 1196"/>
                <a:gd name="T45" fmla="*/ 2147483646 h 95"/>
                <a:gd name="T46" fmla="*/ 2147483646 w 1196"/>
                <a:gd name="T47" fmla="*/ 2147483646 h 95"/>
                <a:gd name="T48" fmla="*/ 2147483646 w 1196"/>
                <a:gd name="T49" fmla="*/ 2147483646 h 95"/>
                <a:gd name="T50" fmla="*/ 2147483646 w 1196"/>
                <a:gd name="T51" fmla="*/ 2147483646 h 95"/>
                <a:gd name="T52" fmla="*/ 2147483646 w 1196"/>
                <a:gd name="T53" fmla="*/ 2147483646 h 9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96"/>
                <a:gd name="T82" fmla="*/ 0 h 95"/>
                <a:gd name="T83" fmla="*/ 1196 w 1196"/>
                <a:gd name="T84" fmla="*/ 95 h 9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96" h="95">
                  <a:moveTo>
                    <a:pt x="0" y="94"/>
                  </a:moveTo>
                  <a:lnTo>
                    <a:pt x="6" y="83"/>
                  </a:lnTo>
                  <a:lnTo>
                    <a:pt x="18" y="72"/>
                  </a:lnTo>
                  <a:lnTo>
                    <a:pt x="35" y="61"/>
                  </a:lnTo>
                  <a:lnTo>
                    <a:pt x="59" y="52"/>
                  </a:lnTo>
                  <a:lnTo>
                    <a:pt x="87" y="43"/>
                  </a:lnTo>
                  <a:lnTo>
                    <a:pt x="120" y="36"/>
                  </a:lnTo>
                  <a:lnTo>
                    <a:pt x="157" y="28"/>
                  </a:lnTo>
                  <a:lnTo>
                    <a:pt x="197" y="22"/>
                  </a:lnTo>
                  <a:lnTo>
                    <a:pt x="241" y="17"/>
                  </a:lnTo>
                  <a:lnTo>
                    <a:pt x="288" y="12"/>
                  </a:lnTo>
                  <a:lnTo>
                    <a:pt x="389" y="5"/>
                  </a:lnTo>
                  <a:lnTo>
                    <a:pt x="497" y="1"/>
                  </a:lnTo>
                  <a:lnTo>
                    <a:pt x="607" y="0"/>
                  </a:lnTo>
                  <a:lnTo>
                    <a:pt x="717" y="1"/>
                  </a:lnTo>
                  <a:lnTo>
                    <a:pt x="824" y="6"/>
                  </a:lnTo>
                  <a:lnTo>
                    <a:pt x="923" y="14"/>
                  </a:lnTo>
                  <a:lnTo>
                    <a:pt x="969" y="18"/>
                  </a:lnTo>
                  <a:lnTo>
                    <a:pt x="1012" y="24"/>
                  </a:lnTo>
                  <a:lnTo>
                    <a:pt x="1051" y="30"/>
                  </a:lnTo>
                  <a:lnTo>
                    <a:pt x="1087" y="38"/>
                  </a:lnTo>
                  <a:lnTo>
                    <a:pt x="1118" y="45"/>
                  </a:lnTo>
                  <a:lnTo>
                    <a:pt x="1145" y="54"/>
                  </a:lnTo>
                  <a:lnTo>
                    <a:pt x="1166" y="63"/>
                  </a:lnTo>
                  <a:lnTo>
                    <a:pt x="1182" y="72"/>
                  </a:lnTo>
                  <a:lnTo>
                    <a:pt x="1192" y="83"/>
                  </a:lnTo>
                  <a:lnTo>
                    <a:pt x="1195" y="94"/>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Freeform 11"/>
            <p:cNvSpPr>
              <a:spLocks/>
            </p:cNvSpPr>
            <p:nvPr/>
          </p:nvSpPr>
          <p:spPr bwMode="auto">
            <a:xfrm>
              <a:off x="7177088" y="2065338"/>
              <a:ext cx="441325" cy="558800"/>
            </a:xfrm>
            <a:custGeom>
              <a:avLst/>
              <a:gdLst>
                <a:gd name="T0" fmla="*/ 0 w 278"/>
                <a:gd name="T1" fmla="*/ 2147483646 h 352"/>
                <a:gd name="T2" fmla="*/ 2147483646 w 278"/>
                <a:gd name="T3" fmla="*/ 2147483646 h 352"/>
                <a:gd name="T4" fmla="*/ 2147483646 w 278"/>
                <a:gd name="T5" fmla="*/ 2147483646 h 352"/>
                <a:gd name="T6" fmla="*/ 2147483646 w 278"/>
                <a:gd name="T7" fmla="*/ 2147483646 h 352"/>
                <a:gd name="T8" fmla="*/ 2147483646 w 278"/>
                <a:gd name="T9" fmla="*/ 2147483646 h 352"/>
                <a:gd name="T10" fmla="*/ 2147483646 w 278"/>
                <a:gd name="T11" fmla="*/ 0 h 352"/>
                <a:gd name="T12" fmla="*/ 2147483646 w 278"/>
                <a:gd name="T13" fmla="*/ 2147483646 h 352"/>
                <a:gd name="T14" fmla="*/ 2147483646 w 278"/>
                <a:gd name="T15" fmla="*/ 2147483646 h 352"/>
                <a:gd name="T16" fmla="*/ 2147483646 w 278"/>
                <a:gd name="T17" fmla="*/ 2147483646 h 352"/>
                <a:gd name="T18" fmla="*/ 2147483646 w 278"/>
                <a:gd name="T19" fmla="*/ 2147483646 h 352"/>
                <a:gd name="T20" fmla="*/ 2147483646 w 278"/>
                <a:gd name="T21" fmla="*/ 2147483646 h 352"/>
                <a:gd name="T22" fmla="*/ 2147483646 w 278"/>
                <a:gd name="T23" fmla="*/ 2147483646 h 352"/>
                <a:gd name="T24" fmla="*/ 2147483646 w 278"/>
                <a:gd name="T25" fmla="*/ 2147483646 h 352"/>
                <a:gd name="T26" fmla="*/ 2147483646 w 278"/>
                <a:gd name="T27" fmla="*/ 2147483646 h 352"/>
                <a:gd name="T28" fmla="*/ 2147483646 w 278"/>
                <a:gd name="T29" fmla="*/ 2147483646 h 352"/>
                <a:gd name="T30" fmla="*/ 2147483646 w 278"/>
                <a:gd name="T31" fmla="*/ 2147483646 h 352"/>
                <a:gd name="T32" fmla="*/ 2147483646 w 278"/>
                <a:gd name="T33" fmla="*/ 2147483646 h 352"/>
                <a:gd name="T34" fmla="*/ 2147483646 w 278"/>
                <a:gd name="T35" fmla="*/ 2147483646 h 352"/>
                <a:gd name="T36" fmla="*/ 2147483646 w 278"/>
                <a:gd name="T37" fmla="*/ 2147483646 h 352"/>
                <a:gd name="T38" fmla="*/ 2147483646 w 278"/>
                <a:gd name="T39" fmla="*/ 2147483646 h 352"/>
                <a:gd name="T40" fmla="*/ 2147483646 w 278"/>
                <a:gd name="T41" fmla="*/ 2147483646 h 352"/>
                <a:gd name="T42" fmla="*/ 2147483646 w 278"/>
                <a:gd name="T43" fmla="*/ 2147483646 h 352"/>
                <a:gd name="T44" fmla="*/ 2147483646 w 278"/>
                <a:gd name="T45" fmla="*/ 2147483646 h 352"/>
                <a:gd name="T46" fmla="*/ 2147483646 w 278"/>
                <a:gd name="T47" fmla="*/ 2147483646 h 352"/>
                <a:gd name="T48" fmla="*/ 2147483646 w 278"/>
                <a:gd name="T49" fmla="*/ 2147483646 h 352"/>
                <a:gd name="T50" fmla="*/ 2147483646 w 278"/>
                <a:gd name="T51" fmla="*/ 2147483646 h 352"/>
                <a:gd name="T52" fmla="*/ 2147483646 w 278"/>
                <a:gd name="T53" fmla="*/ 2147483646 h 352"/>
                <a:gd name="T54" fmla="*/ 2147483646 w 278"/>
                <a:gd name="T55" fmla="*/ 2147483646 h 352"/>
                <a:gd name="T56" fmla="*/ 2147483646 w 278"/>
                <a:gd name="T57" fmla="*/ 2147483646 h 352"/>
                <a:gd name="T58" fmla="*/ 2147483646 w 278"/>
                <a:gd name="T59" fmla="*/ 2147483646 h 352"/>
                <a:gd name="T60" fmla="*/ 2147483646 w 278"/>
                <a:gd name="T61" fmla="*/ 2147483646 h 352"/>
                <a:gd name="T62" fmla="*/ 2147483646 w 278"/>
                <a:gd name="T63" fmla="*/ 2147483646 h 3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8"/>
                <a:gd name="T97" fmla="*/ 0 h 352"/>
                <a:gd name="T98" fmla="*/ 278 w 278"/>
                <a:gd name="T99" fmla="*/ 352 h 35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8" h="352">
                  <a:moveTo>
                    <a:pt x="0" y="45"/>
                  </a:moveTo>
                  <a:lnTo>
                    <a:pt x="19" y="29"/>
                  </a:lnTo>
                  <a:lnTo>
                    <a:pt x="39" y="17"/>
                  </a:lnTo>
                  <a:lnTo>
                    <a:pt x="58" y="8"/>
                  </a:lnTo>
                  <a:lnTo>
                    <a:pt x="78" y="3"/>
                  </a:lnTo>
                  <a:lnTo>
                    <a:pt x="97" y="0"/>
                  </a:lnTo>
                  <a:lnTo>
                    <a:pt x="115" y="1"/>
                  </a:lnTo>
                  <a:lnTo>
                    <a:pt x="133" y="5"/>
                  </a:lnTo>
                  <a:lnTo>
                    <a:pt x="151" y="11"/>
                  </a:lnTo>
                  <a:lnTo>
                    <a:pt x="168" y="19"/>
                  </a:lnTo>
                  <a:lnTo>
                    <a:pt x="184" y="29"/>
                  </a:lnTo>
                  <a:lnTo>
                    <a:pt x="199" y="42"/>
                  </a:lnTo>
                  <a:lnTo>
                    <a:pt x="213" y="56"/>
                  </a:lnTo>
                  <a:lnTo>
                    <a:pt x="237" y="88"/>
                  </a:lnTo>
                  <a:lnTo>
                    <a:pt x="248" y="105"/>
                  </a:lnTo>
                  <a:lnTo>
                    <a:pt x="257" y="124"/>
                  </a:lnTo>
                  <a:lnTo>
                    <a:pt x="264" y="143"/>
                  </a:lnTo>
                  <a:lnTo>
                    <a:pt x="270" y="162"/>
                  </a:lnTo>
                  <a:lnTo>
                    <a:pt x="274" y="181"/>
                  </a:lnTo>
                  <a:lnTo>
                    <a:pt x="277" y="201"/>
                  </a:lnTo>
                  <a:lnTo>
                    <a:pt x="277" y="220"/>
                  </a:lnTo>
                  <a:lnTo>
                    <a:pt x="275" y="239"/>
                  </a:lnTo>
                  <a:lnTo>
                    <a:pt x="272" y="257"/>
                  </a:lnTo>
                  <a:lnTo>
                    <a:pt x="266" y="274"/>
                  </a:lnTo>
                  <a:lnTo>
                    <a:pt x="258" y="290"/>
                  </a:lnTo>
                  <a:lnTo>
                    <a:pt x="247" y="304"/>
                  </a:lnTo>
                  <a:lnTo>
                    <a:pt x="234" y="317"/>
                  </a:lnTo>
                  <a:lnTo>
                    <a:pt x="218" y="328"/>
                  </a:lnTo>
                  <a:lnTo>
                    <a:pt x="200" y="337"/>
                  </a:lnTo>
                  <a:lnTo>
                    <a:pt x="178" y="344"/>
                  </a:lnTo>
                  <a:lnTo>
                    <a:pt x="154" y="349"/>
                  </a:lnTo>
                  <a:lnTo>
                    <a:pt x="127" y="351"/>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Rectangle 12"/>
            <p:cNvSpPr>
              <a:spLocks noChangeArrowheads="1"/>
            </p:cNvSpPr>
            <p:nvPr/>
          </p:nvSpPr>
          <p:spPr bwMode="auto">
            <a:xfrm>
              <a:off x="7777163" y="2579688"/>
              <a:ext cx="212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19" name="Rectangle 13"/>
            <p:cNvSpPr>
              <a:spLocks noChangeArrowheads="1"/>
            </p:cNvSpPr>
            <p:nvPr/>
          </p:nvSpPr>
          <p:spPr bwMode="auto">
            <a:xfrm>
              <a:off x="7680325" y="1792288"/>
              <a:ext cx="2717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a:t>
              </a:r>
            </a:p>
            <a:p>
              <a:pPr>
                <a:spcBef>
                  <a:spcPct val="0"/>
                </a:spcBef>
                <a:buFontTx/>
                <a:buNone/>
              </a:pPr>
              <a:r>
                <a:rPr lang="en-US" altLang="zh-CN" sz="1600" b="1">
                  <a:latin typeface="Arial" panose="020B0604020202020204" pitchFamily="34" charset="0"/>
                  <a:ea typeface="宋体" panose="02010600030101010101" pitchFamily="2" charset="-122"/>
                </a:rPr>
                <a:t>( corrupt(rcvpkt) ||</a:t>
              </a:r>
            </a:p>
            <a:p>
              <a:pPr>
                <a:spcBef>
                  <a:spcPct val="0"/>
                </a:spcBef>
                <a:buFontTx/>
                <a:buNone/>
              </a:pPr>
              <a:r>
                <a:rPr lang="en-US" altLang="zh-CN" sz="1600" b="1">
                  <a:latin typeface="Arial" panose="020B0604020202020204" pitchFamily="34" charset="0"/>
                  <a:ea typeface="宋体" panose="02010600030101010101" pitchFamily="2" charset="-122"/>
                </a:rPr>
                <a:t>  isACK(rcvpkt,1) )</a:t>
              </a:r>
            </a:p>
          </p:txBody>
        </p:sp>
        <p:sp>
          <p:nvSpPr>
            <p:cNvPr id="20" name="Line 14"/>
            <p:cNvSpPr>
              <a:spLocks noChangeShapeType="1"/>
            </p:cNvSpPr>
            <p:nvPr/>
          </p:nvSpPr>
          <p:spPr bwMode="auto">
            <a:xfrm flipV="1">
              <a:off x="7878763" y="2571750"/>
              <a:ext cx="1420812" cy="15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Freeform 15"/>
            <p:cNvSpPr>
              <a:spLocks/>
            </p:cNvSpPr>
            <p:nvPr/>
          </p:nvSpPr>
          <p:spPr bwMode="auto">
            <a:xfrm>
              <a:off x="7410450" y="2773363"/>
              <a:ext cx="152400" cy="1230312"/>
            </a:xfrm>
            <a:custGeom>
              <a:avLst/>
              <a:gdLst>
                <a:gd name="T0" fmla="*/ 2147483646 w 96"/>
                <a:gd name="T1" fmla="*/ 2147483646 h 775"/>
                <a:gd name="T2" fmla="*/ 2147483646 w 96"/>
                <a:gd name="T3" fmla="*/ 2147483646 h 775"/>
                <a:gd name="T4" fmla="*/ 2147483646 w 96"/>
                <a:gd name="T5" fmla="*/ 2147483646 h 775"/>
                <a:gd name="T6" fmla="*/ 2147483646 w 96"/>
                <a:gd name="T7" fmla="*/ 2147483646 h 775"/>
                <a:gd name="T8" fmla="*/ 2147483646 w 96"/>
                <a:gd name="T9" fmla="*/ 2147483646 h 775"/>
                <a:gd name="T10" fmla="*/ 2147483646 w 96"/>
                <a:gd name="T11" fmla="*/ 2147483646 h 775"/>
                <a:gd name="T12" fmla="*/ 2147483646 w 96"/>
                <a:gd name="T13" fmla="*/ 2147483646 h 775"/>
                <a:gd name="T14" fmla="*/ 2147483646 w 96"/>
                <a:gd name="T15" fmla="*/ 2147483646 h 775"/>
                <a:gd name="T16" fmla="*/ 2147483646 w 96"/>
                <a:gd name="T17" fmla="*/ 2147483646 h 775"/>
                <a:gd name="T18" fmla="*/ 2147483646 w 96"/>
                <a:gd name="T19" fmla="*/ 2147483646 h 775"/>
                <a:gd name="T20" fmla="*/ 2147483646 w 96"/>
                <a:gd name="T21" fmla="*/ 2147483646 h 775"/>
                <a:gd name="T22" fmla="*/ 2147483646 w 96"/>
                <a:gd name="T23" fmla="*/ 2147483646 h 775"/>
                <a:gd name="T24" fmla="*/ 2147483646 w 96"/>
                <a:gd name="T25" fmla="*/ 2147483646 h 775"/>
                <a:gd name="T26" fmla="*/ 2147483646 w 96"/>
                <a:gd name="T27" fmla="*/ 2147483646 h 775"/>
                <a:gd name="T28" fmla="*/ 2147483646 w 96"/>
                <a:gd name="T29" fmla="*/ 2147483646 h 775"/>
                <a:gd name="T30" fmla="*/ 2147483646 w 96"/>
                <a:gd name="T31" fmla="*/ 2147483646 h 775"/>
                <a:gd name="T32" fmla="*/ 2147483646 w 96"/>
                <a:gd name="T33" fmla="*/ 2147483646 h 775"/>
                <a:gd name="T34" fmla="*/ 2147483646 w 96"/>
                <a:gd name="T35" fmla="*/ 2147483646 h 775"/>
                <a:gd name="T36" fmla="*/ 2147483646 w 96"/>
                <a:gd name="T37" fmla="*/ 2147483646 h 775"/>
                <a:gd name="T38" fmla="*/ 2147483646 w 96"/>
                <a:gd name="T39" fmla="*/ 2147483646 h 775"/>
                <a:gd name="T40" fmla="*/ 0 w 96"/>
                <a:gd name="T41" fmla="*/ 0 h 7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775"/>
                <a:gd name="T65" fmla="*/ 96 w 96"/>
                <a:gd name="T66" fmla="*/ 775 h 7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775">
                  <a:moveTo>
                    <a:pt x="67" y="774"/>
                  </a:moveTo>
                  <a:lnTo>
                    <a:pt x="77" y="708"/>
                  </a:lnTo>
                  <a:lnTo>
                    <a:pt x="85" y="641"/>
                  </a:lnTo>
                  <a:lnTo>
                    <a:pt x="91" y="573"/>
                  </a:lnTo>
                  <a:lnTo>
                    <a:pt x="94" y="506"/>
                  </a:lnTo>
                  <a:lnTo>
                    <a:pt x="95" y="440"/>
                  </a:lnTo>
                  <a:lnTo>
                    <a:pt x="94" y="376"/>
                  </a:lnTo>
                  <a:lnTo>
                    <a:pt x="91" y="315"/>
                  </a:lnTo>
                  <a:lnTo>
                    <a:pt x="87" y="256"/>
                  </a:lnTo>
                  <a:lnTo>
                    <a:pt x="81" y="202"/>
                  </a:lnTo>
                  <a:lnTo>
                    <a:pt x="73" y="153"/>
                  </a:lnTo>
                  <a:lnTo>
                    <a:pt x="64" y="110"/>
                  </a:lnTo>
                  <a:lnTo>
                    <a:pt x="53" y="72"/>
                  </a:lnTo>
                  <a:lnTo>
                    <a:pt x="48" y="56"/>
                  </a:lnTo>
                  <a:lnTo>
                    <a:pt x="42" y="42"/>
                  </a:lnTo>
                  <a:lnTo>
                    <a:pt x="35" y="29"/>
                  </a:lnTo>
                  <a:lnTo>
                    <a:pt x="29" y="19"/>
                  </a:lnTo>
                  <a:lnTo>
                    <a:pt x="22" y="11"/>
                  </a:lnTo>
                  <a:lnTo>
                    <a:pt x="15" y="5"/>
                  </a:lnTo>
                  <a:lnTo>
                    <a:pt x="8" y="2"/>
                  </a:lnTo>
                  <a:lnTo>
                    <a:pt x="0" y="0"/>
                  </a:lnTo>
                </a:path>
              </a:pathLst>
            </a:custGeom>
            <a:noFill/>
            <a:ln w="381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Rectangle 16"/>
            <p:cNvSpPr>
              <a:spLocks noChangeArrowheads="1"/>
            </p:cNvSpPr>
            <p:nvPr/>
          </p:nvSpPr>
          <p:spPr bwMode="auto">
            <a:xfrm>
              <a:off x="7554913" y="3184525"/>
              <a:ext cx="241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t>
              </a:r>
            </a:p>
            <a:p>
              <a:pPr>
                <a:spcBef>
                  <a:spcPct val="0"/>
                </a:spcBef>
                <a:buFontTx/>
                <a:buNone/>
              </a:pPr>
              <a:r>
                <a:rPr lang="en-US" altLang="zh-CN" sz="1600" b="1">
                  <a:latin typeface="Arial" panose="020B0604020202020204" pitchFamily="34" charset="0"/>
                  <a:ea typeface="宋体" panose="02010600030101010101" pitchFamily="2" charset="-122"/>
                </a:rPr>
                <a:t>&amp;&amp; notcorrupt(rcvpkt) </a:t>
              </a:r>
            </a:p>
            <a:p>
              <a:pPr>
                <a:spcBef>
                  <a:spcPct val="0"/>
                </a:spcBef>
                <a:buFontTx/>
                <a:buNone/>
              </a:pPr>
              <a:r>
                <a:rPr lang="en-US" altLang="zh-CN" sz="1600" b="1">
                  <a:latin typeface="Arial" panose="020B0604020202020204" pitchFamily="34" charset="0"/>
                  <a:ea typeface="宋体" panose="02010600030101010101" pitchFamily="2" charset="-122"/>
                </a:rPr>
                <a:t>&amp;&amp; isACK(rcvpkt,0)</a:t>
              </a:r>
              <a:r>
                <a:rPr lang="en-US" altLang="zh-CN" sz="1000" b="1">
                  <a:latin typeface="Arial" panose="020B0604020202020204" pitchFamily="34" charset="0"/>
                  <a:ea typeface="宋体" panose="02010600030101010101" pitchFamily="2" charset="-122"/>
                </a:rPr>
                <a:t> </a:t>
              </a:r>
            </a:p>
          </p:txBody>
        </p:sp>
        <p:sp>
          <p:nvSpPr>
            <p:cNvPr id="23" name="Line 17"/>
            <p:cNvSpPr>
              <a:spLocks noChangeShapeType="1"/>
            </p:cNvSpPr>
            <p:nvPr/>
          </p:nvSpPr>
          <p:spPr bwMode="auto">
            <a:xfrm>
              <a:off x="7643813" y="4008438"/>
              <a:ext cx="18637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4" name="Group 20"/>
            <p:cNvGrpSpPr>
              <a:grpSpLocks/>
            </p:cNvGrpSpPr>
            <p:nvPr/>
          </p:nvGrpSpPr>
          <p:grpSpPr bwMode="auto">
            <a:xfrm>
              <a:off x="6438900" y="2092325"/>
              <a:ext cx="1062038" cy="844550"/>
              <a:chOff x="3135" y="1363"/>
              <a:chExt cx="669" cy="532"/>
            </a:xfrm>
          </p:grpSpPr>
          <p:sp>
            <p:nvSpPr>
              <p:cNvPr id="25" name="Oval 18"/>
              <p:cNvSpPr>
                <a:spLocks noChangeArrowheads="1"/>
              </p:cNvSpPr>
              <p:nvPr/>
            </p:nvSpPr>
            <p:spPr bwMode="auto">
              <a:xfrm>
                <a:off x="3175" y="1363"/>
                <a:ext cx="582" cy="532"/>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6" name="Rectangle 19"/>
              <p:cNvSpPr>
                <a:spLocks noChangeArrowheads="1"/>
              </p:cNvSpPr>
              <p:nvPr/>
            </p:nvSpPr>
            <p:spPr bwMode="auto">
              <a:xfrm>
                <a:off x="3135" y="1506"/>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 </a:t>
                </a:r>
                <a:r>
                  <a:rPr lang="en-US" altLang="zh-CN" sz="1400" b="1">
                    <a:latin typeface="Arial" panose="020B0604020202020204" pitchFamily="34" charset="0"/>
                    <a:ea typeface="宋体" panose="02010600030101010101" pitchFamily="2" charset="-122"/>
                  </a:rPr>
                  <a:t>ACK</a:t>
                </a:r>
              </a:p>
              <a:p>
                <a:pPr algn="ctr">
                  <a:spcBef>
                    <a:spcPct val="0"/>
                  </a:spcBef>
                  <a:buFontTx/>
                  <a:buNone/>
                </a:pPr>
                <a:r>
                  <a:rPr lang="en-US" altLang="zh-CN" sz="1400" b="1">
                    <a:latin typeface="Arial" panose="020B0604020202020204" pitchFamily="34" charset="0"/>
                    <a:ea typeface="宋体" panose="02010600030101010101" pitchFamily="2" charset="-122"/>
                  </a:rPr>
                  <a:t>0</a:t>
                </a:r>
              </a:p>
            </p:txBody>
          </p:sp>
        </p:grpSp>
        <p:sp>
          <p:nvSpPr>
            <p:cNvPr id="27" name="Rectangle 21"/>
            <p:cNvSpPr>
              <a:spLocks noChangeArrowheads="1"/>
            </p:cNvSpPr>
            <p:nvPr/>
          </p:nvSpPr>
          <p:spPr bwMode="auto">
            <a:xfrm>
              <a:off x="5127625" y="2813050"/>
              <a:ext cx="1658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a:latin typeface="Comic Sans MS" panose="030F0702030302020204" pitchFamily="66" charset="0"/>
                  <a:ea typeface="宋体" panose="02010600030101010101" pitchFamily="2" charset="-122"/>
                </a:rPr>
                <a:t>sender FSM</a:t>
              </a:r>
            </a:p>
            <a:p>
              <a:pPr algn="ctr">
                <a:spcBef>
                  <a:spcPct val="0"/>
                </a:spcBef>
                <a:buFontTx/>
                <a:buNone/>
              </a:pPr>
              <a:r>
                <a:rPr lang="en-US" altLang="zh-CN" sz="2000" b="1">
                  <a:latin typeface="Comic Sans MS" panose="030F0702030302020204" pitchFamily="66" charset="0"/>
                  <a:ea typeface="宋体" panose="02010600030101010101" pitchFamily="2" charset="-122"/>
                </a:rPr>
                <a:t>fragment</a:t>
              </a:r>
            </a:p>
          </p:txBody>
        </p:sp>
        <p:grpSp>
          <p:nvGrpSpPr>
            <p:cNvPr id="28" name="Group 24"/>
            <p:cNvGrpSpPr>
              <a:grpSpLocks/>
            </p:cNvGrpSpPr>
            <p:nvPr/>
          </p:nvGrpSpPr>
          <p:grpSpPr bwMode="auto">
            <a:xfrm>
              <a:off x="3886200" y="4191000"/>
              <a:ext cx="854075" cy="801688"/>
              <a:chOff x="1527" y="2685"/>
              <a:chExt cx="538" cy="505"/>
            </a:xfrm>
          </p:grpSpPr>
          <p:sp>
            <p:nvSpPr>
              <p:cNvPr id="29" name="Oval 22"/>
              <p:cNvSpPr>
                <a:spLocks noChangeArrowheads="1"/>
              </p:cNvSpPr>
              <p:nvPr/>
            </p:nvSpPr>
            <p:spPr bwMode="auto">
              <a:xfrm>
                <a:off x="1527" y="2685"/>
                <a:ext cx="538" cy="50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0" name="Rectangle 23"/>
              <p:cNvSpPr>
                <a:spLocks noChangeArrowheads="1"/>
              </p:cNvSpPr>
              <p:nvPr/>
            </p:nvSpPr>
            <p:spPr bwMode="auto">
              <a:xfrm>
                <a:off x="1556" y="2709"/>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等待来自下层的</a:t>
                </a:r>
                <a:r>
                  <a:rPr lang="en-US" altLang="zh-CN" sz="1400" b="1">
                    <a:latin typeface="Arial" panose="020B0604020202020204" pitchFamily="34" charset="0"/>
                    <a:ea typeface="宋体" panose="02010600030101010101" pitchFamily="2" charset="-122"/>
                  </a:rPr>
                  <a:t>0</a:t>
                </a:r>
              </a:p>
            </p:txBody>
          </p:sp>
        </p:grpSp>
        <p:sp>
          <p:nvSpPr>
            <p:cNvPr id="31" name="Freeform 25"/>
            <p:cNvSpPr>
              <a:spLocks/>
            </p:cNvSpPr>
            <p:nvPr/>
          </p:nvSpPr>
          <p:spPr bwMode="auto">
            <a:xfrm>
              <a:off x="4518025" y="4102100"/>
              <a:ext cx="827088" cy="169863"/>
            </a:xfrm>
            <a:custGeom>
              <a:avLst/>
              <a:gdLst>
                <a:gd name="T0" fmla="*/ 0 w 521"/>
                <a:gd name="T1" fmla="*/ 2147483646 h 107"/>
                <a:gd name="T2" fmla="*/ 2147483646 w 521"/>
                <a:gd name="T3" fmla="*/ 2147483646 h 107"/>
                <a:gd name="T4" fmla="*/ 2147483646 w 521"/>
                <a:gd name="T5" fmla="*/ 2147483646 h 107"/>
                <a:gd name="T6" fmla="*/ 2147483646 w 521"/>
                <a:gd name="T7" fmla="*/ 2147483646 h 107"/>
                <a:gd name="T8" fmla="*/ 2147483646 w 521"/>
                <a:gd name="T9" fmla="*/ 2147483646 h 107"/>
                <a:gd name="T10" fmla="*/ 2147483646 w 521"/>
                <a:gd name="T11" fmla="*/ 2147483646 h 107"/>
                <a:gd name="T12" fmla="*/ 2147483646 w 521"/>
                <a:gd name="T13" fmla="*/ 2147483646 h 107"/>
                <a:gd name="T14" fmla="*/ 2147483646 w 521"/>
                <a:gd name="T15" fmla="*/ 2147483646 h 107"/>
                <a:gd name="T16" fmla="*/ 2147483646 w 521"/>
                <a:gd name="T17" fmla="*/ 2147483646 h 107"/>
                <a:gd name="T18" fmla="*/ 2147483646 w 521"/>
                <a:gd name="T19" fmla="*/ 2147483646 h 107"/>
                <a:gd name="T20" fmla="*/ 2147483646 w 521"/>
                <a:gd name="T21" fmla="*/ 2147483646 h 107"/>
                <a:gd name="T22" fmla="*/ 2147483646 w 521"/>
                <a:gd name="T23" fmla="*/ 2147483646 h 107"/>
                <a:gd name="T24" fmla="*/ 2147483646 w 521"/>
                <a:gd name="T25" fmla="*/ 2147483646 h 107"/>
                <a:gd name="T26" fmla="*/ 2147483646 w 521"/>
                <a:gd name="T27" fmla="*/ 0 h 107"/>
                <a:gd name="T28" fmla="*/ 2147483646 w 521"/>
                <a:gd name="T29" fmla="*/ 2147483646 h 107"/>
                <a:gd name="T30" fmla="*/ 2147483646 w 521"/>
                <a:gd name="T31" fmla="*/ 2147483646 h 107"/>
                <a:gd name="T32" fmla="*/ 2147483646 w 521"/>
                <a:gd name="T33" fmla="*/ 2147483646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1"/>
                <a:gd name="T52" fmla="*/ 0 h 107"/>
                <a:gd name="T53" fmla="*/ 521 w 521"/>
                <a:gd name="T54" fmla="*/ 107 h 1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1" h="107">
                  <a:moveTo>
                    <a:pt x="0" y="106"/>
                  </a:moveTo>
                  <a:lnTo>
                    <a:pt x="26" y="88"/>
                  </a:lnTo>
                  <a:lnTo>
                    <a:pt x="52" y="72"/>
                  </a:lnTo>
                  <a:lnTo>
                    <a:pt x="78" y="58"/>
                  </a:lnTo>
                  <a:lnTo>
                    <a:pt x="104" y="46"/>
                  </a:lnTo>
                  <a:lnTo>
                    <a:pt x="132" y="35"/>
                  </a:lnTo>
                  <a:lnTo>
                    <a:pt x="160" y="26"/>
                  </a:lnTo>
                  <a:lnTo>
                    <a:pt x="189" y="18"/>
                  </a:lnTo>
                  <a:lnTo>
                    <a:pt x="220" y="12"/>
                  </a:lnTo>
                  <a:lnTo>
                    <a:pt x="251" y="7"/>
                  </a:lnTo>
                  <a:lnTo>
                    <a:pt x="284" y="4"/>
                  </a:lnTo>
                  <a:lnTo>
                    <a:pt x="319" y="2"/>
                  </a:lnTo>
                  <a:lnTo>
                    <a:pt x="355" y="1"/>
                  </a:lnTo>
                  <a:lnTo>
                    <a:pt x="393" y="0"/>
                  </a:lnTo>
                  <a:lnTo>
                    <a:pt x="433" y="1"/>
                  </a:lnTo>
                  <a:lnTo>
                    <a:pt x="476" y="3"/>
                  </a:lnTo>
                  <a:lnTo>
                    <a:pt x="520" y="6"/>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26"/>
            <p:cNvSpPr>
              <a:spLocks/>
            </p:cNvSpPr>
            <p:nvPr/>
          </p:nvSpPr>
          <p:spPr bwMode="auto">
            <a:xfrm>
              <a:off x="4630738" y="4891088"/>
              <a:ext cx="2405062" cy="147637"/>
            </a:xfrm>
            <a:custGeom>
              <a:avLst/>
              <a:gdLst>
                <a:gd name="T0" fmla="*/ 0 w 1515"/>
                <a:gd name="T1" fmla="*/ 0 h 93"/>
                <a:gd name="T2" fmla="*/ 2147483646 w 1515"/>
                <a:gd name="T3" fmla="*/ 2147483646 h 93"/>
                <a:gd name="T4" fmla="*/ 2147483646 w 1515"/>
                <a:gd name="T5" fmla="*/ 2147483646 h 93"/>
                <a:gd name="T6" fmla="*/ 2147483646 w 1515"/>
                <a:gd name="T7" fmla="*/ 2147483646 h 93"/>
                <a:gd name="T8" fmla="*/ 2147483646 w 1515"/>
                <a:gd name="T9" fmla="*/ 2147483646 h 93"/>
                <a:gd name="T10" fmla="*/ 2147483646 w 1515"/>
                <a:gd name="T11" fmla="*/ 2147483646 h 93"/>
                <a:gd name="T12" fmla="*/ 2147483646 w 1515"/>
                <a:gd name="T13" fmla="*/ 2147483646 h 93"/>
                <a:gd name="T14" fmla="*/ 2147483646 w 1515"/>
                <a:gd name="T15" fmla="*/ 2147483646 h 93"/>
                <a:gd name="T16" fmla="*/ 2147483646 w 1515"/>
                <a:gd name="T17" fmla="*/ 2147483646 h 93"/>
                <a:gd name="T18" fmla="*/ 2147483646 w 1515"/>
                <a:gd name="T19" fmla="*/ 2147483646 h 93"/>
                <a:gd name="T20" fmla="*/ 2147483646 w 1515"/>
                <a:gd name="T21" fmla="*/ 2147483646 h 93"/>
                <a:gd name="T22" fmla="*/ 2147483646 w 1515"/>
                <a:gd name="T23" fmla="*/ 2147483646 h 93"/>
                <a:gd name="T24" fmla="*/ 2147483646 w 1515"/>
                <a:gd name="T25" fmla="*/ 2147483646 h 93"/>
                <a:gd name="T26" fmla="*/ 2147483646 w 1515"/>
                <a:gd name="T27" fmla="*/ 2147483646 h 93"/>
                <a:gd name="T28" fmla="*/ 2147483646 w 1515"/>
                <a:gd name="T29" fmla="*/ 2147483646 h 93"/>
                <a:gd name="T30" fmla="*/ 2147483646 w 1515"/>
                <a:gd name="T31" fmla="*/ 2147483646 h 93"/>
                <a:gd name="T32" fmla="*/ 2147483646 w 1515"/>
                <a:gd name="T33" fmla="*/ 2147483646 h 93"/>
                <a:gd name="T34" fmla="*/ 2147483646 w 1515"/>
                <a:gd name="T35" fmla="*/ 2147483646 h 93"/>
                <a:gd name="T36" fmla="*/ 2147483646 w 1515"/>
                <a:gd name="T37" fmla="*/ 2147483646 h 93"/>
                <a:gd name="T38" fmla="*/ 2147483646 w 1515"/>
                <a:gd name="T39" fmla="*/ 2147483646 h 93"/>
                <a:gd name="T40" fmla="*/ 2147483646 w 1515"/>
                <a:gd name="T41" fmla="*/ 2147483646 h 93"/>
                <a:gd name="T42" fmla="*/ 2147483646 w 1515"/>
                <a:gd name="T43" fmla="*/ 2147483646 h 9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15"/>
                <a:gd name="T67" fmla="*/ 0 h 93"/>
                <a:gd name="T68" fmla="*/ 1515 w 1515"/>
                <a:gd name="T69" fmla="*/ 93 h 9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15" h="93">
                  <a:moveTo>
                    <a:pt x="0" y="0"/>
                  </a:moveTo>
                  <a:lnTo>
                    <a:pt x="27" y="11"/>
                  </a:lnTo>
                  <a:lnTo>
                    <a:pt x="59" y="22"/>
                  </a:lnTo>
                  <a:lnTo>
                    <a:pt x="95" y="32"/>
                  </a:lnTo>
                  <a:lnTo>
                    <a:pt x="134" y="41"/>
                  </a:lnTo>
                  <a:lnTo>
                    <a:pt x="222" y="58"/>
                  </a:lnTo>
                  <a:lnTo>
                    <a:pt x="322" y="70"/>
                  </a:lnTo>
                  <a:lnTo>
                    <a:pt x="431" y="80"/>
                  </a:lnTo>
                  <a:lnTo>
                    <a:pt x="546" y="87"/>
                  </a:lnTo>
                  <a:lnTo>
                    <a:pt x="664" y="91"/>
                  </a:lnTo>
                  <a:lnTo>
                    <a:pt x="785" y="92"/>
                  </a:lnTo>
                  <a:lnTo>
                    <a:pt x="905" y="91"/>
                  </a:lnTo>
                  <a:lnTo>
                    <a:pt x="1021" y="87"/>
                  </a:lnTo>
                  <a:lnTo>
                    <a:pt x="1131" y="81"/>
                  </a:lnTo>
                  <a:lnTo>
                    <a:pt x="1234" y="72"/>
                  </a:lnTo>
                  <a:lnTo>
                    <a:pt x="1326" y="61"/>
                  </a:lnTo>
                  <a:lnTo>
                    <a:pt x="1367" y="55"/>
                  </a:lnTo>
                  <a:lnTo>
                    <a:pt x="1404" y="49"/>
                  </a:lnTo>
                  <a:lnTo>
                    <a:pt x="1438" y="41"/>
                  </a:lnTo>
                  <a:lnTo>
                    <a:pt x="1468" y="33"/>
                  </a:lnTo>
                  <a:lnTo>
                    <a:pt x="1493" y="25"/>
                  </a:lnTo>
                  <a:lnTo>
                    <a:pt x="1514" y="16"/>
                  </a:lnTo>
                </a:path>
              </a:pathLst>
            </a:custGeom>
            <a:noFill/>
            <a:ln w="381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Rectangle 27"/>
            <p:cNvSpPr>
              <a:spLocks noChangeArrowheads="1"/>
            </p:cNvSpPr>
            <p:nvPr/>
          </p:nvSpPr>
          <p:spPr bwMode="auto">
            <a:xfrm>
              <a:off x="4397375" y="5035550"/>
              <a:ext cx="39401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notcorrupt(rcvpkt) </a:t>
              </a:r>
            </a:p>
            <a:p>
              <a:pPr>
                <a:spcBef>
                  <a:spcPct val="0"/>
                </a:spcBef>
                <a:buFontTx/>
                <a:buNone/>
              </a:pPr>
              <a:r>
                <a:rPr lang="en-US" altLang="zh-CN" sz="1600" b="1">
                  <a:latin typeface="Arial" panose="020B0604020202020204" pitchFamily="34" charset="0"/>
                  <a:ea typeface="宋体" panose="02010600030101010101" pitchFamily="2" charset="-122"/>
                </a:rPr>
                <a:t>  &amp;&amp; has_seq1(rcvpkt) </a:t>
              </a:r>
            </a:p>
          </p:txBody>
        </p:sp>
        <p:sp>
          <p:nvSpPr>
            <p:cNvPr id="34" name="Line 28"/>
            <p:cNvSpPr>
              <a:spLocks noChangeShapeType="1"/>
            </p:cNvSpPr>
            <p:nvPr/>
          </p:nvSpPr>
          <p:spPr bwMode="auto">
            <a:xfrm>
              <a:off x="4508500" y="5607050"/>
              <a:ext cx="19145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 name="Rectangle 29"/>
            <p:cNvSpPr>
              <a:spLocks noChangeArrowheads="1"/>
            </p:cNvSpPr>
            <p:nvPr/>
          </p:nvSpPr>
          <p:spPr bwMode="auto">
            <a:xfrm>
              <a:off x="4365625" y="5589588"/>
              <a:ext cx="417512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a:latin typeface="Arial" panose="020B0604020202020204" pitchFamily="34" charset="0"/>
                  <a:ea typeface="宋体" panose="02010600030101010101" pitchFamily="2" charset="-122"/>
                </a:rPr>
                <a:t>extract(</a:t>
              </a:r>
              <a:r>
                <a:rPr lang="en-US" altLang="zh-CN" sz="1600" b="1" dirty="0" err="1">
                  <a:latin typeface="Arial" panose="020B0604020202020204" pitchFamily="34" charset="0"/>
                  <a:ea typeface="宋体" panose="02010600030101010101" pitchFamily="2" charset="-122"/>
                </a:rPr>
                <a:t>rcvpkt,data</a:t>
              </a:r>
              <a:r>
                <a:rPr lang="en-US" altLang="zh-CN" sz="1600" b="1" dirty="0">
                  <a:latin typeface="Arial" panose="020B0604020202020204" pitchFamily="34" charset="0"/>
                  <a:ea typeface="宋体" panose="02010600030101010101" pitchFamily="2" charset="-122"/>
                </a:rPr>
                <a:t>)</a:t>
              </a:r>
            </a:p>
            <a:p>
              <a:pPr>
                <a:spcBef>
                  <a:spcPct val="0"/>
                </a:spcBef>
                <a:buFontTx/>
                <a:buNone/>
              </a:pPr>
              <a:r>
                <a:rPr lang="en-US" altLang="zh-CN" sz="1600" b="1" dirty="0" err="1">
                  <a:latin typeface="Arial" panose="020B0604020202020204" pitchFamily="34" charset="0"/>
                  <a:ea typeface="宋体" panose="02010600030101010101" pitchFamily="2" charset="-122"/>
                </a:rPr>
                <a:t>deliver_data</a:t>
              </a:r>
              <a:r>
                <a:rPr lang="en-US" altLang="zh-CN" sz="1600" b="1" dirty="0">
                  <a:latin typeface="Arial" panose="020B0604020202020204" pitchFamily="34" charset="0"/>
                  <a:ea typeface="宋体" panose="02010600030101010101" pitchFamily="2" charset="-122"/>
                </a:rPr>
                <a:t>(data)</a:t>
              </a:r>
            </a:p>
            <a:p>
              <a:pPr>
                <a:spcBef>
                  <a:spcPct val="0"/>
                </a:spcBef>
                <a:buFontTx/>
                <a:buNone/>
              </a:pP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 = </a:t>
              </a:r>
              <a:r>
                <a:rPr lang="en-US" altLang="zh-CN" sz="1600" b="1" dirty="0" err="1">
                  <a:latin typeface="Arial" panose="020B0604020202020204" pitchFamily="34" charset="0"/>
                  <a:ea typeface="宋体" panose="02010600030101010101" pitchFamily="2" charset="-122"/>
                </a:rPr>
                <a:t>make_pkt</a:t>
              </a:r>
              <a:r>
                <a:rPr lang="en-US" altLang="zh-CN" sz="1600" b="1" dirty="0">
                  <a:latin typeface="Arial" panose="020B0604020202020204" pitchFamily="34" charset="0"/>
                  <a:ea typeface="宋体" panose="02010600030101010101" pitchFamily="2" charset="-122"/>
                </a:rPr>
                <a:t>(ACK1, </a:t>
              </a:r>
              <a:r>
                <a:rPr lang="en-US" altLang="zh-CN" sz="1600" b="1" dirty="0" err="1">
                  <a:latin typeface="Arial" panose="020B0604020202020204" pitchFamily="34" charset="0"/>
                  <a:ea typeface="宋体" panose="02010600030101010101" pitchFamily="2" charset="-122"/>
                </a:rPr>
                <a:t>chksum</a:t>
              </a:r>
              <a:r>
                <a:rPr lang="en-US" altLang="zh-CN" sz="1600" b="1" dirty="0">
                  <a:latin typeface="Arial" panose="020B0604020202020204" pitchFamily="34" charset="0"/>
                  <a:ea typeface="宋体" panose="02010600030101010101" pitchFamily="2" charset="-122"/>
                </a:rPr>
                <a:t>)</a:t>
              </a:r>
            </a:p>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a:t>
              </a:r>
            </a:p>
          </p:txBody>
        </p:sp>
        <p:sp>
          <p:nvSpPr>
            <p:cNvPr id="36" name="Freeform 30"/>
            <p:cNvSpPr>
              <a:spLocks/>
            </p:cNvSpPr>
            <p:nvPr/>
          </p:nvSpPr>
          <p:spPr bwMode="auto">
            <a:xfrm>
              <a:off x="3582988" y="4279900"/>
              <a:ext cx="334962" cy="534988"/>
            </a:xfrm>
            <a:custGeom>
              <a:avLst/>
              <a:gdLst>
                <a:gd name="T0" fmla="*/ 2147483646 w 211"/>
                <a:gd name="T1" fmla="*/ 2147483646 h 337"/>
                <a:gd name="T2" fmla="*/ 2147483646 w 211"/>
                <a:gd name="T3" fmla="*/ 2147483646 h 337"/>
                <a:gd name="T4" fmla="*/ 2147483646 w 211"/>
                <a:gd name="T5" fmla="*/ 2147483646 h 337"/>
                <a:gd name="T6" fmla="*/ 2147483646 w 211"/>
                <a:gd name="T7" fmla="*/ 2147483646 h 337"/>
                <a:gd name="T8" fmla="*/ 2147483646 w 211"/>
                <a:gd name="T9" fmla="*/ 2147483646 h 337"/>
                <a:gd name="T10" fmla="*/ 2147483646 w 211"/>
                <a:gd name="T11" fmla="*/ 2147483646 h 337"/>
                <a:gd name="T12" fmla="*/ 2147483646 w 211"/>
                <a:gd name="T13" fmla="*/ 2147483646 h 337"/>
                <a:gd name="T14" fmla="*/ 2147483646 w 211"/>
                <a:gd name="T15" fmla="*/ 2147483646 h 337"/>
                <a:gd name="T16" fmla="*/ 2147483646 w 211"/>
                <a:gd name="T17" fmla="*/ 2147483646 h 337"/>
                <a:gd name="T18" fmla="*/ 2147483646 w 211"/>
                <a:gd name="T19" fmla="*/ 2147483646 h 337"/>
                <a:gd name="T20" fmla="*/ 2147483646 w 211"/>
                <a:gd name="T21" fmla="*/ 2147483646 h 337"/>
                <a:gd name="T22" fmla="*/ 2147483646 w 211"/>
                <a:gd name="T23" fmla="*/ 2147483646 h 337"/>
                <a:gd name="T24" fmla="*/ 2147483646 w 211"/>
                <a:gd name="T25" fmla="*/ 2147483646 h 337"/>
                <a:gd name="T26" fmla="*/ 0 w 211"/>
                <a:gd name="T27" fmla="*/ 2147483646 h 337"/>
                <a:gd name="T28" fmla="*/ 2147483646 w 211"/>
                <a:gd name="T29" fmla="*/ 2147483646 h 337"/>
                <a:gd name="T30" fmla="*/ 2147483646 w 211"/>
                <a:gd name="T31" fmla="*/ 2147483646 h 337"/>
                <a:gd name="T32" fmla="*/ 2147483646 w 211"/>
                <a:gd name="T33" fmla="*/ 2147483646 h 337"/>
                <a:gd name="T34" fmla="*/ 2147483646 w 211"/>
                <a:gd name="T35" fmla="*/ 2147483646 h 337"/>
                <a:gd name="T36" fmla="*/ 2147483646 w 211"/>
                <a:gd name="T37" fmla="*/ 2147483646 h 337"/>
                <a:gd name="T38" fmla="*/ 2147483646 w 211"/>
                <a:gd name="T39" fmla="*/ 2147483646 h 337"/>
                <a:gd name="T40" fmla="*/ 2147483646 w 211"/>
                <a:gd name="T41" fmla="*/ 2147483646 h 337"/>
                <a:gd name="T42" fmla="*/ 2147483646 w 211"/>
                <a:gd name="T43" fmla="*/ 2147483646 h 337"/>
                <a:gd name="T44" fmla="*/ 2147483646 w 211"/>
                <a:gd name="T45" fmla="*/ 0 h 337"/>
                <a:gd name="T46" fmla="*/ 2147483646 w 211"/>
                <a:gd name="T47" fmla="*/ 2147483646 h 337"/>
                <a:gd name="T48" fmla="*/ 2147483646 w 211"/>
                <a:gd name="T49" fmla="*/ 2147483646 h 337"/>
                <a:gd name="T50" fmla="*/ 2147483646 w 211"/>
                <a:gd name="T51" fmla="*/ 2147483646 h 337"/>
                <a:gd name="T52" fmla="*/ 2147483646 w 211"/>
                <a:gd name="T53" fmla="*/ 2147483646 h 337"/>
                <a:gd name="T54" fmla="*/ 2147483646 w 211"/>
                <a:gd name="T55" fmla="*/ 2147483646 h 337"/>
                <a:gd name="T56" fmla="*/ 2147483646 w 211"/>
                <a:gd name="T57" fmla="*/ 2147483646 h 33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1"/>
                <a:gd name="T88" fmla="*/ 0 h 337"/>
                <a:gd name="T89" fmla="*/ 211 w 211"/>
                <a:gd name="T90" fmla="*/ 337 h 33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1" h="337">
                  <a:moveTo>
                    <a:pt x="191" y="263"/>
                  </a:moveTo>
                  <a:lnTo>
                    <a:pt x="165" y="290"/>
                  </a:lnTo>
                  <a:lnTo>
                    <a:pt x="140" y="310"/>
                  </a:lnTo>
                  <a:lnTo>
                    <a:pt x="119" y="324"/>
                  </a:lnTo>
                  <a:lnTo>
                    <a:pt x="99" y="332"/>
                  </a:lnTo>
                  <a:lnTo>
                    <a:pt x="81" y="336"/>
                  </a:lnTo>
                  <a:lnTo>
                    <a:pt x="64" y="335"/>
                  </a:lnTo>
                  <a:lnTo>
                    <a:pt x="50" y="329"/>
                  </a:lnTo>
                  <a:lnTo>
                    <a:pt x="38" y="320"/>
                  </a:lnTo>
                  <a:lnTo>
                    <a:pt x="27" y="307"/>
                  </a:lnTo>
                  <a:lnTo>
                    <a:pt x="18" y="292"/>
                  </a:lnTo>
                  <a:lnTo>
                    <a:pt x="11" y="273"/>
                  </a:lnTo>
                  <a:lnTo>
                    <a:pt x="6" y="253"/>
                  </a:lnTo>
                  <a:lnTo>
                    <a:pt x="0" y="208"/>
                  </a:lnTo>
                  <a:lnTo>
                    <a:pt x="1" y="160"/>
                  </a:lnTo>
                  <a:lnTo>
                    <a:pt x="8" y="113"/>
                  </a:lnTo>
                  <a:lnTo>
                    <a:pt x="22" y="70"/>
                  </a:lnTo>
                  <a:lnTo>
                    <a:pt x="30" y="51"/>
                  </a:lnTo>
                  <a:lnTo>
                    <a:pt x="40" y="34"/>
                  </a:lnTo>
                  <a:lnTo>
                    <a:pt x="52" y="20"/>
                  </a:lnTo>
                  <a:lnTo>
                    <a:pt x="64" y="9"/>
                  </a:lnTo>
                  <a:lnTo>
                    <a:pt x="78" y="3"/>
                  </a:lnTo>
                  <a:lnTo>
                    <a:pt x="94" y="0"/>
                  </a:lnTo>
                  <a:lnTo>
                    <a:pt x="110" y="1"/>
                  </a:lnTo>
                  <a:lnTo>
                    <a:pt x="128" y="7"/>
                  </a:lnTo>
                  <a:lnTo>
                    <a:pt x="147" y="19"/>
                  </a:lnTo>
                  <a:lnTo>
                    <a:pt x="167" y="37"/>
                  </a:lnTo>
                  <a:lnTo>
                    <a:pt x="188" y="61"/>
                  </a:lnTo>
                  <a:lnTo>
                    <a:pt x="210" y="92"/>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31"/>
            <p:cNvSpPr>
              <a:spLocks noChangeShapeType="1"/>
            </p:cNvSpPr>
            <p:nvPr/>
          </p:nvSpPr>
          <p:spPr bwMode="auto">
            <a:xfrm>
              <a:off x="1552575" y="4589463"/>
              <a:ext cx="19240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 name="Rectangle 32"/>
            <p:cNvSpPr>
              <a:spLocks noChangeArrowheads="1"/>
            </p:cNvSpPr>
            <p:nvPr/>
          </p:nvSpPr>
          <p:spPr bwMode="auto">
            <a:xfrm>
              <a:off x="1471613" y="3752850"/>
              <a:ext cx="236061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a:t>
              </a:r>
            </a:p>
            <a:p>
              <a:pPr>
                <a:spcBef>
                  <a:spcPct val="0"/>
                </a:spcBef>
                <a:buFontTx/>
                <a:buNone/>
              </a:pPr>
              <a:r>
                <a:rPr lang="en-US" altLang="zh-CN" sz="1600" b="1">
                  <a:latin typeface="Arial" panose="020B0604020202020204" pitchFamily="34" charset="0"/>
                  <a:ea typeface="宋体" panose="02010600030101010101" pitchFamily="2" charset="-122"/>
                </a:rPr>
                <a:t>   (corrupt(rcvpkt) ||</a:t>
              </a:r>
            </a:p>
            <a:p>
              <a:pPr>
                <a:spcBef>
                  <a:spcPct val="0"/>
                </a:spcBef>
                <a:buFontTx/>
                <a:buNone/>
              </a:pPr>
              <a:r>
                <a:rPr lang="en-US" altLang="zh-CN" sz="1600" b="1">
                  <a:latin typeface="Arial" panose="020B0604020202020204" pitchFamily="34" charset="0"/>
                  <a:ea typeface="宋体" panose="02010600030101010101" pitchFamily="2" charset="-122"/>
                </a:rPr>
                <a:t>     has_seq1(rcvpkt))</a:t>
              </a:r>
            </a:p>
          </p:txBody>
        </p:sp>
        <p:sp>
          <p:nvSpPr>
            <p:cNvPr id="39" name="Rectangle 33"/>
            <p:cNvSpPr>
              <a:spLocks noChangeArrowheads="1"/>
            </p:cNvSpPr>
            <p:nvPr/>
          </p:nvSpPr>
          <p:spPr bwMode="auto">
            <a:xfrm>
              <a:off x="1462088" y="4652963"/>
              <a:ext cx="20383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42" name="Rectangle 34"/>
            <p:cNvSpPr>
              <a:spLocks noChangeArrowheads="1"/>
            </p:cNvSpPr>
            <p:nvPr/>
          </p:nvSpPr>
          <p:spPr bwMode="auto">
            <a:xfrm>
              <a:off x="4789488" y="4240213"/>
              <a:ext cx="1841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a:latin typeface="Comic Sans MS" panose="030F0702030302020204" pitchFamily="66" charset="0"/>
                  <a:ea typeface="宋体" panose="02010600030101010101" pitchFamily="2" charset="-122"/>
                </a:rPr>
                <a:t>receiver FSM</a:t>
              </a:r>
            </a:p>
            <a:p>
              <a:pPr algn="ctr">
                <a:spcBef>
                  <a:spcPct val="0"/>
                </a:spcBef>
                <a:buFontTx/>
                <a:buNone/>
              </a:pPr>
              <a:r>
                <a:rPr lang="en-US" altLang="zh-CN" sz="2000" b="1">
                  <a:latin typeface="Comic Sans MS" panose="030F0702030302020204" pitchFamily="66" charset="0"/>
                  <a:ea typeface="宋体" panose="02010600030101010101" pitchFamily="2" charset="-122"/>
                </a:rPr>
                <a:t>fragment</a:t>
              </a:r>
            </a:p>
          </p:txBody>
        </p:sp>
        <p:sp>
          <p:nvSpPr>
            <p:cNvPr id="44" name="Line 35"/>
            <p:cNvSpPr>
              <a:spLocks noChangeShapeType="1"/>
            </p:cNvSpPr>
            <p:nvPr/>
          </p:nvSpPr>
          <p:spPr bwMode="auto">
            <a:xfrm>
              <a:off x="2127250" y="2532063"/>
              <a:ext cx="7883525" cy="2757487"/>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 name="Rectangle 36"/>
            <p:cNvSpPr>
              <a:spLocks noChangeArrowheads="1"/>
            </p:cNvSpPr>
            <p:nvPr/>
          </p:nvSpPr>
          <p:spPr bwMode="auto">
            <a:xfrm>
              <a:off x="8316913" y="4032250"/>
              <a:ext cx="379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Symbol" panose="05050102010706020507" pitchFamily="18" charset="2"/>
                  <a:ea typeface="宋体" panose="02010600030101010101" pitchFamily="2" charset="-122"/>
                </a:rPr>
                <a:t>L</a:t>
              </a:r>
            </a:p>
          </p:txBody>
        </p:sp>
      </p:grpSp>
    </p:spTree>
    <p:extLst>
      <p:ext uri="{BB962C8B-B14F-4D97-AF65-F5344CB8AC3E}">
        <p14:creationId xmlns:p14="http://schemas.microsoft.com/office/powerpoint/2010/main" val="32485200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2492312" y="1436588"/>
            <a:ext cx="7271350" cy="106572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dirty="0">
                <a:cs typeface="+mn-ea"/>
                <a:sym typeface="+mn-lt"/>
              </a:rPr>
              <a:t>新假设</a:t>
            </a:r>
            <a:r>
              <a:rPr lang="en-US" altLang="zh-CN" sz="2400" dirty="0">
                <a:cs typeface="+mn-ea"/>
                <a:sym typeface="+mn-lt"/>
              </a:rPr>
              <a:t>: </a:t>
            </a:r>
            <a:r>
              <a:rPr lang="zh-CN" altLang="en-US" sz="2400" dirty="0">
                <a:cs typeface="+mn-ea"/>
                <a:sym typeface="+mn-lt"/>
              </a:rPr>
              <a:t>下层信道还要丢失报文 </a:t>
            </a:r>
            <a:r>
              <a:rPr lang="en-US" altLang="zh-CN" sz="2400" dirty="0">
                <a:cs typeface="+mn-ea"/>
                <a:sym typeface="+mn-lt"/>
              </a:rPr>
              <a:t>(</a:t>
            </a:r>
            <a:r>
              <a:rPr lang="zh-CN" altLang="en-US" sz="2400" dirty="0">
                <a:cs typeface="+mn-ea"/>
                <a:sym typeface="+mn-lt"/>
              </a:rPr>
              <a:t>数据或者 </a:t>
            </a:r>
            <a:r>
              <a:rPr lang="en-US" altLang="zh-CN" sz="2400" dirty="0">
                <a:cs typeface="+mn-ea"/>
                <a:sym typeface="+mn-lt"/>
              </a:rPr>
              <a:t>ACKs)</a:t>
            </a:r>
          </a:p>
          <a:p>
            <a:pPr algn="ctr">
              <a:lnSpc>
                <a:spcPct val="150000"/>
              </a:lnSpc>
            </a:pPr>
            <a:r>
              <a:rPr lang="zh-CN" altLang="en-US" sz="2400" dirty="0">
                <a:cs typeface="+mn-ea"/>
                <a:sym typeface="+mn-lt"/>
              </a:rPr>
              <a:t>校验和</a:t>
            </a:r>
            <a:r>
              <a:rPr lang="en-US" altLang="zh-CN" sz="2400" dirty="0">
                <a:cs typeface="+mn-ea"/>
                <a:sym typeface="+mn-lt"/>
              </a:rPr>
              <a:t>, </a:t>
            </a:r>
            <a:r>
              <a:rPr lang="zh-CN" altLang="en-US" sz="2400" dirty="0">
                <a:cs typeface="+mn-ea"/>
                <a:sym typeface="+mn-lt"/>
              </a:rPr>
              <a:t>序号</a:t>
            </a:r>
            <a:r>
              <a:rPr lang="en-US" altLang="zh-CN" sz="2400" dirty="0">
                <a:cs typeface="+mn-ea"/>
                <a:sym typeface="+mn-lt"/>
              </a:rPr>
              <a:t>, </a:t>
            </a:r>
            <a:r>
              <a:rPr lang="zh-CN" altLang="en-US" sz="2400" dirty="0">
                <a:cs typeface="+mn-ea"/>
                <a:sym typeface="+mn-lt"/>
              </a:rPr>
              <a:t>确认</a:t>
            </a:r>
            <a:r>
              <a:rPr lang="en-US" altLang="zh-CN" sz="2400" dirty="0">
                <a:cs typeface="+mn-ea"/>
                <a:sym typeface="+mn-lt"/>
              </a:rPr>
              <a:t>, </a:t>
            </a:r>
            <a:r>
              <a:rPr lang="zh-CN" altLang="en-US" sz="2400" dirty="0">
                <a:cs typeface="+mn-ea"/>
                <a:sym typeface="+mn-lt"/>
              </a:rPr>
              <a:t>重发将会有帮助，但是不够</a:t>
            </a:r>
          </a:p>
        </p:txBody>
      </p:sp>
      <p:grpSp>
        <p:nvGrpSpPr>
          <p:cNvPr id="4" name="组合 3"/>
          <p:cNvGrpSpPr/>
          <p:nvPr/>
        </p:nvGrpSpPr>
        <p:grpSpPr>
          <a:xfrm>
            <a:off x="1784738" y="2661712"/>
            <a:ext cx="9144518" cy="4040456"/>
            <a:chOff x="445294" y="4198143"/>
            <a:chExt cx="7104063" cy="2027239"/>
          </a:xfrm>
        </p:grpSpPr>
        <p:sp>
          <p:nvSpPr>
            <p:cNvPr id="43" name="圆角矩形 42"/>
            <p:cNvSpPr/>
            <p:nvPr/>
          </p:nvSpPr>
          <p:spPr>
            <a:xfrm>
              <a:off x="515549" y="4198143"/>
              <a:ext cx="6566290"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893"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2925903" y="710268"/>
            <a:ext cx="6340198" cy="646331"/>
          </a:xfrm>
          <a:prstGeom prst="rect">
            <a:avLst/>
          </a:prstGeom>
        </p:spPr>
        <p:txBody>
          <a:bodyPr wrap="none">
            <a:spAutoFit/>
          </a:bodyPr>
          <a:lstStyle/>
          <a:p>
            <a:pPr algn="ctr"/>
            <a:r>
              <a:rPr lang="en-US" altLang="zh-CN" sz="3600" b="1" dirty="0">
                <a:solidFill>
                  <a:schemeClr val="accent1"/>
                </a:solidFill>
                <a:cs typeface="+mn-ea"/>
                <a:sym typeface="+mn-lt"/>
              </a:rPr>
              <a:t>rdt3.0: </a:t>
            </a:r>
            <a:r>
              <a:rPr lang="zh-CN" altLang="en-US" sz="3600" b="1" dirty="0">
                <a:solidFill>
                  <a:schemeClr val="accent1"/>
                </a:solidFill>
                <a:cs typeface="+mn-ea"/>
                <a:sym typeface="+mn-lt"/>
              </a:rPr>
              <a:t>具有出错和丢失的信道</a:t>
            </a:r>
            <a:endParaRPr lang="en-US" altLang="zh-CN" sz="3600" b="1" dirty="0">
              <a:solidFill>
                <a:schemeClr val="accent1"/>
              </a:solidFill>
              <a:cs typeface="+mn-ea"/>
              <a:sym typeface="+mn-lt"/>
            </a:endParaRPr>
          </a:p>
        </p:txBody>
      </p:sp>
      <p:sp>
        <p:nvSpPr>
          <p:cNvPr id="5" name="矩形 4"/>
          <p:cNvSpPr/>
          <p:nvPr/>
        </p:nvSpPr>
        <p:spPr>
          <a:xfrm>
            <a:off x="2241938" y="2697859"/>
            <a:ext cx="7922490" cy="3904402"/>
          </a:xfrm>
          <a:prstGeom prst="rect">
            <a:avLst/>
          </a:prstGeom>
        </p:spPr>
        <p:txBody>
          <a:bodyPr wrap="square">
            <a:spAutoFit/>
          </a:bodyPr>
          <a:lstStyle/>
          <a:p>
            <a:pPr>
              <a:lnSpc>
                <a:spcPct val="150000"/>
              </a:lnSpc>
            </a:pPr>
            <a:r>
              <a:rPr lang="zh-CN" altLang="en-US" sz="2400" dirty="0">
                <a:solidFill>
                  <a:schemeClr val="bg1"/>
                </a:solidFill>
              </a:rPr>
              <a:t>方法</a:t>
            </a:r>
            <a:r>
              <a:rPr lang="en-US" altLang="zh-CN" sz="2400" dirty="0">
                <a:solidFill>
                  <a:schemeClr val="bg1"/>
                </a:solidFill>
              </a:rPr>
              <a:t>: </a:t>
            </a:r>
            <a:r>
              <a:rPr lang="zh-CN" altLang="en-US" sz="2400" dirty="0">
                <a:solidFill>
                  <a:schemeClr val="bg1"/>
                </a:solidFill>
              </a:rPr>
              <a:t>发送者等待“合理的”确认时间</a:t>
            </a:r>
          </a:p>
          <a:p>
            <a:pPr marL="342900" indent="-342900">
              <a:lnSpc>
                <a:spcPct val="150000"/>
              </a:lnSpc>
              <a:buFont typeface="Arial" panose="020B0604020202020204" pitchFamily="34" charset="0"/>
              <a:buChar char="•"/>
            </a:pPr>
            <a:r>
              <a:rPr lang="zh-CN" altLang="en-US" sz="2400" dirty="0">
                <a:solidFill>
                  <a:schemeClr val="bg1"/>
                </a:solidFill>
              </a:rPr>
              <a:t>如果在这个时间内没有收到确认就重发</a:t>
            </a:r>
          </a:p>
          <a:p>
            <a:pPr marL="342900" indent="-342900">
              <a:lnSpc>
                <a:spcPct val="150000"/>
              </a:lnSpc>
              <a:buFont typeface="Arial" panose="020B0604020202020204" pitchFamily="34" charset="0"/>
              <a:buChar char="•"/>
            </a:pPr>
            <a:r>
              <a:rPr lang="zh-CN" altLang="en-US" sz="2400" dirty="0">
                <a:solidFill>
                  <a:schemeClr val="bg1"/>
                </a:solidFill>
              </a:rPr>
              <a:t>如果报文（或者确认）只是延迟 </a:t>
            </a:r>
            <a:r>
              <a:rPr lang="en-US" altLang="zh-CN" sz="2400" dirty="0">
                <a:solidFill>
                  <a:schemeClr val="bg1"/>
                </a:solidFill>
              </a:rPr>
              <a:t>(</a:t>
            </a:r>
            <a:r>
              <a:rPr lang="zh-CN" altLang="en-US" sz="2400" dirty="0">
                <a:solidFill>
                  <a:schemeClr val="bg1"/>
                </a:solidFill>
              </a:rPr>
              <a:t>没有丢失</a:t>
            </a:r>
            <a:r>
              <a:rPr lang="en-US" altLang="zh-CN" sz="2400" dirty="0">
                <a:solidFill>
                  <a:schemeClr val="bg1"/>
                </a:solidFill>
              </a:rPr>
              <a:t>):</a:t>
            </a:r>
          </a:p>
          <a:p>
            <a:pPr>
              <a:lnSpc>
                <a:spcPct val="150000"/>
              </a:lnSpc>
            </a:pPr>
            <a:r>
              <a:rPr lang="zh-CN" altLang="en-US" sz="2400" dirty="0">
                <a:solidFill>
                  <a:schemeClr val="bg1"/>
                </a:solidFill>
              </a:rPr>
              <a:t>        重发将导致重复，但是使用序号已经处理了这个问题</a:t>
            </a:r>
          </a:p>
          <a:p>
            <a:pPr>
              <a:lnSpc>
                <a:spcPct val="150000"/>
              </a:lnSpc>
            </a:pPr>
            <a:r>
              <a:rPr lang="zh-CN" altLang="en-US" sz="2400" dirty="0">
                <a:solidFill>
                  <a:schemeClr val="bg1"/>
                </a:solidFill>
              </a:rPr>
              <a:t>        接受方必须指定被确认的报文序号</a:t>
            </a:r>
          </a:p>
          <a:p>
            <a:pPr marL="342900" indent="-342900">
              <a:lnSpc>
                <a:spcPct val="150000"/>
              </a:lnSpc>
              <a:buFont typeface="Arial" panose="020B0604020202020204" pitchFamily="34" charset="0"/>
              <a:buChar char="•"/>
            </a:pPr>
            <a:r>
              <a:rPr lang="zh-CN" altLang="en-US" sz="2400" dirty="0">
                <a:solidFill>
                  <a:schemeClr val="bg1"/>
                </a:solidFill>
              </a:rPr>
              <a:t>要求倒计时定时器</a:t>
            </a:r>
          </a:p>
          <a:p>
            <a:pPr marL="342900" indent="-342900">
              <a:lnSpc>
                <a:spcPct val="150000"/>
              </a:lnSpc>
              <a:buFont typeface="Arial" panose="020B0604020202020204" pitchFamily="34" charset="0"/>
              <a:buChar char="•"/>
            </a:pPr>
            <a:r>
              <a:rPr lang="zh-CN" altLang="en-US" sz="2400" dirty="0">
                <a:solidFill>
                  <a:schemeClr val="bg1"/>
                </a:solidFill>
              </a:rPr>
              <a:t>只有在定时器超时时才触发重发</a:t>
            </a:r>
          </a:p>
        </p:txBody>
      </p:sp>
    </p:spTree>
    <p:extLst>
      <p:ext uri="{BB962C8B-B14F-4D97-AF65-F5344CB8AC3E}">
        <p14:creationId xmlns:p14="http://schemas.microsoft.com/office/powerpoint/2010/main" val="2802259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4283869" y="368984"/>
            <a:ext cx="2954655" cy="646331"/>
          </a:xfrm>
          <a:prstGeom prst="rect">
            <a:avLst/>
          </a:prstGeom>
        </p:spPr>
        <p:txBody>
          <a:bodyPr wrap="none">
            <a:spAutoFit/>
          </a:bodyPr>
          <a:lstStyle/>
          <a:p>
            <a:pPr algn="ctr"/>
            <a:r>
              <a:rPr lang="en-US" altLang="zh-CN" sz="3600" b="1" dirty="0">
                <a:solidFill>
                  <a:schemeClr val="accent1"/>
                </a:solidFill>
                <a:cs typeface="+mn-ea"/>
                <a:sym typeface="+mn-lt"/>
              </a:rPr>
              <a:t>rdt3.0 </a:t>
            </a:r>
            <a:r>
              <a:rPr lang="zh-CN" altLang="en-US" sz="3600" b="1" dirty="0">
                <a:solidFill>
                  <a:schemeClr val="accent1"/>
                </a:solidFill>
                <a:cs typeface="+mn-ea"/>
                <a:sym typeface="+mn-lt"/>
              </a:rPr>
              <a:t>发送方</a:t>
            </a:r>
            <a:endParaRPr lang="en-US" altLang="zh-CN" sz="3600" b="1" dirty="0">
              <a:solidFill>
                <a:schemeClr val="accent1"/>
              </a:solidFill>
              <a:cs typeface="+mn-ea"/>
              <a:sym typeface="+mn-lt"/>
            </a:endParaRPr>
          </a:p>
        </p:txBody>
      </p:sp>
      <p:grpSp>
        <p:nvGrpSpPr>
          <p:cNvPr id="2" name="组合 1">
            <a:extLst>
              <a:ext uri="{FF2B5EF4-FFF2-40B4-BE49-F238E27FC236}">
                <a16:creationId xmlns:a16="http://schemas.microsoft.com/office/drawing/2014/main" id="{2237B548-7985-4590-AC1D-BA34F6B99D68}"/>
              </a:ext>
            </a:extLst>
          </p:cNvPr>
          <p:cNvGrpSpPr/>
          <p:nvPr/>
        </p:nvGrpSpPr>
        <p:grpSpPr>
          <a:xfrm>
            <a:off x="1911350" y="906463"/>
            <a:ext cx="8058150" cy="5832475"/>
            <a:chOff x="1911350" y="906463"/>
            <a:chExt cx="8058150" cy="5832475"/>
          </a:xfrm>
        </p:grpSpPr>
        <p:sp>
          <p:nvSpPr>
            <p:cNvPr id="9" name="Rectangle 3"/>
            <p:cNvSpPr>
              <a:spLocks noChangeArrowheads="1"/>
            </p:cNvSpPr>
            <p:nvPr/>
          </p:nvSpPr>
          <p:spPr bwMode="auto">
            <a:xfrm>
              <a:off x="4302125" y="1598613"/>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sndpkt = make_pkt(0, data, checksum)</a:t>
              </a:r>
            </a:p>
            <a:p>
              <a:pPr>
                <a:spcBef>
                  <a:spcPct val="0"/>
                </a:spcBef>
                <a:buFontTx/>
                <a:buNone/>
              </a:pPr>
              <a:r>
                <a:rPr lang="en-US" altLang="zh-CN" sz="1400" b="1">
                  <a:latin typeface="Arial" panose="020B0604020202020204" pitchFamily="34" charset="0"/>
                  <a:ea typeface="宋体" panose="02010600030101010101" pitchFamily="2" charset="-122"/>
                </a:rPr>
                <a:t>udt_send(sndpkt)</a:t>
              </a:r>
            </a:p>
            <a:p>
              <a:pPr>
                <a:spcBef>
                  <a:spcPct val="0"/>
                </a:spcBef>
                <a:buFontTx/>
                <a:buNone/>
              </a:pPr>
              <a:r>
                <a:rPr lang="en-US" altLang="zh-CN" sz="1400" b="1">
                  <a:latin typeface="Arial" panose="020B0604020202020204" pitchFamily="34" charset="0"/>
                  <a:ea typeface="宋体" panose="02010600030101010101" pitchFamily="2" charset="-122"/>
                </a:rPr>
                <a:t>start_timer</a:t>
              </a:r>
            </a:p>
          </p:txBody>
        </p:sp>
        <p:sp>
          <p:nvSpPr>
            <p:cNvPr id="10" name="Rectangle 4"/>
            <p:cNvSpPr>
              <a:spLocks noChangeArrowheads="1"/>
            </p:cNvSpPr>
            <p:nvPr/>
          </p:nvSpPr>
          <p:spPr bwMode="auto">
            <a:xfrm>
              <a:off x="4343400" y="1304925"/>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rdt_send(data)</a:t>
              </a:r>
            </a:p>
          </p:txBody>
        </p:sp>
        <p:sp>
          <p:nvSpPr>
            <p:cNvPr id="11" name="Line 5"/>
            <p:cNvSpPr>
              <a:spLocks noChangeShapeType="1"/>
            </p:cNvSpPr>
            <p:nvPr/>
          </p:nvSpPr>
          <p:spPr bwMode="auto">
            <a:xfrm>
              <a:off x="4445000" y="1643063"/>
              <a:ext cx="990600"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 name="Line 6"/>
            <p:cNvSpPr>
              <a:spLocks noChangeShapeType="1"/>
            </p:cNvSpPr>
            <p:nvPr/>
          </p:nvSpPr>
          <p:spPr bwMode="auto">
            <a:xfrm>
              <a:off x="4032250" y="1758950"/>
              <a:ext cx="157163" cy="576263"/>
            </a:xfrm>
            <a:prstGeom prst="line">
              <a:avLst/>
            </a:prstGeom>
            <a:noFill/>
            <a:ln w="5715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 name="Group 9"/>
            <p:cNvGrpSpPr>
              <a:grpSpLocks/>
            </p:cNvGrpSpPr>
            <p:nvPr/>
          </p:nvGrpSpPr>
          <p:grpSpPr bwMode="auto">
            <a:xfrm>
              <a:off x="6640513" y="2301875"/>
              <a:ext cx="895350" cy="871538"/>
              <a:chOff x="3375" y="1315"/>
              <a:chExt cx="564" cy="549"/>
            </a:xfrm>
          </p:grpSpPr>
          <p:sp>
            <p:nvSpPr>
              <p:cNvPr id="14" name="Oval 7"/>
              <p:cNvSpPr>
                <a:spLocks noChangeArrowheads="1"/>
              </p:cNvSpPr>
              <p:nvPr/>
            </p:nvSpPr>
            <p:spPr bwMode="auto">
              <a:xfrm>
                <a:off x="3375" y="1315"/>
                <a:ext cx="564" cy="549"/>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5" name="Rectangle 8"/>
              <p:cNvSpPr>
                <a:spLocks noChangeArrowheads="1"/>
              </p:cNvSpPr>
              <p:nvPr/>
            </p:nvSpPr>
            <p:spPr bwMode="auto">
              <a:xfrm>
                <a:off x="3431" y="1353"/>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dirty="0">
                    <a:latin typeface="Arial" panose="020B0604020202020204" pitchFamily="34" charset="0"/>
                    <a:ea typeface="宋体" panose="02010600030101010101" pitchFamily="2" charset="-122"/>
                  </a:rPr>
                  <a:t>等待 </a:t>
                </a:r>
                <a:r>
                  <a:rPr lang="en-US" altLang="zh-CN" sz="1400" b="1" dirty="0">
                    <a:latin typeface="Arial" panose="020B0604020202020204" pitchFamily="34" charset="0"/>
                    <a:ea typeface="宋体" panose="02010600030101010101" pitchFamily="2" charset="-122"/>
                  </a:rPr>
                  <a:t>ACK0</a:t>
                </a:r>
              </a:p>
            </p:txBody>
          </p:sp>
        </p:grpSp>
        <p:sp>
          <p:nvSpPr>
            <p:cNvPr id="16" name="Freeform 10"/>
            <p:cNvSpPr>
              <a:spLocks/>
            </p:cNvSpPr>
            <p:nvPr/>
          </p:nvSpPr>
          <p:spPr bwMode="auto">
            <a:xfrm>
              <a:off x="4667250" y="2330450"/>
              <a:ext cx="2092325" cy="120650"/>
            </a:xfrm>
            <a:custGeom>
              <a:avLst/>
              <a:gdLst>
                <a:gd name="T0" fmla="*/ 0 w 1318"/>
                <a:gd name="T1" fmla="*/ 2147483646 h 76"/>
                <a:gd name="T2" fmla="*/ 2147483646 w 1318"/>
                <a:gd name="T3" fmla="*/ 2147483646 h 76"/>
                <a:gd name="T4" fmla="*/ 2147483646 w 1318"/>
                <a:gd name="T5" fmla="*/ 2147483646 h 76"/>
                <a:gd name="T6" fmla="*/ 2147483646 w 1318"/>
                <a:gd name="T7" fmla="*/ 2147483646 h 76"/>
                <a:gd name="T8" fmla="*/ 2147483646 w 1318"/>
                <a:gd name="T9" fmla="*/ 2147483646 h 76"/>
                <a:gd name="T10" fmla="*/ 2147483646 w 1318"/>
                <a:gd name="T11" fmla="*/ 2147483646 h 76"/>
                <a:gd name="T12" fmla="*/ 2147483646 w 1318"/>
                <a:gd name="T13" fmla="*/ 2147483646 h 76"/>
                <a:gd name="T14" fmla="*/ 2147483646 w 1318"/>
                <a:gd name="T15" fmla="*/ 2147483646 h 76"/>
                <a:gd name="T16" fmla="*/ 2147483646 w 1318"/>
                <a:gd name="T17" fmla="*/ 2147483646 h 76"/>
                <a:gd name="T18" fmla="*/ 2147483646 w 1318"/>
                <a:gd name="T19" fmla="*/ 2147483646 h 76"/>
                <a:gd name="T20" fmla="*/ 2147483646 w 1318"/>
                <a:gd name="T21" fmla="*/ 2147483646 h 76"/>
                <a:gd name="T22" fmla="*/ 2147483646 w 1318"/>
                <a:gd name="T23" fmla="*/ 2147483646 h 76"/>
                <a:gd name="T24" fmla="*/ 2147483646 w 1318"/>
                <a:gd name="T25" fmla="*/ 2147483646 h 76"/>
                <a:gd name="T26" fmla="*/ 2147483646 w 1318"/>
                <a:gd name="T27" fmla="*/ 0 h 76"/>
                <a:gd name="T28" fmla="*/ 2147483646 w 1318"/>
                <a:gd name="T29" fmla="*/ 2147483646 h 76"/>
                <a:gd name="T30" fmla="*/ 2147483646 w 1318"/>
                <a:gd name="T31" fmla="*/ 2147483646 h 76"/>
                <a:gd name="T32" fmla="*/ 2147483646 w 1318"/>
                <a:gd name="T33" fmla="*/ 2147483646 h 76"/>
                <a:gd name="T34" fmla="*/ 2147483646 w 1318"/>
                <a:gd name="T35" fmla="*/ 2147483646 h 76"/>
                <a:gd name="T36" fmla="*/ 2147483646 w 1318"/>
                <a:gd name="T37" fmla="*/ 2147483646 h 76"/>
                <a:gd name="T38" fmla="*/ 2147483646 w 1318"/>
                <a:gd name="T39" fmla="*/ 2147483646 h 76"/>
                <a:gd name="T40" fmla="*/ 2147483646 w 1318"/>
                <a:gd name="T41" fmla="*/ 2147483646 h 76"/>
                <a:gd name="T42" fmla="*/ 2147483646 w 1318"/>
                <a:gd name="T43" fmla="*/ 2147483646 h 76"/>
                <a:gd name="T44" fmla="*/ 2147483646 w 1318"/>
                <a:gd name="T45" fmla="*/ 2147483646 h 76"/>
                <a:gd name="T46" fmla="*/ 2147483646 w 1318"/>
                <a:gd name="T47" fmla="*/ 2147483646 h 76"/>
                <a:gd name="T48" fmla="*/ 2147483646 w 1318"/>
                <a:gd name="T49" fmla="*/ 2147483646 h 76"/>
                <a:gd name="T50" fmla="*/ 2147483646 w 1318"/>
                <a:gd name="T51" fmla="*/ 2147483646 h 76"/>
                <a:gd name="T52" fmla="*/ 2147483646 w 1318"/>
                <a:gd name="T53" fmla="*/ 2147483646 h 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18"/>
                <a:gd name="T82" fmla="*/ 0 h 76"/>
                <a:gd name="T83" fmla="*/ 1318 w 1318"/>
                <a:gd name="T84" fmla="*/ 76 h 7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18" h="76">
                  <a:moveTo>
                    <a:pt x="0" y="75"/>
                  </a:moveTo>
                  <a:lnTo>
                    <a:pt x="7" y="66"/>
                  </a:lnTo>
                  <a:lnTo>
                    <a:pt x="20" y="57"/>
                  </a:lnTo>
                  <a:lnTo>
                    <a:pt x="39" y="49"/>
                  </a:lnTo>
                  <a:lnTo>
                    <a:pt x="65" y="41"/>
                  </a:lnTo>
                  <a:lnTo>
                    <a:pt x="96" y="35"/>
                  </a:lnTo>
                  <a:lnTo>
                    <a:pt x="132" y="29"/>
                  </a:lnTo>
                  <a:lnTo>
                    <a:pt x="173" y="23"/>
                  </a:lnTo>
                  <a:lnTo>
                    <a:pt x="218" y="18"/>
                  </a:lnTo>
                  <a:lnTo>
                    <a:pt x="267" y="14"/>
                  </a:lnTo>
                  <a:lnTo>
                    <a:pt x="318" y="10"/>
                  </a:lnTo>
                  <a:lnTo>
                    <a:pt x="429" y="5"/>
                  </a:lnTo>
                  <a:lnTo>
                    <a:pt x="547" y="1"/>
                  </a:lnTo>
                  <a:lnTo>
                    <a:pt x="670" y="0"/>
                  </a:lnTo>
                  <a:lnTo>
                    <a:pt x="791" y="2"/>
                  </a:lnTo>
                  <a:lnTo>
                    <a:pt x="908" y="6"/>
                  </a:lnTo>
                  <a:lnTo>
                    <a:pt x="1018" y="11"/>
                  </a:lnTo>
                  <a:lnTo>
                    <a:pt x="1068" y="15"/>
                  </a:lnTo>
                  <a:lnTo>
                    <a:pt x="1116" y="20"/>
                  </a:lnTo>
                  <a:lnTo>
                    <a:pt x="1159" y="25"/>
                  </a:lnTo>
                  <a:lnTo>
                    <a:pt x="1198" y="30"/>
                  </a:lnTo>
                  <a:lnTo>
                    <a:pt x="1233" y="36"/>
                  </a:lnTo>
                  <a:lnTo>
                    <a:pt x="1262" y="43"/>
                  </a:lnTo>
                  <a:lnTo>
                    <a:pt x="1285" y="50"/>
                  </a:lnTo>
                  <a:lnTo>
                    <a:pt x="1303" y="58"/>
                  </a:lnTo>
                  <a:lnTo>
                    <a:pt x="1314" y="66"/>
                  </a:lnTo>
                  <a:lnTo>
                    <a:pt x="1317" y="75"/>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Freeform 11"/>
            <p:cNvSpPr>
              <a:spLocks/>
            </p:cNvSpPr>
            <p:nvPr/>
          </p:nvSpPr>
          <p:spPr bwMode="auto">
            <a:xfrm>
              <a:off x="7351713" y="2168525"/>
              <a:ext cx="457200" cy="388938"/>
            </a:xfrm>
            <a:custGeom>
              <a:avLst/>
              <a:gdLst>
                <a:gd name="T0" fmla="*/ 0 w 288"/>
                <a:gd name="T1" fmla="*/ 2147483646 h 245"/>
                <a:gd name="T2" fmla="*/ 2147483646 w 288"/>
                <a:gd name="T3" fmla="*/ 2147483646 h 245"/>
                <a:gd name="T4" fmla="*/ 2147483646 w 288"/>
                <a:gd name="T5" fmla="*/ 2147483646 h 245"/>
                <a:gd name="T6" fmla="*/ 2147483646 w 288"/>
                <a:gd name="T7" fmla="*/ 2147483646 h 245"/>
                <a:gd name="T8" fmla="*/ 2147483646 w 288"/>
                <a:gd name="T9" fmla="*/ 2147483646 h 245"/>
                <a:gd name="T10" fmla="*/ 2147483646 w 288"/>
                <a:gd name="T11" fmla="*/ 2147483646 h 245"/>
                <a:gd name="T12" fmla="*/ 2147483646 w 288"/>
                <a:gd name="T13" fmla="*/ 2147483646 h 245"/>
                <a:gd name="T14" fmla="*/ 2147483646 w 288"/>
                <a:gd name="T15" fmla="*/ 2147483646 h 245"/>
                <a:gd name="T16" fmla="*/ 2147483646 w 288"/>
                <a:gd name="T17" fmla="*/ 2147483646 h 245"/>
                <a:gd name="T18" fmla="*/ 2147483646 w 288"/>
                <a:gd name="T19" fmla="*/ 2147483646 h 245"/>
                <a:gd name="T20" fmla="*/ 2147483646 w 288"/>
                <a:gd name="T21" fmla="*/ 0 h 245"/>
                <a:gd name="T22" fmla="*/ 2147483646 w 288"/>
                <a:gd name="T23" fmla="*/ 2147483646 h 245"/>
                <a:gd name="T24" fmla="*/ 2147483646 w 288"/>
                <a:gd name="T25" fmla="*/ 2147483646 h 245"/>
                <a:gd name="T26" fmla="*/ 2147483646 w 288"/>
                <a:gd name="T27" fmla="*/ 2147483646 h 245"/>
                <a:gd name="T28" fmla="*/ 2147483646 w 288"/>
                <a:gd name="T29" fmla="*/ 2147483646 h 245"/>
                <a:gd name="T30" fmla="*/ 2147483646 w 288"/>
                <a:gd name="T31" fmla="*/ 2147483646 h 245"/>
                <a:gd name="T32" fmla="*/ 2147483646 w 288"/>
                <a:gd name="T33" fmla="*/ 2147483646 h 245"/>
                <a:gd name="T34" fmla="*/ 2147483646 w 288"/>
                <a:gd name="T35" fmla="*/ 2147483646 h 245"/>
                <a:gd name="T36" fmla="*/ 2147483646 w 288"/>
                <a:gd name="T37" fmla="*/ 2147483646 h 245"/>
                <a:gd name="T38" fmla="*/ 2147483646 w 288"/>
                <a:gd name="T39" fmla="*/ 2147483646 h 245"/>
                <a:gd name="T40" fmla="*/ 2147483646 w 288"/>
                <a:gd name="T41" fmla="*/ 2147483646 h 245"/>
                <a:gd name="T42" fmla="*/ 2147483646 w 288"/>
                <a:gd name="T43" fmla="*/ 2147483646 h 245"/>
                <a:gd name="T44" fmla="*/ 2147483646 w 288"/>
                <a:gd name="T45" fmla="*/ 2147483646 h 245"/>
                <a:gd name="T46" fmla="*/ 2147483646 w 288"/>
                <a:gd name="T47" fmla="*/ 2147483646 h 245"/>
                <a:gd name="T48" fmla="*/ 2147483646 w 288"/>
                <a:gd name="T49" fmla="*/ 2147483646 h 245"/>
                <a:gd name="T50" fmla="*/ 2147483646 w 288"/>
                <a:gd name="T51" fmla="*/ 2147483646 h 245"/>
                <a:gd name="T52" fmla="*/ 2147483646 w 288"/>
                <a:gd name="T53" fmla="*/ 2147483646 h 245"/>
                <a:gd name="T54" fmla="*/ 2147483646 w 288"/>
                <a:gd name="T55" fmla="*/ 2147483646 h 245"/>
                <a:gd name="T56" fmla="*/ 2147483646 w 288"/>
                <a:gd name="T57" fmla="*/ 2147483646 h 245"/>
                <a:gd name="T58" fmla="*/ 2147483646 w 288"/>
                <a:gd name="T59" fmla="*/ 2147483646 h 245"/>
                <a:gd name="T60" fmla="*/ 2147483646 w 288"/>
                <a:gd name="T61" fmla="*/ 2147483646 h 245"/>
                <a:gd name="T62" fmla="*/ 2147483646 w 288"/>
                <a:gd name="T63" fmla="*/ 2147483646 h 245"/>
                <a:gd name="T64" fmla="*/ 2147483646 w 288"/>
                <a:gd name="T65" fmla="*/ 2147483646 h 2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8"/>
                <a:gd name="T100" fmla="*/ 0 h 245"/>
                <a:gd name="T101" fmla="*/ 288 w 288"/>
                <a:gd name="T102" fmla="*/ 245 h 2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8" h="245">
                  <a:moveTo>
                    <a:pt x="0" y="130"/>
                  </a:moveTo>
                  <a:lnTo>
                    <a:pt x="9" y="103"/>
                  </a:lnTo>
                  <a:lnTo>
                    <a:pt x="19" y="80"/>
                  </a:lnTo>
                  <a:lnTo>
                    <a:pt x="31" y="60"/>
                  </a:lnTo>
                  <a:lnTo>
                    <a:pt x="45" y="43"/>
                  </a:lnTo>
                  <a:lnTo>
                    <a:pt x="60" y="29"/>
                  </a:lnTo>
                  <a:lnTo>
                    <a:pt x="77" y="18"/>
                  </a:lnTo>
                  <a:lnTo>
                    <a:pt x="94" y="10"/>
                  </a:lnTo>
                  <a:lnTo>
                    <a:pt x="112" y="4"/>
                  </a:lnTo>
                  <a:lnTo>
                    <a:pt x="130" y="1"/>
                  </a:lnTo>
                  <a:lnTo>
                    <a:pt x="148" y="0"/>
                  </a:lnTo>
                  <a:lnTo>
                    <a:pt x="166" y="1"/>
                  </a:lnTo>
                  <a:lnTo>
                    <a:pt x="184" y="4"/>
                  </a:lnTo>
                  <a:lnTo>
                    <a:pt x="201" y="9"/>
                  </a:lnTo>
                  <a:lnTo>
                    <a:pt x="217" y="16"/>
                  </a:lnTo>
                  <a:lnTo>
                    <a:pt x="232" y="24"/>
                  </a:lnTo>
                  <a:lnTo>
                    <a:pt x="246" y="33"/>
                  </a:lnTo>
                  <a:lnTo>
                    <a:pt x="258" y="44"/>
                  </a:lnTo>
                  <a:lnTo>
                    <a:pt x="269" y="55"/>
                  </a:lnTo>
                  <a:lnTo>
                    <a:pt x="277" y="68"/>
                  </a:lnTo>
                  <a:lnTo>
                    <a:pt x="283" y="81"/>
                  </a:lnTo>
                  <a:lnTo>
                    <a:pt x="287" y="95"/>
                  </a:lnTo>
                  <a:lnTo>
                    <a:pt x="287" y="110"/>
                  </a:lnTo>
                  <a:lnTo>
                    <a:pt x="285" y="124"/>
                  </a:lnTo>
                  <a:lnTo>
                    <a:pt x="279" y="139"/>
                  </a:lnTo>
                  <a:lnTo>
                    <a:pt x="270" y="154"/>
                  </a:lnTo>
                  <a:lnTo>
                    <a:pt x="257" y="168"/>
                  </a:lnTo>
                  <a:lnTo>
                    <a:pt x="240" y="183"/>
                  </a:lnTo>
                  <a:lnTo>
                    <a:pt x="219" y="197"/>
                  </a:lnTo>
                  <a:lnTo>
                    <a:pt x="194" y="210"/>
                  </a:lnTo>
                  <a:lnTo>
                    <a:pt x="163" y="222"/>
                  </a:lnTo>
                  <a:lnTo>
                    <a:pt x="128" y="234"/>
                  </a:lnTo>
                  <a:lnTo>
                    <a:pt x="87" y="244"/>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Rectangle 12"/>
            <p:cNvSpPr>
              <a:spLocks noChangeArrowheads="1"/>
            </p:cNvSpPr>
            <p:nvPr/>
          </p:nvSpPr>
          <p:spPr bwMode="auto">
            <a:xfrm>
              <a:off x="7764463" y="906463"/>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dirty="0" err="1">
                  <a:latin typeface="Arial" panose="020B0604020202020204" pitchFamily="34" charset="0"/>
                  <a:ea typeface="宋体" panose="02010600030101010101" pitchFamily="2" charset="-122"/>
                </a:rPr>
                <a:t>rdt_rcv</a:t>
              </a:r>
              <a:r>
                <a:rPr lang="en-US" altLang="zh-CN" sz="1400" b="1" dirty="0">
                  <a:latin typeface="Arial" panose="020B0604020202020204" pitchFamily="34" charset="0"/>
                  <a:ea typeface="宋体" panose="02010600030101010101" pitchFamily="2" charset="-122"/>
                </a:rPr>
                <a:t>(</a:t>
              </a:r>
              <a:r>
                <a:rPr lang="en-US" altLang="zh-CN" sz="1400" b="1" dirty="0" err="1">
                  <a:latin typeface="Arial" panose="020B0604020202020204" pitchFamily="34" charset="0"/>
                  <a:ea typeface="宋体" panose="02010600030101010101" pitchFamily="2" charset="-122"/>
                </a:rPr>
                <a:t>rcvpkt</a:t>
              </a:r>
              <a:r>
                <a:rPr lang="en-US" altLang="zh-CN" sz="1400" b="1" dirty="0">
                  <a:latin typeface="Arial" panose="020B0604020202020204" pitchFamily="34" charset="0"/>
                  <a:ea typeface="宋体" panose="02010600030101010101" pitchFamily="2" charset="-122"/>
                </a:rPr>
                <a:t>) &amp;&amp;  </a:t>
              </a:r>
            </a:p>
            <a:p>
              <a:pPr>
                <a:spcBef>
                  <a:spcPct val="0"/>
                </a:spcBef>
                <a:buFontTx/>
                <a:buNone/>
              </a:pPr>
              <a:r>
                <a:rPr lang="en-US" altLang="zh-CN" sz="1400" b="1" dirty="0">
                  <a:latin typeface="Arial" panose="020B0604020202020204" pitchFamily="34" charset="0"/>
                  <a:ea typeface="宋体" panose="02010600030101010101" pitchFamily="2" charset="-122"/>
                </a:rPr>
                <a:t>( corrupt(</a:t>
              </a:r>
              <a:r>
                <a:rPr lang="en-US" altLang="zh-CN" sz="1400" b="1" dirty="0" err="1">
                  <a:latin typeface="Arial" panose="020B0604020202020204" pitchFamily="34" charset="0"/>
                  <a:ea typeface="宋体" panose="02010600030101010101" pitchFamily="2" charset="-122"/>
                </a:rPr>
                <a:t>rcvpkt</a:t>
              </a:r>
              <a:r>
                <a:rPr lang="en-US" altLang="zh-CN" sz="1400" b="1" dirty="0">
                  <a:latin typeface="Arial" panose="020B0604020202020204" pitchFamily="34" charset="0"/>
                  <a:ea typeface="宋体" panose="02010600030101010101" pitchFamily="2" charset="-122"/>
                </a:rPr>
                <a:t>) ||</a:t>
              </a:r>
            </a:p>
            <a:p>
              <a:pPr>
                <a:spcBef>
                  <a:spcPct val="0"/>
                </a:spcBef>
                <a:buFontTx/>
                <a:buNone/>
              </a:pPr>
              <a:r>
                <a:rPr lang="en-US" altLang="zh-CN" sz="1400" b="1" dirty="0" err="1">
                  <a:latin typeface="Arial" panose="020B0604020202020204" pitchFamily="34" charset="0"/>
                  <a:ea typeface="宋体" panose="02010600030101010101" pitchFamily="2" charset="-122"/>
                </a:rPr>
                <a:t>isACK</a:t>
              </a:r>
              <a:r>
                <a:rPr lang="en-US" altLang="zh-CN" sz="1400" b="1" dirty="0">
                  <a:latin typeface="Arial" panose="020B0604020202020204" pitchFamily="34" charset="0"/>
                  <a:ea typeface="宋体" panose="02010600030101010101" pitchFamily="2" charset="-122"/>
                </a:rPr>
                <a:t>(rcvpkt,1) )</a:t>
              </a:r>
            </a:p>
          </p:txBody>
        </p:sp>
        <p:sp>
          <p:nvSpPr>
            <p:cNvPr id="19" name="Line 13"/>
            <p:cNvSpPr>
              <a:spLocks noChangeShapeType="1"/>
            </p:cNvSpPr>
            <p:nvPr/>
          </p:nvSpPr>
          <p:spPr bwMode="auto">
            <a:xfrm>
              <a:off x="7974013" y="2112963"/>
              <a:ext cx="1350962"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0" name="Group 16"/>
            <p:cNvGrpSpPr>
              <a:grpSpLocks/>
            </p:cNvGrpSpPr>
            <p:nvPr/>
          </p:nvGrpSpPr>
          <p:grpSpPr bwMode="auto">
            <a:xfrm>
              <a:off x="6735763" y="4216400"/>
              <a:ext cx="1189037" cy="857250"/>
              <a:chOff x="3435" y="2521"/>
              <a:chExt cx="749" cy="540"/>
            </a:xfrm>
          </p:grpSpPr>
          <p:sp>
            <p:nvSpPr>
              <p:cNvPr id="21" name="Oval 14"/>
              <p:cNvSpPr>
                <a:spLocks noChangeArrowheads="1"/>
              </p:cNvSpPr>
              <p:nvPr/>
            </p:nvSpPr>
            <p:spPr bwMode="auto">
              <a:xfrm>
                <a:off x="3502" y="2521"/>
                <a:ext cx="599" cy="540"/>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2" name="Rectangle 15"/>
              <p:cNvSpPr>
                <a:spLocks noChangeArrowheads="1"/>
              </p:cNvSpPr>
              <p:nvPr/>
            </p:nvSpPr>
            <p:spPr bwMode="auto">
              <a:xfrm>
                <a:off x="3435" y="2629"/>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dirty="0">
                    <a:latin typeface="Arial" panose="020B0604020202020204" pitchFamily="34" charset="0"/>
                    <a:ea typeface="宋体" panose="02010600030101010101" pitchFamily="2" charset="-122"/>
                  </a:rPr>
                  <a:t>等待来自上层的调用</a:t>
                </a:r>
                <a:r>
                  <a:rPr lang="en-US" altLang="zh-CN" sz="1400" b="1" dirty="0">
                    <a:latin typeface="Arial" panose="020B0604020202020204" pitchFamily="34" charset="0"/>
                    <a:ea typeface="宋体" panose="02010600030101010101" pitchFamily="2" charset="-122"/>
                  </a:rPr>
                  <a:t>1</a:t>
                </a:r>
              </a:p>
            </p:txBody>
          </p:sp>
        </p:grpSp>
        <p:sp>
          <p:nvSpPr>
            <p:cNvPr id="23" name="Freeform 17"/>
            <p:cNvSpPr>
              <a:spLocks/>
            </p:cNvSpPr>
            <p:nvPr/>
          </p:nvSpPr>
          <p:spPr bwMode="auto">
            <a:xfrm>
              <a:off x="4016375" y="3065463"/>
              <a:ext cx="111125" cy="1255712"/>
            </a:xfrm>
            <a:custGeom>
              <a:avLst/>
              <a:gdLst>
                <a:gd name="T0" fmla="*/ 2147483646 w 70"/>
                <a:gd name="T1" fmla="*/ 2147483646 h 791"/>
                <a:gd name="T2" fmla="*/ 2147483646 w 70"/>
                <a:gd name="T3" fmla="*/ 2147483646 h 791"/>
                <a:gd name="T4" fmla="*/ 2147483646 w 70"/>
                <a:gd name="T5" fmla="*/ 2147483646 h 791"/>
                <a:gd name="T6" fmla="*/ 2147483646 w 70"/>
                <a:gd name="T7" fmla="*/ 2147483646 h 791"/>
                <a:gd name="T8" fmla="*/ 2147483646 w 70"/>
                <a:gd name="T9" fmla="*/ 2147483646 h 791"/>
                <a:gd name="T10" fmla="*/ 2147483646 w 70"/>
                <a:gd name="T11" fmla="*/ 2147483646 h 791"/>
                <a:gd name="T12" fmla="*/ 2147483646 w 70"/>
                <a:gd name="T13" fmla="*/ 2147483646 h 791"/>
                <a:gd name="T14" fmla="*/ 2147483646 w 70"/>
                <a:gd name="T15" fmla="*/ 2147483646 h 791"/>
                <a:gd name="T16" fmla="*/ 2147483646 w 70"/>
                <a:gd name="T17" fmla="*/ 2147483646 h 791"/>
                <a:gd name="T18" fmla="*/ 2147483646 w 70"/>
                <a:gd name="T19" fmla="*/ 2147483646 h 791"/>
                <a:gd name="T20" fmla="*/ 2147483646 w 70"/>
                <a:gd name="T21" fmla="*/ 2147483646 h 791"/>
                <a:gd name="T22" fmla="*/ 2147483646 w 70"/>
                <a:gd name="T23" fmla="*/ 2147483646 h 791"/>
                <a:gd name="T24" fmla="*/ 2147483646 w 70"/>
                <a:gd name="T25" fmla="*/ 2147483646 h 791"/>
                <a:gd name="T26" fmla="*/ 0 w 70"/>
                <a:gd name="T27" fmla="*/ 2147483646 h 791"/>
                <a:gd name="T28" fmla="*/ 2147483646 w 70"/>
                <a:gd name="T29" fmla="*/ 2147483646 h 791"/>
                <a:gd name="T30" fmla="*/ 2147483646 w 70"/>
                <a:gd name="T31" fmla="*/ 2147483646 h 791"/>
                <a:gd name="T32" fmla="*/ 2147483646 w 70"/>
                <a:gd name="T33" fmla="*/ 2147483646 h 791"/>
                <a:gd name="T34" fmla="*/ 2147483646 w 70"/>
                <a:gd name="T35" fmla="*/ 2147483646 h 791"/>
                <a:gd name="T36" fmla="*/ 2147483646 w 70"/>
                <a:gd name="T37" fmla="*/ 2147483646 h 791"/>
                <a:gd name="T38" fmla="*/ 2147483646 w 70"/>
                <a:gd name="T39" fmla="*/ 2147483646 h 791"/>
                <a:gd name="T40" fmla="*/ 2147483646 w 70"/>
                <a:gd name="T41" fmla="*/ 2147483646 h 791"/>
                <a:gd name="T42" fmla="*/ 2147483646 w 70"/>
                <a:gd name="T43" fmla="*/ 2147483646 h 791"/>
                <a:gd name="T44" fmla="*/ 2147483646 w 70"/>
                <a:gd name="T45" fmla="*/ 2147483646 h 791"/>
                <a:gd name="T46" fmla="*/ 2147483646 w 70"/>
                <a:gd name="T47" fmla="*/ 2147483646 h 791"/>
                <a:gd name="T48" fmla="*/ 2147483646 w 70"/>
                <a:gd name="T49" fmla="*/ 2147483646 h 791"/>
                <a:gd name="T50" fmla="*/ 2147483646 w 70"/>
                <a:gd name="T51" fmla="*/ 2147483646 h 791"/>
                <a:gd name="T52" fmla="*/ 2147483646 w 70"/>
                <a:gd name="T53" fmla="*/ 0 h 7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0"/>
                <a:gd name="T82" fmla="*/ 0 h 791"/>
                <a:gd name="T83" fmla="*/ 70 w 70"/>
                <a:gd name="T84" fmla="*/ 791 h 7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0" h="791">
                  <a:moveTo>
                    <a:pt x="69" y="790"/>
                  </a:moveTo>
                  <a:lnTo>
                    <a:pt x="61" y="786"/>
                  </a:lnTo>
                  <a:lnTo>
                    <a:pt x="52" y="778"/>
                  </a:lnTo>
                  <a:lnTo>
                    <a:pt x="45" y="767"/>
                  </a:lnTo>
                  <a:lnTo>
                    <a:pt x="38" y="751"/>
                  </a:lnTo>
                  <a:lnTo>
                    <a:pt x="32" y="733"/>
                  </a:lnTo>
                  <a:lnTo>
                    <a:pt x="26" y="711"/>
                  </a:lnTo>
                  <a:lnTo>
                    <a:pt x="21" y="686"/>
                  </a:lnTo>
                  <a:lnTo>
                    <a:pt x="17" y="660"/>
                  </a:lnTo>
                  <a:lnTo>
                    <a:pt x="13" y="631"/>
                  </a:lnTo>
                  <a:lnTo>
                    <a:pt x="9" y="600"/>
                  </a:lnTo>
                  <a:lnTo>
                    <a:pt x="4" y="533"/>
                  </a:lnTo>
                  <a:lnTo>
                    <a:pt x="1" y="462"/>
                  </a:lnTo>
                  <a:lnTo>
                    <a:pt x="0" y="389"/>
                  </a:lnTo>
                  <a:lnTo>
                    <a:pt x="1" y="316"/>
                  </a:lnTo>
                  <a:lnTo>
                    <a:pt x="5" y="246"/>
                  </a:lnTo>
                  <a:lnTo>
                    <a:pt x="10" y="180"/>
                  </a:lnTo>
                  <a:lnTo>
                    <a:pt x="14" y="150"/>
                  </a:lnTo>
                  <a:lnTo>
                    <a:pt x="18" y="121"/>
                  </a:lnTo>
                  <a:lnTo>
                    <a:pt x="23" y="95"/>
                  </a:lnTo>
                  <a:lnTo>
                    <a:pt x="28" y="72"/>
                  </a:lnTo>
                  <a:lnTo>
                    <a:pt x="33" y="51"/>
                  </a:lnTo>
                  <a:lnTo>
                    <a:pt x="39" y="33"/>
                  </a:lnTo>
                  <a:lnTo>
                    <a:pt x="46" y="19"/>
                  </a:lnTo>
                  <a:lnTo>
                    <a:pt x="53" y="9"/>
                  </a:lnTo>
                  <a:lnTo>
                    <a:pt x="61" y="2"/>
                  </a:lnTo>
                  <a:lnTo>
                    <a:pt x="69" y="0"/>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18"/>
            <p:cNvSpPr>
              <a:spLocks/>
            </p:cNvSpPr>
            <p:nvPr/>
          </p:nvSpPr>
          <p:spPr bwMode="auto">
            <a:xfrm>
              <a:off x="4652963" y="4953000"/>
              <a:ext cx="2314575" cy="201613"/>
            </a:xfrm>
            <a:custGeom>
              <a:avLst/>
              <a:gdLst>
                <a:gd name="T0" fmla="*/ 0 w 1458"/>
                <a:gd name="T1" fmla="*/ 0 h 127"/>
                <a:gd name="T2" fmla="*/ 2147483646 w 1458"/>
                <a:gd name="T3" fmla="*/ 2147483646 h 127"/>
                <a:gd name="T4" fmla="*/ 2147483646 w 1458"/>
                <a:gd name="T5" fmla="*/ 2147483646 h 127"/>
                <a:gd name="T6" fmla="*/ 2147483646 w 1458"/>
                <a:gd name="T7" fmla="*/ 2147483646 h 127"/>
                <a:gd name="T8" fmla="*/ 2147483646 w 1458"/>
                <a:gd name="T9" fmla="*/ 2147483646 h 127"/>
                <a:gd name="T10" fmla="*/ 2147483646 w 1458"/>
                <a:gd name="T11" fmla="*/ 2147483646 h 127"/>
                <a:gd name="T12" fmla="*/ 2147483646 w 1458"/>
                <a:gd name="T13" fmla="*/ 2147483646 h 127"/>
                <a:gd name="T14" fmla="*/ 2147483646 w 1458"/>
                <a:gd name="T15" fmla="*/ 2147483646 h 127"/>
                <a:gd name="T16" fmla="*/ 2147483646 w 1458"/>
                <a:gd name="T17" fmla="*/ 2147483646 h 127"/>
                <a:gd name="T18" fmla="*/ 2147483646 w 1458"/>
                <a:gd name="T19" fmla="*/ 2147483646 h 127"/>
                <a:gd name="T20" fmla="*/ 2147483646 w 1458"/>
                <a:gd name="T21" fmla="*/ 2147483646 h 127"/>
                <a:gd name="T22" fmla="*/ 2147483646 w 1458"/>
                <a:gd name="T23" fmla="*/ 2147483646 h 127"/>
                <a:gd name="T24" fmla="*/ 2147483646 w 1458"/>
                <a:gd name="T25" fmla="*/ 2147483646 h 127"/>
                <a:gd name="T26" fmla="*/ 2147483646 w 1458"/>
                <a:gd name="T27" fmla="*/ 2147483646 h 127"/>
                <a:gd name="T28" fmla="*/ 2147483646 w 1458"/>
                <a:gd name="T29" fmla="*/ 2147483646 h 127"/>
                <a:gd name="T30" fmla="*/ 2147483646 w 1458"/>
                <a:gd name="T31" fmla="*/ 2147483646 h 127"/>
                <a:gd name="T32" fmla="*/ 2147483646 w 1458"/>
                <a:gd name="T33" fmla="*/ 2147483646 h 127"/>
                <a:gd name="T34" fmla="*/ 2147483646 w 1458"/>
                <a:gd name="T35" fmla="*/ 2147483646 h 127"/>
                <a:gd name="T36" fmla="*/ 2147483646 w 1458"/>
                <a:gd name="T37" fmla="*/ 2147483646 h 127"/>
                <a:gd name="T38" fmla="*/ 2147483646 w 1458"/>
                <a:gd name="T39" fmla="*/ 2147483646 h 127"/>
                <a:gd name="T40" fmla="*/ 2147483646 w 1458"/>
                <a:gd name="T41" fmla="*/ 2147483646 h 127"/>
                <a:gd name="T42" fmla="*/ 2147483646 w 1458"/>
                <a:gd name="T43" fmla="*/ 2147483646 h 127"/>
                <a:gd name="T44" fmla="*/ 2147483646 w 1458"/>
                <a:gd name="T45" fmla="*/ 2147483646 h 127"/>
                <a:gd name="T46" fmla="*/ 2147483646 w 1458"/>
                <a:gd name="T47" fmla="*/ 2147483646 h 127"/>
                <a:gd name="T48" fmla="*/ 2147483646 w 1458"/>
                <a:gd name="T49" fmla="*/ 2147483646 h 127"/>
                <a:gd name="T50" fmla="*/ 2147483646 w 1458"/>
                <a:gd name="T51" fmla="*/ 2147483646 h 127"/>
                <a:gd name="T52" fmla="*/ 2147483646 w 1458"/>
                <a:gd name="T53" fmla="*/ 0 h 1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58"/>
                <a:gd name="T82" fmla="*/ 0 h 127"/>
                <a:gd name="T83" fmla="*/ 1458 w 1458"/>
                <a:gd name="T84" fmla="*/ 127 h 12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58" h="127">
                  <a:moveTo>
                    <a:pt x="0" y="0"/>
                  </a:moveTo>
                  <a:lnTo>
                    <a:pt x="7" y="16"/>
                  </a:lnTo>
                  <a:lnTo>
                    <a:pt x="22" y="30"/>
                  </a:lnTo>
                  <a:lnTo>
                    <a:pt x="43" y="44"/>
                  </a:lnTo>
                  <a:lnTo>
                    <a:pt x="72" y="57"/>
                  </a:lnTo>
                  <a:lnTo>
                    <a:pt x="106" y="68"/>
                  </a:lnTo>
                  <a:lnTo>
                    <a:pt x="146" y="78"/>
                  </a:lnTo>
                  <a:lnTo>
                    <a:pt x="191" y="88"/>
                  </a:lnTo>
                  <a:lnTo>
                    <a:pt x="241" y="96"/>
                  </a:lnTo>
                  <a:lnTo>
                    <a:pt x="294" y="103"/>
                  </a:lnTo>
                  <a:lnTo>
                    <a:pt x="352" y="110"/>
                  </a:lnTo>
                  <a:lnTo>
                    <a:pt x="475" y="119"/>
                  </a:lnTo>
                  <a:lnTo>
                    <a:pt x="606" y="125"/>
                  </a:lnTo>
                  <a:lnTo>
                    <a:pt x="740" y="126"/>
                  </a:lnTo>
                  <a:lnTo>
                    <a:pt x="874" y="124"/>
                  </a:lnTo>
                  <a:lnTo>
                    <a:pt x="1004" y="117"/>
                  </a:lnTo>
                  <a:lnTo>
                    <a:pt x="1126" y="107"/>
                  </a:lnTo>
                  <a:lnTo>
                    <a:pt x="1181" y="101"/>
                  </a:lnTo>
                  <a:lnTo>
                    <a:pt x="1234" y="93"/>
                  </a:lnTo>
                  <a:lnTo>
                    <a:pt x="1282" y="85"/>
                  </a:lnTo>
                  <a:lnTo>
                    <a:pt x="1325" y="75"/>
                  </a:lnTo>
                  <a:lnTo>
                    <a:pt x="1363" y="65"/>
                  </a:lnTo>
                  <a:lnTo>
                    <a:pt x="1396" y="54"/>
                  </a:lnTo>
                  <a:lnTo>
                    <a:pt x="1422" y="42"/>
                  </a:lnTo>
                  <a:lnTo>
                    <a:pt x="1441" y="29"/>
                  </a:lnTo>
                  <a:lnTo>
                    <a:pt x="1453" y="15"/>
                  </a:lnTo>
                  <a:lnTo>
                    <a:pt x="1457" y="0"/>
                  </a:lnTo>
                </a:path>
              </a:pathLst>
            </a:custGeom>
            <a:noFill/>
            <a:ln w="5715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Freeform 19"/>
            <p:cNvSpPr>
              <a:spLocks/>
            </p:cNvSpPr>
            <p:nvPr/>
          </p:nvSpPr>
          <p:spPr bwMode="auto">
            <a:xfrm>
              <a:off x="7402513" y="3033713"/>
              <a:ext cx="123825" cy="1185862"/>
            </a:xfrm>
            <a:custGeom>
              <a:avLst/>
              <a:gdLst>
                <a:gd name="T0" fmla="*/ 0 w 78"/>
                <a:gd name="T1" fmla="*/ 2147483646 h 747"/>
                <a:gd name="T2" fmla="*/ 2147483646 w 78"/>
                <a:gd name="T3" fmla="*/ 2147483646 h 747"/>
                <a:gd name="T4" fmla="*/ 2147483646 w 78"/>
                <a:gd name="T5" fmla="*/ 2147483646 h 747"/>
                <a:gd name="T6" fmla="*/ 2147483646 w 78"/>
                <a:gd name="T7" fmla="*/ 2147483646 h 747"/>
                <a:gd name="T8" fmla="*/ 2147483646 w 78"/>
                <a:gd name="T9" fmla="*/ 2147483646 h 747"/>
                <a:gd name="T10" fmla="*/ 2147483646 w 78"/>
                <a:gd name="T11" fmla="*/ 2147483646 h 747"/>
                <a:gd name="T12" fmla="*/ 2147483646 w 78"/>
                <a:gd name="T13" fmla="*/ 2147483646 h 747"/>
                <a:gd name="T14" fmla="*/ 2147483646 w 78"/>
                <a:gd name="T15" fmla="*/ 2147483646 h 747"/>
                <a:gd name="T16" fmla="*/ 2147483646 w 78"/>
                <a:gd name="T17" fmla="*/ 2147483646 h 747"/>
                <a:gd name="T18" fmla="*/ 2147483646 w 78"/>
                <a:gd name="T19" fmla="*/ 2147483646 h 747"/>
                <a:gd name="T20" fmla="*/ 2147483646 w 78"/>
                <a:gd name="T21" fmla="*/ 2147483646 h 747"/>
                <a:gd name="T22" fmla="*/ 2147483646 w 78"/>
                <a:gd name="T23" fmla="*/ 2147483646 h 747"/>
                <a:gd name="T24" fmla="*/ 2147483646 w 78"/>
                <a:gd name="T25" fmla="*/ 2147483646 h 747"/>
                <a:gd name="T26" fmla="*/ 2147483646 w 78"/>
                <a:gd name="T27" fmla="*/ 2147483646 h 747"/>
                <a:gd name="T28" fmla="*/ 2147483646 w 78"/>
                <a:gd name="T29" fmla="*/ 2147483646 h 747"/>
                <a:gd name="T30" fmla="*/ 2147483646 w 78"/>
                <a:gd name="T31" fmla="*/ 2147483646 h 747"/>
                <a:gd name="T32" fmla="*/ 2147483646 w 78"/>
                <a:gd name="T33" fmla="*/ 2147483646 h 747"/>
                <a:gd name="T34" fmla="*/ 2147483646 w 78"/>
                <a:gd name="T35" fmla="*/ 2147483646 h 747"/>
                <a:gd name="T36" fmla="*/ 2147483646 w 78"/>
                <a:gd name="T37" fmla="*/ 2147483646 h 747"/>
                <a:gd name="T38" fmla="*/ 2147483646 w 78"/>
                <a:gd name="T39" fmla="*/ 2147483646 h 747"/>
                <a:gd name="T40" fmla="*/ 2147483646 w 78"/>
                <a:gd name="T41" fmla="*/ 2147483646 h 747"/>
                <a:gd name="T42" fmla="*/ 2147483646 w 78"/>
                <a:gd name="T43" fmla="*/ 2147483646 h 747"/>
                <a:gd name="T44" fmla="*/ 2147483646 w 78"/>
                <a:gd name="T45" fmla="*/ 2147483646 h 747"/>
                <a:gd name="T46" fmla="*/ 2147483646 w 78"/>
                <a:gd name="T47" fmla="*/ 2147483646 h 747"/>
                <a:gd name="T48" fmla="*/ 2147483646 w 78"/>
                <a:gd name="T49" fmla="*/ 2147483646 h 747"/>
                <a:gd name="T50" fmla="*/ 2147483646 w 78"/>
                <a:gd name="T51" fmla="*/ 2147483646 h 747"/>
                <a:gd name="T52" fmla="*/ 0 w 78"/>
                <a:gd name="T53" fmla="*/ 0 h 7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
                <a:gd name="T82" fmla="*/ 0 h 747"/>
                <a:gd name="T83" fmla="*/ 78 w 78"/>
                <a:gd name="T84" fmla="*/ 747 h 7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 h="747">
                  <a:moveTo>
                    <a:pt x="0" y="746"/>
                  </a:moveTo>
                  <a:lnTo>
                    <a:pt x="10" y="742"/>
                  </a:lnTo>
                  <a:lnTo>
                    <a:pt x="19" y="735"/>
                  </a:lnTo>
                  <a:lnTo>
                    <a:pt x="27" y="724"/>
                  </a:lnTo>
                  <a:lnTo>
                    <a:pt x="34" y="709"/>
                  </a:lnTo>
                  <a:lnTo>
                    <a:pt x="41" y="692"/>
                  </a:lnTo>
                  <a:lnTo>
                    <a:pt x="47" y="671"/>
                  </a:lnTo>
                  <a:lnTo>
                    <a:pt x="53" y="648"/>
                  </a:lnTo>
                  <a:lnTo>
                    <a:pt x="58" y="623"/>
                  </a:lnTo>
                  <a:lnTo>
                    <a:pt x="63" y="595"/>
                  </a:lnTo>
                  <a:lnTo>
                    <a:pt x="67" y="566"/>
                  </a:lnTo>
                  <a:lnTo>
                    <a:pt x="72" y="503"/>
                  </a:lnTo>
                  <a:lnTo>
                    <a:pt x="76" y="436"/>
                  </a:lnTo>
                  <a:lnTo>
                    <a:pt x="77" y="367"/>
                  </a:lnTo>
                  <a:lnTo>
                    <a:pt x="75" y="298"/>
                  </a:lnTo>
                  <a:lnTo>
                    <a:pt x="71" y="232"/>
                  </a:lnTo>
                  <a:lnTo>
                    <a:pt x="65" y="170"/>
                  </a:lnTo>
                  <a:lnTo>
                    <a:pt x="61" y="141"/>
                  </a:lnTo>
                  <a:lnTo>
                    <a:pt x="57" y="114"/>
                  </a:lnTo>
                  <a:lnTo>
                    <a:pt x="51" y="90"/>
                  </a:lnTo>
                  <a:lnTo>
                    <a:pt x="46" y="68"/>
                  </a:lnTo>
                  <a:lnTo>
                    <a:pt x="40" y="48"/>
                  </a:lnTo>
                  <a:lnTo>
                    <a:pt x="33" y="31"/>
                  </a:lnTo>
                  <a:lnTo>
                    <a:pt x="25" y="18"/>
                  </a:lnTo>
                  <a:lnTo>
                    <a:pt x="18" y="8"/>
                  </a:lnTo>
                  <a:lnTo>
                    <a:pt x="9" y="2"/>
                  </a:lnTo>
                  <a:lnTo>
                    <a:pt x="0" y="0"/>
                  </a:lnTo>
                </a:path>
              </a:pathLst>
            </a:custGeom>
            <a:noFill/>
            <a:ln w="5715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Rectangle 20"/>
            <p:cNvSpPr>
              <a:spLocks noChangeArrowheads="1"/>
            </p:cNvSpPr>
            <p:nvPr/>
          </p:nvSpPr>
          <p:spPr bwMode="auto">
            <a:xfrm>
              <a:off x="4598988" y="5476875"/>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 = </a:t>
              </a:r>
              <a:r>
                <a:rPr lang="en-US" altLang="zh-CN" sz="1400" b="1" dirty="0" err="1">
                  <a:latin typeface="Arial" panose="020B0604020202020204" pitchFamily="34" charset="0"/>
                  <a:ea typeface="宋体" panose="02010600030101010101" pitchFamily="2" charset="-122"/>
                </a:rPr>
                <a:t>make_pkt</a:t>
              </a:r>
              <a:r>
                <a:rPr lang="en-US" altLang="zh-CN" sz="1400" b="1" dirty="0">
                  <a:latin typeface="Arial" panose="020B0604020202020204" pitchFamily="34" charset="0"/>
                  <a:ea typeface="宋体" panose="02010600030101010101" pitchFamily="2" charset="-122"/>
                </a:rPr>
                <a:t>(1, data, checksum)</a:t>
              </a:r>
            </a:p>
            <a:p>
              <a:pPr>
                <a:spcBef>
                  <a:spcPct val="0"/>
                </a:spcBef>
                <a:buFontTx/>
                <a:buNone/>
              </a:pPr>
              <a:r>
                <a:rPr lang="en-US" altLang="zh-CN" sz="1400" b="1" dirty="0" err="1">
                  <a:latin typeface="Arial" panose="020B0604020202020204" pitchFamily="34" charset="0"/>
                  <a:ea typeface="宋体" panose="02010600030101010101" pitchFamily="2" charset="-122"/>
                </a:rPr>
                <a:t>udt_send</a:t>
              </a:r>
              <a:r>
                <a:rPr lang="en-US" altLang="zh-CN" sz="1400" b="1" dirty="0">
                  <a:latin typeface="Arial" panose="020B0604020202020204" pitchFamily="34" charset="0"/>
                  <a:ea typeface="宋体" panose="02010600030101010101" pitchFamily="2" charset="-122"/>
                </a:rPr>
                <a:t>(</a:t>
              </a: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a:t>
              </a:r>
            </a:p>
            <a:p>
              <a:pPr>
                <a:spcBef>
                  <a:spcPct val="0"/>
                </a:spcBef>
                <a:buFontTx/>
                <a:buNone/>
              </a:pPr>
              <a:r>
                <a:rPr lang="en-US" altLang="zh-CN" sz="1400" b="1" dirty="0" err="1">
                  <a:latin typeface="Arial" panose="020B0604020202020204" pitchFamily="34" charset="0"/>
                  <a:ea typeface="宋体" panose="02010600030101010101" pitchFamily="2" charset="-122"/>
                </a:rPr>
                <a:t>start_timer</a:t>
              </a:r>
              <a:endParaRPr lang="en-US" altLang="zh-CN" sz="1400" b="1" dirty="0">
                <a:latin typeface="Arial" panose="020B0604020202020204" pitchFamily="34" charset="0"/>
                <a:ea typeface="宋体" panose="02010600030101010101" pitchFamily="2" charset="-122"/>
              </a:endParaRPr>
            </a:p>
          </p:txBody>
        </p:sp>
        <p:sp>
          <p:nvSpPr>
            <p:cNvPr id="27" name="Rectangle 21"/>
            <p:cNvSpPr>
              <a:spLocks noChangeArrowheads="1"/>
            </p:cNvSpPr>
            <p:nvPr/>
          </p:nvSpPr>
          <p:spPr bwMode="auto">
            <a:xfrm>
              <a:off x="4598988" y="5156200"/>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rdt_send(data)</a:t>
              </a:r>
            </a:p>
          </p:txBody>
        </p:sp>
        <p:sp>
          <p:nvSpPr>
            <p:cNvPr id="28" name="Line 22"/>
            <p:cNvSpPr>
              <a:spLocks noChangeShapeType="1"/>
            </p:cNvSpPr>
            <p:nvPr/>
          </p:nvSpPr>
          <p:spPr bwMode="auto">
            <a:xfrm>
              <a:off x="4718050" y="5467350"/>
              <a:ext cx="2598738"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 name="Rectangle 23"/>
            <p:cNvSpPr>
              <a:spLocks noChangeArrowheads="1"/>
            </p:cNvSpPr>
            <p:nvPr/>
          </p:nvSpPr>
          <p:spPr bwMode="auto">
            <a:xfrm>
              <a:off x="7562850" y="3321050"/>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dirty="0" err="1">
                  <a:latin typeface="Arial" panose="020B0604020202020204" pitchFamily="34" charset="0"/>
                  <a:ea typeface="宋体" panose="02010600030101010101" pitchFamily="2" charset="-122"/>
                </a:rPr>
                <a:t>rdt_rcv</a:t>
              </a:r>
              <a:r>
                <a:rPr lang="en-US" altLang="zh-CN" sz="1400" b="1" dirty="0">
                  <a:latin typeface="Arial" panose="020B0604020202020204" pitchFamily="34" charset="0"/>
                  <a:ea typeface="宋体" panose="02010600030101010101" pitchFamily="2" charset="-122"/>
                </a:rPr>
                <a:t>(</a:t>
              </a:r>
              <a:r>
                <a:rPr lang="en-US" altLang="zh-CN" sz="1400" b="1" dirty="0" err="1">
                  <a:latin typeface="Arial" panose="020B0604020202020204" pitchFamily="34" charset="0"/>
                  <a:ea typeface="宋体" panose="02010600030101010101" pitchFamily="2" charset="-122"/>
                </a:rPr>
                <a:t>rcvpkt</a:t>
              </a:r>
              <a:r>
                <a:rPr lang="en-US" altLang="zh-CN" sz="1400" b="1" dirty="0">
                  <a:latin typeface="Arial" panose="020B0604020202020204" pitchFamily="34" charset="0"/>
                  <a:ea typeface="宋体" panose="02010600030101010101" pitchFamily="2" charset="-122"/>
                </a:rPr>
                <a:t>)   </a:t>
              </a:r>
            </a:p>
            <a:p>
              <a:pPr>
                <a:spcBef>
                  <a:spcPct val="0"/>
                </a:spcBef>
                <a:buFontTx/>
                <a:buNone/>
              </a:pPr>
              <a:r>
                <a:rPr lang="en-US" altLang="zh-CN" sz="1400" b="1" dirty="0">
                  <a:latin typeface="Arial" panose="020B0604020202020204" pitchFamily="34" charset="0"/>
                  <a:ea typeface="宋体" panose="02010600030101010101" pitchFamily="2" charset="-122"/>
                </a:rPr>
                <a:t>&amp;&amp; </a:t>
              </a:r>
              <a:r>
                <a:rPr lang="en-US" altLang="zh-CN" sz="1400" b="1" dirty="0" err="1">
                  <a:latin typeface="Arial" panose="020B0604020202020204" pitchFamily="34" charset="0"/>
                  <a:ea typeface="宋体" panose="02010600030101010101" pitchFamily="2" charset="-122"/>
                </a:rPr>
                <a:t>notcorrupt</a:t>
              </a:r>
              <a:r>
                <a:rPr lang="en-US" altLang="zh-CN" sz="1400" b="1" dirty="0">
                  <a:latin typeface="Arial" panose="020B0604020202020204" pitchFamily="34" charset="0"/>
                  <a:ea typeface="宋体" panose="02010600030101010101" pitchFamily="2" charset="-122"/>
                </a:rPr>
                <a:t>(</a:t>
              </a:r>
              <a:r>
                <a:rPr lang="en-US" altLang="zh-CN" sz="1400" b="1" dirty="0" err="1">
                  <a:latin typeface="Arial" panose="020B0604020202020204" pitchFamily="34" charset="0"/>
                  <a:ea typeface="宋体" panose="02010600030101010101" pitchFamily="2" charset="-122"/>
                </a:rPr>
                <a:t>rcvpkt</a:t>
              </a:r>
              <a:r>
                <a:rPr lang="en-US" altLang="zh-CN" sz="1400" b="1" dirty="0">
                  <a:latin typeface="Arial" panose="020B0604020202020204" pitchFamily="34" charset="0"/>
                  <a:ea typeface="宋体" panose="02010600030101010101" pitchFamily="2" charset="-122"/>
                </a:rPr>
                <a:t>) </a:t>
              </a:r>
            </a:p>
            <a:p>
              <a:pPr>
                <a:spcBef>
                  <a:spcPct val="0"/>
                </a:spcBef>
                <a:buFontTx/>
                <a:buNone/>
              </a:pPr>
              <a:r>
                <a:rPr lang="en-US" altLang="zh-CN" sz="1400" b="1" dirty="0">
                  <a:latin typeface="Arial" panose="020B0604020202020204" pitchFamily="34" charset="0"/>
                  <a:ea typeface="宋体" panose="02010600030101010101" pitchFamily="2" charset="-122"/>
                </a:rPr>
                <a:t>&amp;&amp; </a:t>
              </a:r>
              <a:r>
                <a:rPr lang="en-US" altLang="zh-CN" sz="1400" b="1" dirty="0" err="1">
                  <a:latin typeface="Arial" panose="020B0604020202020204" pitchFamily="34" charset="0"/>
                  <a:ea typeface="宋体" panose="02010600030101010101" pitchFamily="2" charset="-122"/>
                </a:rPr>
                <a:t>isACK</a:t>
              </a:r>
              <a:r>
                <a:rPr lang="en-US" altLang="zh-CN" sz="1400" b="1" dirty="0">
                  <a:latin typeface="Arial" panose="020B0604020202020204" pitchFamily="34" charset="0"/>
                  <a:ea typeface="宋体" panose="02010600030101010101" pitchFamily="2" charset="-122"/>
                </a:rPr>
                <a:t>(rcvpkt,0)</a:t>
              </a:r>
              <a:r>
                <a:rPr lang="en-US" altLang="zh-CN" sz="1000" b="1" dirty="0">
                  <a:latin typeface="Arial" panose="020B0604020202020204" pitchFamily="34" charset="0"/>
                  <a:ea typeface="宋体" panose="02010600030101010101" pitchFamily="2" charset="-122"/>
                </a:rPr>
                <a:t> </a:t>
              </a:r>
            </a:p>
          </p:txBody>
        </p:sp>
        <p:sp>
          <p:nvSpPr>
            <p:cNvPr id="30" name="Line 24"/>
            <p:cNvSpPr>
              <a:spLocks noChangeShapeType="1"/>
            </p:cNvSpPr>
            <p:nvPr/>
          </p:nvSpPr>
          <p:spPr bwMode="auto">
            <a:xfrm>
              <a:off x="7678738" y="4032250"/>
              <a:ext cx="1419225"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 name="Rectangle 25"/>
            <p:cNvSpPr>
              <a:spLocks noChangeArrowheads="1"/>
            </p:cNvSpPr>
            <p:nvPr/>
          </p:nvSpPr>
          <p:spPr bwMode="auto">
            <a:xfrm>
              <a:off x="2573338" y="5159375"/>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a:t>
              </a:r>
            </a:p>
            <a:p>
              <a:pPr>
                <a:spcBef>
                  <a:spcPct val="0"/>
                </a:spcBef>
                <a:buFontTx/>
                <a:buNone/>
              </a:pPr>
              <a:r>
                <a:rPr lang="en-US" altLang="zh-CN" sz="1400" b="1">
                  <a:latin typeface="Arial" panose="020B0604020202020204" pitchFamily="34" charset="0"/>
                  <a:ea typeface="宋体" panose="02010600030101010101" pitchFamily="2" charset="-122"/>
                </a:rPr>
                <a:t>( corrupt(rcvpkt) ||</a:t>
              </a:r>
            </a:p>
            <a:p>
              <a:pPr>
                <a:spcBef>
                  <a:spcPct val="0"/>
                </a:spcBef>
                <a:buFontTx/>
                <a:buNone/>
              </a:pPr>
              <a:r>
                <a:rPr lang="en-US" altLang="zh-CN" sz="1400" b="1">
                  <a:latin typeface="Arial" panose="020B0604020202020204" pitchFamily="34" charset="0"/>
                  <a:ea typeface="宋体" panose="02010600030101010101" pitchFamily="2" charset="-122"/>
                </a:rPr>
                <a:t>isACK(rcvpkt,0) )</a:t>
              </a:r>
            </a:p>
          </p:txBody>
        </p:sp>
        <p:sp>
          <p:nvSpPr>
            <p:cNvPr id="32" name="Line 26"/>
            <p:cNvSpPr>
              <a:spLocks noChangeShapeType="1"/>
            </p:cNvSpPr>
            <p:nvPr/>
          </p:nvSpPr>
          <p:spPr bwMode="auto">
            <a:xfrm>
              <a:off x="2676525" y="6380163"/>
              <a:ext cx="1254125"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 name="Rectangle 27"/>
            <p:cNvSpPr>
              <a:spLocks noChangeArrowheads="1"/>
            </p:cNvSpPr>
            <p:nvPr/>
          </p:nvSpPr>
          <p:spPr bwMode="auto">
            <a:xfrm>
              <a:off x="2190750" y="2851150"/>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t>
              </a:r>
            </a:p>
            <a:p>
              <a:pPr>
                <a:spcBef>
                  <a:spcPct val="0"/>
                </a:spcBef>
                <a:buFontTx/>
                <a:buNone/>
              </a:pPr>
              <a:r>
                <a:rPr lang="en-US" altLang="zh-CN" sz="1400" b="1">
                  <a:latin typeface="Arial" panose="020B0604020202020204" pitchFamily="34" charset="0"/>
                  <a:ea typeface="宋体" panose="02010600030101010101" pitchFamily="2" charset="-122"/>
                </a:rPr>
                <a:t>&amp;&amp; notcorrupt(rcvpkt) </a:t>
              </a:r>
            </a:p>
            <a:p>
              <a:pPr>
                <a:spcBef>
                  <a:spcPct val="0"/>
                </a:spcBef>
                <a:buFontTx/>
                <a:buNone/>
              </a:pPr>
              <a:r>
                <a:rPr lang="en-US" altLang="zh-CN" sz="1400" b="1">
                  <a:latin typeface="Arial" panose="020B0604020202020204" pitchFamily="34" charset="0"/>
                  <a:ea typeface="宋体" panose="02010600030101010101" pitchFamily="2" charset="-122"/>
                </a:rPr>
                <a:t>&amp;&amp; isACK(rcvpkt,1)</a:t>
              </a:r>
              <a:r>
                <a:rPr lang="en-US" altLang="zh-CN" sz="1000" b="1">
                  <a:latin typeface="Arial" panose="020B0604020202020204" pitchFamily="34" charset="0"/>
                  <a:ea typeface="宋体" panose="02010600030101010101" pitchFamily="2" charset="-122"/>
                </a:rPr>
                <a:t> </a:t>
              </a:r>
            </a:p>
          </p:txBody>
        </p:sp>
        <p:sp>
          <p:nvSpPr>
            <p:cNvPr id="34" name="Line 28"/>
            <p:cNvSpPr>
              <a:spLocks noChangeShapeType="1"/>
            </p:cNvSpPr>
            <p:nvPr/>
          </p:nvSpPr>
          <p:spPr bwMode="auto">
            <a:xfrm>
              <a:off x="2317750" y="3819525"/>
              <a:ext cx="1517650"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 name="Rectangle 29"/>
            <p:cNvSpPr>
              <a:spLocks noChangeArrowheads="1"/>
            </p:cNvSpPr>
            <p:nvPr/>
          </p:nvSpPr>
          <p:spPr bwMode="auto">
            <a:xfrm>
              <a:off x="7724775" y="4075113"/>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stop_timer</a:t>
              </a:r>
            </a:p>
          </p:txBody>
        </p:sp>
        <p:sp>
          <p:nvSpPr>
            <p:cNvPr id="36" name="Rectangle 30"/>
            <p:cNvSpPr>
              <a:spLocks noChangeArrowheads="1"/>
            </p:cNvSpPr>
            <p:nvPr/>
          </p:nvSpPr>
          <p:spPr bwMode="auto">
            <a:xfrm>
              <a:off x="2182813" y="3792538"/>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stop_timer</a:t>
              </a:r>
            </a:p>
          </p:txBody>
        </p:sp>
        <p:sp>
          <p:nvSpPr>
            <p:cNvPr id="37" name="Freeform 31"/>
            <p:cNvSpPr>
              <a:spLocks/>
            </p:cNvSpPr>
            <p:nvPr/>
          </p:nvSpPr>
          <p:spPr bwMode="auto">
            <a:xfrm>
              <a:off x="7521575" y="2709863"/>
              <a:ext cx="331788" cy="315912"/>
            </a:xfrm>
            <a:custGeom>
              <a:avLst/>
              <a:gdLst>
                <a:gd name="T0" fmla="*/ 0 w 209"/>
                <a:gd name="T1" fmla="*/ 2147483646 h 199"/>
                <a:gd name="T2" fmla="*/ 2147483646 w 209"/>
                <a:gd name="T3" fmla="*/ 2147483646 h 199"/>
                <a:gd name="T4" fmla="*/ 2147483646 w 209"/>
                <a:gd name="T5" fmla="*/ 2147483646 h 199"/>
                <a:gd name="T6" fmla="*/ 2147483646 w 209"/>
                <a:gd name="T7" fmla="*/ 2147483646 h 199"/>
                <a:gd name="T8" fmla="*/ 2147483646 w 209"/>
                <a:gd name="T9" fmla="*/ 0 h 199"/>
                <a:gd name="T10" fmla="*/ 2147483646 w 209"/>
                <a:gd name="T11" fmla="*/ 2147483646 h 199"/>
                <a:gd name="T12" fmla="*/ 2147483646 w 209"/>
                <a:gd name="T13" fmla="*/ 2147483646 h 199"/>
                <a:gd name="T14" fmla="*/ 2147483646 w 209"/>
                <a:gd name="T15" fmla="*/ 2147483646 h 199"/>
                <a:gd name="T16" fmla="*/ 2147483646 w 209"/>
                <a:gd name="T17" fmla="*/ 2147483646 h 199"/>
                <a:gd name="T18" fmla="*/ 2147483646 w 209"/>
                <a:gd name="T19" fmla="*/ 2147483646 h 199"/>
                <a:gd name="T20" fmla="*/ 2147483646 w 209"/>
                <a:gd name="T21" fmla="*/ 2147483646 h 199"/>
                <a:gd name="T22" fmla="*/ 2147483646 w 209"/>
                <a:gd name="T23" fmla="*/ 2147483646 h 199"/>
                <a:gd name="T24" fmla="*/ 2147483646 w 209"/>
                <a:gd name="T25" fmla="*/ 2147483646 h 199"/>
                <a:gd name="T26" fmla="*/ 2147483646 w 209"/>
                <a:gd name="T27" fmla="*/ 2147483646 h 199"/>
                <a:gd name="T28" fmla="*/ 2147483646 w 209"/>
                <a:gd name="T29" fmla="*/ 2147483646 h 199"/>
                <a:gd name="T30" fmla="*/ 2147483646 w 209"/>
                <a:gd name="T31" fmla="*/ 2147483646 h 199"/>
                <a:gd name="T32" fmla="*/ 2147483646 w 209"/>
                <a:gd name="T33" fmla="*/ 2147483646 h 199"/>
                <a:gd name="T34" fmla="*/ 2147483646 w 209"/>
                <a:gd name="T35" fmla="*/ 2147483646 h 199"/>
                <a:gd name="T36" fmla="*/ 2147483646 w 209"/>
                <a:gd name="T37" fmla="*/ 2147483646 h 199"/>
                <a:gd name="T38" fmla="*/ 2147483646 w 209"/>
                <a:gd name="T39" fmla="*/ 2147483646 h 199"/>
                <a:gd name="T40" fmla="*/ 2147483646 w 209"/>
                <a:gd name="T41" fmla="*/ 2147483646 h 199"/>
                <a:gd name="T42" fmla="*/ 2147483646 w 209"/>
                <a:gd name="T43" fmla="*/ 2147483646 h 199"/>
                <a:gd name="T44" fmla="*/ 2147483646 w 209"/>
                <a:gd name="T45" fmla="*/ 2147483646 h 199"/>
                <a:gd name="T46" fmla="*/ 2147483646 w 209"/>
                <a:gd name="T47" fmla="*/ 2147483646 h 199"/>
                <a:gd name="T48" fmla="*/ 2147483646 w 209"/>
                <a:gd name="T49" fmla="*/ 2147483646 h 199"/>
                <a:gd name="T50" fmla="*/ 2147483646 w 209"/>
                <a:gd name="T51" fmla="*/ 2147483646 h 199"/>
                <a:gd name="T52" fmla="*/ 2147483646 w 209"/>
                <a:gd name="T53" fmla="*/ 2147483646 h 199"/>
                <a:gd name="T54" fmla="*/ 2147483646 w 209"/>
                <a:gd name="T55" fmla="*/ 2147483646 h 199"/>
                <a:gd name="T56" fmla="*/ 2147483646 w 209"/>
                <a:gd name="T57" fmla="*/ 2147483646 h 199"/>
                <a:gd name="T58" fmla="*/ 2147483646 w 209"/>
                <a:gd name="T59" fmla="*/ 2147483646 h 199"/>
                <a:gd name="T60" fmla="*/ 2147483646 w 209"/>
                <a:gd name="T61" fmla="*/ 2147483646 h 199"/>
                <a:gd name="T62" fmla="*/ 2147483646 w 209"/>
                <a:gd name="T63" fmla="*/ 2147483646 h 1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199"/>
                <a:gd name="T98" fmla="*/ 209 w 209"/>
                <a:gd name="T99" fmla="*/ 199 h 1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199">
                  <a:moveTo>
                    <a:pt x="0" y="21"/>
                  </a:moveTo>
                  <a:lnTo>
                    <a:pt x="26" y="11"/>
                  </a:lnTo>
                  <a:lnTo>
                    <a:pt x="51" y="5"/>
                  </a:lnTo>
                  <a:lnTo>
                    <a:pt x="74" y="1"/>
                  </a:lnTo>
                  <a:lnTo>
                    <a:pt x="94" y="0"/>
                  </a:lnTo>
                  <a:lnTo>
                    <a:pt x="113" y="1"/>
                  </a:lnTo>
                  <a:lnTo>
                    <a:pt x="130" y="4"/>
                  </a:lnTo>
                  <a:lnTo>
                    <a:pt x="146" y="9"/>
                  </a:lnTo>
                  <a:lnTo>
                    <a:pt x="160" y="16"/>
                  </a:lnTo>
                  <a:lnTo>
                    <a:pt x="171" y="25"/>
                  </a:lnTo>
                  <a:lnTo>
                    <a:pt x="182" y="35"/>
                  </a:lnTo>
                  <a:lnTo>
                    <a:pt x="190" y="45"/>
                  </a:lnTo>
                  <a:lnTo>
                    <a:pt x="197" y="57"/>
                  </a:lnTo>
                  <a:lnTo>
                    <a:pt x="202" y="70"/>
                  </a:lnTo>
                  <a:lnTo>
                    <a:pt x="206" y="83"/>
                  </a:lnTo>
                  <a:lnTo>
                    <a:pt x="208" y="96"/>
                  </a:lnTo>
                  <a:lnTo>
                    <a:pt x="208" y="109"/>
                  </a:lnTo>
                  <a:lnTo>
                    <a:pt x="207" y="122"/>
                  </a:lnTo>
                  <a:lnTo>
                    <a:pt x="204" y="135"/>
                  </a:lnTo>
                  <a:lnTo>
                    <a:pt x="200" y="147"/>
                  </a:lnTo>
                  <a:lnTo>
                    <a:pt x="194" y="159"/>
                  </a:lnTo>
                  <a:lnTo>
                    <a:pt x="178" y="178"/>
                  </a:lnTo>
                  <a:lnTo>
                    <a:pt x="168" y="186"/>
                  </a:lnTo>
                  <a:lnTo>
                    <a:pt x="157" y="192"/>
                  </a:lnTo>
                  <a:lnTo>
                    <a:pt x="144" y="196"/>
                  </a:lnTo>
                  <a:lnTo>
                    <a:pt x="129" y="198"/>
                  </a:lnTo>
                  <a:lnTo>
                    <a:pt x="114" y="198"/>
                  </a:lnTo>
                  <a:lnTo>
                    <a:pt x="96" y="196"/>
                  </a:lnTo>
                  <a:lnTo>
                    <a:pt x="78" y="190"/>
                  </a:lnTo>
                  <a:lnTo>
                    <a:pt x="58" y="182"/>
                  </a:lnTo>
                  <a:lnTo>
                    <a:pt x="37" y="171"/>
                  </a:lnTo>
                  <a:lnTo>
                    <a:pt x="15" y="156"/>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Rectangle 32"/>
            <p:cNvSpPr>
              <a:spLocks noChangeArrowheads="1"/>
            </p:cNvSpPr>
            <p:nvPr/>
          </p:nvSpPr>
          <p:spPr bwMode="auto">
            <a:xfrm>
              <a:off x="7853363" y="2730500"/>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udt_send(sndpkt)</a:t>
              </a:r>
            </a:p>
            <a:p>
              <a:pPr>
                <a:spcBef>
                  <a:spcPct val="0"/>
                </a:spcBef>
                <a:buFontTx/>
                <a:buNone/>
              </a:pPr>
              <a:r>
                <a:rPr lang="en-US" altLang="zh-CN" sz="1400" b="1">
                  <a:latin typeface="Arial" panose="020B0604020202020204" pitchFamily="34" charset="0"/>
                  <a:ea typeface="宋体" panose="02010600030101010101" pitchFamily="2" charset="-122"/>
                </a:rPr>
                <a:t>start_timer</a:t>
              </a:r>
            </a:p>
          </p:txBody>
        </p:sp>
        <p:sp>
          <p:nvSpPr>
            <p:cNvPr id="39" name="Rectangle 33"/>
            <p:cNvSpPr>
              <a:spLocks noChangeArrowheads="1"/>
            </p:cNvSpPr>
            <p:nvPr/>
          </p:nvSpPr>
          <p:spPr bwMode="auto">
            <a:xfrm>
              <a:off x="7875588" y="2493963"/>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timeout</a:t>
              </a:r>
            </a:p>
          </p:txBody>
        </p:sp>
        <p:sp>
          <p:nvSpPr>
            <p:cNvPr id="42" name="Line 34"/>
            <p:cNvSpPr>
              <a:spLocks noChangeShapeType="1"/>
            </p:cNvSpPr>
            <p:nvPr/>
          </p:nvSpPr>
          <p:spPr bwMode="auto">
            <a:xfrm>
              <a:off x="7964488" y="2747963"/>
              <a:ext cx="990600"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 name="Freeform 35"/>
            <p:cNvSpPr>
              <a:spLocks/>
            </p:cNvSpPr>
            <p:nvPr/>
          </p:nvSpPr>
          <p:spPr bwMode="auto">
            <a:xfrm>
              <a:off x="3805238" y="4916488"/>
              <a:ext cx="401637" cy="344487"/>
            </a:xfrm>
            <a:custGeom>
              <a:avLst/>
              <a:gdLst>
                <a:gd name="T0" fmla="*/ 2147483646 w 253"/>
                <a:gd name="T1" fmla="*/ 2147483646 h 217"/>
                <a:gd name="T2" fmla="*/ 2147483646 w 253"/>
                <a:gd name="T3" fmla="*/ 2147483646 h 217"/>
                <a:gd name="T4" fmla="*/ 2147483646 w 253"/>
                <a:gd name="T5" fmla="*/ 2147483646 h 217"/>
                <a:gd name="T6" fmla="*/ 2147483646 w 253"/>
                <a:gd name="T7" fmla="*/ 2147483646 h 217"/>
                <a:gd name="T8" fmla="*/ 2147483646 w 253"/>
                <a:gd name="T9" fmla="*/ 2147483646 h 217"/>
                <a:gd name="T10" fmla="*/ 2147483646 w 253"/>
                <a:gd name="T11" fmla="*/ 2147483646 h 217"/>
                <a:gd name="T12" fmla="*/ 2147483646 w 253"/>
                <a:gd name="T13" fmla="*/ 2147483646 h 217"/>
                <a:gd name="T14" fmla="*/ 2147483646 w 253"/>
                <a:gd name="T15" fmla="*/ 2147483646 h 217"/>
                <a:gd name="T16" fmla="*/ 2147483646 w 253"/>
                <a:gd name="T17" fmla="*/ 2147483646 h 217"/>
                <a:gd name="T18" fmla="*/ 2147483646 w 253"/>
                <a:gd name="T19" fmla="*/ 2147483646 h 217"/>
                <a:gd name="T20" fmla="*/ 2147483646 w 253"/>
                <a:gd name="T21" fmla="*/ 2147483646 h 217"/>
                <a:gd name="T22" fmla="*/ 2147483646 w 253"/>
                <a:gd name="T23" fmla="*/ 2147483646 h 217"/>
                <a:gd name="T24" fmla="*/ 2147483646 w 253"/>
                <a:gd name="T25" fmla="*/ 2147483646 h 217"/>
                <a:gd name="T26" fmla="*/ 2147483646 w 253"/>
                <a:gd name="T27" fmla="*/ 2147483646 h 217"/>
                <a:gd name="T28" fmla="*/ 2147483646 w 253"/>
                <a:gd name="T29" fmla="*/ 2147483646 h 217"/>
                <a:gd name="T30" fmla="*/ 2147483646 w 253"/>
                <a:gd name="T31" fmla="*/ 2147483646 h 217"/>
                <a:gd name="T32" fmla="*/ 2147483646 w 253"/>
                <a:gd name="T33" fmla="*/ 2147483646 h 217"/>
                <a:gd name="T34" fmla="*/ 2147483646 w 253"/>
                <a:gd name="T35" fmla="*/ 2147483646 h 217"/>
                <a:gd name="T36" fmla="*/ 2147483646 w 253"/>
                <a:gd name="T37" fmla="*/ 2147483646 h 217"/>
                <a:gd name="T38" fmla="*/ 2147483646 w 253"/>
                <a:gd name="T39" fmla="*/ 2147483646 h 217"/>
                <a:gd name="T40" fmla="*/ 2147483646 w 253"/>
                <a:gd name="T41" fmla="*/ 2147483646 h 217"/>
                <a:gd name="T42" fmla="*/ 0 w 253"/>
                <a:gd name="T43" fmla="*/ 2147483646 h 217"/>
                <a:gd name="T44" fmla="*/ 2147483646 w 253"/>
                <a:gd name="T45" fmla="*/ 2147483646 h 217"/>
                <a:gd name="T46" fmla="*/ 2147483646 w 253"/>
                <a:gd name="T47" fmla="*/ 2147483646 h 217"/>
                <a:gd name="T48" fmla="*/ 2147483646 w 253"/>
                <a:gd name="T49" fmla="*/ 2147483646 h 217"/>
                <a:gd name="T50" fmla="*/ 2147483646 w 253"/>
                <a:gd name="T51" fmla="*/ 2147483646 h 217"/>
                <a:gd name="T52" fmla="*/ 2147483646 w 253"/>
                <a:gd name="T53" fmla="*/ 2147483646 h 217"/>
                <a:gd name="T54" fmla="*/ 2147483646 w 253"/>
                <a:gd name="T55" fmla="*/ 2147483646 h 217"/>
                <a:gd name="T56" fmla="*/ 2147483646 w 253"/>
                <a:gd name="T57" fmla="*/ 2147483646 h 217"/>
                <a:gd name="T58" fmla="*/ 2147483646 w 253"/>
                <a:gd name="T59" fmla="*/ 2147483646 h 217"/>
                <a:gd name="T60" fmla="*/ 2147483646 w 253"/>
                <a:gd name="T61" fmla="*/ 0 h 21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53"/>
                <a:gd name="T94" fmla="*/ 0 h 217"/>
                <a:gd name="T95" fmla="*/ 253 w 253"/>
                <a:gd name="T96" fmla="*/ 217 h 21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53" h="217">
                  <a:moveTo>
                    <a:pt x="252" y="101"/>
                  </a:moveTo>
                  <a:lnTo>
                    <a:pt x="245" y="127"/>
                  </a:lnTo>
                  <a:lnTo>
                    <a:pt x="236" y="149"/>
                  </a:lnTo>
                  <a:lnTo>
                    <a:pt x="226" y="168"/>
                  </a:lnTo>
                  <a:lnTo>
                    <a:pt x="214" y="183"/>
                  </a:lnTo>
                  <a:lnTo>
                    <a:pt x="202" y="196"/>
                  </a:lnTo>
                  <a:lnTo>
                    <a:pt x="188" y="205"/>
                  </a:lnTo>
                  <a:lnTo>
                    <a:pt x="174" y="211"/>
                  </a:lnTo>
                  <a:lnTo>
                    <a:pt x="160" y="215"/>
                  </a:lnTo>
                  <a:lnTo>
                    <a:pt x="145" y="216"/>
                  </a:lnTo>
                  <a:lnTo>
                    <a:pt x="130" y="216"/>
                  </a:lnTo>
                  <a:lnTo>
                    <a:pt x="115" y="213"/>
                  </a:lnTo>
                  <a:lnTo>
                    <a:pt x="100" y="208"/>
                  </a:lnTo>
                  <a:lnTo>
                    <a:pt x="85" y="201"/>
                  </a:lnTo>
                  <a:lnTo>
                    <a:pt x="71" y="193"/>
                  </a:lnTo>
                  <a:lnTo>
                    <a:pt x="46" y="174"/>
                  </a:lnTo>
                  <a:lnTo>
                    <a:pt x="25" y="150"/>
                  </a:lnTo>
                  <a:lnTo>
                    <a:pt x="16" y="137"/>
                  </a:lnTo>
                  <a:lnTo>
                    <a:pt x="9" y="124"/>
                  </a:lnTo>
                  <a:lnTo>
                    <a:pt x="4" y="111"/>
                  </a:lnTo>
                  <a:lnTo>
                    <a:pt x="1" y="97"/>
                  </a:lnTo>
                  <a:lnTo>
                    <a:pt x="0" y="84"/>
                  </a:lnTo>
                  <a:lnTo>
                    <a:pt x="1" y="71"/>
                  </a:lnTo>
                  <a:lnTo>
                    <a:pt x="5" y="58"/>
                  </a:lnTo>
                  <a:lnTo>
                    <a:pt x="11" y="46"/>
                  </a:lnTo>
                  <a:lnTo>
                    <a:pt x="21" y="35"/>
                  </a:lnTo>
                  <a:lnTo>
                    <a:pt x="33" y="26"/>
                  </a:lnTo>
                  <a:lnTo>
                    <a:pt x="49" y="17"/>
                  </a:lnTo>
                  <a:lnTo>
                    <a:pt x="67" y="10"/>
                  </a:lnTo>
                  <a:lnTo>
                    <a:pt x="90" y="4"/>
                  </a:lnTo>
                  <a:lnTo>
                    <a:pt x="116" y="0"/>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36"/>
            <p:cNvSpPr>
              <a:spLocks/>
            </p:cNvSpPr>
            <p:nvPr/>
          </p:nvSpPr>
          <p:spPr bwMode="auto">
            <a:xfrm>
              <a:off x="3489325" y="4637088"/>
              <a:ext cx="396875" cy="271462"/>
            </a:xfrm>
            <a:custGeom>
              <a:avLst/>
              <a:gdLst>
                <a:gd name="T0" fmla="*/ 2147483646 w 250"/>
                <a:gd name="T1" fmla="*/ 2147483646 h 171"/>
                <a:gd name="T2" fmla="*/ 2147483646 w 250"/>
                <a:gd name="T3" fmla="*/ 2147483646 h 171"/>
                <a:gd name="T4" fmla="*/ 2147483646 w 250"/>
                <a:gd name="T5" fmla="*/ 2147483646 h 171"/>
                <a:gd name="T6" fmla="*/ 2147483646 w 250"/>
                <a:gd name="T7" fmla="*/ 2147483646 h 171"/>
                <a:gd name="T8" fmla="*/ 2147483646 w 250"/>
                <a:gd name="T9" fmla="*/ 2147483646 h 171"/>
                <a:gd name="T10" fmla="*/ 2147483646 w 250"/>
                <a:gd name="T11" fmla="*/ 2147483646 h 171"/>
                <a:gd name="T12" fmla="*/ 2147483646 w 250"/>
                <a:gd name="T13" fmla="*/ 2147483646 h 171"/>
                <a:gd name="T14" fmla="*/ 2147483646 w 250"/>
                <a:gd name="T15" fmla="*/ 2147483646 h 171"/>
                <a:gd name="T16" fmla="*/ 2147483646 w 250"/>
                <a:gd name="T17" fmla="*/ 2147483646 h 171"/>
                <a:gd name="T18" fmla="*/ 2147483646 w 250"/>
                <a:gd name="T19" fmla="*/ 2147483646 h 171"/>
                <a:gd name="T20" fmla="*/ 2147483646 w 250"/>
                <a:gd name="T21" fmla="*/ 2147483646 h 171"/>
                <a:gd name="T22" fmla="*/ 2147483646 w 250"/>
                <a:gd name="T23" fmla="*/ 2147483646 h 171"/>
                <a:gd name="T24" fmla="*/ 2147483646 w 250"/>
                <a:gd name="T25" fmla="*/ 2147483646 h 171"/>
                <a:gd name="T26" fmla="*/ 2147483646 w 250"/>
                <a:gd name="T27" fmla="*/ 2147483646 h 171"/>
                <a:gd name="T28" fmla="*/ 2147483646 w 250"/>
                <a:gd name="T29" fmla="*/ 2147483646 h 171"/>
                <a:gd name="T30" fmla="*/ 2147483646 w 250"/>
                <a:gd name="T31" fmla="*/ 2147483646 h 171"/>
                <a:gd name="T32" fmla="*/ 2147483646 w 250"/>
                <a:gd name="T33" fmla="*/ 2147483646 h 171"/>
                <a:gd name="T34" fmla="*/ 0 w 250"/>
                <a:gd name="T35" fmla="*/ 2147483646 h 171"/>
                <a:gd name="T36" fmla="*/ 0 w 250"/>
                <a:gd name="T37" fmla="*/ 2147483646 h 171"/>
                <a:gd name="T38" fmla="*/ 2147483646 w 250"/>
                <a:gd name="T39" fmla="*/ 2147483646 h 171"/>
                <a:gd name="T40" fmla="*/ 2147483646 w 250"/>
                <a:gd name="T41" fmla="*/ 2147483646 h 171"/>
                <a:gd name="T42" fmla="*/ 2147483646 w 250"/>
                <a:gd name="T43" fmla="*/ 2147483646 h 171"/>
                <a:gd name="T44" fmla="*/ 2147483646 w 250"/>
                <a:gd name="T45" fmla="*/ 2147483646 h 171"/>
                <a:gd name="T46" fmla="*/ 2147483646 w 250"/>
                <a:gd name="T47" fmla="*/ 2147483646 h 171"/>
                <a:gd name="T48" fmla="*/ 2147483646 w 250"/>
                <a:gd name="T49" fmla="*/ 2147483646 h 171"/>
                <a:gd name="T50" fmla="*/ 2147483646 w 250"/>
                <a:gd name="T51" fmla="*/ 2147483646 h 171"/>
                <a:gd name="T52" fmla="*/ 2147483646 w 250"/>
                <a:gd name="T53" fmla="*/ 2147483646 h 171"/>
                <a:gd name="T54" fmla="*/ 2147483646 w 250"/>
                <a:gd name="T55" fmla="*/ 2147483646 h 171"/>
                <a:gd name="T56" fmla="*/ 2147483646 w 250"/>
                <a:gd name="T57" fmla="*/ 2147483646 h 171"/>
                <a:gd name="T58" fmla="*/ 2147483646 w 250"/>
                <a:gd name="T59" fmla="*/ 2147483646 h 171"/>
                <a:gd name="T60" fmla="*/ 2147483646 w 250"/>
                <a:gd name="T61" fmla="*/ 2147483646 h 171"/>
                <a:gd name="T62" fmla="*/ 2147483646 w 250"/>
                <a:gd name="T63" fmla="*/ 0 h 171"/>
                <a:gd name="T64" fmla="*/ 2147483646 w 250"/>
                <a:gd name="T65" fmla="*/ 0 h 1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0"/>
                <a:gd name="T100" fmla="*/ 0 h 171"/>
                <a:gd name="T101" fmla="*/ 250 w 250"/>
                <a:gd name="T102" fmla="*/ 171 h 1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0" h="171">
                  <a:moveTo>
                    <a:pt x="249" y="138"/>
                  </a:moveTo>
                  <a:lnTo>
                    <a:pt x="222" y="149"/>
                  </a:lnTo>
                  <a:lnTo>
                    <a:pt x="197" y="157"/>
                  </a:lnTo>
                  <a:lnTo>
                    <a:pt x="173" y="163"/>
                  </a:lnTo>
                  <a:lnTo>
                    <a:pt x="151" y="167"/>
                  </a:lnTo>
                  <a:lnTo>
                    <a:pt x="129" y="169"/>
                  </a:lnTo>
                  <a:lnTo>
                    <a:pt x="110" y="170"/>
                  </a:lnTo>
                  <a:lnTo>
                    <a:pt x="92" y="169"/>
                  </a:lnTo>
                  <a:lnTo>
                    <a:pt x="75" y="167"/>
                  </a:lnTo>
                  <a:lnTo>
                    <a:pt x="60" y="163"/>
                  </a:lnTo>
                  <a:lnTo>
                    <a:pt x="47" y="159"/>
                  </a:lnTo>
                  <a:lnTo>
                    <a:pt x="35" y="153"/>
                  </a:lnTo>
                  <a:lnTo>
                    <a:pt x="25" y="146"/>
                  </a:lnTo>
                  <a:lnTo>
                    <a:pt x="16" y="139"/>
                  </a:lnTo>
                  <a:lnTo>
                    <a:pt x="9" y="130"/>
                  </a:lnTo>
                  <a:lnTo>
                    <a:pt x="4" y="122"/>
                  </a:lnTo>
                  <a:lnTo>
                    <a:pt x="1" y="112"/>
                  </a:lnTo>
                  <a:lnTo>
                    <a:pt x="0" y="103"/>
                  </a:lnTo>
                  <a:lnTo>
                    <a:pt x="0" y="93"/>
                  </a:lnTo>
                  <a:lnTo>
                    <a:pt x="2" y="83"/>
                  </a:lnTo>
                  <a:lnTo>
                    <a:pt x="7" y="73"/>
                  </a:lnTo>
                  <a:lnTo>
                    <a:pt x="13" y="63"/>
                  </a:lnTo>
                  <a:lnTo>
                    <a:pt x="21" y="54"/>
                  </a:lnTo>
                  <a:lnTo>
                    <a:pt x="31" y="45"/>
                  </a:lnTo>
                  <a:lnTo>
                    <a:pt x="44" y="36"/>
                  </a:lnTo>
                  <a:lnTo>
                    <a:pt x="58" y="28"/>
                  </a:lnTo>
                  <a:lnTo>
                    <a:pt x="74" y="21"/>
                  </a:lnTo>
                  <a:lnTo>
                    <a:pt x="93" y="15"/>
                  </a:lnTo>
                  <a:lnTo>
                    <a:pt x="114" y="9"/>
                  </a:lnTo>
                  <a:lnTo>
                    <a:pt x="137" y="5"/>
                  </a:lnTo>
                  <a:lnTo>
                    <a:pt x="162" y="2"/>
                  </a:lnTo>
                  <a:lnTo>
                    <a:pt x="189" y="0"/>
                  </a:lnTo>
                  <a:lnTo>
                    <a:pt x="219" y="0"/>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Rectangle 37"/>
            <p:cNvSpPr>
              <a:spLocks noChangeArrowheads="1"/>
            </p:cNvSpPr>
            <p:nvPr/>
          </p:nvSpPr>
          <p:spPr bwMode="auto">
            <a:xfrm>
              <a:off x="1911350" y="4675188"/>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udt_send(sndpkt)</a:t>
              </a:r>
            </a:p>
            <a:p>
              <a:pPr>
                <a:spcBef>
                  <a:spcPct val="0"/>
                </a:spcBef>
                <a:buFontTx/>
                <a:buNone/>
              </a:pPr>
              <a:r>
                <a:rPr lang="en-US" altLang="zh-CN" sz="1400" b="1">
                  <a:latin typeface="Arial" panose="020B0604020202020204" pitchFamily="34" charset="0"/>
                  <a:ea typeface="宋体" panose="02010600030101010101" pitchFamily="2" charset="-122"/>
                </a:rPr>
                <a:t>start_timer</a:t>
              </a:r>
            </a:p>
          </p:txBody>
        </p:sp>
        <p:sp>
          <p:nvSpPr>
            <p:cNvPr id="47" name="Rectangle 38"/>
            <p:cNvSpPr>
              <a:spLocks noChangeArrowheads="1"/>
            </p:cNvSpPr>
            <p:nvPr/>
          </p:nvSpPr>
          <p:spPr bwMode="auto">
            <a:xfrm>
              <a:off x="1925638" y="4421188"/>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timeout</a:t>
              </a:r>
            </a:p>
          </p:txBody>
        </p:sp>
        <p:sp>
          <p:nvSpPr>
            <p:cNvPr id="48" name="Line 39"/>
            <p:cNvSpPr>
              <a:spLocks noChangeShapeType="1"/>
            </p:cNvSpPr>
            <p:nvPr/>
          </p:nvSpPr>
          <p:spPr bwMode="auto">
            <a:xfrm>
              <a:off x="2028825" y="4703763"/>
              <a:ext cx="990600"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9" name="Freeform 40"/>
            <p:cNvSpPr>
              <a:spLocks/>
            </p:cNvSpPr>
            <p:nvPr/>
          </p:nvSpPr>
          <p:spPr bwMode="auto">
            <a:xfrm>
              <a:off x="7708900" y="4773613"/>
              <a:ext cx="301625" cy="338137"/>
            </a:xfrm>
            <a:custGeom>
              <a:avLst/>
              <a:gdLst>
                <a:gd name="T0" fmla="*/ 2147483646 w 190"/>
                <a:gd name="T1" fmla="*/ 2147483646 h 213"/>
                <a:gd name="T2" fmla="*/ 2147483646 w 190"/>
                <a:gd name="T3" fmla="*/ 2147483646 h 213"/>
                <a:gd name="T4" fmla="*/ 2147483646 w 190"/>
                <a:gd name="T5" fmla="*/ 2147483646 h 213"/>
                <a:gd name="T6" fmla="*/ 2147483646 w 190"/>
                <a:gd name="T7" fmla="*/ 2147483646 h 213"/>
                <a:gd name="T8" fmla="*/ 2147483646 w 190"/>
                <a:gd name="T9" fmla="*/ 0 h 213"/>
                <a:gd name="T10" fmla="*/ 2147483646 w 190"/>
                <a:gd name="T11" fmla="*/ 2147483646 h 213"/>
                <a:gd name="T12" fmla="*/ 2147483646 w 190"/>
                <a:gd name="T13" fmla="*/ 2147483646 h 213"/>
                <a:gd name="T14" fmla="*/ 2147483646 w 190"/>
                <a:gd name="T15" fmla="*/ 2147483646 h 213"/>
                <a:gd name="T16" fmla="*/ 2147483646 w 190"/>
                <a:gd name="T17" fmla="*/ 2147483646 h 213"/>
                <a:gd name="T18" fmla="*/ 2147483646 w 190"/>
                <a:gd name="T19" fmla="*/ 2147483646 h 213"/>
                <a:gd name="T20" fmla="*/ 2147483646 w 190"/>
                <a:gd name="T21" fmla="*/ 2147483646 h 213"/>
                <a:gd name="T22" fmla="*/ 2147483646 w 190"/>
                <a:gd name="T23" fmla="*/ 2147483646 h 213"/>
                <a:gd name="T24" fmla="*/ 2147483646 w 190"/>
                <a:gd name="T25" fmla="*/ 2147483646 h 213"/>
                <a:gd name="T26" fmla="*/ 2147483646 w 190"/>
                <a:gd name="T27" fmla="*/ 2147483646 h 213"/>
                <a:gd name="T28" fmla="*/ 2147483646 w 190"/>
                <a:gd name="T29" fmla="*/ 2147483646 h 213"/>
                <a:gd name="T30" fmla="*/ 2147483646 w 190"/>
                <a:gd name="T31" fmla="*/ 2147483646 h 213"/>
                <a:gd name="T32" fmla="*/ 2147483646 w 190"/>
                <a:gd name="T33" fmla="*/ 2147483646 h 213"/>
                <a:gd name="T34" fmla="*/ 2147483646 w 190"/>
                <a:gd name="T35" fmla="*/ 2147483646 h 213"/>
                <a:gd name="T36" fmla="*/ 2147483646 w 190"/>
                <a:gd name="T37" fmla="*/ 2147483646 h 213"/>
                <a:gd name="T38" fmla="*/ 2147483646 w 190"/>
                <a:gd name="T39" fmla="*/ 2147483646 h 213"/>
                <a:gd name="T40" fmla="*/ 2147483646 w 190"/>
                <a:gd name="T41" fmla="*/ 2147483646 h 213"/>
                <a:gd name="T42" fmla="*/ 2147483646 w 190"/>
                <a:gd name="T43" fmla="*/ 2147483646 h 213"/>
                <a:gd name="T44" fmla="*/ 2147483646 w 190"/>
                <a:gd name="T45" fmla="*/ 2147483646 h 213"/>
                <a:gd name="T46" fmla="*/ 2147483646 w 190"/>
                <a:gd name="T47" fmla="*/ 2147483646 h 213"/>
                <a:gd name="T48" fmla="*/ 2147483646 w 190"/>
                <a:gd name="T49" fmla="*/ 2147483646 h 213"/>
                <a:gd name="T50" fmla="*/ 2147483646 w 190"/>
                <a:gd name="T51" fmla="*/ 2147483646 h 213"/>
                <a:gd name="T52" fmla="*/ 2147483646 w 190"/>
                <a:gd name="T53" fmla="*/ 2147483646 h 213"/>
                <a:gd name="T54" fmla="*/ 2147483646 w 190"/>
                <a:gd name="T55" fmla="*/ 2147483646 h 213"/>
                <a:gd name="T56" fmla="*/ 2147483646 w 190"/>
                <a:gd name="T57" fmla="*/ 2147483646 h 213"/>
                <a:gd name="T58" fmla="*/ 2147483646 w 190"/>
                <a:gd name="T59" fmla="*/ 2147483646 h 213"/>
                <a:gd name="T60" fmla="*/ 0 w 190"/>
                <a:gd name="T61" fmla="*/ 2147483646 h 21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0"/>
                <a:gd name="T94" fmla="*/ 0 h 213"/>
                <a:gd name="T95" fmla="*/ 190 w 190"/>
                <a:gd name="T96" fmla="*/ 213 h 21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0" h="213">
                  <a:moveTo>
                    <a:pt x="35" y="23"/>
                  </a:moveTo>
                  <a:lnTo>
                    <a:pt x="64" y="12"/>
                  </a:lnTo>
                  <a:lnTo>
                    <a:pt x="90" y="4"/>
                  </a:lnTo>
                  <a:lnTo>
                    <a:pt x="112" y="1"/>
                  </a:lnTo>
                  <a:lnTo>
                    <a:pt x="132" y="0"/>
                  </a:lnTo>
                  <a:lnTo>
                    <a:pt x="148" y="2"/>
                  </a:lnTo>
                  <a:lnTo>
                    <a:pt x="161" y="7"/>
                  </a:lnTo>
                  <a:lnTo>
                    <a:pt x="171" y="15"/>
                  </a:lnTo>
                  <a:lnTo>
                    <a:pt x="179" y="24"/>
                  </a:lnTo>
                  <a:lnTo>
                    <a:pt x="185" y="35"/>
                  </a:lnTo>
                  <a:lnTo>
                    <a:pt x="188" y="48"/>
                  </a:lnTo>
                  <a:lnTo>
                    <a:pt x="189" y="62"/>
                  </a:lnTo>
                  <a:lnTo>
                    <a:pt x="188" y="76"/>
                  </a:lnTo>
                  <a:lnTo>
                    <a:pt x="186" y="92"/>
                  </a:lnTo>
                  <a:lnTo>
                    <a:pt x="181" y="107"/>
                  </a:lnTo>
                  <a:lnTo>
                    <a:pt x="169" y="138"/>
                  </a:lnTo>
                  <a:lnTo>
                    <a:pt x="151" y="166"/>
                  </a:lnTo>
                  <a:lnTo>
                    <a:pt x="141" y="178"/>
                  </a:lnTo>
                  <a:lnTo>
                    <a:pt x="130" y="189"/>
                  </a:lnTo>
                  <a:lnTo>
                    <a:pt x="119" y="198"/>
                  </a:lnTo>
                  <a:lnTo>
                    <a:pt x="107" y="205"/>
                  </a:lnTo>
                  <a:lnTo>
                    <a:pt x="95" y="210"/>
                  </a:lnTo>
                  <a:lnTo>
                    <a:pt x="83" y="212"/>
                  </a:lnTo>
                  <a:lnTo>
                    <a:pt x="71" y="211"/>
                  </a:lnTo>
                  <a:lnTo>
                    <a:pt x="59" y="206"/>
                  </a:lnTo>
                  <a:lnTo>
                    <a:pt x="47" y="199"/>
                  </a:lnTo>
                  <a:lnTo>
                    <a:pt x="36" y="187"/>
                  </a:lnTo>
                  <a:lnTo>
                    <a:pt x="26" y="171"/>
                  </a:lnTo>
                  <a:lnTo>
                    <a:pt x="16" y="151"/>
                  </a:lnTo>
                  <a:lnTo>
                    <a:pt x="8" y="126"/>
                  </a:lnTo>
                  <a:lnTo>
                    <a:pt x="0" y="96"/>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 name="Rectangle 41"/>
            <p:cNvSpPr>
              <a:spLocks noChangeArrowheads="1"/>
            </p:cNvSpPr>
            <p:nvPr/>
          </p:nvSpPr>
          <p:spPr bwMode="auto">
            <a:xfrm>
              <a:off x="2182813" y="2089150"/>
              <a:ext cx="15652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a:t>
              </a:r>
            </a:p>
          </p:txBody>
        </p:sp>
        <p:grpSp>
          <p:nvGrpSpPr>
            <p:cNvPr id="51" name="Group 44"/>
            <p:cNvGrpSpPr>
              <a:grpSpLocks/>
            </p:cNvGrpSpPr>
            <p:nvPr/>
          </p:nvGrpSpPr>
          <p:grpSpPr bwMode="auto">
            <a:xfrm>
              <a:off x="3702050" y="2346325"/>
              <a:ext cx="1189038" cy="857250"/>
              <a:chOff x="1524" y="1343"/>
              <a:chExt cx="749" cy="540"/>
            </a:xfrm>
          </p:grpSpPr>
          <p:sp>
            <p:nvSpPr>
              <p:cNvPr id="52" name="Oval 42"/>
              <p:cNvSpPr>
                <a:spLocks noChangeArrowheads="1"/>
              </p:cNvSpPr>
              <p:nvPr/>
            </p:nvSpPr>
            <p:spPr bwMode="auto">
              <a:xfrm>
                <a:off x="1591" y="1343"/>
                <a:ext cx="599" cy="540"/>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3" name="Rectangle 43"/>
              <p:cNvSpPr>
                <a:spLocks noChangeArrowheads="1"/>
              </p:cNvSpPr>
              <p:nvPr/>
            </p:nvSpPr>
            <p:spPr bwMode="auto">
              <a:xfrm>
                <a:off x="1524" y="1451"/>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dirty="0">
                    <a:latin typeface="Arial" panose="020B0604020202020204" pitchFamily="34" charset="0"/>
                    <a:ea typeface="宋体" panose="02010600030101010101" pitchFamily="2" charset="-122"/>
                  </a:rPr>
                  <a:t>等待来自上层的调用</a:t>
                </a:r>
                <a:r>
                  <a:rPr lang="en-US" altLang="zh-CN" sz="1400" b="1" dirty="0">
                    <a:latin typeface="Arial" panose="020B0604020202020204" pitchFamily="34" charset="0"/>
                    <a:ea typeface="宋体" panose="02010600030101010101" pitchFamily="2" charset="-122"/>
                  </a:rPr>
                  <a:t>0</a:t>
                </a:r>
              </a:p>
            </p:txBody>
          </p:sp>
        </p:grpSp>
        <p:sp>
          <p:nvSpPr>
            <p:cNvPr id="54" name="Line 45"/>
            <p:cNvSpPr>
              <a:spLocks noChangeShapeType="1"/>
            </p:cNvSpPr>
            <p:nvPr/>
          </p:nvSpPr>
          <p:spPr bwMode="auto">
            <a:xfrm>
              <a:off x="2406650" y="2374900"/>
              <a:ext cx="1101725"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55" name="Group 48"/>
            <p:cNvGrpSpPr>
              <a:grpSpLocks/>
            </p:cNvGrpSpPr>
            <p:nvPr/>
          </p:nvGrpSpPr>
          <p:grpSpPr bwMode="auto">
            <a:xfrm>
              <a:off x="3910013" y="4200525"/>
              <a:ext cx="895350" cy="871538"/>
              <a:chOff x="1655" y="2511"/>
              <a:chExt cx="564" cy="549"/>
            </a:xfrm>
          </p:grpSpPr>
          <p:sp>
            <p:nvSpPr>
              <p:cNvPr id="56" name="Oval 46"/>
              <p:cNvSpPr>
                <a:spLocks noChangeArrowheads="1"/>
              </p:cNvSpPr>
              <p:nvPr/>
            </p:nvSpPr>
            <p:spPr bwMode="auto">
              <a:xfrm>
                <a:off x="1655" y="2511"/>
                <a:ext cx="564" cy="549"/>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7" name="Rectangle 47"/>
              <p:cNvSpPr>
                <a:spLocks noChangeArrowheads="1"/>
              </p:cNvSpPr>
              <p:nvPr/>
            </p:nvSpPr>
            <p:spPr bwMode="auto">
              <a:xfrm>
                <a:off x="1711" y="2627"/>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dirty="0">
                    <a:latin typeface="Arial" panose="020B0604020202020204" pitchFamily="34" charset="0"/>
                    <a:ea typeface="宋体" panose="02010600030101010101" pitchFamily="2" charset="-122"/>
                  </a:rPr>
                  <a:t>等待 </a:t>
                </a:r>
                <a:r>
                  <a:rPr lang="en-US" altLang="zh-CN" sz="1400" b="1" dirty="0">
                    <a:latin typeface="Arial" panose="020B0604020202020204" pitchFamily="34" charset="0"/>
                    <a:ea typeface="宋体" panose="02010600030101010101" pitchFamily="2" charset="-122"/>
                  </a:rPr>
                  <a:t>ACK1</a:t>
                </a:r>
              </a:p>
            </p:txBody>
          </p:sp>
        </p:grpSp>
        <p:sp>
          <p:nvSpPr>
            <p:cNvPr id="58" name="Freeform 49"/>
            <p:cNvSpPr>
              <a:spLocks/>
            </p:cNvSpPr>
            <p:nvPr/>
          </p:nvSpPr>
          <p:spPr bwMode="auto">
            <a:xfrm>
              <a:off x="3568700" y="2366963"/>
              <a:ext cx="301625" cy="336550"/>
            </a:xfrm>
            <a:custGeom>
              <a:avLst/>
              <a:gdLst>
                <a:gd name="T0" fmla="*/ 2147483646 w 190"/>
                <a:gd name="T1" fmla="*/ 2147483646 h 212"/>
                <a:gd name="T2" fmla="*/ 2147483646 w 190"/>
                <a:gd name="T3" fmla="*/ 2147483646 h 212"/>
                <a:gd name="T4" fmla="*/ 2147483646 w 190"/>
                <a:gd name="T5" fmla="*/ 2147483646 h 212"/>
                <a:gd name="T6" fmla="*/ 2147483646 w 190"/>
                <a:gd name="T7" fmla="*/ 2147483646 h 212"/>
                <a:gd name="T8" fmla="*/ 2147483646 w 190"/>
                <a:gd name="T9" fmla="*/ 2147483646 h 212"/>
                <a:gd name="T10" fmla="*/ 2147483646 w 190"/>
                <a:gd name="T11" fmla="*/ 2147483646 h 212"/>
                <a:gd name="T12" fmla="*/ 2147483646 w 190"/>
                <a:gd name="T13" fmla="*/ 2147483646 h 212"/>
                <a:gd name="T14" fmla="*/ 2147483646 w 190"/>
                <a:gd name="T15" fmla="*/ 2147483646 h 212"/>
                <a:gd name="T16" fmla="*/ 2147483646 w 190"/>
                <a:gd name="T17" fmla="*/ 2147483646 h 212"/>
                <a:gd name="T18" fmla="*/ 2147483646 w 190"/>
                <a:gd name="T19" fmla="*/ 2147483646 h 212"/>
                <a:gd name="T20" fmla="*/ 2147483646 w 190"/>
                <a:gd name="T21" fmla="*/ 2147483646 h 212"/>
                <a:gd name="T22" fmla="*/ 0 w 190"/>
                <a:gd name="T23" fmla="*/ 2147483646 h 212"/>
                <a:gd name="T24" fmla="*/ 2147483646 w 190"/>
                <a:gd name="T25" fmla="*/ 2147483646 h 212"/>
                <a:gd name="T26" fmla="*/ 2147483646 w 190"/>
                <a:gd name="T27" fmla="*/ 2147483646 h 212"/>
                <a:gd name="T28" fmla="*/ 2147483646 w 190"/>
                <a:gd name="T29" fmla="*/ 2147483646 h 212"/>
                <a:gd name="T30" fmla="*/ 2147483646 w 190"/>
                <a:gd name="T31" fmla="*/ 2147483646 h 212"/>
                <a:gd name="T32" fmla="*/ 2147483646 w 190"/>
                <a:gd name="T33" fmla="*/ 2147483646 h 212"/>
                <a:gd name="T34" fmla="*/ 2147483646 w 190"/>
                <a:gd name="T35" fmla="*/ 2147483646 h 212"/>
                <a:gd name="T36" fmla="*/ 2147483646 w 190"/>
                <a:gd name="T37" fmla="*/ 2147483646 h 212"/>
                <a:gd name="T38" fmla="*/ 2147483646 w 190"/>
                <a:gd name="T39" fmla="*/ 2147483646 h 212"/>
                <a:gd name="T40" fmla="*/ 2147483646 w 190"/>
                <a:gd name="T41" fmla="*/ 2147483646 h 212"/>
                <a:gd name="T42" fmla="*/ 2147483646 w 190"/>
                <a:gd name="T43" fmla="*/ 2147483646 h 212"/>
                <a:gd name="T44" fmla="*/ 2147483646 w 190"/>
                <a:gd name="T45" fmla="*/ 0 h 212"/>
                <a:gd name="T46" fmla="*/ 2147483646 w 190"/>
                <a:gd name="T47" fmla="*/ 2147483646 h 212"/>
                <a:gd name="T48" fmla="*/ 2147483646 w 190"/>
                <a:gd name="T49" fmla="*/ 2147483646 h 212"/>
                <a:gd name="T50" fmla="*/ 2147483646 w 190"/>
                <a:gd name="T51" fmla="*/ 2147483646 h 212"/>
                <a:gd name="T52" fmla="*/ 2147483646 w 190"/>
                <a:gd name="T53" fmla="*/ 2147483646 h 212"/>
                <a:gd name="T54" fmla="*/ 2147483646 w 190"/>
                <a:gd name="T55" fmla="*/ 2147483646 h 212"/>
                <a:gd name="T56" fmla="*/ 2147483646 w 190"/>
                <a:gd name="T57" fmla="*/ 2147483646 h 212"/>
                <a:gd name="T58" fmla="*/ 2147483646 w 190"/>
                <a:gd name="T59" fmla="*/ 2147483646 h 212"/>
                <a:gd name="T60" fmla="*/ 2147483646 w 190"/>
                <a:gd name="T61" fmla="*/ 2147483646 h 21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0"/>
                <a:gd name="T94" fmla="*/ 0 h 212"/>
                <a:gd name="T95" fmla="*/ 190 w 190"/>
                <a:gd name="T96" fmla="*/ 212 h 21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0" h="212">
                  <a:moveTo>
                    <a:pt x="154" y="189"/>
                  </a:moveTo>
                  <a:lnTo>
                    <a:pt x="125" y="200"/>
                  </a:lnTo>
                  <a:lnTo>
                    <a:pt x="99" y="207"/>
                  </a:lnTo>
                  <a:lnTo>
                    <a:pt x="77" y="211"/>
                  </a:lnTo>
                  <a:lnTo>
                    <a:pt x="58" y="211"/>
                  </a:lnTo>
                  <a:lnTo>
                    <a:pt x="42" y="209"/>
                  </a:lnTo>
                  <a:lnTo>
                    <a:pt x="29" y="204"/>
                  </a:lnTo>
                  <a:lnTo>
                    <a:pt x="18" y="197"/>
                  </a:lnTo>
                  <a:lnTo>
                    <a:pt x="10" y="187"/>
                  </a:lnTo>
                  <a:lnTo>
                    <a:pt x="5" y="176"/>
                  </a:lnTo>
                  <a:lnTo>
                    <a:pt x="1" y="163"/>
                  </a:lnTo>
                  <a:lnTo>
                    <a:pt x="0" y="150"/>
                  </a:lnTo>
                  <a:lnTo>
                    <a:pt x="1" y="135"/>
                  </a:lnTo>
                  <a:lnTo>
                    <a:pt x="4" y="120"/>
                  </a:lnTo>
                  <a:lnTo>
                    <a:pt x="8" y="104"/>
                  </a:lnTo>
                  <a:lnTo>
                    <a:pt x="21" y="74"/>
                  </a:lnTo>
                  <a:lnTo>
                    <a:pt x="38" y="46"/>
                  </a:lnTo>
                  <a:lnTo>
                    <a:pt x="48" y="33"/>
                  </a:lnTo>
                  <a:lnTo>
                    <a:pt x="59" y="22"/>
                  </a:lnTo>
                  <a:lnTo>
                    <a:pt x="71" y="13"/>
                  </a:lnTo>
                  <a:lnTo>
                    <a:pt x="82" y="6"/>
                  </a:lnTo>
                  <a:lnTo>
                    <a:pt x="94" y="2"/>
                  </a:lnTo>
                  <a:lnTo>
                    <a:pt x="107" y="0"/>
                  </a:lnTo>
                  <a:lnTo>
                    <a:pt x="119" y="1"/>
                  </a:lnTo>
                  <a:lnTo>
                    <a:pt x="131" y="5"/>
                  </a:lnTo>
                  <a:lnTo>
                    <a:pt x="142" y="13"/>
                  </a:lnTo>
                  <a:lnTo>
                    <a:pt x="153" y="24"/>
                  </a:lnTo>
                  <a:lnTo>
                    <a:pt x="164" y="40"/>
                  </a:lnTo>
                  <a:lnTo>
                    <a:pt x="173" y="60"/>
                  </a:lnTo>
                  <a:lnTo>
                    <a:pt x="182" y="85"/>
                  </a:lnTo>
                  <a:lnTo>
                    <a:pt x="189" y="116"/>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Rectangle 50"/>
            <p:cNvSpPr>
              <a:spLocks noChangeArrowheads="1"/>
            </p:cNvSpPr>
            <p:nvPr/>
          </p:nvSpPr>
          <p:spPr bwMode="auto">
            <a:xfrm>
              <a:off x="8507413" y="5067300"/>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Symbol" panose="05050102010706020507" pitchFamily="18" charset="2"/>
                  <a:ea typeface="宋体" panose="02010600030101010101" pitchFamily="2" charset="-122"/>
                </a:rPr>
                <a:t>L</a:t>
              </a:r>
            </a:p>
          </p:txBody>
        </p:sp>
        <p:sp>
          <p:nvSpPr>
            <p:cNvPr id="60" name="Rectangle 51"/>
            <p:cNvSpPr>
              <a:spLocks noChangeArrowheads="1"/>
            </p:cNvSpPr>
            <p:nvPr/>
          </p:nvSpPr>
          <p:spPr bwMode="auto">
            <a:xfrm>
              <a:off x="8040688" y="4722813"/>
              <a:ext cx="163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a:t>
              </a:r>
            </a:p>
          </p:txBody>
        </p:sp>
        <p:sp>
          <p:nvSpPr>
            <p:cNvPr id="61" name="Line 52"/>
            <p:cNvSpPr>
              <a:spLocks noChangeShapeType="1"/>
            </p:cNvSpPr>
            <p:nvPr/>
          </p:nvSpPr>
          <p:spPr bwMode="auto">
            <a:xfrm>
              <a:off x="8128000" y="5103813"/>
              <a:ext cx="1101725"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2" name="Rectangle 53"/>
            <p:cNvSpPr>
              <a:spLocks noChangeArrowheads="1"/>
            </p:cNvSpPr>
            <p:nvPr/>
          </p:nvSpPr>
          <p:spPr bwMode="auto">
            <a:xfrm>
              <a:off x="8410575" y="2062163"/>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Symbol" panose="05050102010706020507" pitchFamily="18" charset="2"/>
                  <a:ea typeface="宋体" panose="02010600030101010101" pitchFamily="2" charset="-122"/>
                </a:rPr>
                <a:t>L</a:t>
              </a:r>
            </a:p>
          </p:txBody>
        </p:sp>
        <p:sp>
          <p:nvSpPr>
            <p:cNvPr id="63" name="Rectangle 54"/>
            <p:cNvSpPr>
              <a:spLocks noChangeArrowheads="1"/>
            </p:cNvSpPr>
            <p:nvPr/>
          </p:nvSpPr>
          <p:spPr bwMode="auto">
            <a:xfrm>
              <a:off x="2759075" y="2338388"/>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Symbol" panose="05050102010706020507" pitchFamily="18" charset="2"/>
                  <a:ea typeface="宋体" panose="02010600030101010101" pitchFamily="2" charset="-122"/>
                </a:rPr>
                <a:t>L</a:t>
              </a:r>
            </a:p>
          </p:txBody>
        </p:sp>
        <p:sp>
          <p:nvSpPr>
            <p:cNvPr id="64" name="Rectangle 55"/>
            <p:cNvSpPr>
              <a:spLocks noChangeArrowheads="1"/>
            </p:cNvSpPr>
            <p:nvPr/>
          </p:nvSpPr>
          <p:spPr bwMode="auto">
            <a:xfrm>
              <a:off x="3162300" y="6402388"/>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Symbol" panose="05050102010706020507" pitchFamily="18" charset="2"/>
                  <a:ea typeface="宋体" panose="02010600030101010101" pitchFamily="2" charset="-122"/>
                </a:rPr>
                <a:t>L</a:t>
              </a:r>
            </a:p>
          </p:txBody>
        </p:sp>
      </p:grpSp>
    </p:spTree>
    <p:extLst>
      <p:ext uri="{BB962C8B-B14F-4D97-AF65-F5344CB8AC3E}">
        <p14:creationId xmlns:p14="http://schemas.microsoft.com/office/powerpoint/2010/main" val="42725954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可靠数据传输原理</a:t>
            </a:r>
          </a:p>
        </p:txBody>
      </p:sp>
      <p:sp>
        <p:nvSpPr>
          <p:cNvPr id="41" name="矩形 40"/>
          <p:cNvSpPr/>
          <p:nvPr/>
        </p:nvSpPr>
        <p:spPr>
          <a:xfrm>
            <a:off x="4849507" y="583268"/>
            <a:ext cx="2492990" cy="646331"/>
          </a:xfrm>
          <a:prstGeom prst="rect">
            <a:avLst/>
          </a:prstGeom>
        </p:spPr>
        <p:txBody>
          <a:bodyPr wrap="none">
            <a:spAutoFit/>
          </a:bodyPr>
          <a:lstStyle/>
          <a:p>
            <a:pPr algn="ctr"/>
            <a:r>
              <a:rPr lang="en-US" altLang="zh-CN" sz="3600" b="1" dirty="0">
                <a:solidFill>
                  <a:schemeClr val="accent1"/>
                </a:solidFill>
                <a:cs typeface="+mn-ea"/>
                <a:sym typeface="+mn-lt"/>
              </a:rPr>
              <a:t>rdt3.0 </a:t>
            </a:r>
            <a:r>
              <a:rPr lang="zh-CN" altLang="en-US" sz="3600" b="1" dirty="0">
                <a:solidFill>
                  <a:schemeClr val="accent1"/>
                </a:solidFill>
                <a:cs typeface="+mn-ea"/>
                <a:sym typeface="+mn-lt"/>
              </a:rPr>
              <a:t>操作</a:t>
            </a:r>
            <a:endParaRPr lang="en-US" altLang="zh-CN" sz="3600" b="1" dirty="0">
              <a:solidFill>
                <a:schemeClr val="accent1"/>
              </a:solidFill>
              <a:cs typeface="+mn-ea"/>
              <a:sym typeface="+mn-lt"/>
            </a:endParaRPr>
          </a:p>
        </p:txBody>
      </p:sp>
      <p:pic>
        <p:nvPicPr>
          <p:cNvPr id="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8943" y="1420813"/>
            <a:ext cx="9731827"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1414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可靠数据传输原理</a:t>
            </a:r>
          </a:p>
        </p:txBody>
      </p:sp>
      <p:sp>
        <p:nvSpPr>
          <p:cNvPr id="41" name="矩形 40"/>
          <p:cNvSpPr/>
          <p:nvPr/>
        </p:nvSpPr>
        <p:spPr>
          <a:xfrm>
            <a:off x="4849507" y="583268"/>
            <a:ext cx="2492990" cy="646331"/>
          </a:xfrm>
          <a:prstGeom prst="rect">
            <a:avLst/>
          </a:prstGeom>
        </p:spPr>
        <p:txBody>
          <a:bodyPr wrap="none">
            <a:spAutoFit/>
          </a:bodyPr>
          <a:lstStyle/>
          <a:p>
            <a:pPr algn="ctr"/>
            <a:r>
              <a:rPr lang="en-US" altLang="zh-CN" sz="3600" b="1" dirty="0">
                <a:solidFill>
                  <a:schemeClr val="accent1"/>
                </a:solidFill>
                <a:cs typeface="+mn-ea"/>
                <a:sym typeface="+mn-lt"/>
              </a:rPr>
              <a:t>rdt3.0 </a:t>
            </a:r>
            <a:r>
              <a:rPr lang="zh-CN" altLang="en-US" sz="3600" b="1" dirty="0">
                <a:solidFill>
                  <a:schemeClr val="accent1"/>
                </a:solidFill>
                <a:cs typeface="+mn-ea"/>
                <a:sym typeface="+mn-lt"/>
              </a:rPr>
              <a:t>操作</a:t>
            </a:r>
            <a:endParaRPr lang="en-US" altLang="zh-CN" sz="3600" b="1" dirty="0">
              <a:solidFill>
                <a:schemeClr val="accent1"/>
              </a:solidFill>
              <a:cs typeface="+mn-ea"/>
              <a:sym typeface="+mn-lt"/>
            </a:endParaRPr>
          </a:p>
        </p:txBody>
      </p:sp>
      <p:pic>
        <p:nvPicPr>
          <p:cNvPr id="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509" y="1424557"/>
            <a:ext cx="1024926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42727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978238" y="2059545"/>
            <a:ext cx="5486061" cy="154363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pPr>
            <a:r>
              <a:rPr lang="zh-CN" altLang="en-US" sz="2400" dirty="0">
                <a:latin typeface="微软雅黑" panose="020B0503020204020204" pitchFamily="34" charset="-122"/>
                <a:ea typeface="微软雅黑" panose="020B0503020204020204" pitchFamily="34" charset="-122"/>
              </a:rPr>
              <a:t>例如</a:t>
            </a:r>
            <a:r>
              <a:rPr lang="en-US" altLang="zh-CN" sz="2400" dirty="0">
                <a:latin typeface="微软雅黑" panose="020B0503020204020204" pitchFamily="34" charset="-122"/>
                <a:ea typeface="微软雅黑" panose="020B0503020204020204" pitchFamily="34" charset="-122"/>
              </a:rPr>
              <a:t>: 1 </a:t>
            </a:r>
            <a:r>
              <a:rPr lang="en-US" altLang="zh-CN" sz="2400" dirty="0" err="1">
                <a:latin typeface="微软雅黑" panose="020B0503020204020204" pitchFamily="34" charset="-122"/>
                <a:ea typeface="微软雅黑" panose="020B0503020204020204" pitchFamily="34" charset="-122"/>
              </a:rPr>
              <a:t>Gbps</a:t>
            </a:r>
            <a:r>
              <a:rPr lang="zh-CN" altLang="en-US" sz="2400" dirty="0">
                <a:latin typeface="微软雅黑" panose="020B0503020204020204" pitchFamily="34" charset="-122"/>
                <a:ea typeface="微软雅黑" panose="020B0503020204020204" pitchFamily="34" charset="-122"/>
              </a:rPr>
              <a:t>链路</a:t>
            </a:r>
            <a:r>
              <a:rPr lang="en-US" altLang="zh-CN" sz="2400" dirty="0">
                <a:latin typeface="微软雅黑" panose="020B0503020204020204" pitchFamily="34" charset="-122"/>
                <a:ea typeface="微软雅黑" panose="020B0503020204020204" pitchFamily="34" charset="-122"/>
              </a:rPr>
              <a:t>, 15 </a:t>
            </a:r>
            <a:r>
              <a:rPr lang="en-US" altLang="zh-CN" sz="2400" dirty="0" err="1">
                <a:latin typeface="微软雅黑" panose="020B0503020204020204" pitchFamily="34" charset="-122"/>
                <a:ea typeface="微软雅黑" panose="020B0503020204020204" pitchFamily="34" charset="-122"/>
              </a:rPr>
              <a:t>ms</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端到端传输延迟</a:t>
            </a:r>
            <a:r>
              <a:rPr lang="en-US" altLang="zh-CN" sz="2400" dirty="0">
                <a:latin typeface="微软雅黑" panose="020B0503020204020204" pitchFamily="34" charset="-122"/>
                <a:ea typeface="微软雅黑" panose="020B0503020204020204" pitchFamily="34" charset="-122"/>
              </a:rPr>
              <a:t>, 8000bit </a:t>
            </a:r>
            <a:r>
              <a:rPr lang="zh-CN" altLang="en-US" sz="2400" dirty="0">
                <a:latin typeface="微软雅黑" panose="020B0503020204020204" pitchFamily="34" charset="-122"/>
                <a:ea typeface="微软雅黑" panose="020B0503020204020204" pitchFamily="34" charset="-122"/>
              </a:rPr>
              <a:t>报文</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计算网络利用率</a:t>
            </a:r>
            <a:r>
              <a:rPr lang="en-US" altLang="zh-CN" sz="2400" dirty="0">
                <a:latin typeface="微软雅黑" panose="020B0503020204020204" pitchFamily="34" charset="-122"/>
                <a:ea typeface="微软雅黑" panose="020B0503020204020204" pitchFamily="34" charset="-122"/>
              </a:rPr>
              <a:t>?</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可靠数据传输原理</a:t>
            </a:r>
          </a:p>
        </p:txBody>
      </p:sp>
      <p:sp>
        <p:nvSpPr>
          <p:cNvPr id="41" name="矩形 40"/>
          <p:cNvSpPr/>
          <p:nvPr/>
        </p:nvSpPr>
        <p:spPr>
          <a:xfrm>
            <a:off x="4682795" y="710268"/>
            <a:ext cx="2826415" cy="646331"/>
          </a:xfrm>
          <a:prstGeom prst="rect">
            <a:avLst/>
          </a:prstGeom>
        </p:spPr>
        <p:txBody>
          <a:bodyPr wrap="none">
            <a:spAutoFit/>
          </a:bodyPr>
          <a:lstStyle/>
          <a:p>
            <a:pPr algn="ctr"/>
            <a:r>
              <a:rPr lang="en-US" altLang="zh-CN" sz="3600" b="1" dirty="0">
                <a:solidFill>
                  <a:schemeClr val="accent1"/>
                </a:solidFill>
                <a:cs typeface="+mn-ea"/>
                <a:sym typeface="+mn-lt"/>
              </a:rPr>
              <a:t>rdt3.0</a:t>
            </a:r>
            <a:r>
              <a:rPr lang="zh-CN" altLang="en-US" sz="3600" b="1" dirty="0">
                <a:solidFill>
                  <a:schemeClr val="accent1"/>
                </a:solidFill>
                <a:cs typeface="+mn-ea"/>
                <a:sym typeface="+mn-lt"/>
              </a:rPr>
              <a:t>的性能</a:t>
            </a:r>
            <a:endParaRPr lang="en-US" altLang="zh-CN" sz="3600" b="1" dirty="0">
              <a:solidFill>
                <a:schemeClr val="accent1"/>
              </a:solidFill>
              <a:cs typeface="+mn-ea"/>
              <a:sym typeface="+mn-lt"/>
            </a:endParaRPr>
          </a:p>
        </p:txBody>
      </p:sp>
      <p:grpSp>
        <p:nvGrpSpPr>
          <p:cNvPr id="19" name="组合 18">
            <a:extLst>
              <a:ext uri="{FF2B5EF4-FFF2-40B4-BE49-F238E27FC236}">
                <a16:creationId xmlns:a16="http://schemas.microsoft.com/office/drawing/2014/main" id="{5BFAE9E6-F854-4A6D-8B48-6EBA25461769}"/>
              </a:ext>
            </a:extLst>
          </p:cNvPr>
          <p:cNvGrpSpPr/>
          <p:nvPr/>
        </p:nvGrpSpPr>
        <p:grpSpPr>
          <a:xfrm>
            <a:off x="7230607" y="2601239"/>
            <a:ext cx="3462394" cy="2252783"/>
            <a:chOff x="7230607" y="2601239"/>
            <a:chExt cx="3462394" cy="2252783"/>
          </a:xfrm>
        </p:grpSpPr>
        <p:grpSp>
          <p:nvGrpSpPr>
            <p:cNvPr id="6" name="Group 10">
              <a:extLst>
                <a:ext uri="{FF2B5EF4-FFF2-40B4-BE49-F238E27FC236}">
                  <a16:creationId xmlns:a16="http://schemas.microsoft.com/office/drawing/2014/main" id="{65B57C12-A2E9-4FBC-B0A1-1A846DC2DFFA}"/>
                </a:ext>
              </a:extLst>
            </p:cNvPr>
            <p:cNvGrpSpPr>
              <a:grpSpLocks/>
            </p:cNvGrpSpPr>
            <p:nvPr/>
          </p:nvGrpSpPr>
          <p:grpSpPr bwMode="auto">
            <a:xfrm>
              <a:off x="7230607" y="2601239"/>
              <a:ext cx="3462394" cy="2252783"/>
              <a:chOff x="3020" y="1166"/>
              <a:chExt cx="1439" cy="1023"/>
            </a:xfrm>
          </p:grpSpPr>
          <p:graphicFrame>
            <p:nvGraphicFramePr>
              <p:cNvPr id="7" name="Object 7">
                <a:extLst>
                  <a:ext uri="{FF2B5EF4-FFF2-40B4-BE49-F238E27FC236}">
                    <a16:creationId xmlns:a16="http://schemas.microsoft.com/office/drawing/2014/main" id="{EA346E23-D042-416B-9CCB-510251C5B7B2}"/>
                  </a:ext>
                </a:extLst>
              </p:cNvPr>
              <p:cNvGraphicFramePr>
                <a:graphicFrameLocks/>
              </p:cNvGraphicFramePr>
              <p:nvPr>
                <p:extLst>
                  <p:ext uri="{D42A27DB-BD31-4B8C-83A1-F6EECF244321}">
                    <p14:modId xmlns:p14="http://schemas.microsoft.com/office/powerpoint/2010/main" val="2107036667"/>
                  </p:ext>
                </p:extLst>
              </p:nvPr>
            </p:nvGraphicFramePr>
            <p:xfrm>
              <a:off x="3020" y="1980"/>
              <a:ext cx="270" cy="209"/>
            </p:xfrm>
            <a:graphic>
              <a:graphicData uri="http://schemas.openxmlformats.org/presentationml/2006/ole">
                <mc:AlternateContent xmlns:mc="http://schemas.openxmlformats.org/markup-compatibility/2006">
                  <mc:Choice xmlns:v="urn:schemas-microsoft-com:vml" Requires="v">
                    <p:oleObj name="Clip" r:id="rId3" imgW="427983" imgH="331648" progId="MS_ClipArt_Gallery.2">
                      <p:embed/>
                    </p:oleObj>
                  </mc:Choice>
                  <mc:Fallback>
                    <p:oleObj name="Clip" r:id="rId3" imgW="427983" imgH="331648" progId="MS_ClipArt_Gallery.2">
                      <p:embed/>
                      <p:pic>
                        <p:nvPicPr>
                          <p:cNvPr id="276"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0" y="1980"/>
                            <a:ext cx="270"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7">
                <a:extLst>
                  <a:ext uri="{FF2B5EF4-FFF2-40B4-BE49-F238E27FC236}">
                    <a16:creationId xmlns:a16="http://schemas.microsoft.com/office/drawing/2014/main" id="{536D33FE-457D-4988-8ACD-FA3A25FEEFB3}"/>
                  </a:ext>
                </a:extLst>
              </p:cNvPr>
              <p:cNvGraphicFramePr>
                <a:graphicFrameLocks/>
              </p:cNvGraphicFramePr>
              <p:nvPr>
                <p:extLst>
                  <p:ext uri="{D42A27DB-BD31-4B8C-83A1-F6EECF244321}">
                    <p14:modId xmlns:p14="http://schemas.microsoft.com/office/powerpoint/2010/main" val="2773579015"/>
                  </p:ext>
                </p:extLst>
              </p:nvPr>
            </p:nvGraphicFramePr>
            <p:xfrm>
              <a:off x="4189" y="1166"/>
              <a:ext cx="270" cy="209"/>
            </p:xfrm>
            <a:graphic>
              <a:graphicData uri="http://schemas.openxmlformats.org/presentationml/2006/ole">
                <mc:AlternateContent xmlns:mc="http://schemas.openxmlformats.org/markup-compatibility/2006">
                  <mc:Choice xmlns:v="urn:schemas-microsoft-com:vml" Requires="v">
                    <p:oleObj name="Clip" r:id="rId3" imgW="427983" imgH="331648" progId="MS_ClipArt_Gallery.2">
                      <p:embed/>
                    </p:oleObj>
                  </mc:Choice>
                  <mc:Fallback>
                    <p:oleObj name="Clip" r:id="rId3" imgW="427983" imgH="331648" progId="MS_ClipArt_Gallery.2">
                      <p:embed/>
                      <p:pic>
                        <p:nvPicPr>
                          <p:cNvPr id="7" name="Object 7">
                            <a:extLst>
                              <a:ext uri="{FF2B5EF4-FFF2-40B4-BE49-F238E27FC236}">
                                <a16:creationId xmlns:a16="http://schemas.microsoft.com/office/drawing/2014/main" id="{EA346E23-D042-416B-9CCB-510251C5B7B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 y="1166"/>
                            <a:ext cx="270"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cxnSp>
          <p:nvCxnSpPr>
            <p:cNvPr id="4" name="直接连接符 3">
              <a:extLst>
                <a:ext uri="{FF2B5EF4-FFF2-40B4-BE49-F238E27FC236}">
                  <a16:creationId xmlns:a16="http://schemas.microsoft.com/office/drawing/2014/main" id="{984B7139-4DDE-4AE4-9F5B-5D640D73336F}"/>
                </a:ext>
              </a:extLst>
            </p:cNvPr>
            <p:cNvCxnSpPr>
              <a:cxnSpLocks/>
            </p:cNvCxnSpPr>
            <p:nvPr/>
          </p:nvCxnSpPr>
          <p:spPr>
            <a:xfrm flipV="1">
              <a:off x="7880257" y="3996136"/>
              <a:ext cx="776167" cy="4818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BDD7C34-E516-43B8-B16D-E0EB4147FF8B}"/>
                </a:ext>
              </a:extLst>
            </p:cNvPr>
            <p:cNvCxnSpPr>
              <a:cxnSpLocks/>
            </p:cNvCxnSpPr>
            <p:nvPr/>
          </p:nvCxnSpPr>
          <p:spPr>
            <a:xfrm flipV="1">
              <a:off x="7880257" y="3018239"/>
              <a:ext cx="2317843" cy="1459715"/>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A4950CF-216E-4624-AB2A-9701C51F4607}"/>
                </a:ext>
              </a:extLst>
            </p:cNvPr>
            <p:cNvCxnSpPr>
              <a:cxnSpLocks/>
            </p:cNvCxnSpPr>
            <p:nvPr/>
          </p:nvCxnSpPr>
          <p:spPr>
            <a:xfrm flipV="1">
              <a:off x="9385119" y="3018239"/>
              <a:ext cx="800281" cy="5119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29789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可靠数据传输原理</a:t>
            </a:r>
          </a:p>
        </p:txBody>
      </p:sp>
      <p:sp>
        <p:nvSpPr>
          <p:cNvPr id="41" name="矩形 40"/>
          <p:cNvSpPr/>
          <p:nvPr/>
        </p:nvSpPr>
        <p:spPr>
          <a:xfrm>
            <a:off x="4310898" y="710268"/>
            <a:ext cx="3570208" cy="646331"/>
          </a:xfrm>
          <a:prstGeom prst="rect">
            <a:avLst/>
          </a:prstGeom>
        </p:spPr>
        <p:txBody>
          <a:bodyPr wrap="none">
            <a:spAutoFit/>
          </a:bodyPr>
          <a:lstStyle/>
          <a:p>
            <a:pPr algn="ctr"/>
            <a:r>
              <a:rPr lang="en-US" altLang="zh-CN" sz="3600" b="1" dirty="0">
                <a:solidFill>
                  <a:schemeClr val="accent1"/>
                </a:solidFill>
                <a:cs typeface="+mn-ea"/>
                <a:sym typeface="+mn-lt"/>
              </a:rPr>
              <a:t>rdt3.0: </a:t>
            </a:r>
            <a:r>
              <a:rPr lang="zh-CN" altLang="en-US" sz="3600" b="1" dirty="0">
                <a:solidFill>
                  <a:schemeClr val="accent1"/>
                </a:solidFill>
                <a:cs typeface="+mn-ea"/>
                <a:sym typeface="+mn-lt"/>
              </a:rPr>
              <a:t>停等操作</a:t>
            </a:r>
            <a:endParaRPr lang="en-US" altLang="zh-CN" sz="3600" b="1" dirty="0">
              <a:solidFill>
                <a:schemeClr val="accent1"/>
              </a:solidFill>
              <a:cs typeface="+mn-ea"/>
              <a:sym typeface="+mn-lt"/>
            </a:endParaRPr>
          </a:p>
        </p:txBody>
      </p:sp>
      <p:grpSp>
        <p:nvGrpSpPr>
          <p:cNvPr id="2" name="组合 1">
            <a:extLst>
              <a:ext uri="{FF2B5EF4-FFF2-40B4-BE49-F238E27FC236}">
                <a16:creationId xmlns:a16="http://schemas.microsoft.com/office/drawing/2014/main" id="{EDD88BD8-537D-443A-AF1E-AEA5AA7D594B}"/>
              </a:ext>
            </a:extLst>
          </p:cNvPr>
          <p:cNvGrpSpPr/>
          <p:nvPr/>
        </p:nvGrpSpPr>
        <p:grpSpPr>
          <a:xfrm>
            <a:off x="328741" y="2039880"/>
            <a:ext cx="11054605" cy="3745099"/>
            <a:chOff x="381000" y="1889125"/>
            <a:chExt cx="10302875" cy="3249613"/>
          </a:xfrm>
        </p:grpSpPr>
        <p:sp>
          <p:nvSpPr>
            <p:cNvPr id="10" name="Line 3"/>
            <p:cNvSpPr>
              <a:spLocks noChangeShapeType="1"/>
            </p:cNvSpPr>
            <p:nvPr/>
          </p:nvSpPr>
          <p:spPr bwMode="auto">
            <a:xfrm>
              <a:off x="5186363" y="2444750"/>
              <a:ext cx="2227262" cy="9223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 name="Rectangle 4"/>
            <p:cNvSpPr>
              <a:spLocks noChangeArrowheads="1"/>
            </p:cNvSpPr>
            <p:nvPr/>
          </p:nvSpPr>
          <p:spPr bwMode="auto">
            <a:xfrm>
              <a:off x="1199247" y="2201004"/>
              <a:ext cx="3784709"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a:spcBef>
                  <a:spcPct val="0"/>
                </a:spcBef>
                <a:buFontTx/>
                <a:buNone/>
              </a:pPr>
              <a:r>
                <a:rPr lang="zh-CN" altLang="en-US" sz="1800" dirty="0">
                  <a:latin typeface="+mn-ea"/>
                </a:rPr>
                <a:t>首个分组的第</a:t>
              </a:r>
              <a:r>
                <a:rPr lang="en-US" altLang="zh-CN" sz="1800" dirty="0">
                  <a:latin typeface="+mn-ea"/>
                </a:rPr>
                <a:t>1</a:t>
              </a:r>
              <a:r>
                <a:rPr lang="zh-CN" altLang="en-US" sz="1800" dirty="0">
                  <a:latin typeface="+mn-ea"/>
                </a:rPr>
                <a:t>比特被传输</a:t>
              </a:r>
              <a:r>
                <a:rPr lang="en-US" altLang="zh-CN" sz="1800" dirty="0">
                  <a:latin typeface="+mn-ea"/>
                </a:rPr>
                <a:t>, t = 0</a:t>
              </a:r>
            </a:p>
          </p:txBody>
        </p:sp>
        <p:sp>
          <p:nvSpPr>
            <p:cNvPr id="12" name="Line 5"/>
            <p:cNvSpPr>
              <a:spLocks noChangeShapeType="1"/>
            </p:cNvSpPr>
            <p:nvPr/>
          </p:nvSpPr>
          <p:spPr bwMode="auto">
            <a:xfrm>
              <a:off x="5175250" y="2225675"/>
              <a:ext cx="23813" cy="2913063"/>
            </a:xfrm>
            <a:prstGeom prst="line">
              <a:avLst/>
            </a:prstGeom>
            <a:noFill/>
            <a:ln w="5715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3" name="Line 6"/>
            <p:cNvSpPr>
              <a:spLocks noChangeShapeType="1"/>
            </p:cNvSpPr>
            <p:nvPr/>
          </p:nvSpPr>
          <p:spPr bwMode="auto">
            <a:xfrm>
              <a:off x="7402513" y="2238375"/>
              <a:ext cx="22225" cy="2890838"/>
            </a:xfrm>
            <a:prstGeom prst="line">
              <a:avLst/>
            </a:prstGeom>
            <a:noFill/>
            <a:ln w="5715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4" name="Rectangle 7"/>
            <p:cNvSpPr>
              <a:spLocks noChangeArrowheads="1"/>
            </p:cNvSpPr>
            <p:nvPr/>
          </p:nvSpPr>
          <p:spPr bwMode="auto">
            <a:xfrm>
              <a:off x="4646613" y="1889125"/>
              <a:ext cx="8858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a:spcBef>
                  <a:spcPct val="0"/>
                </a:spcBef>
                <a:buFontTx/>
                <a:buNone/>
              </a:pPr>
              <a:r>
                <a:rPr lang="zh-CN" altLang="en-US" sz="1600">
                  <a:latin typeface="+mn-ea"/>
                </a:rPr>
                <a:t>发送方</a:t>
              </a:r>
            </a:p>
          </p:txBody>
        </p:sp>
        <p:sp>
          <p:nvSpPr>
            <p:cNvPr id="15" name="Rectangle 8"/>
            <p:cNvSpPr>
              <a:spLocks noChangeArrowheads="1"/>
            </p:cNvSpPr>
            <p:nvPr/>
          </p:nvSpPr>
          <p:spPr bwMode="auto">
            <a:xfrm>
              <a:off x="6824663" y="1889125"/>
              <a:ext cx="9461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a:spcBef>
                  <a:spcPct val="0"/>
                </a:spcBef>
                <a:buFontTx/>
                <a:buNone/>
              </a:pPr>
              <a:r>
                <a:rPr lang="zh-CN" altLang="en-US" sz="1600">
                  <a:latin typeface="+mn-ea"/>
                </a:rPr>
                <a:t>接收方</a:t>
              </a:r>
            </a:p>
          </p:txBody>
        </p:sp>
        <p:sp>
          <p:nvSpPr>
            <p:cNvPr id="16" name="Line 9"/>
            <p:cNvSpPr>
              <a:spLocks noChangeShapeType="1"/>
            </p:cNvSpPr>
            <p:nvPr/>
          </p:nvSpPr>
          <p:spPr bwMode="auto">
            <a:xfrm>
              <a:off x="5199063" y="2439988"/>
              <a:ext cx="2190750" cy="3175"/>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7" name="Line 10"/>
            <p:cNvSpPr>
              <a:spLocks noChangeShapeType="1"/>
            </p:cNvSpPr>
            <p:nvPr/>
          </p:nvSpPr>
          <p:spPr bwMode="auto">
            <a:xfrm>
              <a:off x="5203825" y="4551363"/>
              <a:ext cx="2192338" cy="0"/>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8" name="Line 11"/>
            <p:cNvSpPr>
              <a:spLocks noChangeShapeType="1"/>
            </p:cNvSpPr>
            <p:nvPr/>
          </p:nvSpPr>
          <p:spPr bwMode="auto">
            <a:xfrm flipV="1">
              <a:off x="5203825" y="3606800"/>
              <a:ext cx="2209800" cy="92233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9" name="Freeform 12"/>
            <p:cNvSpPr>
              <a:spLocks/>
            </p:cNvSpPr>
            <p:nvPr/>
          </p:nvSpPr>
          <p:spPr bwMode="auto">
            <a:xfrm>
              <a:off x="5181600" y="2438400"/>
              <a:ext cx="2233613" cy="1157288"/>
            </a:xfrm>
            <a:custGeom>
              <a:avLst/>
              <a:gdLst>
                <a:gd name="T0" fmla="*/ 0 w 1407"/>
                <a:gd name="T1" fmla="*/ 0 h 729"/>
                <a:gd name="T2" fmla="*/ 2147483646 w 1407"/>
                <a:gd name="T3" fmla="*/ 2147483646 h 729"/>
                <a:gd name="T4" fmla="*/ 2147483646 w 1407"/>
                <a:gd name="T5" fmla="*/ 2147483646 h 729"/>
                <a:gd name="T6" fmla="*/ 0 w 1407"/>
                <a:gd name="T7" fmla="*/ 2147483646 h 729"/>
                <a:gd name="T8" fmla="*/ 0 w 1407"/>
                <a:gd name="T9" fmla="*/ 0 h 729"/>
                <a:gd name="T10" fmla="*/ 0 60000 65536"/>
                <a:gd name="T11" fmla="*/ 0 60000 65536"/>
                <a:gd name="T12" fmla="*/ 0 60000 65536"/>
                <a:gd name="T13" fmla="*/ 0 60000 65536"/>
                <a:gd name="T14" fmla="*/ 0 60000 65536"/>
                <a:gd name="T15" fmla="*/ 0 w 1407"/>
                <a:gd name="T16" fmla="*/ 0 h 729"/>
                <a:gd name="T17" fmla="*/ 1407 w 1407"/>
                <a:gd name="T18" fmla="*/ 729 h 729"/>
              </a:gdLst>
              <a:ahLst/>
              <a:cxnLst>
                <a:cxn ang="T10">
                  <a:pos x="T0" y="T1"/>
                </a:cxn>
                <a:cxn ang="T11">
                  <a:pos x="T2" y="T3"/>
                </a:cxn>
                <a:cxn ang="T12">
                  <a:pos x="T4" y="T5"/>
                </a:cxn>
                <a:cxn ang="T13">
                  <a:pos x="T6" y="T7"/>
                </a:cxn>
                <a:cxn ang="T14">
                  <a:pos x="T8" y="T9"/>
                </a:cxn>
              </a:cxnLst>
              <a:rect l="T15" t="T16" r="T17" b="T18"/>
              <a:pathLst>
                <a:path w="1407" h="729">
                  <a:moveTo>
                    <a:pt x="0" y="0"/>
                  </a:moveTo>
                  <a:lnTo>
                    <a:pt x="1403" y="576"/>
                  </a:lnTo>
                  <a:lnTo>
                    <a:pt x="1406" y="728"/>
                  </a:lnTo>
                  <a:lnTo>
                    <a:pt x="0" y="152"/>
                  </a:lnTo>
                  <a:lnTo>
                    <a:pt x="0" y="0"/>
                  </a:lnTo>
                </a:path>
              </a:pathLst>
            </a:custGeom>
            <a:solidFill>
              <a:srgbClr val="00CCFF"/>
            </a:solidFill>
            <a:ln w="12700" cap="rnd">
              <a:solidFill>
                <a:srgbClr val="000000"/>
              </a:solidFill>
              <a:round/>
              <a:headEnd/>
              <a:tailEnd/>
            </a:ln>
          </p:spPr>
          <p:txBody>
            <a:bodyPr/>
            <a:lstStyle/>
            <a:p>
              <a:endParaRPr lang="zh-CN" altLang="en-US">
                <a:latin typeface="+mn-ea"/>
              </a:endParaRPr>
            </a:p>
          </p:txBody>
        </p:sp>
        <p:sp>
          <p:nvSpPr>
            <p:cNvPr id="20" name="Line 13"/>
            <p:cNvSpPr>
              <a:spLocks noChangeShapeType="1"/>
            </p:cNvSpPr>
            <p:nvPr/>
          </p:nvSpPr>
          <p:spPr bwMode="auto">
            <a:xfrm flipH="1">
              <a:off x="5037138" y="2438400"/>
              <a:ext cx="131762"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1" name="Line 14"/>
            <p:cNvSpPr>
              <a:spLocks noChangeShapeType="1"/>
            </p:cNvSpPr>
            <p:nvPr/>
          </p:nvSpPr>
          <p:spPr bwMode="auto">
            <a:xfrm flipH="1">
              <a:off x="5037138" y="2679700"/>
              <a:ext cx="131762"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2" name="Line 15"/>
            <p:cNvSpPr>
              <a:spLocks noChangeShapeType="1"/>
            </p:cNvSpPr>
            <p:nvPr/>
          </p:nvSpPr>
          <p:spPr bwMode="auto">
            <a:xfrm flipH="1">
              <a:off x="5048250" y="4538663"/>
              <a:ext cx="13335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3" name="Rectangle 16"/>
            <p:cNvSpPr>
              <a:spLocks noChangeArrowheads="1"/>
            </p:cNvSpPr>
            <p:nvPr/>
          </p:nvSpPr>
          <p:spPr bwMode="auto">
            <a:xfrm>
              <a:off x="4384675" y="3411538"/>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r">
                <a:spcBef>
                  <a:spcPct val="0"/>
                </a:spcBef>
                <a:buClrTx/>
                <a:buFontTx/>
                <a:buNone/>
                <a:defRPr/>
              </a:pPr>
              <a:r>
                <a:rPr lang="en-US" altLang="zh-CN" sz="1600" dirty="0">
                  <a:solidFill>
                    <a:srgbClr val="FF0000"/>
                  </a:solidFill>
                  <a:latin typeface="+mn-ea"/>
                  <a:ea typeface="+mn-ea"/>
                </a:rPr>
                <a:t>RTT</a:t>
              </a:r>
              <a:r>
                <a:rPr lang="en-US" altLang="zh-CN" sz="1000" dirty="0">
                  <a:solidFill>
                    <a:srgbClr val="ED7D31"/>
                  </a:solidFill>
                  <a:latin typeface="+mn-ea"/>
                  <a:ea typeface="+mn-ea"/>
                </a:rPr>
                <a:t> </a:t>
              </a:r>
            </a:p>
          </p:txBody>
        </p:sp>
        <p:sp>
          <p:nvSpPr>
            <p:cNvPr id="24" name="Line 17"/>
            <p:cNvSpPr>
              <a:spLocks noChangeShapeType="1"/>
            </p:cNvSpPr>
            <p:nvPr/>
          </p:nvSpPr>
          <p:spPr bwMode="auto">
            <a:xfrm>
              <a:off x="5072063" y="3719513"/>
              <a:ext cx="11112" cy="811212"/>
            </a:xfrm>
            <a:prstGeom prst="line">
              <a:avLst/>
            </a:prstGeom>
            <a:noFill/>
            <a:ln w="381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5" name="Line 18"/>
            <p:cNvSpPr>
              <a:spLocks noChangeShapeType="1"/>
            </p:cNvSpPr>
            <p:nvPr/>
          </p:nvSpPr>
          <p:spPr bwMode="auto">
            <a:xfrm flipV="1">
              <a:off x="5076825" y="2701925"/>
              <a:ext cx="3175" cy="768350"/>
            </a:xfrm>
            <a:prstGeom prst="line">
              <a:avLst/>
            </a:prstGeom>
            <a:noFill/>
            <a:ln w="381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6" name="Rectangle 19"/>
            <p:cNvSpPr>
              <a:spLocks noChangeArrowheads="1"/>
            </p:cNvSpPr>
            <p:nvPr/>
          </p:nvSpPr>
          <p:spPr bwMode="auto">
            <a:xfrm>
              <a:off x="381000" y="2517775"/>
              <a:ext cx="47402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r">
                <a:spcBef>
                  <a:spcPct val="0"/>
                </a:spcBef>
                <a:buClrTx/>
                <a:buFontTx/>
                <a:buNone/>
                <a:defRPr/>
              </a:pPr>
              <a:r>
                <a:rPr lang="zh-CN" altLang="en-US" sz="1800" dirty="0">
                  <a:latin typeface="+mn-ea"/>
                  <a:ea typeface="+mn-ea"/>
                </a:rPr>
                <a:t>首个分组的最后</a:t>
              </a:r>
              <a:r>
                <a:rPr lang="en-US" altLang="zh-CN" sz="1800" dirty="0">
                  <a:latin typeface="+mn-ea"/>
                  <a:ea typeface="+mn-ea"/>
                </a:rPr>
                <a:t>1</a:t>
              </a:r>
              <a:r>
                <a:rPr lang="zh-CN" altLang="en-US" sz="1800" dirty="0">
                  <a:latin typeface="+mn-ea"/>
                  <a:ea typeface="+mn-ea"/>
                </a:rPr>
                <a:t>比特被传输</a:t>
              </a:r>
              <a:r>
                <a:rPr lang="en-US" altLang="zh-CN" sz="1800" dirty="0">
                  <a:latin typeface="+mn-ea"/>
                  <a:ea typeface="+mn-ea"/>
                </a:rPr>
                <a:t>,</a:t>
              </a:r>
              <a:r>
                <a:rPr lang="en-US" altLang="zh-CN" sz="1800" dirty="0">
                  <a:solidFill>
                    <a:srgbClr val="ED7D31"/>
                  </a:solidFill>
                  <a:latin typeface="+mn-ea"/>
                  <a:ea typeface="+mn-ea"/>
                </a:rPr>
                <a:t> </a:t>
              </a:r>
              <a:r>
                <a:rPr lang="en-US" altLang="zh-CN" sz="1800" dirty="0">
                  <a:solidFill>
                    <a:srgbClr val="FF0000"/>
                  </a:solidFill>
                  <a:latin typeface="+mn-ea"/>
                  <a:ea typeface="+mn-ea"/>
                </a:rPr>
                <a:t>t = L / R</a:t>
              </a:r>
            </a:p>
          </p:txBody>
        </p:sp>
        <p:sp>
          <p:nvSpPr>
            <p:cNvPr id="27" name="Line 20"/>
            <p:cNvSpPr>
              <a:spLocks noChangeShapeType="1"/>
            </p:cNvSpPr>
            <p:nvPr/>
          </p:nvSpPr>
          <p:spPr bwMode="auto">
            <a:xfrm flipH="1">
              <a:off x="7389813" y="3352800"/>
              <a:ext cx="13335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8" name="Rectangle 21"/>
            <p:cNvSpPr>
              <a:spLocks noChangeArrowheads="1"/>
            </p:cNvSpPr>
            <p:nvPr/>
          </p:nvSpPr>
          <p:spPr bwMode="auto">
            <a:xfrm>
              <a:off x="7569200" y="3151188"/>
              <a:ext cx="24257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zh-CN" altLang="en-US" sz="1600">
                  <a:latin typeface="+mn-ea"/>
                </a:rPr>
                <a:t>首个分组的第</a:t>
              </a:r>
              <a:r>
                <a:rPr lang="en-US" altLang="zh-CN" sz="1600">
                  <a:latin typeface="+mn-ea"/>
                </a:rPr>
                <a:t>1</a:t>
              </a:r>
              <a:r>
                <a:rPr lang="zh-CN" altLang="en-US" sz="1600">
                  <a:latin typeface="+mn-ea"/>
                </a:rPr>
                <a:t>比特到达</a:t>
              </a:r>
            </a:p>
          </p:txBody>
        </p:sp>
        <p:sp>
          <p:nvSpPr>
            <p:cNvPr id="29" name="Line 22"/>
            <p:cNvSpPr>
              <a:spLocks noChangeShapeType="1"/>
            </p:cNvSpPr>
            <p:nvPr/>
          </p:nvSpPr>
          <p:spPr bwMode="auto">
            <a:xfrm>
              <a:off x="7413625" y="3602038"/>
              <a:ext cx="127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0" name="Rectangle 23"/>
            <p:cNvSpPr>
              <a:spLocks noChangeArrowheads="1"/>
            </p:cNvSpPr>
            <p:nvPr/>
          </p:nvSpPr>
          <p:spPr bwMode="auto">
            <a:xfrm>
              <a:off x="7569200" y="3440113"/>
              <a:ext cx="311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zh-CN" altLang="en-US" sz="1600" dirty="0">
                  <a:latin typeface="+mn-ea"/>
                </a:rPr>
                <a:t>首个分组的最后</a:t>
              </a:r>
              <a:r>
                <a:rPr lang="en-US" altLang="zh-CN" sz="1600" dirty="0">
                  <a:latin typeface="+mn-ea"/>
                </a:rPr>
                <a:t>1</a:t>
              </a:r>
              <a:r>
                <a:rPr lang="zh-CN" altLang="en-US" sz="1600" dirty="0">
                  <a:latin typeface="+mn-ea"/>
                </a:rPr>
                <a:t>个比特到达</a:t>
              </a:r>
              <a:r>
                <a:rPr lang="en-US" altLang="zh-CN" sz="1600" dirty="0">
                  <a:latin typeface="+mn-ea"/>
                </a:rPr>
                <a:t>, </a:t>
              </a:r>
              <a:r>
                <a:rPr lang="zh-CN" altLang="en-US" sz="1600" dirty="0">
                  <a:latin typeface="+mn-ea"/>
                </a:rPr>
                <a:t>发送 </a:t>
              </a:r>
              <a:r>
                <a:rPr lang="en-US" altLang="zh-CN" sz="1600" dirty="0">
                  <a:latin typeface="+mn-ea"/>
                </a:rPr>
                <a:t>ACK</a:t>
              </a:r>
            </a:p>
          </p:txBody>
        </p:sp>
        <p:sp>
          <p:nvSpPr>
            <p:cNvPr id="31" name="Rectangle 24"/>
            <p:cNvSpPr>
              <a:spLocks noChangeArrowheads="1"/>
            </p:cNvSpPr>
            <p:nvPr/>
          </p:nvSpPr>
          <p:spPr bwMode="auto">
            <a:xfrm>
              <a:off x="2384425" y="4211638"/>
              <a:ext cx="268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r">
                <a:spcBef>
                  <a:spcPct val="0"/>
                </a:spcBef>
                <a:buClrTx/>
                <a:buFontTx/>
                <a:buNone/>
                <a:defRPr/>
              </a:pPr>
              <a:r>
                <a:rPr lang="en-US" altLang="zh-CN" sz="1600" dirty="0">
                  <a:latin typeface="+mn-ea"/>
                  <a:ea typeface="+mn-ea"/>
                </a:rPr>
                <a:t>ACK </a:t>
              </a:r>
              <a:r>
                <a:rPr lang="zh-CN" altLang="en-US" sz="1600" dirty="0">
                  <a:latin typeface="+mn-ea"/>
                  <a:ea typeface="+mn-ea"/>
                </a:rPr>
                <a:t>到达</a:t>
              </a:r>
              <a:r>
                <a:rPr lang="en-US" altLang="zh-CN" sz="1600" dirty="0">
                  <a:latin typeface="+mn-ea"/>
                  <a:ea typeface="+mn-ea"/>
                </a:rPr>
                <a:t>, </a:t>
              </a:r>
              <a:r>
                <a:rPr lang="zh-CN" altLang="en-US" sz="1600" dirty="0">
                  <a:latin typeface="+mn-ea"/>
                  <a:ea typeface="+mn-ea"/>
                </a:rPr>
                <a:t>发送下一个分组</a:t>
              </a:r>
              <a:r>
                <a:rPr lang="en-US" altLang="zh-CN" sz="1600" dirty="0">
                  <a:latin typeface="+mn-ea"/>
                  <a:ea typeface="+mn-ea"/>
                </a:rPr>
                <a:t>, </a:t>
              </a:r>
              <a:r>
                <a:rPr lang="en-US" altLang="zh-CN" sz="1600" dirty="0">
                  <a:solidFill>
                    <a:srgbClr val="FF0000"/>
                  </a:solidFill>
                  <a:latin typeface="+mn-ea"/>
                  <a:ea typeface="+mn-ea"/>
                </a:rPr>
                <a:t>t = RTT + L / R</a:t>
              </a:r>
            </a:p>
          </p:txBody>
        </p:sp>
        <p:sp>
          <p:nvSpPr>
            <p:cNvPr id="32" name="Freeform 25"/>
            <p:cNvSpPr>
              <a:spLocks/>
            </p:cNvSpPr>
            <p:nvPr/>
          </p:nvSpPr>
          <p:spPr bwMode="auto">
            <a:xfrm>
              <a:off x="5199063" y="4546600"/>
              <a:ext cx="1420812" cy="579438"/>
            </a:xfrm>
            <a:custGeom>
              <a:avLst/>
              <a:gdLst>
                <a:gd name="T0" fmla="*/ 0 w 895"/>
                <a:gd name="T1" fmla="*/ 0 h 365"/>
                <a:gd name="T2" fmla="*/ 2147483646 w 895"/>
                <a:gd name="T3" fmla="*/ 2147483646 h 365"/>
                <a:gd name="T4" fmla="*/ 2147483646 w 895"/>
                <a:gd name="T5" fmla="*/ 2147483646 h 365"/>
                <a:gd name="T6" fmla="*/ 0 w 895"/>
                <a:gd name="T7" fmla="*/ 2147483646 h 365"/>
                <a:gd name="T8" fmla="*/ 0 w 895"/>
                <a:gd name="T9" fmla="*/ 0 h 365"/>
                <a:gd name="T10" fmla="*/ 0 60000 65536"/>
                <a:gd name="T11" fmla="*/ 0 60000 65536"/>
                <a:gd name="T12" fmla="*/ 0 60000 65536"/>
                <a:gd name="T13" fmla="*/ 0 60000 65536"/>
                <a:gd name="T14" fmla="*/ 0 60000 65536"/>
                <a:gd name="T15" fmla="*/ 0 w 895"/>
                <a:gd name="T16" fmla="*/ 0 h 365"/>
                <a:gd name="T17" fmla="*/ 895 w 895"/>
                <a:gd name="T18" fmla="*/ 365 h 365"/>
              </a:gdLst>
              <a:ahLst/>
              <a:cxnLst>
                <a:cxn ang="T10">
                  <a:pos x="T0" y="T1"/>
                </a:cxn>
                <a:cxn ang="T11">
                  <a:pos x="T2" y="T3"/>
                </a:cxn>
                <a:cxn ang="T12">
                  <a:pos x="T4" y="T5"/>
                </a:cxn>
                <a:cxn ang="T13">
                  <a:pos x="T6" y="T7"/>
                </a:cxn>
                <a:cxn ang="T14">
                  <a:pos x="T8" y="T9"/>
                </a:cxn>
              </a:cxnLst>
              <a:rect l="T15" t="T16" r="T17" b="T18"/>
              <a:pathLst>
                <a:path w="895" h="365">
                  <a:moveTo>
                    <a:pt x="0" y="0"/>
                  </a:moveTo>
                  <a:lnTo>
                    <a:pt x="894" y="364"/>
                  </a:lnTo>
                  <a:lnTo>
                    <a:pt x="531" y="364"/>
                  </a:lnTo>
                  <a:lnTo>
                    <a:pt x="0" y="152"/>
                  </a:lnTo>
                  <a:lnTo>
                    <a:pt x="0" y="0"/>
                  </a:lnTo>
                </a:path>
              </a:pathLst>
            </a:custGeom>
            <a:gradFill rotWithShape="0">
              <a:gsLst>
                <a:gs pos="0">
                  <a:srgbClr val="00CCFF"/>
                </a:gs>
                <a:gs pos="100000">
                  <a:srgbClr val="FFFFFF"/>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latin typeface="+mn-ea"/>
              </a:endParaRPr>
            </a:p>
          </p:txBody>
        </p:sp>
        <p:grpSp>
          <p:nvGrpSpPr>
            <p:cNvPr id="33" name="Group 28"/>
            <p:cNvGrpSpPr>
              <a:grpSpLocks/>
            </p:cNvGrpSpPr>
            <p:nvPr/>
          </p:nvGrpSpPr>
          <p:grpSpPr bwMode="auto">
            <a:xfrm>
              <a:off x="5192713" y="4538663"/>
              <a:ext cx="1281112" cy="534987"/>
              <a:chOff x="2245" y="2580"/>
              <a:chExt cx="807" cy="337"/>
            </a:xfrm>
          </p:grpSpPr>
          <p:sp>
            <p:nvSpPr>
              <p:cNvPr id="34" name="Line 26"/>
              <p:cNvSpPr>
                <a:spLocks noChangeShapeType="1"/>
              </p:cNvSpPr>
              <p:nvPr/>
            </p:nvSpPr>
            <p:spPr bwMode="auto">
              <a:xfrm>
                <a:off x="2245" y="2580"/>
                <a:ext cx="462" cy="18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5" name="Line 27"/>
              <p:cNvSpPr>
                <a:spLocks noChangeShapeType="1"/>
              </p:cNvSpPr>
              <p:nvPr/>
            </p:nvSpPr>
            <p:spPr bwMode="auto">
              <a:xfrm>
                <a:off x="2710" y="2769"/>
                <a:ext cx="342" cy="148"/>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grpSp>
        <p:sp>
          <p:nvSpPr>
            <p:cNvPr id="36" name="Line 29"/>
            <p:cNvSpPr>
              <a:spLocks noChangeShapeType="1"/>
            </p:cNvSpPr>
            <p:nvPr/>
          </p:nvSpPr>
          <p:spPr bwMode="auto">
            <a:xfrm>
              <a:off x="5192713" y="4779963"/>
              <a:ext cx="317500" cy="12382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7" name="Line 30"/>
            <p:cNvSpPr>
              <a:spLocks noChangeShapeType="1"/>
            </p:cNvSpPr>
            <p:nvPr/>
          </p:nvSpPr>
          <p:spPr bwMode="auto">
            <a:xfrm>
              <a:off x="5516563" y="4903788"/>
              <a:ext cx="541337" cy="234950"/>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mn-ea"/>
              </a:endParaRPr>
            </a:p>
          </p:txBody>
        </p:sp>
      </p:grpSp>
    </p:spTree>
    <p:extLst>
      <p:ext uri="{BB962C8B-B14F-4D97-AF65-F5344CB8AC3E}">
        <p14:creationId xmlns:p14="http://schemas.microsoft.com/office/powerpoint/2010/main" val="37880718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890338" y="1435411"/>
            <a:ext cx="8639402" cy="24578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1526330" y="4240068"/>
            <a:ext cx="9871938" cy="2284157"/>
            <a:chOff x="445294" y="4198143"/>
            <a:chExt cx="7104063" cy="2027239"/>
          </a:xfrm>
        </p:grpSpPr>
        <p:sp>
          <p:nvSpPr>
            <p:cNvPr id="43" name="圆角矩形 42"/>
            <p:cNvSpPr/>
            <p:nvPr/>
          </p:nvSpPr>
          <p:spPr>
            <a:xfrm>
              <a:off x="515549" y="4198143"/>
              <a:ext cx="6660358"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893"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可靠数据传输原理</a:t>
            </a:r>
          </a:p>
        </p:txBody>
      </p:sp>
      <p:sp>
        <p:nvSpPr>
          <p:cNvPr id="41" name="矩形 40"/>
          <p:cNvSpPr/>
          <p:nvPr/>
        </p:nvSpPr>
        <p:spPr>
          <a:xfrm>
            <a:off x="4682795" y="710268"/>
            <a:ext cx="2826415" cy="646331"/>
          </a:xfrm>
          <a:prstGeom prst="rect">
            <a:avLst/>
          </a:prstGeom>
        </p:spPr>
        <p:txBody>
          <a:bodyPr wrap="none">
            <a:spAutoFit/>
          </a:bodyPr>
          <a:lstStyle/>
          <a:p>
            <a:pPr algn="ctr"/>
            <a:r>
              <a:rPr lang="en-US" altLang="zh-CN" sz="3600" b="1" dirty="0">
                <a:solidFill>
                  <a:schemeClr val="accent1"/>
                </a:solidFill>
                <a:cs typeface="+mn-ea"/>
                <a:sym typeface="+mn-lt"/>
              </a:rPr>
              <a:t>rdt3.0</a:t>
            </a:r>
            <a:r>
              <a:rPr lang="zh-CN" altLang="en-US" sz="3600" b="1" dirty="0">
                <a:solidFill>
                  <a:schemeClr val="accent1"/>
                </a:solidFill>
                <a:cs typeface="+mn-ea"/>
                <a:sym typeface="+mn-lt"/>
              </a:rPr>
              <a:t>的性能</a:t>
            </a:r>
            <a:endParaRPr lang="en-US" altLang="zh-CN" sz="3600" b="1" dirty="0">
              <a:solidFill>
                <a:schemeClr val="accent1"/>
              </a:solidFill>
              <a:cs typeface="+mn-ea"/>
              <a:sym typeface="+mn-lt"/>
            </a:endParaRPr>
          </a:p>
        </p:txBody>
      </p:sp>
      <p:sp>
        <p:nvSpPr>
          <p:cNvPr id="9" name="Rectangle 4"/>
          <p:cNvSpPr>
            <a:spLocks noChangeArrowheads="1"/>
          </p:cNvSpPr>
          <p:nvPr/>
        </p:nvSpPr>
        <p:spPr bwMode="auto">
          <a:xfrm>
            <a:off x="2047875" y="1828800"/>
            <a:ext cx="35718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a:latin typeface="Tahoma" panose="020B0604030504040204" pitchFamily="34" charset="0"/>
                <a:ea typeface="Tahoma" panose="020B0604030504040204" pitchFamily="34" charset="0"/>
                <a:cs typeface="Tahoma" panose="020B0604030504040204" pitchFamily="34" charset="0"/>
              </a:rPr>
              <a:t>T</a:t>
            </a:r>
          </a:p>
        </p:txBody>
      </p:sp>
      <p:sp>
        <p:nvSpPr>
          <p:cNvPr id="10" name="Rectangle 5"/>
          <p:cNvSpPr>
            <a:spLocks noChangeArrowheads="1"/>
          </p:cNvSpPr>
          <p:nvPr/>
        </p:nvSpPr>
        <p:spPr bwMode="auto">
          <a:xfrm>
            <a:off x="2170113" y="1976438"/>
            <a:ext cx="112236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a:latin typeface="Tahoma" panose="020B0604030504040204" pitchFamily="34" charset="0"/>
                <a:ea typeface="Tahoma" panose="020B0604030504040204" pitchFamily="34" charset="0"/>
                <a:cs typeface="Tahoma" panose="020B0604030504040204" pitchFamily="34" charset="0"/>
              </a:rPr>
              <a:t>transmit</a:t>
            </a:r>
          </a:p>
        </p:txBody>
      </p:sp>
      <p:sp>
        <p:nvSpPr>
          <p:cNvPr id="11" name="Rectangle 6"/>
          <p:cNvSpPr>
            <a:spLocks noChangeArrowheads="1"/>
          </p:cNvSpPr>
          <p:nvPr/>
        </p:nvSpPr>
        <p:spPr bwMode="auto">
          <a:xfrm>
            <a:off x="3155950" y="1847850"/>
            <a:ext cx="31432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a:latin typeface="Tahoma" panose="020B0604030504040204" pitchFamily="34" charset="0"/>
                <a:ea typeface="Tahoma" panose="020B0604030504040204" pitchFamily="34" charset="0"/>
                <a:cs typeface="Tahoma" panose="020B0604030504040204" pitchFamily="34" charset="0"/>
              </a:rPr>
              <a:t>=</a:t>
            </a:r>
          </a:p>
        </p:txBody>
      </p:sp>
      <p:sp>
        <p:nvSpPr>
          <p:cNvPr id="12" name="Rectangle 7"/>
          <p:cNvSpPr>
            <a:spLocks noChangeArrowheads="1"/>
          </p:cNvSpPr>
          <p:nvPr/>
        </p:nvSpPr>
        <p:spPr bwMode="auto">
          <a:xfrm>
            <a:off x="7208531" y="1744663"/>
            <a:ext cx="104836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a:latin typeface="Tahoma" panose="020B0604030504040204" pitchFamily="34" charset="0"/>
                <a:ea typeface="Tahoma" panose="020B0604030504040204" pitchFamily="34" charset="0"/>
                <a:cs typeface="Tahoma" panose="020B0604030504040204" pitchFamily="34" charset="0"/>
              </a:rPr>
              <a:t>8kb/pkt</a:t>
            </a:r>
          </a:p>
        </p:txBody>
      </p:sp>
      <p:sp>
        <p:nvSpPr>
          <p:cNvPr id="13" name="Rectangle 8"/>
          <p:cNvSpPr>
            <a:spLocks noChangeArrowheads="1"/>
          </p:cNvSpPr>
          <p:nvPr/>
        </p:nvSpPr>
        <p:spPr bwMode="auto">
          <a:xfrm>
            <a:off x="7131400" y="2068513"/>
            <a:ext cx="1569339"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dirty="0">
                <a:latin typeface="Tahoma" panose="020B0604030504040204" pitchFamily="34" charset="0"/>
                <a:ea typeface="Tahoma" panose="020B0604030504040204" pitchFamily="34" charset="0"/>
                <a:cs typeface="Tahoma" panose="020B0604030504040204" pitchFamily="34" charset="0"/>
              </a:rPr>
              <a:t>10**9 b/sec</a:t>
            </a:r>
          </a:p>
        </p:txBody>
      </p:sp>
      <p:sp>
        <p:nvSpPr>
          <p:cNvPr id="14" name="Rectangle 9"/>
          <p:cNvSpPr>
            <a:spLocks noChangeArrowheads="1"/>
          </p:cNvSpPr>
          <p:nvPr/>
        </p:nvSpPr>
        <p:spPr bwMode="auto">
          <a:xfrm>
            <a:off x="8711939" y="1906588"/>
            <a:ext cx="166263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a:latin typeface="Tahoma" panose="020B0604030504040204" pitchFamily="34" charset="0"/>
                <a:ea typeface="Tahoma" panose="020B0604030504040204" pitchFamily="34" charset="0"/>
                <a:cs typeface="Tahoma" panose="020B0604030504040204" pitchFamily="34" charset="0"/>
              </a:rPr>
              <a:t>= 8 microsec</a:t>
            </a:r>
          </a:p>
        </p:txBody>
      </p:sp>
      <p:sp>
        <p:nvSpPr>
          <p:cNvPr id="15" name="Line 10"/>
          <p:cNvSpPr>
            <a:spLocks noChangeShapeType="1"/>
          </p:cNvSpPr>
          <p:nvPr/>
        </p:nvSpPr>
        <p:spPr bwMode="auto">
          <a:xfrm>
            <a:off x="7205663" y="2089150"/>
            <a:ext cx="13716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ahoma" panose="020B0604030504040204" pitchFamily="34" charset="0"/>
              <a:cs typeface="Tahoma" panose="020B0604030504040204" pitchFamily="34" charset="0"/>
            </a:endParaRPr>
          </a:p>
        </p:txBody>
      </p:sp>
      <p:sp>
        <p:nvSpPr>
          <p:cNvPr id="16" name="Rectangle 13"/>
          <p:cNvSpPr>
            <a:spLocks noChangeArrowheads="1"/>
          </p:cNvSpPr>
          <p:nvPr/>
        </p:nvSpPr>
        <p:spPr bwMode="auto">
          <a:xfrm>
            <a:off x="3643728" y="1722438"/>
            <a:ext cx="2882071"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dirty="0">
                <a:latin typeface="Tahoma" panose="020B0604030504040204" pitchFamily="34" charset="0"/>
                <a:ea typeface="Tahoma" panose="020B0604030504040204" pitchFamily="34" charset="0"/>
                <a:cs typeface="Tahoma" panose="020B0604030504040204" pitchFamily="34" charset="0"/>
              </a:rPr>
              <a:t>L (packet length in bits)</a:t>
            </a:r>
          </a:p>
        </p:txBody>
      </p:sp>
      <p:sp>
        <p:nvSpPr>
          <p:cNvPr id="17" name="Rectangle 14"/>
          <p:cNvSpPr>
            <a:spLocks noChangeArrowheads="1"/>
          </p:cNvSpPr>
          <p:nvPr/>
        </p:nvSpPr>
        <p:spPr bwMode="auto">
          <a:xfrm>
            <a:off x="3615142" y="2046288"/>
            <a:ext cx="310751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dirty="0">
                <a:latin typeface="Tahoma" panose="020B0604030504040204" pitchFamily="34" charset="0"/>
                <a:ea typeface="Tahoma" panose="020B0604030504040204" pitchFamily="34" charset="0"/>
                <a:cs typeface="Tahoma" panose="020B0604030504040204" pitchFamily="34" charset="0"/>
              </a:rPr>
              <a:t>R (transmission rate, bps)</a:t>
            </a:r>
          </a:p>
        </p:txBody>
      </p:sp>
      <p:sp>
        <p:nvSpPr>
          <p:cNvPr id="18" name="Line 15"/>
          <p:cNvSpPr>
            <a:spLocks noChangeShapeType="1"/>
          </p:cNvSpPr>
          <p:nvPr/>
        </p:nvSpPr>
        <p:spPr bwMode="auto">
          <a:xfrm>
            <a:off x="3624263" y="2089150"/>
            <a:ext cx="2938462" cy="15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ahoma" panose="020B0604030504040204" pitchFamily="34" charset="0"/>
              <a:cs typeface="Tahoma" panose="020B0604030504040204" pitchFamily="34" charset="0"/>
            </a:endParaRPr>
          </a:p>
        </p:txBody>
      </p:sp>
      <p:sp>
        <p:nvSpPr>
          <p:cNvPr id="19" name="Rectangle 16"/>
          <p:cNvSpPr>
            <a:spLocks noChangeArrowheads="1"/>
          </p:cNvSpPr>
          <p:nvPr/>
        </p:nvSpPr>
        <p:spPr bwMode="auto">
          <a:xfrm>
            <a:off x="6778625" y="1874838"/>
            <a:ext cx="31432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a:latin typeface="Tahoma" panose="020B0604030504040204" pitchFamily="34" charset="0"/>
                <a:ea typeface="Tahoma" panose="020B0604030504040204" pitchFamily="34" charset="0"/>
                <a:cs typeface="Tahoma" panose="020B0604030504040204" pitchFamily="34" charset="0"/>
              </a:rPr>
              <a:t>=</a:t>
            </a:r>
          </a:p>
        </p:txBody>
      </p:sp>
      <p:pic>
        <p:nvPicPr>
          <p:cNvPr id="20" name="图片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5307" y="2835152"/>
            <a:ext cx="5260975" cy="782638"/>
          </a:xfrm>
          <a:prstGeom prst="rect">
            <a:avLst/>
          </a:prstGeom>
          <a:solidFill>
            <a:schemeClr val="tx2"/>
          </a:solidFill>
          <a:ln>
            <a:noFill/>
          </a:ln>
        </p:spPr>
      </p:pic>
      <p:sp>
        <p:nvSpPr>
          <p:cNvPr id="5" name="矩形 4"/>
          <p:cNvSpPr/>
          <p:nvPr/>
        </p:nvSpPr>
        <p:spPr>
          <a:xfrm>
            <a:off x="2043517" y="4275859"/>
            <a:ext cx="9239053" cy="2242409"/>
          </a:xfrm>
          <a:prstGeom prst="rect">
            <a:avLst/>
          </a:prstGeom>
        </p:spPr>
        <p:txBody>
          <a:bodyPr wrap="square">
            <a:spAutoFit/>
          </a:bodyPr>
          <a:lstStyle/>
          <a:p>
            <a:pPr>
              <a:lnSpc>
                <a:spcPct val="150000"/>
              </a:lnSpc>
            </a:pPr>
            <a:r>
              <a:rPr lang="en-US" altLang="zh-CN" sz="2400" dirty="0">
                <a:solidFill>
                  <a:schemeClr val="bg1"/>
                </a:solidFill>
              </a:rPr>
              <a:t>U </a:t>
            </a:r>
            <a:r>
              <a:rPr lang="en-US" altLang="zh-CN" sz="1600" dirty="0">
                <a:solidFill>
                  <a:schemeClr val="bg1"/>
                </a:solidFill>
              </a:rPr>
              <a:t>sender</a:t>
            </a:r>
            <a:r>
              <a:rPr lang="en-US" altLang="zh-CN" sz="2400" dirty="0">
                <a:solidFill>
                  <a:schemeClr val="bg1"/>
                </a:solidFill>
              </a:rPr>
              <a:t>: </a:t>
            </a:r>
            <a:r>
              <a:rPr lang="zh-CN" altLang="en-US" sz="2400" dirty="0">
                <a:solidFill>
                  <a:schemeClr val="bg1"/>
                </a:solidFill>
              </a:rPr>
              <a:t>利用率 </a:t>
            </a:r>
            <a:r>
              <a:rPr lang="en-US" altLang="zh-CN" sz="2400" dirty="0">
                <a:solidFill>
                  <a:schemeClr val="bg1"/>
                </a:solidFill>
              </a:rPr>
              <a:t>– </a:t>
            </a:r>
            <a:r>
              <a:rPr lang="zh-CN" altLang="en-US" sz="2400" dirty="0">
                <a:solidFill>
                  <a:schemeClr val="bg1"/>
                </a:solidFill>
              </a:rPr>
              <a:t>发送方忙于发送的时间部分</a:t>
            </a:r>
          </a:p>
          <a:p>
            <a:pPr>
              <a:lnSpc>
                <a:spcPct val="150000"/>
              </a:lnSpc>
            </a:pPr>
            <a:r>
              <a:rPr lang="en-US" altLang="zh-CN" sz="2400" dirty="0">
                <a:solidFill>
                  <a:schemeClr val="bg1"/>
                </a:solidFill>
              </a:rPr>
              <a:t>1KB </a:t>
            </a:r>
            <a:r>
              <a:rPr lang="en-US" altLang="zh-CN" sz="2400" dirty="0" err="1">
                <a:solidFill>
                  <a:schemeClr val="bg1"/>
                </a:solidFill>
              </a:rPr>
              <a:t>pkt</a:t>
            </a:r>
            <a:r>
              <a:rPr lang="en-US" altLang="zh-CN" sz="2400" dirty="0">
                <a:solidFill>
                  <a:schemeClr val="bg1"/>
                </a:solidFill>
              </a:rPr>
              <a:t> every 30 </a:t>
            </a:r>
            <a:r>
              <a:rPr lang="en-US" altLang="zh-CN" sz="2400" dirty="0" err="1">
                <a:solidFill>
                  <a:schemeClr val="bg1"/>
                </a:solidFill>
              </a:rPr>
              <a:t>msec</a:t>
            </a:r>
            <a:r>
              <a:rPr lang="en-US" altLang="zh-CN" sz="2400" dirty="0">
                <a:solidFill>
                  <a:schemeClr val="bg1"/>
                </a:solidFill>
              </a:rPr>
              <a:t> -&gt; 33kB/sec throughput over 1 </a:t>
            </a:r>
            <a:r>
              <a:rPr lang="en-US" altLang="zh-CN" sz="2400" dirty="0" err="1">
                <a:solidFill>
                  <a:schemeClr val="bg1"/>
                </a:solidFill>
              </a:rPr>
              <a:t>Gbps</a:t>
            </a:r>
            <a:r>
              <a:rPr lang="en-US" altLang="zh-CN" sz="2400" dirty="0">
                <a:solidFill>
                  <a:schemeClr val="bg1"/>
                </a:solidFill>
              </a:rPr>
              <a:t> link</a:t>
            </a:r>
          </a:p>
          <a:p>
            <a:pPr>
              <a:lnSpc>
                <a:spcPct val="150000"/>
              </a:lnSpc>
            </a:pPr>
            <a:r>
              <a:rPr lang="en-US" altLang="zh-CN" sz="2400" dirty="0">
                <a:solidFill>
                  <a:schemeClr val="bg1"/>
                </a:solidFill>
              </a:rPr>
              <a:t>rdt3.0 </a:t>
            </a:r>
            <a:r>
              <a:rPr lang="zh-CN" altLang="en-US" sz="2400" dirty="0">
                <a:solidFill>
                  <a:schemeClr val="bg1"/>
                </a:solidFill>
              </a:rPr>
              <a:t>能工作但是性能很差</a:t>
            </a:r>
          </a:p>
          <a:p>
            <a:pPr>
              <a:lnSpc>
                <a:spcPct val="150000"/>
              </a:lnSpc>
            </a:pPr>
            <a:r>
              <a:rPr lang="zh-CN" altLang="en-US" sz="2400" dirty="0">
                <a:solidFill>
                  <a:schemeClr val="bg1"/>
                </a:solidFill>
              </a:rPr>
              <a:t>网络协议限制了物理资源的使用</a:t>
            </a:r>
            <a:r>
              <a:rPr lang="en-US" altLang="zh-CN" sz="2400" dirty="0">
                <a:solidFill>
                  <a:schemeClr val="bg1"/>
                </a:solidFill>
              </a:rPr>
              <a:t>!</a:t>
            </a:r>
          </a:p>
        </p:txBody>
      </p:sp>
    </p:spTree>
    <p:extLst>
      <p:ext uri="{BB962C8B-B14F-4D97-AF65-F5344CB8AC3E}">
        <p14:creationId xmlns:p14="http://schemas.microsoft.com/office/powerpoint/2010/main" val="27300639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500"/>
                                        <p:tgtEl>
                                          <p:spTgt spid="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9" grpId="0"/>
      <p:bldP spid="10" grpId="0"/>
      <p:bldP spid="11" grpId="0"/>
      <p:bldP spid="12" grpId="0"/>
      <p:bldP spid="13" grpId="0"/>
      <p:bldP spid="14" grpId="0"/>
      <p:bldP spid="16" grpId="0"/>
      <p:bldP spid="17" grpId="0"/>
      <p:bldP spid="19"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990619" y="1434069"/>
            <a:ext cx="10004484" cy="1742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200" dirty="0">
                <a:latin typeface="+mn-ea"/>
                <a:cs typeface="+mn-ea"/>
                <a:sym typeface="+mn-lt"/>
              </a:rPr>
              <a:t>流水线</a:t>
            </a:r>
            <a:r>
              <a:rPr lang="en-US" altLang="zh-CN" sz="2200" dirty="0">
                <a:latin typeface="+mn-ea"/>
                <a:cs typeface="+mn-ea"/>
                <a:sym typeface="+mn-lt"/>
              </a:rPr>
              <a:t>: </a:t>
            </a:r>
            <a:r>
              <a:rPr lang="zh-CN" altLang="en-US" sz="2200" dirty="0">
                <a:latin typeface="+mn-ea"/>
                <a:cs typeface="+mn-ea"/>
                <a:sym typeface="+mn-lt"/>
              </a:rPr>
              <a:t>发送方允许发送多个 “在路上的”</a:t>
            </a:r>
            <a:r>
              <a:rPr lang="en-US" altLang="zh-CN" sz="2200" dirty="0">
                <a:latin typeface="+mn-ea"/>
                <a:cs typeface="+mn-ea"/>
                <a:sym typeface="+mn-lt"/>
              </a:rPr>
              <a:t>, </a:t>
            </a:r>
            <a:r>
              <a:rPr lang="zh-CN" altLang="en-US" sz="2200" dirty="0">
                <a:latin typeface="+mn-ea"/>
                <a:cs typeface="+mn-ea"/>
                <a:sym typeface="+mn-lt"/>
              </a:rPr>
              <a:t>还没有确认的报文</a:t>
            </a:r>
          </a:p>
          <a:p>
            <a:pPr marL="285750" indent="-285750">
              <a:lnSpc>
                <a:spcPct val="150000"/>
              </a:lnSpc>
              <a:buFont typeface="Arial" panose="020B0604020202020204" pitchFamily="34" charset="0"/>
              <a:buChar char="•"/>
            </a:pPr>
            <a:r>
              <a:rPr lang="zh-CN" altLang="en-US" sz="2200" dirty="0">
                <a:latin typeface="+mn-ea"/>
                <a:cs typeface="+mn-ea"/>
                <a:sym typeface="+mn-lt"/>
              </a:rPr>
              <a:t>序号数目的范围必须增加</a:t>
            </a:r>
          </a:p>
          <a:p>
            <a:pPr marL="285750" indent="-285750">
              <a:lnSpc>
                <a:spcPct val="150000"/>
              </a:lnSpc>
              <a:buFont typeface="Arial" panose="020B0604020202020204" pitchFamily="34" charset="0"/>
              <a:buChar char="•"/>
            </a:pPr>
            <a:r>
              <a:rPr lang="zh-CN" altLang="en-US" sz="2200" dirty="0">
                <a:latin typeface="+mn-ea"/>
                <a:cs typeface="+mn-ea"/>
                <a:sym typeface="+mn-lt"/>
              </a:rPr>
              <a:t>在发送方</a:t>
            </a:r>
            <a:r>
              <a:rPr lang="en-US" altLang="zh-CN" sz="2200" dirty="0">
                <a:latin typeface="+mn-ea"/>
                <a:cs typeface="+mn-ea"/>
                <a:sym typeface="+mn-lt"/>
              </a:rPr>
              <a:t>/</a:t>
            </a:r>
            <a:r>
              <a:rPr lang="zh-CN" altLang="en-US" sz="2200" dirty="0">
                <a:latin typeface="+mn-ea"/>
                <a:cs typeface="+mn-ea"/>
                <a:sym typeface="+mn-lt"/>
              </a:rPr>
              <a:t>接收方必须有缓冲区</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可靠数据传输原理</a:t>
            </a:r>
          </a:p>
        </p:txBody>
      </p:sp>
      <p:sp>
        <p:nvSpPr>
          <p:cNvPr id="41" name="矩形 40"/>
          <p:cNvSpPr/>
          <p:nvPr/>
        </p:nvSpPr>
        <p:spPr>
          <a:xfrm>
            <a:off x="4849507" y="710268"/>
            <a:ext cx="2492991" cy="646331"/>
          </a:xfrm>
          <a:prstGeom prst="rect">
            <a:avLst/>
          </a:prstGeom>
        </p:spPr>
        <p:txBody>
          <a:bodyPr wrap="none">
            <a:spAutoFit/>
          </a:bodyPr>
          <a:lstStyle/>
          <a:p>
            <a:pPr algn="ctr"/>
            <a:r>
              <a:rPr lang="zh-CN" altLang="en-US" sz="3600" b="1" dirty="0">
                <a:solidFill>
                  <a:schemeClr val="accent1"/>
                </a:solidFill>
                <a:cs typeface="+mn-ea"/>
                <a:sym typeface="+mn-lt"/>
              </a:rPr>
              <a:t>流水线技术</a:t>
            </a:r>
            <a:endParaRPr lang="en-US" altLang="zh-CN" sz="3600" b="1" dirty="0">
              <a:solidFill>
                <a:schemeClr val="accent1"/>
              </a:solidFill>
              <a:cs typeface="+mn-ea"/>
              <a:sym typeface="+mn-lt"/>
            </a:endParaRPr>
          </a:p>
        </p:txBody>
      </p:sp>
      <p:pic>
        <p:nvPicPr>
          <p:cNvPr id="9"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8920" y="3337931"/>
            <a:ext cx="6634162"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476514" y="5916899"/>
            <a:ext cx="7120860" cy="461665"/>
          </a:xfrm>
          <a:prstGeom prst="rect">
            <a:avLst/>
          </a:prstGeom>
        </p:spPr>
        <p:txBody>
          <a:bodyPr wrap="none">
            <a:spAutoFit/>
          </a:bodyPr>
          <a:lstStyle/>
          <a:p>
            <a:pPr>
              <a:defRPr/>
            </a:pPr>
            <a:r>
              <a:rPr lang="zh-CN" altLang="en-US" sz="2400" kern="0" dirty="0">
                <a:latin typeface="微软雅黑" panose="020B0503020204020204" pitchFamily="34" charset="-122"/>
                <a:ea typeface="微软雅黑" panose="020B0503020204020204" pitchFamily="34" charset="-122"/>
              </a:rPr>
              <a:t>流水线技术的两个通用形式</a:t>
            </a:r>
            <a:r>
              <a:rPr lang="en-US" altLang="zh-CN" sz="2400" kern="0" dirty="0">
                <a:latin typeface="微软雅黑" panose="020B0503020204020204" pitchFamily="34" charset="-122"/>
                <a:ea typeface="微软雅黑" panose="020B0503020204020204" pitchFamily="34" charset="-122"/>
              </a:rPr>
              <a:t>: </a:t>
            </a:r>
            <a:r>
              <a:rPr lang="en-US" altLang="zh-CN" sz="2400" b="1" i="1" kern="0" dirty="0">
                <a:solidFill>
                  <a:schemeClr val="accent6"/>
                </a:solidFill>
                <a:latin typeface="微软雅黑" panose="020B0503020204020204" pitchFamily="34" charset="-122"/>
                <a:ea typeface="微软雅黑" panose="020B0503020204020204" pitchFamily="34" charset="-122"/>
              </a:rPr>
              <a:t>go-Back-N, </a:t>
            </a:r>
            <a:r>
              <a:rPr lang="zh-CN" altLang="en-US" sz="2400" b="1" i="1" kern="0" dirty="0">
                <a:solidFill>
                  <a:schemeClr val="accent6"/>
                </a:solidFill>
                <a:latin typeface="微软雅黑" panose="020B0503020204020204" pitchFamily="34" charset="-122"/>
                <a:ea typeface="微软雅黑" panose="020B0503020204020204" pitchFamily="34" charset="-122"/>
              </a:rPr>
              <a:t>选择重传</a:t>
            </a:r>
          </a:p>
        </p:txBody>
      </p:sp>
    </p:spTree>
    <p:extLst>
      <p:ext uri="{BB962C8B-B14F-4D97-AF65-F5344CB8AC3E}">
        <p14:creationId xmlns:p14="http://schemas.microsoft.com/office/powerpoint/2010/main" val="37133041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11560" y="175643"/>
            <a:ext cx="2412056" cy="36080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传输层服务</a:t>
            </a:r>
          </a:p>
        </p:txBody>
      </p:sp>
      <p:sp>
        <p:nvSpPr>
          <p:cNvPr id="3" name="矩形 2"/>
          <p:cNvSpPr/>
          <p:nvPr/>
        </p:nvSpPr>
        <p:spPr>
          <a:xfrm>
            <a:off x="4157008" y="710268"/>
            <a:ext cx="3877986" cy="646331"/>
          </a:xfrm>
          <a:prstGeom prst="rect">
            <a:avLst/>
          </a:prstGeom>
        </p:spPr>
        <p:txBody>
          <a:bodyPr wrap="none">
            <a:spAutoFit/>
          </a:bodyPr>
          <a:lstStyle/>
          <a:p>
            <a:pPr algn="ctr"/>
            <a:r>
              <a:rPr lang="zh-CN" altLang="en-US" sz="3600" b="1" dirty="0">
                <a:solidFill>
                  <a:schemeClr val="accent1"/>
                </a:solidFill>
                <a:cs typeface="+mn-ea"/>
                <a:sym typeface="+mn-lt"/>
              </a:rPr>
              <a:t>传输层服务和协议</a:t>
            </a:r>
          </a:p>
        </p:txBody>
      </p:sp>
      <p:sp>
        <p:nvSpPr>
          <p:cNvPr id="271" name="Rectangle 3"/>
          <p:cNvSpPr txBox="1">
            <a:spLocks noChangeArrowheads="1"/>
          </p:cNvSpPr>
          <p:nvPr/>
        </p:nvSpPr>
        <p:spPr>
          <a:xfrm>
            <a:off x="338592" y="1564011"/>
            <a:ext cx="10363200" cy="4800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latin typeface="微软雅黑" panose="020B0503020204020204" pitchFamily="34" charset="-122"/>
                <a:ea typeface="微软雅黑" panose="020B0503020204020204" pitchFamily="34" charset="-122"/>
              </a:rPr>
              <a:t>在两个不同的主机上运行的应用程序之间提供</a:t>
            </a:r>
            <a:r>
              <a:rPr lang="zh-CN" altLang="en-US" sz="2400" dirty="0">
                <a:solidFill>
                  <a:srgbClr val="ED7D31"/>
                </a:solidFill>
                <a:latin typeface="微软雅黑" panose="020B0503020204020204" pitchFamily="34" charset="-122"/>
                <a:ea typeface="微软雅黑" panose="020B0503020204020204" pitchFamily="34" charset="-122"/>
              </a:rPr>
              <a:t>逻辑通信 </a:t>
            </a:r>
          </a:p>
          <a:p>
            <a:pPr>
              <a:defRPr/>
            </a:pPr>
            <a:r>
              <a:rPr lang="zh-CN" altLang="en-US" sz="2400" dirty="0">
                <a:solidFill>
                  <a:srgbClr val="ED7D31"/>
                </a:solidFill>
                <a:latin typeface="微软雅黑" panose="020B0503020204020204" pitchFamily="34" charset="-122"/>
                <a:ea typeface="微软雅黑" panose="020B0503020204020204" pitchFamily="34" charset="-122"/>
              </a:rPr>
              <a:t>传输层协议运行在端系统 </a:t>
            </a:r>
          </a:p>
          <a:p>
            <a:pPr lvl="1">
              <a:defRPr/>
            </a:pPr>
            <a:r>
              <a:rPr lang="zh-CN" altLang="en-US" dirty="0">
                <a:latin typeface="微软雅黑" panose="020B0503020204020204" pitchFamily="34" charset="-122"/>
                <a:ea typeface="微软雅黑" panose="020B0503020204020204" pitchFamily="34" charset="-122"/>
              </a:rPr>
              <a:t>发送方</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将应用程序报文分成数据段传递给</a:t>
            </a:r>
            <a:endParaRPr lang="en-US" altLang="zh-CN" dirty="0">
              <a:latin typeface="微软雅黑" panose="020B0503020204020204" pitchFamily="34" charset="-122"/>
              <a:ea typeface="微软雅黑" panose="020B0503020204020204" pitchFamily="34" charset="-122"/>
            </a:endParaRPr>
          </a:p>
          <a:p>
            <a:pPr marL="457200" lvl="1" indent="0">
              <a:buFontTx/>
              <a:buNone/>
              <a:defRP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网络层</a:t>
            </a:r>
            <a:r>
              <a:rPr lang="en-US" altLang="zh-CN" dirty="0">
                <a:latin typeface="微软雅黑" panose="020B0503020204020204" pitchFamily="34" charset="-122"/>
                <a:ea typeface="微软雅黑" panose="020B0503020204020204" pitchFamily="34" charset="-122"/>
              </a:rPr>
              <a:t>, </a:t>
            </a:r>
          </a:p>
          <a:p>
            <a:pPr lvl="1">
              <a:defRPr/>
            </a:pPr>
            <a:r>
              <a:rPr lang="zh-CN" altLang="en-US" dirty="0">
                <a:latin typeface="微软雅黑" panose="020B0503020204020204" pitchFamily="34" charset="-122"/>
                <a:ea typeface="微软雅黑" panose="020B0503020204020204" pitchFamily="34" charset="-122"/>
              </a:rPr>
              <a:t>接受方</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将数据段重新组装成报文传递到应</a:t>
            </a:r>
            <a:endParaRPr lang="en-US" altLang="zh-CN" dirty="0">
              <a:latin typeface="微软雅黑" panose="020B0503020204020204" pitchFamily="34" charset="-122"/>
              <a:ea typeface="微软雅黑" panose="020B0503020204020204" pitchFamily="34" charset="-122"/>
            </a:endParaRPr>
          </a:p>
          <a:p>
            <a:pPr marL="457200" lvl="1" indent="0">
              <a:buFontTx/>
              <a:buNone/>
              <a:defRP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用层</a:t>
            </a:r>
          </a:p>
          <a:p>
            <a:pPr>
              <a:defRPr/>
            </a:pPr>
            <a:r>
              <a:rPr lang="zh-CN" altLang="en-US" sz="2400" dirty="0">
                <a:solidFill>
                  <a:srgbClr val="ED7D31"/>
                </a:solidFill>
                <a:latin typeface="微软雅黑" panose="020B0503020204020204" pitchFamily="34" charset="-122"/>
                <a:ea typeface="微软雅黑" panose="020B0503020204020204" pitchFamily="34" charset="-122"/>
              </a:rPr>
              <a:t>不只一个传输层协议可以用于应用程序</a:t>
            </a:r>
          </a:p>
          <a:p>
            <a:pPr lvl="1">
              <a:defRPr/>
            </a:pPr>
            <a:r>
              <a:rPr lang="zh-CN" altLang="en-US" dirty="0">
                <a:latin typeface="微软雅黑" panose="020B0503020204020204" pitchFamily="34" charset="-122"/>
                <a:ea typeface="微软雅黑" panose="020B0503020204020204" pitchFamily="34" charset="-122"/>
              </a:rPr>
              <a:t>因特网</a:t>
            </a:r>
            <a:r>
              <a:rPr lang="en-US" altLang="zh-CN" dirty="0">
                <a:latin typeface="微软雅黑" panose="020B0503020204020204" pitchFamily="34" charset="-122"/>
                <a:ea typeface="微软雅黑" panose="020B0503020204020204" pitchFamily="34" charset="-122"/>
              </a:rPr>
              <a:t>: TCP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UDP</a:t>
            </a:r>
          </a:p>
        </p:txBody>
      </p:sp>
      <p:sp>
        <p:nvSpPr>
          <p:cNvPr id="272" name="Freeform 4"/>
          <p:cNvSpPr>
            <a:spLocks/>
          </p:cNvSpPr>
          <p:nvPr/>
        </p:nvSpPr>
        <p:spPr bwMode="auto">
          <a:xfrm>
            <a:off x="10363200" y="3132138"/>
            <a:ext cx="1751013" cy="1646237"/>
          </a:xfrm>
          <a:custGeom>
            <a:avLst/>
            <a:gdLst>
              <a:gd name="T0" fmla="*/ 2147483646 w 1103"/>
              <a:gd name="T1" fmla="*/ 2147483646 h 1037"/>
              <a:gd name="T2" fmla="*/ 2147483646 w 1103"/>
              <a:gd name="T3" fmla="*/ 2147483646 h 1037"/>
              <a:gd name="T4" fmla="*/ 2147483646 w 1103"/>
              <a:gd name="T5" fmla="*/ 2147483646 h 1037"/>
              <a:gd name="T6" fmla="*/ 2147483646 w 1103"/>
              <a:gd name="T7" fmla="*/ 2147483646 h 1037"/>
              <a:gd name="T8" fmla="*/ 2147483646 w 1103"/>
              <a:gd name="T9" fmla="*/ 2147483646 h 1037"/>
              <a:gd name="T10" fmla="*/ 2147483646 w 1103"/>
              <a:gd name="T11" fmla="*/ 2147483646 h 1037"/>
              <a:gd name="T12" fmla="*/ 2147483646 w 1103"/>
              <a:gd name="T13" fmla="*/ 2147483646 h 1037"/>
              <a:gd name="T14" fmla="*/ 2147483646 w 1103"/>
              <a:gd name="T15" fmla="*/ 2147483646 h 1037"/>
              <a:gd name="T16" fmla="*/ 2147483646 w 1103"/>
              <a:gd name="T17" fmla="*/ 2147483646 h 1037"/>
              <a:gd name="T18" fmla="*/ 2147483646 w 1103"/>
              <a:gd name="T19" fmla="*/ 2147483646 h 1037"/>
              <a:gd name="T20" fmla="*/ 2147483646 w 1103"/>
              <a:gd name="T21" fmla="*/ 2147483646 h 1037"/>
              <a:gd name="T22" fmla="*/ 2147483646 w 1103"/>
              <a:gd name="T23" fmla="*/ 2147483646 h 1037"/>
              <a:gd name="T24" fmla="*/ 2147483646 w 1103"/>
              <a:gd name="T25" fmla="*/ 2147483646 h 1037"/>
              <a:gd name="T26" fmla="*/ 2147483646 w 1103"/>
              <a:gd name="T27" fmla="*/ 2147483646 h 1037"/>
              <a:gd name="T28" fmla="*/ 2147483646 w 1103"/>
              <a:gd name="T29" fmla="*/ 2147483646 h 1037"/>
              <a:gd name="T30" fmla="*/ 2147483646 w 1103"/>
              <a:gd name="T31" fmla="*/ 2147483646 h 1037"/>
              <a:gd name="T32" fmla="*/ 2147483646 w 1103"/>
              <a:gd name="T33" fmla="*/ 2147483646 h 1037"/>
              <a:gd name="T34" fmla="*/ 2147483646 w 1103"/>
              <a:gd name="T35" fmla="*/ 2147483646 h 1037"/>
              <a:gd name="T36" fmla="*/ 2147483646 w 1103"/>
              <a:gd name="T37" fmla="*/ 2147483646 h 1037"/>
              <a:gd name="T38" fmla="*/ 2147483646 w 1103"/>
              <a:gd name="T39" fmla="*/ 2147483646 h 1037"/>
              <a:gd name="T40" fmla="*/ 2147483646 w 1103"/>
              <a:gd name="T41" fmla="*/ 2147483646 h 1037"/>
              <a:gd name="T42" fmla="*/ 2147483646 w 1103"/>
              <a:gd name="T43" fmla="*/ 2147483646 h 1037"/>
              <a:gd name="T44" fmla="*/ 2147483646 w 1103"/>
              <a:gd name="T45" fmla="*/ 2147483646 h 1037"/>
              <a:gd name="T46" fmla="*/ 2147483646 w 1103"/>
              <a:gd name="T47" fmla="*/ 2147483646 h 1037"/>
              <a:gd name="T48" fmla="*/ 2147483646 w 1103"/>
              <a:gd name="T49" fmla="*/ 2147483646 h 1037"/>
              <a:gd name="T50" fmla="*/ 2147483646 w 1103"/>
              <a:gd name="T51" fmla="*/ 2147483646 h 1037"/>
              <a:gd name="T52" fmla="*/ 2147483646 w 1103"/>
              <a:gd name="T53" fmla="*/ 2147483646 h 1037"/>
              <a:gd name="T54" fmla="*/ 2147483646 w 1103"/>
              <a:gd name="T55" fmla="*/ 2147483646 h 1037"/>
              <a:gd name="T56" fmla="*/ 2147483646 w 1103"/>
              <a:gd name="T57" fmla="*/ 2147483646 h 1037"/>
              <a:gd name="T58" fmla="*/ 2147483646 w 1103"/>
              <a:gd name="T59" fmla="*/ 2147483646 h 1037"/>
              <a:gd name="T60" fmla="*/ 2147483646 w 1103"/>
              <a:gd name="T61" fmla="*/ 2147483646 h 1037"/>
              <a:gd name="T62" fmla="*/ 2147483646 w 1103"/>
              <a:gd name="T63" fmla="*/ 2147483646 h 1037"/>
              <a:gd name="T64" fmla="*/ 2147483646 w 1103"/>
              <a:gd name="T65" fmla="*/ 2147483646 h 1037"/>
              <a:gd name="T66" fmla="*/ 2147483646 w 1103"/>
              <a:gd name="T67" fmla="*/ 2147483646 h 1037"/>
              <a:gd name="T68" fmla="*/ 2147483646 w 1103"/>
              <a:gd name="T69" fmla="*/ 2147483646 h 1037"/>
              <a:gd name="T70" fmla="*/ 2147483646 w 1103"/>
              <a:gd name="T71" fmla="*/ 2147483646 h 1037"/>
              <a:gd name="T72" fmla="*/ 2147483646 w 1103"/>
              <a:gd name="T73" fmla="*/ 2147483646 h 1037"/>
              <a:gd name="T74" fmla="*/ 2147483646 w 1103"/>
              <a:gd name="T75" fmla="*/ 2147483646 h 1037"/>
              <a:gd name="T76" fmla="*/ 2147483646 w 1103"/>
              <a:gd name="T77" fmla="*/ 2147483646 h 1037"/>
              <a:gd name="T78" fmla="*/ 2147483646 w 1103"/>
              <a:gd name="T79" fmla="*/ 2147483646 h 1037"/>
              <a:gd name="T80" fmla="*/ 2147483646 w 1103"/>
              <a:gd name="T81" fmla="*/ 2147483646 h 1037"/>
              <a:gd name="T82" fmla="*/ 2147483646 w 1103"/>
              <a:gd name="T83" fmla="*/ 2147483646 h 10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03"/>
              <a:gd name="T127" fmla="*/ 0 h 1037"/>
              <a:gd name="T128" fmla="*/ 1103 w 1103"/>
              <a:gd name="T129" fmla="*/ 1037 h 10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03" h="1037">
                <a:moveTo>
                  <a:pt x="195" y="0"/>
                </a:moveTo>
                <a:lnTo>
                  <a:pt x="159" y="4"/>
                </a:lnTo>
                <a:lnTo>
                  <a:pt x="127" y="12"/>
                </a:lnTo>
                <a:lnTo>
                  <a:pt x="101" y="24"/>
                </a:lnTo>
                <a:lnTo>
                  <a:pt x="78" y="38"/>
                </a:lnTo>
                <a:lnTo>
                  <a:pt x="58" y="56"/>
                </a:lnTo>
                <a:lnTo>
                  <a:pt x="42" y="77"/>
                </a:lnTo>
                <a:lnTo>
                  <a:pt x="16" y="126"/>
                </a:lnTo>
                <a:lnTo>
                  <a:pt x="7" y="156"/>
                </a:lnTo>
                <a:lnTo>
                  <a:pt x="2" y="191"/>
                </a:lnTo>
                <a:lnTo>
                  <a:pt x="0" y="231"/>
                </a:lnTo>
                <a:lnTo>
                  <a:pt x="1" y="272"/>
                </a:lnTo>
                <a:lnTo>
                  <a:pt x="6" y="356"/>
                </a:lnTo>
                <a:lnTo>
                  <a:pt x="9" y="397"/>
                </a:lnTo>
                <a:lnTo>
                  <a:pt x="11" y="434"/>
                </a:lnTo>
                <a:lnTo>
                  <a:pt x="11" y="507"/>
                </a:lnTo>
                <a:lnTo>
                  <a:pt x="10" y="580"/>
                </a:lnTo>
                <a:lnTo>
                  <a:pt x="12" y="613"/>
                </a:lnTo>
                <a:lnTo>
                  <a:pt x="15" y="644"/>
                </a:lnTo>
                <a:lnTo>
                  <a:pt x="22" y="670"/>
                </a:lnTo>
                <a:lnTo>
                  <a:pt x="32" y="691"/>
                </a:lnTo>
                <a:lnTo>
                  <a:pt x="44" y="705"/>
                </a:lnTo>
                <a:lnTo>
                  <a:pt x="59" y="711"/>
                </a:lnTo>
                <a:lnTo>
                  <a:pt x="76" y="712"/>
                </a:lnTo>
                <a:lnTo>
                  <a:pt x="95" y="711"/>
                </a:lnTo>
                <a:lnTo>
                  <a:pt x="117" y="710"/>
                </a:lnTo>
                <a:lnTo>
                  <a:pt x="142" y="710"/>
                </a:lnTo>
                <a:lnTo>
                  <a:pt x="169" y="715"/>
                </a:lnTo>
                <a:lnTo>
                  <a:pt x="200" y="727"/>
                </a:lnTo>
                <a:lnTo>
                  <a:pt x="236" y="746"/>
                </a:lnTo>
                <a:lnTo>
                  <a:pt x="276" y="771"/>
                </a:lnTo>
                <a:lnTo>
                  <a:pt x="321" y="800"/>
                </a:lnTo>
                <a:lnTo>
                  <a:pt x="368" y="832"/>
                </a:lnTo>
                <a:lnTo>
                  <a:pt x="416" y="863"/>
                </a:lnTo>
                <a:lnTo>
                  <a:pt x="464" y="894"/>
                </a:lnTo>
                <a:lnTo>
                  <a:pt x="510" y="921"/>
                </a:lnTo>
                <a:lnTo>
                  <a:pt x="553" y="943"/>
                </a:lnTo>
                <a:lnTo>
                  <a:pt x="635" y="981"/>
                </a:lnTo>
                <a:lnTo>
                  <a:pt x="676" y="998"/>
                </a:lnTo>
                <a:lnTo>
                  <a:pt x="716" y="1013"/>
                </a:lnTo>
                <a:lnTo>
                  <a:pt x="754" y="1026"/>
                </a:lnTo>
                <a:lnTo>
                  <a:pt x="792" y="1033"/>
                </a:lnTo>
                <a:lnTo>
                  <a:pt x="826" y="1036"/>
                </a:lnTo>
                <a:lnTo>
                  <a:pt x="858" y="1034"/>
                </a:lnTo>
                <a:lnTo>
                  <a:pt x="887" y="1027"/>
                </a:lnTo>
                <a:lnTo>
                  <a:pt x="914" y="1015"/>
                </a:lnTo>
                <a:lnTo>
                  <a:pt x="939" y="999"/>
                </a:lnTo>
                <a:lnTo>
                  <a:pt x="962" y="979"/>
                </a:lnTo>
                <a:lnTo>
                  <a:pt x="984" y="955"/>
                </a:lnTo>
                <a:lnTo>
                  <a:pt x="1003" y="925"/>
                </a:lnTo>
                <a:lnTo>
                  <a:pt x="1021" y="891"/>
                </a:lnTo>
                <a:lnTo>
                  <a:pt x="1037" y="852"/>
                </a:lnTo>
                <a:lnTo>
                  <a:pt x="1044" y="830"/>
                </a:lnTo>
                <a:lnTo>
                  <a:pt x="1051" y="804"/>
                </a:lnTo>
                <a:lnTo>
                  <a:pt x="1064" y="746"/>
                </a:lnTo>
                <a:lnTo>
                  <a:pt x="1074" y="680"/>
                </a:lnTo>
                <a:lnTo>
                  <a:pt x="1083" y="611"/>
                </a:lnTo>
                <a:lnTo>
                  <a:pt x="1090" y="542"/>
                </a:lnTo>
                <a:lnTo>
                  <a:pt x="1095" y="476"/>
                </a:lnTo>
                <a:lnTo>
                  <a:pt x="1098" y="417"/>
                </a:lnTo>
                <a:lnTo>
                  <a:pt x="1099" y="392"/>
                </a:lnTo>
                <a:lnTo>
                  <a:pt x="1100" y="368"/>
                </a:lnTo>
                <a:lnTo>
                  <a:pt x="1101" y="329"/>
                </a:lnTo>
                <a:lnTo>
                  <a:pt x="1102" y="296"/>
                </a:lnTo>
                <a:lnTo>
                  <a:pt x="1102" y="268"/>
                </a:lnTo>
                <a:lnTo>
                  <a:pt x="1100" y="245"/>
                </a:lnTo>
                <a:lnTo>
                  <a:pt x="1094" y="224"/>
                </a:lnTo>
                <a:lnTo>
                  <a:pt x="1083" y="206"/>
                </a:lnTo>
                <a:lnTo>
                  <a:pt x="1066" y="189"/>
                </a:lnTo>
                <a:lnTo>
                  <a:pt x="1042" y="172"/>
                </a:lnTo>
                <a:lnTo>
                  <a:pt x="1009" y="156"/>
                </a:lnTo>
                <a:lnTo>
                  <a:pt x="967" y="144"/>
                </a:lnTo>
                <a:lnTo>
                  <a:pt x="919" y="134"/>
                </a:lnTo>
                <a:lnTo>
                  <a:pt x="866" y="125"/>
                </a:lnTo>
                <a:lnTo>
                  <a:pt x="810" y="117"/>
                </a:lnTo>
                <a:lnTo>
                  <a:pt x="753" y="109"/>
                </a:lnTo>
                <a:lnTo>
                  <a:pt x="696" y="101"/>
                </a:lnTo>
                <a:lnTo>
                  <a:pt x="642" y="91"/>
                </a:lnTo>
                <a:lnTo>
                  <a:pt x="587" y="78"/>
                </a:lnTo>
                <a:lnTo>
                  <a:pt x="528" y="63"/>
                </a:lnTo>
                <a:lnTo>
                  <a:pt x="405" y="32"/>
                </a:lnTo>
                <a:lnTo>
                  <a:pt x="345" y="19"/>
                </a:lnTo>
                <a:lnTo>
                  <a:pt x="289" y="8"/>
                </a:lnTo>
                <a:lnTo>
                  <a:pt x="238" y="1"/>
                </a:lnTo>
                <a:lnTo>
                  <a:pt x="195" y="0"/>
                </a:lnTo>
              </a:path>
            </a:pathLst>
          </a:custGeom>
          <a:solidFill>
            <a:srgbClr val="00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3" name="Freeform 5"/>
          <p:cNvSpPr>
            <a:spLocks/>
          </p:cNvSpPr>
          <p:nvPr/>
        </p:nvSpPr>
        <p:spPr bwMode="auto">
          <a:xfrm>
            <a:off x="8496300" y="2998788"/>
            <a:ext cx="1771650" cy="1533525"/>
          </a:xfrm>
          <a:custGeom>
            <a:avLst/>
            <a:gdLst>
              <a:gd name="T0" fmla="*/ 2147483646 w 1116"/>
              <a:gd name="T1" fmla="*/ 2147483646 h 966"/>
              <a:gd name="T2" fmla="*/ 2147483646 w 1116"/>
              <a:gd name="T3" fmla="*/ 2147483646 h 966"/>
              <a:gd name="T4" fmla="*/ 2147483646 w 1116"/>
              <a:gd name="T5" fmla="*/ 0 h 966"/>
              <a:gd name="T6" fmla="*/ 2147483646 w 1116"/>
              <a:gd name="T7" fmla="*/ 2147483646 h 966"/>
              <a:gd name="T8" fmla="*/ 2147483646 w 1116"/>
              <a:gd name="T9" fmla="*/ 2147483646 h 966"/>
              <a:gd name="T10" fmla="*/ 2147483646 w 1116"/>
              <a:gd name="T11" fmla="*/ 2147483646 h 966"/>
              <a:gd name="T12" fmla="*/ 2147483646 w 1116"/>
              <a:gd name="T13" fmla="*/ 2147483646 h 966"/>
              <a:gd name="T14" fmla="*/ 2147483646 w 1116"/>
              <a:gd name="T15" fmla="*/ 2147483646 h 966"/>
              <a:gd name="T16" fmla="*/ 2147483646 w 1116"/>
              <a:gd name="T17" fmla="*/ 2147483646 h 966"/>
              <a:gd name="T18" fmla="*/ 2147483646 w 1116"/>
              <a:gd name="T19" fmla="*/ 2147483646 h 966"/>
              <a:gd name="T20" fmla="*/ 2147483646 w 1116"/>
              <a:gd name="T21" fmla="*/ 2147483646 h 966"/>
              <a:gd name="T22" fmla="*/ 2147483646 w 1116"/>
              <a:gd name="T23" fmla="*/ 2147483646 h 966"/>
              <a:gd name="T24" fmla="*/ 2147483646 w 1116"/>
              <a:gd name="T25" fmla="*/ 2147483646 h 966"/>
              <a:gd name="T26" fmla="*/ 2147483646 w 1116"/>
              <a:gd name="T27" fmla="*/ 2147483646 h 966"/>
              <a:gd name="T28" fmla="*/ 2147483646 w 1116"/>
              <a:gd name="T29" fmla="*/ 2147483646 h 966"/>
              <a:gd name="T30" fmla="*/ 2147483646 w 1116"/>
              <a:gd name="T31" fmla="*/ 2147483646 h 966"/>
              <a:gd name="T32" fmla="*/ 2147483646 w 1116"/>
              <a:gd name="T33" fmla="*/ 2147483646 h 966"/>
              <a:gd name="T34" fmla="*/ 2147483646 w 1116"/>
              <a:gd name="T35" fmla="*/ 2147483646 h 966"/>
              <a:gd name="T36" fmla="*/ 2147483646 w 1116"/>
              <a:gd name="T37" fmla="*/ 2147483646 h 966"/>
              <a:gd name="T38" fmla="*/ 2147483646 w 1116"/>
              <a:gd name="T39" fmla="*/ 2147483646 h 966"/>
              <a:gd name="T40" fmla="*/ 2147483646 w 1116"/>
              <a:gd name="T41" fmla="*/ 2147483646 h 966"/>
              <a:gd name="T42" fmla="*/ 2147483646 w 1116"/>
              <a:gd name="T43" fmla="*/ 2147483646 h 966"/>
              <a:gd name="T44" fmla="*/ 2147483646 w 1116"/>
              <a:gd name="T45" fmla="*/ 2147483646 h 966"/>
              <a:gd name="T46" fmla="*/ 2147483646 w 1116"/>
              <a:gd name="T47" fmla="*/ 2147483646 h 966"/>
              <a:gd name="T48" fmla="*/ 2147483646 w 1116"/>
              <a:gd name="T49" fmla="*/ 2147483646 h 966"/>
              <a:gd name="T50" fmla="*/ 2147483646 w 1116"/>
              <a:gd name="T51" fmla="*/ 2147483646 h 966"/>
              <a:gd name="T52" fmla="*/ 2147483646 w 1116"/>
              <a:gd name="T53" fmla="*/ 2147483646 h 966"/>
              <a:gd name="T54" fmla="*/ 2147483646 w 1116"/>
              <a:gd name="T55" fmla="*/ 2147483646 h 966"/>
              <a:gd name="T56" fmla="*/ 2147483646 w 1116"/>
              <a:gd name="T57" fmla="*/ 2147483646 h 966"/>
              <a:gd name="T58" fmla="*/ 2147483646 w 1116"/>
              <a:gd name="T59" fmla="*/ 2147483646 h 966"/>
              <a:gd name="T60" fmla="*/ 2147483646 w 1116"/>
              <a:gd name="T61" fmla="*/ 2147483646 h 966"/>
              <a:gd name="T62" fmla="*/ 2147483646 w 1116"/>
              <a:gd name="T63" fmla="*/ 2147483646 h 966"/>
              <a:gd name="T64" fmla="*/ 2147483646 w 1116"/>
              <a:gd name="T65" fmla="*/ 2147483646 h 966"/>
              <a:gd name="T66" fmla="*/ 2147483646 w 1116"/>
              <a:gd name="T67" fmla="*/ 2147483646 h 966"/>
              <a:gd name="T68" fmla="*/ 2147483646 w 1116"/>
              <a:gd name="T69" fmla="*/ 2147483646 h 966"/>
              <a:gd name="T70" fmla="*/ 2147483646 w 1116"/>
              <a:gd name="T71" fmla="*/ 2147483646 h 966"/>
              <a:gd name="T72" fmla="*/ 2147483646 w 1116"/>
              <a:gd name="T73" fmla="*/ 2147483646 h 966"/>
              <a:gd name="T74" fmla="*/ 2147483646 w 1116"/>
              <a:gd name="T75" fmla="*/ 2147483646 h 966"/>
              <a:gd name="T76" fmla="*/ 2147483646 w 1116"/>
              <a:gd name="T77" fmla="*/ 2147483646 h 966"/>
              <a:gd name="T78" fmla="*/ 2147483646 w 1116"/>
              <a:gd name="T79" fmla="*/ 2147483646 h 966"/>
              <a:gd name="T80" fmla="*/ 2147483646 w 1116"/>
              <a:gd name="T81" fmla="*/ 2147483646 h 966"/>
              <a:gd name="T82" fmla="*/ 2147483646 w 1116"/>
              <a:gd name="T83" fmla="*/ 2147483646 h 966"/>
              <a:gd name="T84" fmla="*/ 2147483646 w 1116"/>
              <a:gd name="T85" fmla="*/ 2147483646 h 966"/>
              <a:gd name="T86" fmla="*/ 2147483646 w 1116"/>
              <a:gd name="T87" fmla="*/ 2147483646 h 966"/>
              <a:gd name="T88" fmla="*/ 2147483646 w 1116"/>
              <a:gd name="T89" fmla="*/ 2147483646 h 966"/>
              <a:gd name="T90" fmla="*/ 2147483646 w 1116"/>
              <a:gd name="T91" fmla="*/ 2147483646 h 966"/>
              <a:gd name="T92" fmla="*/ 2147483646 w 1116"/>
              <a:gd name="T93" fmla="*/ 2147483646 h 966"/>
              <a:gd name="T94" fmla="*/ 2147483646 w 1116"/>
              <a:gd name="T95" fmla="*/ 2147483646 h 966"/>
              <a:gd name="T96" fmla="*/ 2147483646 w 1116"/>
              <a:gd name="T97" fmla="*/ 2147483646 h 966"/>
              <a:gd name="T98" fmla="*/ 2147483646 w 1116"/>
              <a:gd name="T99" fmla="*/ 2147483646 h 966"/>
              <a:gd name="T100" fmla="*/ 2147483646 w 1116"/>
              <a:gd name="T101" fmla="*/ 2147483646 h 966"/>
              <a:gd name="T102" fmla="*/ 2147483646 w 1116"/>
              <a:gd name="T103" fmla="*/ 2147483646 h 9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16"/>
              <a:gd name="T157" fmla="*/ 0 h 966"/>
              <a:gd name="T158" fmla="*/ 1116 w 1116"/>
              <a:gd name="T159" fmla="*/ 966 h 9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16" h="966">
                <a:moveTo>
                  <a:pt x="460" y="23"/>
                </a:moveTo>
                <a:lnTo>
                  <a:pt x="440" y="18"/>
                </a:lnTo>
                <a:lnTo>
                  <a:pt x="417" y="13"/>
                </a:lnTo>
                <a:lnTo>
                  <a:pt x="364" y="5"/>
                </a:lnTo>
                <a:lnTo>
                  <a:pt x="305" y="1"/>
                </a:lnTo>
                <a:lnTo>
                  <a:pt x="245" y="0"/>
                </a:lnTo>
                <a:lnTo>
                  <a:pt x="185" y="3"/>
                </a:lnTo>
                <a:lnTo>
                  <a:pt x="130" y="10"/>
                </a:lnTo>
                <a:lnTo>
                  <a:pt x="105" y="15"/>
                </a:lnTo>
                <a:lnTo>
                  <a:pt x="84" y="22"/>
                </a:lnTo>
                <a:lnTo>
                  <a:pt x="65" y="30"/>
                </a:lnTo>
                <a:lnTo>
                  <a:pt x="49" y="38"/>
                </a:lnTo>
                <a:lnTo>
                  <a:pt x="37" y="49"/>
                </a:lnTo>
                <a:lnTo>
                  <a:pt x="28" y="61"/>
                </a:lnTo>
                <a:lnTo>
                  <a:pt x="17" y="92"/>
                </a:lnTo>
                <a:lnTo>
                  <a:pt x="13" y="127"/>
                </a:lnTo>
                <a:lnTo>
                  <a:pt x="15" y="166"/>
                </a:lnTo>
                <a:lnTo>
                  <a:pt x="19" y="208"/>
                </a:lnTo>
                <a:lnTo>
                  <a:pt x="25" y="249"/>
                </a:lnTo>
                <a:lnTo>
                  <a:pt x="29" y="289"/>
                </a:lnTo>
                <a:lnTo>
                  <a:pt x="28" y="326"/>
                </a:lnTo>
                <a:lnTo>
                  <a:pt x="20" y="397"/>
                </a:lnTo>
                <a:lnTo>
                  <a:pt x="9" y="470"/>
                </a:lnTo>
                <a:lnTo>
                  <a:pt x="1" y="537"/>
                </a:lnTo>
                <a:lnTo>
                  <a:pt x="0" y="567"/>
                </a:lnTo>
                <a:lnTo>
                  <a:pt x="2" y="594"/>
                </a:lnTo>
                <a:lnTo>
                  <a:pt x="6" y="638"/>
                </a:lnTo>
                <a:lnTo>
                  <a:pt x="9" y="656"/>
                </a:lnTo>
                <a:lnTo>
                  <a:pt x="14" y="673"/>
                </a:lnTo>
                <a:lnTo>
                  <a:pt x="22" y="687"/>
                </a:lnTo>
                <a:lnTo>
                  <a:pt x="34" y="700"/>
                </a:lnTo>
                <a:lnTo>
                  <a:pt x="51" y="711"/>
                </a:lnTo>
                <a:lnTo>
                  <a:pt x="76" y="720"/>
                </a:lnTo>
                <a:lnTo>
                  <a:pt x="91" y="723"/>
                </a:lnTo>
                <a:lnTo>
                  <a:pt x="110" y="725"/>
                </a:lnTo>
                <a:lnTo>
                  <a:pt x="155" y="724"/>
                </a:lnTo>
                <a:lnTo>
                  <a:pt x="206" y="721"/>
                </a:lnTo>
                <a:lnTo>
                  <a:pt x="262" y="717"/>
                </a:lnTo>
                <a:lnTo>
                  <a:pt x="317" y="713"/>
                </a:lnTo>
                <a:lnTo>
                  <a:pt x="369" y="712"/>
                </a:lnTo>
                <a:lnTo>
                  <a:pt x="414" y="715"/>
                </a:lnTo>
                <a:lnTo>
                  <a:pt x="433" y="719"/>
                </a:lnTo>
                <a:lnTo>
                  <a:pt x="449" y="724"/>
                </a:lnTo>
                <a:lnTo>
                  <a:pt x="462" y="732"/>
                </a:lnTo>
                <a:lnTo>
                  <a:pt x="471" y="743"/>
                </a:lnTo>
                <a:lnTo>
                  <a:pt x="477" y="755"/>
                </a:lnTo>
                <a:lnTo>
                  <a:pt x="482" y="769"/>
                </a:lnTo>
                <a:lnTo>
                  <a:pt x="485" y="799"/>
                </a:lnTo>
                <a:lnTo>
                  <a:pt x="485" y="832"/>
                </a:lnTo>
                <a:lnTo>
                  <a:pt x="486" y="865"/>
                </a:lnTo>
                <a:lnTo>
                  <a:pt x="493" y="896"/>
                </a:lnTo>
                <a:lnTo>
                  <a:pt x="500" y="908"/>
                </a:lnTo>
                <a:lnTo>
                  <a:pt x="509" y="920"/>
                </a:lnTo>
                <a:lnTo>
                  <a:pt x="522" y="929"/>
                </a:lnTo>
                <a:lnTo>
                  <a:pt x="539" y="936"/>
                </a:lnTo>
                <a:lnTo>
                  <a:pt x="561" y="942"/>
                </a:lnTo>
                <a:lnTo>
                  <a:pt x="587" y="947"/>
                </a:lnTo>
                <a:lnTo>
                  <a:pt x="617" y="952"/>
                </a:lnTo>
                <a:lnTo>
                  <a:pt x="650" y="957"/>
                </a:lnTo>
                <a:lnTo>
                  <a:pt x="724" y="963"/>
                </a:lnTo>
                <a:lnTo>
                  <a:pt x="803" y="965"/>
                </a:lnTo>
                <a:lnTo>
                  <a:pt x="881" y="961"/>
                </a:lnTo>
                <a:lnTo>
                  <a:pt x="954" y="952"/>
                </a:lnTo>
                <a:lnTo>
                  <a:pt x="986" y="945"/>
                </a:lnTo>
                <a:lnTo>
                  <a:pt x="1015" y="936"/>
                </a:lnTo>
                <a:lnTo>
                  <a:pt x="1040" y="925"/>
                </a:lnTo>
                <a:lnTo>
                  <a:pt x="1060" y="911"/>
                </a:lnTo>
                <a:lnTo>
                  <a:pt x="1076" y="895"/>
                </a:lnTo>
                <a:lnTo>
                  <a:pt x="1089" y="874"/>
                </a:lnTo>
                <a:lnTo>
                  <a:pt x="1099" y="850"/>
                </a:lnTo>
                <a:lnTo>
                  <a:pt x="1106" y="824"/>
                </a:lnTo>
                <a:lnTo>
                  <a:pt x="1114" y="764"/>
                </a:lnTo>
                <a:lnTo>
                  <a:pt x="1115" y="700"/>
                </a:lnTo>
                <a:lnTo>
                  <a:pt x="1112" y="634"/>
                </a:lnTo>
                <a:lnTo>
                  <a:pt x="1106" y="570"/>
                </a:lnTo>
                <a:lnTo>
                  <a:pt x="1101" y="514"/>
                </a:lnTo>
                <a:lnTo>
                  <a:pt x="1098" y="489"/>
                </a:lnTo>
                <a:lnTo>
                  <a:pt x="1097" y="467"/>
                </a:lnTo>
                <a:lnTo>
                  <a:pt x="1096" y="430"/>
                </a:lnTo>
                <a:lnTo>
                  <a:pt x="1096" y="398"/>
                </a:lnTo>
                <a:lnTo>
                  <a:pt x="1095" y="371"/>
                </a:lnTo>
                <a:lnTo>
                  <a:pt x="1092" y="347"/>
                </a:lnTo>
                <a:lnTo>
                  <a:pt x="1086" y="326"/>
                </a:lnTo>
                <a:lnTo>
                  <a:pt x="1075" y="308"/>
                </a:lnTo>
                <a:lnTo>
                  <a:pt x="1058" y="291"/>
                </a:lnTo>
                <a:lnTo>
                  <a:pt x="1034" y="276"/>
                </a:lnTo>
                <a:lnTo>
                  <a:pt x="1018" y="269"/>
                </a:lnTo>
                <a:lnTo>
                  <a:pt x="999" y="264"/>
                </a:lnTo>
                <a:lnTo>
                  <a:pt x="954" y="258"/>
                </a:lnTo>
                <a:lnTo>
                  <a:pt x="902" y="255"/>
                </a:lnTo>
                <a:lnTo>
                  <a:pt x="846" y="254"/>
                </a:lnTo>
                <a:lnTo>
                  <a:pt x="789" y="252"/>
                </a:lnTo>
                <a:lnTo>
                  <a:pt x="735" y="250"/>
                </a:lnTo>
                <a:lnTo>
                  <a:pt x="685" y="243"/>
                </a:lnTo>
                <a:lnTo>
                  <a:pt x="664" y="237"/>
                </a:lnTo>
                <a:lnTo>
                  <a:pt x="644" y="230"/>
                </a:lnTo>
                <a:lnTo>
                  <a:pt x="613" y="211"/>
                </a:lnTo>
                <a:lnTo>
                  <a:pt x="589" y="185"/>
                </a:lnTo>
                <a:lnTo>
                  <a:pt x="571" y="155"/>
                </a:lnTo>
                <a:lnTo>
                  <a:pt x="554" y="123"/>
                </a:lnTo>
                <a:lnTo>
                  <a:pt x="537" y="92"/>
                </a:lnTo>
                <a:lnTo>
                  <a:pt x="517" y="63"/>
                </a:lnTo>
                <a:lnTo>
                  <a:pt x="492" y="40"/>
                </a:lnTo>
                <a:lnTo>
                  <a:pt x="460" y="23"/>
                </a:lnTo>
              </a:path>
            </a:pathLst>
          </a:custGeom>
          <a:solidFill>
            <a:srgbClr val="00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4" name="Freeform 6"/>
          <p:cNvSpPr>
            <a:spLocks/>
          </p:cNvSpPr>
          <p:nvPr/>
        </p:nvSpPr>
        <p:spPr bwMode="auto">
          <a:xfrm>
            <a:off x="8853488" y="4510088"/>
            <a:ext cx="2879725" cy="2087562"/>
          </a:xfrm>
          <a:custGeom>
            <a:avLst/>
            <a:gdLst>
              <a:gd name="T0" fmla="*/ 2147483646 w 1814"/>
              <a:gd name="T1" fmla="*/ 2147483646 h 1315"/>
              <a:gd name="T2" fmla="*/ 0 w 1814"/>
              <a:gd name="T3" fmla="*/ 2147483646 h 1315"/>
              <a:gd name="T4" fmla="*/ 2147483646 w 1814"/>
              <a:gd name="T5" fmla="*/ 2147483646 h 1315"/>
              <a:gd name="T6" fmla="*/ 2147483646 w 1814"/>
              <a:gd name="T7" fmla="*/ 2147483646 h 1315"/>
              <a:gd name="T8" fmla="*/ 2147483646 w 1814"/>
              <a:gd name="T9" fmla="*/ 2147483646 h 1315"/>
              <a:gd name="T10" fmla="*/ 2147483646 w 1814"/>
              <a:gd name="T11" fmla="*/ 0 h 1315"/>
              <a:gd name="T12" fmla="*/ 2147483646 w 1814"/>
              <a:gd name="T13" fmla="*/ 2147483646 h 1315"/>
              <a:gd name="T14" fmla="*/ 2147483646 w 1814"/>
              <a:gd name="T15" fmla="*/ 2147483646 h 1315"/>
              <a:gd name="T16" fmla="*/ 2147483646 w 1814"/>
              <a:gd name="T17" fmla="*/ 2147483646 h 1315"/>
              <a:gd name="T18" fmla="*/ 2147483646 w 1814"/>
              <a:gd name="T19" fmla="*/ 2147483646 h 1315"/>
              <a:gd name="T20" fmla="*/ 2147483646 w 1814"/>
              <a:gd name="T21" fmla="*/ 2147483646 h 1315"/>
              <a:gd name="T22" fmla="*/ 2147483646 w 1814"/>
              <a:gd name="T23" fmla="*/ 2147483646 h 1315"/>
              <a:gd name="T24" fmla="*/ 2147483646 w 1814"/>
              <a:gd name="T25" fmla="*/ 2147483646 h 1315"/>
              <a:gd name="T26" fmla="*/ 2147483646 w 1814"/>
              <a:gd name="T27" fmla="*/ 2147483646 h 1315"/>
              <a:gd name="T28" fmla="*/ 2147483646 w 1814"/>
              <a:gd name="T29" fmla="*/ 2147483646 h 1315"/>
              <a:gd name="T30" fmla="*/ 2147483646 w 1814"/>
              <a:gd name="T31" fmla="*/ 2147483646 h 1315"/>
              <a:gd name="T32" fmla="*/ 2147483646 w 1814"/>
              <a:gd name="T33" fmla="*/ 2147483646 h 1315"/>
              <a:gd name="T34" fmla="*/ 2147483646 w 1814"/>
              <a:gd name="T35" fmla="*/ 2147483646 h 1315"/>
              <a:gd name="T36" fmla="*/ 2147483646 w 1814"/>
              <a:gd name="T37" fmla="*/ 2147483646 h 1315"/>
              <a:gd name="T38" fmla="*/ 2147483646 w 1814"/>
              <a:gd name="T39" fmla="*/ 2147483646 h 1315"/>
              <a:gd name="T40" fmla="*/ 2147483646 w 1814"/>
              <a:gd name="T41" fmla="*/ 2147483646 h 1315"/>
              <a:gd name="T42" fmla="*/ 2147483646 w 1814"/>
              <a:gd name="T43" fmla="*/ 2147483646 h 1315"/>
              <a:gd name="T44" fmla="*/ 2147483646 w 1814"/>
              <a:gd name="T45" fmla="*/ 2147483646 h 1315"/>
              <a:gd name="T46" fmla="*/ 2147483646 w 1814"/>
              <a:gd name="T47" fmla="*/ 2147483646 h 1315"/>
              <a:gd name="T48" fmla="*/ 2147483646 w 1814"/>
              <a:gd name="T49" fmla="*/ 2147483646 h 1315"/>
              <a:gd name="T50" fmla="*/ 2147483646 w 1814"/>
              <a:gd name="T51" fmla="*/ 2147483646 h 1315"/>
              <a:gd name="T52" fmla="*/ 2147483646 w 1814"/>
              <a:gd name="T53" fmla="*/ 2147483646 h 1315"/>
              <a:gd name="T54" fmla="*/ 2147483646 w 1814"/>
              <a:gd name="T55" fmla="*/ 2147483646 h 1315"/>
              <a:gd name="T56" fmla="*/ 2147483646 w 1814"/>
              <a:gd name="T57" fmla="*/ 2147483646 h 1315"/>
              <a:gd name="T58" fmla="*/ 2147483646 w 1814"/>
              <a:gd name="T59" fmla="*/ 2147483646 h 1315"/>
              <a:gd name="T60" fmla="*/ 2147483646 w 1814"/>
              <a:gd name="T61" fmla="*/ 2147483646 h 1315"/>
              <a:gd name="T62" fmla="*/ 2147483646 w 1814"/>
              <a:gd name="T63" fmla="*/ 2147483646 h 1315"/>
              <a:gd name="T64" fmla="*/ 2147483646 w 1814"/>
              <a:gd name="T65" fmla="*/ 2147483646 h 1315"/>
              <a:gd name="T66" fmla="*/ 2147483646 w 1814"/>
              <a:gd name="T67" fmla="*/ 2147483646 h 1315"/>
              <a:gd name="T68" fmla="*/ 2147483646 w 1814"/>
              <a:gd name="T69" fmla="*/ 2147483646 h 1315"/>
              <a:gd name="T70" fmla="*/ 2147483646 w 1814"/>
              <a:gd name="T71" fmla="*/ 2147483646 h 1315"/>
              <a:gd name="T72" fmla="*/ 2147483646 w 1814"/>
              <a:gd name="T73" fmla="*/ 2147483646 h 1315"/>
              <a:gd name="T74" fmla="*/ 2147483646 w 1814"/>
              <a:gd name="T75" fmla="*/ 2147483646 h 1315"/>
              <a:gd name="T76" fmla="*/ 2147483646 w 1814"/>
              <a:gd name="T77" fmla="*/ 2147483646 h 131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14"/>
              <a:gd name="T118" fmla="*/ 0 h 1315"/>
              <a:gd name="T119" fmla="*/ 1814 w 1814"/>
              <a:gd name="T120" fmla="*/ 1315 h 131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14" h="1315">
                <a:moveTo>
                  <a:pt x="8" y="499"/>
                </a:moveTo>
                <a:lnTo>
                  <a:pt x="4" y="441"/>
                </a:lnTo>
                <a:lnTo>
                  <a:pt x="1" y="373"/>
                </a:lnTo>
                <a:lnTo>
                  <a:pt x="0" y="301"/>
                </a:lnTo>
                <a:lnTo>
                  <a:pt x="3" y="229"/>
                </a:lnTo>
                <a:lnTo>
                  <a:pt x="11" y="159"/>
                </a:lnTo>
                <a:lnTo>
                  <a:pt x="26" y="98"/>
                </a:lnTo>
                <a:lnTo>
                  <a:pt x="47" y="48"/>
                </a:lnTo>
                <a:lnTo>
                  <a:pt x="61" y="29"/>
                </a:lnTo>
                <a:lnTo>
                  <a:pt x="77" y="14"/>
                </a:lnTo>
                <a:lnTo>
                  <a:pt x="95" y="5"/>
                </a:lnTo>
                <a:lnTo>
                  <a:pt x="117" y="0"/>
                </a:lnTo>
                <a:lnTo>
                  <a:pt x="169" y="3"/>
                </a:lnTo>
                <a:lnTo>
                  <a:pt x="228" y="17"/>
                </a:lnTo>
                <a:lnTo>
                  <a:pt x="293" y="40"/>
                </a:lnTo>
                <a:lnTo>
                  <a:pt x="362" y="65"/>
                </a:lnTo>
                <a:lnTo>
                  <a:pt x="430" y="89"/>
                </a:lnTo>
                <a:lnTo>
                  <a:pt x="498" y="107"/>
                </a:lnTo>
                <a:lnTo>
                  <a:pt x="561" y="116"/>
                </a:lnTo>
                <a:lnTo>
                  <a:pt x="620" y="112"/>
                </a:lnTo>
                <a:lnTo>
                  <a:pt x="677" y="100"/>
                </a:lnTo>
                <a:lnTo>
                  <a:pt x="733" y="83"/>
                </a:lnTo>
                <a:lnTo>
                  <a:pt x="790" y="65"/>
                </a:lnTo>
                <a:lnTo>
                  <a:pt x="849" y="48"/>
                </a:lnTo>
                <a:lnTo>
                  <a:pt x="909" y="35"/>
                </a:lnTo>
                <a:lnTo>
                  <a:pt x="975" y="30"/>
                </a:lnTo>
                <a:lnTo>
                  <a:pt x="1046" y="35"/>
                </a:lnTo>
                <a:lnTo>
                  <a:pt x="1128" y="48"/>
                </a:lnTo>
                <a:lnTo>
                  <a:pt x="1221" y="67"/>
                </a:lnTo>
                <a:lnTo>
                  <a:pt x="1321" y="90"/>
                </a:lnTo>
                <a:lnTo>
                  <a:pt x="1423" y="119"/>
                </a:lnTo>
                <a:lnTo>
                  <a:pt x="1521" y="154"/>
                </a:lnTo>
                <a:lnTo>
                  <a:pt x="1610" y="194"/>
                </a:lnTo>
                <a:lnTo>
                  <a:pt x="1650" y="216"/>
                </a:lnTo>
                <a:lnTo>
                  <a:pt x="1685" y="240"/>
                </a:lnTo>
                <a:lnTo>
                  <a:pt x="1716" y="265"/>
                </a:lnTo>
                <a:lnTo>
                  <a:pt x="1741" y="292"/>
                </a:lnTo>
                <a:lnTo>
                  <a:pt x="1778" y="353"/>
                </a:lnTo>
                <a:lnTo>
                  <a:pt x="1801" y="427"/>
                </a:lnTo>
                <a:lnTo>
                  <a:pt x="1812" y="508"/>
                </a:lnTo>
                <a:lnTo>
                  <a:pt x="1813" y="595"/>
                </a:lnTo>
                <a:lnTo>
                  <a:pt x="1806" y="681"/>
                </a:lnTo>
                <a:lnTo>
                  <a:pt x="1792" y="765"/>
                </a:lnTo>
                <a:lnTo>
                  <a:pt x="1773" y="843"/>
                </a:lnTo>
                <a:lnTo>
                  <a:pt x="1751" y="912"/>
                </a:lnTo>
                <a:lnTo>
                  <a:pt x="1724" y="975"/>
                </a:lnTo>
                <a:lnTo>
                  <a:pt x="1691" y="1036"/>
                </a:lnTo>
                <a:lnTo>
                  <a:pt x="1651" y="1094"/>
                </a:lnTo>
                <a:lnTo>
                  <a:pt x="1604" y="1148"/>
                </a:lnTo>
                <a:lnTo>
                  <a:pt x="1553" y="1196"/>
                </a:lnTo>
                <a:lnTo>
                  <a:pt x="1496" y="1238"/>
                </a:lnTo>
                <a:lnTo>
                  <a:pt x="1436" y="1271"/>
                </a:lnTo>
                <a:lnTo>
                  <a:pt x="1372" y="1296"/>
                </a:lnTo>
                <a:lnTo>
                  <a:pt x="1299" y="1310"/>
                </a:lnTo>
                <a:lnTo>
                  <a:pt x="1215" y="1314"/>
                </a:lnTo>
                <a:lnTo>
                  <a:pt x="1123" y="1309"/>
                </a:lnTo>
                <a:lnTo>
                  <a:pt x="1029" y="1298"/>
                </a:lnTo>
                <a:lnTo>
                  <a:pt x="934" y="1282"/>
                </a:lnTo>
                <a:lnTo>
                  <a:pt x="846" y="1264"/>
                </a:lnTo>
                <a:lnTo>
                  <a:pt x="766" y="1244"/>
                </a:lnTo>
                <a:lnTo>
                  <a:pt x="698" y="1226"/>
                </a:lnTo>
                <a:lnTo>
                  <a:pt x="645" y="1206"/>
                </a:lnTo>
                <a:lnTo>
                  <a:pt x="601" y="1183"/>
                </a:lnTo>
                <a:lnTo>
                  <a:pt x="566" y="1157"/>
                </a:lnTo>
                <a:lnTo>
                  <a:pt x="536" y="1128"/>
                </a:lnTo>
                <a:lnTo>
                  <a:pt x="483" y="1071"/>
                </a:lnTo>
                <a:lnTo>
                  <a:pt x="455" y="1044"/>
                </a:lnTo>
                <a:lnTo>
                  <a:pt x="424" y="1019"/>
                </a:lnTo>
                <a:lnTo>
                  <a:pt x="351" y="978"/>
                </a:lnTo>
                <a:lnTo>
                  <a:pt x="276" y="942"/>
                </a:lnTo>
                <a:lnTo>
                  <a:pt x="205" y="901"/>
                </a:lnTo>
                <a:lnTo>
                  <a:pt x="173" y="876"/>
                </a:lnTo>
                <a:lnTo>
                  <a:pt x="145" y="847"/>
                </a:lnTo>
                <a:lnTo>
                  <a:pt x="94" y="776"/>
                </a:lnTo>
                <a:lnTo>
                  <a:pt x="50" y="693"/>
                </a:lnTo>
                <a:lnTo>
                  <a:pt x="32" y="648"/>
                </a:lnTo>
                <a:lnTo>
                  <a:pt x="19" y="601"/>
                </a:lnTo>
                <a:lnTo>
                  <a:pt x="11" y="550"/>
                </a:lnTo>
                <a:lnTo>
                  <a:pt x="8" y="499"/>
                </a:lnTo>
              </a:path>
            </a:pathLst>
          </a:custGeom>
          <a:solidFill>
            <a:srgbClr val="00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5" name="Group 10"/>
          <p:cNvGrpSpPr>
            <a:grpSpLocks/>
          </p:cNvGrpSpPr>
          <p:nvPr/>
        </p:nvGrpSpPr>
        <p:grpSpPr bwMode="auto">
          <a:xfrm>
            <a:off x="8577263" y="3114675"/>
            <a:ext cx="746125" cy="331788"/>
            <a:chOff x="3166" y="1267"/>
            <a:chExt cx="470" cy="209"/>
          </a:xfrm>
        </p:grpSpPr>
        <p:graphicFrame>
          <p:nvGraphicFramePr>
            <p:cNvPr id="276" name="Object 7"/>
            <p:cNvGraphicFramePr>
              <a:graphicFrameLocks/>
            </p:cNvGraphicFramePr>
            <p:nvPr/>
          </p:nvGraphicFramePr>
          <p:xfrm>
            <a:off x="3166" y="1267"/>
            <a:ext cx="270" cy="209"/>
          </p:xfrm>
          <a:graphic>
            <a:graphicData uri="http://schemas.openxmlformats.org/presentationml/2006/ole">
              <mc:AlternateContent xmlns:mc="http://schemas.openxmlformats.org/markup-compatibility/2006">
                <mc:Choice xmlns:v="urn:schemas-microsoft-com:vml" Requires="v">
                  <p:oleObj name="Clip" r:id="rId2" imgW="427983" imgH="331648" progId="MS_ClipArt_Gallery.2">
                    <p:embed/>
                  </p:oleObj>
                </mc:Choice>
                <mc:Fallback>
                  <p:oleObj name="Clip" r:id="rId2" imgW="427983" imgH="331648" progId="MS_ClipArt_Gallery.2">
                    <p:embed/>
                    <p:pic>
                      <p:nvPicPr>
                        <p:cNvPr id="17671" name="Object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6" y="1267"/>
                          <a:ext cx="270"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7" name="Object 8"/>
            <p:cNvGraphicFramePr>
              <a:graphicFrameLocks/>
            </p:cNvGraphicFramePr>
            <p:nvPr/>
          </p:nvGraphicFramePr>
          <p:xfrm>
            <a:off x="3452" y="1342"/>
            <a:ext cx="184" cy="124"/>
          </p:xfrm>
          <a:graphic>
            <a:graphicData uri="http://schemas.openxmlformats.org/presentationml/2006/ole">
              <mc:AlternateContent xmlns:mc="http://schemas.openxmlformats.org/markup-compatibility/2006">
                <mc:Choice xmlns:v="urn:schemas-microsoft-com:vml" Requires="v">
                  <p:oleObj name="Clip" r:id="rId4" imgW="291662" imgH="197069" progId="MS_ClipArt_Gallery.2">
                    <p:embed/>
                  </p:oleObj>
                </mc:Choice>
                <mc:Fallback>
                  <p:oleObj name="Clip" r:id="rId4" imgW="291662" imgH="197069" progId="MS_ClipArt_Gallery.2">
                    <p:embed/>
                    <p:pic>
                      <p:nvPicPr>
                        <p:cNvPr id="17672"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 y="1342"/>
                          <a:ext cx="184"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8" name="Line 9"/>
            <p:cNvSpPr>
              <a:spLocks noChangeShapeType="1"/>
            </p:cNvSpPr>
            <p:nvPr/>
          </p:nvSpPr>
          <p:spPr bwMode="auto">
            <a:xfrm flipV="1">
              <a:off x="3422" y="1419"/>
              <a:ext cx="72" cy="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79" name="Group 14"/>
          <p:cNvGrpSpPr>
            <a:grpSpLocks/>
          </p:cNvGrpSpPr>
          <p:nvPr/>
        </p:nvGrpSpPr>
        <p:grpSpPr bwMode="auto">
          <a:xfrm>
            <a:off x="8577263" y="3709988"/>
            <a:ext cx="746125" cy="331787"/>
            <a:chOff x="3166" y="1642"/>
            <a:chExt cx="470" cy="209"/>
          </a:xfrm>
        </p:grpSpPr>
        <p:graphicFrame>
          <p:nvGraphicFramePr>
            <p:cNvPr id="280" name="Object 11"/>
            <p:cNvGraphicFramePr>
              <a:graphicFrameLocks/>
            </p:cNvGraphicFramePr>
            <p:nvPr/>
          </p:nvGraphicFramePr>
          <p:xfrm>
            <a:off x="3166" y="1642"/>
            <a:ext cx="270" cy="209"/>
          </p:xfrm>
          <a:graphic>
            <a:graphicData uri="http://schemas.openxmlformats.org/presentationml/2006/ole">
              <mc:AlternateContent xmlns:mc="http://schemas.openxmlformats.org/markup-compatibility/2006">
                <mc:Choice xmlns:v="urn:schemas-microsoft-com:vml" Requires="v">
                  <p:oleObj name="Clip" r:id="rId6" imgW="427983" imgH="331648" progId="MS_ClipArt_Gallery.2">
                    <p:embed/>
                  </p:oleObj>
                </mc:Choice>
                <mc:Fallback>
                  <p:oleObj name="Clip" r:id="rId6" imgW="427983" imgH="331648" progId="MS_ClipArt_Gallery.2">
                    <p:embed/>
                    <p:pic>
                      <p:nvPicPr>
                        <p:cNvPr id="17668" name="Object 1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6" y="1642"/>
                          <a:ext cx="270"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 name="Object 12"/>
            <p:cNvGraphicFramePr>
              <a:graphicFrameLocks/>
            </p:cNvGraphicFramePr>
            <p:nvPr/>
          </p:nvGraphicFramePr>
          <p:xfrm>
            <a:off x="3452" y="1717"/>
            <a:ext cx="184" cy="124"/>
          </p:xfrm>
          <a:graphic>
            <a:graphicData uri="http://schemas.openxmlformats.org/presentationml/2006/ole">
              <mc:AlternateContent xmlns:mc="http://schemas.openxmlformats.org/markup-compatibility/2006">
                <mc:Choice xmlns:v="urn:schemas-microsoft-com:vml" Requires="v">
                  <p:oleObj name="Clip" r:id="rId8" imgW="291662" imgH="197069" progId="MS_ClipArt_Gallery.2">
                    <p:embed/>
                  </p:oleObj>
                </mc:Choice>
                <mc:Fallback>
                  <p:oleObj name="Clip" r:id="rId8" imgW="291662" imgH="197069" progId="MS_ClipArt_Gallery.2">
                    <p:embed/>
                    <p:pic>
                      <p:nvPicPr>
                        <p:cNvPr id="17669" name="Object 1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2" y="1717"/>
                          <a:ext cx="184"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2" name="Line 13"/>
            <p:cNvSpPr>
              <a:spLocks noChangeShapeType="1"/>
            </p:cNvSpPr>
            <p:nvPr/>
          </p:nvSpPr>
          <p:spPr bwMode="auto">
            <a:xfrm flipV="1">
              <a:off x="3422" y="1794"/>
              <a:ext cx="72" cy="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83" name="Group 18"/>
          <p:cNvGrpSpPr>
            <a:grpSpLocks/>
          </p:cNvGrpSpPr>
          <p:nvPr/>
        </p:nvGrpSpPr>
        <p:grpSpPr bwMode="auto">
          <a:xfrm>
            <a:off x="8953500" y="3497263"/>
            <a:ext cx="69850" cy="214312"/>
            <a:chOff x="3403" y="1508"/>
            <a:chExt cx="44" cy="135"/>
          </a:xfrm>
        </p:grpSpPr>
        <p:sp>
          <p:nvSpPr>
            <p:cNvPr id="284" name="Oval 15"/>
            <p:cNvSpPr>
              <a:spLocks noChangeArrowheads="1"/>
            </p:cNvSpPr>
            <p:nvPr/>
          </p:nvSpPr>
          <p:spPr bwMode="auto">
            <a:xfrm>
              <a:off x="3403" y="1508"/>
              <a:ext cx="41" cy="3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85" name="Oval 16"/>
            <p:cNvSpPr>
              <a:spLocks noChangeArrowheads="1"/>
            </p:cNvSpPr>
            <p:nvPr/>
          </p:nvSpPr>
          <p:spPr bwMode="auto">
            <a:xfrm>
              <a:off x="3405" y="1557"/>
              <a:ext cx="40" cy="3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86" name="Oval 17"/>
            <p:cNvSpPr>
              <a:spLocks noChangeArrowheads="1"/>
            </p:cNvSpPr>
            <p:nvPr/>
          </p:nvSpPr>
          <p:spPr bwMode="auto">
            <a:xfrm>
              <a:off x="3406" y="1605"/>
              <a:ext cx="41" cy="3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grpSp>
        <p:nvGrpSpPr>
          <p:cNvPr id="287" name="Group 27"/>
          <p:cNvGrpSpPr>
            <a:grpSpLocks/>
          </p:cNvGrpSpPr>
          <p:nvPr/>
        </p:nvGrpSpPr>
        <p:grpSpPr bwMode="auto">
          <a:xfrm>
            <a:off x="9423400" y="4002088"/>
            <a:ext cx="209550" cy="393700"/>
            <a:chOff x="3699" y="1826"/>
            <a:chExt cx="132" cy="248"/>
          </a:xfrm>
        </p:grpSpPr>
        <p:sp>
          <p:nvSpPr>
            <p:cNvPr id="288" name="AutoShape 19"/>
            <p:cNvSpPr>
              <a:spLocks noChangeArrowheads="1"/>
            </p:cNvSpPr>
            <p:nvPr/>
          </p:nvSpPr>
          <p:spPr bwMode="auto">
            <a:xfrm>
              <a:off x="3699" y="2016"/>
              <a:ext cx="132" cy="58"/>
            </a:xfrm>
            <a:prstGeom prst="parallelogram">
              <a:avLst>
                <a:gd name="adj" fmla="val 87652"/>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89" name="Rectangle 20"/>
            <p:cNvSpPr>
              <a:spLocks noChangeArrowheads="1"/>
            </p:cNvSpPr>
            <p:nvPr/>
          </p:nvSpPr>
          <p:spPr bwMode="auto">
            <a:xfrm>
              <a:off x="3766" y="1827"/>
              <a:ext cx="61" cy="191"/>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90" name="Rectangle 21"/>
            <p:cNvSpPr>
              <a:spLocks noChangeArrowheads="1"/>
            </p:cNvSpPr>
            <p:nvPr/>
          </p:nvSpPr>
          <p:spPr bwMode="auto">
            <a:xfrm>
              <a:off x="3701" y="1882"/>
              <a:ext cx="81" cy="189"/>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91" name="AutoShape 22"/>
            <p:cNvSpPr>
              <a:spLocks noChangeArrowheads="1"/>
            </p:cNvSpPr>
            <p:nvPr/>
          </p:nvSpPr>
          <p:spPr bwMode="auto">
            <a:xfrm>
              <a:off x="3700" y="1826"/>
              <a:ext cx="130" cy="56"/>
            </a:xfrm>
            <a:prstGeom prst="parallelogram">
              <a:avLst>
                <a:gd name="adj" fmla="val 89407"/>
              </a:avLst>
            </a:prstGeom>
            <a:solidFill>
              <a:srgbClr val="33CCCC"/>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92" name="Line 23"/>
            <p:cNvSpPr>
              <a:spLocks noChangeShapeType="1"/>
            </p:cNvSpPr>
            <p:nvPr/>
          </p:nvSpPr>
          <p:spPr bwMode="auto">
            <a:xfrm>
              <a:off x="3831" y="182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3" name="Line 24"/>
            <p:cNvSpPr>
              <a:spLocks noChangeShapeType="1"/>
            </p:cNvSpPr>
            <p:nvPr/>
          </p:nvSpPr>
          <p:spPr bwMode="auto">
            <a:xfrm flipH="1">
              <a:off x="3783" y="2016"/>
              <a:ext cx="48" cy="5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4" name="Rectangle 25"/>
            <p:cNvSpPr>
              <a:spLocks noChangeArrowheads="1"/>
            </p:cNvSpPr>
            <p:nvPr/>
          </p:nvSpPr>
          <p:spPr bwMode="auto">
            <a:xfrm>
              <a:off x="3711" y="1907"/>
              <a:ext cx="54" cy="108"/>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95" name="Rectangle 26"/>
            <p:cNvSpPr>
              <a:spLocks noChangeArrowheads="1"/>
            </p:cNvSpPr>
            <p:nvPr/>
          </p:nvSpPr>
          <p:spPr bwMode="auto">
            <a:xfrm>
              <a:off x="3718" y="1939"/>
              <a:ext cx="43" cy="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grpSp>
        <p:nvGrpSpPr>
          <p:cNvPr id="296" name="Group 31"/>
          <p:cNvGrpSpPr>
            <a:grpSpLocks/>
          </p:cNvGrpSpPr>
          <p:nvPr/>
        </p:nvGrpSpPr>
        <p:grpSpPr bwMode="auto">
          <a:xfrm>
            <a:off x="9659938" y="4154488"/>
            <a:ext cx="233362" cy="80962"/>
            <a:chOff x="3848" y="1922"/>
            <a:chExt cx="147" cy="51"/>
          </a:xfrm>
        </p:grpSpPr>
        <p:sp>
          <p:nvSpPr>
            <p:cNvPr id="297" name="Oval 28"/>
            <p:cNvSpPr>
              <a:spLocks noChangeArrowheads="1"/>
            </p:cNvSpPr>
            <p:nvPr/>
          </p:nvSpPr>
          <p:spPr bwMode="auto">
            <a:xfrm>
              <a:off x="3848" y="1926"/>
              <a:ext cx="41"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98" name="Oval 29"/>
            <p:cNvSpPr>
              <a:spLocks noChangeArrowheads="1"/>
            </p:cNvSpPr>
            <p:nvPr/>
          </p:nvSpPr>
          <p:spPr bwMode="auto">
            <a:xfrm>
              <a:off x="3901" y="1924"/>
              <a:ext cx="41"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99" name="Oval 30"/>
            <p:cNvSpPr>
              <a:spLocks noChangeArrowheads="1"/>
            </p:cNvSpPr>
            <p:nvPr/>
          </p:nvSpPr>
          <p:spPr bwMode="auto">
            <a:xfrm>
              <a:off x="3954" y="1922"/>
              <a:ext cx="41"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
        <p:nvSpPr>
          <p:cNvPr id="300" name="Line 32"/>
          <p:cNvSpPr>
            <a:spLocks noChangeShapeType="1"/>
          </p:cNvSpPr>
          <p:nvPr/>
        </p:nvSpPr>
        <p:spPr bwMode="auto">
          <a:xfrm>
            <a:off x="9559925" y="3908425"/>
            <a:ext cx="495300" cy="15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1" name="Line 33"/>
          <p:cNvSpPr>
            <a:spLocks noChangeShapeType="1"/>
          </p:cNvSpPr>
          <p:nvPr/>
        </p:nvSpPr>
        <p:spPr bwMode="auto">
          <a:xfrm>
            <a:off x="9563100" y="3905250"/>
            <a:ext cx="1588" cy="95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2" name="Line 34"/>
          <p:cNvSpPr>
            <a:spLocks noChangeShapeType="1"/>
          </p:cNvSpPr>
          <p:nvPr/>
        </p:nvSpPr>
        <p:spPr bwMode="auto">
          <a:xfrm>
            <a:off x="10058400" y="3903663"/>
            <a:ext cx="1588" cy="825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3" name="Line 35"/>
          <p:cNvSpPr>
            <a:spLocks noChangeShapeType="1"/>
          </p:cNvSpPr>
          <p:nvPr/>
        </p:nvSpPr>
        <p:spPr bwMode="auto">
          <a:xfrm>
            <a:off x="9259888" y="3368675"/>
            <a:ext cx="288925" cy="2651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4" name="Line 36"/>
          <p:cNvSpPr>
            <a:spLocks noChangeShapeType="1"/>
          </p:cNvSpPr>
          <p:nvPr/>
        </p:nvSpPr>
        <p:spPr bwMode="auto">
          <a:xfrm flipV="1">
            <a:off x="9272588" y="3654425"/>
            <a:ext cx="276225" cy="330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5" name="Line 37"/>
          <p:cNvSpPr>
            <a:spLocks noChangeShapeType="1"/>
          </p:cNvSpPr>
          <p:nvPr/>
        </p:nvSpPr>
        <p:spPr bwMode="auto">
          <a:xfrm flipV="1">
            <a:off x="9798050" y="3738563"/>
            <a:ext cx="1588" cy="1635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06" name="Group 46"/>
          <p:cNvGrpSpPr>
            <a:grpSpLocks/>
          </p:cNvGrpSpPr>
          <p:nvPr/>
        </p:nvGrpSpPr>
        <p:grpSpPr bwMode="auto">
          <a:xfrm>
            <a:off x="9918700" y="3979863"/>
            <a:ext cx="209550" cy="393700"/>
            <a:chOff x="4011" y="1812"/>
            <a:chExt cx="132" cy="248"/>
          </a:xfrm>
        </p:grpSpPr>
        <p:sp>
          <p:nvSpPr>
            <p:cNvPr id="307" name="AutoShape 38"/>
            <p:cNvSpPr>
              <a:spLocks noChangeArrowheads="1"/>
            </p:cNvSpPr>
            <p:nvPr/>
          </p:nvSpPr>
          <p:spPr bwMode="auto">
            <a:xfrm>
              <a:off x="4011" y="2002"/>
              <a:ext cx="132" cy="58"/>
            </a:xfrm>
            <a:prstGeom prst="parallelogram">
              <a:avLst>
                <a:gd name="adj" fmla="val 87652"/>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08" name="Rectangle 39"/>
            <p:cNvSpPr>
              <a:spLocks noChangeArrowheads="1"/>
            </p:cNvSpPr>
            <p:nvPr/>
          </p:nvSpPr>
          <p:spPr bwMode="auto">
            <a:xfrm>
              <a:off x="4078" y="1813"/>
              <a:ext cx="61" cy="191"/>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09" name="Rectangle 40"/>
            <p:cNvSpPr>
              <a:spLocks noChangeArrowheads="1"/>
            </p:cNvSpPr>
            <p:nvPr/>
          </p:nvSpPr>
          <p:spPr bwMode="auto">
            <a:xfrm>
              <a:off x="4013" y="1868"/>
              <a:ext cx="81" cy="189"/>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10" name="AutoShape 41"/>
            <p:cNvSpPr>
              <a:spLocks noChangeArrowheads="1"/>
            </p:cNvSpPr>
            <p:nvPr/>
          </p:nvSpPr>
          <p:spPr bwMode="auto">
            <a:xfrm>
              <a:off x="4012" y="1812"/>
              <a:ext cx="130" cy="56"/>
            </a:xfrm>
            <a:prstGeom prst="parallelogram">
              <a:avLst>
                <a:gd name="adj" fmla="val 89407"/>
              </a:avLst>
            </a:prstGeom>
            <a:solidFill>
              <a:srgbClr val="33CCCC"/>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11" name="Line 42"/>
            <p:cNvSpPr>
              <a:spLocks noChangeShapeType="1"/>
            </p:cNvSpPr>
            <p:nvPr/>
          </p:nvSpPr>
          <p:spPr bwMode="auto">
            <a:xfrm>
              <a:off x="4143" y="181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2" name="Line 43"/>
            <p:cNvSpPr>
              <a:spLocks noChangeShapeType="1"/>
            </p:cNvSpPr>
            <p:nvPr/>
          </p:nvSpPr>
          <p:spPr bwMode="auto">
            <a:xfrm flipH="1">
              <a:off x="4095" y="2002"/>
              <a:ext cx="48" cy="5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3" name="Rectangle 44"/>
            <p:cNvSpPr>
              <a:spLocks noChangeArrowheads="1"/>
            </p:cNvSpPr>
            <p:nvPr/>
          </p:nvSpPr>
          <p:spPr bwMode="auto">
            <a:xfrm>
              <a:off x="4023" y="1893"/>
              <a:ext cx="54" cy="108"/>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14" name="Rectangle 45"/>
            <p:cNvSpPr>
              <a:spLocks noChangeArrowheads="1"/>
            </p:cNvSpPr>
            <p:nvPr/>
          </p:nvSpPr>
          <p:spPr bwMode="auto">
            <a:xfrm>
              <a:off x="4030" y="1925"/>
              <a:ext cx="43" cy="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grpSp>
        <p:nvGrpSpPr>
          <p:cNvPr id="315" name="Group 56"/>
          <p:cNvGrpSpPr>
            <a:grpSpLocks/>
          </p:cNvGrpSpPr>
          <p:nvPr/>
        </p:nvGrpSpPr>
        <p:grpSpPr bwMode="auto">
          <a:xfrm>
            <a:off x="8961438" y="4597400"/>
            <a:ext cx="479425" cy="938213"/>
            <a:chOff x="3408" y="2201"/>
            <a:chExt cx="302" cy="591"/>
          </a:xfrm>
        </p:grpSpPr>
        <p:graphicFrame>
          <p:nvGraphicFramePr>
            <p:cNvPr id="316" name="Object 47"/>
            <p:cNvGraphicFramePr>
              <a:graphicFrameLocks/>
            </p:cNvGraphicFramePr>
            <p:nvPr/>
          </p:nvGraphicFramePr>
          <p:xfrm>
            <a:off x="3408" y="2201"/>
            <a:ext cx="270" cy="216"/>
          </p:xfrm>
          <a:graphic>
            <a:graphicData uri="http://schemas.openxmlformats.org/presentationml/2006/ole">
              <mc:AlternateContent xmlns:mc="http://schemas.openxmlformats.org/markup-compatibility/2006">
                <mc:Choice xmlns:v="urn:schemas-microsoft-com:vml" Requires="v">
                  <p:oleObj name="Clip" r:id="rId10" imgW="427983" imgH="342703" progId="MS_ClipArt_Gallery.2">
                    <p:embed/>
                  </p:oleObj>
                </mc:Choice>
                <mc:Fallback>
                  <p:oleObj name="Clip" r:id="rId10" imgW="427983" imgH="342703" progId="MS_ClipArt_Gallery.2">
                    <p:embed/>
                    <p:pic>
                      <p:nvPicPr>
                        <p:cNvPr id="17637" name="Object 4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8" y="2201"/>
                          <a:ext cx="270"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 name="Line 48"/>
            <p:cNvSpPr>
              <a:spLocks noChangeShapeType="1"/>
            </p:cNvSpPr>
            <p:nvPr/>
          </p:nvSpPr>
          <p:spPr bwMode="auto">
            <a:xfrm flipV="1">
              <a:off x="3664" y="2355"/>
              <a:ext cx="46" cy="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8" name="Object 49"/>
            <p:cNvGraphicFramePr>
              <a:graphicFrameLocks/>
            </p:cNvGraphicFramePr>
            <p:nvPr/>
          </p:nvGraphicFramePr>
          <p:xfrm>
            <a:off x="3408" y="2576"/>
            <a:ext cx="270" cy="216"/>
          </p:xfrm>
          <a:graphic>
            <a:graphicData uri="http://schemas.openxmlformats.org/presentationml/2006/ole">
              <mc:AlternateContent xmlns:mc="http://schemas.openxmlformats.org/markup-compatibility/2006">
                <mc:Choice xmlns:v="urn:schemas-microsoft-com:vml" Requires="v">
                  <p:oleObj name="Clip" r:id="rId12" imgW="427983" imgH="342703" progId="MS_ClipArt_Gallery.2">
                    <p:embed/>
                  </p:oleObj>
                </mc:Choice>
                <mc:Fallback>
                  <p:oleObj name="Clip" r:id="rId12" imgW="427983" imgH="342703" progId="MS_ClipArt_Gallery.2">
                    <p:embed/>
                    <p:pic>
                      <p:nvPicPr>
                        <p:cNvPr id="17639" name="Object 4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8" y="2576"/>
                          <a:ext cx="270"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9" name="Line 50"/>
            <p:cNvSpPr>
              <a:spLocks noChangeShapeType="1"/>
            </p:cNvSpPr>
            <p:nvPr/>
          </p:nvSpPr>
          <p:spPr bwMode="auto">
            <a:xfrm flipV="1">
              <a:off x="3664" y="2733"/>
              <a:ext cx="46" cy="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20" name="Group 54"/>
            <p:cNvGrpSpPr>
              <a:grpSpLocks/>
            </p:cNvGrpSpPr>
            <p:nvPr/>
          </p:nvGrpSpPr>
          <p:grpSpPr bwMode="auto">
            <a:xfrm>
              <a:off x="3487" y="2416"/>
              <a:ext cx="45" cy="140"/>
              <a:chOff x="3487" y="2416"/>
              <a:chExt cx="45" cy="140"/>
            </a:xfrm>
          </p:grpSpPr>
          <p:sp>
            <p:nvSpPr>
              <p:cNvPr id="322" name="Oval 51"/>
              <p:cNvSpPr>
                <a:spLocks noChangeArrowheads="1"/>
              </p:cNvSpPr>
              <p:nvPr/>
            </p:nvSpPr>
            <p:spPr bwMode="auto">
              <a:xfrm>
                <a:off x="3487" y="2416"/>
                <a:ext cx="41" cy="3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23" name="Oval 52"/>
              <p:cNvSpPr>
                <a:spLocks noChangeArrowheads="1"/>
              </p:cNvSpPr>
              <p:nvPr/>
            </p:nvSpPr>
            <p:spPr bwMode="auto">
              <a:xfrm>
                <a:off x="3489" y="2466"/>
                <a:ext cx="41" cy="4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24" name="Oval 53"/>
              <p:cNvSpPr>
                <a:spLocks noChangeArrowheads="1"/>
              </p:cNvSpPr>
              <p:nvPr/>
            </p:nvSpPr>
            <p:spPr bwMode="auto">
              <a:xfrm>
                <a:off x="3491" y="2517"/>
                <a:ext cx="41" cy="3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
          <p:nvSpPr>
            <p:cNvPr id="321" name="Line 55"/>
            <p:cNvSpPr>
              <a:spLocks noChangeShapeType="1"/>
            </p:cNvSpPr>
            <p:nvPr/>
          </p:nvSpPr>
          <p:spPr bwMode="auto">
            <a:xfrm>
              <a:off x="3706" y="2355"/>
              <a:ext cx="0" cy="37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25" name="Object 57"/>
          <p:cNvGraphicFramePr>
            <a:graphicFrameLocks/>
          </p:cNvGraphicFramePr>
          <p:nvPr/>
        </p:nvGraphicFramePr>
        <p:xfrm>
          <a:off x="9829800" y="5607050"/>
          <a:ext cx="430213" cy="344488"/>
        </p:xfrm>
        <a:graphic>
          <a:graphicData uri="http://schemas.openxmlformats.org/presentationml/2006/ole">
            <mc:AlternateContent xmlns:mc="http://schemas.openxmlformats.org/markup-compatibility/2006">
              <mc:Choice xmlns:v="urn:schemas-microsoft-com:vml" Requires="v">
                <p:oleObj name="Clip" r:id="rId14" imgW="429563" imgH="344282" progId="MS_ClipArt_Gallery.2">
                  <p:embed/>
                </p:oleObj>
              </mc:Choice>
              <mc:Fallback>
                <p:oleObj name="Clip" r:id="rId14" imgW="429563" imgH="344282" progId="MS_ClipArt_Gallery.2">
                  <p:embed/>
                  <p:pic>
                    <p:nvPicPr>
                      <p:cNvPr id="60" name="Object 5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29800" y="5607050"/>
                        <a:ext cx="4302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6" name="Object 58"/>
          <p:cNvGraphicFramePr>
            <a:graphicFrameLocks/>
          </p:cNvGraphicFramePr>
          <p:nvPr/>
        </p:nvGraphicFramePr>
        <p:xfrm>
          <a:off x="9215438" y="5595938"/>
          <a:ext cx="428625" cy="342900"/>
        </p:xfrm>
        <a:graphic>
          <a:graphicData uri="http://schemas.openxmlformats.org/presentationml/2006/ole">
            <mc:AlternateContent xmlns:mc="http://schemas.openxmlformats.org/markup-compatibility/2006">
              <mc:Choice xmlns:v="urn:schemas-microsoft-com:vml" Requires="v">
                <p:oleObj name="Clip" r:id="rId16" imgW="427983" imgH="342703" progId="MS_ClipArt_Gallery.2">
                  <p:embed/>
                </p:oleObj>
              </mc:Choice>
              <mc:Fallback>
                <p:oleObj name="Clip" r:id="rId16" imgW="427983" imgH="342703" progId="MS_ClipArt_Gallery.2">
                  <p:embed/>
                  <p:pic>
                    <p:nvPicPr>
                      <p:cNvPr id="61" name="Object 5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15438" y="5595938"/>
                        <a:ext cx="4286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 name="Oval 59"/>
          <p:cNvSpPr>
            <a:spLocks noChangeArrowheads="1"/>
          </p:cNvSpPr>
          <p:nvPr/>
        </p:nvSpPr>
        <p:spPr bwMode="auto">
          <a:xfrm>
            <a:off x="9632950" y="5699125"/>
            <a:ext cx="65088" cy="635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28" name="Oval 60"/>
          <p:cNvSpPr>
            <a:spLocks noChangeArrowheads="1"/>
          </p:cNvSpPr>
          <p:nvPr/>
        </p:nvSpPr>
        <p:spPr bwMode="auto">
          <a:xfrm>
            <a:off x="9715500" y="5699125"/>
            <a:ext cx="66675" cy="635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29" name="Oval 61"/>
          <p:cNvSpPr>
            <a:spLocks noChangeArrowheads="1"/>
          </p:cNvSpPr>
          <p:nvPr/>
        </p:nvSpPr>
        <p:spPr bwMode="auto">
          <a:xfrm>
            <a:off x="9793288" y="5703888"/>
            <a:ext cx="65087" cy="6191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30" name="Line 62"/>
          <p:cNvSpPr>
            <a:spLocks noChangeShapeType="1"/>
          </p:cNvSpPr>
          <p:nvPr/>
        </p:nvSpPr>
        <p:spPr bwMode="auto">
          <a:xfrm flipV="1">
            <a:off x="10085388" y="5551488"/>
            <a:ext cx="1587" cy="603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1" name="Line 63"/>
          <p:cNvSpPr>
            <a:spLocks noChangeShapeType="1"/>
          </p:cNvSpPr>
          <p:nvPr/>
        </p:nvSpPr>
        <p:spPr bwMode="auto">
          <a:xfrm flipV="1">
            <a:off x="9459913" y="5541963"/>
            <a:ext cx="0" cy="63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2" name="Line 64"/>
          <p:cNvSpPr>
            <a:spLocks noChangeShapeType="1"/>
          </p:cNvSpPr>
          <p:nvPr/>
        </p:nvSpPr>
        <p:spPr bwMode="auto">
          <a:xfrm flipH="1">
            <a:off x="9461500" y="5546725"/>
            <a:ext cx="6270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3" name="Line 65"/>
          <p:cNvSpPr>
            <a:spLocks noChangeShapeType="1"/>
          </p:cNvSpPr>
          <p:nvPr/>
        </p:nvSpPr>
        <p:spPr bwMode="auto">
          <a:xfrm flipV="1">
            <a:off x="9439275" y="5173663"/>
            <a:ext cx="93663" cy="31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4" name="Line 66"/>
          <p:cNvSpPr>
            <a:spLocks noChangeShapeType="1"/>
          </p:cNvSpPr>
          <p:nvPr/>
        </p:nvSpPr>
        <p:spPr bwMode="auto">
          <a:xfrm>
            <a:off x="10042525" y="5219700"/>
            <a:ext cx="303213" cy="3857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5" name="Line 67"/>
          <p:cNvSpPr>
            <a:spLocks noChangeShapeType="1"/>
          </p:cNvSpPr>
          <p:nvPr/>
        </p:nvSpPr>
        <p:spPr bwMode="auto">
          <a:xfrm flipH="1">
            <a:off x="10837863" y="5216525"/>
            <a:ext cx="279400" cy="3921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36" name="Object 68"/>
          <p:cNvGraphicFramePr>
            <a:graphicFrameLocks/>
          </p:cNvGraphicFramePr>
          <p:nvPr/>
        </p:nvGraphicFramePr>
        <p:xfrm>
          <a:off x="11015663" y="4768850"/>
          <a:ext cx="215900" cy="254000"/>
        </p:xfrm>
        <a:graphic>
          <a:graphicData uri="http://schemas.openxmlformats.org/presentationml/2006/ole">
            <mc:AlternateContent xmlns:mc="http://schemas.openxmlformats.org/markup-compatibility/2006">
              <mc:Choice xmlns:v="urn:schemas-microsoft-com:vml" Requires="v">
                <p:oleObj name="Clip" r:id="rId18" imgW="215988" imgH="253825" progId="MS_ClipArt_Gallery.2">
                  <p:embed/>
                </p:oleObj>
              </mc:Choice>
              <mc:Fallback>
                <p:oleObj name="Clip" r:id="rId18" imgW="215988" imgH="253825" progId="MS_ClipArt_Gallery.2">
                  <p:embed/>
                  <p:pic>
                    <p:nvPicPr>
                      <p:cNvPr id="71" name="Object 68"/>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015663" y="4768850"/>
                        <a:ext cx="215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 name="Object 69"/>
          <p:cNvGraphicFramePr>
            <a:graphicFrameLocks/>
          </p:cNvGraphicFramePr>
          <p:nvPr/>
        </p:nvGraphicFramePr>
        <p:xfrm>
          <a:off x="9678988" y="4849813"/>
          <a:ext cx="215900" cy="252412"/>
        </p:xfrm>
        <a:graphic>
          <a:graphicData uri="http://schemas.openxmlformats.org/presentationml/2006/ole">
            <mc:AlternateContent xmlns:mc="http://schemas.openxmlformats.org/markup-compatibility/2006">
              <mc:Choice xmlns:v="urn:schemas-microsoft-com:vml" Requires="v">
                <p:oleObj name="Clip" r:id="rId20" imgW="215988" imgH="252248" progId="MS_ClipArt_Gallery.2">
                  <p:embed/>
                </p:oleObj>
              </mc:Choice>
              <mc:Fallback>
                <p:oleObj name="Clip" r:id="rId20" imgW="215988" imgH="252248" progId="MS_ClipArt_Gallery.2">
                  <p:embed/>
                  <p:pic>
                    <p:nvPicPr>
                      <p:cNvPr id="72" name="Object 69"/>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78988" y="4849813"/>
                        <a:ext cx="21590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38" name="Group 72"/>
          <p:cNvGrpSpPr>
            <a:grpSpLocks/>
          </p:cNvGrpSpPr>
          <p:nvPr/>
        </p:nvGrpSpPr>
        <p:grpSpPr bwMode="auto">
          <a:xfrm>
            <a:off x="10026650" y="6046788"/>
            <a:ext cx="419100" cy="439737"/>
            <a:chOff x="4079" y="3114"/>
            <a:chExt cx="264" cy="277"/>
          </a:xfrm>
        </p:grpSpPr>
        <p:graphicFrame>
          <p:nvGraphicFramePr>
            <p:cNvPr id="339" name="Object 70"/>
            <p:cNvGraphicFramePr>
              <a:graphicFrameLocks/>
            </p:cNvGraphicFramePr>
            <p:nvPr/>
          </p:nvGraphicFramePr>
          <p:xfrm>
            <a:off x="4079" y="3114"/>
            <a:ext cx="246" cy="245"/>
          </p:xfrm>
          <a:graphic>
            <a:graphicData uri="http://schemas.openxmlformats.org/presentationml/2006/ole">
              <mc:AlternateContent xmlns:mc="http://schemas.openxmlformats.org/markup-compatibility/2006">
                <mc:Choice xmlns:v="urn:schemas-microsoft-com:vml" Requires="v">
                  <p:oleObj name="Clip" r:id="rId22" imgW="390081" imgH="388502" progId="MS_ClipArt_Gallery.2">
                    <p:embed/>
                  </p:oleObj>
                </mc:Choice>
                <mc:Fallback>
                  <p:oleObj name="Clip" r:id="rId22" imgW="390081" imgH="388502" progId="MS_ClipArt_Gallery.2">
                    <p:embed/>
                    <p:pic>
                      <p:nvPicPr>
                        <p:cNvPr id="17635" name="Object 70"/>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79" y="3114"/>
                          <a:ext cx="24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0" name="Object 71"/>
            <p:cNvGraphicFramePr>
              <a:graphicFrameLocks/>
            </p:cNvGraphicFramePr>
            <p:nvPr/>
          </p:nvGraphicFramePr>
          <p:xfrm>
            <a:off x="4117" y="3185"/>
            <a:ext cx="226" cy="206"/>
          </p:xfrm>
          <a:graphic>
            <a:graphicData uri="http://schemas.openxmlformats.org/presentationml/2006/ole">
              <mc:AlternateContent xmlns:mc="http://schemas.openxmlformats.org/markup-compatibility/2006">
                <mc:Choice xmlns:v="urn:schemas-microsoft-com:vml" Requires="v">
                  <p:oleObj name="Clip" r:id="rId24" imgW="358495" imgH="326910" progId="MS_ClipArt_Gallery.2">
                    <p:embed/>
                  </p:oleObj>
                </mc:Choice>
                <mc:Fallback>
                  <p:oleObj name="Clip" r:id="rId24" imgW="358495" imgH="326910" progId="MS_ClipArt_Gallery.2">
                    <p:embed/>
                    <p:pic>
                      <p:nvPicPr>
                        <p:cNvPr id="17636" name="Object 71"/>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17" y="3185"/>
                          <a:ext cx="226"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1" name="Group 75"/>
          <p:cNvGrpSpPr>
            <a:grpSpLocks/>
          </p:cNvGrpSpPr>
          <p:nvPr/>
        </p:nvGrpSpPr>
        <p:grpSpPr bwMode="auto">
          <a:xfrm>
            <a:off x="10804525" y="6078538"/>
            <a:ext cx="419100" cy="439737"/>
            <a:chOff x="4569" y="3134"/>
            <a:chExt cx="264" cy="277"/>
          </a:xfrm>
        </p:grpSpPr>
        <p:graphicFrame>
          <p:nvGraphicFramePr>
            <p:cNvPr id="342" name="Object 73"/>
            <p:cNvGraphicFramePr>
              <a:graphicFrameLocks/>
            </p:cNvGraphicFramePr>
            <p:nvPr/>
          </p:nvGraphicFramePr>
          <p:xfrm>
            <a:off x="4569" y="3134"/>
            <a:ext cx="246" cy="245"/>
          </p:xfrm>
          <a:graphic>
            <a:graphicData uri="http://schemas.openxmlformats.org/presentationml/2006/ole">
              <mc:AlternateContent xmlns:mc="http://schemas.openxmlformats.org/markup-compatibility/2006">
                <mc:Choice xmlns:v="urn:schemas-microsoft-com:vml" Requires="v">
                  <p:oleObj name="Clip" r:id="rId26" imgW="390081" imgH="388502" progId="MS_ClipArt_Gallery.2">
                    <p:embed/>
                  </p:oleObj>
                </mc:Choice>
                <mc:Fallback>
                  <p:oleObj name="Clip" r:id="rId26" imgW="390081" imgH="388502" progId="MS_ClipArt_Gallery.2">
                    <p:embed/>
                    <p:pic>
                      <p:nvPicPr>
                        <p:cNvPr id="17633" name="Object 73"/>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69" y="3134"/>
                          <a:ext cx="24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3" name="Object 74"/>
            <p:cNvGraphicFramePr>
              <a:graphicFrameLocks/>
            </p:cNvGraphicFramePr>
            <p:nvPr/>
          </p:nvGraphicFramePr>
          <p:xfrm>
            <a:off x="4607" y="3205"/>
            <a:ext cx="226" cy="206"/>
          </p:xfrm>
          <a:graphic>
            <a:graphicData uri="http://schemas.openxmlformats.org/presentationml/2006/ole">
              <mc:AlternateContent xmlns:mc="http://schemas.openxmlformats.org/markup-compatibility/2006">
                <mc:Choice xmlns:v="urn:schemas-microsoft-com:vml" Requires="v">
                  <p:oleObj name="Clip" r:id="rId28" imgW="358495" imgH="326910" progId="MS_ClipArt_Gallery.2">
                    <p:embed/>
                  </p:oleObj>
                </mc:Choice>
                <mc:Fallback>
                  <p:oleObj name="Clip" r:id="rId28" imgW="358495" imgH="326910" progId="MS_ClipArt_Gallery.2">
                    <p:embed/>
                    <p:pic>
                      <p:nvPicPr>
                        <p:cNvPr id="17634" name="Object 74"/>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07" y="3205"/>
                          <a:ext cx="226"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4" name="Group 78"/>
          <p:cNvGrpSpPr>
            <a:grpSpLocks/>
          </p:cNvGrpSpPr>
          <p:nvPr/>
        </p:nvGrpSpPr>
        <p:grpSpPr bwMode="auto">
          <a:xfrm>
            <a:off x="10390188" y="5794375"/>
            <a:ext cx="392112" cy="388938"/>
            <a:chOff x="4308" y="2955"/>
            <a:chExt cx="247" cy="245"/>
          </a:xfrm>
        </p:grpSpPr>
        <p:graphicFrame>
          <p:nvGraphicFramePr>
            <p:cNvPr id="345" name="Object 76"/>
            <p:cNvGraphicFramePr>
              <a:graphicFrameLocks/>
            </p:cNvGraphicFramePr>
            <p:nvPr/>
          </p:nvGraphicFramePr>
          <p:xfrm>
            <a:off x="4308" y="2955"/>
            <a:ext cx="247" cy="245"/>
          </p:xfrm>
          <a:graphic>
            <a:graphicData uri="http://schemas.openxmlformats.org/presentationml/2006/ole">
              <mc:AlternateContent xmlns:mc="http://schemas.openxmlformats.org/markup-compatibility/2006">
                <mc:Choice xmlns:v="urn:schemas-microsoft-com:vml" Requires="v">
                  <p:oleObj name="Clip" r:id="rId30" imgW="392338" imgH="389174" progId="MS_ClipArt_Gallery.2">
                    <p:embed/>
                  </p:oleObj>
                </mc:Choice>
                <mc:Fallback>
                  <p:oleObj name="Clip" r:id="rId30" imgW="392338" imgH="389174" progId="MS_ClipArt_Gallery.2">
                    <p:embed/>
                    <p:pic>
                      <p:nvPicPr>
                        <p:cNvPr id="17631" name="Object 76"/>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08" y="2955"/>
                          <a:ext cx="247"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6" name="Rectangle 77"/>
            <p:cNvSpPr>
              <a:spLocks noChangeArrowheads="1"/>
            </p:cNvSpPr>
            <p:nvPr/>
          </p:nvSpPr>
          <p:spPr bwMode="auto">
            <a:xfrm>
              <a:off x="4378" y="3039"/>
              <a:ext cx="167" cy="152"/>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
        <p:nvSpPr>
          <p:cNvPr id="347" name="Line 79"/>
          <p:cNvSpPr>
            <a:spLocks noChangeShapeType="1"/>
          </p:cNvSpPr>
          <p:nvPr/>
        </p:nvSpPr>
        <p:spPr bwMode="auto">
          <a:xfrm>
            <a:off x="10696575" y="5697538"/>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48" name="Group 88"/>
          <p:cNvGrpSpPr>
            <a:grpSpLocks/>
          </p:cNvGrpSpPr>
          <p:nvPr/>
        </p:nvGrpSpPr>
        <p:grpSpPr bwMode="auto">
          <a:xfrm>
            <a:off x="11417300" y="5122863"/>
            <a:ext cx="207963" cy="407987"/>
            <a:chOff x="4955" y="2532"/>
            <a:chExt cx="131" cy="257"/>
          </a:xfrm>
        </p:grpSpPr>
        <p:sp>
          <p:nvSpPr>
            <p:cNvPr id="349" name="AutoShape 80"/>
            <p:cNvSpPr>
              <a:spLocks noChangeArrowheads="1"/>
            </p:cNvSpPr>
            <p:nvPr/>
          </p:nvSpPr>
          <p:spPr bwMode="auto">
            <a:xfrm>
              <a:off x="4955" y="2729"/>
              <a:ext cx="131" cy="60"/>
            </a:xfrm>
            <a:prstGeom prst="parallelogram">
              <a:avLst>
                <a:gd name="adj" fmla="val 84089"/>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50" name="Rectangle 81"/>
            <p:cNvSpPr>
              <a:spLocks noChangeArrowheads="1"/>
            </p:cNvSpPr>
            <p:nvPr/>
          </p:nvSpPr>
          <p:spPr bwMode="auto">
            <a:xfrm>
              <a:off x="5021" y="2533"/>
              <a:ext cx="61" cy="19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51" name="Rectangle 82"/>
            <p:cNvSpPr>
              <a:spLocks noChangeArrowheads="1"/>
            </p:cNvSpPr>
            <p:nvPr/>
          </p:nvSpPr>
          <p:spPr bwMode="auto">
            <a:xfrm>
              <a:off x="4957" y="2590"/>
              <a:ext cx="81" cy="196"/>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52" name="AutoShape 83"/>
            <p:cNvSpPr>
              <a:spLocks noChangeArrowheads="1"/>
            </p:cNvSpPr>
            <p:nvPr/>
          </p:nvSpPr>
          <p:spPr bwMode="auto">
            <a:xfrm>
              <a:off x="4956" y="2532"/>
              <a:ext cx="129" cy="58"/>
            </a:xfrm>
            <a:prstGeom prst="parallelogram">
              <a:avLst>
                <a:gd name="adj" fmla="val 85660"/>
              </a:avLst>
            </a:prstGeom>
            <a:solidFill>
              <a:srgbClr val="33CCCC"/>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53" name="Line 84"/>
            <p:cNvSpPr>
              <a:spLocks noChangeShapeType="1"/>
            </p:cNvSpPr>
            <p:nvPr/>
          </p:nvSpPr>
          <p:spPr bwMode="auto">
            <a:xfrm>
              <a:off x="5086" y="2535"/>
              <a:ext cx="0" cy="1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4" name="Line 85"/>
            <p:cNvSpPr>
              <a:spLocks noChangeShapeType="1"/>
            </p:cNvSpPr>
            <p:nvPr/>
          </p:nvSpPr>
          <p:spPr bwMode="auto">
            <a:xfrm flipH="1">
              <a:off x="5039" y="2729"/>
              <a:ext cx="47"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5" name="Rectangle 86"/>
            <p:cNvSpPr>
              <a:spLocks noChangeArrowheads="1"/>
            </p:cNvSpPr>
            <p:nvPr/>
          </p:nvSpPr>
          <p:spPr bwMode="auto">
            <a:xfrm>
              <a:off x="4967" y="2616"/>
              <a:ext cx="53" cy="112"/>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56" name="Rectangle 87"/>
            <p:cNvSpPr>
              <a:spLocks noChangeArrowheads="1"/>
            </p:cNvSpPr>
            <p:nvPr/>
          </p:nvSpPr>
          <p:spPr bwMode="auto">
            <a:xfrm>
              <a:off x="4974" y="2649"/>
              <a:ext cx="42" cy="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grpSp>
        <p:nvGrpSpPr>
          <p:cNvPr id="357" name="Group 97"/>
          <p:cNvGrpSpPr>
            <a:grpSpLocks/>
          </p:cNvGrpSpPr>
          <p:nvPr/>
        </p:nvGrpSpPr>
        <p:grpSpPr bwMode="auto">
          <a:xfrm>
            <a:off x="11404600" y="5567363"/>
            <a:ext cx="207963" cy="407987"/>
            <a:chOff x="4947" y="2812"/>
            <a:chExt cx="131" cy="257"/>
          </a:xfrm>
        </p:grpSpPr>
        <p:sp>
          <p:nvSpPr>
            <p:cNvPr id="358" name="AutoShape 89"/>
            <p:cNvSpPr>
              <a:spLocks noChangeArrowheads="1"/>
            </p:cNvSpPr>
            <p:nvPr/>
          </p:nvSpPr>
          <p:spPr bwMode="auto">
            <a:xfrm>
              <a:off x="4947" y="3009"/>
              <a:ext cx="131" cy="60"/>
            </a:xfrm>
            <a:prstGeom prst="parallelogram">
              <a:avLst>
                <a:gd name="adj" fmla="val 84089"/>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59" name="Rectangle 90"/>
            <p:cNvSpPr>
              <a:spLocks noChangeArrowheads="1"/>
            </p:cNvSpPr>
            <p:nvPr/>
          </p:nvSpPr>
          <p:spPr bwMode="auto">
            <a:xfrm>
              <a:off x="5013" y="2813"/>
              <a:ext cx="61" cy="19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60" name="Rectangle 91"/>
            <p:cNvSpPr>
              <a:spLocks noChangeArrowheads="1"/>
            </p:cNvSpPr>
            <p:nvPr/>
          </p:nvSpPr>
          <p:spPr bwMode="auto">
            <a:xfrm>
              <a:off x="4949" y="2870"/>
              <a:ext cx="81" cy="196"/>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61" name="AutoShape 92"/>
            <p:cNvSpPr>
              <a:spLocks noChangeArrowheads="1"/>
            </p:cNvSpPr>
            <p:nvPr/>
          </p:nvSpPr>
          <p:spPr bwMode="auto">
            <a:xfrm>
              <a:off x="4948" y="2812"/>
              <a:ext cx="129" cy="58"/>
            </a:xfrm>
            <a:prstGeom prst="parallelogram">
              <a:avLst>
                <a:gd name="adj" fmla="val 85660"/>
              </a:avLst>
            </a:prstGeom>
            <a:solidFill>
              <a:srgbClr val="33CCCC"/>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62" name="Line 93"/>
            <p:cNvSpPr>
              <a:spLocks noChangeShapeType="1"/>
            </p:cNvSpPr>
            <p:nvPr/>
          </p:nvSpPr>
          <p:spPr bwMode="auto">
            <a:xfrm>
              <a:off x="5078" y="2815"/>
              <a:ext cx="0" cy="1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3" name="Line 94"/>
            <p:cNvSpPr>
              <a:spLocks noChangeShapeType="1"/>
            </p:cNvSpPr>
            <p:nvPr/>
          </p:nvSpPr>
          <p:spPr bwMode="auto">
            <a:xfrm flipH="1">
              <a:off x="5031" y="3009"/>
              <a:ext cx="47"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4" name="Rectangle 95"/>
            <p:cNvSpPr>
              <a:spLocks noChangeArrowheads="1"/>
            </p:cNvSpPr>
            <p:nvPr/>
          </p:nvSpPr>
          <p:spPr bwMode="auto">
            <a:xfrm>
              <a:off x="4959" y="2896"/>
              <a:ext cx="53" cy="112"/>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65" name="Rectangle 96"/>
            <p:cNvSpPr>
              <a:spLocks noChangeArrowheads="1"/>
            </p:cNvSpPr>
            <p:nvPr/>
          </p:nvSpPr>
          <p:spPr bwMode="auto">
            <a:xfrm>
              <a:off x="4966" y="2929"/>
              <a:ext cx="42" cy="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
        <p:nvSpPr>
          <p:cNvPr id="366" name="Line 98"/>
          <p:cNvSpPr>
            <a:spLocks noChangeShapeType="1"/>
          </p:cNvSpPr>
          <p:nvPr/>
        </p:nvSpPr>
        <p:spPr bwMode="auto">
          <a:xfrm flipV="1">
            <a:off x="11334750" y="5191125"/>
            <a:ext cx="0" cy="6111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7" name="Line 99"/>
          <p:cNvSpPr>
            <a:spLocks noChangeShapeType="1"/>
          </p:cNvSpPr>
          <p:nvPr/>
        </p:nvSpPr>
        <p:spPr bwMode="auto">
          <a:xfrm>
            <a:off x="11334750" y="5797550"/>
            <a:ext cx="1031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 name="Line 100"/>
          <p:cNvSpPr>
            <a:spLocks noChangeShapeType="1"/>
          </p:cNvSpPr>
          <p:nvPr/>
        </p:nvSpPr>
        <p:spPr bwMode="auto">
          <a:xfrm>
            <a:off x="11329988" y="5322888"/>
            <a:ext cx="88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9" name="Line 101"/>
          <p:cNvSpPr>
            <a:spLocks noChangeShapeType="1"/>
          </p:cNvSpPr>
          <p:nvPr/>
        </p:nvSpPr>
        <p:spPr bwMode="auto">
          <a:xfrm flipV="1">
            <a:off x="10052050" y="3417888"/>
            <a:ext cx="458788" cy="207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0" name="Line 102"/>
          <p:cNvSpPr>
            <a:spLocks noChangeShapeType="1"/>
          </p:cNvSpPr>
          <p:nvPr/>
        </p:nvSpPr>
        <p:spPr bwMode="auto">
          <a:xfrm>
            <a:off x="10988675" y="3403600"/>
            <a:ext cx="485775" cy="207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1" name="Line 103"/>
          <p:cNvSpPr>
            <a:spLocks noChangeShapeType="1"/>
          </p:cNvSpPr>
          <p:nvPr/>
        </p:nvSpPr>
        <p:spPr bwMode="auto">
          <a:xfrm flipH="1">
            <a:off x="11507788" y="3740150"/>
            <a:ext cx="241300" cy="6810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2" name="Line 104"/>
          <p:cNvSpPr>
            <a:spLocks noChangeShapeType="1"/>
          </p:cNvSpPr>
          <p:nvPr/>
        </p:nvSpPr>
        <p:spPr bwMode="auto">
          <a:xfrm>
            <a:off x="10737850" y="3516313"/>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3" name="Line 105"/>
          <p:cNvSpPr>
            <a:spLocks noChangeShapeType="1"/>
          </p:cNvSpPr>
          <p:nvPr/>
        </p:nvSpPr>
        <p:spPr bwMode="auto">
          <a:xfrm>
            <a:off x="10763250" y="4164013"/>
            <a:ext cx="534988" cy="368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4" name="Line 106"/>
          <p:cNvSpPr>
            <a:spLocks noChangeShapeType="1"/>
          </p:cNvSpPr>
          <p:nvPr/>
        </p:nvSpPr>
        <p:spPr bwMode="auto">
          <a:xfrm flipH="1">
            <a:off x="11223625" y="4629150"/>
            <a:ext cx="266700" cy="3603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5" name="Line 107"/>
          <p:cNvSpPr>
            <a:spLocks noChangeShapeType="1"/>
          </p:cNvSpPr>
          <p:nvPr/>
        </p:nvSpPr>
        <p:spPr bwMode="auto">
          <a:xfrm flipH="1">
            <a:off x="10996613" y="3708400"/>
            <a:ext cx="560387" cy="3841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6" name="Line 108"/>
          <p:cNvSpPr>
            <a:spLocks noChangeShapeType="1"/>
          </p:cNvSpPr>
          <p:nvPr/>
        </p:nvSpPr>
        <p:spPr bwMode="auto">
          <a:xfrm flipH="1">
            <a:off x="11006138" y="3148013"/>
            <a:ext cx="350837" cy="2555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7" name="Line 109"/>
          <p:cNvSpPr>
            <a:spLocks noChangeShapeType="1"/>
          </p:cNvSpPr>
          <p:nvPr/>
        </p:nvSpPr>
        <p:spPr bwMode="auto">
          <a:xfrm flipH="1">
            <a:off x="11723688" y="3324225"/>
            <a:ext cx="201612" cy="1762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78" name="Group 123"/>
          <p:cNvGrpSpPr>
            <a:grpSpLocks/>
          </p:cNvGrpSpPr>
          <p:nvPr/>
        </p:nvGrpSpPr>
        <p:grpSpPr bwMode="auto">
          <a:xfrm>
            <a:off x="9534525" y="3516313"/>
            <a:ext cx="501650" cy="233362"/>
            <a:chOff x="3769" y="1520"/>
            <a:chExt cx="316" cy="147"/>
          </a:xfrm>
        </p:grpSpPr>
        <p:sp>
          <p:nvSpPr>
            <p:cNvPr id="379" name="Oval 110"/>
            <p:cNvSpPr>
              <a:spLocks noChangeArrowheads="1"/>
            </p:cNvSpPr>
            <p:nvPr/>
          </p:nvSpPr>
          <p:spPr bwMode="auto">
            <a:xfrm>
              <a:off x="3772" y="1586"/>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80" name="Line 111"/>
            <p:cNvSpPr>
              <a:spLocks noChangeShapeType="1"/>
            </p:cNvSpPr>
            <p:nvPr/>
          </p:nvSpPr>
          <p:spPr bwMode="auto">
            <a:xfrm>
              <a:off x="3772" y="157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1" name="Line 112"/>
            <p:cNvSpPr>
              <a:spLocks noChangeShapeType="1"/>
            </p:cNvSpPr>
            <p:nvPr/>
          </p:nvSpPr>
          <p:spPr bwMode="auto">
            <a:xfrm>
              <a:off x="4085" y="157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2" name="Rectangle 113"/>
            <p:cNvSpPr>
              <a:spLocks noChangeArrowheads="1"/>
            </p:cNvSpPr>
            <p:nvPr/>
          </p:nvSpPr>
          <p:spPr bwMode="auto">
            <a:xfrm>
              <a:off x="3772" y="157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383" name="Oval 114"/>
            <p:cNvSpPr>
              <a:spLocks noChangeArrowheads="1"/>
            </p:cNvSpPr>
            <p:nvPr/>
          </p:nvSpPr>
          <p:spPr bwMode="auto">
            <a:xfrm>
              <a:off x="3769" y="1520"/>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384" name="Group 118"/>
            <p:cNvGrpSpPr>
              <a:grpSpLocks/>
            </p:cNvGrpSpPr>
            <p:nvPr/>
          </p:nvGrpSpPr>
          <p:grpSpPr bwMode="auto">
            <a:xfrm>
              <a:off x="3844" y="1540"/>
              <a:ext cx="156" cy="56"/>
              <a:chOff x="3844" y="1540"/>
              <a:chExt cx="156" cy="56"/>
            </a:xfrm>
          </p:grpSpPr>
          <p:sp>
            <p:nvSpPr>
              <p:cNvPr id="389" name="Line 115"/>
              <p:cNvSpPr>
                <a:spLocks noChangeShapeType="1"/>
              </p:cNvSpPr>
              <p:nvPr/>
            </p:nvSpPr>
            <p:spPr bwMode="auto">
              <a:xfrm flipV="1">
                <a:off x="3844" y="1540"/>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90" name="Line 116"/>
              <p:cNvSpPr>
                <a:spLocks noChangeShapeType="1"/>
              </p:cNvSpPr>
              <p:nvPr/>
            </p:nvSpPr>
            <p:spPr bwMode="auto">
              <a:xfrm>
                <a:off x="3951" y="1596"/>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91" name="Line 117"/>
              <p:cNvSpPr>
                <a:spLocks noChangeShapeType="1"/>
              </p:cNvSpPr>
              <p:nvPr/>
            </p:nvSpPr>
            <p:spPr bwMode="auto">
              <a:xfrm>
                <a:off x="3895" y="1542"/>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85" name="Group 122"/>
            <p:cNvGrpSpPr>
              <a:grpSpLocks/>
            </p:cNvGrpSpPr>
            <p:nvPr/>
          </p:nvGrpSpPr>
          <p:grpSpPr bwMode="auto">
            <a:xfrm>
              <a:off x="3844" y="1539"/>
              <a:ext cx="155" cy="57"/>
              <a:chOff x="3844" y="1539"/>
              <a:chExt cx="155" cy="57"/>
            </a:xfrm>
          </p:grpSpPr>
          <p:sp>
            <p:nvSpPr>
              <p:cNvPr id="386" name="Line 119"/>
              <p:cNvSpPr>
                <a:spLocks noChangeShapeType="1"/>
              </p:cNvSpPr>
              <p:nvPr/>
            </p:nvSpPr>
            <p:spPr bwMode="auto">
              <a:xfrm>
                <a:off x="3844" y="1595"/>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7" name="Line 120"/>
              <p:cNvSpPr>
                <a:spLocks noChangeShapeType="1"/>
              </p:cNvSpPr>
              <p:nvPr/>
            </p:nvSpPr>
            <p:spPr bwMode="auto">
              <a:xfrm>
                <a:off x="3950" y="1540"/>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8" name="Line 121"/>
              <p:cNvSpPr>
                <a:spLocks noChangeShapeType="1"/>
              </p:cNvSpPr>
              <p:nvPr/>
            </p:nvSpPr>
            <p:spPr bwMode="auto">
              <a:xfrm flipV="1">
                <a:off x="3895" y="1539"/>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92" name="Group 137"/>
          <p:cNvGrpSpPr>
            <a:grpSpLocks/>
          </p:cNvGrpSpPr>
          <p:nvPr/>
        </p:nvGrpSpPr>
        <p:grpSpPr bwMode="auto">
          <a:xfrm>
            <a:off x="10487025" y="3287713"/>
            <a:ext cx="501650" cy="233362"/>
            <a:chOff x="4369" y="1376"/>
            <a:chExt cx="316" cy="147"/>
          </a:xfrm>
        </p:grpSpPr>
        <p:sp>
          <p:nvSpPr>
            <p:cNvPr id="393" name="Oval 124"/>
            <p:cNvSpPr>
              <a:spLocks noChangeArrowheads="1"/>
            </p:cNvSpPr>
            <p:nvPr/>
          </p:nvSpPr>
          <p:spPr bwMode="auto">
            <a:xfrm>
              <a:off x="4372" y="1442"/>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94" name="Line 125"/>
            <p:cNvSpPr>
              <a:spLocks noChangeShapeType="1"/>
            </p:cNvSpPr>
            <p:nvPr/>
          </p:nvSpPr>
          <p:spPr bwMode="auto">
            <a:xfrm>
              <a:off x="4372" y="1435"/>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95" name="Line 126"/>
            <p:cNvSpPr>
              <a:spLocks noChangeShapeType="1"/>
            </p:cNvSpPr>
            <p:nvPr/>
          </p:nvSpPr>
          <p:spPr bwMode="auto">
            <a:xfrm>
              <a:off x="4685" y="1435"/>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96" name="Rectangle 127"/>
            <p:cNvSpPr>
              <a:spLocks noChangeArrowheads="1"/>
            </p:cNvSpPr>
            <p:nvPr/>
          </p:nvSpPr>
          <p:spPr bwMode="auto">
            <a:xfrm>
              <a:off x="4372" y="143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397" name="Oval 128"/>
            <p:cNvSpPr>
              <a:spLocks noChangeArrowheads="1"/>
            </p:cNvSpPr>
            <p:nvPr/>
          </p:nvSpPr>
          <p:spPr bwMode="auto">
            <a:xfrm>
              <a:off x="4369" y="1376"/>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398" name="Group 132"/>
            <p:cNvGrpSpPr>
              <a:grpSpLocks/>
            </p:cNvGrpSpPr>
            <p:nvPr/>
          </p:nvGrpSpPr>
          <p:grpSpPr bwMode="auto">
            <a:xfrm>
              <a:off x="4444" y="1396"/>
              <a:ext cx="156" cy="56"/>
              <a:chOff x="4444" y="1396"/>
              <a:chExt cx="156" cy="56"/>
            </a:xfrm>
          </p:grpSpPr>
          <p:sp>
            <p:nvSpPr>
              <p:cNvPr id="403" name="Line 129"/>
              <p:cNvSpPr>
                <a:spLocks noChangeShapeType="1"/>
              </p:cNvSpPr>
              <p:nvPr/>
            </p:nvSpPr>
            <p:spPr bwMode="auto">
              <a:xfrm flipV="1">
                <a:off x="4444" y="1396"/>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04" name="Line 130"/>
              <p:cNvSpPr>
                <a:spLocks noChangeShapeType="1"/>
              </p:cNvSpPr>
              <p:nvPr/>
            </p:nvSpPr>
            <p:spPr bwMode="auto">
              <a:xfrm>
                <a:off x="4551" y="1452"/>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05" name="Line 131"/>
              <p:cNvSpPr>
                <a:spLocks noChangeShapeType="1"/>
              </p:cNvSpPr>
              <p:nvPr/>
            </p:nvSpPr>
            <p:spPr bwMode="auto">
              <a:xfrm>
                <a:off x="4495" y="1398"/>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99" name="Group 136"/>
            <p:cNvGrpSpPr>
              <a:grpSpLocks/>
            </p:cNvGrpSpPr>
            <p:nvPr/>
          </p:nvGrpSpPr>
          <p:grpSpPr bwMode="auto">
            <a:xfrm>
              <a:off x="4444" y="1395"/>
              <a:ext cx="155" cy="57"/>
              <a:chOff x="4444" y="1395"/>
              <a:chExt cx="155" cy="57"/>
            </a:xfrm>
          </p:grpSpPr>
          <p:sp>
            <p:nvSpPr>
              <p:cNvPr id="400" name="Line 133"/>
              <p:cNvSpPr>
                <a:spLocks noChangeShapeType="1"/>
              </p:cNvSpPr>
              <p:nvPr/>
            </p:nvSpPr>
            <p:spPr bwMode="auto">
              <a:xfrm>
                <a:off x="4444" y="1451"/>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01" name="Line 134"/>
              <p:cNvSpPr>
                <a:spLocks noChangeShapeType="1"/>
              </p:cNvSpPr>
              <p:nvPr/>
            </p:nvSpPr>
            <p:spPr bwMode="auto">
              <a:xfrm>
                <a:off x="4550" y="1396"/>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02" name="Line 135"/>
              <p:cNvSpPr>
                <a:spLocks noChangeShapeType="1"/>
              </p:cNvSpPr>
              <p:nvPr/>
            </p:nvSpPr>
            <p:spPr bwMode="auto">
              <a:xfrm flipV="1">
                <a:off x="4495" y="1395"/>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06" name="Group 151"/>
          <p:cNvGrpSpPr>
            <a:grpSpLocks/>
          </p:cNvGrpSpPr>
          <p:nvPr/>
        </p:nvGrpSpPr>
        <p:grpSpPr bwMode="auto">
          <a:xfrm>
            <a:off x="10504488" y="3944938"/>
            <a:ext cx="501650" cy="233362"/>
            <a:chOff x="4380" y="1790"/>
            <a:chExt cx="316" cy="147"/>
          </a:xfrm>
        </p:grpSpPr>
        <p:sp>
          <p:nvSpPr>
            <p:cNvPr id="407" name="Oval 138"/>
            <p:cNvSpPr>
              <a:spLocks noChangeArrowheads="1"/>
            </p:cNvSpPr>
            <p:nvPr/>
          </p:nvSpPr>
          <p:spPr bwMode="auto">
            <a:xfrm>
              <a:off x="4383" y="1856"/>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08" name="Line 139"/>
            <p:cNvSpPr>
              <a:spLocks noChangeShapeType="1"/>
            </p:cNvSpPr>
            <p:nvPr/>
          </p:nvSpPr>
          <p:spPr bwMode="auto">
            <a:xfrm>
              <a:off x="4383" y="184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09" name="Line 140"/>
            <p:cNvSpPr>
              <a:spLocks noChangeShapeType="1"/>
            </p:cNvSpPr>
            <p:nvPr/>
          </p:nvSpPr>
          <p:spPr bwMode="auto">
            <a:xfrm>
              <a:off x="4696" y="184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10" name="Rectangle 141"/>
            <p:cNvSpPr>
              <a:spLocks noChangeArrowheads="1"/>
            </p:cNvSpPr>
            <p:nvPr/>
          </p:nvSpPr>
          <p:spPr bwMode="auto">
            <a:xfrm>
              <a:off x="4383" y="184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411" name="Oval 142"/>
            <p:cNvSpPr>
              <a:spLocks noChangeArrowheads="1"/>
            </p:cNvSpPr>
            <p:nvPr/>
          </p:nvSpPr>
          <p:spPr bwMode="auto">
            <a:xfrm>
              <a:off x="4380" y="1790"/>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412" name="Group 146"/>
            <p:cNvGrpSpPr>
              <a:grpSpLocks/>
            </p:cNvGrpSpPr>
            <p:nvPr/>
          </p:nvGrpSpPr>
          <p:grpSpPr bwMode="auto">
            <a:xfrm>
              <a:off x="4455" y="1810"/>
              <a:ext cx="156" cy="56"/>
              <a:chOff x="4455" y="1810"/>
              <a:chExt cx="156" cy="56"/>
            </a:xfrm>
          </p:grpSpPr>
          <p:sp>
            <p:nvSpPr>
              <p:cNvPr id="417" name="Line 143"/>
              <p:cNvSpPr>
                <a:spLocks noChangeShapeType="1"/>
              </p:cNvSpPr>
              <p:nvPr/>
            </p:nvSpPr>
            <p:spPr bwMode="auto">
              <a:xfrm flipV="1">
                <a:off x="4455" y="1810"/>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18" name="Line 144"/>
              <p:cNvSpPr>
                <a:spLocks noChangeShapeType="1"/>
              </p:cNvSpPr>
              <p:nvPr/>
            </p:nvSpPr>
            <p:spPr bwMode="auto">
              <a:xfrm>
                <a:off x="4562" y="1866"/>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19" name="Line 145"/>
              <p:cNvSpPr>
                <a:spLocks noChangeShapeType="1"/>
              </p:cNvSpPr>
              <p:nvPr/>
            </p:nvSpPr>
            <p:spPr bwMode="auto">
              <a:xfrm>
                <a:off x="4506" y="1812"/>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413" name="Group 150"/>
            <p:cNvGrpSpPr>
              <a:grpSpLocks/>
            </p:cNvGrpSpPr>
            <p:nvPr/>
          </p:nvGrpSpPr>
          <p:grpSpPr bwMode="auto">
            <a:xfrm>
              <a:off x="4455" y="1809"/>
              <a:ext cx="155" cy="57"/>
              <a:chOff x="4455" y="1809"/>
              <a:chExt cx="155" cy="57"/>
            </a:xfrm>
          </p:grpSpPr>
          <p:sp>
            <p:nvSpPr>
              <p:cNvPr id="414" name="Line 147"/>
              <p:cNvSpPr>
                <a:spLocks noChangeShapeType="1"/>
              </p:cNvSpPr>
              <p:nvPr/>
            </p:nvSpPr>
            <p:spPr bwMode="auto">
              <a:xfrm>
                <a:off x="4455" y="1865"/>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15" name="Line 148"/>
              <p:cNvSpPr>
                <a:spLocks noChangeShapeType="1"/>
              </p:cNvSpPr>
              <p:nvPr/>
            </p:nvSpPr>
            <p:spPr bwMode="auto">
              <a:xfrm>
                <a:off x="4561" y="1810"/>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16" name="Line 149"/>
              <p:cNvSpPr>
                <a:spLocks noChangeShapeType="1"/>
              </p:cNvSpPr>
              <p:nvPr/>
            </p:nvSpPr>
            <p:spPr bwMode="auto">
              <a:xfrm flipV="1">
                <a:off x="4506" y="1809"/>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20" name="Group 165"/>
          <p:cNvGrpSpPr>
            <a:grpSpLocks/>
          </p:cNvGrpSpPr>
          <p:nvPr/>
        </p:nvGrpSpPr>
        <p:grpSpPr bwMode="auto">
          <a:xfrm>
            <a:off x="11474450" y="3495675"/>
            <a:ext cx="500063" cy="233363"/>
            <a:chOff x="4991" y="1507"/>
            <a:chExt cx="315" cy="147"/>
          </a:xfrm>
        </p:grpSpPr>
        <p:sp>
          <p:nvSpPr>
            <p:cNvPr id="421" name="Oval 152"/>
            <p:cNvSpPr>
              <a:spLocks noChangeArrowheads="1"/>
            </p:cNvSpPr>
            <p:nvPr/>
          </p:nvSpPr>
          <p:spPr bwMode="auto">
            <a:xfrm>
              <a:off x="4994" y="1573"/>
              <a:ext cx="312"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22" name="Line 153"/>
            <p:cNvSpPr>
              <a:spLocks noChangeShapeType="1"/>
            </p:cNvSpPr>
            <p:nvPr/>
          </p:nvSpPr>
          <p:spPr bwMode="auto">
            <a:xfrm>
              <a:off x="4994" y="1566"/>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3" name="Line 154"/>
            <p:cNvSpPr>
              <a:spLocks noChangeShapeType="1"/>
            </p:cNvSpPr>
            <p:nvPr/>
          </p:nvSpPr>
          <p:spPr bwMode="auto">
            <a:xfrm>
              <a:off x="5306" y="1566"/>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4" name="Rectangle 155"/>
            <p:cNvSpPr>
              <a:spLocks noChangeArrowheads="1"/>
            </p:cNvSpPr>
            <p:nvPr/>
          </p:nvSpPr>
          <p:spPr bwMode="auto">
            <a:xfrm>
              <a:off x="4994" y="1566"/>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425" name="Oval 156"/>
            <p:cNvSpPr>
              <a:spLocks noChangeArrowheads="1"/>
            </p:cNvSpPr>
            <p:nvPr/>
          </p:nvSpPr>
          <p:spPr bwMode="auto">
            <a:xfrm>
              <a:off x="4991" y="1507"/>
              <a:ext cx="312"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426" name="Group 160"/>
            <p:cNvGrpSpPr>
              <a:grpSpLocks/>
            </p:cNvGrpSpPr>
            <p:nvPr/>
          </p:nvGrpSpPr>
          <p:grpSpPr bwMode="auto">
            <a:xfrm>
              <a:off x="5065" y="1527"/>
              <a:ext cx="156" cy="56"/>
              <a:chOff x="5065" y="1527"/>
              <a:chExt cx="156" cy="56"/>
            </a:xfrm>
          </p:grpSpPr>
          <p:sp>
            <p:nvSpPr>
              <p:cNvPr id="431" name="Line 157"/>
              <p:cNvSpPr>
                <a:spLocks noChangeShapeType="1"/>
              </p:cNvSpPr>
              <p:nvPr/>
            </p:nvSpPr>
            <p:spPr bwMode="auto">
              <a:xfrm flipV="1">
                <a:off x="5065" y="1527"/>
                <a:ext cx="55"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2" name="Line 158"/>
              <p:cNvSpPr>
                <a:spLocks noChangeShapeType="1"/>
              </p:cNvSpPr>
              <p:nvPr/>
            </p:nvSpPr>
            <p:spPr bwMode="auto">
              <a:xfrm>
                <a:off x="5172" y="1583"/>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3" name="Line 159"/>
              <p:cNvSpPr>
                <a:spLocks noChangeShapeType="1"/>
              </p:cNvSpPr>
              <p:nvPr/>
            </p:nvSpPr>
            <p:spPr bwMode="auto">
              <a:xfrm>
                <a:off x="5117" y="1529"/>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427" name="Group 164"/>
            <p:cNvGrpSpPr>
              <a:grpSpLocks/>
            </p:cNvGrpSpPr>
            <p:nvPr/>
          </p:nvGrpSpPr>
          <p:grpSpPr bwMode="auto">
            <a:xfrm>
              <a:off x="5066" y="1526"/>
              <a:ext cx="154" cy="57"/>
              <a:chOff x="5066" y="1526"/>
              <a:chExt cx="154" cy="57"/>
            </a:xfrm>
          </p:grpSpPr>
          <p:sp>
            <p:nvSpPr>
              <p:cNvPr id="428" name="Line 161"/>
              <p:cNvSpPr>
                <a:spLocks noChangeShapeType="1"/>
              </p:cNvSpPr>
              <p:nvPr/>
            </p:nvSpPr>
            <p:spPr bwMode="auto">
              <a:xfrm>
                <a:off x="5066" y="1582"/>
                <a:ext cx="55"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9" name="Line 162"/>
              <p:cNvSpPr>
                <a:spLocks noChangeShapeType="1"/>
              </p:cNvSpPr>
              <p:nvPr/>
            </p:nvSpPr>
            <p:spPr bwMode="auto">
              <a:xfrm>
                <a:off x="5171" y="1527"/>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 name="Line 163"/>
              <p:cNvSpPr>
                <a:spLocks noChangeShapeType="1"/>
              </p:cNvSpPr>
              <p:nvPr/>
            </p:nvSpPr>
            <p:spPr bwMode="auto">
              <a:xfrm flipV="1">
                <a:off x="5117" y="1526"/>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34" name="Group 179"/>
          <p:cNvGrpSpPr>
            <a:grpSpLocks/>
          </p:cNvGrpSpPr>
          <p:nvPr/>
        </p:nvGrpSpPr>
        <p:grpSpPr bwMode="auto">
          <a:xfrm>
            <a:off x="11280775" y="4392613"/>
            <a:ext cx="501650" cy="233362"/>
            <a:chOff x="4869" y="2072"/>
            <a:chExt cx="316" cy="147"/>
          </a:xfrm>
        </p:grpSpPr>
        <p:sp>
          <p:nvSpPr>
            <p:cNvPr id="435" name="Oval 166"/>
            <p:cNvSpPr>
              <a:spLocks noChangeArrowheads="1"/>
            </p:cNvSpPr>
            <p:nvPr/>
          </p:nvSpPr>
          <p:spPr bwMode="auto">
            <a:xfrm>
              <a:off x="4872" y="2138"/>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36" name="Line 167"/>
            <p:cNvSpPr>
              <a:spLocks noChangeShapeType="1"/>
            </p:cNvSpPr>
            <p:nvPr/>
          </p:nvSpPr>
          <p:spPr bwMode="auto">
            <a:xfrm>
              <a:off x="4872" y="213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7" name="Line 168"/>
            <p:cNvSpPr>
              <a:spLocks noChangeShapeType="1"/>
            </p:cNvSpPr>
            <p:nvPr/>
          </p:nvSpPr>
          <p:spPr bwMode="auto">
            <a:xfrm>
              <a:off x="5185" y="213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8" name="Rectangle 169"/>
            <p:cNvSpPr>
              <a:spLocks noChangeArrowheads="1"/>
            </p:cNvSpPr>
            <p:nvPr/>
          </p:nvSpPr>
          <p:spPr bwMode="auto">
            <a:xfrm>
              <a:off x="4872" y="213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439" name="Oval 170"/>
            <p:cNvSpPr>
              <a:spLocks noChangeArrowheads="1"/>
            </p:cNvSpPr>
            <p:nvPr/>
          </p:nvSpPr>
          <p:spPr bwMode="auto">
            <a:xfrm>
              <a:off x="4869" y="2072"/>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440" name="Group 174"/>
            <p:cNvGrpSpPr>
              <a:grpSpLocks/>
            </p:cNvGrpSpPr>
            <p:nvPr/>
          </p:nvGrpSpPr>
          <p:grpSpPr bwMode="auto">
            <a:xfrm>
              <a:off x="4944" y="2092"/>
              <a:ext cx="156" cy="56"/>
              <a:chOff x="4944" y="2092"/>
              <a:chExt cx="156" cy="56"/>
            </a:xfrm>
          </p:grpSpPr>
          <p:sp>
            <p:nvSpPr>
              <p:cNvPr id="445" name="Line 171"/>
              <p:cNvSpPr>
                <a:spLocks noChangeShapeType="1"/>
              </p:cNvSpPr>
              <p:nvPr/>
            </p:nvSpPr>
            <p:spPr bwMode="auto">
              <a:xfrm flipV="1">
                <a:off x="4944" y="2092"/>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6" name="Line 172"/>
              <p:cNvSpPr>
                <a:spLocks noChangeShapeType="1"/>
              </p:cNvSpPr>
              <p:nvPr/>
            </p:nvSpPr>
            <p:spPr bwMode="auto">
              <a:xfrm>
                <a:off x="5051" y="2148"/>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7" name="Line 173"/>
              <p:cNvSpPr>
                <a:spLocks noChangeShapeType="1"/>
              </p:cNvSpPr>
              <p:nvPr/>
            </p:nvSpPr>
            <p:spPr bwMode="auto">
              <a:xfrm>
                <a:off x="4995" y="2094"/>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441" name="Group 178"/>
            <p:cNvGrpSpPr>
              <a:grpSpLocks/>
            </p:cNvGrpSpPr>
            <p:nvPr/>
          </p:nvGrpSpPr>
          <p:grpSpPr bwMode="auto">
            <a:xfrm>
              <a:off x="4944" y="2091"/>
              <a:ext cx="155" cy="57"/>
              <a:chOff x="4944" y="2091"/>
              <a:chExt cx="155" cy="57"/>
            </a:xfrm>
          </p:grpSpPr>
          <p:sp>
            <p:nvSpPr>
              <p:cNvPr id="442" name="Line 175"/>
              <p:cNvSpPr>
                <a:spLocks noChangeShapeType="1"/>
              </p:cNvSpPr>
              <p:nvPr/>
            </p:nvSpPr>
            <p:spPr bwMode="auto">
              <a:xfrm>
                <a:off x="4944" y="2147"/>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3" name="Line 176"/>
              <p:cNvSpPr>
                <a:spLocks noChangeShapeType="1"/>
              </p:cNvSpPr>
              <p:nvPr/>
            </p:nvSpPr>
            <p:spPr bwMode="auto">
              <a:xfrm>
                <a:off x="5050" y="2092"/>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4" name="Line 177"/>
              <p:cNvSpPr>
                <a:spLocks noChangeShapeType="1"/>
              </p:cNvSpPr>
              <p:nvPr/>
            </p:nvSpPr>
            <p:spPr bwMode="auto">
              <a:xfrm flipV="1">
                <a:off x="4995" y="2091"/>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48" name="Group 193"/>
          <p:cNvGrpSpPr>
            <a:grpSpLocks/>
          </p:cNvGrpSpPr>
          <p:nvPr/>
        </p:nvGrpSpPr>
        <p:grpSpPr bwMode="auto">
          <a:xfrm>
            <a:off x="10947400" y="4976813"/>
            <a:ext cx="501650" cy="234950"/>
            <a:chOff x="4659" y="2440"/>
            <a:chExt cx="316" cy="148"/>
          </a:xfrm>
        </p:grpSpPr>
        <p:sp>
          <p:nvSpPr>
            <p:cNvPr id="449" name="Oval 180"/>
            <p:cNvSpPr>
              <a:spLocks noChangeArrowheads="1"/>
            </p:cNvSpPr>
            <p:nvPr/>
          </p:nvSpPr>
          <p:spPr bwMode="auto">
            <a:xfrm>
              <a:off x="4662" y="2506"/>
              <a:ext cx="313" cy="82"/>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50" name="Line 181"/>
            <p:cNvSpPr>
              <a:spLocks noChangeShapeType="1"/>
            </p:cNvSpPr>
            <p:nvPr/>
          </p:nvSpPr>
          <p:spPr bwMode="auto">
            <a:xfrm>
              <a:off x="4662" y="2499"/>
              <a:ext cx="0" cy="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 name="Line 182"/>
            <p:cNvSpPr>
              <a:spLocks noChangeShapeType="1"/>
            </p:cNvSpPr>
            <p:nvPr/>
          </p:nvSpPr>
          <p:spPr bwMode="auto">
            <a:xfrm>
              <a:off x="4975" y="2499"/>
              <a:ext cx="0" cy="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 name="Rectangle 183"/>
            <p:cNvSpPr>
              <a:spLocks noChangeArrowheads="1"/>
            </p:cNvSpPr>
            <p:nvPr/>
          </p:nvSpPr>
          <p:spPr bwMode="auto">
            <a:xfrm>
              <a:off x="4662" y="2499"/>
              <a:ext cx="310" cy="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453" name="Oval 184"/>
            <p:cNvSpPr>
              <a:spLocks noChangeArrowheads="1"/>
            </p:cNvSpPr>
            <p:nvPr/>
          </p:nvSpPr>
          <p:spPr bwMode="auto">
            <a:xfrm>
              <a:off x="4659" y="2440"/>
              <a:ext cx="313" cy="96"/>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454" name="Group 188"/>
            <p:cNvGrpSpPr>
              <a:grpSpLocks/>
            </p:cNvGrpSpPr>
            <p:nvPr/>
          </p:nvGrpSpPr>
          <p:grpSpPr bwMode="auto">
            <a:xfrm>
              <a:off x="4734" y="2460"/>
              <a:ext cx="156" cy="57"/>
              <a:chOff x="4734" y="2460"/>
              <a:chExt cx="156" cy="57"/>
            </a:xfrm>
          </p:grpSpPr>
          <p:sp>
            <p:nvSpPr>
              <p:cNvPr id="459" name="Line 185"/>
              <p:cNvSpPr>
                <a:spLocks noChangeShapeType="1"/>
              </p:cNvSpPr>
              <p:nvPr/>
            </p:nvSpPr>
            <p:spPr bwMode="auto">
              <a:xfrm flipV="1">
                <a:off x="4734" y="2460"/>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 name="Line 186"/>
              <p:cNvSpPr>
                <a:spLocks noChangeShapeType="1"/>
              </p:cNvSpPr>
              <p:nvPr/>
            </p:nvSpPr>
            <p:spPr bwMode="auto">
              <a:xfrm>
                <a:off x="4841" y="2517"/>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 name="Line 187"/>
              <p:cNvSpPr>
                <a:spLocks noChangeShapeType="1"/>
              </p:cNvSpPr>
              <p:nvPr/>
            </p:nvSpPr>
            <p:spPr bwMode="auto">
              <a:xfrm>
                <a:off x="4785" y="2462"/>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455" name="Group 192"/>
            <p:cNvGrpSpPr>
              <a:grpSpLocks/>
            </p:cNvGrpSpPr>
            <p:nvPr/>
          </p:nvGrpSpPr>
          <p:grpSpPr bwMode="auto">
            <a:xfrm>
              <a:off x="4734" y="2459"/>
              <a:ext cx="155" cy="57"/>
              <a:chOff x="4734" y="2459"/>
              <a:chExt cx="155" cy="57"/>
            </a:xfrm>
          </p:grpSpPr>
          <p:sp>
            <p:nvSpPr>
              <p:cNvPr id="456" name="Line 189"/>
              <p:cNvSpPr>
                <a:spLocks noChangeShapeType="1"/>
              </p:cNvSpPr>
              <p:nvPr/>
            </p:nvSpPr>
            <p:spPr bwMode="auto">
              <a:xfrm>
                <a:off x="4734" y="2515"/>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7" name="Line 190"/>
              <p:cNvSpPr>
                <a:spLocks noChangeShapeType="1"/>
              </p:cNvSpPr>
              <p:nvPr/>
            </p:nvSpPr>
            <p:spPr bwMode="auto">
              <a:xfrm>
                <a:off x="4840" y="2460"/>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8" name="Line 191"/>
              <p:cNvSpPr>
                <a:spLocks noChangeShapeType="1"/>
              </p:cNvSpPr>
              <p:nvPr/>
            </p:nvSpPr>
            <p:spPr bwMode="auto">
              <a:xfrm flipV="1">
                <a:off x="4785" y="2459"/>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2" name="Group 207"/>
          <p:cNvGrpSpPr>
            <a:grpSpLocks/>
          </p:cNvGrpSpPr>
          <p:nvPr/>
        </p:nvGrpSpPr>
        <p:grpSpPr bwMode="auto">
          <a:xfrm>
            <a:off x="10337800" y="5465763"/>
            <a:ext cx="500063" cy="233362"/>
            <a:chOff x="4275" y="2748"/>
            <a:chExt cx="315" cy="147"/>
          </a:xfrm>
        </p:grpSpPr>
        <p:sp>
          <p:nvSpPr>
            <p:cNvPr id="463" name="Oval 194"/>
            <p:cNvSpPr>
              <a:spLocks noChangeArrowheads="1"/>
            </p:cNvSpPr>
            <p:nvPr/>
          </p:nvSpPr>
          <p:spPr bwMode="auto">
            <a:xfrm>
              <a:off x="4278" y="2814"/>
              <a:ext cx="312"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64" name="Line 195"/>
            <p:cNvSpPr>
              <a:spLocks noChangeShapeType="1"/>
            </p:cNvSpPr>
            <p:nvPr/>
          </p:nvSpPr>
          <p:spPr bwMode="auto">
            <a:xfrm>
              <a:off x="4278" y="280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5" name="Line 196"/>
            <p:cNvSpPr>
              <a:spLocks noChangeShapeType="1"/>
            </p:cNvSpPr>
            <p:nvPr/>
          </p:nvSpPr>
          <p:spPr bwMode="auto">
            <a:xfrm>
              <a:off x="4590" y="280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6" name="Rectangle 197"/>
            <p:cNvSpPr>
              <a:spLocks noChangeArrowheads="1"/>
            </p:cNvSpPr>
            <p:nvPr/>
          </p:nvSpPr>
          <p:spPr bwMode="auto">
            <a:xfrm>
              <a:off x="4278" y="2807"/>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467" name="Oval 198"/>
            <p:cNvSpPr>
              <a:spLocks noChangeArrowheads="1"/>
            </p:cNvSpPr>
            <p:nvPr/>
          </p:nvSpPr>
          <p:spPr bwMode="auto">
            <a:xfrm>
              <a:off x="4275" y="2748"/>
              <a:ext cx="312"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468" name="Group 202"/>
            <p:cNvGrpSpPr>
              <a:grpSpLocks/>
            </p:cNvGrpSpPr>
            <p:nvPr/>
          </p:nvGrpSpPr>
          <p:grpSpPr bwMode="auto">
            <a:xfrm>
              <a:off x="4349" y="2768"/>
              <a:ext cx="156" cy="56"/>
              <a:chOff x="4349" y="2768"/>
              <a:chExt cx="156" cy="56"/>
            </a:xfrm>
          </p:grpSpPr>
          <p:sp>
            <p:nvSpPr>
              <p:cNvPr id="473" name="Line 199"/>
              <p:cNvSpPr>
                <a:spLocks noChangeShapeType="1"/>
              </p:cNvSpPr>
              <p:nvPr/>
            </p:nvSpPr>
            <p:spPr bwMode="auto">
              <a:xfrm flipV="1">
                <a:off x="4349" y="2768"/>
                <a:ext cx="55"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74" name="Line 200"/>
              <p:cNvSpPr>
                <a:spLocks noChangeShapeType="1"/>
              </p:cNvSpPr>
              <p:nvPr/>
            </p:nvSpPr>
            <p:spPr bwMode="auto">
              <a:xfrm>
                <a:off x="4456" y="2824"/>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75" name="Line 201"/>
              <p:cNvSpPr>
                <a:spLocks noChangeShapeType="1"/>
              </p:cNvSpPr>
              <p:nvPr/>
            </p:nvSpPr>
            <p:spPr bwMode="auto">
              <a:xfrm>
                <a:off x="4401" y="2770"/>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469" name="Group 206"/>
            <p:cNvGrpSpPr>
              <a:grpSpLocks/>
            </p:cNvGrpSpPr>
            <p:nvPr/>
          </p:nvGrpSpPr>
          <p:grpSpPr bwMode="auto">
            <a:xfrm>
              <a:off x="4350" y="2767"/>
              <a:ext cx="154" cy="57"/>
              <a:chOff x="4350" y="2767"/>
              <a:chExt cx="154" cy="57"/>
            </a:xfrm>
          </p:grpSpPr>
          <p:sp>
            <p:nvSpPr>
              <p:cNvPr id="470" name="Line 203"/>
              <p:cNvSpPr>
                <a:spLocks noChangeShapeType="1"/>
              </p:cNvSpPr>
              <p:nvPr/>
            </p:nvSpPr>
            <p:spPr bwMode="auto">
              <a:xfrm>
                <a:off x="4350" y="2823"/>
                <a:ext cx="55"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71" name="Line 204"/>
              <p:cNvSpPr>
                <a:spLocks noChangeShapeType="1"/>
              </p:cNvSpPr>
              <p:nvPr/>
            </p:nvSpPr>
            <p:spPr bwMode="auto">
              <a:xfrm>
                <a:off x="4455" y="2768"/>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72" name="Line 205"/>
              <p:cNvSpPr>
                <a:spLocks noChangeShapeType="1"/>
              </p:cNvSpPr>
              <p:nvPr/>
            </p:nvSpPr>
            <p:spPr bwMode="auto">
              <a:xfrm flipV="1">
                <a:off x="4401" y="2767"/>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76" name="Group 221"/>
          <p:cNvGrpSpPr>
            <a:grpSpLocks/>
          </p:cNvGrpSpPr>
          <p:nvPr/>
        </p:nvGrpSpPr>
        <p:grpSpPr bwMode="auto">
          <a:xfrm>
            <a:off x="9534525" y="5089525"/>
            <a:ext cx="501650" cy="233363"/>
            <a:chOff x="3769" y="2511"/>
            <a:chExt cx="316" cy="147"/>
          </a:xfrm>
        </p:grpSpPr>
        <p:sp>
          <p:nvSpPr>
            <p:cNvPr id="477" name="Oval 208"/>
            <p:cNvSpPr>
              <a:spLocks noChangeArrowheads="1"/>
            </p:cNvSpPr>
            <p:nvPr/>
          </p:nvSpPr>
          <p:spPr bwMode="auto">
            <a:xfrm>
              <a:off x="3772" y="2577"/>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78" name="Line 209"/>
            <p:cNvSpPr>
              <a:spLocks noChangeShapeType="1"/>
            </p:cNvSpPr>
            <p:nvPr/>
          </p:nvSpPr>
          <p:spPr bwMode="auto">
            <a:xfrm>
              <a:off x="3772" y="257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79" name="Line 210"/>
            <p:cNvSpPr>
              <a:spLocks noChangeShapeType="1"/>
            </p:cNvSpPr>
            <p:nvPr/>
          </p:nvSpPr>
          <p:spPr bwMode="auto">
            <a:xfrm>
              <a:off x="4085" y="257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0" name="Rectangle 211"/>
            <p:cNvSpPr>
              <a:spLocks noChangeArrowheads="1"/>
            </p:cNvSpPr>
            <p:nvPr/>
          </p:nvSpPr>
          <p:spPr bwMode="auto">
            <a:xfrm>
              <a:off x="3772" y="257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481" name="Oval 212"/>
            <p:cNvSpPr>
              <a:spLocks noChangeArrowheads="1"/>
            </p:cNvSpPr>
            <p:nvPr/>
          </p:nvSpPr>
          <p:spPr bwMode="auto">
            <a:xfrm>
              <a:off x="3769" y="2511"/>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482" name="Group 216"/>
            <p:cNvGrpSpPr>
              <a:grpSpLocks/>
            </p:cNvGrpSpPr>
            <p:nvPr/>
          </p:nvGrpSpPr>
          <p:grpSpPr bwMode="auto">
            <a:xfrm>
              <a:off x="3844" y="2531"/>
              <a:ext cx="156" cy="56"/>
              <a:chOff x="3844" y="2531"/>
              <a:chExt cx="156" cy="56"/>
            </a:xfrm>
          </p:grpSpPr>
          <p:sp>
            <p:nvSpPr>
              <p:cNvPr id="487" name="Line 213"/>
              <p:cNvSpPr>
                <a:spLocks noChangeShapeType="1"/>
              </p:cNvSpPr>
              <p:nvPr/>
            </p:nvSpPr>
            <p:spPr bwMode="auto">
              <a:xfrm flipV="1">
                <a:off x="3844" y="2531"/>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8" name="Line 214"/>
              <p:cNvSpPr>
                <a:spLocks noChangeShapeType="1"/>
              </p:cNvSpPr>
              <p:nvPr/>
            </p:nvSpPr>
            <p:spPr bwMode="auto">
              <a:xfrm>
                <a:off x="3951" y="2587"/>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9" name="Line 215"/>
              <p:cNvSpPr>
                <a:spLocks noChangeShapeType="1"/>
              </p:cNvSpPr>
              <p:nvPr/>
            </p:nvSpPr>
            <p:spPr bwMode="auto">
              <a:xfrm>
                <a:off x="3895" y="2533"/>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483" name="Group 220"/>
            <p:cNvGrpSpPr>
              <a:grpSpLocks/>
            </p:cNvGrpSpPr>
            <p:nvPr/>
          </p:nvGrpSpPr>
          <p:grpSpPr bwMode="auto">
            <a:xfrm>
              <a:off x="3844" y="2530"/>
              <a:ext cx="155" cy="57"/>
              <a:chOff x="3844" y="2530"/>
              <a:chExt cx="155" cy="57"/>
            </a:xfrm>
          </p:grpSpPr>
          <p:sp>
            <p:nvSpPr>
              <p:cNvPr id="484" name="Line 217"/>
              <p:cNvSpPr>
                <a:spLocks noChangeShapeType="1"/>
              </p:cNvSpPr>
              <p:nvPr/>
            </p:nvSpPr>
            <p:spPr bwMode="auto">
              <a:xfrm>
                <a:off x="3844" y="2586"/>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5" name="Line 218"/>
              <p:cNvSpPr>
                <a:spLocks noChangeShapeType="1"/>
              </p:cNvSpPr>
              <p:nvPr/>
            </p:nvSpPr>
            <p:spPr bwMode="auto">
              <a:xfrm>
                <a:off x="3950" y="2531"/>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6" name="Line 219"/>
              <p:cNvSpPr>
                <a:spLocks noChangeShapeType="1"/>
              </p:cNvSpPr>
              <p:nvPr/>
            </p:nvSpPr>
            <p:spPr bwMode="auto">
              <a:xfrm flipV="1">
                <a:off x="3895" y="2530"/>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490" name="Line 222"/>
          <p:cNvSpPr>
            <a:spLocks noChangeShapeType="1"/>
          </p:cNvSpPr>
          <p:nvPr/>
        </p:nvSpPr>
        <p:spPr bwMode="auto">
          <a:xfrm flipV="1">
            <a:off x="9788525" y="5300663"/>
            <a:ext cx="1588" cy="2492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491" name="Group 230"/>
          <p:cNvGrpSpPr>
            <a:grpSpLocks/>
          </p:cNvGrpSpPr>
          <p:nvPr/>
        </p:nvGrpSpPr>
        <p:grpSpPr bwMode="auto">
          <a:xfrm>
            <a:off x="8153400" y="1697038"/>
            <a:ext cx="869950" cy="1316037"/>
            <a:chOff x="2974" y="966"/>
            <a:chExt cx="548" cy="829"/>
          </a:xfrm>
        </p:grpSpPr>
        <p:sp>
          <p:nvSpPr>
            <p:cNvPr id="492" name="Rectangle 223"/>
            <p:cNvSpPr>
              <a:spLocks noChangeArrowheads="1"/>
            </p:cNvSpPr>
            <p:nvPr/>
          </p:nvSpPr>
          <p:spPr bwMode="auto">
            <a:xfrm>
              <a:off x="3022" y="971"/>
              <a:ext cx="455" cy="75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93" name="Rectangle 224"/>
            <p:cNvSpPr>
              <a:spLocks noChangeArrowheads="1"/>
            </p:cNvSpPr>
            <p:nvPr/>
          </p:nvSpPr>
          <p:spPr bwMode="auto">
            <a:xfrm>
              <a:off x="3000" y="994"/>
              <a:ext cx="464" cy="78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94" name="Rectangle 225"/>
            <p:cNvSpPr>
              <a:spLocks noChangeArrowheads="1"/>
            </p:cNvSpPr>
            <p:nvPr/>
          </p:nvSpPr>
          <p:spPr bwMode="auto">
            <a:xfrm>
              <a:off x="3003" y="1166"/>
              <a:ext cx="455" cy="16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95" name="Rectangle 226"/>
            <p:cNvSpPr>
              <a:spLocks noChangeArrowheads="1"/>
            </p:cNvSpPr>
            <p:nvPr/>
          </p:nvSpPr>
          <p:spPr bwMode="auto">
            <a:xfrm>
              <a:off x="2974" y="966"/>
              <a:ext cx="548" cy="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600" b="1">
                  <a:latin typeface="Comic Sans MS" panose="030F0702030302020204" pitchFamily="66" charset="0"/>
                  <a:ea typeface="宋体" panose="02010600030101010101" pitchFamily="2" charset="-122"/>
                </a:rPr>
                <a:t>应用层</a:t>
              </a:r>
            </a:p>
            <a:p>
              <a:pPr algn="ctr">
                <a:spcBef>
                  <a:spcPct val="0"/>
                </a:spcBef>
                <a:buFontTx/>
                <a:buNone/>
              </a:pPr>
              <a:r>
                <a:rPr lang="zh-CN" altLang="en-US" sz="1600" b="1">
                  <a:latin typeface="Comic Sans MS" panose="030F0702030302020204" pitchFamily="66" charset="0"/>
                  <a:ea typeface="宋体" panose="02010600030101010101" pitchFamily="2" charset="-122"/>
                </a:rPr>
                <a:t>传输层</a:t>
              </a:r>
            </a:p>
            <a:p>
              <a:pPr algn="ctr">
                <a:spcBef>
                  <a:spcPct val="0"/>
                </a:spcBef>
                <a:buFontTx/>
                <a:buNone/>
              </a:pPr>
              <a:r>
                <a:rPr lang="zh-CN" altLang="en-US" sz="1600" b="1">
                  <a:latin typeface="Comic Sans MS" panose="030F0702030302020204" pitchFamily="66" charset="0"/>
                  <a:ea typeface="宋体" panose="02010600030101010101" pitchFamily="2" charset="-122"/>
                </a:rPr>
                <a:t>网络层</a:t>
              </a:r>
            </a:p>
            <a:p>
              <a:pPr algn="ctr">
                <a:spcBef>
                  <a:spcPct val="0"/>
                </a:spcBef>
                <a:buFontTx/>
                <a:buNone/>
              </a:pPr>
              <a:r>
                <a:rPr lang="zh-CN" altLang="en-US" sz="1600" b="1">
                  <a:latin typeface="Comic Sans MS" panose="030F0702030302020204" pitchFamily="66" charset="0"/>
                  <a:ea typeface="宋体" panose="02010600030101010101" pitchFamily="2" charset="-122"/>
                </a:rPr>
                <a:t>链路层</a:t>
              </a:r>
            </a:p>
            <a:p>
              <a:pPr algn="ctr">
                <a:spcBef>
                  <a:spcPct val="0"/>
                </a:spcBef>
                <a:buFontTx/>
                <a:buNone/>
              </a:pPr>
              <a:r>
                <a:rPr lang="zh-CN" altLang="en-US" sz="1600" b="1">
                  <a:latin typeface="Comic Sans MS" panose="030F0702030302020204" pitchFamily="66" charset="0"/>
                  <a:ea typeface="宋体" panose="02010600030101010101" pitchFamily="2" charset="-122"/>
                </a:rPr>
                <a:t>物理层</a:t>
              </a:r>
            </a:p>
          </p:txBody>
        </p:sp>
        <p:sp>
          <p:nvSpPr>
            <p:cNvPr id="496" name="Line 227"/>
            <p:cNvSpPr>
              <a:spLocks noChangeShapeType="1"/>
            </p:cNvSpPr>
            <p:nvPr/>
          </p:nvSpPr>
          <p:spPr bwMode="auto">
            <a:xfrm>
              <a:off x="3000" y="1329"/>
              <a:ext cx="464" cy="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97" name="Line 228"/>
            <p:cNvSpPr>
              <a:spLocks noChangeShapeType="1"/>
            </p:cNvSpPr>
            <p:nvPr/>
          </p:nvSpPr>
          <p:spPr bwMode="auto">
            <a:xfrm>
              <a:off x="3006" y="1464"/>
              <a:ext cx="465" cy="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98" name="Line 229"/>
            <p:cNvSpPr>
              <a:spLocks noChangeShapeType="1"/>
            </p:cNvSpPr>
            <p:nvPr/>
          </p:nvSpPr>
          <p:spPr bwMode="auto">
            <a:xfrm>
              <a:off x="3006" y="1599"/>
              <a:ext cx="465" cy="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499" name="Group 244"/>
          <p:cNvGrpSpPr>
            <a:grpSpLocks/>
          </p:cNvGrpSpPr>
          <p:nvPr/>
        </p:nvGrpSpPr>
        <p:grpSpPr bwMode="auto">
          <a:xfrm>
            <a:off x="10706100" y="4641850"/>
            <a:ext cx="814388" cy="701675"/>
            <a:chOff x="4507" y="2229"/>
            <a:chExt cx="513" cy="442"/>
          </a:xfrm>
        </p:grpSpPr>
        <p:sp>
          <p:nvSpPr>
            <p:cNvPr id="500" name="Rectangle 239"/>
            <p:cNvSpPr>
              <a:spLocks noChangeArrowheads="1"/>
            </p:cNvSpPr>
            <p:nvPr/>
          </p:nvSpPr>
          <p:spPr bwMode="auto">
            <a:xfrm>
              <a:off x="4572" y="2328"/>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01" name="Rectangle 240"/>
            <p:cNvSpPr>
              <a:spLocks noChangeArrowheads="1"/>
            </p:cNvSpPr>
            <p:nvPr/>
          </p:nvSpPr>
          <p:spPr bwMode="auto">
            <a:xfrm>
              <a:off x="4545" y="2349"/>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02" name="Rectangle 241"/>
            <p:cNvSpPr>
              <a:spLocks noChangeArrowheads="1"/>
            </p:cNvSpPr>
            <p:nvPr/>
          </p:nvSpPr>
          <p:spPr bwMode="auto">
            <a:xfrm>
              <a:off x="4507" y="2229"/>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en-US" altLang="zh-CN" sz="1000" b="1">
                <a:latin typeface="Comic Sans MS" panose="030F0702030302020204" pitchFamily="66" charset="0"/>
                <a:ea typeface="宋体" panose="02010600030101010101" pitchFamily="2" charset="-122"/>
              </a:endParaRPr>
            </a:p>
            <a:p>
              <a:pPr algn="ctr">
                <a:spcBef>
                  <a:spcPct val="0"/>
                </a:spcBef>
                <a:buFontTx/>
                <a:buNone/>
              </a:pPr>
              <a:r>
                <a:rPr lang="en-US" altLang="zh-CN" sz="1000" b="1">
                  <a:latin typeface="Comic Sans MS" panose="030F0702030302020204" pitchFamily="66" charset="0"/>
                  <a:ea typeface="宋体" panose="02010600030101010101" pitchFamily="2" charset="-122"/>
                </a:rPr>
                <a:t>network</a:t>
              </a:r>
            </a:p>
            <a:p>
              <a:pPr algn="ctr">
                <a:spcBef>
                  <a:spcPct val="0"/>
                </a:spcBef>
                <a:buFontTx/>
                <a:buNone/>
              </a:pPr>
              <a:r>
                <a:rPr lang="en-US" altLang="zh-CN" sz="1000" b="1">
                  <a:latin typeface="Comic Sans MS" panose="030F0702030302020204" pitchFamily="66" charset="0"/>
                  <a:ea typeface="宋体" panose="02010600030101010101" pitchFamily="2" charset="-122"/>
                </a:rPr>
                <a:t>data link</a:t>
              </a:r>
            </a:p>
            <a:p>
              <a:pPr algn="ctr">
                <a:spcBef>
                  <a:spcPct val="0"/>
                </a:spcBef>
                <a:buFontTx/>
                <a:buNone/>
              </a:pPr>
              <a:r>
                <a:rPr lang="en-US" altLang="zh-CN" sz="1000" b="1">
                  <a:latin typeface="Comic Sans MS" panose="030F0702030302020204" pitchFamily="66" charset="0"/>
                  <a:ea typeface="宋体" panose="02010600030101010101" pitchFamily="2" charset="-122"/>
                </a:rPr>
                <a:t>physical</a:t>
              </a:r>
            </a:p>
          </p:txBody>
        </p:sp>
        <p:sp>
          <p:nvSpPr>
            <p:cNvPr id="503" name="Line 242"/>
            <p:cNvSpPr>
              <a:spLocks noChangeShapeType="1"/>
            </p:cNvSpPr>
            <p:nvPr/>
          </p:nvSpPr>
          <p:spPr bwMode="auto">
            <a:xfrm>
              <a:off x="4542" y="2541"/>
              <a:ext cx="435" cy="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04" name="Line 243"/>
            <p:cNvSpPr>
              <a:spLocks noChangeShapeType="1"/>
            </p:cNvSpPr>
            <p:nvPr/>
          </p:nvSpPr>
          <p:spPr bwMode="auto">
            <a:xfrm>
              <a:off x="4548" y="2445"/>
              <a:ext cx="435" cy="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505" name="Group 250"/>
          <p:cNvGrpSpPr>
            <a:grpSpLocks/>
          </p:cNvGrpSpPr>
          <p:nvPr/>
        </p:nvGrpSpPr>
        <p:grpSpPr bwMode="auto">
          <a:xfrm>
            <a:off x="11239500" y="4060825"/>
            <a:ext cx="814388" cy="701675"/>
            <a:chOff x="4843" y="1863"/>
            <a:chExt cx="513" cy="442"/>
          </a:xfrm>
        </p:grpSpPr>
        <p:sp>
          <p:nvSpPr>
            <p:cNvPr id="506" name="Rectangle 245"/>
            <p:cNvSpPr>
              <a:spLocks noChangeArrowheads="1"/>
            </p:cNvSpPr>
            <p:nvPr/>
          </p:nvSpPr>
          <p:spPr bwMode="auto">
            <a:xfrm>
              <a:off x="4908" y="196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07" name="Rectangle 246"/>
            <p:cNvSpPr>
              <a:spLocks noChangeArrowheads="1"/>
            </p:cNvSpPr>
            <p:nvPr/>
          </p:nvSpPr>
          <p:spPr bwMode="auto">
            <a:xfrm>
              <a:off x="4881" y="198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08" name="Rectangle 247"/>
            <p:cNvSpPr>
              <a:spLocks noChangeArrowheads="1"/>
            </p:cNvSpPr>
            <p:nvPr/>
          </p:nvSpPr>
          <p:spPr bwMode="auto">
            <a:xfrm>
              <a:off x="4843" y="186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en-US" altLang="zh-CN" sz="1000" b="1">
                <a:latin typeface="Comic Sans MS" panose="030F0702030302020204" pitchFamily="66" charset="0"/>
                <a:ea typeface="宋体" panose="02010600030101010101" pitchFamily="2" charset="-122"/>
              </a:endParaRPr>
            </a:p>
            <a:p>
              <a:pPr algn="ctr">
                <a:spcBef>
                  <a:spcPct val="0"/>
                </a:spcBef>
                <a:buFontTx/>
                <a:buNone/>
              </a:pPr>
              <a:r>
                <a:rPr lang="en-US" altLang="zh-CN" sz="1000" b="1">
                  <a:latin typeface="Comic Sans MS" panose="030F0702030302020204" pitchFamily="66" charset="0"/>
                  <a:ea typeface="宋体" panose="02010600030101010101" pitchFamily="2" charset="-122"/>
                </a:rPr>
                <a:t>network</a:t>
              </a:r>
            </a:p>
            <a:p>
              <a:pPr algn="ctr">
                <a:spcBef>
                  <a:spcPct val="0"/>
                </a:spcBef>
                <a:buFontTx/>
                <a:buNone/>
              </a:pPr>
              <a:r>
                <a:rPr lang="en-US" altLang="zh-CN" sz="1000" b="1">
                  <a:latin typeface="Comic Sans MS" panose="030F0702030302020204" pitchFamily="66" charset="0"/>
                  <a:ea typeface="宋体" panose="02010600030101010101" pitchFamily="2" charset="-122"/>
                </a:rPr>
                <a:t>data link</a:t>
              </a:r>
            </a:p>
            <a:p>
              <a:pPr algn="ctr">
                <a:spcBef>
                  <a:spcPct val="0"/>
                </a:spcBef>
                <a:buFontTx/>
                <a:buNone/>
              </a:pPr>
              <a:r>
                <a:rPr lang="en-US" altLang="zh-CN" sz="1000" b="1">
                  <a:latin typeface="Comic Sans MS" panose="030F0702030302020204" pitchFamily="66" charset="0"/>
                  <a:ea typeface="宋体" panose="02010600030101010101" pitchFamily="2" charset="-122"/>
                </a:rPr>
                <a:t>physical</a:t>
              </a:r>
            </a:p>
          </p:txBody>
        </p:sp>
        <p:sp>
          <p:nvSpPr>
            <p:cNvPr id="509" name="Line 248"/>
            <p:cNvSpPr>
              <a:spLocks noChangeShapeType="1"/>
            </p:cNvSpPr>
            <p:nvPr/>
          </p:nvSpPr>
          <p:spPr bwMode="auto">
            <a:xfrm>
              <a:off x="4878" y="2175"/>
              <a:ext cx="435" cy="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0" name="Line 249"/>
            <p:cNvSpPr>
              <a:spLocks noChangeShapeType="1"/>
            </p:cNvSpPr>
            <p:nvPr/>
          </p:nvSpPr>
          <p:spPr bwMode="auto">
            <a:xfrm>
              <a:off x="4884" y="2079"/>
              <a:ext cx="435" cy="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511" name="Group 256"/>
          <p:cNvGrpSpPr>
            <a:grpSpLocks/>
          </p:cNvGrpSpPr>
          <p:nvPr/>
        </p:nvGrpSpPr>
        <p:grpSpPr bwMode="auto">
          <a:xfrm>
            <a:off x="10353675" y="3756025"/>
            <a:ext cx="814388" cy="701675"/>
            <a:chOff x="4285" y="1671"/>
            <a:chExt cx="513" cy="442"/>
          </a:xfrm>
        </p:grpSpPr>
        <p:sp>
          <p:nvSpPr>
            <p:cNvPr id="512" name="Rectangle 251"/>
            <p:cNvSpPr>
              <a:spLocks noChangeArrowheads="1"/>
            </p:cNvSpPr>
            <p:nvPr/>
          </p:nvSpPr>
          <p:spPr bwMode="auto">
            <a:xfrm>
              <a:off x="4350" y="1770"/>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13" name="Rectangle 252"/>
            <p:cNvSpPr>
              <a:spLocks noChangeArrowheads="1"/>
            </p:cNvSpPr>
            <p:nvPr/>
          </p:nvSpPr>
          <p:spPr bwMode="auto">
            <a:xfrm>
              <a:off x="4323" y="1791"/>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14" name="Rectangle 253"/>
            <p:cNvSpPr>
              <a:spLocks noChangeArrowheads="1"/>
            </p:cNvSpPr>
            <p:nvPr/>
          </p:nvSpPr>
          <p:spPr bwMode="auto">
            <a:xfrm>
              <a:off x="4285" y="1671"/>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en-US" altLang="zh-CN" sz="1000" b="1">
                <a:latin typeface="Comic Sans MS" panose="030F0702030302020204" pitchFamily="66" charset="0"/>
                <a:ea typeface="宋体" panose="02010600030101010101" pitchFamily="2" charset="-122"/>
              </a:endParaRPr>
            </a:p>
            <a:p>
              <a:pPr algn="ctr">
                <a:spcBef>
                  <a:spcPct val="0"/>
                </a:spcBef>
                <a:buFontTx/>
                <a:buNone/>
              </a:pPr>
              <a:r>
                <a:rPr lang="en-US" altLang="zh-CN" sz="1000" b="1">
                  <a:latin typeface="Comic Sans MS" panose="030F0702030302020204" pitchFamily="66" charset="0"/>
                  <a:ea typeface="宋体" panose="02010600030101010101" pitchFamily="2" charset="-122"/>
                </a:rPr>
                <a:t>network</a:t>
              </a:r>
            </a:p>
            <a:p>
              <a:pPr algn="ctr">
                <a:spcBef>
                  <a:spcPct val="0"/>
                </a:spcBef>
                <a:buFontTx/>
                <a:buNone/>
              </a:pPr>
              <a:r>
                <a:rPr lang="en-US" altLang="zh-CN" sz="1000" b="1">
                  <a:latin typeface="Comic Sans MS" panose="030F0702030302020204" pitchFamily="66" charset="0"/>
                  <a:ea typeface="宋体" panose="02010600030101010101" pitchFamily="2" charset="-122"/>
                </a:rPr>
                <a:t>data link</a:t>
              </a:r>
            </a:p>
            <a:p>
              <a:pPr algn="ctr">
                <a:spcBef>
                  <a:spcPct val="0"/>
                </a:spcBef>
                <a:buFontTx/>
                <a:buNone/>
              </a:pPr>
              <a:r>
                <a:rPr lang="en-US" altLang="zh-CN" sz="1000" b="1">
                  <a:latin typeface="Comic Sans MS" panose="030F0702030302020204" pitchFamily="66" charset="0"/>
                  <a:ea typeface="宋体" panose="02010600030101010101" pitchFamily="2" charset="-122"/>
                </a:rPr>
                <a:t>physical</a:t>
              </a:r>
            </a:p>
          </p:txBody>
        </p:sp>
        <p:sp>
          <p:nvSpPr>
            <p:cNvPr id="515" name="Line 254"/>
            <p:cNvSpPr>
              <a:spLocks noChangeShapeType="1"/>
            </p:cNvSpPr>
            <p:nvPr/>
          </p:nvSpPr>
          <p:spPr bwMode="auto">
            <a:xfrm>
              <a:off x="4320" y="1983"/>
              <a:ext cx="435" cy="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6" name="Line 255"/>
            <p:cNvSpPr>
              <a:spLocks noChangeShapeType="1"/>
            </p:cNvSpPr>
            <p:nvPr/>
          </p:nvSpPr>
          <p:spPr bwMode="auto">
            <a:xfrm>
              <a:off x="4326" y="1887"/>
              <a:ext cx="435" cy="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517" name="Group 262"/>
          <p:cNvGrpSpPr>
            <a:grpSpLocks/>
          </p:cNvGrpSpPr>
          <p:nvPr/>
        </p:nvGrpSpPr>
        <p:grpSpPr bwMode="auto">
          <a:xfrm>
            <a:off x="10287000" y="2984500"/>
            <a:ext cx="814388" cy="701675"/>
            <a:chOff x="4243" y="1185"/>
            <a:chExt cx="513" cy="442"/>
          </a:xfrm>
        </p:grpSpPr>
        <p:sp>
          <p:nvSpPr>
            <p:cNvPr id="518" name="Rectangle 257"/>
            <p:cNvSpPr>
              <a:spLocks noChangeArrowheads="1"/>
            </p:cNvSpPr>
            <p:nvPr/>
          </p:nvSpPr>
          <p:spPr bwMode="auto">
            <a:xfrm>
              <a:off x="4308" y="128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19" name="Rectangle 258"/>
            <p:cNvSpPr>
              <a:spLocks noChangeArrowheads="1"/>
            </p:cNvSpPr>
            <p:nvPr/>
          </p:nvSpPr>
          <p:spPr bwMode="auto">
            <a:xfrm>
              <a:off x="4281" y="1305"/>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20" name="Rectangle 259"/>
            <p:cNvSpPr>
              <a:spLocks noChangeArrowheads="1"/>
            </p:cNvSpPr>
            <p:nvPr/>
          </p:nvSpPr>
          <p:spPr bwMode="auto">
            <a:xfrm>
              <a:off x="4243" y="118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en-US" altLang="zh-CN" sz="1000" b="1">
                <a:latin typeface="Comic Sans MS" panose="030F0702030302020204" pitchFamily="66" charset="0"/>
                <a:ea typeface="宋体" panose="02010600030101010101" pitchFamily="2" charset="-122"/>
              </a:endParaRPr>
            </a:p>
            <a:p>
              <a:pPr algn="ctr">
                <a:spcBef>
                  <a:spcPct val="0"/>
                </a:spcBef>
                <a:buFontTx/>
                <a:buNone/>
              </a:pPr>
              <a:r>
                <a:rPr lang="en-US" altLang="zh-CN" sz="1000" b="1">
                  <a:latin typeface="Comic Sans MS" panose="030F0702030302020204" pitchFamily="66" charset="0"/>
                  <a:ea typeface="宋体" panose="02010600030101010101" pitchFamily="2" charset="-122"/>
                </a:rPr>
                <a:t>network</a:t>
              </a:r>
            </a:p>
            <a:p>
              <a:pPr algn="ctr">
                <a:spcBef>
                  <a:spcPct val="0"/>
                </a:spcBef>
                <a:buFontTx/>
                <a:buNone/>
              </a:pPr>
              <a:r>
                <a:rPr lang="en-US" altLang="zh-CN" sz="1000" b="1">
                  <a:latin typeface="Comic Sans MS" panose="030F0702030302020204" pitchFamily="66" charset="0"/>
                  <a:ea typeface="宋体" panose="02010600030101010101" pitchFamily="2" charset="-122"/>
                </a:rPr>
                <a:t>data link</a:t>
              </a:r>
            </a:p>
            <a:p>
              <a:pPr algn="ctr">
                <a:spcBef>
                  <a:spcPct val="0"/>
                </a:spcBef>
                <a:buFontTx/>
                <a:buNone/>
              </a:pPr>
              <a:r>
                <a:rPr lang="en-US" altLang="zh-CN" sz="1000" b="1">
                  <a:latin typeface="Comic Sans MS" panose="030F0702030302020204" pitchFamily="66" charset="0"/>
                  <a:ea typeface="宋体" panose="02010600030101010101" pitchFamily="2" charset="-122"/>
                </a:rPr>
                <a:t>physical</a:t>
              </a:r>
            </a:p>
          </p:txBody>
        </p:sp>
        <p:sp>
          <p:nvSpPr>
            <p:cNvPr id="521" name="Line 260"/>
            <p:cNvSpPr>
              <a:spLocks noChangeShapeType="1"/>
            </p:cNvSpPr>
            <p:nvPr/>
          </p:nvSpPr>
          <p:spPr bwMode="auto">
            <a:xfrm>
              <a:off x="4278" y="1497"/>
              <a:ext cx="435" cy="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2" name="Line 261"/>
            <p:cNvSpPr>
              <a:spLocks noChangeShapeType="1"/>
            </p:cNvSpPr>
            <p:nvPr/>
          </p:nvSpPr>
          <p:spPr bwMode="auto">
            <a:xfrm>
              <a:off x="4284" y="1401"/>
              <a:ext cx="435" cy="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523" name="Group 268"/>
          <p:cNvGrpSpPr>
            <a:grpSpLocks/>
          </p:cNvGrpSpPr>
          <p:nvPr/>
        </p:nvGrpSpPr>
        <p:grpSpPr bwMode="auto">
          <a:xfrm>
            <a:off x="9353550" y="3270250"/>
            <a:ext cx="814388" cy="701675"/>
            <a:chOff x="3655" y="1365"/>
            <a:chExt cx="513" cy="442"/>
          </a:xfrm>
        </p:grpSpPr>
        <p:sp>
          <p:nvSpPr>
            <p:cNvPr id="524" name="Rectangle 263"/>
            <p:cNvSpPr>
              <a:spLocks noChangeArrowheads="1"/>
            </p:cNvSpPr>
            <p:nvPr/>
          </p:nvSpPr>
          <p:spPr bwMode="auto">
            <a:xfrm>
              <a:off x="3720" y="146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25" name="Rectangle 264"/>
            <p:cNvSpPr>
              <a:spLocks noChangeArrowheads="1"/>
            </p:cNvSpPr>
            <p:nvPr/>
          </p:nvSpPr>
          <p:spPr bwMode="auto">
            <a:xfrm>
              <a:off x="3693" y="1485"/>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26" name="Rectangle 265"/>
            <p:cNvSpPr>
              <a:spLocks noChangeArrowheads="1"/>
            </p:cNvSpPr>
            <p:nvPr/>
          </p:nvSpPr>
          <p:spPr bwMode="auto">
            <a:xfrm>
              <a:off x="3655" y="136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en-US" altLang="zh-CN" sz="1000" b="1">
                <a:latin typeface="Comic Sans MS" panose="030F0702030302020204" pitchFamily="66" charset="0"/>
                <a:ea typeface="宋体" panose="02010600030101010101" pitchFamily="2" charset="-122"/>
              </a:endParaRPr>
            </a:p>
            <a:p>
              <a:pPr algn="ctr">
                <a:spcBef>
                  <a:spcPct val="0"/>
                </a:spcBef>
                <a:buFontTx/>
                <a:buNone/>
              </a:pPr>
              <a:r>
                <a:rPr lang="en-US" altLang="zh-CN" sz="1000" b="1">
                  <a:latin typeface="Comic Sans MS" panose="030F0702030302020204" pitchFamily="66" charset="0"/>
                  <a:ea typeface="宋体" panose="02010600030101010101" pitchFamily="2" charset="-122"/>
                </a:rPr>
                <a:t>network</a:t>
              </a:r>
            </a:p>
            <a:p>
              <a:pPr algn="ctr">
                <a:spcBef>
                  <a:spcPct val="0"/>
                </a:spcBef>
                <a:buFontTx/>
                <a:buNone/>
              </a:pPr>
              <a:r>
                <a:rPr lang="en-US" altLang="zh-CN" sz="1000" b="1">
                  <a:latin typeface="Comic Sans MS" panose="030F0702030302020204" pitchFamily="66" charset="0"/>
                  <a:ea typeface="宋体" panose="02010600030101010101" pitchFamily="2" charset="-122"/>
                </a:rPr>
                <a:t>data link</a:t>
              </a:r>
            </a:p>
            <a:p>
              <a:pPr algn="ctr">
                <a:spcBef>
                  <a:spcPct val="0"/>
                </a:spcBef>
                <a:buFontTx/>
                <a:buNone/>
              </a:pPr>
              <a:r>
                <a:rPr lang="en-US" altLang="zh-CN" sz="1000" b="1">
                  <a:latin typeface="Comic Sans MS" panose="030F0702030302020204" pitchFamily="66" charset="0"/>
                  <a:ea typeface="宋体" panose="02010600030101010101" pitchFamily="2" charset="-122"/>
                </a:rPr>
                <a:t>physical</a:t>
              </a:r>
            </a:p>
          </p:txBody>
        </p:sp>
        <p:sp>
          <p:nvSpPr>
            <p:cNvPr id="527" name="Line 266"/>
            <p:cNvSpPr>
              <a:spLocks noChangeShapeType="1"/>
            </p:cNvSpPr>
            <p:nvPr/>
          </p:nvSpPr>
          <p:spPr bwMode="auto">
            <a:xfrm>
              <a:off x="3690" y="1677"/>
              <a:ext cx="435" cy="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8" name="Line 267"/>
            <p:cNvSpPr>
              <a:spLocks noChangeShapeType="1"/>
            </p:cNvSpPr>
            <p:nvPr/>
          </p:nvSpPr>
          <p:spPr bwMode="auto">
            <a:xfrm>
              <a:off x="3696" y="1581"/>
              <a:ext cx="435" cy="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529" name="Group 273"/>
          <p:cNvGrpSpPr>
            <a:grpSpLocks/>
          </p:cNvGrpSpPr>
          <p:nvPr/>
        </p:nvGrpSpPr>
        <p:grpSpPr bwMode="auto">
          <a:xfrm>
            <a:off x="8955088" y="2782888"/>
            <a:ext cx="2478087" cy="3048000"/>
            <a:chOff x="3404" y="1058"/>
            <a:chExt cx="1561" cy="1920"/>
          </a:xfrm>
        </p:grpSpPr>
        <p:sp>
          <p:nvSpPr>
            <p:cNvPr id="530" name="Rectangle 269"/>
            <p:cNvSpPr>
              <a:spLocks noChangeArrowheads="1"/>
            </p:cNvSpPr>
            <p:nvPr/>
          </p:nvSpPr>
          <p:spPr bwMode="auto">
            <a:xfrm rot="2880000">
              <a:off x="3221" y="1931"/>
              <a:ext cx="1920" cy="1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31" name="Rectangle 270"/>
            <p:cNvSpPr>
              <a:spLocks noChangeArrowheads="1"/>
            </p:cNvSpPr>
            <p:nvPr/>
          </p:nvSpPr>
          <p:spPr bwMode="auto">
            <a:xfrm rot="2880000">
              <a:off x="3625" y="1926"/>
              <a:ext cx="11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600" b="1">
                  <a:latin typeface="Comic Sans MS" panose="030F0702030302020204" pitchFamily="66" charset="0"/>
                  <a:ea typeface="宋体" panose="02010600030101010101" pitchFamily="2" charset="-122"/>
                </a:rPr>
                <a:t>逻辑的端到端传输</a:t>
              </a:r>
            </a:p>
          </p:txBody>
        </p:sp>
        <p:sp>
          <p:nvSpPr>
            <p:cNvPr id="532" name="Freeform 271"/>
            <p:cNvSpPr>
              <a:spLocks/>
            </p:cNvSpPr>
            <p:nvPr/>
          </p:nvSpPr>
          <p:spPr bwMode="auto">
            <a:xfrm>
              <a:off x="3404" y="1113"/>
              <a:ext cx="285" cy="303"/>
            </a:xfrm>
            <a:custGeom>
              <a:avLst/>
              <a:gdLst>
                <a:gd name="T0" fmla="*/ 284 w 285"/>
                <a:gd name="T1" fmla="*/ 129 h 303"/>
                <a:gd name="T2" fmla="*/ 247 w 285"/>
                <a:gd name="T3" fmla="*/ 161 h 303"/>
                <a:gd name="T4" fmla="*/ 211 w 285"/>
                <a:gd name="T5" fmla="*/ 193 h 303"/>
                <a:gd name="T6" fmla="*/ 178 w 285"/>
                <a:gd name="T7" fmla="*/ 222 h 303"/>
                <a:gd name="T8" fmla="*/ 147 w 285"/>
                <a:gd name="T9" fmla="*/ 248 h 303"/>
                <a:gd name="T10" fmla="*/ 122 w 285"/>
                <a:gd name="T11" fmla="*/ 270 h 303"/>
                <a:gd name="T12" fmla="*/ 111 w 285"/>
                <a:gd name="T13" fmla="*/ 280 h 303"/>
                <a:gd name="T14" fmla="*/ 102 w 285"/>
                <a:gd name="T15" fmla="*/ 287 h 303"/>
                <a:gd name="T16" fmla="*/ 95 w 285"/>
                <a:gd name="T17" fmla="*/ 294 h 303"/>
                <a:gd name="T18" fmla="*/ 90 w 285"/>
                <a:gd name="T19" fmla="*/ 298 h 303"/>
                <a:gd name="T20" fmla="*/ 86 w 285"/>
                <a:gd name="T21" fmla="*/ 301 h 303"/>
                <a:gd name="T22" fmla="*/ 85 w 285"/>
                <a:gd name="T23" fmla="*/ 302 h 303"/>
                <a:gd name="T24" fmla="*/ 85 w 285"/>
                <a:gd name="T25" fmla="*/ 272 h 303"/>
                <a:gd name="T26" fmla="*/ 82 w 285"/>
                <a:gd name="T27" fmla="*/ 242 h 303"/>
                <a:gd name="T28" fmla="*/ 78 w 285"/>
                <a:gd name="T29" fmla="*/ 214 h 303"/>
                <a:gd name="T30" fmla="*/ 72 w 285"/>
                <a:gd name="T31" fmla="*/ 187 h 303"/>
                <a:gd name="T32" fmla="*/ 65 w 285"/>
                <a:gd name="T33" fmla="*/ 161 h 303"/>
                <a:gd name="T34" fmla="*/ 56 w 285"/>
                <a:gd name="T35" fmla="*/ 137 h 303"/>
                <a:gd name="T36" fmla="*/ 48 w 285"/>
                <a:gd name="T37" fmla="*/ 115 h 303"/>
                <a:gd name="T38" fmla="*/ 39 w 285"/>
                <a:gd name="T39" fmla="*/ 95 h 303"/>
                <a:gd name="T40" fmla="*/ 30 w 285"/>
                <a:gd name="T41" fmla="*/ 76 h 303"/>
                <a:gd name="T42" fmla="*/ 22 w 285"/>
                <a:gd name="T43" fmla="*/ 59 h 303"/>
                <a:gd name="T44" fmla="*/ 14 w 285"/>
                <a:gd name="T45" fmla="*/ 44 h 303"/>
                <a:gd name="T46" fmla="*/ 8 w 285"/>
                <a:gd name="T47" fmla="*/ 31 h 303"/>
                <a:gd name="T48" fmla="*/ 3 w 285"/>
                <a:gd name="T49" fmla="*/ 20 h 303"/>
                <a:gd name="T50" fmla="*/ 0 w 285"/>
                <a:gd name="T51" fmla="*/ 11 h 303"/>
                <a:gd name="T52" fmla="*/ 0 w 285"/>
                <a:gd name="T53" fmla="*/ 5 h 303"/>
                <a:gd name="T54" fmla="*/ 2 w 285"/>
                <a:gd name="T55" fmla="*/ 1 h 303"/>
                <a:gd name="T56" fmla="*/ 6 w 285"/>
                <a:gd name="T57" fmla="*/ 0 h 303"/>
                <a:gd name="T58" fmla="*/ 12 w 285"/>
                <a:gd name="T59" fmla="*/ 1 h 303"/>
                <a:gd name="T60" fmla="*/ 20 w 285"/>
                <a:gd name="T61" fmla="*/ 5 h 303"/>
                <a:gd name="T62" fmla="*/ 29 w 285"/>
                <a:gd name="T63" fmla="*/ 11 h 303"/>
                <a:gd name="T64" fmla="*/ 41 w 285"/>
                <a:gd name="T65" fmla="*/ 19 h 303"/>
                <a:gd name="T66" fmla="*/ 54 w 285"/>
                <a:gd name="T67" fmla="*/ 28 h 303"/>
                <a:gd name="T68" fmla="*/ 70 w 285"/>
                <a:gd name="T69" fmla="*/ 39 h 303"/>
                <a:gd name="T70" fmla="*/ 87 w 285"/>
                <a:gd name="T71" fmla="*/ 50 h 303"/>
                <a:gd name="T72" fmla="*/ 106 w 285"/>
                <a:gd name="T73" fmla="*/ 61 h 303"/>
                <a:gd name="T74" fmla="*/ 126 w 285"/>
                <a:gd name="T75" fmla="*/ 73 h 303"/>
                <a:gd name="T76" fmla="*/ 148 w 285"/>
                <a:gd name="T77" fmla="*/ 85 h 303"/>
                <a:gd name="T78" fmla="*/ 172 w 285"/>
                <a:gd name="T79" fmla="*/ 96 h 303"/>
                <a:gd name="T80" fmla="*/ 198 w 285"/>
                <a:gd name="T81" fmla="*/ 106 h 303"/>
                <a:gd name="T82" fmla="*/ 225 w 285"/>
                <a:gd name="T83" fmla="*/ 115 h 303"/>
                <a:gd name="T84" fmla="*/ 254 w 285"/>
                <a:gd name="T85" fmla="*/ 123 h 303"/>
                <a:gd name="T86" fmla="*/ 284 w 285"/>
                <a:gd name="T87" fmla="*/ 129 h 30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5"/>
                <a:gd name="T133" fmla="*/ 0 h 303"/>
                <a:gd name="T134" fmla="*/ 285 w 285"/>
                <a:gd name="T135" fmla="*/ 303 h 30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5" h="303">
                  <a:moveTo>
                    <a:pt x="284" y="129"/>
                  </a:moveTo>
                  <a:lnTo>
                    <a:pt x="247" y="161"/>
                  </a:lnTo>
                  <a:lnTo>
                    <a:pt x="211" y="193"/>
                  </a:lnTo>
                  <a:lnTo>
                    <a:pt x="178" y="222"/>
                  </a:lnTo>
                  <a:lnTo>
                    <a:pt x="147" y="248"/>
                  </a:lnTo>
                  <a:lnTo>
                    <a:pt x="122" y="270"/>
                  </a:lnTo>
                  <a:lnTo>
                    <a:pt x="111" y="280"/>
                  </a:lnTo>
                  <a:lnTo>
                    <a:pt x="102" y="287"/>
                  </a:lnTo>
                  <a:lnTo>
                    <a:pt x="95" y="294"/>
                  </a:lnTo>
                  <a:lnTo>
                    <a:pt x="90" y="298"/>
                  </a:lnTo>
                  <a:lnTo>
                    <a:pt x="86" y="301"/>
                  </a:lnTo>
                  <a:lnTo>
                    <a:pt x="85" y="302"/>
                  </a:lnTo>
                  <a:lnTo>
                    <a:pt x="85" y="272"/>
                  </a:lnTo>
                  <a:lnTo>
                    <a:pt x="82" y="242"/>
                  </a:lnTo>
                  <a:lnTo>
                    <a:pt x="78" y="214"/>
                  </a:lnTo>
                  <a:lnTo>
                    <a:pt x="72" y="187"/>
                  </a:lnTo>
                  <a:lnTo>
                    <a:pt x="65" y="161"/>
                  </a:lnTo>
                  <a:lnTo>
                    <a:pt x="56" y="137"/>
                  </a:lnTo>
                  <a:lnTo>
                    <a:pt x="48" y="115"/>
                  </a:lnTo>
                  <a:lnTo>
                    <a:pt x="39" y="95"/>
                  </a:lnTo>
                  <a:lnTo>
                    <a:pt x="30" y="76"/>
                  </a:lnTo>
                  <a:lnTo>
                    <a:pt x="22" y="59"/>
                  </a:lnTo>
                  <a:lnTo>
                    <a:pt x="14" y="44"/>
                  </a:lnTo>
                  <a:lnTo>
                    <a:pt x="8" y="31"/>
                  </a:lnTo>
                  <a:lnTo>
                    <a:pt x="3" y="20"/>
                  </a:lnTo>
                  <a:lnTo>
                    <a:pt x="0" y="11"/>
                  </a:lnTo>
                  <a:lnTo>
                    <a:pt x="0" y="5"/>
                  </a:lnTo>
                  <a:lnTo>
                    <a:pt x="2" y="1"/>
                  </a:lnTo>
                  <a:lnTo>
                    <a:pt x="6" y="0"/>
                  </a:lnTo>
                  <a:lnTo>
                    <a:pt x="12" y="1"/>
                  </a:lnTo>
                  <a:lnTo>
                    <a:pt x="20" y="5"/>
                  </a:lnTo>
                  <a:lnTo>
                    <a:pt x="29" y="11"/>
                  </a:lnTo>
                  <a:lnTo>
                    <a:pt x="41" y="19"/>
                  </a:lnTo>
                  <a:lnTo>
                    <a:pt x="54" y="28"/>
                  </a:lnTo>
                  <a:lnTo>
                    <a:pt x="70" y="39"/>
                  </a:lnTo>
                  <a:lnTo>
                    <a:pt x="87" y="50"/>
                  </a:lnTo>
                  <a:lnTo>
                    <a:pt x="106" y="61"/>
                  </a:lnTo>
                  <a:lnTo>
                    <a:pt x="126" y="73"/>
                  </a:lnTo>
                  <a:lnTo>
                    <a:pt x="148" y="85"/>
                  </a:lnTo>
                  <a:lnTo>
                    <a:pt x="172" y="96"/>
                  </a:lnTo>
                  <a:lnTo>
                    <a:pt x="198" y="106"/>
                  </a:lnTo>
                  <a:lnTo>
                    <a:pt x="225" y="115"/>
                  </a:lnTo>
                  <a:lnTo>
                    <a:pt x="254" y="123"/>
                  </a:lnTo>
                  <a:lnTo>
                    <a:pt x="284" y="129"/>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33" name="Freeform 272"/>
            <p:cNvSpPr>
              <a:spLocks/>
            </p:cNvSpPr>
            <p:nvPr/>
          </p:nvSpPr>
          <p:spPr bwMode="auto">
            <a:xfrm>
              <a:off x="4675" y="2620"/>
              <a:ext cx="290" cy="300"/>
            </a:xfrm>
            <a:custGeom>
              <a:avLst/>
              <a:gdLst>
                <a:gd name="T0" fmla="*/ 199 w 290"/>
                <a:gd name="T1" fmla="*/ 0 h 300"/>
                <a:gd name="T2" fmla="*/ 162 w 290"/>
                <a:gd name="T3" fmla="*/ 32 h 300"/>
                <a:gd name="T4" fmla="*/ 126 w 290"/>
                <a:gd name="T5" fmla="*/ 64 h 300"/>
                <a:gd name="T6" fmla="*/ 92 w 290"/>
                <a:gd name="T7" fmla="*/ 93 h 300"/>
                <a:gd name="T8" fmla="*/ 62 w 290"/>
                <a:gd name="T9" fmla="*/ 119 h 300"/>
                <a:gd name="T10" fmla="*/ 37 w 290"/>
                <a:gd name="T11" fmla="*/ 142 h 300"/>
                <a:gd name="T12" fmla="*/ 26 w 290"/>
                <a:gd name="T13" fmla="*/ 151 h 300"/>
                <a:gd name="T14" fmla="*/ 17 w 290"/>
                <a:gd name="T15" fmla="*/ 159 h 300"/>
                <a:gd name="T16" fmla="*/ 10 w 290"/>
                <a:gd name="T17" fmla="*/ 165 h 300"/>
                <a:gd name="T18" fmla="*/ 5 w 290"/>
                <a:gd name="T19" fmla="*/ 170 h 300"/>
                <a:gd name="T20" fmla="*/ 1 w 290"/>
                <a:gd name="T21" fmla="*/ 173 h 300"/>
                <a:gd name="T22" fmla="*/ 0 w 290"/>
                <a:gd name="T23" fmla="*/ 174 h 300"/>
                <a:gd name="T24" fmla="*/ 31 w 290"/>
                <a:gd name="T25" fmla="*/ 178 h 300"/>
                <a:gd name="T26" fmla="*/ 60 w 290"/>
                <a:gd name="T27" fmla="*/ 185 h 300"/>
                <a:gd name="T28" fmla="*/ 87 w 290"/>
                <a:gd name="T29" fmla="*/ 193 h 300"/>
                <a:gd name="T30" fmla="*/ 113 w 290"/>
                <a:gd name="T31" fmla="*/ 203 h 300"/>
                <a:gd name="T32" fmla="*/ 137 w 290"/>
                <a:gd name="T33" fmla="*/ 213 h 300"/>
                <a:gd name="T34" fmla="*/ 159 w 290"/>
                <a:gd name="T35" fmla="*/ 225 h 300"/>
                <a:gd name="T36" fmla="*/ 180 w 290"/>
                <a:gd name="T37" fmla="*/ 237 h 300"/>
                <a:gd name="T38" fmla="*/ 199 w 290"/>
                <a:gd name="T39" fmla="*/ 248 h 300"/>
                <a:gd name="T40" fmla="*/ 217 w 290"/>
                <a:gd name="T41" fmla="*/ 259 h 300"/>
                <a:gd name="T42" fmla="*/ 232 w 290"/>
                <a:gd name="T43" fmla="*/ 270 h 300"/>
                <a:gd name="T44" fmla="*/ 246 w 290"/>
                <a:gd name="T45" fmla="*/ 279 h 300"/>
                <a:gd name="T46" fmla="*/ 258 w 290"/>
                <a:gd name="T47" fmla="*/ 287 h 300"/>
                <a:gd name="T48" fmla="*/ 268 w 290"/>
                <a:gd name="T49" fmla="*/ 294 h 300"/>
                <a:gd name="T50" fmla="*/ 276 w 290"/>
                <a:gd name="T51" fmla="*/ 298 h 300"/>
                <a:gd name="T52" fmla="*/ 283 w 290"/>
                <a:gd name="T53" fmla="*/ 299 h 300"/>
                <a:gd name="T54" fmla="*/ 287 w 290"/>
                <a:gd name="T55" fmla="*/ 298 h 300"/>
                <a:gd name="T56" fmla="*/ 289 w 290"/>
                <a:gd name="T57" fmla="*/ 294 h 300"/>
                <a:gd name="T58" fmla="*/ 288 w 290"/>
                <a:gd name="T59" fmla="*/ 288 h 300"/>
                <a:gd name="T60" fmla="*/ 285 w 290"/>
                <a:gd name="T61" fmla="*/ 279 h 300"/>
                <a:gd name="T62" fmla="*/ 280 w 290"/>
                <a:gd name="T63" fmla="*/ 269 h 300"/>
                <a:gd name="T64" fmla="*/ 274 w 290"/>
                <a:gd name="T65" fmla="*/ 256 h 300"/>
                <a:gd name="T66" fmla="*/ 267 w 290"/>
                <a:gd name="T67" fmla="*/ 242 h 300"/>
                <a:gd name="T68" fmla="*/ 259 w 290"/>
                <a:gd name="T69" fmla="*/ 225 h 300"/>
                <a:gd name="T70" fmla="*/ 250 w 290"/>
                <a:gd name="T71" fmla="*/ 207 h 300"/>
                <a:gd name="T72" fmla="*/ 241 w 290"/>
                <a:gd name="T73" fmla="*/ 187 h 300"/>
                <a:gd name="T74" fmla="*/ 233 w 290"/>
                <a:gd name="T75" fmla="*/ 165 h 300"/>
                <a:gd name="T76" fmla="*/ 224 w 290"/>
                <a:gd name="T77" fmla="*/ 141 h 300"/>
                <a:gd name="T78" fmla="*/ 216 w 290"/>
                <a:gd name="T79" fmla="*/ 116 h 300"/>
                <a:gd name="T80" fmla="*/ 210 w 290"/>
                <a:gd name="T81" fmla="*/ 89 h 300"/>
                <a:gd name="T82" fmla="*/ 204 w 290"/>
                <a:gd name="T83" fmla="*/ 61 h 300"/>
                <a:gd name="T84" fmla="*/ 201 w 290"/>
                <a:gd name="T85" fmla="*/ 31 h 300"/>
                <a:gd name="T86" fmla="*/ 199 w 290"/>
                <a:gd name="T87" fmla="*/ 0 h 3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90"/>
                <a:gd name="T133" fmla="*/ 0 h 300"/>
                <a:gd name="T134" fmla="*/ 290 w 290"/>
                <a:gd name="T135" fmla="*/ 300 h 3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90" h="300">
                  <a:moveTo>
                    <a:pt x="199" y="0"/>
                  </a:moveTo>
                  <a:lnTo>
                    <a:pt x="162" y="32"/>
                  </a:lnTo>
                  <a:lnTo>
                    <a:pt x="126" y="64"/>
                  </a:lnTo>
                  <a:lnTo>
                    <a:pt x="92" y="93"/>
                  </a:lnTo>
                  <a:lnTo>
                    <a:pt x="62" y="119"/>
                  </a:lnTo>
                  <a:lnTo>
                    <a:pt x="37" y="142"/>
                  </a:lnTo>
                  <a:lnTo>
                    <a:pt x="26" y="151"/>
                  </a:lnTo>
                  <a:lnTo>
                    <a:pt x="17" y="159"/>
                  </a:lnTo>
                  <a:lnTo>
                    <a:pt x="10" y="165"/>
                  </a:lnTo>
                  <a:lnTo>
                    <a:pt x="5" y="170"/>
                  </a:lnTo>
                  <a:lnTo>
                    <a:pt x="1" y="173"/>
                  </a:lnTo>
                  <a:lnTo>
                    <a:pt x="0" y="174"/>
                  </a:lnTo>
                  <a:lnTo>
                    <a:pt x="31" y="178"/>
                  </a:lnTo>
                  <a:lnTo>
                    <a:pt x="60" y="185"/>
                  </a:lnTo>
                  <a:lnTo>
                    <a:pt x="87" y="193"/>
                  </a:lnTo>
                  <a:lnTo>
                    <a:pt x="113" y="203"/>
                  </a:lnTo>
                  <a:lnTo>
                    <a:pt x="137" y="213"/>
                  </a:lnTo>
                  <a:lnTo>
                    <a:pt x="159" y="225"/>
                  </a:lnTo>
                  <a:lnTo>
                    <a:pt x="180" y="237"/>
                  </a:lnTo>
                  <a:lnTo>
                    <a:pt x="199" y="248"/>
                  </a:lnTo>
                  <a:lnTo>
                    <a:pt x="217" y="259"/>
                  </a:lnTo>
                  <a:lnTo>
                    <a:pt x="232" y="270"/>
                  </a:lnTo>
                  <a:lnTo>
                    <a:pt x="246" y="279"/>
                  </a:lnTo>
                  <a:lnTo>
                    <a:pt x="258" y="287"/>
                  </a:lnTo>
                  <a:lnTo>
                    <a:pt x="268" y="294"/>
                  </a:lnTo>
                  <a:lnTo>
                    <a:pt x="276" y="298"/>
                  </a:lnTo>
                  <a:lnTo>
                    <a:pt x="283" y="299"/>
                  </a:lnTo>
                  <a:lnTo>
                    <a:pt x="287" y="298"/>
                  </a:lnTo>
                  <a:lnTo>
                    <a:pt x="289" y="294"/>
                  </a:lnTo>
                  <a:lnTo>
                    <a:pt x="288" y="288"/>
                  </a:lnTo>
                  <a:lnTo>
                    <a:pt x="285" y="279"/>
                  </a:lnTo>
                  <a:lnTo>
                    <a:pt x="280" y="269"/>
                  </a:lnTo>
                  <a:lnTo>
                    <a:pt x="274" y="256"/>
                  </a:lnTo>
                  <a:lnTo>
                    <a:pt x="267" y="242"/>
                  </a:lnTo>
                  <a:lnTo>
                    <a:pt x="259" y="225"/>
                  </a:lnTo>
                  <a:lnTo>
                    <a:pt x="250" y="207"/>
                  </a:lnTo>
                  <a:lnTo>
                    <a:pt x="241" y="187"/>
                  </a:lnTo>
                  <a:lnTo>
                    <a:pt x="233" y="165"/>
                  </a:lnTo>
                  <a:lnTo>
                    <a:pt x="224" y="141"/>
                  </a:lnTo>
                  <a:lnTo>
                    <a:pt x="216" y="116"/>
                  </a:lnTo>
                  <a:lnTo>
                    <a:pt x="210" y="89"/>
                  </a:lnTo>
                  <a:lnTo>
                    <a:pt x="204" y="61"/>
                  </a:lnTo>
                  <a:lnTo>
                    <a:pt x="201" y="31"/>
                  </a:lnTo>
                  <a:lnTo>
                    <a:pt x="199"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23410834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1">
                                            <p:txEl>
                                              <p:pRg st="0" end="0"/>
                                            </p:txEl>
                                          </p:spTgt>
                                        </p:tgtEl>
                                        <p:attrNameLst>
                                          <p:attrName>style.visibility</p:attrName>
                                        </p:attrNameLst>
                                      </p:cBhvr>
                                      <p:to>
                                        <p:strVal val="visible"/>
                                      </p:to>
                                    </p:set>
                                    <p:animEffect transition="in" filter="fade">
                                      <p:cBhvr>
                                        <p:cTn id="16" dur="500"/>
                                        <p:tgtEl>
                                          <p:spTgt spid="27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1">
                                            <p:txEl>
                                              <p:pRg st="1" end="1"/>
                                            </p:txEl>
                                          </p:spTgt>
                                        </p:tgtEl>
                                        <p:attrNameLst>
                                          <p:attrName>style.visibility</p:attrName>
                                        </p:attrNameLst>
                                      </p:cBhvr>
                                      <p:to>
                                        <p:strVal val="visible"/>
                                      </p:to>
                                    </p:set>
                                    <p:animEffect transition="in" filter="fade">
                                      <p:cBhvr>
                                        <p:cTn id="21" dur="500"/>
                                        <p:tgtEl>
                                          <p:spTgt spid="271">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1">
                                            <p:txEl>
                                              <p:pRg st="2" end="2"/>
                                            </p:txEl>
                                          </p:spTgt>
                                        </p:tgtEl>
                                        <p:attrNameLst>
                                          <p:attrName>style.visibility</p:attrName>
                                        </p:attrNameLst>
                                      </p:cBhvr>
                                      <p:to>
                                        <p:strVal val="visible"/>
                                      </p:to>
                                    </p:set>
                                    <p:animEffect transition="in" filter="fade">
                                      <p:cBhvr>
                                        <p:cTn id="24" dur="500"/>
                                        <p:tgtEl>
                                          <p:spTgt spid="271">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1">
                                            <p:txEl>
                                              <p:pRg st="3" end="3"/>
                                            </p:txEl>
                                          </p:spTgt>
                                        </p:tgtEl>
                                        <p:attrNameLst>
                                          <p:attrName>style.visibility</p:attrName>
                                        </p:attrNameLst>
                                      </p:cBhvr>
                                      <p:to>
                                        <p:strVal val="visible"/>
                                      </p:to>
                                    </p:set>
                                    <p:animEffect transition="in" filter="fade">
                                      <p:cBhvr>
                                        <p:cTn id="27" dur="500"/>
                                        <p:tgtEl>
                                          <p:spTgt spid="271">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1">
                                            <p:txEl>
                                              <p:pRg st="4" end="4"/>
                                            </p:txEl>
                                          </p:spTgt>
                                        </p:tgtEl>
                                        <p:attrNameLst>
                                          <p:attrName>style.visibility</p:attrName>
                                        </p:attrNameLst>
                                      </p:cBhvr>
                                      <p:to>
                                        <p:strVal val="visible"/>
                                      </p:to>
                                    </p:set>
                                    <p:animEffect transition="in" filter="fade">
                                      <p:cBhvr>
                                        <p:cTn id="30" dur="500"/>
                                        <p:tgtEl>
                                          <p:spTgt spid="271">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1">
                                            <p:txEl>
                                              <p:pRg st="5" end="5"/>
                                            </p:txEl>
                                          </p:spTgt>
                                        </p:tgtEl>
                                        <p:attrNameLst>
                                          <p:attrName>style.visibility</p:attrName>
                                        </p:attrNameLst>
                                      </p:cBhvr>
                                      <p:to>
                                        <p:strVal val="visible"/>
                                      </p:to>
                                    </p:set>
                                    <p:animEffect transition="in" filter="fade">
                                      <p:cBhvr>
                                        <p:cTn id="33" dur="500"/>
                                        <p:tgtEl>
                                          <p:spTgt spid="27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1">
                                            <p:txEl>
                                              <p:pRg st="6" end="6"/>
                                            </p:txEl>
                                          </p:spTgt>
                                        </p:tgtEl>
                                        <p:attrNameLst>
                                          <p:attrName>style.visibility</p:attrName>
                                        </p:attrNameLst>
                                      </p:cBhvr>
                                      <p:to>
                                        <p:strVal val="visible"/>
                                      </p:to>
                                    </p:set>
                                    <p:animEffect transition="in" filter="fade">
                                      <p:cBhvr>
                                        <p:cTn id="38" dur="500"/>
                                        <p:tgtEl>
                                          <p:spTgt spid="271">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1">
                                            <p:txEl>
                                              <p:pRg st="7" end="7"/>
                                            </p:txEl>
                                          </p:spTgt>
                                        </p:tgtEl>
                                        <p:attrNameLst>
                                          <p:attrName>style.visibility</p:attrName>
                                        </p:attrNameLst>
                                      </p:cBhvr>
                                      <p:to>
                                        <p:strVal val="visible"/>
                                      </p:to>
                                    </p:set>
                                    <p:animEffect transition="in" filter="fade">
                                      <p:cBhvr>
                                        <p:cTn id="41" dur="500"/>
                                        <p:tgtEl>
                                          <p:spTgt spid="271">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73"/>
                                        </p:tgtEl>
                                        <p:attrNameLst>
                                          <p:attrName>style.visibility</p:attrName>
                                        </p:attrNameLst>
                                      </p:cBhvr>
                                      <p:to>
                                        <p:strVal val="visible"/>
                                      </p:to>
                                    </p:set>
                                    <p:animEffect transition="in" filter="fade">
                                      <p:cBhvr>
                                        <p:cTn id="46" dur="500"/>
                                        <p:tgtEl>
                                          <p:spTgt spid="273"/>
                                        </p:tgtEl>
                                      </p:cBhvr>
                                    </p:animEffect>
                                  </p:childTnLst>
                                </p:cTn>
                              </p:par>
                              <p:par>
                                <p:cTn id="47" presetID="10" presetClass="entr" presetSubtype="0" fill="hold" nodeType="withEffect">
                                  <p:stCondLst>
                                    <p:cond delay="0"/>
                                  </p:stCondLst>
                                  <p:childTnLst>
                                    <p:set>
                                      <p:cBhvr>
                                        <p:cTn id="48" dur="1" fill="hold">
                                          <p:stCondLst>
                                            <p:cond delay="0"/>
                                          </p:stCondLst>
                                        </p:cTn>
                                        <p:tgtEl>
                                          <p:spTgt spid="275"/>
                                        </p:tgtEl>
                                        <p:attrNameLst>
                                          <p:attrName>style.visibility</p:attrName>
                                        </p:attrNameLst>
                                      </p:cBhvr>
                                      <p:to>
                                        <p:strVal val="visible"/>
                                      </p:to>
                                    </p:set>
                                    <p:animEffect transition="in" filter="fade">
                                      <p:cBhvr>
                                        <p:cTn id="49" dur="500"/>
                                        <p:tgtEl>
                                          <p:spTgt spid="275"/>
                                        </p:tgtEl>
                                      </p:cBhvr>
                                    </p:animEffect>
                                  </p:childTnLst>
                                </p:cTn>
                              </p:par>
                              <p:par>
                                <p:cTn id="50" presetID="10" presetClass="entr" presetSubtype="0" fill="hold" nodeType="withEffect">
                                  <p:stCondLst>
                                    <p:cond delay="0"/>
                                  </p:stCondLst>
                                  <p:childTnLst>
                                    <p:set>
                                      <p:cBhvr>
                                        <p:cTn id="51" dur="1" fill="hold">
                                          <p:stCondLst>
                                            <p:cond delay="0"/>
                                          </p:stCondLst>
                                        </p:cTn>
                                        <p:tgtEl>
                                          <p:spTgt spid="279"/>
                                        </p:tgtEl>
                                        <p:attrNameLst>
                                          <p:attrName>style.visibility</p:attrName>
                                        </p:attrNameLst>
                                      </p:cBhvr>
                                      <p:to>
                                        <p:strVal val="visible"/>
                                      </p:to>
                                    </p:set>
                                    <p:animEffect transition="in" filter="fade">
                                      <p:cBhvr>
                                        <p:cTn id="52" dur="500"/>
                                        <p:tgtEl>
                                          <p:spTgt spid="279"/>
                                        </p:tgtEl>
                                      </p:cBhvr>
                                    </p:animEffect>
                                  </p:childTnLst>
                                </p:cTn>
                              </p:par>
                              <p:par>
                                <p:cTn id="53" presetID="10" presetClass="entr" presetSubtype="0" fill="hold" nodeType="withEffect">
                                  <p:stCondLst>
                                    <p:cond delay="0"/>
                                  </p:stCondLst>
                                  <p:childTnLst>
                                    <p:set>
                                      <p:cBhvr>
                                        <p:cTn id="54" dur="1" fill="hold">
                                          <p:stCondLst>
                                            <p:cond delay="0"/>
                                          </p:stCondLst>
                                        </p:cTn>
                                        <p:tgtEl>
                                          <p:spTgt spid="283"/>
                                        </p:tgtEl>
                                        <p:attrNameLst>
                                          <p:attrName>style.visibility</p:attrName>
                                        </p:attrNameLst>
                                      </p:cBhvr>
                                      <p:to>
                                        <p:strVal val="visible"/>
                                      </p:to>
                                    </p:set>
                                    <p:animEffect transition="in" filter="fade">
                                      <p:cBhvr>
                                        <p:cTn id="55" dur="500"/>
                                        <p:tgtEl>
                                          <p:spTgt spid="283"/>
                                        </p:tgtEl>
                                      </p:cBhvr>
                                    </p:animEffect>
                                  </p:childTnLst>
                                </p:cTn>
                              </p:par>
                              <p:par>
                                <p:cTn id="56" presetID="10" presetClass="entr" presetSubtype="0" fill="hold" nodeType="withEffect">
                                  <p:stCondLst>
                                    <p:cond delay="0"/>
                                  </p:stCondLst>
                                  <p:childTnLst>
                                    <p:set>
                                      <p:cBhvr>
                                        <p:cTn id="57" dur="1" fill="hold">
                                          <p:stCondLst>
                                            <p:cond delay="0"/>
                                          </p:stCondLst>
                                        </p:cTn>
                                        <p:tgtEl>
                                          <p:spTgt spid="287"/>
                                        </p:tgtEl>
                                        <p:attrNameLst>
                                          <p:attrName>style.visibility</p:attrName>
                                        </p:attrNameLst>
                                      </p:cBhvr>
                                      <p:to>
                                        <p:strVal val="visible"/>
                                      </p:to>
                                    </p:set>
                                    <p:animEffect transition="in" filter="fade">
                                      <p:cBhvr>
                                        <p:cTn id="58" dur="500"/>
                                        <p:tgtEl>
                                          <p:spTgt spid="287"/>
                                        </p:tgtEl>
                                      </p:cBhvr>
                                    </p:animEffect>
                                  </p:childTnLst>
                                </p:cTn>
                              </p:par>
                              <p:par>
                                <p:cTn id="59" presetID="10" presetClass="entr" presetSubtype="0" fill="hold" nodeType="withEffect">
                                  <p:stCondLst>
                                    <p:cond delay="0"/>
                                  </p:stCondLst>
                                  <p:childTnLst>
                                    <p:set>
                                      <p:cBhvr>
                                        <p:cTn id="60" dur="1" fill="hold">
                                          <p:stCondLst>
                                            <p:cond delay="0"/>
                                          </p:stCondLst>
                                        </p:cTn>
                                        <p:tgtEl>
                                          <p:spTgt spid="296"/>
                                        </p:tgtEl>
                                        <p:attrNameLst>
                                          <p:attrName>style.visibility</p:attrName>
                                        </p:attrNameLst>
                                      </p:cBhvr>
                                      <p:to>
                                        <p:strVal val="visible"/>
                                      </p:to>
                                    </p:set>
                                    <p:animEffect transition="in" filter="fade">
                                      <p:cBhvr>
                                        <p:cTn id="61" dur="500"/>
                                        <p:tgtEl>
                                          <p:spTgt spid="296"/>
                                        </p:tgtEl>
                                      </p:cBhvr>
                                    </p:animEffect>
                                  </p:childTnLst>
                                </p:cTn>
                              </p:par>
                              <p:par>
                                <p:cTn id="62" presetID="10" presetClass="entr" presetSubtype="0" fill="hold" nodeType="withEffect">
                                  <p:stCondLst>
                                    <p:cond delay="0"/>
                                  </p:stCondLst>
                                  <p:childTnLst>
                                    <p:set>
                                      <p:cBhvr>
                                        <p:cTn id="63" dur="1" fill="hold">
                                          <p:stCondLst>
                                            <p:cond delay="0"/>
                                          </p:stCondLst>
                                        </p:cTn>
                                        <p:tgtEl>
                                          <p:spTgt spid="300"/>
                                        </p:tgtEl>
                                        <p:attrNameLst>
                                          <p:attrName>style.visibility</p:attrName>
                                        </p:attrNameLst>
                                      </p:cBhvr>
                                      <p:to>
                                        <p:strVal val="visible"/>
                                      </p:to>
                                    </p:set>
                                    <p:animEffect transition="in" filter="fade">
                                      <p:cBhvr>
                                        <p:cTn id="64" dur="500"/>
                                        <p:tgtEl>
                                          <p:spTgt spid="300"/>
                                        </p:tgtEl>
                                      </p:cBhvr>
                                    </p:animEffect>
                                  </p:childTnLst>
                                </p:cTn>
                              </p:par>
                              <p:par>
                                <p:cTn id="65" presetID="10" presetClass="entr" presetSubtype="0" fill="hold" nodeType="withEffect">
                                  <p:stCondLst>
                                    <p:cond delay="0"/>
                                  </p:stCondLst>
                                  <p:childTnLst>
                                    <p:set>
                                      <p:cBhvr>
                                        <p:cTn id="66" dur="1" fill="hold">
                                          <p:stCondLst>
                                            <p:cond delay="0"/>
                                          </p:stCondLst>
                                        </p:cTn>
                                        <p:tgtEl>
                                          <p:spTgt spid="301"/>
                                        </p:tgtEl>
                                        <p:attrNameLst>
                                          <p:attrName>style.visibility</p:attrName>
                                        </p:attrNameLst>
                                      </p:cBhvr>
                                      <p:to>
                                        <p:strVal val="visible"/>
                                      </p:to>
                                    </p:set>
                                    <p:animEffect transition="in" filter="fade">
                                      <p:cBhvr>
                                        <p:cTn id="67" dur="500"/>
                                        <p:tgtEl>
                                          <p:spTgt spid="301"/>
                                        </p:tgtEl>
                                      </p:cBhvr>
                                    </p:animEffect>
                                  </p:childTnLst>
                                </p:cTn>
                              </p:par>
                              <p:par>
                                <p:cTn id="68" presetID="10" presetClass="entr" presetSubtype="0" fill="hold" nodeType="withEffect">
                                  <p:stCondLst>
                                    <p:cond delay="0"/>
                                  </p:stCondLst>
                                  <p:childTnLst>
                                    <p:set>
                                      <p:cBhvr>
                                        <p:cTn id="69" dur="1" fill="hold">
                                          <p:stCondLst>
                                            <p:cond delay="0"/>
                                          </p:stCondLst>
                                        </p:cTn>
                                        <p:tgtEl>
                                          <p:spTgt spid="302"/>
                                        </p:tgtEl>
                                        <p:attrNameLst>
                                          <p:attrName>style.visibility</p:attrName>
                                        </p:attrNameLst>
                                      </p:cBhvr>
                                      <p:to>
                                        <p:strVal val="visible"/>
                                      </p:to>
                                    </p:set>
                                    <p:animEffect transition="in" filter="fade">
                                      <p:cBhvr>
                                        <p:cTn id="70" dur="500"/>
                                        <p:tgtEl>
                                          <p:spTgt spid="302"/>
                                        </p:tgtEl>
                                      </p:cBhvr>
                                    </p:animEffect>
                                  </p:childTnLst>
                                </p:cTn>
                              </p:par>
                              <p:par>
                                <p:cTn id="71" presetID="10" presetClass="entr" presetSubtype="0" fill="hold" nodeType="withEffect">
                                  <p:stCondLst>
                                    <p:cond delay="0"/>
                                  </p:stCondLst>
                                  <p:childTnLst>
                                    <p:set>
                                      <p:cBhvr>
                                        <p:cTn id="72" dur="1" fill="hold">
                                          <p:stCondLst>
                                            <p:cond delay="0"/>
                                          </p:stCondLst>
                                        </p:cTn>
                                        <p:tgtEl>
                                          <p:spTgt spid="303"/>
                                        </p:tgtEl>
                                        <p:attrNameLst>
                                          <p:attrName>style.visibility</p:attrName>
                                        </p:attrNameLst>
                                      </p:cBhvr>
                                      <p:to>
                                        <p:strVal val="visible"/>
                                      </p:to>
                                    </p:set>
                                    <p:animEffect transition="in" filter="fade">
                                      <p:cBhvr>
                                        <p:cTn id="73" dur="500"/>
                                        <p:tgtEl>
                                          <p:spTgt spid="303"/>
                                        </p:tgtEl>
                                      </p:cBhvr>
                                    </p:animEffect>
                                  </p:childTnLst>
                                </p:cTn>
                              </p:par>
                              <p:par>
                                <p:cTn id="74" presetID="10" presetClass="entr" presetSubtype="0" fill="hold" nodeType="withEffect">
                                  <p:stCondLst>
                                    <p:cond delay="0"/>
                                  </p:stCondLst>
                                  <p:childTnLst>
                                    <p:set>
                                      <p:cBhvr>
                                        <p:cTn id="75" dur="1" fill="hold">
                                          <p:stCondLst>
                                            <p:cond delay="0"/>
                                          </p:stCondLst>
                                        </p:cTn>
                                        <p:tgtEl>
                                          <p:spTgt spid="304"/>
                                        </p:tgtEl>
                                        <p:attrNameLst>
                                          <p:attrName>style.visibility</p:attrName>
                                        </p:attrNameLst>
                                      </p:cBhvr>
                                      <p:to>
                                        <p:strVal val="visible"/>
                                      </p:to>
                                    </p:set>
                                    <p:animEffect transition="in" filter="fade">
                                      <p:cBhvr>
                                        <p:cTn id="76" dur="500"/>
                                        <p:tgtEl>
                                          <p:spTgt spid="304"/>
                                        </p:tgtEl>
                                      </p:cBhvr>
                                    </p:animEffect>
                                  </p:childTnLst>
                                </p:cTn>
                              </p:par>
                              <p:par>
                                <p:cTn id="77" presetID="10" presetClass="entr" presetSubtype="0" fill="hold" nodeType="withEffect">
                                  <p:stCondLst>
                                    <p:cond delay="0"/>
                                  </p:stCondLst>
                                  <p:childTnLst>
                                    <p:set>
                                      <p:cBhvr>
                                        <p:cTn id="78" dur="1" fill="hold">
                                          <p:stCondLst>
                                            <p:cond delay="0"/>
                                          </p:stCondLst>
                                        </p:cTn>
                                        <p:tgtEl>
                                          <p:spTgt spid="305"/>
                                        </p:tgtEl>
                                        <p:attrNameLst>
                                          <p:attrName>style.visibility</p:attrName>
                                        </p:attrNameLst>
                                      </p:cBhvr>
                                      <p:to>
                                        <p:strVal val="visible"/>
                                      </p:to>
                                    </p:set>
                                    <p:animEffect transition="in" filter="fade">
                                      <p:cBhvr>
                                        <p:cTn id="79" dur="500"/>
                                        <p:tgtEl>
                                          <p:spTgt spid="305"/>
                                        </p:tgtEl>
                                      </p:cBhvr>
                                    </p:animEffect>
                                  </p:childTnLst>
                                </p:cTn>
                              </p:par>
                              <p:par>
                                <p:cTn id="80" presetID="10" presetClass="entr" presetSubtype="0" fill="hold" nodeType="withEffect">
                                  <p:stCondLst>
                                    <p:cond delay="0"/>
                                  </p:stCondLst>
                                  <p:childTnLst>
                                    <p:set>
                                      <p:cBhvr>
                                        <p:cTn id="81" dur="1" fill="hold">
                                          <p:stCondLst>
                                            <p:cond delay="0"/>
                                          </p:stCondLst>
                                        </p:cTn>
                                        <p:tgtEl>
                                          <p:spTgt spid="306"/>
                                        </p:tgtEl>
                                        <p:attrNameLst>
                                          <p:attrName>style.visibility</p:attrName>
                                        </p:attrNameLst>
                                      </p:cBhvr>
                                      <p:to>
                                        <p:strVal val="visible"/>
                                      </p:to>
                                    </p:set>
                                    <p:animEffect transition="in" filter="fade">
                                      <p:cBhvr>
                                        <p:cTn id="82" dur="500"/>
                                        <p:tgtEl>
                                          <p:spTgt spid="306"/>
                                        </p:tgtEl>
                                      </p:cBhvr>
                                    </p:animEffect>
                                  </p:childTnLst>
                                </p:cTn>
                              </p:par>
                              <p:par>
                                <p:cTn id="83" presetID="10" presetClass="entr" presetSubtype="0" fill="hold" nodeType="withEffect">
                                  <p:stCondLst>
                                    <p:cond delay="0"/>
                                  </p:stCondLst>
                                  <p:childTnLst>
                                    <p:set>
                                      <p:cBhvr>
                                        <p:cTn id="84" dur="1" fill="hold">
                                          <p:stCondLst>
                                            <p:cond delay="0"/>
                                          </p:stCondLst>
                                        </p:cTn>
                                        <p:tgtEl>
                                          <p:spTgt spid="315"/>
                                        </p:tgtEl>
                                        <p:attrNameLst>
                                          <p:attrName>style.visibility</p:attrName>
                                        </p:attrNameLst>
                                      </p:cBhvr>
                                      <p:to>
                                        <p:strVal val="visible"/>
                                      </p:to>
                                    </p:set>
                                    <p:animEffect transition="in" filter="fade">
                                      <p:cBhvr>
                                        <p:cTn id="85" dur="500"/>
                                        <p:tgtEl>
                                          <p:spTgt spid="315"/>
                                        </p:tgtEl>
                                      </p:cBhvr>
                                    </p:animEffect>
                                  </p:childTnLst>
                                </p:cTn>
                              </p:par>
                              <p:par>
                                <p:cTn id="86" presetID="10" presetClass="entr" presetSubtype="0" fill="hold" nodeType="withEffect">
                                  <p:stCondLst>
                                    <p:cond delay="0"/>
                                  </p:stCondLst>
                                  <p:childTnLst>
                                    <p:set>
                                      <p:cBhvr>
                                        <p:cTn id="87" dur="1" fill="hold">
                                          <p:stCondLst>
                                            <p:cond delay="0"/>
                                          </p:stCondLst>
                                        </p:cTn>
                                        <p:tgtEl>
                                          <p:spTgt spid="325"/>
                                        </p:tgtEl>
                                        <p:attrNameLst>
                                          <p:attrName>style.visibility</p:attrName>
                                        </p:attrNameLst>
                                      </p:cBhvr>
                                      <p:to>
                                        <p:strVal val="visible"/>
                                      </p:to>
                                    </p:set>
                                    <p:animEffect transition="in" filter="fade">
                                      <p:cBhvr>
                                        <p:cTn id="88" dur="500"/>
                                        <p:tgtEl>
                                          <p:spTgt spid="325"/>
                                        </p:tgtEl>
                                      </p:cBhvr>
                                    </p:animEffect>
                                  </p:childTnLst>
                                </p:cTn>
                              </p:par>
                              <p:par>
                                <p:cTn id="89" presetID="10" presetClass="entr" presetSubtype="0" fill="hold" nodeType="withEffect">
                                  <p:stCondLst>
                                    <p:cond delay="0"/>
                                  </p:stCondLst>
                                  <p:childTnLst>
                                    <p:set>
                                      <p:cBhvr>
                                        <p:cTn id="90" dur="1" fill="hold">
                                          <p:stCondLst>
                                            <p:cond delay="0"/>
                                          </p:stCondLst>
                                        </p:cTn>
                                        <p:tgtEl>
                                          <p:spTgt spid="326"/>
                                        </p:tgtEl>
                                        <p:attrNameLst>
                                          <p:attrName>style.visibility</p:attrName>
                                        </p:attrNameLst>
                                      </p:cBhvr>
                                      <p:to>
                                        <p:strVal val="visible"/>
                                      </p:to>
                                    </p:set>
                                    <p:animEffect transition="in" filter="fade">
                                      <p:cBhvr>
                                        <p:cTn id="91" dur="500"/>
                                        <p:tgtEl>
                                          <p:spTgt spid="32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27"/>
                                        </p:tgtEl>
                                        <p:attrNameLst>
                                          <p:attrName>style.visibility</p:attrName>
                                        </p:attrNameLst>
                                      </p:cBhvr>
                                      <p:to>
                                        <p:strVal val="visible"/>
                                      </p:to>
                                    </p:set>
                                    <p:animEffect transition="in" filter="fade">
                                      <p:cBhvr>
                                        <p:cTn id="94" dur="500"/>
                                        <p:tgtEl>
                                          <p:spTgt spid="32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28"/>
                                        </p:tgtEl>
                                        <p:attrNameLst>
                                          <p:attrName>style.visibility</p:attrName>
                                        </p:attrNameLst>
                                      </p:cBhvr>
                                      <p:to>
                                        <p:strVal val="visible"/>
                                      </p:to>
                                    </p:set>
                                    <p:animEffect transition="in" filter="fade">
                                      <p:cBhvr>
                                        <p:cTn id="97" dur="500"/>
                                        <p:tgtEl>
                                          <p:spTgt spid="32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29"/>
                                        </p:tgtEl>
                                        <p:attrNameLst>
                                          <p:attrName>style.visibility</p:attrName>
                                        </p:attrNameLst>
                                      </p:cBhvr>
                                      <p:to>
                                        <p:strVal val="visible"/>
                                      </p:to>
                                    </p:set>
                                    <p:animEffect transition="in" filter="fade">
                                      <p:cBhvr>
                                        <p:cTn id="100" dur="500"/>
                                        <p:tgtEl>
                                          <p:spTgt spid="329"/>
                                        </p:tgtEl>
                                      </p:cBhvr>
                                    </p:animEffect>
                                  </p:childTnLst>
                                </p:cTn>
                              </p:par>
                              <p:par>
                                <p:cTn id="101" presetID="10" presetClass="entr" presetSubtype="0" fill="hold" nodeType="withEffect">
                                  <p:stCondLst>
                                    <p:cond delay="0"/>
                                  </p:stCondLst>
                                  <p:childTnLst>
                                    <p:set>
                                      <p:cBhvr>
                                        <p:cTn id="102" dur="1" fill="hold">
                                          <p:stCondLst>
                                            <p:cond delay="0"/>
                                          </p:stCondLst>
                                        </p:cTn>
                                        <p:tgtEl>
                                          <p:spTgt spid="330"/>
                                        </p:tgtEl>
                                        <p:attrNameLst>
                                          <p:attrName>style.visibility</p:attrName>
                                        </p:attrNameLst>
                                      </p:cBhvr>
                                      <p:to>
                                        <p:strVal val="visible"/>
                                      </p:to>
                                    </p:set>
                                    <p:animEffect transition="in" filter="fade">
                                      <p:cBhvr>
                                        <p:cTn id="103" dur="500"/>
                                        <p:tgtEl>
                                          <p:spTgt spid="330"/>
                                        </p:tgtEl>
                                      </p:cBhvr>
                                    </p:animEffect>
                                  </p:childTnLst>
                                </p:cTn>
                              </p:par>
                              <p:par>
                                <p:cTn id="104" presetID="10" presetClass="entr" presetSubtype="0" fill="hold" nodeType="withEffect">
                                  <p:stCondLst>
                                    <p:cond delay="0"/>
                                  </p:stCondLst>
                                  <p:childTnLst>
                                    <p:set>
                                      <p:cBhvr>
                                        <p:cTn id="105" dur="1" fill="hold">
                                          <p:stCondLst>
                                            <p:cond delay="0"/>
                                          </p:stCondLst>
                                        </p:cTn>
                                        <p:tgtEl>
                                          <p:spTgt spid="331"/>
                                        </p:tgtEl>
                                        <p:attrNameLst>
                                          <p:attrName>style.visibility</p:attrName>
                                        </p:attrNameLst>
                                      </p:cBhvr>
                                      <p:to>
                                        <p:strVal val="visible"/>
                                      </p:to>
                                    </p:set>
                                    <p:animEffect transition="in" filter="fade">
                                      <p:cBhvr>
                                        <p:cTn id="106" dur="500"/>
                                        <p:tgtEl>
                                          <p:spTgt spid="331"/>
                                        </p:tgtEl>
                                      </p:cBhvr>
                                    </p:animEffect>
                                  </p:childTnLst>
                                </p:cTn>
                              </p:par>
                              <p:par>
                                <p:cTn id="107" presetID="10" presetClass="entr" presetSubtype="0" fill="hold" nodeType="withEffect">
                                  <p:stCondLst>
                                    <p:cond delay="0"/>
                                  </p:stCondLst>
                                  <p:childTnLst>
                                    <p:set>
                                      <p:cBhvr>
                                        <p:cTn id="108" dur="1" fill="hold">
                                          <p:stCondLst>
                                            <p:cond delay="0"/>
                                          </p:stCondLst>
                                        </p:cTn>
                                        <p:tgtEl>
                                          <p:spTgt spid="332"/>
                                        </p:tgtEl>
                                        <p:attrNameLst>
                                          <p:attrName>style.visibility</p:attrName>
                                        </p:attrNameLst>
                                      </p:cBhvr>
                                      <p:to>
                                        <p:strVal val="visible"/>
                                      </p:to>
                                    </p:set>
                                    <p:animEffect transition="in" filter="fade">
                                      <p:cBhvr>
                                        <p:cTn id="109" dur="500"/>
                                        <p:tgtEl>
                                          <p:spTgt spid="332"/>
                                        </p:tgtEl>
                                      </p:cBhvr>
                                    </p:animEffect>
                                  </p:childTnLst>
                                </p:cTn>
                              </p:par>
                              <p:par>
                                <p:cTn id="110" presetID="10" presetClass="entr" presetSubtype="0" fill="hold" nodeType="withEffect">
                                  <p:stCondLst>
                                    <p:cond delay="0"/>
                                  </p:stCondLst>
                                  <p:childTnLst>
                                    <p:set>
                                      <p:cBhvr>
                                        <p:cTn id="111" dur="1" fill="hold">
                                          <p:stCondLst>
                                            <p:cond delay="0"/>
                                          </p:stCondLst>
                                        </p:cTn>
                                        <p:tgtEl>
                                          <p:spTgt spid="333"/>
                                        </p:tgtEl>
                                        <p:attrNameLst>
                                          <p:attrName>style.visibility</p:attrName>
                                        </p:attrNameLst>
                                      </p:cBhvr>
                                      <p:to>
                                        <p:strVal val="visible"/>
                                      </p:to>
                                    </p:set>
                                    <p:animEffect transition="in" filter="fade">
                                      <p:cBhvr>
                                        <p:cTn id="112" dur="500"/>
                                        <p:tgtEl>
                                          <p:spTgt spid="333"/>
                                        </p:tgtEl>
                                      </p:cBhvr>
                                    </p:animEffect>
                                  </p:childTnLst>
                                </p:cTn>
                              </p:par>
                              <p:par>
                                <p:cTn id="113" presetID="10" presetClass="entr" presetSubtype="0" fill="hold" nodeType="withEffect">
                                  <p:stCondLst>
                                    <p:cond delay="0"/>
                                  </p:stCondLst>
                                  <p:childTnLst>
                                    <p:set>
                                      <p:cBhvr>
                                        <p:cTn id="114" dur="1" fill="hold">
                                          <p:stCondLst>
                                            <p:cond delay="0"/>
                                          </p:stCondLst>
                                        </p:cTn>
                                        <p:tgtEl>
                                          <p:spTgt spid="334"/>
                                        </p:tgtEl>
                                        <p:attrNameLst>
                                          <p:attrName>style.visibility</p:attrName>
                                        </p:attrNameLst>
                                      </p:cBhvr>
                                      <p:to>
                                        <p:strVal val="visible"/>
                                      </p:to>
                                    </p:set>
                                    <p:animEffect transition="in" filter="fade">
                                      <p:cBhvr>
                                        <p:cTn id="115" dur="500"/>
                                        <p:tgtEl>
                                          <p:spTgt spid="334"/>
                                        </p:tgtEl>
                                      </p:cBhvr>
                                    </p:animEffect>
                                  </p:childTnLst>
                                </p:cTn>
                              </p:par>
                              <p:par>
                                <p:cTn id="116" presetID="10" presetClass="entr" presetSubtype="0" fill="hold" nodeType="withEffect">
                                  <p:stCondLst>
                                    <p:cond delay="0"/>
                                  </p:stCondLst>
                                  <p:childTnLst>
                                    <p:set>
                                      <p:cBhvr>
                                        <p:cTn id="117" dur="1" fill="hold">
                                          <p:stCondLst>
                                            <p:cond delay="0"/>
                                          </p:stCondLst>
                                        </p:cTn>
                                        <p:tgtEl>
                                          <p:spTgt spid="335"/>
                                        </p:tgtEl>
                                        <p:attrNameLst>
                                          <p:attrName>style.visibility</p:attrName>
                                        </p:attrNameLst>
                                      </p:cBhvr>
                                      <p:to>
                                        <p:strVal val="visible"/>
                                      </p:to>
                                    </p:set>
                                    <p:animEffect transition="in" filter="fade">
                                      <p:cBhvr>
                                        <p:cTn id="118" dur="500"/>
                                        <p:tgtEl>
                                          <p:spTgt spid="335"/>
                                        </p:tgtEl>
                                      </p:cBhvr>
                                    </p:animEffect>
                                  </p:childTnLst>
                                </p:cTn>
                              </p:par>
                              <p:par>
                                <p:cTn id="119" presetID="10" presetClass="entr" presetSubtype="0" fill="hold" nodeType="withEffect">
                                  <p:stCondLst>
                                    <p:cond delay="0"/>
                                  </p:stCondLst>
                                  <p:childTnLst>
                                    <p:set>
                                      <p:cBhvr>
                                        <p:cTn id="120" dur="1" fill="hold">
                                          <p:stCondLst>
                                            <p:cond delay="0"/>
                                          </p:stCondLst>
                                        </p:cTn>
                                        <p:tgtEl>
                                          <p:spTgt spid="336"/>
                                        </p:tgtEl>
                                        <p:attrNameLst>
                                          <p:attrName>style.visibility</p:attrName>
                                        </p:attrNameLst>
                                      </p:cBhvr>
                                      <p:to>
                                        <p:strVal val="visible"/>
                                      </p:to>
                                    </p:set>
                                    <p:animEffect transition="in" filter="fade">
                                      <p:cBhvr>
                                        <p:cTn id="121" dur="500"/>
                                        <p:tgtEl>
                                          <p:spTgt spid="336"/>
                                        </p:tgtEl>
                                      </p:cBhvr>
                                    </p:animEffect>
                                  </p:childTnLst>
                                </p:cTn>
                              </p:par>
                              <p:par>
                                <p:cTn id="122" presetID="10" presetClass="entr" presetSubtype="0" fill="hold" nodeType="withEffect">
                                  <p:stCondLst>
                                    <p:cond delay="0"/>
                                  </p:stCondLst>
                                  <p:childTnLst>
                                    <p:set>
                                      <p:cBhvr>
                                        <p:cTn id="123" dur="1" fill="hold">
                                          <p:stCondLst>
                                            <p:cond delay="0"/>
                                          </p:stCondLst>
                                        </p:cTn>
                                        <p:tgtEl>
                                          <p:spTgt spid="337"/>
                                        </p:tgtEl>
                                        <p:attrNameLst>
                                          <p:attrName>style.visibility</p:attrName>
                                        </p:attrNameLst>
                                      </p:cBhvr>
                                      <p:to>
                                        <p:strVal val="visible"/>
                                      </p:to>
                                    </p:set>
                                    <p:animEffect transition="in" filter="fade">
                                      <p:cBhvr>
                                        <p:cTn id="124" dur="500"/>
                                        <p:tgtEl>
                                          <p:spTgt spid="337"/>
                                        </p:tgtEl>
                                      </p:cBhvr>
                                    </p:animEffect>
                                  </p:childTnLst>
                                </p:cTn>
                              </p:par>
                              <p:par>
                                <p:cTn id="125" presetID="10" presetClass="entr" presetSubtype="0" fill="hold" nodeType="withEffect">
                                  <p:stCondLst>
                                    <p:cond delay="0"/>
                                  </p:stCondLst>
                                  <p:childTnLst>
                                    <p:set>
                                      <p:cBhvr>
                                        <p:cTn id="126" dur="1" fill="hold">
                                          <p:stCondLst>
                                            <p:cond delay="0"/>
                                          </p:stCondLst>
                                        </p:cTn>
                                        <p:tgtEl>
                                          <p:spTgt spid="338"/>
                                        </p:tgtEl>
                                        <p:attrNameLst>
                                          <p:attrName>style.visibility</p:attrName>
                                        </p:attrNameLst>
                                      </p:cBhvr>
                                      <p:to>
                                        <p:strVal val="visible"/>
                                      </p:to>
                                    </p:set>
                                    <p:animEffect transition="in" filter="fade">
                                      <p:cBhvr>
                                        <p:cTn id="127" dur="500"/>
                                        <p:tgtEl>
                                          <p:spTgt spid="338"/>
                                        </p:tgtEl>
                                      </p:cBhvr>
                                    </p:animEffect>
                                  </p:childTnLst>
                                </p:cTn>
                              </p:par>
                              <p:par>
                                <p:cTn id="128" presetID="10" presetClass="entr" presetSubtype="0" fill="hold" nodeType="withEffect">
                                  <p:stCondLst>
                                    <p:cond delay="0"/>
                                  </p:stCondLst>
                                  <p:childTnLst>
                                    <p:set>
                                      <p:cBhvr>
                                        <p:cTn id="129" dur="1" fill="hold">
                                          <p:stCondLst>
                                            <p:cond delay="0"/>
                                          </p:stCondLst>
                                        </p:cTn>
                                        <p:tgtEl>
                                          <p:spTgt spid="341"/>
                                        </p:tgtEl>
                                        <p:attrNameLst>
                                          <p:attrName>style.visibility</p:attrName>
                                        </p:attrNameLst>
                                      </p:cBhvr>
                                      <p:to>
                                        <p:strVal val="visible"/>
                                      </p:to>
                                    </p:set>
                                    <p:animEffect transition="in" filter="fade">
                                      <p:cBhvr>
                                        <p:cTn id="130" dur="500"/>
                                        <p:tgtEl>
                                          <p:spTgt spid="341"/>
                                        </p:tgtEl>
                                      </p:cBhvr>
                                    </p:animEffect>
                                  </p:childTnLst>
                                </p:cTn>
                              </p:par>
                              <p:par>
                                <p:cTn id="131" presetID="10" presetClass="entr" presetSubtype="0" fill="hold" nodeType="withEffect">
                                  <p:stCondLst>
                                    <p:cond delay="0"/>
                                  </p:stCondLst>
                                  <p:childTnLst>
                                    <p:set>
                                      <p:cBhvr>
                                        <p:cTn id="132" dur="1" fill="hold">
                                          <p:stCondLst>
                                            <p:cond delay="0"/>
                                          </p:stCondLst>
                                        </p:cTn>
                                        <p:tgtEl>
                                          <p:spTgt spid="344"/>
                                        </p:tgtEl>
                                        <p:attrNameLst>
                                          <p:attrName>style.visibility</p:attrName>
                                        </p:attrNameLst>
                                      </p:cBhvr>
                                      <p:to>
                                        <p:strVal val="visible"/>
                                      </p:to>
                                    </p:set>
                                    <p:animEffect transition="in" filter="fade">
                                      <p:cBhvr>
                                        <p:cTn id="133" dur="500"/>
                                        <p:tgtEl>
                                          <p:spTgt spid="344"/>
                                        </p:tgtEl>
                                      </p:cBhvr>
                                    </p:animEffect>
                                  </p:childTnLst>
                                </p:cTn>
                              </p:par>
                              <p:par>
                                <p:cTn id="134" presetID="10" presetClass="entr" presetSubtype="0" fill="hold" nodeType="withEffect">
                                  <p:stCondLst>
                                    <p:cond delay="0"/>
                                  </p:stCondLst>
                                  <p:childTnLst>
                                    <p:set>
                                      <p:cBhvr>
                                        <p:cTn id="135" dur="1" fill="hold">
                                          <p:stCondLst>
                                            <p:cond delay="0"/>
                                          </p:stCondLst>
                                        </p:cTn>
                                        <p:tgtEl>
                                          <p:spTgt spid="347"/>
                                        </p:tgtEl>
                                        <p:attrNameLst>
                                          <p:attrName>style.visibility</p:attrName>
                                        </p:attrNameLst>
                                      </p:cBhvr>
                                      <p:to>
                                        <p:strVal val="visible"/>
                                      </p:to>
                                    </p:set>
                                    <p:animEffect transition="in" filter="fade">
                                      <p:cBhvr>
                                        <p:cTn id="136" dur="500"/>
                                        <p:tgtEl>
                                          <p:spTgt spid="347"/>
                                        </p:tgtEl>
                                      </p:cBhvr>
                                    </p:animEffect>
                                  </p:childTnLst>
                                </p:cTn>
                              </p:par>
                              <p:par>
                                <p:cTn id="137" presetID="10" presetClass="entr" presetSubtype="0" fill="hold" nodeType="withEffect">
                                  <p:stCondLst>
                                    <p:cond delay="0"/>
                                  </p:stCondLst>
                                  <p:childTnLst>
                                    <p:set>
                                      <p:cBhvr>
                                        <p:cTn id="138" dur="1" fill="hold">
                                          <p:stCondLst>
                                            <p:cond delay="0"/>
                                          </p:stCondLst>
                                        </p:cTn>
                                        <p:tgtEl>
                                          <p:spTgt spid="348"/>
                                        </p:tgtEl>
                                        <p:attrNameLst>
                                          <p:attrName>style.visibility</p:attrName>
                                        </p:attrNameLst>
                                      </p:cBhvr>
                                      <p:to>
                                        <p:strVal val="visible"/>
                                      </p:to>
                                    </p:set>
                                    <p:animEffect transition="in" filter="fade">
                                      <p:cBhvr>
                                        <p:cTn id="139" dur="500"/>
                                        <p:tgtEl>
                                          <p:spTgt spid="348"/>
                                        </p:tgtEl>
                                      </p:cBhvr>
                                    </p:animEffect>
                                  </p:childTnLst>
                                </p:cTn>
                              </p:par>
                              <p:par>
                                <p:cTn id="140" presetID="10" presetClass="entr" presetSubtype="0" fill="hold" nodeType="withEffect">
                                  <p:stCondLst>
                                    <p:cond delay="0"/>
                                  </p:stCondLst>
                                  <p:childTnLst>
                                    <p:set>
                                      <p:cBhvr>
                                        <p:cTn id="141" dur="1" fill="hold">
                                          <p:stCondLst>
                                            <p:cond delay="0"/>
                                          </p:stCondLst>
                                        </p:cTn>
                                        <p:tgtEl>
                                          <p:spTgt spid="357"/>
                                        </p:tgtEl>
                                        <p:attrNameLst>
                                          <p:attrName>style.visibility</p:attrName>
                                        </p:attrNameLst>
                                      </p:cBhvr>
                                      <p:to>
                                        <p:strVal val="visible"/>
                                      </p:to>
                                    </p:set>
                                    <p:animEffect transition="in" filter="fade">
                                      <p:cBhvr>
                                        <p:cTn id="142" dur="500"/>
                                        <p:tgtEl>
                                          <p:spTgt spid="357"/>
                                        </p:tgtEl>
                                      </p:cBhvr>
                                    </p:animEffect>
                                  </p:childTnLst>
                                </p:cTn>
                              </p:par>
                              <p:par>
                                <p:cTn id="143" presetID="10" presetClass="entr" presetSubtype="0" fill="hold" nodeType="withEffect">
                                  <p:stCondLst>
                                    <p:cond delay="0"/>
                                  </p:stCondLst>
                                  <p:childTnLst>
                                    <p:set>
                                      <p:cBhvr>
                                        <p:cTn id="144" dur="1" fill="hold">
                                          <p:stCondLst>
                                            <p:cond delay="0"/>
                                          </p:stCondLst>
                                        </p:cTn>
                                        <p:tgtEl>
                                          <p:spTgt spid="366"/>
                                        </p:tgtEl>
                                        <p:attrNameLst>
                                          <p:attrName>style.visibility</p:attrName>
                                        </p:attrNameLst>
                                      </p:cBhvr>
                                      <p:to>
                                        <p:strVal val="visible"/>
                                      </p:to>
                                    </p:set>
                                    <p:animEffect transition="in" filter="fade">
                                      <p:cBhvr>
                                        <p:cTn id="145" dur="500"/>
                                        <p:tgtEl>
                                          <p:spTgt spid="366"/>
                                        </p:tgtEl>
                                      </p:cBhvr>
                                    </p:animEffect>
                                  </p:childTnLst>
                                </p:cTn>
                              </p:par>
                              <p:par>
                                <p:cTn id="146" presetID="10" presetClass="entr" presetSubtype="0" fill="hold" nodeType="withEffect">
                                  <p:stCondLst>
                                    <p:cond delay="0"/>
                                  </p:stCondLst>
                                  <p:childTnLst>
                                    <p:set>
                                      <p:cBhvr>
                                        <p:cTn id="147" dur="1" fill="hold">
                                          <p:stCondLst>
                                            <p:cond delay="0"/>
                                          </p:stCondLst>
                                        </p:cTn>
                                        <p:tgtEl>
                                          <p:spTgt spid="367"/>
                                        </p:tgtEl>
                                        <p:attrNameLst>
                                          <p:attrName>style.visibility</p:attrName>
                                        </p:attrNameLst>
                                      </p:cBhvr>
                                      <p:to>
                                        <p:strVal val="visible"/>
                                      </p:to>
                                    </p:set>
                                    <p:animEffect transition="in" filter="fade">
                                      <p:cBhvr>
                                        <p:cTn id="148" dur="500"/>
                                        <p:tgtEl>
                                          <p:spTgt spid="367"/>
                                        </p:tgtEl>
                                      </p:cBhvr>
                                    </p:animEffect>
                                  </p:childTnLst>
                                </p:cTn>
                              </p:par>
                              <p:par>
                                <p:cTn id="149" presetID="10" presetClass="entr" presetSubtype="0" fill="hold" nodeType="withEffect">
                                  <p:stCondLst>
                                    <p:cond delay="0"/>
                                  </p:stCondLst>
                                  <p:childTnLst>
                                    <p:set>
                                      <p:cBhvr>
                                        <p:cTn id="150" dur="1" fill="hold">
                                          <p:stCondLst>
                                            <p:cond delay="0"/>
                                          </p:stCondLst>
                                        </p:cTn>
                                        <p:tgtEl>
                                          <p:spTgt spid="368"/>
                                        </p:tgtEl>
                                        <p:attrNameLst>
                                          <p:attrName>style.visibility</p:attrName>
                                        </p:attrNameLst>
                                      </p:cBhvr>
                                      <p:to>
                                        <p:strVal val="visible"/>
                                      </p:to>
                                    </p:set>
                                    <p:animEffect transition="in" filter="fade">
                                      <p:cBhvr>
                                        <p:cTn id="151" dur="500"/>
                                        <p:tgtEl>
                                          <p:spTgt spid="368"/>
                                        </p:tgtEl>
                                      </p:cBhvr>
                                    </p:animEffect>
                                  </p:childTnLst>
                                </p:cTn>
                              </p:par>
                              <p:par>
                                <p:cTn id="152" presetID="10" presetClass="entr" presetSubtype="0" fill="hold" nodeType="withEffect">
                                  <p:stCondLst>
                                    <p:cond delay="0"/>
                                  </p:stCondLst>
                                  <p:childTnLst>
                                    <p:set>
                                      <p:cBhvr>
                                        <p:cTn id="153" dur="1" fill="hold">
                                          <p:stCondLst>
                                            <p:cond delay="0"/>
                                          </p:stCondLst>
                                        </p:cTn>
                                        <p:tgtEl>
                                          <p:spTgt spid="369"/>
                                        </p:tgtEl>
                                        <p:attrNameLst>
                                          <p:attrName>style.visibility</p:attrName>
                                        </p:attrNameLst>
                                      </p:cBhvr>
                                      <p:to>
                                        <p:strVal val="visible"/>
                                      </p:to>
                                    </p:set>
                                    <p:animEffect transition="in" filter="fade">
                                      <p:cBhvr>
                                        <p:cTn id="154" dur="500"/>
                                        <p:tgtEl>
                                          <p:spTgt spid="369"/>
                                        </p:tgtEl>
                                      </p:cBhvr>
                                    </p:animEffect>
                                  </p:childTnLst>
                                </p:cTn>
                              </p:par>
                              <p:par>
                                <p:cTn id="155" presetID="10" presetClass="entr" presetSubtype="0" fill="hold" nodeType="withEffect">
                                  <p:stCondLst>
                                    <p:cond delay="0"/>
                                  </p:stCondLst>
                                  <p:childTnLst>
                                    <p:set>
                                      <p:cBhvr>
                                        <p:cTn id="156" dur="1" fill="hold">
                                          <p:stCondLst>
                                            <p:cond delay="0"/>
                                          </p:stCondLst>
                                        </p:cTn>
                                        <p:tgtEl>
                                          <p:spTgt spid="370"/>
                                        </p:tgtEl>
                                        <p:attrNameLst>
                                          <p:attrName>style.visibility</p:attrName>
                                        </p:attrNameLst>
                                      </p:cBhvr>
                                      <p:to>
                                        <p:strVal val="visible"/>
                                      </p:to>
                                    </p:set>
                                    <p:animEffect transition="in" filter="fade">
                                      <p:cBhvr>
                                        <p:cTn id="157" dur="500"/>
                                        <p:tgtEl>
                                          <p:spTgt spid="370"/>
                                        </p:tgtEl>
                                      </p:cBhvr>
                                    </p:animEffect>
                                  </p:childTnLst>
                                </p:cTn>
                              </p:par>
                              <p:par>
                                <p:cTn id="158" presetID="10" presetClass="entr" presetSubtype="0" fill="hold" nodeType="withEffect">
                                  <p:stCondLst>
                                    <p:cond delay="0"/>
                                  </p:stCondLst>
                                  <p:childTnLst>
                                    <p:set>
                                      <p:cBhvr>
                                        <p:cTn id="159" dur="1" fill="hold">
                                          <p:stCondLst>
                                            <p:cond delay="0"/>
                                          </p:stCondLst>
                                        </p:cTn>
                                        <p:tgtEl>
                                          <p:spTgt spid="371"/>
                                        </p:tgtEl>
                                        <p:attrNameLst>
                                          <p:attrName>style.visibility</p:attrName>
                                        </p:attrNameLst>
                                      </p:cBhvr>
                                      <p:to>
                                        <p:strVal val="visible"/>
                                      </p:to>
                                    </p:set>
                                    <p:animEffect transition="in" filter="fade">
                                      <p:cBhvr>
                                        <p:cTn id="160" dur="500"/>
                                        <p:tgtEl>
                                          <p:spTgt spid="371"/>
                                        </p:tgtEl>
                                      </p:cBhvr>
                                    </p:animEffect>
                                  </p:childTnLst>
                                </p:cTn>
                              </p:par>
                              <p:par>
                                <p:cTn id="161" presetID="10" presetClass="entr" presetSubtype="0" fill="hold" nodeType="withEffect">
                                  <p:stCondLst>
                                    <p:cond delay="0"/>
                                  </p:stCondLst>
                                  <p:childTnLst>
                                    <p:set>
                                      <p:cBhvr>
                                        <p:cTn id="162" dur="1" fill="hold">
                                          <p:stCondLst>
                                            <p:cond delay="0"/>
                                          </p:stCondLst>
                                        </p:cTn>
                                        <p:tgtEl>
                                          <p:spTgt spid="372"/>
                                        </p:tgtEl>
                                        <p:attrNameLst>
                                          <p:attrName>style.visibility</p:attrName>
                                        </p:attrNameLst>
                                      </p:cBhvr>
                                      <p:to>
                                        <p:strVal val="visible"/>
                                      </p:to>
                                    </p:set>
                                    <p:animEffect transition="in" filter="fade">
                                      <p:cBhvr>
                                        <p:cTn id="163" dur="500"/>
                                        <p:tgtEl>
                                          <p:spTgt spid="372"/>
                                        </p:tgtEl>
                                      </p:cBhvr>
                                    </p:animEffect>
                                  </p:childTnLst>
                                </p:cTn>
                              </p:par>
                              <p:par>
                                <p:cTn id="164" presetID="10" presetClass="entr" presetSubtype="0" fill="hold" nodeType="withEffect">
                                  <p:stCondLst>
                                    <p:cond delay="0"/>
                                  </p:stCondLst>
                                  <p:childTnLst>
                                    <p:set>
                                      <p:cBhvr>
                                        <p:cTn id="165" dur="1" fill="hold">
                                          <p:stCondLst>
                                            <p:cond delay="0"/>
                                          </p:stCondLst>
                                        </p:cTn>
                                        <p:tgtEl>
                                          <p:spTgt spid="373"/>
                                        </p:tgtEl>
                                        <p:attrNameLst>
                                          <p:attrName>style.visibility</p:attrName>
                                        </p:attrNameLst>
                                      </p:cBhvr>
                                      <p:to>
                                        <p:strVal val="visible"/>
                                      </p:to>
                                    </p:set>
                                    <p:animEffect transition="in" filter="fade">
                                      <p:cBhvr>
                                        <p:cTn id="166" dur="500"/>
                                        <p:tgtEl>
                                          <p:spTgt spid="373"/>
                                        </p:tgtEl>
                                      </p:cBhvr>
                                    </p:animEffect>
                                  </p:childTnLst>
                                </p:cTn>
                              </p:par>
                              <p:par>
                                <p:cTn id="167" presetID="10" presetClass="entr" presetSubtype="0" fill="hold" nodeType="withEffect">
                                  <p:stCondLst>
                                    <p:cond delay="0"/>
                                  </p:stCondLst>
                                  <p:childTnLst>
                                    <p:set>
                                      <p:cBhvr>
                                        <p:cTn id="168" dur="1" fill="hold">
                                          <p:stCondLst>
                                            <p:cond delay="0"/>
                                          </p:stCondLst>
                                        </p:cTn>
                                        <p:tgtEl>
                                          <p:spTgt spid="374"/>
                                        </p:tgtEl>
                                        <p:attrNameLst>
                                          <p:attrName>style.visibility</p:attrName>
                                        </p:attrNameLst>
                                      </p:cBhvr>
                                      <p:to>
                                        <p:strVal val="visible"/>
                                      </p:to>
                                    </p:set>
                                    <p:animEffect transition="in" filter="fade">
                                      <p:cBhvr>
                                        <p:cTn id="169" dur="500"/>
                                        <p:tgtEl>
                                          <p:spTgt spid="374"/>
                                        </p:tgtEl>
                                      </p:cBhvr>
                                    </p:animEffect>
                                  </p:childTnLst>
                                </p:cTn>
                              </p:par>
                              <p:par>
                                <p:cTn id="170" presetID="10" presetClass="entr" presetSubtype="0" fill="hold" nodeType="withEffect">
                                  <p:stCondLst>
                                    <p:cond delay="0"/>
                                  </p:stCondLst>
                                  <p:childTnLst>
                                    <p:set>
                                      <p:cBhvr>
                                        <p:cTn id="171" dur="1" fill="hold">
                                          <p:stCondLst>
                                            <p:cond delay="0"/>
                                          </p:stCondLst>
                                        </p:cTn>
                                        <p:tgtEl>
                                          <p:spTgt spid="375"/>
                                        </p:tgtEl>
                                        <p:attrNameLst>
                                          <p:attrName>style.visibility</p:attrName>
                                        </p:attrNameLst>
                                      </p:cBhvr>
                                      <p:to>
                                        <p:strVal val="visible"/>
                                      </p:to>
                                    </p:set>
                                    <p:animEffect transition="in" filter="fade">
                                      <p:cBhvr>
                                        <p:cTn id="172" dur="500"/>
                                        <p:tgtEl>
                                          <p:spTgt spid="375"/>
                                        </p:tgtEl>
                                      </p:cBhvr>
                                    </p:animEffect>
                                  </p:childTnLst>
                                </p:cTn>
                              </p:par>
                              <p:par>
                                <p:cTn id="173" presetID="10" presetClass="entr" presetSubtype="0" fill="hold" nodeType="withEffect">
                                  <p:stCondLst>
                                    <p:cond delay="0"/>
                                  </p:stCondLst>
                                  <p:childTnLst>
                                    <p:set>
                                      <p:cBhvr>
                                        <p:cTn id="174" dur="1" fill="hold">
                                          <p:stCondLst>
                                            <p:cond delay="0"/>
                                          </p:stCondLst>
                                        </p:cTn>
                                        <p:tgtEl>
                                          <p:spTgt spid="376"/>
                                        </p:tgtEl>
                                        <p:attrNameLst>
                                          <p:attrName>style.visibility</p:attrName>
                                        </p:attrNameLst>
                                      </p:cBhvr>
                                      <p:to>
                                        <p:strVal val="visible"/>
                                      </p:to>
                                    </p:set>
                                    <p:animEffect transition="in" filter="fade">
                                      <p:cBhvr>
                                        <p:cTn id="175" dur="500"/>
                                        <p:tgtEl>
                                          <p:spTgt spid="376"/>
                                        </p:tgtEl>
                                      </p:cBhvr>
                                    </p:animEffect>
                                  </p:childTnLst>
                                </p:cTn>
                              </p:par>
                              <p:par>
                                <p:cTn id="176" presetID="10" presetClass="entr" presetSubtype="0" fill="hold" nodeType="withEffect">
                                  <p:stCondLst>
                                    <p:cond delay="0"/>
                                  </p:stCondLst>
                                  <p:childTnLst>
                                    <p:set>
                                      <p:cBhvr>
                                        <p:cTn id="177" dur="1" fill="hold">
                                          <p:stCondLst>
                                            <p:cond delay="0"/>
                                          </p:stCondLst>
                                        </p:cTn>
                                        <p:tgtEl>
                                          <p:spTgt spid="377"/>
                                        </p:tgtEl>
                                        <p:attrNameLst>
                                          <p:attrName>style.visibility</p:attrName>
                                        </p:attrNameLst>
                                      </p:cBhvr>
                                      <p:to>
                                        <p:strVal val="visible"/>
                                      </p:to>
                                    </p:set>
                                    <p:animEffect transition="in" filter="fade">
                                      <p:cBhvr>
                                        <p:cTn id="178" dur="500"/>
                                        <p:tgtEl>
                                          <p:spTgt spid="377"/>
                                        </p:tgtEl>
                                      </p:cBhvr>
                                    </p:animEffect>
                                  </p:childTnLst>
                                </p:cTn>
                              </p:par>
                              <p:par>
                                <p:cTn id="179" presetID="10" presetClass="entr" presetSubtype="0" fill="hold" nodeType="withEffect">
                                  <p:stCondLst>
                                    <p:cond delay="0"/>
                                  </p:stCondLst>
                                  <p:childTnLst>
                                    <p:set>
                                      <p:cBhvr>
                                        <p:cTn id="180" dur="1" fill="hold">
                                          <p:stCondLst>
                                            <p:cond delay="0"/>
                                          </p:stCondLst>
                                        </p:cTn>
                                        <p:tgtEl>
                                          <p:spTgt spid="378"/>
                                        </p:tgtEl>
                                        <p:attrNameLst>
                                          <p:attrName>style.visibility</p:attrName>
                                        </p:attrNameLst>
                                      </p:cBhvr>
                                      <p:to>
                                        <p:strVal val="visible"/>
                                      </p:to>
                                    </p:set>
                                    <p:animEffect transition="in" filter="fade">
                                      <p:cBhvr>
                                        <p:cTn id="181" dur="500"/>
                                        <p:tgtEl>
                                          <p:spTgt spid="378"/>
                                        </p:tgtEl>
                                      </p:cBhvr>
                                    </p:animEffect>
                                  </p:childTnLst>
                                </p:cTn>
                              </p:par>
                              <p:par>
                                <p:cTn id="182" presetID="10" presetClass="entr" presetSubtype="0" fill="hold" nodeType="withEffect">
                                  <p:stCondLst>
                                    <p:cond delay="0"/>
                                  </p:stCondLst>
                                  <p:childTnLst>
                                    <p:set>
                                      <p:cBhvr>
                                        <p:cTn id="183" dur="1" fill="hold">
                                          <p:stCondLst>
                                            <p:cond delay="0"/>
                                          </p:stCondLst>
                                        </p:cTn>
                                        <p:tgtEl>
                                          <p:spTgt spid="392"/>
                                        </p:tgtEl>
                                        <p:attrNameLst>
                                          <p:attrName>style.visibility</p:attrName>
                                        </p:attrNameLst>
                                      </p:cBhvr>
                                      <p:to>
                                        <p:strVal val="visible"/>
                                      </p:to>
                                    </p:set>
                                    <p:animEffect transition="in" filter="fade">
                                      <p:cBhvr>
                                        <p:cTn id="184" dur="500"/>
                                        <p:tgtEl>
                                          <p:spTgt spid="392"/>
                                        </p:tgtEl>
                                      </p:cBhvr>
                                    </p:animEffect>
                                  </p:childTnLst>
                                </p:cTn>
                              </p:par>
                              <p:par>
                                <p:cTn id="185" presetID="10" presetClass="entr" presetSubtype="0" fill="hold" nodeType="withEffect">
                                  <p:stCondLst>
                                    <p:cond delay="0"/>
                                  </p:stCondLst>
                                  <p:childTnLst>
                                    <p:set>
                                      <p:cBhvr>
                                        <p:cTn id="186" dur="1" fill="hold">
                                          <p:stCondLst>
                                            <p:cond delay="0"/>
                                          </p:stCondLst>
                                        </p:cTn>
                                        <p:tgtEl>
                                          <p:spTgt spid="406"/>
                                        </p:tgtEl>
                                        <p:attrNameLst>
                                          <p:attrName>style.visibility</p:attrName>
                                        </p:attrNameLst>
                                      </p:cBhvr>
                                      <p:to>
                                        <p:strVal val="visible"/>
                                      </p:to>
                                    </p:set>
                                    <p:animEffect transition="in" filter="fade">
                                      <p:cBhvr>
                                        <p:cTn id="187" dur="500"/>
                                        <p:tgtEl>
                                          <p:spTgt spid="406"/>
                                        </p:tgtEl>
                                      </p:cBhvr>
                                    </p:animEffect>
                                  </p:childTnLst>
                                </p:cTn>
                              </p:par>
                              <p:par>
                                <p:cTn id="188" presetID="10" presetClass="entr" presetSubtype="0" fill="hold" nodeType="withEffect">
                                  <p:stCondLst>
                                    <p:cond delay="0"/>
                                  </p:stCondLst>
                                  <p:childTnLst>
                                    <p:set>
                                      <p:cBhvr>
                                        <p:cTn id="189" dur="1" fill="hold">
                                          <p:stCondLst>
                                            <p:cond delay="0"/>
                                          </p:stCondLst>
                                        </p:cTn>
                                        <p:tgtEl>
                                          <p:spTgt spid="420"/>
                                        </p:tgtEl>
                                        <p:attrNameLst>
                                          <p:attrName>style.visibility</p:attrName>
                                        </p:attrNameLst>
                                      </p:cBhvr>
                                      <p:to>
                                        <p:strVal val="visible"/>
                                      </p:to>
                                    </p:set>
                                    <p:animEffect transition="in" filter="fade">
                                      <p:cBhvr>
                                        <p:cTn id="190" dur="500"/>
                                        <p:tgtEl>
                                          <p:spTgt spid="420"/>
                                        </p:tgtEl>
                                      </p:cBhvr>
                                    </p:animEffect>
                                  </p:childTnLst>
                                </p:cTn>
                              </p:par>
                              <p:par>
                                <p:cTn id="191" presetID="10" presetClass="entr" presetSubtype="0" fill="hold" nodeType="withEffect">
                                  <p:stCondLst>
                                    <p:cond delay="0"/>
                                  </p:stCondLst>
                                  <p:childTnLst>
                                    <p:set>
                                      <p:cBhvr>
                                        <p:cTn id="192" dur="1" fill="hold">
                                          <p:stCondLst>
                                            <p:cond delay="0"/>
                                          </p:stCondLst>
                                        </p:cTn>
                                        <p:tgtEl>
                                          <p:spTgt spid="434"/>
                                        </p:tgtEl>
                                        <p:attrNameLst>
                                          <p:attrName>style.visibility</p:attrName>
                                        </p:attrNameLst>
                                      </p:cBhvr>
                                      <p:to>
                                        <p:strVal val="visible"/>
                                      </p:to>
                                    </p:set>
                                    <p:animEffect transition="in" filter="fade">
                                      <p:cBhvr>
                                        <p:cTn id="193" dur="500"/>
                                        <p:tgtEl>
                                          <p:spTgt spid="434"/>
                                        </p:tgtEl>
                                      </p:cBhvr>
                                    </p:animEffect>
                                  </p:childTnLst>
                                </p:cTn>
                              </p:par>
                              <p:par>
                                <p:cTn id="194" presetID="10" presetClass="entr" presetSubtype="0" fill="hold" nodeType="withEffect">
                                  <p:stCondLst>
                                    <p:cond delay="0"/>
                                  </p:stCondLst>
                                  <p:childTnLst>
                                    <p:set>
                                      <p:cBhvr>
                                        <p:cTn id="195" dur="1" fill="hold">
                                          <p:stCondLst>
                                            <p:cond delay="0"/>
                                          </p:stCondLst>
                                        </p:cTn>
                                        <p:tgtEl>
                                          <p:spTgt spid="448"/>
                                        </p:tgtEl>
                                        <p:attrNameLst>
                                          <p:attrName>style.visibility</p:attrName>
                                        </p:attrNameLst>
                                      </p:cBhvr>
                                      <p:to>
                                        <p:strVal val="visible"/>
                                      </p:to>
                                    </p:set>
                                    <p:animEffect transition="in" filter="fade">
                                      <p:cBhvr>
                                        <p:cTn id="196" dur="500"/>
                                        <p:tgtEl>
                                          <p:spTgt spid="448"/>
                                        </p:tgtEl>
                                      </p:cBhvr>
                                    </p:animEffect>
                                  </p:childTnLst>
                                </p:cTn>
                              </p:par>
                              <p:par>
                                <p:cTn id="197" presetID="10" presetClass="entr" presetSubtype="0" fill="hold" nodeType="withEffect">
                                  <p:stCondLst>
                                    <p:cond delay="0"/>
                                  </p:stCondLst>
                                  <p:childTnLst>
                                    <p:set>
                                      <p:cBhvr>
                                        <p:cTn id="198" dur="1" fill="hold">
                                          <p:stCondLst>
                                            <p:cond delay="0"/>
                                          </p:stCondLst>
                                        </p:cTn>
                                        <p:tgtEl>
                                          <p:spTgt spid="462"/>
                                        </p:tgtEl>
                                        <p:attrNameLst>
                                          <p:attrName>style.visibility</p:attrName>
                                        </p:attrNameLst>
                                      </p:cBhvr>
                                      <p:to>
                                        <p:strVal val="visible"/>
                                      </p:to>
                                    </p:set>
                                    <p:animEffect transition="in" filter="fade">
                                      <p:cBhvr>
                                        <p:cTn id="199" dur="500"/>
                                        <p:tgtEl>
                                          <p:spTgt spid="462"/>
                                        </p:tgtEl>
                                      </p:cBhvr>
                                    </p:animEffect>
                                  </p:childTnLst>
                                </p:cTn>
                              </p:par>
                              <p:par>
                                <p:cTn id="200" presetID="10" presetClass="entr" presetSubtype="0" fill="hold" nodeType="withEffect">
                                  <p:stCondLst>
                                    <p:cond delay="0"/>
                                  </p:stCondLst>
                                  <p:childTnLst>
                                    <p:set>
                                      <p:cBhvr>
                                        <p:cTn id="201" dur="1" fill="hold">
                                          <p:stCondLst>
                                            <p:cond delay="0"/>
                                          </p:stCondLst>
                                        </p:cTn>
                                        <p:tgtEl>
                                          <p:spTgt spid="476"/>
                                        </p:tgtEl>
                                        <p:attrNameLst>
                                          <p:attrName>style.visibility</p:attrName>
                                        </p:attrNameLst>
                                      </p:cBhvr>
                                      <p:to>
                                        <p:strVal val="visible"/>
                                      </p:to>
                                    </p:set>
                                    <p:animEffect transition="in" filter="fade">
                                      <p:cBhvr>
                                        <p:cTn id="202" dur="500"/>
                                        <p:tgtEl>
                                          <p:spTgt spid="476"/>
                                        </p:tgtEl>
                                      </p:cBhvr>
                                    </p:animEffect>
                                  </p:childTnLst>
                                </p:cTn>
                              </p:par>
                              <p:par>
                                <p:cTn id="203" presetID="10" presetClass="entr" presetSubtype="0" fill="hold" nodeType="withEffect">
                                  <p:stCondLst>
                                    <p:cond delay="0"/>
                                  </p:stCondLst>
                                  <p:childTnLst>
                                    <p:set>
                                      <p:cBhvr>
                                        <p:cTn id="204" dur="1" fill="hold">
                                          <p:stCondLst>
                                            <p:cond delay="0"/>
                                          </p:stCondLst>
                                        </p:cTn>
                                        <p:tgtEl>
                                          <p:spTgt spid="490"/>
                                        </p:tgtEl>
                                        <p:attrNameLst>
                                          <p:attrName>style.visibility</p:attrName>
                                        </p:attrNameLst>
                                      </p:cBhvr>
                                      <p:to>
                                        <p:strVal val="visible"/>
                                      </p:to>
                                    </p:set>
                                    <p:animEffect transition="in" filter="fade">
                                      <p:cBhvr>
                                        <p:cTn id="205" dur="500"/>
                                        <p:tgtEl>
                                          <p:spTgt spid="490"/>
                                        </p:tgtEl>
                                      </p:cBhvr>
                                    </p:animEffect>
                                  </p:childTnLst>
                                </p:cTn>
                              </p:par>
                              <p:par>
                                <p:cTn id="206" presetID="10" presetClass="entr" presetSubtype="0" fill="hold" nodeType="withEffect">
                                  <p:stCondLst>
                                    <p:cond delay="0"/>
                                  </p:stCondLst>
                                  <p:childTnLst>
                                    <p:set>
                                      <p:cBhvr>
                                        <p:cTn id="207" dur="1" fill="hold">
                                          <p:stCondLst>
                                            <p:cond delay="0"/>
                                          </p:stCondLst>
                                        </p:cTn>
                                        <p:tgtEl>
                                          <p:spTgt spid="491"/>
                                        </p:tgtEl>
                                        <p:attrNameLst>
                                          <p:attrName>style.visibility</p:attrName>
                                        </p:attrNameLst>
                                      </p:cBhvr>
                                      <p:to>
                                        <p:strVal val="visible"/>
                                      </p:to>
                                    </p:set>
                                    <p:animEffect transition="in" filter="fade">
                                      <p:cBhvr>
                                        <p:cTn id="208" dur="500"/>
                                        <p:tgtEl>
                                          <p:spTgt spid="491"/>
                                        </p:tgtEl>
                                      </p:cBhvr>
                                    </p:animEffect>
                                  </p:childTnLst>
                                </p:cTn>
                              </p:par>
                              <p:par>
                                <p:cTn id="209" presetID="10" presetClass="entr" presetSubtype="0" fill="hold" nodeType="withEffect">
                                  <p:stCondLst>
                                    <p:cond delay="0"/>
                                  </p:stCondLst>
                                  <p:childTnLst>
                                    <p:set>
                                      <p:cBhvr>
                                        <p:cTn id="210" dur="1" fill="hold">
                                          <p:stCondLst>
                                            <p:cond delay="0"/>
                                          </p:stCondLst>
                                        </p:cTn>
                                        <p:tgtEl>
                                          <p:spTgt spid="499"/>
                                        </p:tgtEl>
                                        <p:attrNameLst>
                                          <p:attrName>style.visibility</p:attrName>
                                        </p:attrNameLst>
                                      </p:cBhvr>
                                      <p:to>
                                        <p:strVal val="visible"/>
                                      </p:to>
                                    </p:set>
                                    <p:animEffect transition="in" filter="fade">
                                      <p:cBhvr>
                                        <p:cTn id="211" dur="500"/>
                                        <p:tgtEl>
                                          <p:spTgt spid="499"/>
                                        </p:tgtEl>
                                      </p:cBhvr>
                                    </p:animEffect>
                                  </p:childTnLst>
                                </p:cTn>
                              </p:par>
                              <p:par>
                                <p:cTn id="212" presetID="10" presetClass="entr" presetSubtype="0" fill="hold" nodeType="withEffect">
                                  <p:stCondLst>
                                    <p:cond delay="0"/>
                                  </p:stCondLst>
                                  <p:childTnLst>
                                    <p:set>
                                      <p:cBhvr>
                                        <p:cTn id="213" dur="1" fill="hold">
                                          <p:stCondLst>
                                            <p:cond delay="0"/>
                                          </p:stCondLst>
                                        </p:cTn>
                                        <p:tgtEl>
                                          <p:spTgt spid="505"/>
                                        </p:tgtEl>
                                        <p:attrNameLst>
                                          <p:attrName>style.visibility</p:attrName>
                                        </p:attrNameLst>
                                      </p:cBhvr>
                                      <p:to>
                                        <p:strVal val="visible"/>
                                      </p:to>
                                    </p:set>
                                    <p:animEffect transition="in" filter="fade">
                                      <p:cBhvr>
                                        <p:cTn id="214" dur="500"/>
                                        <p:tgtEl>
                                          <p:spTgt spid="505"/>
                                        </p:tgtEl>
                                      </p:cBhvr>
                                    </p:animEffect>
                                  </p:childTnLst>
                                </p:cTn>
                              </p:par>
                              <p:par>
                                <p:cTn id="215" presetID="10" presetClass="entr" presetSubtype="0" fill="hold" nodeType="withEffect">
                                  <p:stCondLst>
                                    <p:cond delay="0"/>
                                  </p:stCondLst>
                                  <p:childTnLst>
                                    <p:set>
                                      <p:cBhvr>
                                        <p:cTn id="216" dur="1" fill="hold">
                                          <p:stCondLst>
                                            <p:cond delay="0"/>
                                          </p:stCondLst>
                                        </p:cTn>
                                        <p:tgtEl>
                                          <p:spTgt spid="511"/>
                                        </p:tgtEl>
                                        <p:attrNameLst>
                                          <p:attrName>style.visibility</p:attrName>
                                        </p:attrNameLst>
                                      </p:cBhvr>
                                      <p:to>
                                        <p:strVal val="visible"/>
                                      </p:to>
                                    </p:set>
                                    <p:animEffect transition="in" filter="fade">
                                      <p:cBhvr>
                                        <p:cTn id="217" dur="500"/>
                                        <p:tgtEl>
                                          <p:spTgt spid="511"/>
                                        </p:tgtEl>
                                      </p:cBhvr>
                                    </p:animEffect>
                                  </p:childTnLst>
                                </p:cTn>
                              </p:par>
                              <p:par>
                                <p:cTn id="218" presetID="10" presetClass="entr" presetSubtype="0" fill="hold" nodeType="withEffect">
                                  <p:stCondLst>
                                    <p:cond delay="0"/>
                                  </p:stCondLst>
                                  <p:childTnLst>
                                    <p:set>
                                      <p:cBhvr>
                                        <p:cTn id="219" dur="1" fill="hold">
                                          <p:stCondLst>
                                            <p:cond delay="0"/>
                                          </p:stCondLst>
                                        </p:cTn>
                                        <p:tgtEl>
                                          <p:spTgt spid="517"/>
                                        </p:tgtEl>
                                        <p:attrNameLst>
                                          <p:attrName>style.visibility</p:attrName>
                                        </p:attrNameLst>
                                      </p:cBhvr>
                                      <p:to>
                                        <p:strVal val="visible"/>
                                      </p:to>
                                    </p:set>
                                    <p:animEffect transition="in" filter="fade">
                                      <p:cBhvr>
                                        <p:cTn id="220" dur="500"/>
                                        <p:tgtEl>
                                          <p:spTgt spid="517"/>
                                        </p:tgtEl>
                                      </p:cBhvr>
                                    </p:animEffect>
                                  </p:childTnLst>
                                </p:cTn>
                              </p:par>
                              <p:par>
                                <p:cTn id="221" presetID="10" presetClass="entr" presetSubtype="0" fill="hold" nodeType="withEffect">
                                  <p:stCondLst>
                                    <p:cond delay="0"/>
                                  </p:stCondLst>
                                  <p:childTnLst>
                                    <p:set>
                                      <p:cBhvr>
                                        <p:cTn id="222" dur="1" fill="hold">
                                          <p:stCondLst>
                                            <p:cond delay="0"/>
                                          </p:stCondLst>
                                        </p:cTn>
                                        <p:tgtEl>
                                          <p:spTgt spid="523"/>
                                        </p:tgtEl>
                                        <p:attrNameLst>
                                          <p:attrName>style.visibility</p:attrName>
                                        </p:attrNameLst>
                                      </p:cBhvr>
                                      <p:to>
                                        <p:strVal val="visible"/>
                                      </p:to>
                                    </p:set>
                                    <p:animEffect transition="in" filter="fade">
                                      <p:cBhvr>
                                        <p:cTn id="223" dur="500"/>
                                        <p:tgtEl>
                                          <p:spTgt spid="523"/>
                                        </p:tgtEl>
                                      </p:cBhvr>
                                    </p:animEffect>
                                  </p:childTnLst>
                                </p:cTn>
                              </p:par>
                              <p:par>
                                <p:cTn id="224" presetID="10" presetClass="entr" presetSubtype="0" fill="hold" nodeType="withEffect">
                                  <p:stCondLst>
                                    <p:cond delay="0"/>
                                  </p:stCondLst>
                                  <p:childTnLst>
                                    <p:set>
                                      <p:cBhvr>
                                        <p:cTn id="225" dur="1" fill="hold">
                                          <p:stCondLst>
                                            <p:cond delay="0"/>
                                          </p:stCondLst>
                                        </p:cTn>
                                        <p:tgtEl>
                                          <p:spTgt spid="529"/>
                                        </p:tgtEl>
                                        <p:attrNameLst>
                                          <p:attrName>style.visibility</p:attrName>
                                        </p:attrNameLst>
                                      </p:cBhvr>
                                      <p:to>
                                        <p:strVal val="visible"/>
                                      </p:to>
                                    </p:set>
                                    <p:animEffect transition="in" filter="fade">
                                      <p:cBhvr>
                                        <p:cTn id="226" dur="500"/>
                                        <p:tgtEl>
                                          <p:spTgt spid="529"/>
                                        </p:tgtEl>
                                      </p:cBhvr>
                                    </p:animEffect>
                                  </p:childTnLst>
                                </p:cTn>
                              </p:par>
                              <p:par>
                                <p:cTn id="227" presetID="10" presetClass="entr" presetSubtype="0" fill="hold" nodeType="withEffect">
                                  <p:stCondLst>
                                    <p:cond delay="0"/>
                                  </p:stCondLst>
                                  <p:childTnLst>
                                    <p:set>
                                      <p:cBhvr>
                                        <p:cTn id="228" dur="1" fill="hold">
                                          <p:stCondLst>
                                            <p:cond delay="0"/>
                                          </p:stCondLst>
                                        </p:cTn>
                                        <p:tgtEl>
                                          <p:spTgt spid="274"/>
                                        </p:tgtEl>
                                        <p:attrNameLst>
                                          <p:attrName>style.visibility</p:attrName>
                                        </p:attrNameLst>
                                      </p:cBhvr>
                                      <p:to>
                                        <p:strVal val="visible"/>
                                      </p:to>
                                    </p:set>
                                    <p:animEffect transition="in" filter="fade">
                                      <p:cBhvr>
                                        <p:cTn id="229" dur="500"/>
                                        <p:tgtEl>
                                          <p:spTgt spid="274"/>
                                        </p:tgtEl>
                                      </p:cBhvr>
                                    </p:animEffect>
                                  </p:childTnLst>
                                </p:cTn>
                              </p:par>
                              <p:par>
                                <p:cTn id="230" presetID="10" presetClass="entr" presetSubtype="0" fill="hold" nodeType="withEffect">
                                  <p:stCondLst>
                                    <p:cond delay="0"/>
                                  </p:stCondLst>
                                  <p:childTnLst>
                                    <p:set>
                                      <p:cBhvr>
                                        <p:cTn id="231" dur="1" fill="hold">
                                          <p:stCondLst>
                                            <p:cond delay="0"/>
                                          </p:stCondLst>
                                        </p:cTn>
                                        <p:tgtEl>
                                          <p:spTgt spid="272"/>
                                        </p:tgtEl>
                                        <p:attrNameLst>
                                          <p:attrName>style.visibility</p:attrName>
                                        </p:attrNameLst>
                                      </p:cBhvr>
                                      <p:to>
                                        <p:strVal val="visible"/>
                                      </p:to>
                                    </p:set>
                                    <p:animEffect transition="in" filter="fade">
                                      <p:cBhvr>
                                        <p:cTn id="232" dur="5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1" grpId="0" build="p"/>
      <p:bldP spid="327" grpId="0" animBg="1"/>
      <p:bldP spid="328" grpId="0" animBg="1"/>
      <p:bldP spid="3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可靠数据传输原理</a:t>
            </a:r>
          </a:p>
        </p:txBody>
      </p:sp>
      <p:sp>
        <p:nvSpPr>
          <p:cNvPr id="41" name="矩形 40"/>
          <p:cNvSpPr/>
          <p:nvPr/>
        </p:nvSpPr>
        <p:spPr>
          <a:xfrm>
            <a:off x="4015945" y="710268"/>
            <a:ext cx="4160114" cy="646331"/>
          </a:xfrm>
          <a:prstGeom prst="rect">
            <a:avLst/>
          </a:prstGeom>
        </p:spPr>
        <p:txBody>
          <a:bodyPr wrap="none">
            <a:spAutoFit/>
          </a:bodyPr>
          <a:lstStyle/>
          <a:p>
            <a:pPr algn="ctr"/>
            <a:r>
              <a:rPr lang="zh-CN" altLang="en-US" sz="3600" b="1" dirty="0">
                <a:solidFill>
                  <a:schemeClr val="accent1"/>
                </a:solidFill>
                <a:cs typeface="+mn-ea"/>
                <a:sym typeface="+mn-lt"/>
              </a:rPr>
              <a:t>流水线</a:t>
            </a:r>
            <a:r>
              <a:rPr lang="en-US" altLang="zh-CN" sz="3600" b="1" dirty="0">
                <a:solidFill>
                  <a:schemeClr val="accent1"/>
                </a:solidFill>
                <a:cs typeface="+mn-ea"/>
                <a:sym typeface="+mn-lt"/>
              </a:rPr>
              <a:t>: </a:t>
            </a:r>
            <a:r>
              <a:rPr lang="zh-CN" altLang="en-US" sz="3600" b="1" dirty="0">
                <a:solidFill>
                  <a:schemeClr val="accent1"/>
                </a:solidFill>
                <a:cs typeface="+mn-ea"/>
                <a:sym typeface="+mn-lt"/>
              </a:rPr>
              <a:t>增加利用率</a:t>
            </a:r>
            <a:endParaRPr lang="en-US" altLang="zh-CN" sz="3600" b="1" dirty="0">
              <a:solidFill>
                <a:schemeClr val="accent1"/>
              </a:solidFill>
              <a:cs typeface="+mn-ea"/>
              <a:sym typeface="+mn-lt"/>
            </a:endParaRPr>
          </a:p>
        </p:txBody>
      </p:sp>
      <p:grpSp>
        <p:nvGrpSpPr>
          <p:cNvPr id="2" name="组合 1">
            <a:extLst>
              <a:ext uri="{FF2B5EF4-FFF2-40B4-BE49-F238E27FC236}">
                <a16:creationId xmlns:a16="http://schemas.microsoft.com/office/drawing/2014/main" id="{6A7999E2-CA5F-458A-A56E-0000E7DE6022}"/>
              </a:ext>
            </a:extLst>
          </p:cNvPr>
          <p:cNvGrpSpPr/>
          <p:nvPr/>
        </p:nvGrpSpPr>
        <p:grpSpPr>
          <a:xfrm>
            <a:off x="2098675" y="1447800"/>
            <a:ext cx="9144000" cy="4852988"/>
            <a:chOff x="2098675" y="1447800"/>
            <a:chExt cx="9144000" cy="4852988"/>
          </a:xfrm>
        </p:grpSpPr>
        <p:sp>
          <p:nvSpPr>
            <p:cNvPr id="9" name="Line 3"/>
            <p:cNvSpPr>
              <a:spLocks noChangeShapeType="1"/>
            </p:cNvSpPr>
            <p:nvPr/>
          </p:nvSpPr>
          <p:spPr bwMode="auto">
            <a:xfrm>
              <a:off x="5270500" y="1997075"/>
              <a:ext cx="2082800" cy="93186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 name="Rectangle 4"/>
            <p:cNvSpPr>
              <a:spLocks noChangeArrowheads="1"/>
            </p:cNvSpPr>
            <p:nvPr/>
          </p:nvSpPr>
          <p:spPr bwMode="auto">
            <a:xfrm>
              <a:off x="2098675" y="1514475"/>
              <a:ext cx="28194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a:spcBef>
                  <a:spcPct val="0"/>
                </a:spcBef>
                <a:buFontTx/>
                <a:buNone/>
              </a:pPr>
              <a:r>
                <a:rPr lang="zh-CN" altLang="en-US" sz="1600" b="1">
                  <a:latin typeface="Arial" panose="020B0604020202020204" pitchFamily="34" charset="0"/>
                  <a:ea typeface="宋体" panose="02010600030101010101" pitchFamily="2" charset="-122"/>
                </a:rPr>
                <a:t>首个分组的第</a:t>
              </a:r>
              <a:r>
                <a:rPr lang="en-US" altLang="zh-CN" sz="1600" b="1">
                  <a:latin typeface="Arial" panose="020B0604020202020204" pitchFamily="34" charset="0"/>
                  <a:ea typeface="宋体" panose="02010600030101010101" pitchFamily="2" charset="-122"/>
                </a:rPr>
                <a:t>1</a:t>
              </a:r>
              <a:r>
                <a:rPr lang="zh-CN" altLang="en-US" sz="1600" b="1">
                  <a:latin typeface="Arial" panose="020B0604020202020204" pitchFamily="34" charset="0"/>
                  <a:ea typeface="宋体" panose="02010600030101010101" pitchFamily="2" charset="-122"/>
                </a:rPr>
                <a:t>个比特被传输</a:t>
              </a:r>
              <a:r>
                <a:rPr lang="en-US" altLang="zh-CN" sz="1600" b="1">
                  <a:latin typeface="Arial" panose="020B0604020202020204" pitchFamily="34" charset="0"/>
                  <a:ea typeface="宋体" panose="02010600030101010101" pitchFamily="2" charset="-122"/>
                </a:rPr>
                <a:t>, t = 0</a:t>
              </a:r>
            </a:p>
          </p:txBody>
        </p:sp>
        <p:sp>
          <p:nvSpPr>
            <p:cNvPr id="11" name="Line 5"/>
            <p:cNvSpPr>
              <a:spLocks noChangeShapeType="1"/>
            </p:cNvSpPr>
            <p:nvPr/>
          </p:nvSpPr>
          <p:spPr bwMode="auto">
            <a:xfrm>
              <a:off x="5260975" y="1774825"/>
              <a:ext cx="20638" cy="3284538"/>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6"/>
            <p:cNvSpPr>
              <a:spLocks noChangeShapeType="1"/>
            </p:cNvSpPr>
            <p:nvPr/>
          </p:nvSpPr>
          <p:spPr bwMode="auto">
            <a:xfrm>
              <a:off x="7342188" y="1787525"/>
              <a:ext cx="22225" cy="3351213"/>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3" name="Rectangle 7"/>
            <p:cNvSpPr>
              <a:spLocks noChangeArrowheads="1"/>
            </p:cNvSpPr>
            <p:nvPr/>
          </p:nvSpPr>
          <p:spPr bwMode="auto">
            <a:xfrm>
              <a:off x="4800600" y="1447800"/>
              <a:ext cx="1042988"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a:spcBef>
                  <a:spcPct val="0"/>
                </a:spcBef>
                <a:buFontTx/>
                <a:buNone/>
              </a:pPr>
              <a:r>
                <a:rPr lang="en-US" altLang="zh-CN" sz="1600" b="1">
                  <a:latin typeface="Arial" panose="020B0604020202020204" pitchFamily="34" charset="0"/>
                  <a:ea typeface="宋体" panose="02010600030101010101" pitchFamily="2" charset="-122"/>
                </a:rPr>
                <a:t>sender</a:t>
              </a:r>
            </a:p>
          </p:txBody>
        </p:sp>
        <p:sp>
          <p:nvSpPr>
            <p:cNvPr id="14" name="Rectangle 8"/>
            <p:cNvSpPr>
              <a:spLocks noChangeArrowheads="1"/>
            </p:cNvSpPr>
            <p:nvPr/>
          </p:nvSpPr>
          <p:spPr bwMode="auto">
            <a:xfrm>
              <a:off x="6829425" y="1447800"/>
              <a:ext cx="1108075"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a:spcBef>
                  <a:spcPct val="0"/>
                </a:spcBef>
                <a:buFontTx/>
                <a:buNone/>
              </a:pPr>
              <a:r>
                <a:rPr lang="en-US" altLang="zh-CN" sz="1600" b="1">
                  <a:latin typeface="Arial" panose="020B0604020202020204" pitchFamily="34" charset="0"/>
                  <a:ea typeface="宋体" panose="02010600030101010101" pitchFamily="2" charset="-122"/>
                </a:rPr>
                <a:t>receiver</a:t>
              </a:r>
            </a:p>
          </p:txBody>
        </p:sp>
        <p:sp>
          <p:nvSpPr>
            <p:cNvPr id="15" name="Line 9"/>
            <p:cNvSpPr>
              <a:spLocks noChangeShapeType="1"/>
            </p:cNvSpPr>
            <p:nvPr/>
          </p:nvSpPr>
          <p:spPr bwMode="auto">
            <a:xfrm>
              <a:off x="5281613" y="1992313"/>
              <a:ext cx="2049462" cy="3175"/>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0"/>
            <p:cNvSpPr>
              <a:spLocks noChangeShapeType="1"/>
            </p:cNvSpPr>
            <p:nvPr/>
          </p:nvSpPr>
          <p:spPr bwMode="auto">
            <a:xfrm>
              <a:off x="5287963" y="4124325"/>
              <a:ext cx="2049462" cy="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 name="Freeform 11"/>
            <p:cNvSpPr>
              <a:spLocks/>
            </p:cNvSpPr>
            <p:nvPr/>
          </p:nvSpPr>
          <p:spPr bwMode="auto">
            <a:xfrm>
              <a:off x="5265738" y="1989138"/>
              <a:ext cx="2089150" cy="1171575"/>
            </a:xfrm>
            <a:custGeom>
              <a:avLst/>
              <a:gdLst>
                <a:gd name="T0" fmla="*/ 0 w 1316"/>
                <a:gd name="T1" fmla="*/ 0 h 738"/>
                <a:gd name="T2" fmla="*/ 2147483646 w 1316"/>
                <a:gd name="T3" fmla="*/ 2147483646 h 738"/>
                <a:gd name="T4" fmla="*/ 2147483646 w 1316"/>
                <a:gd name="T5" fmla="*/ 2147483646 h 738"/>
                <a:gd name="T6" fmla="*/ 0 w 1316"/>
                <a:gd name="T7" fmla="*/ 2147483646 h 738"/>
                <a:gd name="T8" fmla="*/ 0 w 1316"/>
                <a:gd name="T9" fmla="*/ 0 h 738"/>
                <a:gd name="T10" fmla="*/ 0 60000 65536"/>
                <a:gd name="T11" fmla="*/ 0 60000 65536"/>
                <a:gd name="T12" fmla="*/ 0 60000 65536"/>
                <a:gd name="T13" fmla="*/ 0 60000 65536"/>
                <a:gd name="T14" fmla="*/ 0 60000 65536"/>
                <a:gd name="T15" fmla="*/ 0 w 1316"/>
                <a:gd name="T16" fmla="*/ 0 h 738"/>
                <a:gd name="T17" fmla="*/ 1316 w 1316"/>
                <a:gd name="T18" fmla="*/ 738 h 738"/>
              </a:gdLst>
              <a:ahLst/>
              <a:cxnLst>
                <a:cxn ang="T10">
                  <a:pos x="T0" y="T1"/>
                </a:cxn>
                <a:cxn ang="T11">
                  <a:pos x="T2" y="T3"/>
                </a:cxn>
                <a:cxn ang="T12">
                  <a:pos x="T4" y="T5"/>
                </a:cxn>
                <a:cxn ang="T13">
                  <a:pos x="T6" y="T7"/>
                </a:cxn>
                <a:cxn ang="T14">
                  <a:pos x="T8" y="T9"/>
                </a:cxn>
              </a:cxnLst>
              <a:rect l="T15" t="T16" r="T17" b="T18"/>
              <a:pathLst>
                <a:path w="1316" h="738">
                  <a:moveTo>
                    <a:pt x="0" y="0"/>
                  </a:moveTo>
                  <a:lnTo>
                    <a:pt x="1312" y="583"/>
                  </a:lnTo>
                  <a:lnTo>
                    <a:pt x="1315" y="737"/>
                  </a:lnTo>
                  <a:lnTo>
                    <a:pt x="0" y="154"/>
                  </a:lnTo>
                  <a:lnTo>
                    <a:pt x="0" y="0"/>
                  </a:lnTo>
                </a:path>
              </a:pathLst>
            </a:custGeom>
            <a:solidFill>
              <a:srgbClr val="00CCFF"/>
            </a:solidFill>
            <a:ln w="12700" cap="rnd">
              <a:solidFill>
                <a:srgbClr val="000000"/>
              </a:solidFill>
              <a:round/>
              <a:headEnd/>
              <a:tailEnd/>
            </a:ln>
          </p:spPr>
          <p:txBody>
            <a:bodyPr/>
            <a:lstStyle/>
            <a:p>
              <a:endParaRPr lang="zh-CN" altLang="en-US"/>
            </a:p>
          </p:txBody>
        </p:sp>
        <p:sp>
          <p:nvSpPr>
            <p:cNvPr id="18" name="Line 12"/>
            <p:cNvSpPr>
              <a:spLocks noChangeShapeType="1"/>
            </p:cNvSpPr>
            <p:nvPr/>
          </p:nvSpPr>
          <p:spPr bwMode="auto">
            <a:xfrm flipH="1">
              <a:off x="5130800" y="1989138"/>
              <a:ext cx="123825" cy="31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3"/>
            <p:cNvSpPr>
              <a:spLocks noChangeShapeType="1"/>
            </p:cNvSpPr>
            <p:nvPr/>
          </p:nvSpPr>
          <p:spPr bwMode="auto">
            <a:xfrm flipH="1">
              <a:off x="5130800" y="2233613"/>
              <a:ext cx="12382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Rectangle 14"/>
            <p:cNvSpPr>
              <a:spLocks noChangeArrowheads="1"/>
            </p:cNvSpPr>
            <p:nvPr/>
          </p:nvSpPr>
          <p:spPr bwMode="auto">
            <a:xfrm>
              <a:off x="4349750" y="2973388"/>
              <a:ext cx="965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a:spcBef>
                  <a:spcPct val="0"/>
                </a:spcBef>
                <a:buFontTx/>
                <a:buNone/>
              </a:pPr>
              <a:r>
                <a:rPr lang="en-US" altLang="zh-CN" sz="1600" b="1">
                  <a:latin typeface="Arial" panose="020B0604020202020204" pitchFamily="34" charset="0"/>
                  <a:ea typeface="宋体" panose="02010600030101010101" pitchFamily="2" charset="-122"/>
                </a:rPr>
                <a:t>RTT </a:t>
              </a:r>
            </a:p>
          </p:txBody>
        </p:sp>
        <p:sp>
          <p:nvSpPr>
            <p:cNvPr id="21" name="Line 15"/>
            <p:cNvSpPr>
              <a:spLocks noChangeShapeType="1"/>
            </p:cNvSpPr>
            <p:nvPr/>
          </p:nvSpPr>
          <p:spPr bwMode="auto">
            <a:xfrm>
              <a:off x="5164138" y="3284538"/>
              <a:ext cx="9525" cy="820737"/>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6"/>
            <p:cNvSpPr>
              <a:spLocks noChangeShapeType="1"/>
            </p:cNvSpPr>
            <p:nvPr/>
          </p:nvSpPr>
          <p:spPr bwMode="auto">
            <a:xfrm flipV="1">
              <a:off x="5167313" y="2254250"/>
              <a:ext cx="1587" cy="776288"/>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3" name="Rectangle 17"/>
            <p:cNvSpPr>
              <a:spLocks noChangeArrowheads="1"/>
            </p:cNvSpPr>
            <p:nvPr/>
          </p:nvSpPr>
          <p:spPr bwMode="auto">
            <a:xfrm>
              <a:off x="2251075" y="2071688"/>
              <a:ext cx="2743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a:spcBef>
                  <a:spcPct val="0"/>
                </a:spcBef>
                <a:buFontTx/>
                <a:buNone/>
              </a:pPr>
              <a:r>
                <a:rPr lang="zh-CN" altLang="en-US" sz="1600" b="1">
                  <a:latin typeface="Arial" panose="020B0604020202020204" pitchFamily="34" charset="0"/>
                  <a:ea typeface="宋体" panose="02010600030101010101" pitchFamily="2" charset="-122"/>
                </a:rPr>
                <a:t>首个分组的最后</a:t>
              </a:r>
              <a:r>
                <a:rPr lang="en-US" altLang="zh-CN" sz="1600" b="1">
                  <a:latin typeface="Arial" panose="020B0604020202020204" pitchFamily="34" charset="0"/>
                  <a:ea typeface="宋体" panose="02010600030101010101" pitchFamily="2" charset="-122"/>
                </a:rPr>
                <a:t>1</a:t>
              </a:r>
              <a:r>
                <a:rPr lang="zh-CN" altLang="en-US" sz="1600" b="1">
                  <a:latin typeface="Arial" panose="020B0604020202020204" pitchFamily="34" charset="0"/>
                  <a:ea typeface="宋体" panose="02010600030101010101" pitchFamily="2" charset="-122"/>
                </a:rPr>
                <a:t>比特被传输</a:t>
              </a:r>
              <a:r>
                <a:rPr lang="en-US" altLang="zh-CN" sz="1600" b="1">
                  <a:latin typeface="Arial" panose="020B0604020202020204" pitchFamily="34" charset="0"/>
                  <a:ea typeface="宋体" panose="02010600030101010101" pitchFamily="2" charset="-122"/>
                </a:rPr>
                <a:t>, t = L / R</a:t>
              </a:r>
            </a:p>
          </p:txBody>
        </p:sp>
        <p:sp>
          <p:nvSpPr>
            <p:cNvPr id="24" name="Line 18"/>
            <p:cNvSpPr>
              <a:spLocks noChangeShapeType="1"/>
            </p:cNvSpPr>
            <p:nvPr/>
          </p:nvSpPr>
          <p:spPr bwMode="auto">
            <a:xfrm flipH="1">
              <a:off x="7331075" y="2914650"/>
              <a:ext cx="12541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 name="Rectangle 19"/>
            <p:cNvSpPr>
              <a:spLocks noChangeArrowheads="1"/>
            </p:cNvSpPr>
            <p:nvPr/>
          </p:nvSpPr>
          <p:spPr bwMode="auto">
            <a:xfrm>
              <a:off x="7407275" y="2736850"/>
              <a:ext cx="2641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zh-CN" altLang="en-US" sz="1600" b="1">
                  <a:latin typeface="Arial" panose="020B0604020202020204" pitchFamily="34" charset="0"/>
                  <a:ea typeface="宋体" panose="02010600030101010101" pitchFamily="2" charset="-122"/>
                </a:rPr>
                <a:t>首个分组的第</a:t>
              </a:r>
              <a:r>
                <a:rPr lang="en-US" altLang="zh-CN" sz="1600" b="1">
                  <a:latin typeface="Arial" panose="020B0604020202020204" pitchFamily="34" charset="0"/>
                  <a:ea typeface="宋体" panose="02010600030101010101" pitchFamily="2" charset="-122"/>
                </a:rPr>
                <a:t>1</a:t>
              </a:r>
              <a:r>
                <a:rPr lang="zh-CN" altLang="en-US" sz="1600" b="1">
                  <a:latin typeface="Arial" panose="020B0604020202020204" pitchFamily="34" charset="0"/>
                  <a:ea typeface="宋体" panose="02010600030101010101" pitchFamily="2" charset="-122"/>
                </a:rPr>
                <a:t>比特到达</a:t>
              </a:r>
            </a:p>
          </p:txBody>
        </p:sp>
        <p:sp>
          <p:nvSpPr>
            <p:cNvPr id="26" name="Line 20"/>
            <p:cNvSpPr>
              <a:spLocks noChangeShapeType="1"/>
            </p:cNvSpPr>
            <p:nvPr/>
          </p:nvSpPr>
          <p:spPr bwMode="auto">
            <a:xfrm>
              <a:off x="7353300" y="3165475"/>
              <a:ext cx="11906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 name="Rectangle 21"/>
            <p:cNvSpPr>
              <a:spLocks noChangeArrowheads="1"/>
            </p:cNvSpPr>
            <p:nvPr/>
          </p:nvSpPr>
          <p:spPr bwMode="auto">
            <a:xfrm>
              <a:off x="7412038" y="2989263"/>
              <a:ext cx="3581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zh-CN" altLang="en-US" sz="1600" b="1">
                  <a:latin typeface="Arial" panose="020B0604020202020204" pitchFamily="34" charset="0"/>
                  <a:ea typeface="宋体" panose="02010600030101010101" pitchFamily="2" charset="-122"/>
                </a:rPr>
                <a:t>首个分组的最后</a:t>
              </a:r>
              <a:r>
                <a:rPr lang="en-US" altLang="zh-CN" sz="1600" b="1">
                  <a:latin typeface="Arial" panose="020B0604020202020204" pitchFamily="34" charset="0"/>
                  <a:ea typeface="宋体" panose="02010600030101010101" pitchFamily="2" charset="-122"/>
                </a:rPr>
                <a:t>1</a:t>
              </a:r>
              <a:r>
                <a:rPr lang="zh-CN" altLang="en-US" sz="1600" b="1">
                  <a:latin typeface="Arial" panose="020B0604020202020204" pitchFamily="34" charset="0"/>
                  <a:ea typeface="宋体" panose="02010600030101010101" pitchFamily="2" charset="-122"/>
                </a:rPr>
                <a:t>比特到达</a:t>
              </a:r>
              <a:r>
                <a:rPr lang="en-US" altLang="zh-CN" sz="1600" b="1">
                  <a:latin typeface="Arial" panose="020B0604020202020204" pitchFamily="34" charset="0"/>
                  <a:ea typeface="宋体" panose="02010600030101010101" pitchFamily="2" charset="-122"/>
                </a:rPr>
                <a:t>,</a:t>
              </a:r>
              <a:r>
                <a:rPr lang="zh-CN" altLang="en-US" sz="1600" b="1">
                  <a:latin typeface="Arial" panose="020B0604020202020204" pitchFamily="34" charset="0"/>
                  <a:ea typeface="宋体" panose="02010600030101010101" pitchFamily="2" charset="-122"/>
                </a:rPr>
                <a:t>发送</a:t>
              </a:r>
              <a:r>
                <a:rPr lang="en-US" altLang="zh-CN" sz="1600" b="1">
                  <a:latin typeface="Arial" panose="020B0604020202020204" pitchFamily="34" charset="0"/>
                  <a:ea typeface="宋体" panose="02010600030101010101" pitchFamily="2" charset="-122"/>
                </a:rPr>
                <a:t>ACK</a:t>
              </a:r>
            </a:p>
          </p:txBody>
        </p:sp>
        <p:sp>
          <p:nvSpPr>
            <p:cNvPr id="28" name="Rectangle 22"/>
            <p:cNvSpPr>
              <a:spLocks noChangeArrowheads="1"/>
            </p:cNvSpPr>
            <p:nvPr/>
          </p:nvSpPr>
          <p:spPr bwMode="auto">
            <a:xfrm>
              <a:off x="2592388" y="3781425"/>
              <a:ext cx="263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a:spcBef>
                  <a:spcPct val="0"/>
                </a:spcBef>
                <a:buFontTx/>
                <a:buNone/>
              </a:pPr>
              <a:r>
                <a:rPr lang="en-US" altLang="zh-CN" sz="1600" b="1">
                  <a:latin typeface="Arial" panose="020B0604020202020204" pitchFamily="34" charset="0"/>
                  <a:ea typeface="宋体" panose="02010600030101010101" pitchFamily="2" charset="-122"/>
                </a:rPr>
                <a:t>ACK</a:t>
              </a:r>
              <a:r>
                <a:rPr lang="zh-CN" altLang="en-US" sz="1600" b="1">
                  <a:latin typeface="Arial" panose="020B0604020202020204" pitchFamily="34" charset="0"/>
                  <a:ea typeface="宋体" panose="02010600030101010101" pitchFamily="2" charset="-122"/>
                </a:rPr>
                <a:t>到达</a:t>
              </a:r>
              <a:r>
                <a:rPr lang="en-US" altLang="zh-CN" sz="1600" b="1">
                  <a:latin typeface="Arial" panose="020B0604020202020204" pitchFamily="34" charset="0"/>
                  <a:ea typeface="宋体" panose="02010600030101010101" pitchFamily="2" charset="-122"/>
                </a:rPr>
                <a:t>, </a:t>
              </a:r>
              <a:r>
                <a:rPr lang="zh-CN" altLang="en-US" sz="1600" b="1">
                  <a:latin typeface="Arial" panose="020B0604020202020204" pitchFamily="34" charset="0"/>
                  <a:ea typeface="宋体" panose="02010600030101010101" pitchFamily="2" charset="-122"/>
                </a:rPr>
                <a:t>发送下一个分组</a:t>
              </a:r>
              <a:r>
                <a:rPr lang="en-US" altLang="zh-CN" sz="1600" b="1">
                  <a:latin typeface="Arial" panose="020B0604020202020204" pitchFamily="34" charset="0"/>
                  <a:ea typeface="宋体" panose="02010600030101010101" pitchFamily="2" charset="-122"/>
                </a:rPr>
                <a:t>, t = RTT + L / R</a:t>
              </a:r>
            </a:p>
          </p:txBody>
        </p:sp>
        <p:grpSp>
          <p:nvGrpSpPr>
            <p:cNvPr id="29" name="Group 30"/>
            <p:cNvGrpSpPr>
              <a:grpSpLocks/>
            </p:cNvGrpSpPr>
            <p:nvPr/>
          </p:nvGrpSpPr>
          <p:grpSpPr bwMode="auto">
            <a:xfrm>
              <a:off x="5141913" y="4111625"/>
              <a:ext cx="1468437" cy="608013"/>
              <a:chOff x="1917" y="2452"/>
              <a:chExt cx="925" cy="383"/>
            </a:xfrm>
          </p:grpSpPr>
          <p:sp>
            <p:nvSpPr>
              <p:cNvPr id="30" name="Line 23"/>
              <p:cNvSpPr>
                <a:spLocks noChangeShapeType="1"/>
              </p:cNvSpPr>
              <p:nvPr/>
            </p:nvSpPr>
            <p:spPr bwMode="auto">
              <a:xfrm flipH="1">
                <a:off x="1917" y="2452"/>
                <a:ext cx="78"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 name="Freeform 24"/>
              <p:cNvSpPr>
                <a:spLocks/>
              </p:cNvSpPr>
              <p:nvPr/>
            </p:nvSpPr>
            <p:spPr bwMode="auto">
              <a:xfrm>
                <a:off x="2005" y="2457"/>
                <a:ext cx="837" cy="370"/>
              </a:xfrm>
              <a:custGeom>
                <a:avLst/>
                <a:gdLst>
                  <a:gd name="T0" fmla="*/ 0 w 837"/>
                  <a:gd name="T1" fmla="*/ 0 h 370"/>
                  <a:gd name="T2" fmla="*/ 836 w 837"/>
                  <a:gd name="T3" fmla="*/ 369 h 370"/>
                  <a:gd name="T4" fmla="*/ 496 w 837"/>
                  <a:gd name="T5" fmla="*/ 369 h 370"/>
                  <a:gd name="T6" fmla="*/ 0 w 837"/>
                  <a:gd name="T7" fmla="*/ 154 h 370"/>
                  <a:gd name="T8" fmla="*/ 0 w 837"/>
                  <a:gd name="T9" fmla="*/ 0 h 370"/>
                  <a:gd name="T10" fmla="*/ 0 60000 65536"/>
                  <a:gd name="T11" fmla="*/ 0 60000 65536"/>
                  <a:gd name="T12" fmla="*/ 0 60000 65536"/>
                  <a:gd name="T13" fmla="*/ 0 60000 65536"/>
                  <a:gd name="T14" fmla="*/ 0 60000 65536"/>
                  <a:gd name="T15" fmla="*/ 0 w 837"/>
                  <a:gd name="T16" fmla="*/ 0 h 370"/>
                  <a:gd name="T17" fmla="*/ 837 w 837"/>
                  <a:gd name="T18" fmla="*/ 370 h 370"/>
                </a:gdLst>
                <a:ahLst/>
                <a:cxnLst>
                  <a:cxn ang="T10">
                    <a:pos x="T0" y="T1"/>
                  </a:cxn>
                  <a:cxn ang="T11">
                    <a:pos x="T2" y="T3"/>
                  </a:cxn>
                  <a:cxn ang="T12">
                    <a:pos x="T4" y="T5"/>
                  </a:cxn>
                  <a:cxn ang="T13">
                    <a:pos x="T6" y="T7"/>
                  </a:cxn>
                  <a:cxn ang="T14">
                    <a:pos x="T8" y="T9"/>
                  </a:cxn>
                </a:cxnLst>
                <a:rect l="T15" t="T16" r="T17" b="T18"/>
                <a:pathLst>
                  <a:path w="837" h="370">
                    <a:moveTo>
                      <a:pt x="0" y="0"/>
                    </a:moveTo>
                    <a:lnTo>
                      <a:pt x="836" y="369"/>
                    </a:lnTo>
                    <a:lnTo>
                      <a:pt x="496" y="369"/>
                    </a:lnTo>
                    <a:lnTo>
                      <a:pt x="0" y="154"/>
                    </a:lnTo>
                    <a:lnTo>
                      <a:pt x="0" y="0"/>
                    </a:lnTo>
                  </a:path>
                </a:pathLst>
              </a:custGeom>
              <a:gradFill rotWithShape="0">
                <a:gsLst>
                  <a:gs pos="0">
                    <a:srgbClr val="00CCFF"/>
                  </a:gs>
                  <a:gs pos="100000">
                    <a:srgbClr val="FFFFFF"/>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32" name="Group 27"/>
              <p:cNvGrpSpPr>
                <a:grpSpLocks/>
              </p:cNvGrpSpPr>
              <p:nvPr/>
            </p:nvGrpSpPr>
            <p:grpSpPr bwMode="auto">
              <a:xfrm>
                <a:off x="2002" y="2452"/>
                <a:ext cx="754" cy="341"/>
                <a:chOff x="2002" y="2452"/>
                <a:chExt cx="754" cy="341"/>
              </a:xfrm>
            </p:grpSpPr>
            <p:sp>
              <p:nvSpPr>
                <p:cNvPr id="35" name="Line 25"/>
                <p:cNvSpPr>
                  <a:spLocks noChangeShapeType="1"/>
                </p:cNvSpPr>
                <p:nvPr/>
              </p:nvSpPr>
              <p:spPr bwMode="auto">
                <a:xfrm>
                  <a:off x="2002" y="2452"/>
                  <a:ext cx="431" cy="19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 name="Line 26"/>
                <p:cNvSpPr>
                  <a:spLocks noChangeShapeType="1"/>
                </p:cNvSpPr>
                <p:nvPr/>
              </p:nvSpPr>
              <p:spPr bwMode="auto">
                <a:xfrm>
                  <a:off x="2437" y="2643"/>
                  <a:ext cx="319" cy="150"/>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33" name="Line 28"/>
              <p:cNvSpPr>
                <a:spLocks noChangeShapeType="1"/>
              </p:cNvSpPr>
              <p:nvPr/>
            </p:nvSpPr>
            <p:spPr bwMode="auto">
              <a:xfrm>
                <a:off x="2002" y="2606"/>
                <a:ext cx="187" cy="8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 name="Line 29"/>
              <p:cNvSpPr>
                <a:spLocks noChangeShapeType="1"/>
              </p:cNvSpPr>
              <p:nvPr/>
            </p:nvSpPr>
            <p:spPr bwMode="auto">
              <a:xfrm>
                <a:off x="2192" y="2685"/>
                <a:ext cx="320" cy="150"/>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37" name="Freeform 31"/>
            <p:cNvSpPr>
              <a:spLocks/>
            </p:cNvSpPr>
            <p:nvPr/>
          </p:nvSpPr>
          <p:spPr bwMode="auto">
            <a:xfrm>
              <a:off x="5270500" y="2241550"/>
              <a:ext cx="2089150" cy="1169988"/>
            </a:xfrm>
            <a:custGeom>
              <a:avLst/>
              <a:gdLst>
                <a:gd name="T0" fmla="*/ 0 w 1316"/>
                <a:gd name="T1" fmla="*/ 0 h 737"/>
                <a:gd name="T2" fmla="*/ 2147483646 w 1316"/>
                <a:gd name="T3" fmla="*/ 2147483646 h 737"/>
                <a:gd name="T4" fmla="*/ 2147483646 w 1316"/>
                <a:gd name="T5" fmla="*/ 2147483646 h 737"/>
                <a:gd name="T6" fmla="*/ 0 w 1316"/>
                <a:gd name="T7" fmla="*/ 2147483646 h 737"/>
                <a:gd name="T8" fmla="*/ 0 w 1316"/>
                <a:gd name="T9" fmla="*/ 0 h 737"/>
                <a:gd name="T10" fmla="*/ 0 60000 65536"/>
                <a:gd name="T11" fmla="*/ 0 60000 65536"/>
                <a:gd name="T12" fmla="*/ 0 60000 65536"/>
                <a:gd name="T13" fmla="*/ 0 60000 65536"/>
                <a:gd name="T14" fmla="*/ 0 60000 65536"/>
                <a:gd name="T15" fmla="*/ 0 w 1316"/>
                <a:gd name="T16" fmla="*/ 0 h 737"/>
                <a:gd name="T17" fmla="*/ 1316 w 1316"/>
                <a:gd name="T18" fmla="*/ 737 h 737"/>
              </a:gdLst>
              <a:ahLst/>
              <a:cxnLst>
                <a:cxn ang="T10">
                  <a:pos x="T0" y="T1"/>
                </a:cxn>
                <a:cxn ang="T11">
                  <a:pos x="T2" y="T3"/>
                </a:cxn>
                <a:cxn ang="T12">
                  <a:pos x="T4" y="T5"/>
                </a:cxn>
                <a:cxn ang="T13">
                  <a:pos x="T6" y="T7"/>
                </a:cxn>
                <a:cxn ang="T14">
                  <a:pos x="T8" y="T9"/>
                </a:cxn>
              </a:cxnLst>
              <a:rect l="T15" t="T16" r="T17" b="T18"/>
              <a:pathLst>
                <a:path w="1316" h="737">
                  <a:moveTo>
                    <a:pt x="0" y="0"/>
                  </a:moveTo>
                  <a:lnTo>
                    <a:pt x="1312" y="582"/>
                  </a:lnTo>
                  <a:lnTo>
                    <a:pt x="1315" y="736"/>
                  </a:lnTo>
                  <a:lnTo>
                    <a:pt x="0" y="153"/>
                  </a:lnTo>
                  <a:lnTo>
                    <a:pt x="0" y="0"/>
                  </a:lnTo>
                </a:path>
              </a:pathLst>
            </a:custGeom>
            <a:solidFill>
              <a:srgbClr val="00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8" name="Freeform 32"/>
            <p:cNvSpPr>
              <a:spLocks/>
            </p:cNvSpPr>
            <p:nvPr/>
          </p:nvSpPr>
          <p:spPr bwMode="auto">
            <a:xfrm>
              <a:off x="5270500" y="2492375"/>
              <a:ext cx="2089150" cy="1169988"/>
            </a:xfrm>
            <a:custGeom>
              <a:avLst/>
              <a:gdLst>
                <a:gd name="T0" fmla="*/ 0 w 1316"/>
                <a:gd name="T1" fmla="*/ 0 h 737"/>
                <a:gd name="T2" fmla="*/ 2147483646 w 1316"/>
                <a:gd name="T3" fmla="*/ 2147483646 h 737"/>
                <a:gd name="T4" fmla="*/ 2147483646 w 1316"/>
                <a:gd name="T5" fmla="*/ 2147483646 h 737"/>
                <a:gd name="T6" fmla="*/ 0 w 1316"/>
                <a:gd name="T7" fmla="*/ 2147483646 h 737"/>
                <a:gd name="T8" fmla="*/ 0 w 1316"/>
                <a:gd name="T9" fmla="*/ 0 h 737"/>
                <a:gd name="T10" fmla="*/ 0 60000 65536"/>
                <a:gd name="T11" fmla="*/ 0 60000 65536"/>
                <a:gd name="T12" fmla="*/ 0 60000 65536"/>
                <a:gd name="T13" fmla="*/ 0 60000 65536"/>
                <a:gd name="T14" fmla="*/ 0 60000 65536"/>
                <a:gd name="T15" fmla="*/ 0 w 1316"/>
                <a:gd name="T16" fmla="*/ 0 h 737"/>
                <a:gd name="T17" fmla="*/ 1316 w 1316"/>
                <a:gd name="T18" fmla="*/ 737 h 737"/>
              </a:gdLst>
              <a:ahLst/>
              <a:cxnLst>
                <a:cxn ang="T10">
                  <a:pos x="T0" y="T1"/>
                </a:cxn>
                <a:cxn ang="T11">
                  <a:pos x="T2" y="T3"/>
                </a:cxn>
                <a:cxn ang="T12">
                  <a:pos x="T4" y="T5"/>
                </a:cxn>
                <a:cxn ang="T13">
                  <a:pos x="T6" y="T7"/>
                </a:cxn>
                <a:cxn ang="T14">
                  <a:pos x="T8" y="T9"/>
                </a:cxn>
              </a:cxnLst>
              <a:rect l="T15" t="T16" r="T17" b="T18"/>
              <a:pathLst>
                <a:path w="1316" h="737">
                  <a:moveTo>
                    <a:pt x="0" y="0"/>
                  </a:moveTo>
                  <a:lnTo>
                    <a:pt x="1312" y="582"/>
                  </a:lnTo>
                  <a:lnTo>
                    <a:pt x="1315" y="736"/>
                  </a:lnTo>
                  <a:lnTo>
                    <a:pt x="0" y="153"/>
                  </a:lnTo>
                  <a:lnTo>
                    <a:pt x="0" y="0"/>
                  </a:lnTo>
                </a:path>
              </a:pathLst>
            </a:custGeom>
            <a:solidFill>
              <a:srgbClr val="00CCFF"/>
            </a:solidFill>
            <a:ln w="12700" cap="rnd">
              <a:solidFill>
                <a:srgbClr val="000000"/>
              </a:solidFill>
              <a:round/>
              <a:headEnd/>
              <a:tailEnd/>
            </a:ln>
          </p:spPr>
          <p:txBody>
            <a:bodyPr/>
            <a:lstStyle/>
            <a:p>
              <a:endParaRPr lang="zh-CN" altLang="en-US"/>
            </a:p>
          </p:txBody>
        </p:sp>
        <p:sp>
          <p:nvSpPr>
            <p:cNvPr id="39" name="Line 33"/>
            <p:cNvSpPr>
              <a:spLocks noChangeShapeType="1"/>
            </p:cNvSpPr>
            <p:nvPr/>
          </p:nvSpPr>
          <p:spPr bwMode="auto">
            <a:xfrm flipV="1">
              <a:off x="5286375" y="3171825"/>
              <a:ext cx="2065338" cy="93186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 name="Line 34"/>
            <p:cNvSpPr>
              <a:spLocks noChangeShapeType="1"/>
            </p:cNvSpPr>
            <p:nvPr/>
          </p:nvSpPr>
          <p:spPr bwMode="auto">
            <a:xfrm flipV="1">
              <a:off x="5286375" y="3422650"/>
              <a:ext cx="2065338" cy="93186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44" name="Group 42"/>
            <p:cNvGrpSpPr>
              <a:grpSpLocks/>
            </p:cNvGrpSpPr>
            <p:nvPr/>
          </p:nvGrpSpPr>
          <p:grpSpPr bwMode="auto">
            <a:xfrm>
              <a:off x="5130800" y="4349750"/>
              <a:ext cx="1468438" cy="606425"/>
              <a:chOff x="1910" y="2602"/>
              <a:chExt cx="925" cy="382"/>
            </a:xfrm>
          </p:grpSpPr>
          <p:sp>
            <p:nvSpPr>
              <p:cNvPr id="45" name="Line 35"/>
              <p:cNvSpPr>
                <a:spLocks noChangeShapeType="1"/>
              </p:cNvSpPr>
              <p:nvPr/>
            </p:nvSpPr>
            <p:spPr bwMode="auto">
              <a:xfrm flipH="1">
                <a:off x="1910" y="2602"/>
                <a:ext cx="78"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 name="Freeform 36"/>
              <p:cNvSpPr>
                <a:spLocks/>
              </p:cNvSpPr>
              <p:nvPr/>
            </p:nvSpPr>
            <p:spPr bwMode="auto">
              <a:xfrm>
                <a:off x="1998" y="2607"/>
                <a:ext cx="837" cy="369"/>
              </a:xfrm>
              <a:custGeom>
                <a:avLst/>
                <a:gdLst>
                  <a:gd name="T0" fmla="*/ 0 w 837"/>
                  <a:gd name="T1" fmla="*/ 0 h 369"/>
                  <a:gd name="T2" fmla="*/ 836 w 837"/>
                  <a:gd name="T3" fmla="*/ 368 h 369"/>
                  <a:gd name="T4" fmla="*/ 496 w 837"/>
                  <a:gd name="T5" fmla="*/ 368 h 369"/>
                  <a:gd name="T6" fmla="*/ 0 w 837"/>
                  <a:gd name="T7" fmla="*/ 154 h 369"/>
                  <a:gd name="T8" fmla="*/ 0 w 837"/>
                  <a:gd name="T9" fmla="*/ 0 h 369"/>
                  <a:gd name="T10" fmla="*/ 0 60000 65536"/>
                  <a:gd name="T11" fmla="*/ 0 60000 65536"/>
                  <a:gd name="T12" fmla="*/ 0 60000 65536"/>
                  <a:gd name="T13" fmla="*/ 0 60000 65536"/>
                  <a:gd name="T14" fmla="*/ 0 60000 65536"/>
                  <a:gd name="T15" fmla="*/ 0 w 837"/>
                  <a:gd name="T16" fmla="*/ 0 h 369"/>
                  <a:gd name="T17" fmla="*/ 837 w 837"/>
                  <a:gd name="T18" fmla="*/ 369 h 369"/>
                </a:gdLst>
                <a:ahLst/>
                <a:cxnLst>
                  <a:cxn ang="T10">
                    <a:pos x="T0" y="T1"/>
                  </a:cxn>
                  <a:cxn ang="T11">
                    <a:pos x="T2" y="T3"/>
                  </a:cxn>
                  <a:cxn ang="T12">
                    <a:pos x="T4" y="T5"/>
                  </a:cxn>
                  <a:cxn ang="T13">
                    <a:pos x="T6" y="T7"/>
                  </a:cxn>
                  <a:cxn ang="T14">
                    <a:pos x="T8" y="T9"/>
                  </a:cxn>
                </a:cxnLst>
                <a:rect l="T15" t="T16" r="T17" b="T18"/>
                <a:pathLst>
                  <a:path w="837" h="369">
                    <a:moveTo>
                      <a:pt x="0" y="0"/>
                    </a:moveTo>
                    <a:lnTo>
                      <a:pt x="836" y="368"/>
                    </a:lnTo>
                    <a:lnTo>
                      <a:pt x="496" y="368"/>
                    </a:lnTo>
                    <a:lnTo>
                      <a:pt x="0" y="154"/>
                    </a:lnTo>
                    <a:lnTo>
                      <a:pt x="0" y="0"/>
                    </a:lnTo>
                  </a:path>
                </a:pathLst>
              </a:custGeom>
              <a:gradFill rotWithShape="0">
                <a:gsLst>
                  <a:gs pos="0">
                    <a:srgbClr val="00CCFF"/>
                  </a:gs>
                  <a:gs pos="100000">
                    <a:srgbClr val="FFFFFF"/>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47" name="Group 39"/>
              <p:cNvGrpSpPr>
                <a:grpSpLocks/>
              </p:cNvGrpSpPr>
              <p:nvPr/>
            </p:nvGrpSpPr>
            <p:grpSpPr bwMode="auto">
              <a:xfrm>
                <a:off x="1995" y="2602"/>
                <a:ext cx="754" cy="340"/>
                <a:chOff x="1995" y="2602"/>
                <a:chExt cx="754" cy="340"/>
              </a:xfrm>
            </p:grpSpPr>
            <p:sp>
              <p:nvSpPr>
                <p:cNvPr id="50" name="Line 37"/>
                <p:cNvSpPr>
                  <a:spLocks noChangeShapeType="1"/>
                </p:cNvSpPr>
                <p:nvPr/>
              </p:nvSpPr>
              <p:spPr bwMode="auto">
                <a:xfrm>
                  <a:off x="1995" y="2602"/>
                  <a:ext cx="431" cy="1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 name="Line 38"/>
                <p:cNvSpPr>
                  <a:spLocks noChangeShapeType="1"/>
                </p:cNvSpPr>
                <p:nvPr/>
              </p:nvSpPr>
              <p:spPr bwMode="auto">
                <a:xfrm>
                  <a:off x="2430" y="2793"/>
                  <a:ext cx="319" cy="149"/>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48" name="Line 40"/>
              <p:cNvSpPr>
                <a:spLocks noChangeShapeType="1"/>
              </p:cNvSpPr>
              <p:nvPr/>
            </p:nvSpPr>
            <p:spPr bwMode="auto">
              <a:xfrm>
                <a:off x="1995" y="2756"/>
                <a:ext cx="187" cy="7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9" name="Line 41"/>
              <p:cNvSpPr>
                <a:spLocks noChangeShapeType="1"/>
              </p:cNvSpPr>
              <p:nvPr/>
            </p:nvSpPr>
            <p:spPr bwMode="auto">
              <a:xfrm>
                <a:off x="2185" y="2834"/>
                <a:ext cx="320" cy="150"/>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52" name="Group 50"/>
            <p:cNvGrpSpPr>
              <a:grpSpLocks/>
            </p:cNvGrpSpPr>
            <p:nvPr/>
          </p:nvGrpSpPr>
          <p:grpSpPr bwMode="auto">
            <a:xfrm>
              <a:off x="5141913" y="4600575"/>
              <a:ext cx="1468437" cy="606425"/>
              <a:chOff x="1917" y="2760"/>
              <a:chExt cx="925" cy="382"/>
            </a:xfrm>
          </p:grpSpPr>
          <p:sp>
            <p:nvSpPr>
              <p:cNvPr id="53" name="Line 43"/>
              <p:cNvSpPr>
                <a:spLocks noChangeShapeType="1"/>
              </p:cNvSpPr>
              <p:nvPr/>
            </p:nvSpPr>
            <p:spPr bwMode="auto">
              <a:xfrm flipH="1">
                <a:off x="1917" y="2760"/>
                <a:ext cx="78"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4" name="Freeform 44"/>
              <p:cNvSpPr>
                <a:spLocks/>
              </p:cNvSpPr>
              <p:nvPr/>
            </p:nvSpPr>
            <p:spPr bwMode="auto">
              <a:xfrm>
                <a:off x="2005" y="2765"/>
                <a:ext cx="837" cy="369"/>
              </a:xfrm>
              <a:custGeom>
                <a:avLst/>
                <a:gdLst>
                  <a:gd name="T0" fmla="*/ 0 w 837"/>
                  <a:gd name="T1" fmla="*/ 0 h 369"/>
                  <a:gd name="T2" fmla="*/ 836 w 837"/>
                  <a:gd name="T3" fmla="*/ 368 h 369"/>
                  <a:gd name="T4" fmla="*/ 496 w 837"/>
                  <a:gd name="T5" fmla="*/ 368 h 369"/>
                  <a:gd name="T6" fmla="*/ 0 w 837"/>
                  <a:gd name="T7" fmla="*/ 154 h 369"/>
                  <a:gd name="T8" fmla="*/ 0 w 837"/>
                  <a:gd name="T9" fmla="*/ 0 h 369"/>
                  <a:gd name="T10" fmla="*/ 0 60000 65536"/>
                  <a:gd name="T11" fmla="*/ 0 60000 65536"/>
                  <a:gd name="T12" fmla="*/ 0 60000 65536"/>
                  <a:gd name="T13" fmla="*/ 0 60000 65536"/>
                  <a:gd name="T14" fmla="*/ 0 60000 65536"/>
                  <a:gd name="T15" fmla="*/ 0 w 837"/>
                  <a:gd name="T16" fmla="*/ 0 h 369"/>
                  <a:gd name="T17" fmla="*/ 837 w 837"/>
                  <a:gd name="T18" fmla="*/ 369 h 369"/>
                </a:gdLst>
                <a:ahLst/>
                <a:cxnLst>
                  <a:cxn ang="T10">
                    <a:pos x="T0" y="T1"/>
                  </a:cxn>
                  <a:cxn ang="T11">
                    <a:pos x="T2" y="T3"/>
                  </a:cxn>
                  <a:cxn ang="T12">
                    <a:pos x="T4" y="T5"/>
                  </a:cxn>
                  <a:cxn ang="T13">
                    <a:pos x="T6" y="T7"/>
                  </a:cxn>
                  <a:cxn ang="T14">
                    <a:pos x="T8" y="T9"/>
                  </a:cxn>
                </a:cxnLst>
                <a:rect l="T15" t="T16" r="T17" b="T18"/>
                <a:pathLst>
                  <a:path w="837" h="369">
                    <a:moveTo>
                      <a:pt x="0" y="0"/>
                    </a:moveTo>
                    <a:lnTo>
                      <a:pt x="836" y="368"/>
                    </a:lnTo>
                    <a:lnTo>
                      <a:pt x="496" y="368"/>
                    </a:lnTo>
                    <a:lnTo>
                      <a:pt x="0" y="154"/>
                    </a:lnTo>
                    <a:lnTo>
                      <a:pt x="0" y="0"/>
                    </a:lnTo>
                  </a:path>
                </a:pathLst>
              </a:custGeom>
              <a:gradFill rotWithShape="0">
                <a:gsLst>
                  <a:gs pos="0">
                    <a:srgbClr val="00CCFF"/>
                  </a:gs>
                  <a:gs pos="100000">
                    <a:srgbClr val="FFFFFF"/>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55" name="Group 47"/>
              <p:cNvGrpSpPr>
                <a:grpSpLocks/>
              </p:cNvGrpSpPr>
              <p:nvPr/>
            </p:nvGrpSpPr>
            <p:grpSpPr bwMode="auto">
              <a:xfrm>
                <a:off x="2002" y="2760"/>
                <a:ext cx="754" cy="340"/>
                <a:chOff x="2002" y="2760"/>
                <a:chExt cx="754" cy="340"/>
              </a:xfrm>
            </p:grpSpPr>
            <p:sp>
              <p:nvSpPr>
                <p:cNvPr id="58" name="Line 45"/>
                <p:cNvSpPr>
                  <a:spLocks noChangeShapeType="1"/>
                </p:cNvSpPr>
                <p:nvPr/>
              </p:nvSpPr>
              <p:spPr bwMode="auto">
                <a:xfrm>
                  <a:off x="2002" y="2760"/>
                  <a:ext cx="431" cy="1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9" name="Line 46"/>
                <p:cNvSpPr>
                  <a:spLocks noChangeShapeType="1"/>
                </p:cNvSpPr>
                <p:nvPr/>
              </p:nvSpPr>
              <p:spPr bwMode="auto">
                <a:xfrm>
                  <a:off x="2437" y="2951"/>
                  <a:ext cx="319" cy="149"/>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6" name="Line 48"/>
              <p:cNvSpPr>
                <a:spLocks noChangeShapeType="1"/>
              </p:cNvSpPr>
              <p:nvPr/>
            </p:nvSpPr>
            <p:spPr bwMode="auto">
              <a:xfrm>
                <a:off x="2002" y="2914"/>
                <a:ext cx="187" cy="7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7" name="Line 49"/>
              <p:cNvSpPr>
                <a:spLocks noChangeShapeType="1"/>
              </p:cNvSpPr>
              <p:nvPr/>
            </p:nvSpPr>
            <p:spPr bwMode="auto">
              <a:xfrm>
                <a:off x="2192" y="2992"/>
                <a:ext cx="320" cy="150"/>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60" name="Line 51"/>
            <p:cNvSpPr>
              <a:spLocks noChangeShapeType="1"/>
            </p:cNvSpPr>
            <p:nvPr/>
          </p:nvSpPr>
          <p:spPr bwMode="auto">
            <a:xfrm flipV="1">
              <a:off x="5291138" y="3675063"/>
              <a:ext cx="2065337" cy="9318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 name="Rectangle 52"/>
            <p:cNvSpPr>
              <a:spLocks noChangeArrowheads="1"/>
            </p:cNvSpPr>
            <p:nvPr/>
          </p:nvSpPr>
          <p:spPr bwMode="auto">
            <a:xfrm>
              <a:off x="7408863" y="3243263"/>
              <a:ext cx="38338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zh-CN" altLang="en-US" sz="1600" b="1">
                  <a:latin typeface="Arial" panose="020B0604020202020204" pitchFamily="34" charset="0"/>
                  <a:ea typeface="宋体" panose="02010600030101010101" pitchFamily="2" charset="-122"/>
                </a:rPr>
                <a:t>第</a:t>
              </a:r>
              <a:r>
                <a:rPr lang="en-US" altLang="zh-CN" sz="1600" b="1">
                  <a:latin typeface="Arial" panose="020B0604020202020204" pitchFamily="34" charset="0"/>
                  <a:ea typeface="宋体" panose="02010600030101010101" pitchFamily="2" charset="-122"/>
                </a:rPr>
                <a:t>2</a:t>
              </a:r>
              <a:r>
                <a:rPr lang="zh-CN" altLang="en-US" sz="1600" b="1">
                  <a:latin typeface="Arial" panose="020B0604020202020204" pitchFamily="34" charset="0"/>
                  <a:ea typeface="宋体" panose="02010600030101010101" pitchFamily="2" charset="-122"/>
                </a:rPr>
                <a:t>分组的最后</a:t>
              </a:r>
              <a:r>
                <a:rPr lang="en-US" altLang="zh-CN" sz="1600" b="1">
                  <a:latin typeface="Arial" panose="020B0604020202020204" pitchFamily="34" charset="0"/>
                  <a:ea typeface="宋体" panose="02010600030101010101" pitchFamily="2" charset="-122"/>
                </a:rPr>
                <a:t>1</a:t>
              </a:r>
              <a:r>
                <a:rPr lang="zh-CN" altLang="en-US" sz="1600" b="1">
                  <a:latin typeface="Arial" panose="020B0604020202020204" pitchFamily="34" charset="0"/>
                  <a:ea typeface="宋体" panose="02010600030101010101" pitchFamily="2" charset="-122"/>
                </a:rPr>
                <a:t>比特到达</a:t>
              </a:r>
              <a:r>
                <a:rPr lang="en-US" altLang="zh-CN" sz="1600" b="1">
                  <a:latin typeface="Arial" panose="020B0604020202020204" pitchFamily="34" charset="0"/>
                  <a:ea typeface="宋体" panose="02010600030101010101" pitchFamily="2" charset="-122"/>
                </a:rPr>
                <a:t>, </a:t>
              </a:r>
              <a:r>
                <a:rPr lang="zh-CN" altLang="en-US" sz="1600" b="1">
                  <a:latin typeface="Arial" panose="020B0604020202020204" pitchFamily="34" charset="0"/>
                  <a:ea typeface="宋体" panose="02010600030101010101" pitchFamily="2" charset="-122"/>
                </a:rPr>
                <a:t>发送</a:t>
              </a:r>
              <a:r>
                <a:rPr lang="en-US" altLang="zh-CN" sz="1600" b="1">
                  <a:latin typeface="Arial" panose="020B0604020202020204" pitchFamily="34" charset="0"/>
                  <a:ea typeface="宋体" panose="02010600030101010101" pitchFamily="2" charset="-122"/>
                </a:rPr>
                <a:t>ACK</a:t>
              </a:r>
            </a:p>
          </p:txBody>
        </p:sp>
        <p:sp>
          <p:nvSpPr>
            <p:cNvPr id="62" name="Line 53"/>
            <p:cNvSpPr>
              <a:spLocks noChangeShapeType="1"/>
            </p:cNvSpPr>
            <p:nvPr/>
          </p:nvSpPr>
          <p:spPr bwMode="auto">
            <a:xfrm>
              <a:off x="7351713" y="3402013"/>
              <a:ext cx="11271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3" name="Line 54"/>
            <p:cNvSpPr>
              <a:spLocks noChangeShapeType="1"/>
            </p:cNvSpPr>
            <p:nvPr/>
          </p:nvSpPr>
          <p:spPr bwMode="auto">
            <a:xfrm>
              <a:off x="7362825" y="3654425"/>
              <a:ext cx="11271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4" name="Rectangle 55"/>
            <p:cNvSpPr>
              <a:spLocks noChangeArrowheads="1"/>
            </p:cNvSpPr>
            <p:nvPr/>
          </p:nvSpPr>
          <p:spPr bwMode="auto">
            <a:xfrm>
              <a:off x="7404100" y="3476625"/>
              <a:ext cx="38385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zh-CN" altLang="en-US" sz="1600" b="1">
                  <a:latin typeface="Arial" panose="020B0604020202020204" pitchFamily="34" charset="0"/>
                  <a:ea typeface="宋体" panose="02010600030101010101" pitchFamily="2" charset="-122"/>
                </a:rPr>
                <a:t>第</a:t>
              </a:r>
              <a:r>
                <a:rPr lang="en-US" altLang="zh-CN" sz="1600" b="1">
                  <a:latin typeface="Arial" panose="020B0604020202020204" pitchFamily="34" charset="0"/>
                  <a:ea typeface="宋体" panose="02010600030101010101" pitchFamily="2" charset="-122"/>
                </a:rPr>
                <a:t>3</a:t>
              </a:r>
              <a:r>
                <a:rPr lang="zh-CN" altLang="en-US" sz="1600" b="1">
                  <a:latin typeface="Arial" panose="020B0604020202020204" pitchFamily="34" charset="0"/>
                  <a:ea typeface="宋体" panose="02010600030101010101" pitchFamily="2" charset="-122"/>
                </a:rPr>
                <a:t>分组的最后</a:t>
              </a:r>
              <a:r>
                <a:rPr lang="en-US" altLang="zh-CN" sz="1600" b="1">
                  <a:latin typeface="Arial" panose="020B0604020202020204" pitchFamily="34" charset="0"/>
                  <a:ea typeface="宋体" panose="02010600030101010101" pitchFamily="2" charset="-122"/>
                </a:rPr>
                <a:t>1</a:t>
              </a:r>
              <a:r>
                <a:rPr lang="zh-CN" altLang="en-US" sz="1600" b="1">
                  <a:latin typeface="Arial" panose="020B0604020202020204" pitchFamily="34" charset="0"/>
                  <a:ea typeface="宋体" panose="02010600030101010101" pitchFamily="2" charset="-122"/>
                </a:rPr>
                <a:t>比特到达</a:t>
              </a:r>
              <a:r>
                <a:rPr lang="en-US" altLang="zh-CN" sz="1600" b="1">
                  <a:latin typeface="Arial" panose="020B0604020202020204" pitchFamily="34" charset="0"/>
                  <a:ea typeface="宋体" panose="02010600030101010101" pitchFamily="2" charset="-122"/>
                </a:rPr>
                <a:t>,</a:t>
              </a:r>
              <a:r>
                <a:rPr lang="zh-CN" altLang="en-US" sz="1600" b="1">
                  <a:latin typeface="Arial" panose="020B0604020202020204" pitchFamily="34" charset="0"/>
                  <a:ea typeface="宋体" panose="02010600030101010101" pitchFamily="2" charset="-122"/>
                </a:rPr>
                <a:t>发送</a:t>
              </a:r>
              <a:r>
                <a:rPr lang="en-US" altLang="zh-CN" sz="1600" b="1">
                  <a:latin typeface="Arial" panose="020B0604020202020204" pitchFamily="34" charset="0"/>
                  <a:ea typeface="宋体" panose="02010600030101010101" pitchFamily="2" charset="-122"/>
                </a:rPr>
                <a:t>ACK</a:t>
              </a:r>
            </a:p>
          </p:txBody>
        </p:sp>
        <p:graphicFrame>
          <p:nvGraphicFramePr>
            <p:cNvPr id="65" name="Object 56"/>
            <p:cNvGraphicFramePr>
              <a:graphicFrameLocks/>
            </p:cNvGraphicFramePr>
            <p:nvPr>
              <p:extLst>
                <p:ext uri="{D42A27DB-BD31-4B8C-83A1-F6EECF244321}">
                  <p14:modId xmlns:p14="http://schemas.microsoft.com/office/powerpoint/2010/main" val="2845853918"/>
                </p:ext>
              </p:extLst>
            </p:nvPr>
          </p:nvGraphicFramePr>
          <p:xfrm>
            <a:off x="3560763" y="5354638"/>
            <a:ext cx="6007100" cy="946150"/>
          </p:xfrm>
          <a:graphic>
            <a:graphicData uri="http://schemas.openxmlformats.org/presentationml/2006/ole">
              <mc:AlternateContent xmlns:mc="http://schemas.openxmlformats.org/markup-compatibility/2006">
                <mc:Choice xmlns:v="urn:schemas-microsoft-com:vml" Requires="v">
                  <p:oleObj name="Picture" r:id="rId3" imgW="6008688" imgH="947738" progId="Word.Picture.8">
                    <p:embed/>
                  </p:oleObj>
                </mc:Choice>
                <mc:Fallback>
                  <p:oleObj name="Picture" r:id="rId3" imgW="6008688" imgH="947738" progId="Word.Picture.8">
                    <p:embed/>
                    <p:pic>
                      <p:nvPicPr>
                        <p:cNvPr id="37923" name="Object 5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763" y="5354638"/>
                          <a:ext cx="60071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 name="Rectangle 57"/>
            <p:cNvSpPr>
              <a:spLocks noChangeArrowheads="1"/>
            </p:cNvSpPr>
            <p:nvPr/>
          </p:nvSpPr>
          <p:spPr bwMode="auto">
            <a:xfrm>
              <a:off x="8423275" y="4656138"/>
              <a:ext cx="2117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000" b="1" dirty="0">
                  <a:latin typeface="Comic Sans MS" panose="030F0702030302020204" pitchFamily="66" charset="0"/>
                  <a:ea typeface="宋体" panose="02010600030101010101" pitchFamily="2" charset="-122"/>
                </a:rPr>
                <a:t>利用率提高了</a:t>
              </a:r>
              <a:r>
                <a:rPr lang="en-US" altLang="zh-CN" sz="2000" b="1" dirty="0">
                  <a:latin typeface="Comic Sans MS" panose="030F0702030302020204" pitchFamily="66" charset="0"/>
                  <a:ea typeface="宋体" panose="02010600030101010101" pitchFamily="2" charset="-122"/>
                </a:rPr>
                <a:t>3</a:t>
              </a:r>
              <a:r>
                <a:rPr lang="zh-CN" altLang="en-US" sz="2000" b="1" dirty="0">
                  <a:latin typeface="Comic Sans MS" panose="030F0702030302020204" pitchFamily="66" charset="0"/>
                  <a:ea typeface="宋体" panose="02010600030101010101" pitchFamily="2" charset="-122"/>
                </a:rPr>
                <a:t>倍</a:t>
              </a:r>
            </a:p>
          </p:txBody>
        </p:sp>
        <p:sp>
          <p:nvSpPr>
            <p:cNvPr id="67" name="Line 58"/>
            <p:cNvSpPr>
              <a:spLocks noChangeShapeType="1"/>
            </p:cNvSpPr>
            <p:nvPr/>
          </p:nvSpPr>
          <p:spPr bwMode="auto">
            <a:xfrm flipH="1">
              <a:off x="8485188" y="5040313"/>
              <a:ext cx="125412" cy="512762"/>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4352716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462033" y="1356599"/>
            <a:ext cx="4901497" cy="14728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latin typeface="+mn-ea"/>
                <a:cs typeface="+mn-ea"/>
                <a:sym typeface="+mn-lt"/>
              </a:rPr>
              <a:t>发送方</a:t>
            </a:r>
            <a:r>
              <a:rPr lang="en-US" altLang="zh-CN" sz="2000" dirty="0">
                <a:latin typeface="+mn-ea"/>
                <a:cs typeface="+mn-ea"/>
                <a:sym typeface="+mn-lt"/>
              </a:rPr>
              <a:t>:</a:t>
            </a:r>
          </a:p>
          <a:p>
            <a:pPr marL="285750" indent="-285750">
              <a:lnSpc>
                <a:spcPct val="150000"/>
              </a:lnSpc>
              <a:buFont typeface="Arial" panose="020B0604020202020204" pitchFamily="34" charset="0"/>
              <a:buChar char="•"/>
            </a:pPr>
            <a:r>
              <a:rPr lang="zh-CN" altLang="en-US" sz="2000" dirty="0">
                <a:latin typeface="+mn-ea"/>
                <a:cs typeface="+mn-ea"/>
                <a:sym typeface="+mn-lt"/>
              </a:rPr>
              <a:t>在分组头中规定一个</a:t>
            </a:r>
            <a:r>
              <a:rPr lang="en-US" altLang="zh-CN" sz="2000" dirty="0">
                <a:latin typeface="+mn-ea"/>
                <a:cs typeface="+mn-ea"/>
                <a:sym typeface="+mn-lt"/>
              </a:rPr>
              <a:t>k</a:t>
            </a:r>
            <a:r>
              <a:rPr lang="zh-CN" altLang="en-US" sz="2000" dirty="0">
                <a:latin typeface="+mn-ea"/>
                <a:cs typeface="+mn-ea"/>
                <a:sym typeface="+mn-lt"/>
              </a:rPr>
              <a:t>位的序号</a:t>
            </a:r>
          </a:p>
          <a:p>
            <a:pPr marL="285750" indent="-285750">
              <a:lnSpc>
                <a:spcPct val="150000"/>
              </a:lnSpc>
              <a:buFont typeface="Arial" panose="020B0604020202020204" pitchFamily="34" charset="0"/>
              <a:buChar char="•"/>
            </a:pPr>
            <a:r>
              <a:rPr lang="zh-CN" altLang="en-US" sz="2000" dirty="0">
                <a:latin typeface="+mn-ea"/>
                <a:cs typeface="+mn-ea"/>
                <a:sym typeface="+mn-lt"/>
              </a:rPr>
              <a:t>“窗口”</a:t>
            </a:r>
            <a:r>
              <a:rPr lang="en-US" altLang="zh-CN" sz="2000" dirty="0">
                <a:latin typeface="+mn-ea"/>
                <a:cs typeface="+mn-ea"/>
                <a:sym typeface="+mn-lt"/>
              </a:rPr>
              <a:t>, </a:t>
            </a:r>
            <a:r>
              <a:rPr lang="zh-CN" altLang="en-US" sz="2000" dirty="0">
                <a:latin typeface="+mn-ea"/>
                <a:cs typeface="+mn-ea"/>
                <a:sym typeface="+mn-lt"/>
              </a:rPr>
              <a:t>允许的连续未确认的报文</a:t>
            </a:r>
          </a:p>
        </p:txBody>
      </p:sp>
      <p:grpSp>
        <p:nvGrpSpPr>
          <p:cNvPr id="4" name="组合 3"/>
          <p:cNvGrpSpPr/>
          <p:nvPr/>
        </p:nvGrpSpPr>
        <p:grpSpPr>
          <a:xfrm>
            <a:off x="3925064" y="4655548"/>
            <a:ext cx="7271351" cy="1963351"/>
            <a:chOff x="445294" y="4198143"/>
            <a:chExt cx="7104063" cy="2027239"/>
          </a:xfrm>
        </p:grpSpPr>
        <p:sp>
          <p:nvSpPr>
            <p:cNvPr id="43" name="圆角矩形 42"/>
            <p:cNvSpPr/>
            <p:nvPr/>
          </p:nvSpPr>
          <p:spPr>
            <a:xfrm>
              <a:off x="515549" y="4198143"/>
              <a:ext cx="6566290"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cs typeface="+mn-ea"/>
                <a:sym typeface="+mn-lt"/>
              </a:endParaRPr>
            </a:p>
          </p:txBody>
        </p:sp>
        <p:sp>
          <p:nvSpPr>
            <p:cNvPr id="37893"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可靠数据传输原理</a:t>
            </a:r>
          </a:p>
        </p:txBody>
      </p:sp>
      <p:sp>
        <p:nvSpPr>
          <p:cNvPr id="41" name="矩形 40"/>
          <p:cNvSpPr/>
          <p:nvPr/>
        </p:nvSpPr>
        <p:spPr>
          <a:xfrm>
            <a:off x="4811035" y="710268"/>
            <a:ext cx="2569934" cy="646331"/>
          </a:xfrm>
          <a:prstGeom prst="rect">
            <a:avLst/>
          </a:prstGeom>
        </p:spPr>
        <p:txBody>
          <a:bodyPr wrap="none">
            <a:spAutoFit/>
          </a:bodyPr>
          <a:lstStyle/>
          <a:p>
            <a:pPr algn="ctr"/>
            <a:r>
              <a:rPr lang="en-US" altLang="zh-CN" sz="3600" b="1" dirty="0">
                <a:solidFill>
                  <a:schemeClr val="accent1"/>
                </a:solidFill>
                <a:cs typeface="+mn-ea"/>
                <a:sym typeface="+mn-lt"/>
              </a:rPr>
              <a:t>Go-Back-N</a:t>
            </a:r>
          </a:p>
        </p:txBody>
      </p:sp>
      <p:pic>
        <p:nvPicPr>
          <p:cNvPr id="9"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3073" y="3035342"/>
            <a:ext cx="7796213"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512739" y="4772046"/>
            <a:ext cx="6096000" cy="1704954"/>
          </a:xfrm>
          <a:prstGeom prst="rect">
            <a:avLst/>
          </a:prstGeom>
        </p:spPr>
        <p:txBody>
          <a:bodyPr>
            <a:spAutoFit/>
          </a:bodyPr>
          <a:lstStyle/>
          <a:p>
            <a:pPr>
              <a:lnSpc>
                <a:spcPct val="150000"/>
              </a:lnSpc>
            </a:pPr>
            <a:r>
              <a:rPr lang="en-US" altLang="zh-CN" dirty="0">
                <a:solidFill>
                  <a:schemeClr val="bg1"/>
                </a:solidFill>
              </a:rPr>
              <a:t>ACK(n): </a:t>
            </a:r>
            <a:r>
              <a:rPr lang="zh-CN" altLang="en-US" dirty="0">
                <a:solidFill>
                  <a:schemeClr val="bg1"/>
                </a:solidFill>
              </a:rPr>
              <a:t>确认所有的报文直到（包含）序号</a:t>
            </a:r>
            <a:r>
              <a:rPr lang="en-US" altLang="zh-CN" dirty="0">
                <a:solidFill>
                  <a:schemeClr val="bg1"/>
                </a:solidFill>
              </a:rPr>
              <a:t>n - “</a:t>
            </a:r>
            <a:r>
              <a:rPr lang="zh-CN" altLang="en-US" dirty="0">
                <a:solidFill>
                  <a:schemeClr val="bg1"/>
                </a:solidFill>
              </a:rPr>
              <a:t>累积</a:t>
            </a:r>
            <a:r>
              <a:rPr lang="en-US" altLang="zh-CN" dirty="0">
                <a:solidFill>
                  <a:schemeClr val="bg1"/>
                </a:solidFill>
              </a:rPr>
              <a:t>ACK”</a:t>
            </a:r>
          </a:p>
          <a:p>
            <a:pPr>
              <a:lnSpc>
                <a:spcPct val="150000"/>
              </a:lnSpc>
            </a:pPr>
            <a:r>
              <a:rPr lang="zh-CN" altLang="en-US" dirty="0">
                <a:solidFill>
                  <a:schemeClr val="bg1"/>
                </a:solidFill>
              </a:rPr>
              <a:t>对第一个发送未被确认的报文定时</a:t>
            </a:r>
          </a:p>
          <a:p>
            <a:pPr>
              <a:lnSpc>
                <a:spcPct val="150000"/>
              </a:lnSpc>
            </a:pPr>
            <a:r>
              <a:rPr lang="zh-CN" altLang="en-US" dirty="0">
                <a:solidFill>
                  <a:schemeClr val="bg1"/>
                </a:solidFill>
              </a:rPr>
              <a:t>超时</a:t>
            </a:r>
            <a:r>
              <a:rPr lang="en-US" altLang="zh-CN" dirty="0">
                <a:solidFill>
                  <a:schemeClr val="bg1"/>
                </a:solidFill>
              </a:rPr>
              <a:t>(n): </a:t>
            </a:r>
            <a:r>
              <a:rPr lang="zh-CN" altLang="en-US" dirty="0">
                <a:solidFill>
                  <a:schemeClr val="bg1"/>
                </a:solidFill>
              </a:rPr>
              <a:t>重发窗口中的报文</a:t>
            </a:r>
            <a:r>
              <a:rPr lang="en-US" altLang="zh-CN" dirty="0">
                <a:solidFill>
                  <a:schemeClr val="bg1"/>
                </a:solidFill>
              </a:rPr>
              <a:t>n</a:t>
            </a:r>
            <a:r>
              <a:rPr lang="zh-CN" altLang="en-US" dirty="0">
                <a:solidFill>
                  <a:schemeClr val="bg1"/>
                </a:solidFill>
              </a:rPr>
              <a:t>及以上更高序号的报文</a:t>
            </a:r>
            <a:r>
              <a:rPr lang="en-US" altLang="zh-CN" dirty="0">
                <a:solidFill>
                  <a:schemeClr val="bg1"/>
                </a:solidFill>
              </a:rPr>
              <a:t>(</a:t>
            </a:r>
            <a:r>
              <a:rPr lang="zh-CN" altLang="en-US" dirty="0">
                <a:solidFill>
                  <a:schemeClr val="bg1"/>
                </a:solidFill>
              </a:rPr>
              <a:t>只有一个定时器记录最早的未被确认报文的发送时间</a:t>
            </a:r>
            <a:r>
              <a:rPr lang="en-US" altLang="zh-CN" dirty="0">
                <a:solidFill>
                  <a:schemeClr val="bg1"/>
                </a:solidFill>
              </a:rPr>
              <a:t>)</a:t>
            </a:r>
          </a:p>
        </p:txBody>
      </p:sp>
    </p:spTree>
    <p:extLst>
      <p:ext uri="{BB962C8B-B14F-4D97-AF65-F5344CB8AC3E}">
        <p14:creationId xmlns:p14="http://schemas.microsoft.com/office/powerpoint/2010/main" val="32070981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595450" y="1579498"/>
            <a:ext cx="5380353" cy="268473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200" dirty="0">
                <a:cs typeface="+mn-ea"/>
                <a:sym typeface="+mn-lt"/>
              </a:rPr>
              <a:t>ACK-only: </a:t>
            </a:r>
            <a:r>
              <a:rPr lang="zh-CN" altLang="en-US" sz="2200" dirty="0">
                <a:cs typeface="+mn-ea"/>
                <a:sym typeface="+mn-lt"/>
              </a:rPr>
              <a:t>总是为正确接收的最高序号的分组发送</a:t>
            </a:r>
            <a:r>
              <a:rPr lang="en-US" altLang="zh-CN" sz="2200" dirty="0">
                <a:cs typeface="+mn-ea"/>
                <a:sym typeface="+mn-lt"/>
              </a:rPr>
              <a:t>ACK</a:t>
            </a:r>
            <a:r>
              <a:rPr lang="zh-CN" altLang="en-US" sz="2200" dirty="0">
                <a:cs typeface="+mn-ea"/>
                <a:sym typeface="+mn-lt"/>
              </a:rPr>
              <a:t>。</a:t>
            </a:r>
          </a:p>
          <a:p>
            <a:pPr marL="285750" indent="-285750">
              <a:lnSpc>
                <a:spcPct val="150000"/>
              </a:lnSpc>
              <a:buFont typeface="Arial" panose="020B0604020202020204" pitchFamily="34" charset="0"/>
              <a:buChar char="•"/>
            </a:pPr>
            <a:r>
              <a:rPr lang="zh-CN" altLang="en-US" sz="2200" dirty="0">
                <a:cs typeface="+mn-ea"/>
                <a:sym typeface="+mn-lt"/>
              </a:rPr>
              <a:t>可能生成重复的</a:t>
            </a:r>
            <a:r>
              <a:rPr lang="en-US" altLang="zh-CN" sz="2200" dirty="0">
                <a:cs typeface="+mn-ea"/>
                <a:sym typeface="+mn-lt"/>
              </a:rPr>
              <a:t>ACKs</a:t>
            </a:r>
          </a:p>
          <a:p>
            <a:pPr marL="285750" indent="-285750">
              <a:lnSpc>
                <a:spcPct val="150000"/>
              </a:lnSpc>
              <a:buFont typeface="Arial" panose="020B0604020202020204" pitchFamily="34" charset="0"/>
              <a:buChar char="•"/>
            </a:pPr>
            <a:r>
              <a:rPr lang="zh-CN" altLang="en-US" sz="2200" dirty="0">
                <a:cs typeface="+mn-ea"/>
                <a:sym typeface="+mn-lt"/>
              </a:rPr>
              <a:t>只需要记住被期待接收的序号</a:t>
            </a:r>
            <a:r>
              <a:rPr lang="en-US" altLang="zh-CN" sz="2200" dirty="0" err="1">
                <a:cs typeface="+mn-ea"/>
                <a:sym typeface="+mn-lt"/>
              </a:rPr>
              <a:t>expectedseqnum</a:t>
            </a:r>
            <a:endParaRPr lang="en-US" altLang="zh-CN" sz="2200" dirty="0">
              <a:cs typeface="+mn-ea"/>
              <a:sym typeface="+mn-lt"/>
            </a:endParaRPr>
          </a:p>
        </p:txBody>
      </p:sp>
      <p:grpSp>
        <p:nvGrpSpPr>
          <p:cNvPr id="4" name="组合 3"/>
          <p:cNvGrpSpPr/>
          <p:nvPr/>
        </p:nvGrpSpPr>
        <p:grpSpPr>
          <a:xfrm>
            <a:off x="6096000" y="3781631"/>
            <a:ext cx="5826555" cy="1899444"/>
            <a:chOff x="445294" y="4072730"/>
            <a:chExt cx="7104063" cy="2027239"/>
          </a:xfrm>
        </p:grpSpPr>
        <p:sp>
          <p:nvSpPr>
            <p:cNvPr id="43" name="圆角矩形 42"/>
            <p:cNvSpPr/>
            <p:nvPr/>
          </p:nvSpPr>
          <p:spPr>
            <a:xfrm>
              <a:off x="714179" y="4072730"/>
              <a:ext cx="6566291"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200" dirty="0">
                  <a:solidFill>
                    <a:schemeClr val="bg1"/>
                  </a:solidFill>
                  <a:latin typeface="+mn-ea"/>
                </a:rPr>
                <a:t>接收到失序分组</a:t>
              </a:r>
              <a:r>
                <a:rPr lang="en-US" altLang="zh-CN" sz="2200" dirty="0">
                  <a:solidFill>
                    <a:schemeClr val="bg1"/>
                  </a:solidFill>
                  <a:latin typeface="+mn-ea"/>
                </a:rPr>
                <a:t>: </a:t>
              </a:r>
            </a:p>
            <a:p>
              <a:pPr>
                <a:lnSpc>
                  <a:spcPct val="150000"/>
                </a:lnSpc>
              </a:pPr>
              <a:r>
                <a:rPr lang="zh-CN" altLang="en-US" sz="2200" dirty="0">
                  <a:solidFill>
                    <a:schemeClr val="bg1"/>
                  </a:solidFill>
                  <a:latin typeface="+mn-ea"/>
                </a:rPr>
                <a:t>丢弃</a:t>
              </a:r>
              <a:r>
                <a:rPr lang="en-US" altLang="zh-CN" sz="2200" dirty="0">
                  <a:solidFill>
                    <a:schemeClr val="bg1"/>
                  </a:solidFill>
                  <a:latin typeface="+mn-ea"/>
                </a:rPr>
                <a:t>(</a:t>
              </a:r>
              <a:r>
                <a:rPr lang="zh-CN" altLang="en-US" sz="2200" dirty="0">
                  <a:solidFill>
                    <a:schemeClr val="bg1"/>
                  </a:solidFill>
                  <a:latin typeface="+mn-ea"/>
                </a:rPr>
                <a:t>不缓冲</a:t>
              </a:r>
              <a:r>
                <a:rPr lang="en-US" altLang="zh-CN" sz="2200" dirty="0">
                  <a:solidFill>
                    <a:schemeClr val="bg1"/>
                  </a:solidFill>
                  <a:latin typeface="+mn-ea"/>
                </a:rPr>
                <a:t>) -&gt; </a:t>
              </a:r>
              <a:r>
                <a:rPr lang="zh-CN" altLang="en-US" sz="2200" dirty="0">
                  <a:solidFill>
                    <a:schemeClr val="bg1"/>
                  </a:solidFill>
                  <a:latin typeface="+mn-ea"/>
                </a:rPr>
                <a:t>没有接收缓冲区</a:t>
              </a:r>
              <a:r>
                <a:rPr lang="en-US" altLang="zh-CN" sz="2200" dirty="0">
                  <a:solidFill>
                    <a:schemeClr val="bg1"/>
                  </a:solidFill>
                  <a:latin typeface="+mn-ea"/>
                </a:rPr>
                <a:t>!</a:t>
              </a:r>
            </a:p>
            <a:p>
              <a:pPr>
                <a:lnSpc>
                  <a:spcPct val="150000"/>
                </a:lnSpc>
              </a:pPr>
              <a:r>
                <a:rPr lang="zh-CN" altLang="en-US" sz="2200" dirty="0">
                  <a:solidFill>
                    <a:schemeClr val="bg1"/>
                  </a:solidFill>
                  <a:latin typeface="+mn-ea"/>
                </a:rPr>
                <a:t>重发最高序号分组的</a:t>
              </a:r>
              <a:r>
                <a:rPr lang="en-US" altLang="zh-CN" sz="2200" dirty="0">
                  <a:solidFill>
                    <a:schemeClr val="bg1"/>
                  </a:solidFill>
                  <a:latin typeface="+mn-ea"/>
                </a:rPr>
                <a:t>ACK</a:t>
              </a:r>
              <a:endParaRPr lang="zh-CN" altLang="en-US" sz="2200" dirty="0">
                <a:cs typeface="+mn-ea"/>
                <a:sym typeface="+mn-lt"/>
              </a:endParaRPr>
            </a:p>
          </p:txBody>
        </p:sp>
        <p:sp>
          <p:nvSpPr>
            <p:cNvPr id="37893"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400" dirty="0">
                <a:latin typeface="+mn-lt"/>
                <a:ea typeface="+mn-ea"/>
                <a:cs typeface="+mn-ea"/>
                <a:sym typeface="+mn-lt"/>
              </a:endParaRPr>
            </a:p>
          </p:txBody>
        </p:sp>
      </p:gr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可靠数据传输原理</a:t>
            </a:r>
          </a:p>
        </p:txBody>
      </p:sp>
      <p:sp>
        <p:nvSpPr>
          <p:cNvPr id="41" name="矩形 40"/>
          <p:cNvSpPr/>
          <p:nvPr/>
        </p:nvSpPr>
        <p:spPr>
          <a:xfrm>
            <a:off x="4657147" y="710268"/>
            <a:ext cx="2877711" cy="646331"/>
          </a:xfrm>
          <a:prstGeom prst="rect">
            <a:avLst/>
          </a:prstGeom>
        </p:spPr>
        <p:txBody>
          <a:bodyPr wrap="none">
            <a:spAutoFit/>
          </a:bodyPr>
          <a:lstStyle/>
          <a:p>
            <a:pPr algn="ctr"/>
            <a:r>
              <a:rPr lang="en-US" altLang="zh-CN" sz="3600" b="1" dirty="0">
                <a:solidFill>
                  <a:schemeClr val="accent1"/>
                </a:solidFill>
                <a:cs typeface="+mn-ea"/>
                <a:sym typeface="+mn-lt"/>
              </a:rPr>
              <a:t>GBN: </a:t>
            </a:r>
            <a:r>
              <a:rPr lang="zh-CN" altLang="en-US" sz="3600" b="1" dirty="0">
                <a:solidFill>
                  <a:schemeClr val="accent1"/>
                </a:solidFill>
                <a:cs typeface="+mn-ea"/>
                <a:sym typeface="+mn-lt"/>
              </a:rPr>
              <a:t>接收方</a:t>
            </a:r>
            <a:endParaRPr lang="en-US" altLang="zh-CN" sz="3600" b="1" dirty="0">
              <a:solidFill>
                <a:schemeClr val="accent1"/>
              </a:solidFill>
              <a:cs typeface="+mn-ea"/>
              <a:sym typeface="+mn-lt"/>
            </a:endParaRPr>
          </a:p>
        </p:txBody>
      </p:sp>
    </p:spTree>
    <p:extLst>
      <p:ext uri="{BB962C8B-B14F-4D97-AF65-F5344CB8AC3E}">
        <p14:creationId xmlns:p14="http://schemas.microsoft.com/office/powerpoint/2010/main" val="19587406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可靠数据传输原理</a:t>
            </a:r>
          </a:p>
        </p:txBody>
      </p:sp>
      <p:pic>
        <p:nvPicPr>
          <p:cNvPr id="10"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1504" y="717550"/>
            <a:ext cx="6235700"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9356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385071" y="1637368"/>
            <a:ext cx="9293461" cy="462373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zh-CN" altLang="en-US" sz="2400" b="1" dirty="0">
                <a:cs typeface="+mn-ea"/>
                <a:sym typeface="+mn-lt"/>
              </a:rPr>
              <a:t>接收方分别确认已经收到的分组</a:t>
            </a:r>
          </a:p>
          <a:p>
            <a:pPr>
              <a:lnSpc>
                <a:spcPct val="150000"/>
              </a:lnSpc>
            </a:pPr>
            <a:r>
              <a:rPr lang="zh-CN" altLang="en-US" sz="2400" dirty="0">
                <a:cs typeface="+mn-ea"/>
                <a:sym typeface="+mn-lt"/>
              </a:rPr>
              <a:t>       必要时，缓冲报文</a:t>
            </a:r>
            <a:r>
              <a:rPr lang="en-US" altLang="zh-CN" sz="2400" dirty="0">
                <a:cs typeface="+mn-ea"/>
                <a:sym typeface="+mn-lt"/>
              </a:rPr>
              <a:t>, </a:t>
            </a:r>
            <a:r>
              <a:rPr lang="zh-CN" altLang="en-US" sz="2400" dirty="0">
                <a:cs typeface="+mn-ea"/>
                <a:sym typeface="+mn-lt"/>
              </a:rPr>
              <a:t>最后按序提交给上层</a:t>
            </a:r>
          </a:p>
          <a:p>
            <a:pPr marL="342900" indent="-342900">
              <a:lnSpc>
                <a:spcPct val="150000"/>
              </a:lnSpc>
              <a:buFont typeface="Arial" panose="020B0604020202020204" pitchFamily="34" charset="0"/>
              <a:buChar char="•"/>
            </a:pPr>
            <a:r>
              <a:rPr lang="zh-CN" altLang="en-US" sz="2400" b="1" dirty="0">
                <a:cs typeface="+mn-ea"/>
                <a:sym typeface="+mn-lt"/>
              </a:rPr>
              <a:t>发送者只重发没有收到确认的分组</a:t>
            </a:r>
          </a:p>
          <a:p>
            <a:pPr>
              <a:lnSpc>
                <a:spcPct val="150000"/>
              </a:lnSpc>
            </a:pPr>
            <a:r>
              <a:rPr lang="zh-CN" altLang="en-US" sz="2400" dirty="0">
                <a:cs typeface="+mn-ea"/>
                <a:sym typeface="+mn-lt"/>
              </a:rPr>
              <a:t>        对每个没有确认的报文发送者都要启动一个定时器</a:t>
            </a:r>
            <a:r>
              <a:rPr lang="en-US" altLang="zh-CN" sz="2400" dirty="0">
                <a:cs typeface="+mn-ea"/>
                <a:sym typeface="+mn-lt"/>
              </a:rPr>
              <a:t>(</a:t>
            </a:r>
            <a:r>
              <a:rPr lang="zh-CN" altLang="en-US" sz="2400" dirty="0">
                <a:cs typeface="+mn-ea"/>
                <a:sym typeface="+mn-lt"/>
              </a:rPr>
              <a:t>每个未被确认的报文都有一个定时器</a:t>
            </a:r>
            <a:r>
              <a:rPr lang="en-US" altLang="zh-CN" sz="2400" dirty="0">
                <a:cs typeface="+mn-ea"/>
                <a:sym typeface="+mn-lt"/>
              </a:rPr>
              <a:t>)</a:t>
            </a:r>
          </a:p>
          <a:p>
            <a:pPr marL="342900" indent="-342900">
              <a:lnSpc>
                <a:spcPct val="150000"/>
              </a:lnSpc>
              <a:buFont typeface="Arial" panose="020B0604020202020204" pitchFamily="34" charset="0"/>
              <a:buChar char="•"/>
            </a:pPr>
            <a:r>
              <a:rPr lang="zh-CN" altLang="en-US" sz="2400" b="1" dirty="0">
                <a:cs typeface="+mn-ea"/>
                <a:sym typeface="+mn-lt"/>
              </a:rPr>
              <a:t>发送窗口</a:t>
            </a:r>
          </a:p>
          <a:p>
            <a:pPr>
              <a:lnSpc>
                <a:spcPct val="150000"/>
              </a:lnSpc>
            </a:pPr>
            <a:r>
              <a:rPr lang="en-US" altLang="zh-CN" sz="2400" dirty="0">
                <a:cs typeface="+mn-ea"/>
                <a:sym typeface="+mn-lt"/>
              </a:rPr>
              <a:t>        N </a:t>
            </a:r>
            <a:r>
              <a:rPr lang="zh-CN" altLang="en-US" sz="2400" dirty="0">
                <a:cs typeface="+mn-ea"/>
                <a:sym typeface="+mn-lt"/>
              </a:rPr>
              <a:t>个连续序号</a:t>
            </a:r>
          </a:p>
          <a:p>
            <a:pPr>
              <a:lnSpc>
                <a:spcPct val="150000"/>
              </a:lnSpc>
            </a:pPr>
            <a:r>
              <a:rPr lang="zh-CN" altLang="en-US" sz="2400" dirty="0">
                <a:cs typeface="+mn-ea"/>
                <a:sym typeface="+mn-lt"/>
              </a:rPr>
              <a:t>        限制被发送的未确认的分组数量</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2412940" y="802374"/>
            <a:ext cx="7366120" cy="646331"/>
          </a:xfrm>
          <a:prstGeom prst="rect">
            <a:avLst/>
          </a:prstGeom>
        </p:spPr>
        <p:txBody>
          <a:bodyPr wrap="none">
            <a:spAutoFit/>
          </a:bodyPr>
          <a:lstStyle/>
          <a:p>
            <a:pPr algn="ctr"/>
            <a:r>
              <a:rPr lang="zh-CN" altLang="en-US" sz="3600" b="1" dirty="0">
                <a:solidFill>
                  <a:schemeClr val="accent1"/>
                </a:solidFill>
                <a:cs typeface="+mn-ea"/>
                <a:sym typeface="+mn-lt"/>
              </a:rPr>
              <a:t>选择性重传</a:t>
            </a:r>
            <a:r>
              <a:rPr lang="en-US" altLang="zh-CN" sz="3600" b="1" dirty="0">
                <a:solidFill>
                  <a:schemeClr val="accent1"/>
                </a:solidFill>
                <a:cs typeface="+mn-ea"/>
                <a:sym typeface="+mn-lt"/>
              </a:rPr>
              <a:t>(Selective Repeat, SR)</a:t>
            </a:r>
          </a:p>
        </p:txBody>
      </p:sp>
    </p:spTree>
    <p:extLst>
      <p:ext uri="{BB962C8B-B14F-4D97-AF65-F5344CB8AC3E}">
        <p14:creationId xmlns:p14="http://schemas.microsoft.com/office/powerpoint/2010/main" val="4104941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2630951" y="710268"/>
            <a:ext cx="6930103" cy="646331"/>
          </a:xfrm>
          <a:prstGeom prst="rect">
            <a:avLst/>
          </a:prstGeom>
        </p:spPr>
        <p:txBody>
          <a:bodyPr wrap="none">
            <a:spAutoFit/>
          </a:bodyPr>
          <a:lstStyle/>
          <a:p>
            <a:pPr algn="ctr"/>
            <a:r>
              <a:rPr lang="zh-CN" altLang="en-US" sz="3600" b="1" dirty="0">
                <a:solidFill>
                  <a:schemeClr val="accent1"/>
                </a:solidFill>
                <a:cs typeface="+mn-ea"/>
                <a:sym typeface="+mn-lt"/>
              </a:rPr>
              <a:t>选择性重传</a:t>
            </a:r>
            <a:r>
              <a:rPr lang="en-US" altLang="zh-CN" sz="3600" b="1" dirty="0">
                <a:solidFill>
                  <a:schemeClr val="accent1"/>
                </a:solidFill>
                <a:cs typeface="+mn-ea"/>
                <a:sym typeface="+mn-lt"/>
              </a:rPr>
              <a:t>: </a:t>
            </a:r>
            <a:r>
              <a:rPr lang="zh-CN" altLang="en-US" sz="3600" b="1" dirty="0">
                <a:solidFill>
                  <a:schemeClr val="accent1"/>
                </a:solidFill>
                <a:cs typeface="+mn-ea"/>
                <a:sym typeface="+mn-lt"/>
              </a:rPr>
              <a:t>发送者，接收者窗口</a:t>
            </a:r>
            <a:endParaRPr lang="en-US" altLang="zh-CN" sz="3600" b="1" dirty="0">
              <a:solidFill>
                <a:schemeClr val="accent1"/>
              </a:solidFill>
              <a:cs typeface="+mn-ea"/>
              <a:sym typeface="+mn-lt"/>
            </a:endParaRPr>
          </a:p>
        </p:txBody>
      </p:sp>
      <p:pic>
        <p:nvPicPr>
          <p:cNvPr id="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1675" y="1573213"/>
            <a:ext cx="824865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2999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0" y="1431039"/>
            <a:ext cx="5920460" cy="51865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0"/>
              </a:spcBef>
              <a:buFontTx/>
              <a:buNone/>
            </a:pPr>
            <a:r>
              <a:rPr lang="zh-CN" altLang="en-US" sz="2400" dirty="0">
                <a:solidFill>
                  <a:srgbClr val="FFC000"/>
                </a:solidFill>
                <a:latin typeface="微软雅黑" panose="020B0503020204020204" pitchFamily="34" charset="-122"/>
                <a:ea typeface="微软雅黑" panose="020B0503020204020204" pitchFamily="34" charset="-122"/>
              </a:rPr>
              <a:t>发送方</a:t>
            </a:r>
            <a:endParaRPr lang="en-US" altLang="zh-CN" sz="2400" dirty="0">
              <a:solidFill>
                <a:srgbClr val="FFC000"/>
              </a:solidFill>
              <a:latin typeface="微软雅黑" panose="020B0503020204020204" pitchFamily="34" charset="-122"/>
              <a:ea typeface="微软雅黑" panose="020B0503020204020204" pitchFamily="34" charset="-122"/>
            </a:endParaRPr>
          </a:p>
          <a:p>
            <a:pPr>
              <a:lnSpc>
                <a:spcPct val="120000"/>
              </a:lnSpc>
              <a:spcBef>
                <a:spcPct val="0"/>
              </a:spcBef>
              <a:buFontTx/>
              <a:buNone/>
            </a:pPr>
            <a:endParaRPr lang="zh-CN" altLang="en-US" sz="2000" dirty="0">
              <a:latin typeface="微软雅黑" panose="020B0503020204020204" pitchFamily="34" charset="-122"/>
              <a:ea typeface="微软雅黑" panose="020B0503020204020204" pitchFamily="34" charset="-122"/>
            </a:endParaRPr>
          </a:p>
          <a:p>
            <a:pPr marL="342900" indent="-342900">
              <a:lnSpc>
                <a:spcPct val="120000"/>
              </a:lnSpc>
              <a:spcBef>
                <a:spcPct val="0"/>
              </a:spcBef>
              <a:buFont typeface="Arial" panose="020B0604020202020204" pitchFamily="34" charset="0"/>
              <a:buChar char="•"/>
            </a:pPr>
            <a:r>
              <a:rPr lang="zh-CN" altLang="en-US" sz="2000" dirty="0">
                <a:solidFill>
                  <a:srgbClr val="FFFF00"/>
                </a:solidFill>
              </a:rPr>
              <a:t>从上层收到数据 </a:t>
            </a:r>
            <a:r>
              <a:rPr lang="en-US" altLang="zh-CN" sz="2000" dirty="0">
                <a:solidFill>
                  <a:srgbClr val="FFFF00"/>
                </a:solidFill>
              </a:rPr>
              <a:t>:</a:t>
            </a:r>
          </a:p>
          <a:p>
            <a:pPr lvl="1">
              <a:lnSpc>
                <a:spcPct val="120000"/>
              </a:lnSpc>
              <a:spcBef>
                <a:spcPct val="0"/>
              </a:spcBef>
            </a:pPr>
            <a:r>
              <a:rPr lang="zh-CN" altLang="en-US" sz="2000" dirty="0">
                <a:latin typeface="微软雅黑" panose="020B0503020204020204" pitchFamily="34" charset="-122"/>
                <a:ea typeface="微软雅黑" panose="020B0503020204020204" pitchFamily="34" charset="-122"/>
              </a:rPr>
              <a:t>如果下一个可用的序号在发送方窗口内，则将数据打包并发送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启动定时器</a:t>
            </a:r>
          </a:p>
          <a:p>
            <a:pPr marL="342900" indent="-342900">
              <a:lnSpc>
                <a:spcPct val="120000"/>
              </a:lnSpc>
              <a:spcBef>
                <a:spcPct val="0"/>
              </a:spcBef>
              <a:buFont typeface="Arial" panose="020B0604020202020204" pitchFamily="34" charset="0"/>
              <a:buChar char="•"/>
            </a:pPr>
            <a:r>
              <a:rPr lang="zh-CN" altLang="en-US" sz="2000" dirty="0">
                <a:solidFill>
                  <a:srgbClr val="FFFF00"/>
                </a:solidFill>
              </a:rPr>
              <a:t>超时</a:t>
            </a:r>
            <a:r>
              <a:rPr lang="en-US" altLang="zh-CN" sz="2000" dirty="0">
                <a:solidFill>
                  <a:srgbClr val="FFFF00"/>
                </a:solidFill>
              </a:rPr>
              <a:t>(n):</a:t>
            </a:r>
          </a:p>
          <a:p>
            <a:pPr lvl="1">
              <a:lnSpc>
                <a:spcPct val="120000"/>
              </a:lnSpc>
              <a:spcBef>
                <a:spcPct val="0"/>
              </a:spcBef>
            </a:pPr>
            <a:r>
              <a:rPr lang="zh-CN" altLang="en-US" sz="2000" dirty="0">
                <a:latin typeface="微软雅黑" panose="020B0503020204020204" pitchFamily="34" charset="-122"/>
                <a:ea typeface="微软雅黑" panose="020B0503020204020204" pitchFamily="34" charset="-122"/>
              </a:rPr>
              <a:t>重发分组</a:t>
            </a:r>
            <a:r>
              <a:rPr lang="en-US" altLang="zh-CN" sz="2000" dirty="0">
                <a:latin typeface="微软雅黑" panose="020B0503020204020204" pitchFamily="34" charset="-122"/>
                <a:ea typeface="微软雅黑" panose="020B0503020204020204" pitchFamily="34" charset="-122"/>
              </a:rPr>
              <a:t>n, </a:t>
            </a:r>
            <a:r>
              <a:rPr lang="zh-CN" altLang="en-US" sz="2000" dirty="0">
                <a:latin typeface="微软雅黑" panose="020B0503020204020204" pitchFamily="34" charset="-122"/>
                <a:ea typeface="微软雅黑" panose="020B0503020204020204" pitchFamily="34" charset="-122"/>
              </a:rPr>
              <a:t>重启定时器</a:t>
            </a:r>
          </a:p>
          <a:p>
            <a:pPr marL="342900" indent="-342900">
              <a:lnSpc>
                <a:spcPct val="120000"/>
              </a:lnSpc>
              <a:spcBef>
                <a:spcPct val="0"/>
              </a:spcBef>
              <a:buFont typeface="Arial" panose="020B0604020202020204" pitchFamily="34" charset="0"/>
              <a:buChar char="•"/>
            </a:pPr>
            <a:r>
              <a:rPr lang="zh-CN" altLang="en-US" sz="2000" dirty="0">
                <a:solidFill>
                  <a:srgbClr val="FFFF00"/>
                </a:solidFill>
              </a:rPr>
              <a:t>收到</a:t>
            </a:r>
            <a:r>
              <a:rPr lang="en-US" altLang="zh-CN" sz="2000" dirty="0">
                <a:solidFill>
                  <a:srgbClr val="FFFF00"/>
                </a:solidFill>
              </a:rPr>
              <a:t>ACK(n)</a:t>
            </a:r>
            <a:r>
              <a:rPr lang="zh-CN" altLang="en-US" sz="2000" dirty="0">
                <a:solidFill>
                  <a:srgbClr val="FFFF00"/>
                </a:solidFill>
              </a:rPr>
              <a:t>在</a:t>
            </a:r>
            <a:r>
              <a:rPr lang="en-US" altLang="zh-CN" sz="2000" dirty="0">
                <a:solidFill>
                  <a:srgbClr val="FFFF00"/>
                </a:solidFill>
              </a:rPr>
              <a:t>[sendbase,sendbase+N-1]</a:t>
            </a:r>
            <a:r>
              <a:rPr lang="zh-CN" altLang="en-US" sz="2000" dirty="0">
                <a:solidFill>
                  <a:srgbClr val="FFFF00"/>
                </a:solidFill>
              </a:rPr>
              <a:t>内</a:t>
            </a:r>
            <a:r>
              <a:rPr lang="en-US" altLang="zh-CN" sz="2000" dirty="0">
                <a:solidFill>
                  <a:srgbClr val="FFFF00"/>
                </a:solidFill>
              </a:rPr>
              <a:t>:</a:t>
            </a:r>
          </a:p>
          <a:p>
            <a:pPr lvl="1">
              <a:lnSpc>
                <a:spcPct val="120000"/>
              </a:lnSpc>
              <a:spcBef>
                <a:spcPct val="0"/>
              </a:spcBef>
            </a:pPr>
            <a:r>
              <a:rPr lang="zh-CN" altLang="en-US" sz="2000" dirty="0">
                <a:latin typeface="微软雅黑" panose="020B0503020204020204" pitchFamily="34" charset="-122"/>
                <a:ea typeface="微软雅黑" panose="020B0503020204020204" pitchFamily="34" charset="-122"/>
              </a:rPr>
              <a:t>标记分组</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被接收</a:t>
            </a:r>
          </a:p>
          <a:p>
            <a:pPr lvl="1">
              <a:lnSpc>
                <a:spcPct val="120000"/>
              </a:lnSpc>
              <a:spcBef>
                <a:spcPct val="0"/>
              </a:spcBef>
            </a:pP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是最小的未确认分组，则增加窗口基序号到下一个未被确认的序号</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0"/>
              </a:spcBef>
              <a:buFontTx/>
              <a:buNone/>
            </a:pPr>
            <a:endParaRPr lang="zh-CN" altLang="en-US" sz="2000" dirty="0">
              <a:latin typeface="微软雅黑" panose="020B0503020204020204" pitchFamily="34" charset="-122"/>
              <a:ea typeface="微软雅黑" panose="020B0503020204020204" pitchFamily="34" charset="-122"/>
            </a:endParaRPr>
          </a:p>
        </p:txBody>
      </p:sp>
      <p:sp>
        <p:nvSpPr>
          <p:cNvPr id="43" name="圆角矩形 42"/>
          <p:cNvSpPr/>
          <p:nvPr/>
        </p:nvSpPr>
        <p:spPr>
          <a:xfrm>
            <a:off x="6240545" y="1431040"/>
            <a:ext cx="5792752" cy="518657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spcBef>
                <a:spcPct val="0"/>
              </a:spcBef>
            </a:pPr>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接收方</a:t>
            </a:r>
          </a:p>
          <a:p>
            <a:pPr>
              <a:lnSpc>
                <a:spcPct val="120000"/>
              </a:lnSpc>
            </a:pPr>
            <a:endParaRPr lang="zh-CN" altLang="en-US" sz="2000" dirty="0">
              <a:solidFill>
                <a:schemeClr val="bg1"/>
              </a:solidFill>
            </a:endParaRPr>
          </a:p>
          <a:p>
            <a:pPr marL="342900" indent="-342900">
              <a:lnSpc>
                <a:spcPct val="120000"/>
              </a:lnSpc>
              <a:buFont typeface="Arial" panose="020B0604020202020204" pitchFamily="34" charset="0"/>
              <a:buChar char="•"/>
            </a:pPr>
            <a:r>
              <a:rPr lang="zh-CN" altLang="en-US" sz="2000" dirty="0">
                <a:solidFill>
                  <a:schemeClr val="tx1"/>
                </a:solidFill>
              </a:rPr>
              <a:t>分组</a:t>
            </a:r>
            <a:r>
              <a:rPr lang="en-US" altLang="zh-CN" sz="2000" dirty="0">
                <a:solidFill>
                  <a:schemeClr val="tx1"/>
                </a:solidFill>
              </a:rPr>
              <a:t>n</a:t>
            </a:r>
            <a:r>
              <a:rPr lang="zh-CN" altLang="en-US" sz="2000" dirty="0">
                <a:solidFill>
                  <a:schemeClr val="tx1"/>
                </a:solidFill>
              </a:rPr>
              <a:t>的序号在</a:t>
            </a:r>
            <a:r>
              <a:rPr lang="en-US" altLang="zh-CN" sz="2000" dirty="0">
                <a:solidFill>
                  <a:schemeClr val="tx1"/>
                </a:solidFill>
              </a:rPr>
              <a:t>[</a:t>
            </a:r>
            <a:r>
              <a:rPr lang="en-US" altLang="zh-CN" sz="2000" dirty="0" err="1">
                <a:solidFill>
                  <a:schemeClr val="tx1"/>
                </a:solidFill>
              </a:rPr>
              <a:t>rcvbase</a:t>
            </a:r>
            <a:r>
              <a:rPr lang="en-US" altLang="zh-CN" sz="2000" dirty="0">
                <a:solidFill>
                  <a:schemeClr val="tx1"/>
                </a:solidFill>
              </a:rPr>
              <a:t>, rcvbase+N-1]</a:t>
            </a:r>
            <a:r>
              <a:rPr lang="zh-CN" altLang="en-US" sz="2000" dirty="0">
                <a:solidFill>
                  <a:schemeClr val="tx1"/>
                </a:solidFill>
              </a:rPr>
              <a:t>内</a:t>
            </a:r>
          </a:p>
          <a:p>
            <a:pPr lvl="1">
              <a:lnSpc>
                <a:spcPct val="120000"/>
              </a:lnSpc>
            </a:pPr>
            <a:r>
              <a:rPr lang="zh-CN" altLang="en-US" sz="2000" dirty="0">
                <a:solidFill>
                  <a:schemeClr val="bg1"/>
                </a:solidFill>
              </a:rPr>
              <a:t>发送</a:t>
            </a:r>
            <a:r>
              <a:rPr lang="en-US" altLang="zh-CN" sz="2000" dirty="0">
                <a:solidFill>
                  <a:schemeClr val="bg1"/>
                </a:solidFill>
              </a:rPr>
              <a:t>ACK(n)</a:t>
            </a:r>
          </a:p>
          <a:p>
            <a:pPr lvl="1">
              <a:lnSpc>
                <a:spcPct val="120000"/>
              </a:lnSpc>
            </a:pPr>
            <a:r>
              <a:rPr lang="zh-CN" altLang="en-US" sz="2000" dirty="0">
                <a:solidFill>
                  <a:schemeClr val="bg1"/>
                </a:solidFill>
              </a:rPr>
              <a:t>失序分组</a:t>
            </a:r>
            <a:r>
              <a:rPr lang="en-US" altLang="zh-CN" sz="2000" dirty="0">
                <a:solidFill>
                  <a:schemeClr val="bg1"/>
                </a:solidFill>
              </a:rPr>
              <a:t>: </a:t>
            </a:r>
            <a:r>
              <a:rPr lang="zh-CN" altLang="en-US" sz="2000" dirty="0">
                <a:solidFill>
                  <a:schemeClr val="bg1"/>
                </a:solidFill>
              </a:rPr>
              <a:t>缓冲</a:t>
            </a:r>
          </a:p>
          <a:p>
            <a:pPr lvl="1">
              <a:lnSpc>
                <a:spcPct val="120000"/>
              </a:lnSpc>
            </a:pPr>
            <a:r>
              <a:rPr lang="zh-CN" altLang="en-US" sz="2000" dirty="0">
                <a:solidFill>
                  <a:schemeClr val="bg1"/>
                </a:solidFill>
              </a:rPr>
              <a:t>有序分组</a:t>
            </a:r>
            <a:r>
              <a:rPr lang="en-US" altLang="zh-CN" sz="2000" dirty="0">
                <a:solidFill>
                  <a:schemeClr val="bg1"/>
                </a:solidFill>
              </a:rPr>
              <a:t>: </a:t>
            </a:r>
            <a:r>
              <a:rPr lang="zh-CN" altLang="en-US" sz="2000" dirty="0">
                <a:solidFill>
                  <a:schemeClr val="bg1"/>
                </a:solidFill>
              </a:rPr>
              <a:t>交付上层 </a:t>
            </a:r>
            <a:r>
              <a:rPr lang="en-US" altLang="zh-CN" sz="2000" dirty="0">
                <a:solidFill>
                  <a:schemeClr val="bg1"/>
                </a:solidFill>
              </a:rPr>
              <a:t>(</a:t>
            </a:r>
            <a:r>
              <a:rPr lang="zh-CN" altLang="en-US" sz="2000" dirty="0">
                <a:solidFill>
                  <a:schemeClr val="bg1"/>
                </a:solidFill>
              </a:rPr>
              <a:t>包括已经缓冲的有序分组</a:t>
            </a:r>
            <a:r>
              <a:rPr lang="en-US" altLang="zh-CN" sz="2000" dirty="0">
                <a:solidFill>
                  <a:schemeClr val="bg1"/>
                </a:solidFill>
              </a:rPr>
              <a:t>), </a:t>
            </a:r>
            <a:r>
              <a:rPr lang="zh-CN" altLang="en-US" sz="2000" dirty="0">
                <a:solidFill>
                  <a:schemeClr val="bg1"/>
                </a:solidFill>
              </a:rPr>
              <a:t>提高窗口到下一个没有接收的分组 </a:t>
            </a:r>
            <a:endParaRPr lang="en-US" altLang="zh-CN" sz="2000" dirty="0">
              <a:solidFill>
                <a:schemeClr val="bg1"/>
              </a:solidFill>
            </a:endParaRPr>
          </a:p>
          <a:p>
            <a:pPr marL="342900" indent="-342900">
              <a:lnSpc>
                <a:spcPct val="120000"/>
              </a:lnSpc>
              <a:buFont typeface="Arial" panose="020B0604020202020204" pitchFamily="34" charset="0"/>
              <a:buChar char="•"/>
            </a:pPr>
            <a:r>
              <a:rPr lang="zh-CN" altLang="en-US" sz="2000" dirty="0">
                <a:solidFill>
                  <a:schemeClr val="tx1"/>
                </a:solidFill>
              </a:rPr>
              <a:t>分组</a:t>
            </a:r>
            <a:r>
              <a:rPr lang="en-US" altLang="zh-CN" sz="2000" dirty="0">
                <a:solidFill>
                  <a:schemeClr val="tx1"/>
                </a:solidFill>
              </a:rPr>
              <a:t>n</a:t>
            </a:r>
            <a:r>
              <a:rPr lang="zh-CN" altLang="en-US" sz="2000" dirty="0">
                <a:solidFill>
                  <a:schemeClr val="tx1"/>
                </a:solidFill>
              </a:rPr>
              <a:t>在</a:t>
            </a:r>
            <a:r>
              <a:rPr lang="en-US" altLang="zh-CN" sz="2000" dirty="0">
                <a:solidFill>
                  <a:schemeClr val="tx1"/>
                </a:solidFill>
              </a:rPr>
              <a:t>[rcvbase-N,rcvbase-1]</a:t>
            </a:r>
            <a:r>
              <a:rPr lang="zh-CN" altLang="en-US" sz="2000" dirty="0">
                <a:solidFill>
                  <a:schemeClr val="tx1"/>
                </a:solidFill>
              </a:rPr>
              <a:t>内</a:t>
            </a:r>
          </a:p>
          <a:p>
            <a:pPr lvl="1">
              <a:lnSpc>
                <a:spcPct val="120000"/>
              </a:lnSpc>
            </a:pPr>
            <a:r>
              <a:rPr lang="zh-CN" altLang="en-US" sz="2000" dirty="0">
                <a:solidFill>
                  <a:schemeClr val="bg1"/>
                </a:solidFill>
              </a:rPr>
              <a:t>发送</a:t>
            </a:r>
            <a:r>
              <a:rPr lang="en-US" altLang="zh-CN" sz="2000" dirty="0">
                <a:solidFill>
                  <a:schemeClr val="bg1"/>
                </a:solidFill>
              </a:rPr>
              <a:t>ACK(n)</a:t>
            </a:r>
          </a:p>
          <a:p>
            <a:pPr marL="342900" indent="-342900">
              <a:lnSpc>
                <a:spcPct val="120000"/>
              </a:lnSpc>
              <a:buFont typeface="Arial" panose="020B0604020202020204" pitchFamily="34" charset="0"/>
              <a:buChar char="•"/>
            </a:pPr>
            <a:r>
              <a:rPr lang="zh-CN" altLang="en-US" sz="2000" dirty="0">
                <a:solidFill>
                  <a:schemeClr val="tx1"/>
                </a:solidFill>
              </a:rPr>
              <a:t>其他</a:t>
            </a:r>
            <a:r>
              <a:rPr lang="en-US" altLang="zh-CN" sz="2000" dirty="0">
                <a:solidFill>
                  <a:schemeClr val="tx1"/>
                </a:solidFill>
              </a:rPr>
              <a:t>:</a:t>
            </a:r>
          </a:p>
          <a:p>
            <a:pPr lvl="1">
              <a:lnSpc>
                <a:spcPct val="120000"/>
              </a:lnSpc>
            </a:pPr>
            <a:r>
              <a:rPr lang="zh-CN" altLang="en-US" sz="2000" dirty="0">
                <a:solidFill>
                  <a:schemeClr val="bg1"/>
                </a:solidFill>
              </a:rPr>
              <a:t>忽略</a:t>
            </a:r>
          </a:p>
        </p:txBody>
      </p:sp>
      <p:sp>
        <p:nvSpPr>
          <p:cNvPr id="37893" name="Rectangle 39"/>
          <p:cNvSpPr>
            <a:spLocks noChangeArrowheads="1"/>
          </p:cNvSpPr>
          <p:nvPr/>
        </p:nvSpPr>
        <p:spPr bwMode="auto">
          <a:xfrm>
            <a:off x="3122110" y="2178790"/>
            <a:ext cx="8831767" cy="220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4849507" y="710268"/>
            <a:ext cx="2492991" cy="646331"/>
          </a:xfrm>
          <a:prstGeom prst="rect">
            <a:avLst/>
          </a:prstGeom>
        </p:spPr>
        <p:txBody>
          <a:bodyPr wrap="none">
            <a:spAutoFit/>
          </a:bodyPr>
          <a:lstStyle/>
          <a:p>
            <a:pPr algn="ctr"/>
            <a:r>
              <a:rPr lang="zh-CN" altLang="en-US" sz="3600" b="1" dirty="0">
                <a:solidFill>
                  <a:schemeClr val="accent1"/>
                </a:solidFill>
                <a:cs typeface="+mn-ea"/>
                <a:sym typeface="+mn-lt"/>
              </a:rPr>
              <a:t>选择性重传</a:t>
            </a:r>
            <a:endParaRPr lang="en-US" altLang="zh-CN" sz="3600" b="1" dirty="0">
              <a:solidFill>
                <a:schemeClr val="accent1"/>
              </a:solidFill>
              <a:cs typeface="+mn-ea"/>
              <a:sym typeface="+mn-lt"/>
            </a:endParaRPr>
          </a:p>
        </p:txBody>
      </p:sp>
    </p:spTree>
    <p:extLst>
      <p:ext uri="{BB962C8B-B14F-4D97-AF65-F5344CB8AC3E}">
        <p14:creationId xmlns:p14="http://schemas.microsoft.com/office/powerpoint/2010/main" val="552697917"/>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4157009" y="710268"/>
            <a:ext cx="3877986" cy="646331"/>
          </a:xfrm>
          <a:prstGeom prst="rect">
            <a:avLst/>
          </a:prstGeom>
        </p:spPr>
        <p:txBody>
          <a:bodyPr wrap="none">
            <a:spAutoFit/>
          </a:bodyPr>
          <a:lstStyle/>
          <a:p>
            <a:pPr algn="ctr"/>
            <a:r>
              <a:rPr lang="zh-CN" altLang="en-US" sz="3600" b="1" dirty="0">
                <a:solidFill>
                  <a:schemeClr val="accent1"/>
                </a:solidFill>
                <a:cs typeface="+mn-ea"/>
                <a:sym typeface="+mn-lt"/>
              </a:rPr>
              <a:t>选择性重传的操作</a:t>
            </a:r>
            <a:endParaRPr lang="en-US" altLang="zh-CN" sz="3600" b="1" dirty="0">
              <a:solidFill>
                <a:schemeClr val="accent1"/>
              </a:solidFill>
              <a:cs typeface="+mn-ea"/>
              <a:sym typeface="+mn-lt"/>
            </a:endParaRPr>
          </a:p>
        </p:txBody>
      </p:sp>
      <p:pic>
        <p:nvPicPr>
          <p:cNvPr id="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2500" y="1382712"/>
            <a:ext cx="7937500" cy="542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5422139"/>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677604" y="1562756"/>
            <a:ext cx="5073283" cy="24432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0"/>
              </a:spcBef>
            </a:pPr>
            <a:r>
              <a:rPr lang="zh-CN" altLang="en-US" sz="2000" dirty="0">
                <a:latin typeface="微软雅黑" panose="020B0503020204020204" pitchFamily="34" charset="-122"/>
                <a:ea typeface="微软雅黑" panose="020B0503020204020204" pitchFamily="34" charset="-122"/>
              </a:rPr>
              <a:t>例子</a:t>
            </a:r>
            <a:r>
              <a:rPr lang="en-US" altLang="zh-CN" sz="2000" dirty="0">
                <a:latin typeface="微软雅黑" panose="020B0503020204020204" pitchFamily="34" charset="-122"/>
                <a:ea typeface="微软雅黑" panose="020B0503020204020204" pitchFamily="34" charset="-122"/>
              </a:rPr>
              <a:t>: </a:t>
            </a:r>
          </a:p>
          <a:p>
            <a:pPr>
              <a:lnSpc>
                <a:spcPct val="120000"/>
              </a:lnSpc>
              <a:spcBef>
                <a:spcPct val="0"/>
              </a:spcBef>
            </a:pPr>
            <a:r>
              <a:rPr lang="zh-CN" altLang="en-US" sz="2000" dirty="0">
                <a:latin typeface="微软雅黑" panose="020B0503020204020204" pitchFamily="34" charset="-122"/>
                <a:ea typeface="微软雅黑" panose="020B0503020204020204" pitchFamily="34" charset="-122"/>
              </a:rPr>
              <a:t>序号</a:t>
            </a:r>
            <a:r>
              <a:rPr lang="en-US" altLang="zh-CN" sz="2000" dirty="0">
                <a:latin typeface="微软雅黑" panose="020B0503020204020204" pitchFamily="34" charset="-122"/>
                <a:ea typeface="微软雅黑" panose="020B0503020204020204" pitchFamily="34" charset="-122"/>
              </a:rPr>
              <a:t>: 0, 1, 2, 3</a:t>
            </a:r>
          </a:p>
          <a:p>
            <a:pPr>
              <a:lnSpc>
                <a:spcPct val="120000"/>
              </a:lnSpc>
              <a:spcBef>
                <a:spcPct val="0"/>
              </a:spcBef>
            </a:pPr>
            <a:r>
              <a:rPr lang="en-US" altLang="zh-CN" sz="2000" dirty="0">
                <a:latin typeface="微软雅黑" panose="020B0503020204020204" pitchFamily="34" charset="-122"/>
                <a:ea typeface="微软雅黑" panose="020B0503020204020204" pitchFamily="34" charset="-122"/>
              </a:rPr>
              <a:t>window size=3</a:t>
            </a:r>
          </a:p>
          <a:p>
            <a:pPr>
              <a:lnSpc>
                <a:spcPct val="120000"/>
              </a:lnSpc>
              <a:spcBef>
                <a:spcPct val="0"/>
              </a:spcBef>
            </a:pP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0"/>
              </a:spcBef>
            </a:pPr>
            <a:r>
              <a:rPr lang="zh-CN" altLang="en-US" sz="2000" dirty="0">
                <a:latin typeface="微软雅黑" panose="020B0503020204020204" pitchFamily="34" charset="-122"/>
                <a:ea typeface="微软雅黑" panose="020B0503020204020204" pitchFamily="34" charset="-122"/>
              </a:rPr>
              <a:t>在两种情况下接收方没有感觉到差别</a:t>
            </a:r>
            <a:r>
              <a:rPr lang="en-US" altLang="zh-CN" sz="2000" dirty="0">
                <a:latin typeface="微软雅黑" panose="020B0503020204020204" pitchFamily="34" charset="-122"/>
                <a:ea typeface="微软雅黑" panose="020B0503020204020204" pitchFamily="34" charset="-122"/>
              </a:rPr>
              <a:t>!</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3666737" y="444763"/>
            <a:ext cx="4621779" cy="646331"/>
          </a:xfrm>
          <a:prstGeom prst="rect">
            <a:avLst/>
          </a:prstGeom>
        </p:spPr>
        <p:txBody>
          <a:bodyPr wrap="none">
            <a:spAutoFit/>
          </a:bodyPr>
          <a:lstStyle/>
          <a:p>
            <a:pPr algn="ctr"/>
            <a:r>
              <a:rPr lang="zh-CN" altLang="en-US" sz="3600" b="1" dirty="0">
                <a:solidFill>
                  <a:schemeClr val="accent1"/>
                </a:solidFill>
                <a:cs typeface="+mn-ea"/>
                <a:sym typeface="+mn-lt"/>
              </a:rPr>
              <a:t>选择性重传</a:t>
            </a:r>
            <a:r>
              <a:rPr lang="en-US" altLang="zh-CN" sz="3600" b="1" dirty="0">
                <a:solidFill>
                  <a:schemeClr val="accent1"/>
                </a:solidFill>
                <a:cs typeface="+mn-ea"/>
                <a:sym typeface="+mn-lt"/>
              </a:rPr>
              <a:t>: </a:t>
            </a:r>
            <a:r>
              <a:rPr lang="zh-CN" altLang="en-US" sz="3600" b="1" dirty="0">
                <a:solidFill>
                  <a:schemeClr val="accent1"/>
                </a:solidFill>
                <a:cs typeface="+mn-ea"/>
                <a:sym typeface="+mn-lt"/>
              </a:rPr>
              <a:t>两难选择</a:t>
            </a:r>
            <a:endParaRPr lang="en-US" altLang="zh-CN" sz="3600" b="1" dirty="0">
              <a:solidFill>
                <a:schemeClr val="accent1"/>
              </a:solidFill>
              <a:cs typeface="+mn-ea"/>
              <a:sym typeface="+mn-lt"/>
            </a:endParaRPr>
          </a:p>
        </p:txBody>
      </p:sp>
      <p:sp>
        <p:nvSpPr>
          <p:cNvPr id="3" name="矩形 2"/>
          <p:cNvSpPr/>
          <p:nvPr/>
        </p:nvSpPr>
        <p:spPr>
          <a:xfrm>
            <a:off x="780600" y="4498897"/>
            <a:ext cx="4245073" cy="461665"/>
          </a:xfrm>
          <a:prstGeom prst="rect">
            <a:avLst/>
          </a:prstGeom>
        </p:spPr>
        <p:txBody>
          <a:bodyPr wrap="none">
            <a:spAutoFit/>
          </a:bodyPr>
          <a:lstStyle/>
          <a:p>
            <a:pPr>
              <a:lnSpc>
                <a:spcPct val="120000"/>
              </a:lnSpc>
              <a:spcBef>
                <a:spcPct val="0"/>
              </a:spcBef>
            </a:pPr>
            <a:r>
              <a:rPr lang="en-US" altLang="zh-CN" sz="2000" dirty="0">
                <a:solidFill>
                  <a:srgbClr val="FF0000"/>
                </a:solidFill>
                <a:latin typeface="微软雅黑" panose="020B0503020204020204" pitchFamily="34" charset="-122"/>
                <a:ea typeface="微软雅黑" panose="020B0503020204020204" pitchFamily="34" charset="-122"/>
              </a:rPr>
              <a:t>Q: </a:t>
            </a:r>
            <a:r>
              <a:rPr lang="zh-CN" altLang="en-US" sz="2000" dirty="0">
                <a:latin typeface="微软雅黑" panose="020B0503020204020204" pitchFamily="34" charset="-122"/>
                <a:ea typeface="微软雅黑" panose="020B0503020204020204" pitchFamily="34" charset="-122"/>
              </a:rPr>
              <a:t>窗口大小和序号大小有什么关系</a:t>
            </a:r>
            <a:r>
              <a:rPr lang="en-US" altLang="zh-CN" sz="2000" dirty="0">
                <a:latin typeface="微软雅黑" panose="020B0503020204020204" pitchFamily="34" charset="-122"/>
                <a:ea typeface="微软雅黑" panose="020B0503020204020204" pitchFamily="34" charset="-122"/>
              </a:rPr>
              <a:t>?</a:t>
            </a:r>
          </a:p>
        </p:txBody>
      </p:sp>
      <p:sp>
        <p:nvSpPr>
          <p:cNvPr id="4" name="矩形 3"/>
          <p:cNvSpPr/>
          <p:nvPr/>
        </p:nvSpPr>
        <p:spPr>
          <a:xfrm>
            <a:off x="780600" y="5074719"/>
            <a:ext cx="4607352" cy="430374"/>
          </a:xfrm>
          <a:prstGeom prst="rect">
            <a:avLst/>
          </a:prstGeom>
        </p:spPr>
        <p:txBody>
          <a:bodyPr wrap="none">
            <a:spAutoFit/>
          </a:bodyPr>
          <a:lstStyle/>
          <a:p>
            <a:pPr>
              <a:lnSpc>
                <a:spcPct val="120000"/>
              </a:lnSpc>
              <a:spcBef>
                <a:spcPct val="0"/>
              </a:spcBef>
            </a:pPr>
            <a:r>
              <a:rPr lang="en-US" altLang="zh-CN" sz="2000" dirty="0">
                <a:solidFill>
                  <a:srgbClr val="FF0000"/>
                </a:solidFill>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窗口小于或等于序号空间大小的一半</a:t>
            </a:r>
          </a:p>
        </p:txBody>
      </p:sp>
      <p:sp>
        <p:nvSpPr>
          <p:cNvPr id="11" name="Text Box 40"/>
          <p:cNvSpPr txBox="1">
            <a:spLocks noChangeArrowheads="1"/>
          </p:cNvSpPr>
          <p:nvPr/>
        </p:nvSpPr>
        <p:spPr bwMode="auto">
          <a:xfrm>
            <a:off x="11010048" y="1611343"/>
            <a:ext cx="72327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zh-CN" altLang="en-US" sz="1400" dirty="0">
                <a:latin typeface="+mn-ea"/>
                <a:ea typeface="+mn-ea"/>
              </a:rPr>
              <a:t>接收方</a:t>
            </a:r>
            <a:endParaRPr lang="en-US" sz="1400" dirty="0">
              <a:latin typeface="+mn-ea"/>
              <a:ea typeface="+mn-ea"/>
            </a:endParaRPr>
          </a:p>
        </p:txBody>
      </p:sp>
      <p:sp>
        <p:nvSpPr>
          <p:cNvPr id="12" name="Text Box 41"/>
          <p:cNvSpPr txBox="1">
            <a:spLocks noChangeArrowheads="1"/>
          </p:cNvSpPr>
          <p:nvPr/>
        </p:nvSpPr>
        <p:spPr bwMode="auto">
          <a:xfrm>
            <a:off x="6076409" y="1577132"/>
            <a:ext cx="72327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zh-CN" altLang="en-US" sz="1400" dirty="0">
                <a:latin typeface="+mn-ea"/>
                <a:ea typeface="+mn-ea"/>
              </a:rPr>
              <a:t>发送方</a:t>
            </a:r>
            <a:endParaRPr lang="en-US" sz="1400" dirty="0">
              <a:latin typeface="+mn-ea"/>
              <a:ea typeface="+mn-ea"/>
            </a:endParaRPr>
          </a:p>
        </p:txBody>
      </p:sp>
      <p:sp>
        <p:nvSpPr>
          <p:cNvPr id="13" name="Line 58"/>
          <p:cNvSpPr>
            <a:spLocks noChangeShapeType="1"/>
          </p:cNvSpPr>
          <p:nvPr/>
        </p:nvSpPr>
        <p:spPr bwMode="auto">
          <a:xfrm>
            <a:off x="6039698" y="1851176"/>
            <a:ext cx="757915"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4" name="Line 59"/>
          <p:cNvSpPr>
            <a:spLocks noChangeShapeType="1"/>
          </p:cNvSpPr>
          <p:nvPr/>
        </p:nvSpPr>
        <p:spPr bwMode="auto">
          <a:xfrm>
            <a:off x="10989603" y="1902703"/>
            <a:ext cx="757915" cy="0"/>
          </a:xfrm>
          <a:prstGeom prst="line">
            <a:avLst/>
          </a:prstGeom>
          <a:noFill/>
          <a:ln w="19050">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nvGrpSpPr>
          <p:cNvPr id="16" name="Group 128"/>
          <p:cNvGrpSpPr>
            <a:grpSpLocks/>
          </p:cNvGrpSpPr>
          <p:nvPr/>
        </p:nvGrpSpPr>
        <p:grpSpPr bwMode="auto">
          <a:xfrm>
            <a:off x="6813973" y="1185357"/>
            <a:ext cx="4294187" cy="2314576"/>
            <a:chOff x="2803" y="520"/>
            <a:chExt cx="2705" cy="1458"/>
          </a:xfrm>
        </p:grpSpPr>
        <p:grpSp>
          <p:nvGrpSpPr>
            <p:cNvPr id="21" name="Group 72"/>
            <p:cNvGrpSpPr>
              <a:grpSpLocks/>
            </p:cNvGrpSpPr>
            <p:nvPr/>
          </p:nvGrpSpPr>
          <p:grpSpPr bwMode="auto">
            <a:xfrm>
              <a:off x="2819" y="568"/>
              <a:ext cx="649" cy="173"/>
              <a:chOff x="1895" y="3931"/>
              <a:chExt cx="649" cy="173"/>
            </a:xfrm>
          </p:grpSpPr>
          <p:sp>
            <p:nvSpPr>
              <p:cNvPr id="57" name="Rectangle 73"/>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58" name="Text Box 74"/>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Arial" charset="0"/>
                  </a:rPr>
                  <a:t>0 1 2</a:t>
                </a:r>
                <a:r>
                  <a:rPr lang="en-US" sz="1200">
                    <a:latin typeface="Arial" charset="0"/>
                  </a:rPr>
                  <a:t> 3 0 1 2</a:t>
                </a:r>
              </a:p>
            </p:txBody>
          </p:sp>
        </p:grpSp>
        <p:grpSp>
          <p:nvGrpSpPr>
            <p:cNvPr id="22" name="Group 75"/>
            <p:cNvGrpSpPr>
              <a:grpSpLocks/>
            </p:cNvGrpSpPr>
            <p:nvPr/>
          </p:nvGrpSpPr>
          <p:grpSpPr bwMode="auto">
            <a:xfrm>
              <a:off x="2831" y="741"/>
              <a:ext cx="649" cy="173"/>
              <a:chOff x="1895" y="3931"/>
              <a:chExt cx="649" cy="173"/>
            </a:xfrm>
          </p:grpSpPr>
          <p:sp>
            <p:nvSpPr>
              <p:cNvPr id="55" name="Rectangle 76"/>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56" name="Text Box 77"/>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Arial" charset="0"/>
                  </a:rPr>
                  <a:t>0 1 2</a:t>
                </a:r>
                <a:r>
                  <a:rPr lang="en-US" sz="1200">
                    <a:latin typeface="Arial" charset="0"/>
                  </a:rPr>
                  <a:t> 3 0 1 2</a:t>
                </a:r>
              </a:p>
            </p:txBody>
          </p:sp>
        </p:grpSp>
        <p:grpSp>
          <p:nvGrpSpPr>
            <p:cNvPr id="23" name="Group 78"/>
            <p:cNvGrpSpPr>
              <a:grpSpLocks/>
            </p:cNvGrpSpPr>
            <p:nvPr/>
          </p:nvGrpSpPr>
          <p:grpSpPr bwMode="auto">
            <a:xfrm>
              <a:off x="2836" y="907"/>
              <a:ext cx="649" cy="173"/>
              <a:chOff x="1895" y="3931"/>
              <a:chExt cx="649" cy="173"/>
            </a:xfrm>
          </p:grpSpPr>
          <p:sp>
            <p:nvSpPr>
              <p:cNvPr id="53" name="Rectangle 79"/>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54" name="Text Box 80"/>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Arial" charset="0"/>
                  </a:rPr>
                  <a:t>0 1 2</a:t>
                </a:r>
                <a:r>
                  <a:rPr lang="en-US" sz="1200">
                    <a:latin typeface="Arial" charset="0"/>
                  </a:rPr>
                  <a:t> 3 0 1 2</a:t>
                </a:r>
              </a:p>
            </p:txBody>
          </p:sp>
        </p:grpSp>
        <p:sp>
          <p:nvSpPr>
            <p:cNvPr id="24" name="Line 81"/>
            <p:cNvSpPr>
              <a:spLocks noChangeShapeType="1"/>
            </p:cNvSpPr>
            <p:nvPr/>
          </p:nvSpPr>
          <p:spPr bwMode="auto">
            <a:xfrm>
              <a:off x="3460" y="655"/>
              <a:ext cx="1151" cy="1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25" name="Line 82"/>
            <p:cNvSpPr>
              <a:spLocks noChangeShapeType="1"/>
            </p:cNvSpPr>
            <p:nvPr/>
          </p:nvSpPr>
          <p:spPr bwMode="auto">
            <a:xfrm>
              <a:off x="3479" y="835"/>
              <a:ext cx="1139" cy="144"/>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26" name="Line 83"/>
            <p:cNvSpPr>
              <a:spLocks noChangeShapeType="1"/>
            </p:cNvSpPr>
            <p:nvPr/>
          </p:nvSpPr>
          <p:spPr bwMode="auto">
            <a:xfrm>
              <a:off x="3498" y="1015"/>
              <a:ext cx="1124" cy="132"/>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27" name="Text Box 84"/>
            <p:cNvSpPr txBox="1">
              <a:spLocks noChangeArrowheads="1"/>
            </p:cNvSpPr>
            <p:nvPr/>
          </p:nvSpPr>
          <p:spPr bwMode="auto">
            <a:xfrm>
              <a:off x="3489" y="520"/>
              <a:ext cx="332"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pkt0</a:t>
              </a:r>
            </a:p>
          </p:txBody>
        </p:sp>
        <p:sp>
          <p:nvSpPr>
            <p:cNvPr id="28" name="Text Box 85"/>
            <p:cNvSpPr txBox="1">
              <a:spLocks noChangeArrowheads="1"/>
            </p:cNvSpPr>
            <p:nvPr/>
          </p:nvSpPr>
          <p:spPr bwMode="auto">
            <a:xfrm>
              <a:off x="3529" y="700"/>
              <a:ext cx="332"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pkt1</a:t>
              </a:r>
            </a:p>
          </p:txBody>
        </p:sp>
        <p:sp>
          <p:nvSpPr>
            <p:cNvPr id="29" name="Text Box 86"/>
            <p:cNvSpPr txBox="1">
              <a:spLocks noChangeArrowheads="1"/>
            </p:cNvSpPr>
            <p:nvPr/>
          </p:nvSpPr>
          <p:spPr bwMode="auto">
            <a:xfrm>
              <a:off x="3527" y="880"/>
              <a:ext cx="332"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pkt2</a:t>
              </a:r>
            </a:p>
          </p:txBody>
        </p:sp>
        <p:sp>
          <p:nvSpPr>
            <p:cNvPr id="30" name="Rectangle 88"/>
            <p:cNvSpPr>
              <a:spLocks noChangeArrowheads="1"/>
            </p:cNvSpPr>
            <p:nvPr/>
          </p:nvSpPr>
          <p:spPr bwMode="auto">
            <a:xfrm>
              <a:off x="3035" y="1394"/>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31" name="Text Box 89"/>
            <p:cNvSpPr txBox="1">
              <a:spLocks noChangeArrowheads="1"/>
            </p:cNvSpPr>
            <p:nvPr/>
          </p:nvSpPr>
          <p:spPr bwMode="auto">
            <a:xfrm>
              <a:off x="2838" y="1365"/>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0 1</a:t>
              </a:r>
              <a:r>
                <a:rPr lang="en-US" sz="1200">
                  <a:solidFill>
                    <a:schemeClr val="bg1"/>
                  </a:solidFill>
                  <a:latin typeface="Arial" charset="0"/>
                </a:rPr>
                <a:t> 2</a:t>
              </a:r>
              <a:r>
                <a:rPr lang="en-US" sz="1200">
                  <a:latin typeface="Arial" charset="0"/>
                </a:rPr>
                <a:t> </a:t>
              </a:r>
              <a:r>
                <a:rPr lang="en-US" sz="1200">
                  <a:solidFill>
                    <a:schemeClr val="bg1"/>
                  </a:solidFill>
                  <a:latin typeface="Arial" charset="0"/>
                </a:rPr>
                <a:t>3 0</a:t>
              </a:r>
              <a:r>
                <a:rPr lang="en-US" sz="1200">
                  <a:latin typeface="Arial" charset="0"/>
                </a:rPr>
                <a:t> 1 2</a:t>
              </a:r>
            </a:p>
          </p:txBody>
        </p:sp>
        <p:sp>
          <p:nvSpPr>
            <p:cNvPr id="32" name="Line 90"/>
            <p:cNvSpPr>
              <a:spLocks noChangeShapeType="1"/>
            </p:cNvSpPr>
            <p:nvPr/>
          </p:nvSpPr>
          <p:spPr bwMode="auto">
            <a:xfrm>
              <a:off x="3480" y="1473"/>
              <a:ext cx="1124" cy="141"/>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33" name="Text Box 91"/>
            <p:cNvSpPr txBox="1">
              <a:spLocks noChangeArrowheads="1"/>
            </p:cNvSpPr>
            <p:nvPr/>
          </p:nvSpPr>
          <p:spPr bwMode="auto">
            <a:xfrm>
              <a:off x="3545" y="1478"/>
              <a:ext cx="332"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pkt0</a:t>
              </a:r>
            </a:p>
          </p:txBody>
        </p:sp>
        <p:sp>
          <p:nvSpPr>
            <p:cNvPr id="34" name="Rectangle 95"/>
            <p:cNvSpPr>
              <a:spLocks noChangeArrowheads="1"/>
            </p:cNvSpPr>
            <p:nvPr/>
          </p:nvSpPr>
          <p:spPr bwMode="auto">
            <a:xfrm>
              <a:off x="4740" y="758"/>
              <a:ext cx="253" cy="119"/>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35" name="Text Box 96"/>
            <p:cNvSpPr txBox="1">
              <a:spLocks noChangeArrowheads="1"/>
            </p:cNvSpPr>
            <p:nvPr/>
          </p:nvSpPr>
          <p:spPr bwMode="auto">
            <a:xfrm>
              <a:off x="4621" y="727"/>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0</a:t>
              </a:r>
              <a:r>
                <a:rPr lang="en-US" sz="1200">
                  <a:solidFill>
                    <a:schemeClr val="bg1"/>
                  </a:solidFill>
                  <a:latin typeface="Arial" charset="0"/>
                </a:rPr>
                <a:t> 1 2 3</a:t>
              </a:r>
              <a:r>
                <a:rPr lang="en-US" sz="1200">
                  <a:latin typeface="Arial" charset="0"/>
                </a:rPr>
                <a:t> 0 1 2</a:t>
              </a:r>
            </a:p>
          </p:txBody>
        </p:sp>
        <p:sp>
          <p:nvSpPr>
            <p:cNvPr id="36" name="Rectangle 97"/>
            <p:cNvSpPr>
              <a:spLocks noChangeArrowheads="1"/>
            </p:cNvSpPr>
            <p:nvPr/>
          </p:nvSpPr>
          <p:spPr bwMode="auto">
            <a:xfrm>
              <a:off x="4816" y="929"/>
              <a:ext cx="253" cy="119"/>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37" name="Text Box 98"/>
            <p:cNvSpPr txBox="1">
              <a:spLocks noChangeArrowheads="1"/>
            </p:cNvSpPr>
            <p:nvPr/>
          </p:nvSpPr>
          <p:spPr bwMode="auto">
            <a:xfrm>
              <a:off x="4619" y="900"/>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0 1</a:t>
              </a:r>
              <a:r>
                <a:rPr lang="en-US" sz="1200">
                  <a:solidFill>
                    <a:schemeClr val="bg1"/>
                  </a:solidFill>
                  <a:latin typeface="Arial" charset="0"/>
                </a:rPr>
                <a:t> 2 3 0</a:t>
              </a:r>
              <a:r>
                <a:rPr lang="en-US" sz="1200">
                  <a:latin typeface="Arial" charset="0"/>
                </a:rPr>
                <a:t> 1 2</a:t>
              </a:r>
            </a:p>
          </p:txBody>
        </p:sp>
        <p:sp>
          <p:nvSpPr>
            <p:cNvPr id="38" name="Rectangle 99"/>
            <p:cNvSpPr>
              <a:spLocks noChangeArrowheads="1"/>
            </p:cNvSpPr>
            <p:nvPr/>
          </p:nvSpPr>
          <p:spPr bwMode="auto">
            <a:xfrm>
              <a:off x="4898" y="1095"/>
              <a:ext cx="253" cy="119"/>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39" name="Text Box 100"/>
            <p:cNvSpPr txBox="1">
              <a:spLocks noChangeArrowheads="1"/>
            </p:cNvSpPr>
            <p:nvPr/>
          </p:nvSpPr>
          <p:spPr bwMode="auto">
            <a:xfrm>
              <a:off x="4621" y="1066"/>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0 1 2 </a:t>
              </a:r>
              <a:r>
                <a:rPr lang="en-US" sz="1200">
                  <a:solidFill>
                    <a:schemeClr val="bg1"/>
                  </a:solidFill>
                  <a:latin typeface="Arial" charset="0"/>
                </a:rPr>
                <a:t>3 0 1</a:t>
              </a:r>
              <a:r>
                <a:rPr lang="en-US" sz="1200">
                  <a:latin typeface="Arial" charset="0"/>
                </a:rPr>
                <a:t> 2</a:t>
              </a:r>
            </a:p>
          </p:txBody>
        </p:sp>
        <p:sp>
          <p:nvSpPr>
            <p:cNvPr id="42" name="Line 103"/>
            <p:cNvSpPr>
              <a:spLocks noChangeShapeType="1"/>
            </p:cNvSpPr>
            <p:nvPr/>
          </p:nvSpPr>
          <p:spPr bwMode="auto">
            <a:xfrm flipH="1">
              <a:off x="3453" y="810"/>
              <a:ext cx="1124" cy="463"/>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43" name="Line 104"/>
            <p:cNvSpPr>
              <a:spLocks noChangeShapeType="1"/>
            </p:cNvSpPr>
            <p:nvPr/>
          </p:nvSpPr>
          <p:spPr bwMode="auto">
            <a:xfrm flipH="1">
              <a:off x="3465" y="976"/>
              <a:ext cx="1131" cy="478"/>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44" name="Text Box 107"/>
            <p:cNvSpPr txBox="1">
              <a:spLocks noChangeArrowheads="1"/>
            </p:cNvSpPr>
            <p:nvPr/>
          </p:nvSpPr>
          <p:spPr bwMode="auto">
            <a:xfrm>
              <a:off x="3780" y="1245"/>
              <a:ext cx="204"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a:solidFill>
                    <a:srgbClr val="FF0000"/>
                  </a:solidFill>
                </a:rPr>
                <a:t>X</a:t>
              </a:r>
            </a:p>
          </p:txBody>
        </p:sp>
        <p:sp>
          <p:nvSpPr>
            <p:cNvPr id="45" name="Text Box 109"/>
            <p:cNvSpPr txBox="1">
              <a:spLocks noChangeArrowheads="1"/>
            </p:cNvSpPr>
            <p:nvPr/>
          </p:nvSpPr>
          <p:spPr bwMode="auto">
            <a:xfrm>
              <a:off x="4596" y="1501"/>
              <a:ext cx="9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200" i="1">
                  <a:solidFill>
                    <a:srgbClr val="CC0000"/>
                  </a:solidFill>
                </a:rPr>
                <a:t>will accept packet</a:t>
              </a:r>
            </a:p>
            <a:p>
              <a:pPr algn="l">
                <a:defRPr/>
              </a:pPr>
              <a:r>
                <a:rPr lang="en-US" sz="1200" i="1">
                  <a:solidFill>
                    <a:srgbClr val="CC0000"/>
                  </a:solidFill>
                </a:rPr>
                <a:t>with seq number 0</a:t>
              </a:r>
            </a:p>
          </p:txBody>
        </p:sp>
        <p:sp>
          <p:nvSpPr>
            <p:cNvPr id="46" name="Line 110"/>
            <p:cNvSpPr>
              <a:spLocks noChangeShapeType="1"/>
            </p:cNvSpPr>
            <p:nvPr/>
          </p:nvSpPr>
          <p:spPr bwMode="auto">
            <a:xfrm flipH="1" flipV="1">
              <a:off x="5033" y="1253"/>
              <a:ext cx="0" cy="281"/>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47" name="Line 112"/>
            <p:cNvSpPr>
              <a:spLocks noChangeShapeType="1"/>
            </p:cNvSpPr>
            <p:nvPr/>
          </p:nvSpPr>
          <p:spPr bwMode="auto">
            <a:xfrm>
              <a:off x="3475" y="1290"/>
              <a:ext cx="372" cy="46"/>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nvGrpSpPr>
            <p:cNvPr id="48" name="Group 115"/>
            <p:cNvGrpSpPr>
              <a:grpSpLocks/>
            </p:cNvGrpSpPr>
            <p:nvPr/>
          </p:nvGrpSpPr>
          <p:grpSpPr bwMode="auto">
            <a:xfrm>
              <a:off x="2838" y="1185"/>
              <a:ext cx="649" cy="173"/>
              <a:chOff x="2667" y="3750"/>
              <a:chExt cx="649" cy="173"/>
            </a:xfrm>
          </p:grpSpPr>
          <p:sp>
            <p:nvSpPr>
              <p:cNvPr id="51" name="Rectangle 113"/>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52" name="Text Box 114"/>
              <p:cNvSpPr txBox="1">
                <a:spLocks noChangeArrowheads="1"/>
              </p:cNvSpPr>
              <p:nvPr/>
            </p:nvSpPr>
            <p:spPr bwMode="auto">
              <a:xfrm>
                <a:off x="2667" y="3750"/>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0 </a:t>
                </a:r>
                <a:r>
                  <a:rPr lang="en-US" sz="1200">
                    <a:solidFill>
                      <a:schemeClr val="bg1"/>
                    </a:solidFill>
                    <a:latin typeface="Arial" charset="0"/>
                  </a:rPr>
                  <a:t>1 2</a:t>
                </a:r>
                <a:r>
                  <a:rPr lang="en-US" sz="1200">
                    <a:latin typeface="Arial" charset="0"/>
                  </a:rPr>
                  <a:t> </a:t>
                </a:r>
                <a:r>
                  <a:rPr lang="en-US" sz="1200">
                    <a:solidFill>
                      <a:schemeClr val="bg1"/>
                    </a:solidFill>
                    <a:latin typeface="Arial" charset="0"/>
                  </a:rPr>
                  <a:t>3 </a:t>
                </a:r>
                <a:r>
                  <a:rPr lang="en-US" sz="1200">
                    <a:latin typeface="Arial" charset="0"/>
                  </a:rPr>
                  <a:t>0 1 2</a:t>
                </a:r>
              </a:p>
            </p:txBody>
          </p:sp>
        </p:grpSp>
        <p:sp>
          <p:nvSpPr>
            <p:cNvPr id="49" name="Text Box 116"/>
            <p:cNvSpPr txBox="1">
              <a:spLocks noChangeArrowheads="1"/>
            </p:cNvSpPr>
            <p:nvPr/>
          </p:nvSpPr>
          <p:spPr bwMode="auto">
            <a:xfrm>
              <a:off x="3547" y="1154"/>
              <a:ext cx="332"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pkt3</a:t>
              </a:r>
            </a:p>
          </p:txBody>
        </p:sp>
        <p:sp>
          <p:nvSpPr>
            <p:cNvPr id="50" name="Text Box 119"/>
            <p:cNvSpPr txBox="1">
              <a:spLocks noChangeArrowheads="1"/>
            </p:cNvSpPr>
            <p:nvPr/>
          </p:nvSpPr>
          <p:spPr bwMode="auto">
            <a:xfrm>
              <a:off x="2803" y="1766"/>
              <a:ext cx="964"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t>(a) no problem</a:t>
              </a:r>
            </a:p>
          </p:txBody>
        </p:sp>
      </p:grpSp>
      <p:pic>
        <p:nvPicPr>
          <p:cNvPr id="19" name="Picture 5" descr="curt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1523" y="1250445"/>
            <a:ext cx="4508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6834389" y="3734114"/>
            <a:ext cx="4276725" cy="2363788"/>
            <a:chOff x="6802860" y="4354225"/>
            <a:chExt cx="4276725" cy="2363788"/>
          </a:xfrm>
        </p:grpSpPr>
        <p:grpSp>
          <p:nvGrpSpPr>
            <p:cNvPr id="59" name="Group 8"/>
            <p:cNvGrpSpPr>
              <a:grpSpLocks/>
            </p:cNvGrpSpPr>
            <p:nvPr/>
          </p:nvGrpSpPr>
          <p:grpSpPr bwMode="auto">
            <a:xfrm>
              <a:off x="6821910" y="4430425"/>
              <a:ext cx="1030288" cy="274638"/>
              <a:chOff x="1895" y="3931"/>
              <a:chExt cx="649" cy="173"/>
            </a:xfrm>
          </p:grpSpPr>
          <p:sp>
            <p:nvSpPr>
              <p:cNvPr id="93" name="Rectangle 7"/>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94" name="Text Box 6"/>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Arial" charset="0"/>
                  </a:rPr>
                  <a:t>0 1 2</a:t>
                </a:r>
                <a:r>
                  <a:rPr lang="en-US" sz="1200">
                    <a:latin typeface="Arial" charset="0"/>
                  </a:rPr>
                  <a:t> 3 0 1 2</a:t>
                </a:r>
              </a:p>
            </p:txBody>
          </p:sp>
        </p:grpSp>
        <p:grpSp>
          <p:nvGrpSpPr>
            <p:cNvPr id="60" name="Group 9"/>
            <p:cNvGrpSpPr>
              <a:grpSpLocks/>
            </p:cNvGrpSpPr>
            <p:nvPr/>
          </p:nvGrpSpPr>
          <p:grpSpPr bwMode="auto">
            <a:xfrm>
              <a:off x="6840960" y="4705063"/>
              <a:ext cx="1030288" cy="274638"/>
              <a:chOff x="1895" y="3931"/>
              <a:chExt cx="649" cy="173"/>
            </a:xfrm>
          </p:grpSpPr>
          <p:sp>
            <p:nvSpPr>
              <p:cNvPr id="91" name="Rectangle 10"/>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92" name="Text Box 11"/>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Arial" charset="0"/>
                  </a:rPr>
                  <a:t>0 1 2</a:t>
                </a:r>
                <a:r>
                  <a:rPr lang="en-US" sz="1200">
                    <a:latin typeface="Arial" charset="0"/>
                  </a:rPr>
                  <a:t> 3 0 1 2</a:t>
                </a:r>
              </a:p>
            </p:txBody>
          </p:sp>
        </p:grpSp>
        <p:grpSp>
          <p:nvGrpSpPr>
            <p:cNvPr id="61" name="Group 12"/>
            <p:cNvGrpSpPr>
              <a:grpSpLocks/>
            </p:cNvGrpSpPr>
            <p:nvPr/>
          </p:nvGrpSpPr>
          <p:grpSpPr bwMode="auto">
            <a:xfrm>
              <a:off x="6848898" y="4968588"/>
              <a:ext cx="1030288" cy="274638"/>
              <a:chOff x="1895" y="3931"/>
              <a:chExt cx="649" cy="173"/>
            </a:xfrm>
          </p:grpSpPr>
          <p:sp>
            <p:nvSpPr>
              <p:cNvPr id="89" name="Rectangle 13"/>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90" name="Text Box 14"/>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dirty="0">
                    <a:solidFill>
                      <a:schemeClr val="bg1"/>
                    </a:solidFill>
                    <a:latin typeface="Arial" charset="0"/>
                  </a:rPr>
                  <a:t>0 1 2</a:t>
                </a:r>
                <a:r>
                  <a:rPr lang="en-US" sz="1200" dirty="0">
                    <a:latin typeface="Arial" charset="0"/>
                  </a:rPr>
                  <a:t> 3 0 1 2</a:t>
                </a:r>
              </a:p>
            </p:txBody>
          </p:sp>
        </p:grpSp>
        <p:sp>
          <p:nvSpPr>
            <p:cNvPr id="62" name="Line 15"/>
            <p:cNvSpPr>
              <a:spLocks noChangeShapeType="1"/>
            </p:cNvSpPr>
            <p:nvPr/>
          </p:nvSpPr>
          <p:spPr bwMode="auto">
            <a:xfrm>
              <a:off x="7839498" y="4568538"/>
              <a:ext cx="1827213"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63" name="Line 16"/>
            <p:cNvSpPr>
              <a:spLocks noChangeShapeType="1"/>
            </p:cNvSpPr>
            <p:nvPr/>
          </p:nvSpPr>
          <p:spPr bwMode="auto">
            <a:xfrm>
              <a:off x="7869660" y="4854288"/>
              <a:ext cx="1808163"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64" name="Line 17"/>
            <p:cNvSpPr>
              <a:spLocks noChangeShapeType="1"/>
            </p:cNvSpPr>
            <p:nvPr/>
          </p:nvSpPr>
          <p:spPr bwMode="auto">
            <a:xfrm>
              <a:off x="7899823" y="5140038"/>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65" name="Text Box 18"/>
            <p:cNvSpPr txBox="1">
              <a:spLocks noChangeArrowheads="1"/>
            </p:cNvSpPr>
            <p:nvPr/>
          </p:nvSpPr>
          <p:spPr bwMode="auto">
            <a:xfrm>
              <a:off x="7952210" y="4354225"/>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t>pkt0</a:t>
              </a:r>
            </a:p>
          </p:txBody>
        </p:sp>
        <p:sp>
          <p:nvSpPr>
            <p:cNvPr id="66" name="Text Box 19"/>
            <p:cNvSpPr txBox="1">
              <a:spLocks noChangeArrowheads="1"/>
            </p:cNvSpPr>
            <p:nvPr/>
          </p:nvSpPr>
          <p:spPr bwMode="auto">
            <a:xfrm>
              <a:off x="7949035" y="4639975"/>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pkt1</a:t>
              </a:r>
            </a:p>
          </p:txBody>
        </p:sp>
        <p:sp>
          <p:nvSpPr>
            <p:cNvPr id="67" name="Text Box 20"/>
            <p:cNvSpPr txBox="1">
              <a:spLocks noChangeArrowheads="1"/>
            </p:cNvSpPr>
            <p:nvPr/>
          </p:nvSpPr>
          <p:spPr bwMode="auto">
            <a:xfrm>
              <a:off x="7945860" y="4925725"/>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pkt2</a:t>
              </a:r>
            </a:p>
          </p:txBody>
        </p:sp>
        <p:grpSp>
          <p:nvGrpSpPr>
            <p:cNvPr id="68" name="Group 23"/>
            <p:cNvGrpSpPr>
              <a:grpSpLocks/>
            </p:cNvGrpSpPr>
            <p:nvPr/>
          </p:nvGrpSpPr>
          <p:grpSpPr bwMode="auto">
            <a:xfrm>
              <a:off x="6852073" y="6000463"/>
              <a:ext cx="1030288" cy="274638"/>
              <a:chOff x="1895" y="3931"/>
              <a:chExt cx="649" cy="173"/>
            </a:xfrm>
          </p:grpSpPr>
          <p:sp>
            <p:nvSpPr>
              <p:cNvPr id="87" name="Rectangle 24"/>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88" name="Text Box 25"/>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Arial" charset="0"/>
                  </a:rPr>
                  <a:t>0 1 2</a:t>
                </a:r>
                <a:r>
                  <a:rPr lang="en-US" sz="1200">
                    <a:latin typeface="Arial" charset="0"/>
                  </a:rPr>
                  <a:t> 3 0 1 2</a:t>
                </a:r>
              </a:p>
            </p:txBody>
          </p:sp>
        </p:grpSp>
        <p:sp>
          <p:nvSpPr>
            <p:cNvPr id="69" name="Line 32"/>
            <p:cNvSpPr>
              <a:spLocks noChangeShapeType="1"/>
            </p:cNvSpPr>
            <p:nvPr/>
          </p:nvSpPr>
          <p:spPr bwMode="auto">
            <a:xfrm>
              <a:off x="7902998" y="6133813"/>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0" name="Text Box 35"/>
            <p:cNvSpPr txBox="1">
              <a:spLocks noChangeArrowheads="1"/>
            </p:cNvSpPr>
            <p:nvPr/>
          </p:nvSpPr>
          <p:spPr bwMode="auto">
            <a:xfrm>
              <a:off x="7987135" y="5919500"/>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pkt0</a:t>
              </a:r>
            </a:p>
          </p:txBody>
        </p:sp>
        <p:sp>
          <p:nvSpPr>
            <p:cNvPr id="71" name="Text Box 39"/>
            <p:cNvSpPr txBox="1">
              <a:spLocks noChangeArrowheads="1"/>
            </p:cNvSpPr>
            <p:nvPr/>
          </p:nvSpPr>
          <p:spPr bwMode="auto">
            <a:xfrm>
              <a:off x="6836198" y="5602000"/>
              <a:ext cx="1382713"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a:t>timeout</a:t>
              </a:r>
            </a:p>
            <a:p>
              <a:pPr algn="l">
                <a:lnSpc>
                  <a:spcPct val="90000"/>
                </a:lnSpc>
                <a:defRPr/>
              </a:pPr>
              <a:r>
                <a:rPr lang="en-US" sz="1400"/>
                <a:t>retransmit pkt0</a:t>
              </a:r>
            </a:p>
          </p:txBody>
        </p:sp>
        <p:sp>
          <p:nvSpPr>
            <p:cNvPr id="72" name="Rectangle 45"/>
            <p:cNvSpPr>
              <a:spLocks noChangeArrowheads="1"/>
            </p:cNvSpPr>
            <p:nvPr/>
          </p:nvSpPr>
          <p:spPr bwMode="auto">
            <a:xfrm>
              <a:off x="9871498" y="4732050"/>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73" name="Text Box 46"/>
            <p:cNvSpPr txBox="1">
              <a:spLocks noChangeArrowheads="1"/>
            </p:cNvSpPr>
            <p:nvPr/>
          </p:nvSpPr>
          <p:spPr bwMode="auto">
            <a:xfrm>
              <a:off x="9682585" y="4682838"/>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0</a:t>
              </a:r>
              <a:r>
                <a:rPr lang="en-US" sz="1200">
                  <a:solidFill>
                    <a:schemeClr val="bg1"/>
                  </a:solidFill>
                  <a:latin typeface="Arial" charset="0"/>
                </a:rPr>
                <a:t> 1 2 3</a:t>
              </a:r>
              <a:r>
                <a:rPr lang="en-US" sz="1200">
                  <a:latin typeface="Arial" charset="0"/>
                </a:rPr>
                <a:t> 0 1 2</a:t>
              </a:r>
            </a:p>
          </p:txBody>
        </p:sp>
        <p:sp>
          <p:nvSpPr>
            <p:cNvPr id="74" name="Rectangle 50"/>
            <p:cNvSpPr>
              <a:spLocks noChangeArrowheads="1"/>
            </p:cNvSpPr>
            <p:nvPr/>
          </p:nvSpPr>
          <p:spPr bwMode="auto">
            <a:xfrm>
              <a:off x="9992148" y="5003513"/>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75" name="Text Box 51"/>
            <p:cNvSpPr txBox="1">
              <a:spLocks noChangeArrowheads="1"/>
            </p:cNvSpPr>
            <p:nvPr/>
          </p:nvSpPr>
          <p:spPr bwMode="auto">
            <a:xfrm>
              <a:off x="9679410" y="4957475"/>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0 1</a:t>
              </a:r>
              <a:r>
                <a:rPr lang="en-US" sz="1200">
                  <a:solidFill>
                    <a:schemeClr val="bg1"/>
                  </a:solidFill>
                  <a:latin typeface="Arial" charset="0"/>
                </a:rPr>
                <a:t> 2 3 0</a:t>
              </a:r>
              <a:r>
                <a:rPr lang="en-US" sz="1200">
                  <a:latin typeface="Arial" charset="0"/>
                </a:rPr>
                <a:t> 1 2</a:t>
              </a:r>
            </a:p>
          </p:txBody>
        </p:sp>
        <p:sp>
          <p:nvSpPr>
            <p:cNvPr id="76" name="Rectangle 53"/>
            <p:cNvSpPr>
              <a:spLocks noChangeArrowheads="1"/>
            </p:cNvSpPr>
            <p:nvPr/>
          </p:nvSpPr>
          <p:spPr bwMode="auto">
            <a:xfrm>
              <a:off x="10122323" y="5267038"/>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77" name="Text Box 54"/>
            <p:cNvSpPr txBox="1">
              <a:spLocks noChangeArrowheads="1"/>
            </p:cNvSpPr>
            <p:nvPr/>
          </p:nvSpPr>
          <p:spPr bwMode="auto">
            <a:xfrm>
              <a:off x="9682585" y="5221000"/>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0 1 2 </a:t>
              </a:r>
              <a:r>
                <a:rPr lang="en-US" sz="1200">
                  <a:solidFill>
                    <a:schemeClr val="bg1"/>
                  </a:solidFill>
                  <a:latin typeface="Arial" charset="0"/>
                </a:rPr>
                <a:t>3 0 1</a:t>
              </a:r>
              <a:r>
                <a:rPr lang="en-US" sz="1200">
                  <a:latin typeface="Arial" charset="0"/>
                </a:rPr>
                <a:t> 2</a:t>
              </a:r>
            </a:p>
          </p:txBody>
        </p:sp>
        <p:sp>
          <p:nvSpPr>
            <p:cNvPr id="78" name="Line 62"/>
            <p:cNvSpPr>
              <a:spLocks noChangeShapeType="1"/>
            </p:cNvSpPr>
            <p:nvPr/>
          </p:nvSpPr>
          <p:spPr bwMode="auto">
            <a:xfrm flipH="1">
              <a:off x="8307810" y="4814600"/>
              <a:ext cx="1304925" cy="546100"/>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9" name="Line 63"/>
            <p:cNvSpPr>
              <a:spLocks noChangeShapeType="1"/>
            </p:cNvSpPr>
            <p:nvPr/>
          </p:nvSpPr>
          <p:spPr bwMode="auto">
            <a:xfrm flipH="1">
              <a:off x="8337973" y="5078125"/>
              <a:ext cx="1304925" cy="546100"/>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0" name="Line 64"/>
            <p:cNvSpPr>
              <a:spLocks noChangeShapeType="1"/>
            </p:cNvSpPr>
            <p:nvPr/>
          </p:nvSpPr>
          <p:spPr bwMode="auto">
            <a:xfrm flipH="1">
              <a:off x="8368135" y="5341650"/>
              <a:ext cx="1304925" cy="546100"/>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1" name="Text Box 65"/>
            <p:cNvSpPr txBox="1">
              <a:spLocks noChangeArrowheads="1"/>
            </p:cNvSpPr>
            <p:nvPr/>
          </p:nvSpPr>
          <p:spPr bwMode="auto">
            <a:xfrm>
              <a:off x="8123660" y="5167025"/>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a:solidFill>
                    <a:srgbClr val="FF0000"/>
                  </a:solidFill>
                </a:rPr>
                <a:t>X</a:t>
              </a:r>
            </a:p>
          </p:txBody>
        </p:sp>
        <p:sp>
          <p:nvSpPr>
            <p:cNvPr id="82" name="Text Box 66"/>
            <p:cNvSpPr txBox="1">
              <a:spLocks noChangeArrowheads="1"/>
            </p:cNvSpPr>
            <p:nvPr/>
          </p:nvSpPr>
          <p:spPr bwMode="auto">
            <a:xfrm>
              <a:off x="8142710" y="5452775"/>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a:solidFill>
                    <a:srgbClr val="FF0000"/>
                  </a:solidFill>
                </a:rPr>
                <a:t>X</a:t>
              </a:r>
            </a:p>
          </p:txBody>
        </p:sp>
        <p:sp>
          <p:nvSpPr>
            <p:cNvPr id="83" name="Text Box 67"/>
            <p:cNvSpPr txBox="1">
              <a:spLocks noChangeArrowheads="1"/>
            </p:cNvSpPr>
            <p:nvPr/>
          </p:nvSpPr>
          <p:spPr bwMode="auto">
            <a:xfrm>
              <a:off x="8172873" y="570518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a:solidFill>
                    <a:srgbClr val="FF0000"/>
                  </a:solidFill>
                </a:rPr>
                <a:t>X</a:t>
              </a:r>
            </a:p>
          </p:txBody>
        </p:sp>
        <p:sp>
          <p:nvSpPr>
            <p:cNvPr id="84" name="Text Box 68"/>
            <p:cNvSpPr txBox="1">
              <a:spLocks noChangeArrowheads="1"/>
            </p:cNvSpPr>
            <p:nvPr/>
          </p:nvSpPr>
          <p:spPr bwMode="auto">
            <a:xfrm>
              <a:off x="9631785" y="6122700"/>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200" i="1">
                  <a:solidFill>
                    <a:srgbClr val="CC0000"/>
                  </a:solidFill>
                </a:rPr>
                <a:t>will accept packet</a:t>
              </a:r>
            </a:p>
            <a:p>
              <a:pPr algn="l">
                <a:defRPr/>
              </a:pPr>
              <a:r>
                <a:rPr lang="en-US" sz="1200" i="1">
                  <a:solidFill>
                    <a:srgbClr val="CC0000"/>
                  </a:solidFill>
                </a:rPr>
                <a:t>with seq number 0</a:t>
              </a:r>
            </a:p>
          </p:txBody>
        </p:sp>
        <p:sp>
          <p:nvSpPr>
            <p:cNvPr id="85" name="Line 69"/>
            <p:cNvSpPr>
              <a:spLocks noChangeShapeType="1"/>
            </p:cNvSpPr>
            <p:nvPr/>
          </p:nvSpPr>
          <p:spPr bwMode="auto">
            <a:xfrm flipV="1">
              <a:off x="10336635" y="5517863"/>
              <a:ext cx="0" cy="635000"/>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6" name="Text Box 117"/>
            <p:cNvSpPr txBox="1">
              <a:spLocks noChangeArrowheads="1"/>
            </p:cNvSpPr>
            <p:nvPr/>
          </p:nvSpPr>
          <p:spPr bwMode="auto">
            <a:xfrm>
              <a:off x="6802860" y="6381463"/>
              <a:ext cx="10096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(b) oops!</a:t>
              </a:r>
            </a:p>
          </p:txBody>
        </p:sp>
        <p:pic>
          <p:nvPicPr>
            <p:cNvPr id="20" name="Picture 111" descr="curt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8348" y="4447670"/>
              <a:ext cx="517525"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 name="Text Box 121"/>
          <p:cNvSpPr txBox="1">
            <a:spLocks noChangeArrowheads="1"/>
          </p:cNvSpPr>
          <p:nvPr/>
        </p:nvSpPr>
        <p:spPr bwMode="auto">
          <a:xfrm>
            <a:off x="7217509" y="6229472"/>
            <a:ext cx="3661258"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ctr"/>
            <a:r>
              <a:rPr lang="zh-CN" altLang="en-US" dirty="0">
                <a:solidFill>
                  <a:srgbClr val="FF0000"/>
                </a:solidFill>
                <a:latin typeface="+mn-ea"/>
                <a:ea typeface="+mn-ea"/>
              </a:rPr>
              <a:t>接收方无法看到发送方，因此两种情况对它来说是等同的，结果出了问题</a:t>
            </a:r>
            <a:r>
              <a:rPr lang="en-US" altLang="ja-JP" dirty="0">
                <a:solidFill>
                  <a:srgbClr val="FF0000"/>
                </a:solidFill>
                <a:latin typeface="+mn-ea"/>
                <a:ea typeface="+mn-ea"/>
              </a:rPr>
              <a:t>!</a:t>
            </a:r>
            <a:endParaRPr lang="en-US" altLang="zh-CN" dirty="0">
              <a:solidFill>
                <a:srgbClr val="FF0000"/>
              </a:solidFill>
              <a:latin typeface="+mn-ea"/>
              <a:ea typeface="+mn-ea"/>
            </a:endParaRPr>
          </a:p>
        </p:txBody>
      </p:sp>
    </p:spTree>
    <p:extLst>
      <p:ext uri="{BB962C8B-B14F-4D97-AF65-F5344CB8AC3E}">
        <p14:creationId xmlns:p14="http://schemas.microsoft.com/office/powerpoint/2010/main" val="13216254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9933" y="1433543"/>
            <a:ext cx="2790167" cy="2215991"/>
          </a:xfrm>
          <a:prstGeom prst="rect">
            <a:avLst/>
          </a:prstGeom>
          <a:noFill/>
        </p:spPr>
        <p:txBody>
          <a:bodyPr wrap="square" rtlCol="0">
            <a:spAutoFit/>
          </a:bodyPr>
          <a:lstStyle/>
          <a:p>
            <a:r>
              <a:rPr lang="en-US" altLang="zh-CN" sz="13800" b="1" dirty="0">
                <a:solidFill>
                  <a:srgbClr val="575757"/>
                </a:solidFill>
                <a:latin typeface="Algerian" panose="04020705040A02060702" pitchFamily="82" charset="0"/>
                <a:cs typeface="+mn-ea"/>
                <a:sym typeface="+mn-lt"/>
              </a:rPr>
              <a:t>05</a:t>
            </a:r>
            <a:endParaRPr lang="zh-CN" altLang="en-US" sz="13800" b="1" dirty="0">
              <a:solidFill>
                <a:srgbClr val="575757"/>
              </a:solidFill>
              <a:latin typeface="Algerian" panose="04020705040A02060702" pitchFamily="82" charset="0"/>
              <a:cs typeface="+mn-ea"/>
              <a:sym typeface="+mn-lt"/>
            </a:endParaRPr>
          </a:p>
        </p:txBody>
      </p:sp>
      <p:sp>
        <p:nvSpPr>
          <p:cNvPr id="6" name="文本框 5"/>
          <p:cNvSpPr txBox="1"/>
          <p:nvPr/>
        </p:nvSpPr>
        <p:spPr>
          <a:xfrm>
            <a:off x="2784430" y="2156817"/>
            <a:ext cx="5043368" cy="769441"/>
          </a:xfrm>
          <a:prstGeom prst="rect">
            <a:avLst/>
          </a:prstGeom>
          <a:noFill/>
        </p:spPr>
        <p:txBody>
          <a:bodyPr wrap="none" rtlCol="0">
            <a:spAutoFit/>
          </a:bodyPr>
          <a:lstStyle/>
          <a:p>
            <a:r>
              <a:rPr lang="zh-CN" altLang="en-US" sz="4400" b="1" dirty="0">
                <a:solidFill>
                  <a:srgbClr val="575757"/>
                </a:solidFill>
                <a:cs typeface="+mn-ea"/>
                <a:sym typeface="+mn-lt"/>
              </a:rPr>
              <a:t>面向连接传输</a:t>
            </a:r>
            <a:r>
              <a:rPr lang="en-US" altLang="zh-CN" sz="4400" b="1" dirty="0">
                <a:solidFill>
                  <a:srgbClr val="575757"/>
                </a:solidFill>
                <a:cs typeface="+mn-ea"/>
                <a:sym typeface="+mn-lt"/>
              </a:rPr>
              <a:t>: TCP</a:t>
            </a:r>
            <a:endParaRPr lang="zh-CN" altLang="en-US" sz="4400" b="1" dirty="0">
              <a:solidFill>
                <a:srgbClr val="575757"/>
              </a:solidFill>
              <a:cs typeface="+mn-ea"/>
              <a:sym typeface="+mn-lt"/>
            </a:endParaRPr>
          </a:p>
        </p:txBody>
      </p:sp>
      <p:sp>
        <p:nvSpPr>
          <p:cNvPr id="8" name="等腰三角形 7"/>
          <p:cNvSpPr/>
          <p:nvPr/>
        </p:nvSpPr>
        <p:spPr>
          <a:xfrm>
            <a:off x="3251198" y="1262744"/>
            <a:ext cx="8940801" cy="5607594"/>
          </a:xfrm>
          <a:custGeom>
            <a:avLst/>
            <a:gdLst>
              <a:gd name="connsiteX0" fmla="*/ 0 w 5529943"/>
              <a:gd name="connsiteY0" fmla="*/ 5595257 h 5595257"/>
              <a:gd name="connsiteX1" fmla="*/ 5529943 w 5529943"/>
              <a:gd name="connsiteY1" fmla="*/ 0 h 5595257"/>
              <a:gd name="connsiteX2" fmla="*/ 5529943 w 5529943"/>
              <a:gd name="connsiteY2" fmla="*/ 5595257 h 5595257"/>
              <a:gd name="connsiteX3" fmla="*/ 0 w 5529943"/>
              <a:gd name="connsiteY3" fmla="*/ 5595257 h 5595257"/>
              <a:gd name="connsiteX0" fmla="*/ 0 w 8940801"/>
              <a:gd name="connsiteY0" fmla="*/ 5653314 h 5653314"/>
              <a:gd name="connsiteX1" fmla="*/ 8940801 w 8940801"/>
              <a:gd name="connsiteY1" fmla="*/ 0 h 5653314"/>
              <a:gd name="connsiteX2" fmla="*/ 8940801 w 8940801"/>
              <a:gd name="connsiteY2" fmla="*/ 5595257 h 5653314"/>
              <a:gd name="connsiteX3" fmla="*/ 0 w 8940801"/>
              <a:gd name="connsiteY3" fmla="*/ 5653314 h 5653314"/>
              <a:gd name="connsiteX0" fmla="*/ 0 w 8940801"/>
              <a:gd name="connsiteY0" fmla="*/ 5607594 h 5607594"/>
              <a:gd name="connsiteX1" fmla="*/ 8940801 w 8940801"/>
              <a:gd name="connsiteY1" fmla="*/ 0 h 5607594"/>
              <a:gd name="connsiteX2" fmla="*/ 8940801 w 8940801"/>
              <a:gd name="connsiteY2" fmla="*/ 5595257 h 5607594"/>
              <a:gd name="connsiteX3" fmla="*/ 0 w 8940801"/>
              <a:gd name="connsiteY3" fmla="*/ 5607594 h 5607594"/>
            </a:gdLst>
            <a:ahLst/>
            <a:cxnLst>
              <a:cxn ang="0">
                <a:pos x="connsiteX0" y="connsiteY0"/>
              </a:cxn>
              <a:cxn ang="0">
                <a:pos x="connsiteX1" y="connsiteY1"/>
              </a:cxn>
              <a:cxn ang="0">
                <a:pos x="connsiteX2" y="connsiteY2"/>
              </a:cxn>
              <a:cxn ang="0">
                <a:pos x="connsiteX3" y="connsiteY3"/>
              </a:cxn>
            </a:cxnLst>
            <a:rect l="l" t="t" r="r" b="b"/>
            <a:pathLst>
              <a:path w="8940801" h="5607594">
                <a:moveTo>
                  <a:pt x="0" y="5607594"/>
                </a:moveTo>
                <a:lnTo>
                  <a:pt x="8940801" y="0"/>
                </a:lnTo>
                <a:lnTo>
                  <a:pt x="8940801" y="5595257"/>
                </a:lnTo>
                <a:lnTo>
                  <a:pt x="0" y="5607594"/>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6136437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矩形 246"/>
          <p:cNvSpPr/>
          <p:nvPr/>
        </p:nvSpPr>
        <p:spPr>
          <a:xfrm>
            <a:off x="4387839" y="705757"/>
            <a:ext cx="3416321" cy="646331"/>
          </a:xfrm>
          <a:prstGeom prst="rect">
            <a:avLst/>
          </a:prstGeom>
        </p:spPr>
        <p:txBody>
          <a:bodyPr wrap="none">
            <a:spAutoFit/>
          </a:bodyPr>
          <a:lstStyle/>
          <a:p>
            <a:pPr algn="ctr"/>
            <a:r>
              <a:rPr lang="zh-CN" altLang="en-US" sz="3600" b="1" dirty="0">
                <a:solidFill>
                  <a:schemeClr val="accent1"/>
                </a:solidFill>
                <a:cs typeface="+mn-ea"/>
                <a:sym typeface="+mn-lt"/>
              </a:rPr>
              <a:t>传输层和网络层</a:t>
            </a:r>
          </a:p>
        </p:txBody>
      </p:sp>
      <p:sp>
        <p:nvSpPr>
          <p:cNvPr id="257" name="Title 1"/>
          <p:cNvSpPr txBox="1">
            <a:spLocks/>
          </p:cNvSpPr>
          <p:nvPr/>
        </p:nvSpPr>
        <p:spPr>
          <a:xfrm>
            <a:off x="611560" y="175643"/>
            <a:ext cx="2302328" cy="53462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传输层服务</a:t>
            </a:r>
          </a:p>
        </p:txBody>
      </p:sp>
      <p:sp>
        <p:nvSpPr>
          <p:cNvPr id="258" name="圆角矩形 257"/>
          <p:cNvSpPr/>
          <p:nvPr/>
        </p:nvSpPr>
        <p:spPr>
          <a:xfrm>
            <a:off x="1994438" y="4227080"/>
            <a:ext cx="8197906" cy="11983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800" dirty="0">
                <a:latin typeface="微软雅黑" panose="020B0503020204020204" pitchFamily="34" charset="-122"/>
                <a:ea typeface="微软雅黑" panose="020B0503020204020204" pitchFamily="34" charset="-122"/>
              </a:rPr>
              <a:t>网络层</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两个主机之间的逻辑通信</a:t>
            </a:r>
          </a:p>
        </p:txBody>
      </p:sp>
      <p:grpSp>
        <p:nvGrpSpPr>
          <p:cNvPr id="259" name="组合 258"/>
          <p:cNvGrpSpPr/>
          <p:nvPr/>
        </p:nvGrpSpPr>
        <p:grpSpPr>
          <a:xfrm>
            <a:off x="1944401" y="1877681"/>
            <a:ext cx="8634699" cy="1967487"/>
            <a:chOff x="329574" y="4273550"/>
            <a:chExt cx="7219783" cy="2278064"/>
          </a:xfrm>
        </p:grpSpPr>
        <p:sp>
          <p:nvSpPr>
            <p:cNvPr id="260" name="圆角矩形 259"/>
            <p:cNvSpPr/>
            <p:nvPr/>
          </p:nvSpPr>
          <p:spPr>
            <a:xfrm>
              <a:off x="329574" y="4524375"/>
              <a:ext cx="6938238"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传输层</a:t>
              </a:r>
              <a:r>
                <a:rPr lang="en-US" altLang="zh-CN" sz="2800" dirty="0">
                  <a:solidFill>
                    <a:schemeClr val="bg1"/>
                  </a:solidFill>
                  <a:latin typeface="微软雅黑" panose="020B0503020204020204" pitchFamily="34" charset="-122"/>
                  <a:ea typeface="微软雅黑" panose="020B0503020204020204" pitchFamily="34" charset="-122"/>
                </a:rPr>
                <a:t>:  </a:t>
              </a:r>
              <a:r>
                <a:rPr lang="zh-CN" altLang="en-US" sz="2800" dirty="0">
                  <a:solidFill>
                    <a:schemeClr val="bg1"/>
                  </a:solidFill>
                  <a:latin typeface="微软雅黑" panose="020B0503020204020204" pitchFamily="34" charset="-122"/>
                  <a:ea typeface="微软雅黑" panose="020B0503020204020204" pitchFamily="34" charset="-122"/>
                </a:rPr>
                <a:t>两个进程之间的逻辑通信</a:t>
              </a:r>
              <a:endParaRPr lang="en-US" altLang="zh-CN" sz="28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可靠</a:t>
              </a:r>
              <a:r>
                <a:rPr lang="en-US" altLang="zh-CN" sz="2800" dirty="0">
                  <a:solidFill>
                    <a:schemeClr val="bg1"/>
                  </a:solidFill>
                  <a:latin typeface="微软雅黑" panose="020B0503020204020204" pitchFamily="34" charset="-122"/>
                  <a:ea typeface="微软雅黑" panose="020B0503020204020204" pitchFamily="34" charset="-122"/>
                </a:rPr>
                <a:t>, </a:t>
              </a:r>
              <a:r>
                <a:rPr lang="zh-CN" altLang="en-US" sz="2800" dirty="0">
                  <a:solidFill>
                    <a:schemeClr val="bg1"/>
                  </a:solidFill>
                  <a:latin typeface="微软雅黑" panose="020B0503020204020204" pitchFamily="34" charset="-122"/>
                  <a:ea typeface="微软雅黑" panose="020B0503020204020204" pitchFamily="34" charset="-122"/>
                </a:rPr>
                <a:t>增强的网络层服务</a:t>
              </a:r>
              <a:endParaRPr lang="zh-CN" altLang="en-US" sz="2400" dirty="0">
                <a:solidFill>
                  <a:schemeClr val="bg1"/>
                </a:solidFill>
                <a:ea typeface="宋体" panose="02010600030101010101" pitchFamily="2" charset="-122"/>
              </a:endParaRPr>
            </a:p>
            <a:p>
              <a:pPr algn="ctr"/>
              <a:endParaRPr lang="zh-CN" altLang="en-US" dirty="0">
                <a:cs typeface="+mn-ea"/>
                <a:sym typeface="+mn-lt"/>
              </a:endParaRPr>
            </a:p>
          </p:txBody>
        </p:sp>
        <p:sp>
          <p:nvSpPr>
            <p:cNvPr id="261"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Tree>
    <p:extLst>
      <p:ext uri="{BB962C8B-B14F-4D97-AF65-F5344CB8AC3E}">
        <p14:creationId xmlns:p14="http://schemas.microsoft.com/office/powerpoint/2010/main" val="32962342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500" fill="hold"/>
                                        <p:tgtEl>
                                          <p:spTgt spid="257"/>
                                        </p:tgtEl>
                                        <p:attrNameLst>
                                          <p:attrName>ppt_x</p:attrName>
                                        </p:attrNameLst>
                                      </p:cBhvr>
                                      <p:tavLst>
                                        <p:tav tm="0">
                                          <p:val>
                                            <p:strVal val="0-#ppt_w/2"/>
                                          </p:val>
                                        </p:tav>
                                        <p:tav tm="100000">
                                          <p:val>
                                            <p:strVal val="#ppt_x"/>
                                          </p:val>
                                        </p:tav>
                                      </p:tavLst>
                                    </p:anim>
                                    <p:anim calcmode="lin" valueType="num">
                                      <p:cBhvr additive="base">
                                        <p:cTn id="8" dur="500" fill="hold"/>
                                        <p:tgtEl>
                                          <p:spTgt spid="2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47"/>
                                        </p:tgtEl>
                                        <p:attrNameLst>
                                          <p:attrName>style.visibility</p:attrName>
                                        </p:attrNameLst>
                                      </p:cBhvr>
                                      <p:to>
                                        <p:strVal val="visible"/>
                                      </p:to>
                                    </p:set>
                                    <p:animEffect transition="in" filter="wipe(left)">
                                      <p:cBhvr>
                                        <p:cTn id="13" dur="500"/>
                                        <p:tgtEl>
                                          <p:spTgt spid="24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8"/>
                                        </p:tgtEl>
                                        <p:attrNameLst>
                                          <p:attrName>style.visibility</p:attrName>
                                        </p:attrNameLst>
                                      </p:cBhvr>
                                      <p:to>
                                        <p:strVal val="visible"/>
                                      </p:to>
                                    </p:set>
                                    <p:animEffect transition="in" filter="fade">
                                      <p:cBhvr>
                                        <p:cTn id="18" dur="500"/>
                                        <p:tgtEl>
                                          <p:spTgt spid="25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9"/>
                                        </p:tgtEl>
                                        <p:attrNameLst>
                                          <p:attrName>style.visibility</p:attrName>
                                        </p:attrNameLst>
                                      </p:cBhvr>
                                      <p:to>
                                        <p:strVal val="visible"/>
                                      </p:to>
                                    </p:set>
                                    <p:animEffect transition="in" filter="fade">
                                      <p:cBhvr>
                                        <p:cTn id="23" dur="5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p:bldP spid="257" grpId="0"/>
      <p:bldP spid="25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468289" y="1853268"/>
            <a:ext cx="5310211" cy="432681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 typeface="Arial" panose="020B0604020202020204" pitchFamily="34" charset="0"/>
              <a:buChar char="•"/>
            </a:pPr>
            <a:r>
              <a:rPr lang="zh-CN" altLang="en-US" sz="2400" dirty="0">
                <a:cs typeface="+mn-ea"/>
                <a:sym typeface="+mn-lt"/>
              </a:rPr>
              <a:t>点到点</a:t>
            </a:r>
            <a:r>
              <a:rPr lang="en-US" altLang="zh-CN" sz="2400" dirty="0">
                <a:cs typeface="+mn-ea"/>
                <a:sym typeface="+mn-lt"/>
              </a:rPr>
              <a:t>:</a:t>
            </a:r>
          </a:p>
          <a:p>
            <a:pPr>
              <a:lnSpc>
                <a:spcPct val="150000"/>
              </a:lnSpc>
            </a:pPr>
            <a:r>
              <a:rPr lang="zh-CN" altLang="en-US" sz="2400" dirty="0">
                <a:cs typeface="+mn-ea"/>
                <a:sym typeface="+mn-lt"/>
              </a:rPr>
              <a:t>一个发送者</a:t>
            </a:r>
            <a:r>
              <a:rPr lang="en-US" altLang="zh-CN" sz="2400" dirty="0">
                <a:cs typeface="+mn-ea"/>
                <a:sym typeface="+mn-lt"/>
              </a:rPr>
              <a:t>,</a:t>
            </a:r>
            <a:r>
              <a:rPr lang="zh-CN" altLang="en-US" sz="2400" dirty="0">
                <a:cs typeface="+mn-ea"/>
                <a:sym typeface="+mn-lt"/>
              </a:rPr>
              <a:t>一个接收者</a:t>
            </a:r>
          </a:p>
          <a:p>
            <a:pPr marL="285750" indent="-285750">
              <a:lnSpc>
                <a:spcPct val="150000"/>
              </a:lnSpc>
              <a:buFont typeface="Arial" panose="020B0604020202020204" pitchFamily="34" charset="0"/>
              <a:buChar char="•"/>
            </a:pPr>
            <a:r>
              <a:rPr lang="zh-CN" altLang="en-US" sz="2400" dirty="0">
                <a:cs typeface="+mn-ea"/>
                <a:sym typeface="+mn-lt"/>
              </a:rPr>
              <a:t>可靠按序的字节流</a:t>
            </a:r>
            <a:r>
              <a:rPr lang="en-US" altLang="zh-CN" sz="2400" dirty="0">
                <a:cs typeface="+mn-ea"/>
                <a:sym typeface="+mn-lt"/>
              </a:rPr>
              <a:t>:</a:t>
            </a:r>
          </a:p>
          <a:p>
            <a:pPr>
              <a:lnSpc>
                <a:spcPct val="150000"/>
              </a:lnSpc>
            </a:pPr>
            <a:r>
              <a:rPr lang="zh-CN" altLang="en-US" sz="2400" dirty="0">
                <a:cs typeface="+mn-ea"/>
                <a:sym typeface="+mn-lt"/>
              </a:rPr>
              <a:t>没有“信息边界”</a:t>
            </a:r>
          </a:p>
          <a:p>
            <a:pPr marL="285750" indent="-285750">
              <a:lnSpc>
                <a:spcPct val="150000"/>
              </a:lnSpc>
              <a:buFont typeface="Arial" panose="020B0604020202020204" pitchFamily="34" charset="0"/>
              <a:buChar char="•"/>
            </a:pPr>
            <a:r>
              <a:rPr lang="zh-CN" altLang="en-US" sz="2400" dirty="0">
                <a:cs typeface="+mn-ea"/>
                <a:sym typeface="+mn-lt"/>
              </a:rPr>
              <a:t>流水线</a:t>
            </a:r>
            <a:r>
              <a:rPr lang="en-US" altLang="zh-CN" sz="2400" dirty="0">
                <a:cs typeface="+mn-ea"/>
                <a:sym typeface="+mn-lt"/>
              </a:rPr>
              <a:t>:</a:t>
            </a:r>
          </a:p>
          <a:p>
            <a:pPr>
              <a:lnSpc>
                <a:spcPct val="150000"/>
              </a:lnSpc>
            </a:pPr>
            <a:r>
              <a:rPr lang="en-US" altLang="zh-CN" sz="2400" dirty="0">
                <a:cs typeface="+mn-ea"/>
                <a:sym typeface="+mn-lt"/>
              </a:rPr>
              <a:t>TCP </a:t>
            </a:r>
            <a:r>
              <a:rPr lang="zh-CN" altLang="en-US" sz="2400" dirty="0">
                <a:cs typeface="+mn-ea"/>
                <a:sym typeface="+mn-lt"/>
              </a:rPr>
              <a:t>拥塞和流量控制设置窗口大小</a:t>
            </a:r>
          </a:p>
          <a:p>
            <a:pPr marL="285750" indent="-285750">
              <a:lnSpc>
                <a:spcPct val="150000"/>
              </a:lnSpc>
              <a:buFont typeface="Arial" panose="020B0604020202020204" pitchFamily="34" charset="0"/>
              <a:buChar char="•"/>
            </a:pPr>
            <a:r>
              <a:rPr lang="zh-CN" altLang="en-US" sz="2400" dirty="0">
                <a:cs typeface="+mn-ea"/>
                <a:sym typeface="+mn-lt"/>
              </a:rPr>
              <a:t>收发缓冲区</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1066321" y="885845"/>
            <a:ext cx="10059357"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概述   </a:t>
            </a:r>
            <a:r>
              <a:rPr lang="en-US" altLang="zh-CN" sz="3600" b="1" dirty="0">
                <a:solidFill>
                  <a:schemeClr val="accent1"/>
                </a:solidFill>
                <a:cs typeface="+mn-ea"/>
                <a:sym typeface="+mn-lt"/>
              </a:rPr>
              <a:t>RFCs: 793, 1122, 1323, 2018, 2581</a:t>
            </a:r>
          </a:p>
        </p:txBody>
      </p:sp>
      <p:sp>
        <p:nvSpPr>
          <p:cNvPr id="67" name="圆角矩形 66"/>
          <p:cNvSpPr/>
          <p:nvPr/>
        </p:nvSpPr>
        <p:spPr>
          <a:xfrm>
            <a:off x="5935980" y="1862901"/>
            <a:ext cx="5889331" cy="43268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zh-CN" altLang="en-US" sz="2400" dirty="0">
                <a:solidFill>
                  <a:schemeClr val="bg1"/>
                </a:solidFill>
                <a:latin typeface="+mn-ea"/>
              </a:rPr>
              <a:t>全双工数据</a:t>
            </a:r>
            <a:r>
              <a:rPr lang="en-US" altLang="zh-CN" sz="2400" dirty="0">
                <a:solidFill>
                  <a:schemeClr val="bg1"/>
                </a:solidFill>
                <a:latin typeface="+mn-ea"/>
              </a:rPr>
              <a:t>:</a:t>
            </a:r>
          </a:p>
          <a:p>
            <a:pPr lvl="1">
              <a:lnSpc>
                <a:spcPct val="150000"/>
              </a:lnSpc>
            </a:pPr>
            <a:r>
              <a:rPr lang="zh-CN" altLang="en-US" sz="2400" dirty="0">
                <a:solidFill>
                  <a:schemeClr val="bg1"/>
                </a:solidFill>
                <a:latin typeface="+mn-ea"/>
              </a:rPr>
              <a:t>同一个连接上的双向数据流</a:t>
            </a:r>
          </a:p>
          <a:p>
            <a:pPr lvl="1">
              <a:lnSpc>
                <a:spcPct val="150000"/>
              </a:lnSpc>
            </a:pPr>
            <a:r>
              <a:rPr lang="en-US" altLang="zh-CN" sz="2400" dirty="0">
                <a:solidFill>
                  <a:schemeClr val="bg1"/>
                </a:solidFill>
                <a:latin typeface="+mn-ea"/>
              </a:rPr>
              <a:t>MSS: </a:t>
            </a:r>
            <a:r>
              <a:rPr lang="zh-CN" altLang="en-US" sz="2400" dirty="0">
                <a:solidFill>
                  <a:schemeClr val="bg1"/>
                </a:solidFill>
                <a:latin typeface="+mn-ea"/>
              </a:rPr>
              <a:t>最大报文段长</a:t>
            </a:r>
          </a:p>
          <a:p>
            <a:pPr marL="285750" indent="-285750">
              <a:lnSpc>
                <a:spcPct val="150000"/>
              </a:lnSpc>
              <a:buFont typeface="Arial" panose="020B0604020202020204" pitchFamily="34" charset="0"/>
              <a:buChar char="•"/>
            </a:pPr>
            <a:r>
              <a:rPr lang="zh-CN" altLang="en-US" sz="2400" dirty="0">
                <a:solidFill>
                  <a:schemeClr val="bg1"/>
                </a:solidFill>
                <a:latin typeface="+mn-ea"/>
              </a:rPr>
              <a:t>面向连接</a:t>
            </a:r>
            <a:r>
              <a:rPr lang="en-US" altLang="zh-CN" sz="2400" dirty="0">
                <a:solidFill>
                  <a:schemeClr val="bg1"/>
                </a:solidFill>
                <a:latin typeface="+mn-ea"/>
              </a:rPr>
              <a:t>: </a:t>
            </a:r>
          </a:p>
          <a:p>
            <a:pPr lvl="1">
              <a:lnSpc>
                <a:spcPct val="150000"/>
              </a:lnSpc>
            </a:pPr>
            <a:r>
              <a:rPr lang="zh-CN" altLang="en-US" sz="2400" dirty="0">
                <a:solidFill>
                  <a:schemeClr val="bg1"/>
                </a:solidFill>
                <a:latin typeface="+mn-ea"/>
              </a:rPr>
              <a:t>在数据交换前握手</a:t>
            </a:r>
            <a:r>
              <a:rPr lang="en-US" altLang="zh-CN" sz="2400" dirty="0">
                <a:solidFill>
                  <a:schemeClr val="bg1"/>
                </a:solidFill>
                <a:latin typeface="+mn-ea"/>
              </a:rPr>
              <a:t>(</a:t>
            </a:r>
            <a:r>
              <a:rPr lang="zh-CN" altLang="en-US" sz="2400" dirty="0">
                <a:solidFill>
                  <a:schemeClr val="bg1"/>
                </a:solidFill>
                <a:latin typeface="+mn-ea"/>
              </a:rPr>
              <a:t>交换控制信息</a:t>
            </a:r>
            <a:r>
              <a:rPr lang="en-US" altLang="zh-CN" sz="2400" dirty="0">
                <a:solidFill>
                  <a:schemeClr val="bg1"/>
                </a:solidFill>
                <a:latin typeface="+mn-ea"/>
              </a:rPr>
              <a:t>) </a:t>
            </a:r>
            <a:r>
              <a:rPr lang="zh-CN" altLang="en-US" sz="2400" dirty="0">
                <a:solidFill>
                  <a:schemeClr val="bg1"/>
                </a:solidFill>
                <a:latin typeface="+mn-ea"/>
              </a:rPr>
              <a:t>初始化发送方和接收方的状态</a:t>
            </a:r>
          </a:p>
          <a:p>
            <a:pPr marL="285750" indent="-285750">
              <a:lnSpc>
                <a:spcPct val="150000"/>
              </a:lnSpc>
              <a:buFont typeface="Arial" panose="020B0604020202020204" pitchFamily="34" charset="0"/>
              <a:buChar char="•"/>
            </a:pPr>
            <a:r>
              <a:rPr lang="zh-CN" altLang="en-US" sz="2400" dirty="0">
                <a:solidFill>
                  <a:schemeClr val="bg1"/>
                </a:solidFill>
                <a:latin typeface="+mn-ea"/>
              </a:rPr>
              <a:t>流量控制</a:t>
            </a:r>
            <a:r>
              <a:rPr lang="en-US" altLang="zh-CN" sz="2400" dirty="0">
                <a:solidFill>
                  <a:schemeClr val="bg1"/>
                </a:solidFill>
                <a:latin typeface="+mn-ea"/>
              </a:rPr>
              <a:t>:</a:t>
            </a:r>
          </a:p>
          <a:p>
            <a:pPr lvl="1">
              <a:lnSpc>
                <a:spcPct val="150000"/>
              </a:lnSpc>
            </a:pPr>
            <a:r>
              <a:rPr lang="zh-CN" altLang="en-US" sz="2400" dirty="0">
                <a:solidFill>
                  <a:schemeClr val="bg1"/>
                </a:solidFill>
                <a:latin typeface="+mn-ea"/>
              </a:rPr>
              <a:t>发送方不会淹没接收方</a:t>
            </a:r>
            <a:endParaRPr lang="zh-CN" altLang="en-US" sz="2400" dirty="0">
              <a:cs typeface="+mn-ea"/>
              <a:sym typeface="+mn-lt"/>
            </a:endParaRPr>
          </a:p>
        </p:txBody>
      </p:sp>
    </p:spTree>
    <p:extLst>
      <p:ext uri="{BB962C8B-B14F-4D97-AF65-F5344CB8AC3E}">
        <p14:creationId xmlns:p14="http://schemas.microsoft.com/office/powerpoint/2010/main" val="37287709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1066324" y="710268"/>
            <a:ext cx="10059357"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概述   </a:t>
            </a:r>
            <a:r>
              <a:rPr lang="en-US" altLang="zh-CN" sz="3600" b="1" dirty="0">
                <a:solidFill>
                  <a:schemeClr val="accent1"/>
                </a:solidFill>
                <a:cs typeface="+mn-ea"/>
                <a:sym typeface="+mn-lt"/>
              </a:rPr>
              <a:t>RFCs: 793, 1122, 1323, 2018, 2581</a:t>
            </a:r>
          </a:p>
        </p:txBody>
      </p:sp>
      <p:grpSp>
        <p:nvGrpSpPr>
          <p:cNvPr id="9" name="Group 56"/>
          <p:cNvGrpSpPr>
            <a:grpSpLocks/>
          </p:cNvGrpSpPr>
          <p:nvPr/>
        </p:nvGrpSpPr>
        <p:grpSpPr bwMode="auto">
          <a:xfrm>
            <a:off x="2209800" y="1601788"/>
            <a:ext cx="7389813" cy="4337050"/>
            <a:chOff x="481" y="1010"/>
            <a:chExt cx="4655" cy="2732"/>
          </a:xfrm>
        </p:grpSpPr>
        <p:sp>
          <p:nvSpPr>
            <p:cNvPr id="10" name="Rectangle 3"/>
            <p:cNvSpPr>
              <a:spLocks noChangeArrowheads="1"/>
            </p:cNvSpPr>
            <p:nvPr/>
          </p:nvSpPr>
          <p:spPr bwMode="auto">
            <a:xfrm>
              <a:off x="677" y="1010"/>
              <a:ext cx="1155" cy="2732"/>
            </a:xfrm>
            <a:prstGeom prst="rect">
              <a:avLst/>
            </a:prstGeom>
            <a:solidFill>
              <a:srgbClr val="00FF00"/>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1" name="Rectangle 4"/>
            <p:cNvSpPr>
              <a:spLocks noChangeArrowheads="1"/>
            </p:cNvSpPr>
            <p:nvPr/>
          </p:nvSpPr>
          <p:spPr bwMode="auto">
            <a:xfrm>
              <a:off x="801" y="2378"/>
              <a:ext cx="910" cy="794"/>
            </a:xfrm>
            <a:prstGeom prst="rect">
              <a:avLst/>
            </a:prstGeom>
            <a:solidFill>
              <a:srgbClr val="FFFF00"/>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 name="Line 5"/>
            <p:cNvSpPr>
              <a:spLocks noChangeShapeType="1"/>
            </p:cNvSpPr>
            <p:nvPr/>
          </p:nvSpPr>
          <p:spPr bwMode="auto">
            <a:xfrm>
              <a:off x="481"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auto">
            <a:xfrm>
              <a:off x="608"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7"/>
            <p:cNvSpPr>
              <a:spLocks noChangeShapeType="1"/>
            </p:cNvSpPr>
            <p:nvPr/>
          </p:nvSpPr>
          <p:spPr bwMode="auto">
            <a:xfrm>
              <a:off x="734"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8"/>
            <p:cNvSpPr>
              <a:spLocks noChangeShapeType="1"/>
            </p:cNvSpPr>
            <p:nvPr/>
          </p:nvSpPr>
          <p:spPr bwMode="auto">
            <a:xfrm>
              <a:off x="862" y="2148"/>
              <a:ext cx="79"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9"/>
            <p:cNvSpPr>
              <a:spLocks noChangeShapeType="1"/>
            </p:cNvSpPr>
            <p:nvPr/>
          </p:nvSpPr>
          <p:spPr bwMode="auto">
            <a:xfrm>
              <a:off x="989"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 name="Line 10"/>
            <p:cNvSpPr>
              <a:spLocks noChangeShapeType="1"/>
            </p:cNvSpPr>
            <p:nvPr/>
          </p:nvSpPr>
          <p:spPr bwMode="auto">
            <a:xfrm>
              <a:off x="1116"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 name="Line 11"/>
            <p:cNvSpPr>
              <a:spLocks noChangeShapeType="1"/>
            </p:cNvSpPr>
            <p:nvPr/>
          </p:nvSpPr>
          <p:spPr bwMode="auto">
            <a:xfrm>
              <a:off x="1242"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2"/>
            <p:cNvSpPr>
              <a:spLocks noChangeShapeType="1"/>
            </p:cNvSpPr>
            <p:nvPr/>
          </p:nvSpPr>
          <p:spPr bwMode="auto">
            <a:xfrm>
              <a:off x="1369"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Line 13"/>
            <p:cNvSpPr>
              <a:spLocks noChangeShapeType="1"/>
            </p:cNvSpPr>
            <p:nvPr/>
          </p:nvSpPr>
          <p:spPr bwMode="auto">
            <a:xfrm>
              <a:off x="1497"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Line 14"/>
            <p:cNvSpPr>
              <a:spLocks noChangeShapeType="1"/>
            </p:cNvSpPr>
            <p:nvPr/>
          </p:nvSpPr>
          <p:spPr bwMode="auto">
            <a:xfrm>
              <a:off x="1624"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 name="Line 15"/>
            <p:cNvSpPr>
              <a:spLocks noChangeShapeType="1"/>
            </p:cNvSpPr>
            <p:nvPr/>
          </p:nvSpPr>
          <p:spPr bwMode="auto">
            <a:xfrm>
              <a:off x="1750"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 name="Line 16"/>
            <p:cNvSpPr>
              <a:spLocks noChangeShapeType="1"/>
            </p:cNvSpPr>
            <p:nvPr/>
          </p:nvSpPr>
          <p:spPr bwMode="auto">
            <a:xfrm>
              <a:off x="1877"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 name="Line 17"/>
            <p:cNvSpPr>
              <a:spLocks noChangeShapeType="1"/>
            </p:cNvSpPr>
            <p:nvPr/>
          </p:nvSpPr>
          <p:spPr bwMode="auto">
            <a:xfrm>
              <a:off x="2003" y="2148"/>
              <a:ext cx="26"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 name="Freeform 18"/>
            <p:cNvSpPr>
              <a:spLocks/>
            </p:cNvSpPr>
            <p:nvPr/>
          </p:nvSpPr>
          <p:spPr bwMode="auto">
            <a:xfrm>
              <a:off x="1200" y="2448"/>
              <a:ext cx="69" cy="163"/>
            </a:xfrm>
            <a:custGeom>
              <a:avLst/>
              <a:gdLst>
                <a:gd name="T0" fmla="*/ 68 w 69"/>
                <a:gd name="T1" fmla="*/ 0 h 163"/>
                <a:gd name="T2" fmla="*/ 33 w 69"/>
                <a:gd name="T3" fmla="*/ 162 h 163"/>
                <a:gd name="T4" fmla="*/ 0 w 69"/>
                <a:gd name="T5" fmla="*/ 0 h 163"/>
                <a:gd name="T6" fmla="*/ 68 w 69"/>
                <a:gd name="T7" fmla="*/ 0 h 163"/>
                <a:gd name="T8" fmla="*/ 0 60000 65536"/>
                <a:gd name="T9" fmla="*/ 0 60000 65536"/>
                <a:gd name="T10" fmla="*/ 0 60000 65536"/>
                <a:gd name="T11" fmla="*/ 0 60000 65536"/>
                <a:gd name="T12" fmla="*/ 0 w 69"/>
                <a:gd name="T13" fmla="*/ 0 h 163"/>
                <a:gd name="T14" fmla="*/ 69 w 69"/>
                <a:gd name="T15" fmla="*/ 163 h 163"/>
              </a:gdLst>
              <a:ahLst/>
              <a:cxnLst>
                <a:cxn ang="T8">
                  <a:pos x="T0" y="T1"/>
                </a:cxn>
                <a:cxn ang="T9">
                  <a:pos x="T2" y="T3"/>
                </a:cxn>
                <a:cxn ang="T10">
                  <a:pos x="T4" y="T5"/>
                </a:cxn>
                <a:cxn ang="T11">
                  <a:pos x="T6" y="T7"/>
                </a:cxn>
              </a:cxnLst>
              <a:rect l="T12" t="T13" r="T14" b="T15"/>
              <a:pathLst>
                <a:path w="69" h="163">
                  <a:moveTo>
                    <a:pt x="68" y="0"/>
                  </a:moveTo>
                  <a:lnTo>
                    <a:pt x="33" y="162"/>
                  </a:lnTo>
                  <a:lnTo>
                    <a:pt x="0" y="0"/>
                  </a:lnTo>
                  <a:lnTo>
                    <a:pt x="68"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 name="Rectangle 19"/>
            <p:cNvSpPr>
              <a:spLocks noChangeArrowheads="1"/>
            </p:cNvSpPr>
            <p:nvPr/>
          </p:nvSpPr>
          <p:spPr bwMode="auto">
            <a:xfrm>
              <a:off x="864" y="2640"/>
              <a:ext cx="7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dirty="0">
                  <a:solidFill>
                    <a:srgbClr val="000000"/>
                  </a:solidFill>
                  <a:latin typeface="Arial" panose="020B0604020202020204" pitchFamily="34" charset="0"/>
                  <a:ea typeface="宋体" panose="02010600030101010101" pitchFamily="2" charset="-122"/>
                </a:rPr>
                <a:t>TCP</a:t>
              </a:r>
              <a:r>
                <a:rPr lang="zh-CN" altLang="en-US" sz="2000" b="1" dirty="0">
                  <a:solidFill>
                    <a:srgbClr val="000000"/>
                  </a:solidFill>
                  <a:latin typeface="Arial" panose="020B0604020202020204" pitchFamily="34" charset="0"/>
                  <a:ea typeface="宋体" panose="02010600030101010101" pitchFamily="2" charset="-122"/>
                </a:rPr>
                <a:t>发送数据缓存</a:t>
              </a:r>
            </a:p>
          </p:txBody>
        </p:sp>
        <p:sp>
          <p:nvSpPr>
            <p:cNvPr id="27" name="Rectangle 20"/>
            <p:cNvSpPr>
              <a:spLocks noChangeArrowheads="1"/>
            </p:cNvSpPr>
            <p:nvPr/>
          </p:nvSpPr>
          <p:spPr bwMode="auto">
            <a:xfrm>
              <a:off x="3771" y="1010"/>
              <a:ext cx="1157" cy="2732"/>
            </a:xfrm>
            <a:prstGeom prst="rect">
              <a:avLst/>
            </a:prstGeom>
            <a:solidFill>
              <a:srgbClr val="00FF00"/>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8" name="Rectangle 21"/>
            <p:cNvSpPr>
              <a:spLocks noChangeArrowheads="1"/>
            </p:cNvSpPr>
            <p:nvPr/>
          </p:nvSpPr>
          <p:spPr bwMode="auto">
            <a:xfrm>
              <a:off x="3883" y="2378"/>
              <a:ext cx="941" cy="794"/>
            </a:xfrm>
            <a:prstGeom prst="rect">
              <a:avLst/>
            </a:prstGeom>
            <a:solidFill>
              <a:srgbClr val="FFFF00"/>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9" name="Line 22"/>
            <p:cNvSpPr>
              <a:spLocks noChangeShapeType="1"/>
            </p:cNvSpPr>
            <p:nvPr/>
          </p:nvSpPr>
          <p:spPr bwMode="auto">
            <a:xfrm>
              <a:off x="4348" y="2104"/>
              <a:ext cx="2" cy="27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 name="Freeform 23"/>
            <p:cNvSpPr>
              <a:spLocks/>
            </p:cNvSpPr>
            <p:nvPr/>
          </p:nvSpPr>
          <p:spPr bwMode="auto">
            <a:xfrm>
              <a:off x="1594" y="3292"/>
              <a:ext cx="146" cy="339"/>
            </a:xfrm>
            <a:custGeom>
              <a:avLst/>
              <a:gdLst>
                <a:gd name="T0" fmla="*/ 0 w 146"/>
                <a:gd name="T1" fmla="*/ 171 h 339"/>
                <a:gd name="T2" fmla="*/ 2 w 146"/>
                <a:gd name="T3" fmla="*/ 119 h 339"/>
                <a:gd name="T4" fmla="*/ 11 w 146"/>
                <a:gd name="T5" fmla="*/ 79 h 339"/>
                <a:gd name="T6" fmla="*/ 24 w 146"/>
                <a:gd name="T7" fmla="*/ 40 h 339"/>
                <a:gd name="T8" fmla="*/ 43 w 146"/>
                <a:gd name="T9" fmla="*/ 13 h 339"/>
                <a:gd name="T10" fmla="*/ 61 w 146"/>
                <a:gd name="T11" fmla="*/ 0 h 339"/>
                <a:gd name="T12" fmla="*/ 84 w 146"/>
                <a:gd name="T13" fmla="*/ 0 h 339"/>
                <a:gd name="T14" fmla="*/ 102 w 146"/>
                <a:gd name="T15" fmla="*/ 13 h 339"/>
                <a:gd name="T16" fmla="*/ 119 w 146"/>
                <a:gd name="T17" fmla="*/ 40 h 339"/>
                <a:gd name="T18" fmla="*/ 134 w 146"/>
                <a:gd name="T19" fmla="*/ 79 h 339"/>
                <a:gd name="T20" fmla="*/ 141 w 146"/>
                <a:gd name="T21" fmla="*/ 119 h 339"/>
                <a:gd name="T22" fmla="*/ 145 w 146"/>
                <a:gd name="T23" fmla="*/ 171 h 339"/>
                <a:gd name="T24" fmla="*/ 141 w 146"/>
                <a:gd name="T25" fmla="*/ 215 h 339"/>
                <a:gd name="T26" fmla="*/ 134 w 146"/>
                <a:gd name="T27" fmla="*/ 263 h 339"/>
                <a:gd name="T28" fmla="*/ 119 w 146"/>
                <a:gd name="T29" fmla="*/ 294 h 339"/>
                <a:gd name="T30" fmla="*/ 102 w 146"/>
                <a:gd name="T31" fmla="*/ 320 h 339"/>
                <a:gd name="T32" fmla="*/ 84 w 146"/>
                <a:gd name="T33" fmla="*/ 338 h 339"/>
                <a:gd name="T34" fmla="*/ 61 w 146"/>
                <a:gd name="T35" fmla="*/ 338 h 339"/>
                <a:gd name="T36" fmla="*/ 43 w 146"/>
                <a:gd name="T37" fmla="*/ 320 h 339"/>
                <a:gd name="T38" fmla="*/ 24 w 146"/>
                <a:gd name="T39" fmla="*/ 294 h 339"/>
                <a:gd name="T40" fmla="*/ 11 w 146"/>
                <a:gd name="T41" fmla="*/ 263 h 339"/>
                <a:gd name="T42" fmla="*/ 2 w 146"/>
                <a:gd name="T43" fmla="*/ 215 h 339"/>
                <a:gd name="T44" fmla="*/ 0 w 146"/>
                <a:gd name="T45" fmla="*/ 171 h 3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6"/>
                <a:gd name="T70" fmla="*/ 0 h 339"/>
                <a:gd name="T71" fmla="*/ 146 w 146"/>
                <a:gd name="T72" fmla="*/ 339 h 3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6" h="339">
                  <a:moveTo>
                    <a:pt x="0" y="171"/>
                  </a:moveTo>
                  <a:lnTo>
                    <a:pt x="2" y="119"/>
                  </a:lnTo>
                  <a:lnTo>
                    <a:pt x="11" y="79"/>
                  </a:lnTo>
                  <a:lnTo>
                    <a:pt x="24" y="40"/>
                  </a:lnTo>
                  <a:lnTo>
                    <a:pt x="43" y="13"/>
                  </a:lnTo>
                  <a:lnTo>
                    <a:pt x="61" y="0"/>
                  </a:lnTo>
                  <a:lnTo>
                    <a:pt x="84" y="0"/>
                  </a:lnTo>
                  <a:lnTo>
                    <a:pt x="102" y="13"/>
                  </a:lnTo>
                  <a:lnTo>
                    <a:pt x="119" y="40"/>
                  </a:lnTo>
                  <a:lnTo>
                    <a:pt x="134" y="79"/>
                  </a:lnTo>
                  <a:lnTo>
                    <a:pt x="141" y="119"/>
                  </a:lnTo>
                  <a:lnTo>
                    <a:pt x="145" y="171"/>
                  </a:lnTo>
                  <a:lnTo>
                    <a:pt x="141" y="215"/>
                  </a:lnTo>
                  <a:lnTo>
                    <a:pt x="134" y="263"/>
                  </a:lnTo>
                  <a:lnTo>
                    <a:pt x="119" y="294"/>
                  </a:lnTo>
                  <a:lnTo>
                    <a:pt x="102" y="320"/>
                  </a:lnTo>
                  <a:lnTo>
                    <a:pt x="84" y="338"/>
                  </a:lnTo>
                  <a:lnTo>
                    <a:pt x="61" y="338"/>
                  </a:lnTo>
                  <a:lnTo>
                    <a:pt x="43" y="320"/>
                  </a:lnTo>
                  <a:lnTo>
                    <a:pt x="24" y="294"/>
                  </a:lnTo>
                  <a:lnTo>
                    <a:pt x="11" y="263"/>
                  </a:lnTo>
                  <a:lnTo>
                    <a:pt x="2" y="215"/>
                  </a:lnTo>
                  <a:lnTo>
                    <a:pt x="0" y="171"/>
                  </a:lnTo>
                </a:path>
              </a:pathLst>
            </a:custGeom>
            <a:solidFill>
              <a:srgbClr val="FFFF00"/>
            </a:solidFill>
            <a:ln w="12700" cap="rnd">
              <a:solidFill>
                <a:srgbClr val="000000"/>
              </a:solidFill>
              <a:round/>
              <a:headEnd/>
              <a:tailEnd/>
            </a:ln>
          </p:spPr>
          <p:txBody>
            <a:bodyPr/>
            <a:lstStyle/>
            <a:p>
              <a:endParaRPr lang="zh-CN" altLang="en-US"/>
            </a:p>
          </p:txBody>
        </p:sp>
        <p:sp>
          <p:nvSpPr>
            <p:cNvPr id="31" name="Freeform 24"/>
            <p:cNvSpPr>
              <a:spLocks/>
            </p:cNvSpPr>
            <p:nvPr/>
          </p:nvSpPr>
          <p:spPr bwMode="auto">
            <a:xfrm>
              <a:off x="3866" y="3292"/>
              <a:ext cx="146" cy="339"/>
            </a:xfrm>
            <a:custGeom>
              <a:avLst/>
              <a:gdLst>
                <a:gd name="T0" fmla="*/ 0 w 146"/>
                <a:gd name="T1" fmla="*/ 171 h 339"/>
                <a:gd name="T2" fmla="*/ 2 w 146"/>
                <a:gd name="T3" fmla="*/ 119 h 339"/>
                <a:gd name="T4" fmla="*/ 11 w 146"/>
                <a:gd name="T5" fmla="*/ 79 h 339"/>
                <a:gd name="T6" fmla="*/ 24 w 146"/>
                <a:gd name="T7" fmla="*/ 40 h 339"/>
                <a:gd name="T8" fmla="*/ 41 w 146"/>
                <a:gd name="T9" fmla="*/ 13 h 339"/>
                <a:gd name="T10" fmla="*/ 61 w 146"/>
                <a:gd name="T11" fmla="*/ 0 h 339"/>
                <a:gd name="T12" fmla="*/ 82 w 146"/>
                <a:gd name="T13" fmla="*/ 0 h 339"/>
                <a:gd name="T14" fmla="*/ 102 w 146"/>
                <a:gd name="T15" fmla="*/ 13 h 339"/>
                <a:gd name="T16" fmla="*/ 119 w 146"/>
                <a:gd name="T17" fmla="*/ 40 h 339"/>
                <a:gd name="T18" fmla="*/ 132 w 146"/>
                <a:gd name="T19" fmla="*/ 79 h 339"/>
                <a:gd name="T20" fmla="*/ 141 w 146"/>
                <a:gd name="T21" fmla="*/ 119 h 339"/>
                <a:gd name="T22" fmla="*/ 145 w 146"/>
                <a:gd name="T23" fmla="*/ 171 h 339"/>
                <a:gd name="T24" fmla="*/ 141 w 146"/>
                <a:gd name="T25" fmla="*/ 215 h 339"/>
                <a:gd name="T26" fmla="*/ 132 w 146"/>
                <a:gd name="T27" fmla="*/ 263 h 339"/>
                <a:gd name="T28" fmla="*/ 119 w 146"/>
                <a:gd name="T29" fmla="*/ 294 h 339"/>
                <a:gd name="T30" fmla="*/ 102 w 146"/>
                <a:gd name="T31" fmla="*/ 320 h 339"/>
                <a:gd name="T32" fmla="*/ 82 w 146"/>
                <a:gd name="T33" fmla="*/ 338 h 339"/>
                <a:gd name="T34" fmla="*/ 61 w 146"/>
                <a:gd name="T35" fmla="*/ 338 h 339"/>
                <a:gd name="T36" fmla="*/ 41 w 146"/>
                <a:gd name="T37" fmla="*/ 320 h 339"/>
                <a:gd name="T38" fmla="*/ 24 w 146"/>
                <a:gd name="T39" fmla="*/ 294 h 339"/>
                <a:gd name="T40" fmla="*/ 11 w 146"/>
                <a:gd name="T41" fmla="*/ 263 h 339"/>
                <a:gd name="T42" fmla="*/ 2 w 146"/>
                <a:gd name="T43" fmla="*/ 215 h 339"/>
                <a:gd name="T44" fmla="*/ 0 w 146"/>
                <a:gd name="T45" fmla="*/ 171 h 3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6"/>
                <a:gd name="T70" fmla="*/ 0 h 339"/>
                <a:gd name="T71" fmla="*/ 146 w 146"/>
                <a:gd name="T72" fmla="*/ 339 h 3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6" h="339">
                  <a:moveTo>
                    <a:pt x="0" y="171"/>
                  </a:moveTo>
                  <a:lnTo>
                    <a:pt x="2" y="119"/>
                  </a:lnTo>
                  <a:lnTo>
                    <a:pt x="11" y="79"/>
                  </a:lnTo>
                  <a:lnTo>
                    <a:pt x="24" y="40"/>
                  </a:lnTo>
                  <a:lnTo>
                    <a:pt x="41" y="13"/>
                  </a:lnTo>
                  <a:lnTo>
                    <a:pt x="61" y="0"/>
                  </a:lnTo>
                  <a:lnTo>
                    <a:pt x="82" y="0"/>
                  </a:lnTo>
                  <a:lnTo>
                    <a:pt x="102" y="13"/>
                  </a:lnTo>
                  <a:lnTo>
                    <a:pt x="119" y="40"/>
                  </a:lnTo>
                  <a:lnTo>
                    <a:pt x="132" y="79"/>
                  </a:lnTo>
                  <a:lnTo>
                    <a:pt x="141" y="119"/>
                  </a:lnTo>
                  <a:lnTo>
                    <a:pt x="145" y="171"/>
                  </a:lnTo>
                  <a:lnTo>
                    <a:pt x="141" y="215"/>
                  </a:lnTo>
                  <a:lnTo>
                    <a:pt x="132" y="263"/>
                  </a:lnTo>
                  <a:lnTo>
                    <a:pt x="119" y="294"/>
                  </a:lnTo>
                  <a:lnTo>
                    <a:pt x="102" y="320"/>
                  </a:lnTo>
                  <a:lnTo>
                    <a:pt x="82" y="338"/>
                  </a:lnTo>
                  <a:lnTo>
                    <a:pt x="61" y="338"/>
                  </a:lnTo>
                  <a:lnTo>
                    <a:pt x="41" y="320"/>
                  </a:lnTo>
                  <a:lnTo>
                    <a:pt x="24" y="294"/>
                  </a:lnTo>
                  <a:lnTo>
                    <a:pt x="11" y="263"/>
                  </a:lnTo>
                  <a:lnTo>
                    <a:pt x="2" y="215"/>
                  </a:lnTo>
                  <a:lnTo>
                    <a:pt x="0" y="171"/>
                  </a:lnTo>
                </a:path>
              </a:pathLst>
            </a:custGeom>
            <a:solidFill>
              <a:srgbClr val="FFFF00"/>
            </a:solidFill>
            <a:ln w="12700" cap="rnd">
              <a:solidFill>
                <a:srgbClr val="000000"/>
              </a:solidFill>
              <a:round/>
              <a:headEnd/>
              <a:tailEnd/>
            </a:ln>
          </p:spPr>
          <p:txBody>
            <a:bodyPr/>
            <a:lstStyle/>
            <a:p>
              <a:endParaRPr lang="zh-CN" altLang="en-US"/>
            </a:p>
          </p:txBody>
        </p:sp>
        <p:sp>
          <p:nvSpPr>
            <p:cNvPr id="32" name="Line 25"/>
            <p:cNvSpPr>
              <a:spLocks noChangeShapeType="1"/>
            </p:cNvSpPr>
            <p:nvPr/>
          </p:nvSpPr>
          <p:spPr bwMode="auto">
            <a:xfrm>
              <a:off x="1691" y="3288"/>
              <a:ext cx="2223" cy="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 name="Line 26"/>
            <p:cNvSpPr>
              <a:spLocks noChangeShapeType="1"/>
            </p:cNvSpPr>
            <p:nvPr/>
          </p:nvSpPr>
          <p:spPr bwMode="auto">
            <a:xfrm>
              <a:off x="1691" y="3630"/>
              <a:ext cx="2223" cy="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 name="Rectangle 27"/>
            <p:cNvSpPr>
              <a:spLocks noChangeArrowheads="1"/>
            </p:cNvSpPr>
            <p:nvPr/>
          </p:nvSpPr>
          <p:spPr bwMode="auto">
            <a:xfrm>
              <a:off x="2513" y="3347"/>
              <a:ext cx="577" cy="224"/>
            </a:xfrm>
            <a:prstGeom prst="rect">
              <a:avLst/>
            </a:prstGeom>
            <a:solidFill>
              <a:srgbClr val="FFFF00"/>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5" name="Rectangle 28"/>
            <p:cNvSpPr>
              <a:spLocks noChangeArrowheads="1"/>
            </p:cNvSpPr>
            <p:nvPr/>
          </p:nvSpPr>
          <p:spPr bwMode="auto">
            <a:xfrm>
              <a:off x="2570" y="3360"/>
              <a:ext cx="4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000" b="1">
                  <a:solidFill>
                    <a:srgbClr val="000000"/>
                  </a:solidFill>
                  <a:latin typeface="Arial" panose="020B0604020202020204" pitchFamily="34" charset="0"/>
                  <a:ea typeface="宋体" panose="02010600030101010101" pitchFamily="2" charset="-122"/>
                </a:rPr>
                <a:t>报文段</a:t>
              </a:r>
            </a:p>
          </p:txBody>
        </p:sp>
        <p:sp>
          <p:nvSpPr>
            <p:cNvPr id="36" name="Line 29"/>
            <p:cNvSpPr>
              <a:spLocks noChangeShapeType="1"/>
            </p:cNvSpPr>
            <p:nvPr/>
          </p:nvSpPr>
          <p:spPr bwMode="auto">
            <a:xfrm>
              <a:off x="3188" y="3463"/>
              <a:ext cx="118" cy="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 name="Freeform 30"/>
            <p:cNvSpPr>
              <a:spLocks/>
            </p:cNvSpPr>
            <p:nvPr/>
          </p:nvSpPr>
          <p:spPr bwMode="auto">
            <a:xfrm>
              <a:off x="3294" y="3358"/>
              <a:ext cx="89" cy="207"/>
            </a:xfrm>
            <a:custGeom>
              <a:avLst/>
              <a:gdLst>
                <a:gd name="T0" fmla="*/ 0 w 89"/>
                <a:gd name="T1" fmla="*/ 0 h 207"/>
                <a:gd name="T2" fmla="*/ 88 w 89"/>
                <a:gd name="T3" fmla="*/ 105 h 207"/>
                <a:gd name="T4" fmla="*/ 0 w 89"/>
                <a:gd name="T5" fmla="*/ 206 h 207"/>
                <a:gd name="T6" fmla="*/ 0 w 89"/>
                <a:gd name="T7" fmla="*/ 0 h 207"/>
                <a:gd name="T8" fmla="*/ 0 60000 65536"/>
                <a:gd name="T9" fmla="*/ 0 60000 65536"/>
                <a:gd name="T10" fmla="*/ 0 60000 65536"/>
                <a:gd name="T11" fmla="*/ 0 60000 65536"/>
                <a:gd name="T12" fmla="*/ 0 w 89"/>
                <a:gd name="T13" fmla="*/ 0 h 207"/>
                <a:gd name="T14" fmla="*/ 89 w 89"/>
                <a:gd name="T15" fmla="*/ 207 h 207"/>
              </a:gdLst>
              <a:ahLst/>
              <a:cxnLst>
                <a:cxn ang="T8">
                  <a:pos x="T0" y="T1"/>
                </a:cxn>
                <a:cxn ang="T9">
                  <a:pos x="T2" y="T3"/>
                </a:cxn>
                <a:cxn ang="T10">
                  <a:pos x="T4" y="T5"/>
                </a:cxn>
                <a:cxn ang="T11">
                  <a:pos x="T6" y="T7"/>
                </a:cxn>
              </a:cxnLst>
              <a:rect l="T12" t="T13" r="T14" b="T15"/>
              <a:pathLst>
                <a:path w="89" h="207">
                  <a:moveTo>
                    <a:pt x="0" y="0"/>
                  </a:moveTo>
                  <a:lnTo>
                    <a:pt x="88" y="105"/>
                  </a:lnTo>
                  <a:lnTo>
                    <a:pt x="0" y="20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8" name="Freeform 31"/>
            <p:cNvSpPr>
              <a:spLocks/>
            </p:cNvSpPr>
            <p:nvPr/>
          </p:nvSpPr>
          <p:spPr bwMode="auto">
            <a:xfrm>
              <a:off x="1255" y="3174"/>
              <a:ext cx="262" cy="290"/>
            </a:xfrm>
            <a:custGeom>
              <a:avLst/>
              <a:gdLst>
                <a:gd name="T0" fmla="*/ 0 w 262"/>
                <a:gd name="T1" fmla="*/ 0 h 290"/>
                <a:gd name="T2" fmla="*/ 0 w 262"/>
                <a:gd name="T3" fmla="*/ 289 h 290"/>
                <a:gd name="T4" fmla="*/ 261 w 262"/>
                <a:gd name="T5" fmla="*/ 289 h 290"/>
                <a:gd name="T6" fmla="*/ 0 60000 65536"/>
                <a:gd name="T7" fmla="*/ 0 60000 65536"/>
                <a:gd name="T8" fmla="*/ 0 60000 65536"/>
                <a:gd name="T9" fmla="*/ 0 w 262"/>
                <a:gd name="T10" fmla="*/ 0 h 290"/>
                <a:gd name="T11" fmla="*/ 262 w 262"/>
                <a:gd name="T12" fmla="*/ 290 h 290"/>
              </a:gdLst>
              <a:ahLst/>
              <a:cxnLst>
                <a:cxn ang="T6">
                  <a:pos x="T0" y="T1"/>
                </a:cxn>
                <a:cxn ang="T7">
                  <a:pos x="T2" y="T3"/>
                </a:cxn>
                <a:cxn ang="T8">
                  <a:pos x="T4" y="T5"/>
                </a:cxn>
              </a:cxnLst>
              <a:rect l="T9" t="T10" r="T11" b="T12"/>
              <a:pathLst>
                <a:path w="262" h="290">
                  <a:moveTo>
                    <a:pt x="0" y="0"/>
                  </a:moveTo>
                  <a:lnTo>
                    <a:pt x="0" y="289"/>
                  </a:lnTo>
                  <a:lnTo>
                    <a:pt x="261" y="28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32"/>
            <p:cNvSpPr>
              <a:spLocks/>
            </p:cNvSpPr>
            <p:nvPr/>
          </p:nvSpPr>
          <p:spPr bwMode="auto">
            <a:xfrm>
              <a:off x="1506" y="3358"/>
              <a:ext cx="89" cy="207"/>
            </a:xfrm>
            <a:custGeom>
              <a:avLst/>
              <a:gdLst>
                <a:gd name="T0" fmla="*/ 0 w 89"/>
                <a:gd name="T1" fmla="*/ 0 h 207"/>
                <a:gd name="T2" fmla="*/ 88 w 89"/>
                <a:gd name="T3" fmla="*/ 105 h 207"/>
                <a:gd name="T4" fmla="*/ 0 w 89"/>
                <a:gd name="T5" fmla="*/ 206 h 207"/>
                <a:gd name="T6" fmla="*/ 0 w 89"/>
                <a:gd name="T7" fmla="*/ 0 h 207"/>
                <a:gd name="T8" fmla="*/ 0 60000 65536"/>
                <a:gd name="T9" fmla="*/ 0 60000 65536"/>
                <a:gd name="T10" fmla="*/ 0 60000 65536"/>
                <a:gd name="T11" fmla="*/ 0 60000 65536"/>
                <a:gd name="T12" fmla="*/ 0 w 89"/>
                <a:gd name="T13" fmla="*/ 0 h 207"/>
                <a:gd name="T14" fmla="*/ 89 w 89"/>
                <a:gd name="T15" fmla="*/ 207 h 207"/>
              </a:gdLst>
              <a:ahLst/>
              <a:cxnLst>
                <a:cxn ang="T8">
                  <a:pos x="T0" y="T1"/>
                </a:cxn>
                <a:cxn ang="T9">
                  <a:pos x="T2" y="T3"/>
                </a:cxn>
                <a:cxn ang="T10">
                  <a:pos x="T4" y="T5"/>
                </a:cxn>
                <a:cxn ang="T11">
                  <a:pos x="T6" y="T7"/>
                </a:cxn>
              </a:cxnLst>
              <a:rect l="T12" t="T13" r="T14" b="T15"/>
              <a:pathLst>
                <a:path w="89" h="207">
                  <a:moveTo>
                    <a:pt x="0" y="0"/>
                  </a:moveTo>
                  <a:lnTo>
                    <a:pt x="88" y="105"/>
                  </a:lnTo>
                  <a:lnTo>
                    <a:pt x="0" y="20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2" name="Freeform 33"/>
            <p:cNvSpPr>
              <a:spLocks/>
            </p:cNvSpPr>
            <p:nvPr/>
          </p:nvSpPr>
          <p:spPr bwMode="auto">
            <a:xfrm>
              <a:off x="4011" y="3358"/>
              <a:ext cx="338" cy="106"/>
            </a:xfrm>
            <a:custGeom>
              <a:avLst/>
              <a:gdLst>
                <a:gd name="T0" fmla="*/ 0 w 338"/>
                <a:gd name="T1" fmla="*/ 105 h 106"/>
                <a:gd name="T2" fmla="*/ 337 w 338"/>
                <a:gd name="T3" fmla="*/ 105 h 106"/>
                <a:gd name="T4" fmla="*/ 337 w 338"/>
                <a:gd name="T5" fmla="*/ 0 h 106"/>
                <a:gd name="T6" fmla="*/ 0 60000 65536"/>
                <a:gd name="T7" fmla="*/ 0 60000 65536"/>
                <a:gd name="T8" fmla="*/ 0 60000 65536"/>
                <a:gd name="T9" fmla="*/ 0 w 338"/>
                <a:gd name="T10" fmla="*/ 0 h 106"/>
                <a:gd name="T11" fmla="*/ 338 w 338"/>
                <a:gd name="T12" fmla="*/ 106 h 106"/>
              </a:gdLst>
              <a:ahLst/>
              <a:cxnLst>
                <a:cxn ang="T6">
                  <a:pos x="T0" y="T1"/>
                </a:cxn>
                <a:cxn ang="T7">
                  <a:pos x="T2" y="T3"/>
                </a:cxn>
                <a:cxn ang="T8">
                  <a:pos x="T4" y="T5"/>
                </a:cxn>
              </a:cxnLst>
              <a:rect l="T9" t="T10" r="T11" b="T12"/>
              <a:pathLst>
                <a:path w="338" h="106">
                  <a:moveTo>
                    <a:pt x="0" y="105"/>
                  </a:moveTo>
                  <a:lnTo>
                    <a:pt x="337" y="105"/>
                  </a:lnTo>
                  <a:lnTo>
                    <a:pt x="33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34"/>
            <p:cNvSpPr>
              <a:spLocks/>
            </p:cNvSpPr>
            <p:nvPr/>
          </p:nvSpPr>
          <p:spPr bwMode="auto">
            <a:xfrm>
              <a:off x="4305" y="3174"/>
              <a:ext cx="88" cy="207"/>
            </a:xfrm>
            <a:custGeom>
              <a:avLst/>
              <a:gdLst>
                <a:gd name="T0" fmla="*/ 0 w 88"/>
                <a:gd name="T1" fmla="*/ 206 h 207"/>
                <a:gd name="T2" fmla="*/ 43 w 88"/>
                <a:gd name="T3" fmla="*/ 0 h 207"/>
                <a:gd name="T4" fmla="*/ 87 w 88"/>
                <a:gd name="T5" fmla="*/ 206 h 207"/>
                <a:gd name="T6" fmla="*/ 0 w 88"/>
                <a:gd name="T7" fmla="*/ 206 h 207"/>
                <a:gd name="T8" fmla="*/ 0 60000 65536"/>
                <a:gd name="T9" fmla="*/ 0 60000 65536"/>
                <a:gd name="T10" fmla="*/ 0 60000 65536"/>
                <a:gd name="T11" fmla="*/ 0 60000 65536"/>
                <a:gd name="T12" fmla="*/ 0 w 88"/>
                <a:gd name="T13" fmla="*/ 0 h 207"/>
                <a:gd name="T14" fmla="*/ 88 w 88"/>
                <a:gd name="T15" fmla="*/ 207 h 207"/>
              </a:gdLst>
              <a:ahLst/>
              <a:cxnLst>
                <a:cxn ang="T8">
                  <a:pos x="T0" y="T1"/>
                </a:cxn>
                <a:cxn ang="T9">
                  <a:pos x="T2" y="T3"/>
                </a:cxn>
                <a:cxn ang="T10">
                  <a:pos x="T4" y="T5"/>
                </a:cxn>
                <a:cxn ang="T11">
                  <a:pos x="T6" y="T7"/>
                </a:cxn>
              </a:cxnLst>
              <a:rect l="T12" t="T13" r="T14" b="T15"/>
              <a:pathLst>
                <a:path w="88" h="207">
                  <a:moveTo>
                    <a:pt x="0" y="206"/>
                  </a:moveTo>
                  <a:lnTo>
                    <a:pt x="43" y="0"/>
                  </a:lnTo>
                  <a:lnTo>
                    <a:pt x="87" y="206"/>
                  </a:lnTo>
                  <a:lnTo>
                    <a:pt x="0" y="20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5" name="Rectangle 35"/>
            <p:cNvSpPr>
              <a:spLocks noChangeArrowheads="1"/>
            </p:cNvSpPr>
            <p:nvPr/>
          </p:nvSpPr>
          <p:spPr bwMode="auto">
            <a:xfrm>
              <a:off x="3984" y="2592"/>
              <a:ext cx="7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dirty="0">
                  <a:solidFill>
                    <a:srgbClr val="000000"/>
                  </a:solidFill>
                  <a:latin typeface="Arial" panose="020B0604020202020204" pitchFamily="34" charset="0"/>
                  <a:ea typeface="宋体" panose="02010600030101010101" pitchFamily="2" charset="-122"/>
                </a:rPr>
                <a:t>TCP</a:t>
              </a:r>
              <a:r>
                <a:rPr lang="zh-CN" altLang="en-US" sz="2000" b="1" dirty="0">
                  <a:solidFill>
                    <a:srgbClr val="000000"/>
                  </a:solidFill>
                  <a:latin typeface="Arial" panose="020B0604020202020204" pitchFamily="34" charset="0"/>
                  <a:ea typeface="宋体" panose="02010600030101010101" pitchFamily="2" charset="-122"/>
                </a:rPr>
                <a:t>接收数据缓存</a:t>
              </a:r>
            </a:p>
          </p:txBody>
        </p:sp>
        <p:sp>
          <p:nvSpPr>
            <p:cNvPr id="46" name="Oval 36"/>
            <p:cNvSpPr>
              <a:spLocks noChangeArrowheads="1"/>
            </p:cNvSpPr>
            <p:nvPr/>
          </p:nvSpPr>
          <p:spPr bwMode="auto">
            <a:xfrm>
              <a:off x="817" y="1537"/>
              <a:ext cx="910" cy="622"/>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7" name="Rectangle 37"/>
            <p:cNvSpPr>
              <a:spLocks noChangeArrowheads="1"/>
            </p:cNvSpPr>
            <p:nvPr/>
          </p:nvSpPr>
          <p:spPr bwMode="auto">
            <a:xfrm>
              <a:off x="960" y="1632"/>
              <a:ext cx="62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400" b="1" dirty="0">
                  <a:solidFill>
                    <a:srgbClr val="000000"/>
                  </a:solidFill>
                  <a:latin typeface="Arial" panose="020B0604020202020204" pitchFamily="34" charset="0"/>
                  <a:ea typeface="宋体" panose="02010600030101010101" pitchFamily="2" charset="-122"/>
                </a:rPr>
                <a:t>进程写数据</a:t>
              </a:r>
            </a:p>
          </p:txBody>
        </p:sp>
        <p:sp>
          <p:nvSpPr>
            <p:cNvPr id="48" name="Rectangle 38"/>
            <p:cNvSpPr>
              <a:spLocks noChangeArrowheads="1"/>
            </p:cNvSpPr>
            <p:nvPr/>
          </p:nvSpPr>
          <p:spPr bwMode="auto">
            <a:xfrm>
              <a:off x="961" y="2161"/>
              <a:ext cx="574" cy="286"/>
            </a:xfrm>
            <a:prstGeom prst="rect">
              <a:avLst/>
            </a:prstGeom>
            <a:solidFill>
              <a:schemeClr val="accent1"/>
            </a:solidFill>
            <a:ln w="12700">
              <a:solidFill>
                <a:schemeClr val="tx1"/>
              </a:solidFill>
              <a:miter lim="800000"/>
              <a:headEnd/>
              <a:tailEnd/>
            </a:ln>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000" b="1">
                  <a:latin typeface="Comic Sans MS" panose="030F0702030302020204" pitchFamily="66" charset="0"/>
                  <a:ea typeface="宋体" panose="02010600030101010101" pitchFamily="2" charset="-122"/>
                </a:rPr>
                <a:t>套接字</a:t>
              </a:r>
            </a:p>
          </p:txBody>
        </p:sp>
        <p:sp>
          <p:nvSpPr>
            <p:cNvPr id="49" name="Line 39"/>
            <p:cNvSpPr>
              <a:spLocks noChangeShapeType="1"/>
            </p:cNvSpPr>
            <p:nvPr/>
          </p:nvSpPr>
          <p:spPr bwMode="auto">
            <a:xfrm>
              <a:off x="3588"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0" name="Line 40"/>
            <p:cNvSpPr>
              <a:spLocks noChangeShapeType="1"/>
            </p:cNvSpPr>
            <p:nvPr/>
          </p:nvSpPr>
          <p:spPr bwMode="auto">
            <a:xfrm>
              <a:off x="3715"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 name="Line 41"/>
            <p:cNvSpPr>
              <a:spLocks noChangeShapeType="1"/>
            </p:cNvSpPr>
            <p:nvPr/>
          </p:nvSpPr>
          <p:spPr bwMode="auto">
            <a:xfrm>
              <a:off x="3841"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 name="Line 42"/>
            <p:cNvSpPr>
              <a:spLocks noChangeShapeType="1"/>
            </p:cNvSpPr>
            <p:nvPr/>
          </p:nvSpPr>
          <p:spPr bwMode="auto">
            <a:xfrm>
              <a:off x="3969" y="2148"/>
              <a:ext cx="79"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 name="Line 43"/>
            <p:cNvSpPr>
              <a:spLocks noChangeShapeType="1"/>
            </p:cNvSpPr>
            <p:nvPr/>
          </p:nvSpPr>
          <p:spPr bwMode="auto">
            <a:xfrm>
              <a:off x="4096"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4" name="Line 44"/>
            <p:cNvSpPr>
              <a:spLocks noChangeShapeType="1"/>
            </p:cNvSpPr>
            <p:nvPr/>
          </p:nvSpPr>
          <p:spPr bwMode="auto">
            <a:xfrm>
              <a:off x="4223"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5" name="Line 45"/>
            <p:cNvSpPr>
              <a:spLocks noChangeShapeType="1"/>
            </p:cNvSpPr>
            <p:nvPr/>
          </p:nvSpPr>
          <p:spPr bwMode="auto">
            <a:xfrm>
              <a:off x="4349"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6" name="Line 46"/>
            <p:cNvSpPr>
              <a:spLocks noChangeShapeType="1"/>
            </p:cNvSpPr>
            <p:nvPr/>
          </p:nvSpPr>
          <p:spPr bwMode="auto">
            <a:xfrm>
              <a:off x="4476"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7" name="Line 47"/>
            <p:cNvSpPr>
              <a:spLocks noChangeShapeType="1"/>
            </p:cNvSpPr>
            <p:nvPr/>
          </p:nvSpPr>
          <p:spPr bwMode="auto">
            <a:xfrm>
              <a:off x="4604"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 name="Line 48"/>
            <p:cNvSpPr>
              <a:spLocks noChangeShapeType="1"/>
            </p:cNvSpPr>
            <p:nvPr/>
          </p:nvSpPr>
          <p:spPr bwMode="auto">
            <a:xfrm>
              <a:off x="4731"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9" name="Line 49"/>
            <p:cNvSpPr>
              <a:spLocks noChangeShapeType="1"/>
            </p:cNvSpPr>
            <p:nvPr/>
          </p:nvSpPr>
          <p:spPr bwMode="auto">
            <a:xfrm>
              <a:off x="4857"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0" name="Line 50"/>
            <p:cNvSpPr>
              <a:spLocks noChangeShapeType="1"/>
            </p:cNvSpPr>
            <p:nvPr/>
          </p:nvSpPr>
          <p:spPr bwMode="auto">
            <a:xfrm>
              <a:off x="4984" y="2148"/>
              <a:ext cx="78"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 name="Line 51"/>
            <p:cNvSpPr>
              <a:spLocks noChangeShapeType="1"/>
            </p:cNvSpPr>
            <p:nvPr/>
          </p:nvSpPr>
          <p:spPr bwMode="auto">
            <a:xfrm>
              <a:off x="5110" y="2148"/>
              <a:ext cx="26" cy="4"/>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2" name="Oval 52"/>
            <p:cNvSpPr>
              <a:spLocks noChangeArrowheads="1"/>
            </p:cNvSpPr>
            <p:nvPr/>
          </p:nvSpPr>
          <p:spPr bwMode="auto">
            <a:xfrm>
              <a:off x="3924" y="1537"/>
              <a:ext cx="910" cy="622"/>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63" name="Rectangle 53"/>
            <p:cNvSpPr>
              <a:spLocks noChangeArrowheads="1"/>
            </p:cNvSpPr>
            <p:nvPr/>
          </p:nvSpPr>
          <p:spPr bwMode="auto">
            <a:xfrm>
              <a:off x="4067" y="1632"/>
              <a:ext cx="62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400" b="1">
                  <a:solidFill>
                    <a:srgbClr val="000000"/>
                  </a:solidFill>
                  <a:latin typeface="Arial" panose="020B0604020202020204" pitchFamily="34" charset="0"/>
                  <a:ea typeface="宋体" panose="02010600030101010101" pitchFamily="2" charset="-122"/>
                </a:rPr>
                <a:t>进程读数据</a:t>
              </a:r>
            </a:p>
          </p:txBody>
        </p:sp>
        <p:sp>
          <p:nvSpPr>
            <p:cNvPr id="64" name="Rectangle 54"/>
            <p:cNvSpPr>
              <a:spLocks noChangeArrowheads="1"/>
            </p:cNvSpPr>
            <p:nvPr/>
          </p:nvSpPr>
          <p:spPr bwMode="auto">
            <a:xfrm>
              <a:off x="4068" y="2161"/>
              <a:ext cx="574" cy="286"/>
            </a:xfrm>
            <a:prstGeom prst="rect">
              <a:avLst/>
            </a:prstGeom>
            <a:solidFill>
              <a:schemeClr val="accent1"/>
            </a:solidFill>
            <a:ln w="12700">
              <a:solidFill>
                <a:schemeClr val="tx1"/>
              </a:solidFill>
              <a:miter lim="800000"/>
              <a:headEnd/>
              <a:tailEnd/>
            </a:ln>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000" b="1">
                  <a:latin typeface="Comic Sans MS" panose="030F0702030302020204" pitchFamily="66" charset="0"/>
                  <a:ea typeface="宋体" panose="02010600030101010101" pitchFamily="2" charset="-122"/>
                </a:rPr>
                <a:t>套接字</a:t>
              </a:r>
            </a:p>
          </p:txBody>
        </p:sp>
        <p:sp>
          <p:nvSpPr>
            <p:cNvPr id="65" name="Line 55"/>
            <p:cNvSpPr>
              <a:spLocks noChangeShapeType="1"/>
            </p:cNvSpPr>
            <p:nvPr/>
          </p:nvSpPr>
          <p:spPr bwMode="auto">
            <a:xfrm flipV="1">
              <a:off x="4368" y="2064"/>
              <a:ext cx="0" cy="96"/>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4289517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2190" y="2634337"/>
            <a:ext cx="3583032" cy="769441"/>
          </a:xfrm>
          <a:prstGeom prst="rect">
            <a:avLst/>
          </a:prstGeom>
          <a:noFill/>
        </p:spPr>
        <p:txBody>
          <a:bodyPr wrap="none" rtlCol="0">
            <a:spAutoFit/>
          </a:bodyPr>
          <a:lstStyle/>
          <a:p>
            <a:pPr marL="571500" indent="-571500">
              <a:buFont typeface="Wingdings" panose="05000000000000000000" pitchFamily="2" charset="2"/>
              <a:buChar char="l"/>
            </a:pPr>
            <a:r>
              <a:rPr lang="zh-CN" altLang="en-US" sz="4400" b="1" dirty="0">
                <a:solidFill>
                  <a:srgbClr val="575757"/>
                </a:solidFill>
                <a:cs typeface="+mn-ea"/>
                <a:sym typeface="+mn-lt"/>
              </a:rPr>
              <a:t>报文段结构</a:t>
            </a:r>
          </a:p>
        </p:txBody>
      </p:sp>
    </p:spTree>
    <p:extLst>
      <p:ext uri="{BB962C8B-B14F-4D97-AF65-F5344CB8AC3E}">
        <p14:creationId xmlns:p14="http://schemas.microsoft.com/office/powerpoint/2010/main" val="215142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3571272" y="710268"/>
            <a:ext cx="5049460"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报文段的首部格式 </a:t>
            </a:r>
            <a:endParaRPr lang="en-US" altLang="zh-CN" sz="3600" b="1" dirty="0">
              <a:solidFill>
                <a:schemeClr val="accent1"/>
              </a:solidFill>
              <a:cs typeface="+mn-ea"/>
              <a:sym typeface="+mn-lt"/>
            </a:endParaRPr>
          </a:p>
        </p:txBody>
      </p:sp>
      <p:pic>
        <p:nvPicPr>
          <p:cNvPr id="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2163" y="1447800"/>
            <a:ext cx="8067675"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829185" y="6408737"/>
            <a:ext cx="7021474" cy="338554"/>
          </a:xfrm>
          <a:prstGeom prst="rect">
            <a:avLst/>
          </a:prstGeom>
        </p:spPr>
        <p:txBody>
          <a:bodyPr wrap="none">
            <a:spAutoFit/>
          </a:bodyPr>
          <a:lstStyle/>
          <a:p>
            <a:r>
              <a:rPr lang="zh-CN" altLang="en-US" sz="1600" dirty="0"/>
              <a:t>注：这是早期首部格式，后来在标志位处加入了</a:t>
            </a:r>
            <a:r>
              <a:rPr lang="en-US" altLang="zh-CN" sz="1600" dirty="0"/>
              <a:t>CWR, ECE</a:t>
            </a:r>
            <a:r>
              <a:rPr lang="zh-CN" altLang="en-US" sz="1600" dirty="0"/>
              <a:t>（教材</a:t>
            </a:r>
            <a:r>
              <a:rPr lang="en-US" altLang="zh-CN" sz="1600" dirty="0"/>
              <a:t>P154</a:t>
            </a:r>
            <a:r>
              <a:rPr lang="zh-CN" altLang="en-US" sz="1600" dirty="0"/>
              <a:t>图）</a:t>
            </a:r>
          </a:p>
        </p:txBody>
      </p:sp>
    </p:spTree>
    <p:extLst>
      <p:ext uri="{BB962C8B-B14F-4D97-AF65-F5344CB8AC3E}">
        <p14:creationId xmlns:p14="http://schemas.microsoft.com/office/powerpoint/2010/main" val="4001855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9" name="Line 80"/>
          <p:cNvSpPr>
            <a:spLocks noChangeShapeType="1"/>
          </p:cNvSpPr>
          <p:nvPr/>
        </p:nvSpPr>
        <p:spPr bwMode="auto">
          <a:xfrm>
            <a:off x="10010775" y="711200"/>
            <a:ext cx="8302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1"/>
          <p:cNvSpPr>
            <a:spLocks noChangeShapeType="1"/>
          </p:cNvSpPr>
          <p:nvPr/>
        </p:nvSpPr>
        <p:spPr bwMode="auto">
          <a:xfrm>
            <a:off x="10010775" y="4206875"/>
            <a:ext cx="8302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 name="组合 1"/>
          <p:cNvGrpSpPr>
            <a:grpSpLocks/>
          </p:cNvGrpSpPr>
          <p:nvPr/>
        </p:nvGrpSpPr>
        <p:grpSpPr bwMode="auto">
          <a:xfrm>
            <a:off x="1371600" y="458788"/>
            <a:ext cx="9077325" cy="4595812"/>
            <a:chOff x="0" y="249383"/>
            <a:chExt cx="9077325" cy="4597255"/>
          </a:xfrm>
        </p:grpSpPr>
        <p:sp>
          <p:nvSpPr>
            <p:cNvPr id="12" name="Line 4"/>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5"/>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90000"/>
                </a:lnSpc>
                <a:spcBef>
                  <a:spcPct val="0"/>
                </a:spcBef>
                <a:buFontTx/>
                <a:buNone/>
              </a:pPr>
              <a:r>
                <a:rPr kumimoji="1" lang="en-US" altLang="zh-CN" sz="2000">
                  <a:solidFill>
                    <a:srgbClr val="333399"/>
                  </a:solidFill>
                  <a:latin typeface="Arial" panose="020B0604020202020204" pitchFamily="34" charset="0"/>
                  <a:ea typeface="黑体" panose="02010609060101010101" pitchFamily="49" charset="-122"/>
                </a:rPr>
                <a:t>TCP</a:t>
              </a:r>
            </a:p>
            <a:p>
              <a:pPr>
                <a:lnSpc>
                  <a:spcPct val="90000"/>
                </a:lnSpc>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首部</a:t>
              </a:r>
            </a:p>
          </p:txBody>
        </p:sp>
        <p:sp>
          <p:nvSpPr>
            <p:cNvPr id="14" name="Line 6"/>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7"/>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lnSpc>
                  <a:spcPct val="90000"/>
                </a:lnSpc>
                <a:spcBef>
                  <a:spcPct val="0"/>
                </a:spcBef>
                <a:buFontTx/>
                <a:buNone/>
              </a:pPr>
              <a:r>
                <a:rPr kumimoji="1" lang="en-US" altLang="zh-CN" sz="2000">
                  <a:solidFill>
                    <a:srgbClr val="333399"/>
                  </a:solidFill>
                  <a:latin typeface="Arial" panose="020B0604020202020204" pitchFamily="34" charset="0"/>
                  <a:ea typeface="黑体" panose="02010609060101010101" pitchFamily="49" charset="-122"/>
                </a:rPr>
                <a:t>20</a:t>
              </a:r>
            </a:p>
            <a:p>
              <a:pPr algn="ctr">
                <a:lnSpc>
                  <a:spcPct val="90000"/>
                </a:lnSpc>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字节</a:t>
              </a:r>
            </a:p>
            <a:p>
              <a:pPr algn="ctr">
                <a:lnSpc>
                  <a:spcPct val="90000"/>
                </a:lnSpc>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固定</a:t>
              </a:r>
            </a:p>
            <a:p>
              <a:pPr algn="ctr">
                <a:lnSpc>
                  <a:spcPct val="90000"/>
                </a:lnSpc>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首部</a:t>
              </a:r>
            </a:p>
          </p:txBody>
        </p:sp>
        <p:sp>
          <p:nvSpPr>
            <p:cNvPr id="16" name="Rectangle 8"/>
            <p:cNvSpPr>
              <a:spLocks noChangeArrowheads="1"/>
            </p:cNvSpPr>
            <p:nvPr/>
          </p:nvSpPr>
          <p:spPr bwMode="auto">
            <a:xfrm>
              <a:off x="654050" y="706438"/>
              <a:ext cx="7686675" cy="4133850"/>
            </a:xfrm>
            <a:prstGeom prst="rect">
              <a:avLst/>
            </a:prstGeom>
            <a:solidFill>
              <a:srgbClr val="FFFFCC"/>
            </a:solidFill>
            <a:ln w="25400">
              <a:solidFill>
                <a:schemeClr val="bg2"/>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7" name="Line 9"/>
            <p:cNvSpPr>
              <a:spLocks noChangeShapeType="1"/>
            </p:cNvSpPr>
            <p:nvPr/>
          </p:nvSpPr>
          <p:spPr bwMode="auto">
            <a:xfrm>
              <a:off x="646113" y="1409700"/>
              <a:ext cx="76993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0"/>
            <p:cNvSpPr>
              <a:spLocks noChangeShapeType="1"/>
            </p:cNvSpPr>
            <p:nvPr/>
          </p:nvSpPr>
          <p:spPr bwMode="auto">
            <a:xfrm>
              <a:off x="660400" y="2105025"/>
              <a:ext cx="76850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1"/>
            <p:cNvSpPr>
              <a:spLocks noChangeShapeType="1"/>
            </p:cNvSpPr>
            <p:nvPr/>
          </p:nvSpPr>
          <p:spPr bwMode="auto">
            <a:xfrm>
              <a:off x="646113" y="2798763"/>
              <a:ext cx="76993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2"/>
            <p:cNvSpPr>
              <a:spLocks noChangeShapeType="1"/>
            </p:cNvSpPr>
            <p:nvPr/>
          </p:nvSpPr>
          <p:spPr bwMode="auto">
            <a:xfrm>
              <a:off x="646113" y="3490913"/>
              <a:ext cx="76993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3"/>
            <p:cNvSpPr>
              <a:spLocks noChangeShapeType="1"/>
            </p:cNvSpPr>
            <p:nvPr/>
          </p:nvSpPr>
          <p:spPr bwMode="auto">
            <a:xfrm>
              <a:off x="660400" y="4186238"/>
              <a:ext cx="76850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4"/>
            <p:cNvSpPr>
              <a:spLocks noChangeShapeType="1"/>
            </p:cNvSpPr>
            <p:nvPr/>
          </p:nvSpPr>
          <p:spPr bwMode="auto">
            <a:xfrm>
              <a:off x="4498975" y="714375"/>
              <a:ext cx="0" cy="70961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15"/>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目  的  端  口</a:t>
              </a:r>
            </a:p>
          </p:txBody>
        </p:sp>
        <p:sp>
          <p:nvSpPr>
            <p:cNvPr id="24" name="Rectangle 16"/>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数据</a:t>
              </a:r>
            </a:p>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偏移</a:t>
              </a:r>
            </a:p>
          </p:txBody>
        </p:sp>
        <p:sp>
          <p:nvSpPr>
            <p:cNvPr id="25" name="Rectangle 17"/>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检   验   和</a:t>
              </a:r>
            </a:p>
          </p:txBody>
        </p:sp>
        <p:sp>
          <p:nvSpPr>
            <p:cNvPr id="26" name="Rectangle 18"/>
            <p:cNvSpPr>
              <a:spLocks noChangeArrowheads="1"/>
            </p:cNvSpPr>
            <p:nvPr/>
          </p:nvSpPr>
          <p:spPr bwMode="auto">
            <a:xfrm>
              <a:off x="2089150" y="4270375"/>
              <a:ext cx="31988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选    项    （长  度  可  变）</a:t>
              </a:r>
            </a:p>
          </p:txBody>
        </p:sp>
        <p:sp>
          <p:nvSpPr>
            <p:cNvPr id="27" name="Rectangle 19"/>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源  端  口</a:t>
              </a:r>
            </a:p>
          </p:txBody>
        </p:sp>
        <p:sp>
          <p:nvSpPr>
            <p:cNvPr id="28" name="Rectangle 20"/>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序   号</a:t>
              </a:r>
            </a:p>
          </p:txBody>
        </p:sp>
        <p:sp>
          <p:nvSpPr>
            <p:cNvPr id="29" name="Line 21"/>
            <p:cNvSpPr>
              <a:spLocks noChangeShapeType="1"/>
            </p:cNvSpPr>
            <p:nvPr/>
          </p:nvSpPr>
          <p:spPr bwMode="auto">
            <a:xfrm>
              <a:off x="4505325" y="2808288"/>
              <a:ext cx="0" cy="137001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Rectangle 22"/>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紧   急   指   针</a:t>
              </a:r>
            </a:p>
          </p:txBody>
        </p:sp>
        <p:sp>
          <p:nvSpPr>
            <p:cNvPr id="31" name="Rectangle 23"/>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窗   口</a:t>
              </a:r>
            </a:p>
          </p:txBody>
        </p:sp>
        <p:sp>
          <p:nvSpPr>
            <p:cNvPr id="32" name="Rectangle 24"/>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确    认    号</a:t>
              </a:r>
            </a:p>
          </p:txBody>
        </p:sp>
        <p:sp>
          <p:nvSpPr>
            <p:cNvPr id="33" name="Line 25"/>
            <p:cNvSpPr>
              <a:spLocks noChangeShapeType="1"/>
            </p:cNvSpPr>
            <p:nvPr/>
          </p:nvSpPr>
          <p:spPr bwMode="auto">
            <a:xfrm>
              <a:off x="1611313" y="2808288"/>
              <a:ext cx="0" cy="6921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26"/>
            <p:cNvSpPr>
              <a:spLocks noChangeShapeType="1"/>
            </p:cNvSpPr>
            <p:nvPr/>
          </p:nvSpPr>
          <p:spPr bwMode="auto">
            <a:xfrm>
              <a:off x="3538538" y="2800350"/>
              <a:ext cx="0" cy="68421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7"/>
            <p:cNvSpPr>
              <a:spLocks noChangeShapeType="1"/>
            </p:cNvSpPr>
            <p:nvPr/>
          </p:nvSpPr>
          <p:spPr bwMode="auto">
            <a:xfrm>
              <a:off x="3044825" y="2808288"/>
              <a:ext cx="0" cy="6921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28"/>
            <p:cNvSpPr>
              <a:spLocks noChangeShapeType="1"/>
            </p:cNvSpPr>
            <p:nvPr/>
          </p:nvSpPr>
          <p:spPr bwMode="auto">
            <a:xfrm>
              <a:off x="3289300" y="2808288"/>
              <a:ext cx="0" cy="6810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29"/>
            <p:cNvSpPr>
              <a:spLocks noChangeShapeType="1"/>
            </p:cNvSpPr>
            <p:nvPr/>
          </p:nvSpPr>
          <p:spPr bwMode="auto">
            <a:xfrm>
              <a:off x="4019550" y="2808288"/>
              <a:ext cx="0" cy="6810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0"/>
            <p:cNvSpPr>
              <a:spLocks noChangeShapeType="1"/>
            </p:cNvSpPr>
            <p:nvPr/>
          </p:nvSpPr>
          <p:spPr bwMode="auto">
            <a:xfrm>
              <a:off x="3778250" y="2808288"/>
              <a:ext cx="0" cy="6810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1"/>
            <p:cNvSpPr>
              <a:spLocks noChangeShapeType="1"/>
            </p:cNvSpPr>
            <p:nvPr/>
          </p:nvSpPr>
          <p:spPr bwMode="auto">
            <a:xfrm>
              <a:off x="4264025" y="2808288"/>
              <a:ext cx="0" cy="6810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Rectangle 32"/>
            <p:cNvSpPr>
              <a:spLocks noChangeArrowheads="1"/>
            </p:cNvSpPr>
            <p:nvPr/>
          </p:nvSpPr>
          <p:spPr bwMode="auto">
            <a:xfrm>
              <a:off x="1651635" y="2924175"/>
              <a:ext cx="836769" cy="39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dirty="0">
                  <a:solidFill>
                    <a:srgbClr val="333399"/>
                  </a:solidFill>
                  <a:latin typeface="Arial" panose="020B0604020202020204" pitchFamily="34" charset="0"/>
                  <a:ea typeface="黑体" panose="02010609060101010101" pitchFamily="49" charset="-122"/>
                </a:rPr>
                <a:t>保  留</a:t>
              </a:r>
            </a:p>
          </p:txBody>
        </p:sp>
        <p:sp>
          <p:nvSpPr>
            <p:cNvPr id="44" name="Rectangle 33"/>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F</a:t>
              </a:r>
            </a:p>
            <a:p>
              <a:pPr algn="ct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I</a:t>
              </a:r>
            </a:p>
            <a:p>
              <a:pPr algn="ct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N</a:t>
              </a:r>
            </a:p>
          </p:txBody>
        </p:sp>
        <p:sp>
          <p:nvSpPr>
            <p:cNvPr id="45" name="Line 34"/>
            <p:cNvSpPr>
              <a:spLocks noChangeShapeType="1"/>
            </p:cNvSpPr>
            <p:nvPr/>
          </p:nvSpPr>
          <p:spPr bwMode="auto">
            <a:xfrm>
              <a:off x="1000125" y="549275"/>
              <a:ext cx="7675563"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5"/>
            <p:cNvSpPr>
              <a:spLocks noChangeShapeType="1"/>
            </p:cNvSpPr>
            <p:nvPr/>
          </p:nvSpPr>
          <p:spPr bwMode="auto">
            <a:xfrm>
              <a:off x="650875"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6"/>
            <p:cNvSpPr>
              <a:spLocks noChangeShapeType="1"/>
            </p:cNvSpPr>
            <p:nvPr/>
          </p:nvSpPr>
          <p:spPr bwMode="auto">
            <a:xfrm>
              <a:off x="89058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7"/>
            <p:cNvSpPr>
              <a:spLocks noChangeShapeType="1"/>
            </p:cNvSpPr>
            <p:nvPr/>
          </p:nvSpPr>
          <p:spPr bwMode="auto">
            <a:xfrm>
              <a:off x="11303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8"/>
            <p:cNvSpPr>
              <a:spLocks noChangeShapeType="1"/>
            </p:cNvSpPr>
            <p:nvPr/>
          </p:nvSpPr>
          <p:spPr bwMode="auto">
            <a:xfrm>
              <a:off x="137001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39"/>
            <p:cNvSpPr>
              <a:spLocks noChangeShapeType="1"/>
            </p:cNvSpPr>
            <p:nvPr/>
          </p:nvSpPr>
          <p:spPr bwMode="auto">
            <a:xfrm>
              <a:off x="161131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0"/>
            <p:cNvSpPr>
              <a:spLocks noChangeShapeType="1"/>
            </p:cNvSpPr>
            <p:nvPr/>
          </p:nvSpPr>
          <p:spPr bwMode="auto">
            <a:xfrm>
              <a:off x="185102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41"/>
            <p:cNvSpPr>
              <a:spLocks noChangeShapeType="1"/>
            </p:cNvSpPr>
            <p:nvPr/>
          </p:nvSpPr>
          <p:spPr bwMode="auto">
            <a:xfrm>
              <a:off x="208915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42"/>
            <p:cNvSpPr>
              <a:spLocks noChangeShapeType="1"/>
            </p:cNvSpPr>
            <p:nvPr/>
          </p:nvSpPr>
          <p:spPr bwMode="auto">
            <a:xfrm>
              <a:off x="232886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43"/>
            <p:cNvSpPr>
              <a:spLocks noChangeShapeType="1"/>
            </p:cNvSpPr>
            <p:nvPr/>
          </p:nvSpPr>
          <p:spPr bwMode="auto">
            <a:xfrm>
              <a:off x="2570163"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44"/>
            <p:cNvSpPr>
              <a:spLocks noChangeShapeType="1"/>
            </p:cNvSpPr>
            <p:nvPr/>
          </p:nvSpPr>
          <p:spPr bwMode="auto">
            <a:xfrm>
              <a:off x="280987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45"/>
            <p:cNvSpPr>
              <a:spLocks noChangeShapeType="1"/>
            </p:cNvSpPr>
            <p:nvPr/>
          </p:nvSpPr>
          <p:spPr bwMode="auto">
            <a:xfrm>
              <a:off x="304958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46"/>
            <p:cNvSpPr>
              <a:spLocks noChangeShapeType="1"/>
            </p:cNvSpPr>
            <p:nvPr/>
          </p:nvSpPr>
          <p:spPr bwMode="auto">
            <a:xfrm>
              <a:off x="32893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47"/>
            <p:cNvSpPr>
              <a:spLocks noChangeShapeType="1"/>
            </p:cNvSpPr>
            <p:nvPr/>
          </p:nvSpPr>
          <p:spPr bwMode="auto">
            <a:xfrm>
              <a:off x="35306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48"/>
            <p:cNvSpPr>
              <a:spLocks noChangeShapeType="1"/>
            </p:cNvSpPr>
            <p:nvPr/>
          </p:nvSpPr>
          <p:spPr bwMode="auto">
            <a:xfrm>
              <a:off x="377031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49"/>
            <p:cNvSpPr>
              <a:spLocks noChangeShapeType="1"/>
            </p:cNvSpPr>
            <p:nvPr/>
          </p:nvSpPr>
          <p:spPr bwMode="auto">
            <a:xfrm>
              <a:off x="400843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0"/>
            <p:cNvSpPr>
              <a:spLocks noChangeShapeType="1"/>
            </p:cNvSpPr>
            <p:nvPr/>
          </p:nvSpPr>
          <p:spPr bwMode="auto">
            <a:xfrm>
              <a:off x="424815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51"/>
            <p:cNvSpPr>
              <a:spLocks noChangeShapeType="1"/>
            </p:cNvSpPr>
            <p:nvPr/>
          </p:nvSpPr>
          <p:spPr bwMode="auto">
            <a:xfrm>
              <a:off x="4487863"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52"/>
            <p:cNvSpPr>
              <a:spLocks noChangeShapeType="1"/>
            </p:cNvSpPr>
            <p:nvPr/>
          </p:nvSpPr>
          <p:spPr bwMode="auto">
            <a:xfrm>
              <a:off x="472916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53"/>
            <p:cNvSpPr>
              <a:spLocks noChangeShapeType="1"/>
            </p:cNvSpPr>
            <p:nvPr/>
          </p:nvSpPr>
          <p:spPr bwMode="auto">
            <a:xfrm>
              <a:off x="496887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54"/>
            <p:cNvSpPr>
              <a:spLocks noChangeShapeType="1"/>
            </p:cNvSpPr>
            <p:nvPr/>
          </p:nvSpPr>
          <p:spPr bwMode="auto">
            <a:xfrm>
              <a:off x="520858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55"/>
            <p:cNvSpPr>
              <a:spLocks noChangeShapeType="1"/>
            </p:cNvSpPr>
            <p:nvPr/>
          </p:nvSpPr>
          <p:spPr bwMode="auto">
            <a:xfrm>
              <a:off x="54483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56"/>
            <p:cNvSpPr>
              <a:spLocks noChangeShapeType="1"/>
            </p:cNvSpPr>
            <p:nvPr/>
          </p:nvSpPr>
          <p:spPr bwMode="auto">
            <a:xfrm>
              <a:off x="56896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57"/>
            <p:cNvSpPr>
              <a:spLocks noChangeShapeType="1"/>
            </p:cNvSpPr>
            <p:nvPr/>
          </p:nvSpPr>
          <p:spPr bwMode="auto">
            <a:xfrm>
              <a:off x="592772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58"/>
            <p:cNvSpPr>
              <a:spLocks noChangeShapeType="1"/>
            </p:cNvSpPr>
            <p:nvPr/>
          </p:nvSpPr>
          <p:spPr bwMode="auto">
            <a:xfrm>
              <a:off x="616743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59"/>
            <p:cNvSpPr>
              <a:spLocks noChangeShapeType="1"/>
            </p:cNvSpPr>
            <p:nvPr/>
          </p:nvSpPr>
          <p:spPr bwMode="auto">
            <a:xfrm>
              <a:off x="6407150"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60"/>
            <p:cNvSpPr>
              <a:spLocks noChangeShapeType="1"/>
            </p:cNvSpPr>
            <p:nvPr/>
          </p:nvSpPr>
          <p:spPr bwMode="auto">
            <a:xfrm>
              <a:off x="664686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61"/>
            <p:cNvSpPr>
              <a:spLocks noChangeShapeType="1"/>
            </p:cNvSpPr>
            <p:nvPr/>
          </p:nvSpPr>
          <p:spPr bwMode="auto">
            <a:xfrm>
              <a:off x="688816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62"/>
            <p:cNvSpPr>
              <a:spLocks noChangeShapeType="1"/>
            </p:cNvSpPr>
            <p:nvPr/>
          </p:nvSpPr>
          <p:spPr bwMode="auto">
            <a:xfrm>
              <a:off x="712787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63"/>
            <p:cNvSpPr>
              <a:spLocks noChangeShapeType="1"/>
            </p:cNvSpPr>
            <p:nvPr/>
          </p:nvSpPr>
          <p:spPr bwMode="auto">
            <a:xfrm>
              <a:off x="736758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64"/>
            <p:cNvSpPr>
              <a:spLocks noChangeShapeType="1"/>
            </p:cNvSpPr>
            <p:nvPr/>
          </p:nvSpPr>
          <p:spPr bwMode="auto">
            <a:xfrm>
              <a:off x="76073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65"/>
            <p:cNvSpPr>
              <a:spLocks noChangeShapeType="1"/>
            </p:cNvSpPr>
            <p:nvPr/>
          </p:nvSpPr>
          <p:spPr bwMode="auto">
            <a:xfrm>
              <a:off x="8326438" y="300831"/>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66"/>
            <p:cNvSpPr>
              <a:spLocks noChangeShapeType="1"/>
            </p:cNvSpPr>
            <p:nvPr/>
          </p:nvSpPr>
          <p:spPr bwMode="auto">
            <a:xfrm>
              <a:off x="808672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67"/>
            <p:cNvSpPr>
              <a:spLocks noChangeShapeType="1"/>
            </p:cNvSpPr>
            <p:nvPr/>
          </p:nvSpPr>
          <p:spPr bwMode="auto">
            <a:xfrm>
              <a:off x="8326438"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Rectangle 72"/>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S</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Y</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N</a:t>
              </a:r>
            </a:p>
          </p:txBody>
        </p:sp>
        <p:sp>
          <p:nvSpPr>
            <p:cNvPr id="80" name="Rectangle 73"/>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R</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S</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T</a:t>
              </a:r>
            </a:p>
          </p:txBody>
        </p:sp>
        <p:sp>
          <p:nvSpPr>
            <p:cNvPr id="81" name="Rectangle 74"/>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P</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S</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H</a:t>
              </a:r>
            </a:p>
          </p:txBody>
        </p:sp>
        <p:sp>
          <p:nvSpPr>
            <p:cNvPr id="82" name="Rectangle 75"/>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A</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C</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K</a:t>
              </a:r>
            </a:p>
          </p:txBody>
        </p:sp>
        <p:sp>
          <p:nvSpPr>
            <p:cNvPr id="83" name="Rectangle 76"/>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U</a:t>
              </a:r>
            </a:p>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R</a:t>
              </a:r>
            </a:p>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G</a:t>
              </a:r>
            </a:p>
          </p:txBody>
        </p:sp>
        <p:sp>
          <p:nvSpPr>
            <p:cNvPr id="84" name="Rectangle 77"/>
            <p:cNvSpPr>
              <a:spLocks noChangeArrowheads="1"/>
            </p:cNvSpPr>
            <p:nvPr/>
          </p:nvSpPr>
          <p:spPr bwMode="auto">
            <a:xfrm>
              <a:off x="588963" y="249383"/>
              <a:ext cx="8131175" cy="3937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位 </a:t>
              </a:r>
              <a:r>
                <a:rPr kumimoji="1" lang="en-US" altLang="zh-CN" sz="2000">
                  <a:solidFill>
                    <a:srgbClr val="333399"/>
                  </a:solidFill>
                  <a:latin typeface="Arial" panose="020B0604020202020204" pitchFamily="34" charset="0"/>
                  <a:ea typeface="黑体" panose="02010609060101010101" pitchFamily="49" charset="-122"/>
                </a:rPr>
                <a:t>0                         8                        16                        24                    31</a:t>
              </a:r>
            </a:p>
          </p:txBody>
        </p:sp>
        <p:sp>
          <p:nvSpPr>
            <p:cNvPr id="85" name="Line 78"/>
            <p:cNvSpPr>
              <a:spLocks noChangeShapeType="1"/>
            </p:cNvSpPr>
            <p:nvPr/>
          </p:nvSpPr>
          <p:spPr bwMode="auto">
            <a:xfrm flipH="1">
              <a:off x="6405563" y="4203700"/>
              <a:ext cx="3175" cy="64293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Rectangle 79"/>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填    充</a:t>
              </a:r>
            </a:p>
          </p:txBody>
        </p:sp>
        <p:sp>
          <p:nvSpPr>
            <p:cNvPr id="87" name="Line 82"/>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83"/>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Rectangle 76"/>
            <p:cNvSpPr>
              <a:spLocks noChangeArrowheads="1"/>
            </p:cNvSpPr>
            <p:nvPr/>
          </p:nvSpPr>
          <p:spPr bwMode="auto">
            <a:xfrm>
              <a:off x="2763839" y="2821619"/>
              <a:ext cx="343044" cy="64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E</a:t>
              </a:r>
            </a:p>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C</a:t>
              </a:r>
            </a:p>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E</a:t>
              </a:r>
            </a:p>
          </p:txBody>
        </p:sp>
        <p:sp>
          <p:nvSpPr>
            <p:cNvPr id="104" name="Line 27"/>
            <p:cNvSpPr>
              <a:spLocks noChangeShapeType="1"/>
            </p:cNvSpPr>
            <p:nvPr/>
          </p:nvSpPr>
          <p:spPr bwMode="auto">
            <a:xfrm>
              <a:off x="2809875" y="2804802"/>
              <a:ext cx="0" cy="6921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27"/>
            <p:cNvSpPr>
              <a:spLocks noChangeShapeType="1"/>
            </p:cNvSpPr>
            <p:nvPr/>
          </p:nvSpPr>
          <p:spPr bwMode="auto">
            <a:xfrm>
              <a:off x="2573496" y="2796380"/>
              <a:ext cx="0" cy="6921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Rectangle 76"/>
            <p:cNvSpPr>
              <a:spLocks noChangeArrowheads="1"/>
            </p:cNvSpPr>
            <p:nvPr/>
          </p:nvSpPr>
          <p:spPr bwMode="auto">
            <a:xfrm>
              <a:off x="2510157" y="2827970"/>
              <a:ext cx="376707" cy="64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C</a:t>
              </a:r>
            </a:p>
            <a:p>
              <a:pPr algn="ct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W</a:t>
              </a:r>
            </a:p>
            <a:p>
              <a:pPr algn="ct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R</a:t>
              </a:r>
            </a:p>
          </p:txBody>
        </p:sp>
      </p:grpSp>
      <p:sp>
        <p:nvSpPr>
          <p:cNvPr id="89" name="Text Box 84"/>
          <p:cNvSpPr txBox="1">
            <a:spLocks noChangeArrowheads="1"/>
          </p:cNvSpPr>
          <p:nvPr/>
        </p:nvSpPr>
        <p:spPr bwMode="auto">
          <a:xfrm>
            <a:off x="1958975" y="5113338"/>
            <a:ext cx="842486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zh-CN" altLang="en-US">
                <a:solidFill>
                  <a:srgbClr val="333399"/>
                </a:solidFill>
                <a:latin typeface="Arial" panose="020B0604020202020204" pitchFamily="34" charset="0"/>
                <a:ea typeface="黑体" panose="02010609060101010101" pitchFamily="49" charset="-122"/>
              </a:rPr>
              <a:t>源端口和目的端口字段</a:t>
            </a:r>
            <a:r>
              <a:rPr lang="en-US" altLang="zh-CN">
                <a:solidFill>
                  <a:srgbClr val="333399"/>
                </a:solidFill>
                <a:latin typeface="Arial" panose="020B0604020202020204" pitchFamily="34" charset="0"/>
                <a:ea typeface="黑体" panose="02010609060101010101" pitchFamily="49" charset="-122"/>
              </a:rPr>
              <a:t>——</a:t>
            </a:r>
            <a:r>
              <a:rPr lang="zh-CN" altLang="en-US">
                <a:solidFill>
                  <a:srgbClr val="333399"/>
                </a:solidFill>
                <a:latin typeface="Arial" panose="020B0604020202020204" pitchFamily="34" charset="0"/>
                <a:ea typeface="黑体" panose="02010609060101010101" pitchFamily="49" charset="-122"/>
              </a:rPr>
              <a:t>各占 </a:t>
            </a:r>
            <a:r>
              <a:rPr lang="en-US" altLang="zh-CN">
                <a:solidFill>
                  <a:srgbClr val="333399"/>
                </a:solidFill>
                <a:latin typeface="Arial" panose="020B0604020202020204" pitchFamily="34" charset="0"/>
                <a:ea typeface="黑体" panose="02010609060101010101" pitchFamily="49" charset="-122"/>
              </a:rPr>
              <a:t>2 </a:t>
            </a:r>
            <a:r>
              <a:rPr lang="zh-CN" altLang="en-US">
                <a:solidFill>
                  <a:srgbClr val="333399"/>
                </a:solidFill>
                <a:latin typeface="Arial" panose="020B0604020202020204" pitchFamily="34" charset="0"/>
                <a:ea typeface="黑体" panose="02010609060101010101" pitchFamily="49" charset="-122"/>
              </a:rPr>
              <a:t>字节。端口是运输层与应用层的服务接口。运输层的复用和分用功能都要通过端口才能实现。  </a:t>
            </a:r>
          </a:p>
        </p:txBody>
      </p:sp>
      <p:sp>
        <p:nvSpPr>
          <p:cNvPr id="90" name="Text Box 86"/>
          <p:cNvSpPr txBox="1">
            <a:spLocks noChangeArrowheads="1"/>
          </p:cNvSpPr>
          <p:nvPr/>
        </p:nvSpPr>
        <p:spPr bwMode="auto">
          <a:xfrm>
            <a:off x="1958975" y="5186363"/>
            <a:ext cx="842486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zh-CN" altLang="en-US">
                <a:solidFill>
                  <a:srgbClr val="333399"/>
                </a:solidFill>
                <a:latin typeface="Arial" panose="020B0604020202020204" pitchFamily="34" charset="0"/>
                <a:ea typeface="黑体" panose="02010609060101010101" pitchFamily="49" charset="-122"/>
              </a:rPr>
              <a:t>序号字段</a:t>
            </a:r>
            <a:r>
              <a:rPr lang="en-US" altLang="zh-CN">
                <a:solidFill>
                  <a:srgbClr val="333399"/>
                </a:solidFill>
                <a:latin typeface="Arial" panose="020B0604020202020204" pitchFamily="34" charset="0"/>
                <a:ea typeface="黑体" panose="02010609060101010101" pitchFamily="49" charset="-122"/>
              </a:rPr>
              <a:t>——</a:t>
            </a:r>
            <a:r>
              <a:rPr lang="zh-CN" altLang="en-US">
                <a:solidFill>
                  <a:srgbClr val="333399"/>
                </a:solidFill>
                <a:latin typeface="Arial" panose="020B0604020202020204" pitchFamily="34" charset="0"/>
                <a:ea typeface="黑体" panose="02010609060101010101" pitchFamily="49" charset="-122"/>
              </a:rPr>
              <a:t>占 </a:t>
            </a:r>
            <a:r>
              <a:rPr lang="en-US" altLang="zh-CN">
                <a:solidFill>
                  <a:srgbClr val="333399"/>
                </a:solidFill>
                <a:latin typeface="Arial" panose="020B0604020202020204" pitchFamily="34" charset="0"/>
                <a:ea typeface="黑体" panose="02010609060101010101" pitchFamily="49" charset="-122"/>
              </a:rPr>
              <a:t>4 </a:t>
            </a:r>
            <a:r>
              <a:rPr lang="zh-CN" altLang="en-US">
                <a:solidFill>
                  <a:srgbClr val="333399"/>
                </a:solidFill>
                <a:latin typeface="Arial" panose="020B0604020202020204" pitchFamily="34" charset="0"/>
                <a:ea typeface="黑体" panose="02010609060101010101" pitchFamily="49" charset="-122"/>
              </a:rPr>
              <a:t>字节。</a:t>
            </a:r>
            <a:r>
              <a:rPr lang="en-US" altLang="zh-CN">
                <a:solidFill>
                  <a:srgbClr val="333399"/>
                </a:solidFill>
                <a:latin typeface="Arial" panose="020B0604020202020204" pitchFamily="34" charset="0"/>
                <a:ea typeface="黑体" panose="02010609060101010101" pitchFamily="49" charset="-122"/>
              </a:rPr>
              <a:t>TCP </a:t>
            </a:r>
            <a:r>
              <a:rPr lang="zh-CN" altLang="en-US">
                <a:solidFill>
                  <a:srgbClr val="333399"/>
                </a:solidFill>
                <a:latin typeface="Arial" panose="020B0604020202020204" pitchFamily="34" charset="0"/>
                <a:ea typeface="黑体" panose="02010609060101010101" pitchFamily="49" charset="-122"/>
              </a:rPr>
              <a:t>连接中传送的数据流中的每一个字节都编上一个序号。序号字段的值则指的是本报文段所发送的数据的第一个字节的序号。 </a:t>
            </a:r>
          </a:p>
        </p:txBody>
      </p:sp>
      <p:sp>
        <p:nvSpPr>
          <p:cNvPr id="91" name="Text Box 87"/>
          <p:cNvSpPr txBox="1">
            <a:spLocks noChangeArrowheads="1"/>
          </p:cNvSpPr>
          <p:nvPr/>
        </p:nvSpPr>
        <p:spPr bwMode="auto">
          <a:xfrm>
            <a:off x="1958975" y="5402263"/>
            <a:ext cx="84248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zh-CN" altLang="en-US">
                <a:solidFill>
                  <a:srgbClr val="333399"/>
                </a:solidFill>
                <a:latin typeface="Arial" panose="020B0604020202020204" pitchFamily="34" charset="0"/>
                <a:ea typeface="黑体" panose="02010609060101010101" pitchFamily="49" charset="-122"/>
              </a:rPr>
              <a:t>确认号字段</a:t>
            </a:r>
            <a:r>
              <a:rPr lang="en-US" altLang="zh-CN">
                <a:solidFill>
                  <a:srgbClr val="333399"/>
                </a:solidFill>
                <a:latin typeface="Arial" panose="020B0604020202020204" pitchFamily="34" charset="0"/>
                <a:ea typeface="黑体" panose="02010609060101010101" pitchFamily="49" charset="-122"/>
              </a:rPr>
              <a:t>——</a:t>
            </a:r>
            <a:r>
              <a:rPr lang="zh-CN" altLang="en-US">
                <a:solidFill>
                  <a:srgbClr val="333399"/>
                </a:solidFill>
                <a:latin typeface="Arial" panose="020B0604020202020204" pitchFamily="34" charset="0"/>
                <a:ea typeface="黑体" panose="02010609060101010101" pitchFamily="49" charset="-122"/>
              </a:rPr>
              <a:t>占 </a:t>
            </a:r>
            <a:r>
              <a:rPr lang="en-US" altLang="zh-CN">
                <a:solidFill>
                  <a:srgbClr val="333399"/>
                </a:solidFill>
                <a:latin typeface="Arial" panose="020B0604020202020204" pitchFamily="34" charset="0"/>
                <a:ea typeface="黑体" panose="02010609060101010101" pitchFamily="49" charset="-122"/>
              </a:rPr>
              <a:t>4 </a:t>
            </a:r>
            <a:r>
              <a:rPr lang="zh-CN" altLang="en-US">
                <a:solidFill>
                  <a:srgbClr val="333399"/>
                </a:solidFill>
                <a:latin typeface="Arial" panose="020B0604020202020204" pitchFamily="34" charset="0"/>
                <a:ea typeface="黑体" panose="02010609060101010101" pitchFamily="49" charset="-122"/>
              </a:rPr>
              <a:t>字节，是期望收到对方的下一个报文段的数据的第一个字节的序号。 </a:t>
            </a:r>
          </a:p>
        </p:txBody>
      </p:sp>
      <p:sp>
        <p:nvSpPr>
          <p:cNvPr id="92" name="Text Box 88"/>
          <p:cNvSpPr txBox="1">
            <a:spLocks noChangeArrowheads="1"/>
          </p:cNvSpPr>
          <p:nvPr/>
        </p:nvSpPr>
        <p:spPr bwMode="auto">
          <a:xfrm>
            <a:off x="1725613" y="5186363"/>
            <a:ext cx="89820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zh-CN" altLang="en-US">
                <a:solidFill>
                  <a:srgbClr val="333399"/>
                </a:solidFill>
                <a:latin typeface="Arial" panose="020B0604020202020204" pitchFamily="34" charset="0"/>
                <a:ea typeface="黑体" panose="02010609060101010101" pitchFamily="49" charset="-122"/>
              </a:rPr>
              <a:t>数据偏移（即首部长度）</a:t>
            </a:r>
            <a:r>
              <a:rPr lang="en-US" altLang="zh-CN">
                <a:solidFill>
                  <a:srgbClr val="333399"/>
                </a:solidFill>
                <a:latin typeface="Arial" panose="020B0604020202020204" pitchFamily="34" charset="0"/>
                <a:ea typeface="黑体" panose="02010609060101010101" pitchFamily="49" charset="-122"/>
              </a:rPr>
              <a:t>——</a:t>
            </a:r>
            <a:r>
              <a:rPr lang="zh-CN" altLang="en-US">
                <a:solidFill>
                  <a:srgbClr val="333399"/>
                </a:solidFill>
                <a:latin typeface="Arial" panose="020B0604020202020204" pitchFamily="34" charset="0"/>
                <a:ea typeface="黑体" panose="02010609060101010101" pitchFamily="49" charset="-122"/>
              </a:rPr>
              <a:t>占 </a:t>
            </a:r>
            <a:r>
              <a:rPr lang="en-US" altLang="zh-CN">
                <a:solidFill>
                  <a:srgbClr val="333399"/>
                </a:solidFill>
                <a:latin typeface="Arial" panose="020B0604020202020204" pitchFamily="34" charset="0"/>
                <a:ea typeface="黑体" panose="02010609060101010101" pitchFamily="49" charset="-122"/>
              </a:rPr>
              <a:t>4 </a:t>
            </a:r>
            <a:r>
              <a:rPr lang="zh-CN" altLang="en-US">
                <a:solidFill>
                  <a:srgbClr val="333399"/>
                </a:solidFill>
                <a:latin typeface="Arial" panose="020B0604020202020204" pitchFamily="34" charset="0"/>
                <a:ea typeface="黑体" panose="02010609060101010101" pitchFamily="49" charset="-122"/>
              </a:rPr>
              <a:t>位，它指出 </a:t>
            </a:r>
            <a:r>
              <a:rPr lang="en-US" altLang="zh-CN">
                <a:solidFill>
                  <a:srgbClr val="333399"/>
                </a:solidFill>
                <a:latin typeface="Arial" panose="020B0604020202020204" pitchFamily="34" charset="0"/>
                <a:ea typeface="黑体" panose="02010609060101010101" pitchFamily="49" charset="-122"/>
              </a:rPr>
              <a:t>TCP </a:t>
            </a:r>
            <a:r>
              <a:rPr lang="zh-CN" altLang="en-US">
                <a:solidFill>
                  <a:srgbClr val="333399"/>
                </a:solidFill>
                <a:latin typeface="Arial" panose="020B0604020202020204" pitchFamily="34" charset="0"/>
                <a:ea typeface="黑体" panose="02010609060101010101" pitchFamily="49" charset="-122"/>
              </a:rPr>
              <a:t>报文段的数据起始处距离 </a:t>
            </a:r>
            <a:r>
              <a:rPr lang="en-US" altLang="zh-CN">
                <a:solidFill>
                  <a:srgbClr val="333399"/>
                </a:solidFill>
                <a:latin typeface="Arial" panose="020B0604020202020204" pitchFamily="34" charset="0"/>
                <a:ea typeface="黑体" panose="02010609060101010101" pitchFamily="49" charset="-122"/>
              </a:rPr>
              <a:t>TCP </a:t>
            </a:r>
            <a:r>
              <a:rPr lang="zh-CN" altLang="en-US">
                <a:solidFill>
                  <a:srgbClr val="333399"/>
                </a:solidFill>
                <a:latin typeface="Arial" panose="020B0604020202020204" pitchFamily="34" charset="0"/>
                <a:ea typeface="黑体" panose="02010609060101010101" pitchFamily="49" charset="-122"/>
              </a:rPr>
              <a:t>报文段的起始处有多远。“数据偏移”的单位是 </a:t>
            </a:r>
            <a:r>
              <a:rPr lang="en-US" altLang="zh-CN">
                <a:solidFill>
                  <a:srgbClr val="333399"/>
                </a:solidFill>
                <a:latin typeface="Arial" panose="020B0604020202020204" pitchFamily="34" charset="0"/>
                <a:ea typeface="黑体" panose="02010609060101010101" pitchFamily="49" charset="-122"/>
              </a:rPr>
              <a:t>32 </a:t>
            </a:r>
            <a:r>
              <a:rPr lang="zh-CN" altLang="en-US">
                <a:solidFill>
                  <a:srgbClr val="333399"/>
                </a:solidFill>
                <a:latin typeface="Arial" panose="020B0604020202020204" pitchFamily="34" charset="0"/>
                <a:ea typeface="黑体" panose="02010609060101010101" pitchFamily="49" charset="-122"/>
              </a:rPr>
              <a:t>位字（以 </a:t>
            </a:r>
            <a:r>
              <a:rPr lang="en-US" altLang="zh-CN">
                <a:solidFill>
                  <a:srgbClr val="333399"/>
                </a:solidFill>
                <a:latin typeface="Arial" panose="020B0604020202020204" pitchFamily="34" charset="0"/>
                <a:ea typeface="黑体" panose="02010609060101010101" pitchFamily="49" charset="-122"/>
              </a:rPr>
              <a:t>4 </a:t>
            </a:r>
            <a:r>
              <a:rPr lang="zh-CN" altLang="en-US">
                <a:solidFill>
                  <a:srgbClr val="333399"/>
                </a:solidFill>
                <a:latin typeface="Arial" panose="020B0604020202020204" pitchFamily="34" charset="0"/>
                <a:ea typeface="黑体" panose="02010609060101010101" pitchFamily="49" charset="-122"/>
              </a:rPr>
              <a:t>字节为计算单位）。  </a:t>
            </a:r>
          </a:p>
        </p:txBody>
      </p:sp>
      <p:sp>
        <p:nvSpPr>
          <p:cNvPr id="93" name="Text Box 89"/>
          <p:cNvSpPr txBox="1">
            <a:spLocks noChangeArrowheads="1"/>
          </p:cNvSpPr>
          <p:nvPr/>
        </p:nvSpPr>
        <p:spPr bwMode="auto">
          <a:xfrm>
            <a:off x="1958975" y="5329238"/>
            <a:ext cx="79390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zh-CN" altLang="en-US">
                <a:solidFill>
                  <a:srgbClr val="333399"/>
                </a:solidFill>
                <a:latin typeface="Arial" panose="020B0604020202020204" pitchFamily="34" charset="0"/>
                <a:ea typeface="黑体" panose="02010609060101010101" pitchFamily="49" charset="-122"/>
              </a:rPr>
              <a:t>保留字段</a:t>
            </a:r>
            <a:r>
              <a:rPr lang="en-US" altLang="zh-CN">
                <a:solidFill>
                  <a:srgbClr val="333399"/>
                </a:solidFill>
                <a:latin typeface="Arial" panose="020B0604020202020204" pitchFamily="34" charset="0"/>
                <a:ea typeface="黑体" panose="02010609060101010101" pitchFamily="49" charset="-122"/>
              </a:rPr>
              <a:t>——</a:t>
            </a:r>
            <a:r>
              <a:rPr lang="zh-CN" altLang="en-US">
                <a:solidFill>
                  <a:srgbClr val="333399"/>
                </a:solidFill>
                <a:latin typeface="Arial" panose="020B0604020202020204" pitchFamily="34" charset="0"/>
                <a:ea typeface="黑体" panose="02010609060101010101" pitchFamily="49" charset="-122"/>
              </a:rPr>
              <a:t>占 </a:t>
            </a:r>
            <a:r>
              <a:rPr lang="en-US" altLang="zh-CN">
                <a:solidFill>
                  <a:srgbClr val="333399"/>
                </a:solidFill>
                <a:latin typeface="Arial" panose="020B0604020202020204" pitchFamily="34" charset="0"/>
                <a:ea typeface="黑体" panose="02010609060101010101" pitchFamily="49" charset="-122"/>
              </a:rPr>
              <a:t>6 </a:t>
            </a:r>
            <a:r>
              <a:rPr lang="zh-CN" altLang="en-US">
                <a:solidFill>
                  <a:srgbClr val="333399"/>
                </a:solidFill>
                <a:latin typeface="Arial" panose="020B0604020202020204" pitchFamily="34" charset="0"/>
                <a:ea typeface="黑体" panose="02010609060101010101" pitchFamily="49" charset="-122"/>
              </a:rPr>
              <a:t>位，保留为今后使用，但目前应置为 </a:t>
            </a:r>
            <a:r>
              <a:rPr lang="en-US" altLang="zh-CN">
                <a:solidFill>
                  <a:srgbClr val="333399"/>
                </a:solidFill>
                <a:latin typeface="Arial" panose="020B0604020202020204" pitchFamily="34" charset="0"/>
                <a:ea typeface="黑体" panose="02010609060101010101" pitchFamily="49" charset="-122"/>
              </a:rPr>
              <a:t>0</a:t>
            </a:r>
            <a:r>
              <a:rPr lang="zh-CN" altLang="en-US">
                <a:solidFill>
                  <a:srgbClr val="333399"/>
                </a:solidFill>
                <a:latin typeface="Arial" panose="020B0604020202020204" pitchFamily="34" charset="0"/>
                <a:ea typeface="黑体" panose="02010609060101010101" pitchFamily="49" charset="-122"/>
              </a:rPr>
              <a:t>。 </a:t>
            </a:r>
          </a:p>
        </p:txBody>
      </p:sp>
      <p:sp>
        <p:nvSpPr>
          <p:cNvPr id="94" name="Text Box 90"/>
          <p:cNvSpPr txBox="1">
            <a:spLocks noChangeArrowheads="1"/>
          </p:cNvSpPr>
          <p:nvPr/>
        </p:nvSpPr>
        <p:spPr bwMode="auto">
          <a:xfrm>
            <a:off x="1958975" y="5113338"/>
            <a:ext cx="81549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zh-CN" altLang="en-US">
                <a:solidFill>
                  <a:srgbClr val="333399"/>
                </a:solidFill>
                <a:latin typeface="Arial" panose="020B0604020202020204" pitchFamily="34" charset="0"/>
                <a:ea typeface="黑体" panose="02010609060101010101" pitchFamily="49" charset="-122"/>
              </a:rPr>
              <a:t>紧急 </a:t>
            </a:r>
            <a:r>
              <a:rPr lang="en-US" altLang="zh-CN">
                <a:solidFill>
                  <a:srgbClr val="333399"/>
                </a:solidFill>
                <a:latin typeface="Arial" panose="020B0604020202020204" pitchFamily="34" charset="0"/>
                <a:ea typeface="黑体" panose="02010609060101010101" pitchFamily="49" charset="-122"/>
              </a:rPr>
              <a:t>URG (URGent)—— </a:t>
            </a:r>
            <a:r>
              <a:rPr lang="zh-CN" altLang="en-US">
                <a:solidFill>
                  <a:srgbClr val="333399"/>
                </a:solidFill>
                <a:latin typeface="Arial" panose="020B0604020202020204" pitchFamily="34" charset="0"/>
                <a:ea typeface="黑体" panose="02010609060101010101" pitchFamily="49" charset="-122"/>
              </a:rPr>
              <a:t>当 </a:t>
            </a:r>
            <a:r>
              <a:rPr lang="en-US" altLang="zh-CN">
                <a:solidFill>
                  <a:srgbClr val="333399"/>
                </a:solidFill>
                <a:latin typeface="Arial" panose="020B0604020202020204" pitchFamily="34" charset="0"/>
                <a:ea typeface="黑体" panose="02010609060101010101" pitchFamily="49" charset="-122"/>
              </a:rPr>
              <a:t>URG </a:t>
            </a:r>
            <a:r>
              <a:rPr lang="en-US" altLang="zh-CN">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a:solidFill>
                  <a:srgbClr val="333399"/>
                </a:solidFill>
                <a:latin typeface="Arial" panose="020B0604020202020204" pitchFamily="34" charset="0"/>
                <a:ea typeface="黑体" panose="02010609060101010101" pitchFamily="49" charset="-122"/>
              </a:rPr>
              <a:t> 1 </a:t>
            </a:r>
            <a:r>
              <a:rPr lang="zh-CN" altLang="en-US">
                <a:solidFill>
                  <a:srgbClr val="333399"/>
                </a:solidFill>
                <a:latin typeface="Arial" panose="020B0604020202020204" pitchFamily="34" charset="0"/>
                <a:ea typeface="黑体" panose="02010609060101010101" pitchFamily="49" charset="-122"/>
              </a:rPr>
              <a:t>时，表明紧急指针字段有效。它告诉系统此报文段中有紧急数据，应尽快传送</a:t>
            </a:r>
            <a:r>
              <a:rPr lang="en-US" altLang="zh-CN">
                <a:solidFill>
                  <a:srgbClr val="333399"/>
                </a:solidFill>
                <a:latin typeface="Arial" panose="020B0604020202020204" pitchFamily="34" charset="0"/>
                <a:ea typeface="黑体" panose="02010609060101010101" pitchFamily="49" charset="-122"/>
              </a:rPr>
              <a:t>(</a:t>
            </a:r>
            <a:r>
              <a:rPr lang="zh-CN" altLang="en-US">
                <a:solidFill>
                  <a:srgbClr val="333399"/>
                </a:solidFill>
                <a:latin typeface="Arial" panose="020B0604020202020204" pitchFamily="34" charset="0"/>
                <a:ea typeface="黑体" panose="02010609060101010101" pitchFamily="49" charset="-122"/>
              </a:rPr>
              <a:t>相当于高优先级的数据</a:t>
            </a:r>
            <a:r>
              <a:rPr lang="en-US" altLang="zh-CN">
                <a:solidFill>
                  <a:srgbClr val="333399"/>
                </a:solidFill>
                <a:latin typeface="Arial" panose="020B0604020202020204" pitchFamily="34" charset="0"/>
                <a:ea typeface="黑体" panose="02010609060101010101" pitchFamily="49" charset="-122"/>
              </a:rPr>
              <a:t>)</a:t>
            </a:r>
            <a:r>
              <a:rPr lang="zh-CN" altLang="en-US">
                <a:solidFill>
                  <a:srgbClr val="333399"/>
                </a:solidFill>
                <a:latin typeface="Arial" panose="020B0604020202020204" pitchFamily="34" charset="0"/>
                <a:ea typeface="黑体" panose="02010609060101010101" pitchFamily="49" charset="-122"/>
              </a:rPr>
              <a:t>。 </a:t>
            </a:r>
          </a:p>
        </p:txBody>
      </p:sp>
      <p:sp>
        <p:nvSpPr>
          <p:cNvPr id="95" name="Text Box 91"/>
          <p:cNvSpPr txBox="1">
            <a:spLocks noChangeArrowheads="1"/>
          </p:cNvSpPr>
          <p:nvPr/>
        </p:nvSpPr>
        <p:spPr bwMode="auto">
          <a:xfrm>
            <a:off x="2174875" y="5113338"/>
            <a:ext cx="79390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zh-CN" altLang="en-US">
                <a:solidFill>
                  <a:srgbClr val="333399"/>
                </a:solidFill>
                <a:latin typeface="Arial" panose="020B0604020202020204" pitchFamily="34" charset="0"/>
                <a:ea typeface="黑体" panose="02010609060101010101" pitchFamily="49" charset="-122"/>
              </a:rPr>
              <a:t>确认 </a:t>
            </a:r>
            <a:r>
              <a:rPr lang="en-US" altLang="zh-CN">
                <a:solidFill>
                  <a:srgbClr val="333399"/>
                </a:solidFill>
                <a:latin typeface="Arial" panose="020B0604020202020204" pitchFamily="34" charset="0"/>
                <a:ea typeface="黑体" panose="02010609060101010101" pitchFamily="49" charset="-122"/>
              </a:rPr>
              <a:t>ACK(ACKnowledgment) —— </a:t>
            </a:r>
            <a:r>
              <a:rPr lang="zh-CN" altLang="en-US">
                <a:solidFill>
                  <a:srgbClr val="333399"/>
                </a:solidFill>
                <a:latin typeface="Arial" panose="020B0604020202020204" pitchFamily="34" charset="0"/>
                <a:ea typeface="黑体" panose="02010609060101010101" pitchFamily="49" charset="-122"/>
              </a:rPr>
              <a:t>只有当 </a:t>
            </a:r>
            <a:r>
              <a:rPr lang="en-US" altLang="zh-CN">
                <a:solidFill>
                  <a:srgbClr val="333399"/>
                </a:solidFill>
                <a:latin typeface="Arial" panose="020B0604020202020204" pitchFamily="34" charset="0"/>
                <a:ea typeface="黑体" panose="02010609060101010101" pitchFamily="49" charset="-122"/>
              </a:rPr>
              <a:t>ACK </a:t>
            </a:r>
            <a:r>
              <a:rPr lang="en-US" altLang="zh-CN">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a:solidFill>
                  <a:srgbClr val="333399"/>
                </a:solidFill>
                <a:latin typeface="Arial" panose="020B0604020202020204" pitchFamily="34" charset="0"/>
                <a:ea typeface="黑体" panose="02010609060101010101" pitchFamily="49" charset="-122"/>
              </a:rPr>
              <a:t> 1 </a:t>
            </a:r>
            <a:r>
              <a:rPr lang="zh-CN" altLang="en-US">
                <a:solidFill>
                  <a:srgbClr val="333399"/>
                </a:solidFill>
                <a:latin typeface="Arial" panose="020B0604020202020204" pitchFamily="34" charset="0"/>
                <a:ea typeface="黑体" panose="02010609060101010101" pitchFamily="49" charset="-122"/>
              </a:rPr>
              <a:t>时确认号字段才有效。当 </a:t>
            </a:r>
            <a:r>
              <a:rPr lang="en-US" altLang="zh-CN">
                <a:solidFill>
                  <a:srgbClr val="333399"/>
                </a:solidFill>
                <a:latin typeface="Arial" panose="020B0604020202020204" pitchFamily="34" charset="0"/>
                <a:ea typeface="黑体" panose="02010609060101010101" pitchFamily="49" charset="-122"/>
              </a:rPr>
              <a:t>ACK </a:t>
            </a:r>
            <a:r>
              <a:rPr lang="en-US" altLang="zh-CN">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a:solidFill>
                  <a:srgbClr val="333399"/>
                </a:solidFill>
                <a:latin typeface="Arial" panose="020B0604020202020204" pitchFamily="34" charset="0"/>
                <a:ea typeface="黑体" panose="02010609060101010101" pitchFamily="49" charset="-122"/>
              </a:rPr>
              <a:t> 0 </a:t>
            </a:r>
            <a:r>
              <a:rPr lang="zh-CN" altLang="en-US">
                <a:solidFill>
                  <a:srgbClr val="333399"/>
                </a:solidFill>
                <a:latin typeface="Arial" panose="020B0604020202020204" pitchFamily="34" charset="0"/>
                <a:ea typeface="黑体" panose="02010609060101010101" pitchFamily="49" charset="-122"/>
              </a:rPr>
              <a:t>时，确认号无效。 </a:t>
            </a:r>
          </a:p>
        </p:txBody>
      </p:sp>
      <p:sp>
        <p:nvSpPr>
          <p:cNvPr id="96" name="Text Box 93"/>
          <p:cNvSpPr txBox="1">
            <a:spLocks noChangeArrowheads="1"/>
          </p:cNvSpPr>
          <p:nvPr/>
        </p:nvSpPr>
        <p:spPr bwMode="auto">
          <a:xfrm>
            <a:off x="1814513" y="5113338"/>
            <a:ext cx="88931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zh-CN" altLang="en-US">
                <a:solidFill>
                  <a:srgbClr val="333399"/>
                </a:solidFill>
                <a:latin typeface="Arial" panose="020B0604020202020204" pitchFamily="34" charset="0"/>
                <a:ea typeface="黑体" panose="02010609060101010101" pitchFamily="49" charset="-122"/>
              </a:rPr>
              <a:t>复位 </a:t>
            </a:r>
            <a:r>
              <a:rPr lang="en-US" altLang="zh-CN">
                <a:solidFill>
                  <a:srgbClr val="333399"/>
                </a:solidFill>
                <a:latin typeface="Arial" panose="020B0604020202020204" pitchFamily="34" charset="0"/>
                <a:ea typeface="黑体" panose="02010609060101010101" pitchFamily="49" charset="-122"/>
              </a:rPr>
              <a:t>RST (ReSeT) —— </a:t>
            </a:r>
            <a:r>
              <a:rPr lang="zh-CN" altLang="en-US">
                <a:solidFill>
                  <a:srgbClr val="333399"/>
                </a:solidFill>
                <a:latin typeface="Arial" panose="020B0604020202020204" pitchFamily="34" charset="0"/>
                <a:ea typeface="黑体" panose="02010609060101010101" pitchFamily="49" charset="-122"/>
              </a:rPr>
              <a:t>当 </a:t>
            </a:r>
            <a:r>
              <a:rPr lang="en-US" altLang="zh-CN">
                <a:solidFill>
                  <a:srgbClr val="333399"/>
                </a:solidFill>
                <a:latin typeface="Arial" panose="020B0604020202020204" pitchFamily="34" charset="0"/>
                <a:ea typeface="黑体" panose="02010609060101010101" pitchFamily="49" charset="-122"/>
              </a:rPr>
              <a:t>RST </a:t>
            </a:r>
            <a:r>
              <a:rPr lang="en-US" altLang="zh-CN">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a:solidFill>
                  <a:srgbClr val="333399"/>
                </a:solidFill>
                <a:latin typeface="Arial" panose="020B0604020202020204" pitchFamily="34" charset="0"/>
                <a:ea typeface="黑体" panose="02010609060101010101" pitchFamily="49" charset="-122"/>
              </a:rPr>
              <a:t> 1 </a:t>
            </a:r>
            <a:r>
              <a:rPr lang="zh-CN" altLang="en-US">
                <a:solidFill>
                  <a:srgbClr val="333399"/>
                </a:solidFill>
                <a:latin typeface="Arial" panose="020B0604020202020204" pitchFamily="34" charset="0"/>
                <a:ea typeface="黑体" panose="02010609060101010101" pitchFamily="49" charset="-122"/>
              </a:rPr>
              <a:t>时，表明 </a:t>
            </a:r>
            <a:r>
              <a:rPr lang="en-US" altLang="zh-CN">
                <a:solidFill>
                  <a:srgbClr val="333399"/>
                </a:solidFill>
                <a:latin typeface="Arial" panose="020B0604020202020204" pitchFamily="34" charset="0"/>
                <a:ea typeface="黑体" panose="02010609060101010101" pitchFamily="49" charset="-122"/>
              </a:rPr>
              <a:t>TCP </a:t>
            </a:r>
            <a:r>
              <a:rPr lang="zh-CN" altLang="en-US">
                <a:solidFill>
                  <a:srgbClr val="333399"/>
                </a:solidFill>
                <a:latin typeface="Arial" panose="020B0604020202020204" pitchFamily="34" charset="0"/>
                <a:ea typeface="黑体" panose="02010609060101010101" pitchFamily="49" charset="-122"/>
              </a:rPr>
              <a:t>连接中出现严重差错（如由于主机崩溃或其他原因），必须释放连接，然后再重新建立运输连接。 </a:t>
            </a:r>
          </a:p>
        </p:txBody>
      </p:sp>
      <p:sp>
        <p:nvSpPr>
          <p:cNvPr id="97" name="Text Box 94"/>
          <p:cNvSpPr txBox="1">
            <a:spLocks noChangeArrowheads="1"/>
          </p:cNvSpPr>
          <p:nvPr/>
        </p:nvSpPr>
        <p:spPr bwMode="auto">
          <a:xfrm>
            <a:off x="1958975" y="5473700"/>
            <a:ext cx="84248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zh-CN" altLang="en-US">
                <a:solidFill>
                  <a:srgbClr val="333399"/>
                </a:solidFill>
                <a:latin typeface="Arial" panose="020B0604020202020204" pitchFamily="34" charset="0"/>
                <a:ea typeface="黑体" panose="02010609060101010101" pitchFamily="49" charset="-122"/>
              </a:rPr>
              <a:t>同步 </a:t>
            </a:r>
            <a:r>
              <a:rPr lang="en-US" altLang="zh-CN">
                <a:solidFill>
                  <a:srgbClr val="333399"/>
                </a:solidFill>
                <a:latin typeface="Arial" panose="020B0604020202020204" pitchFamily="34" charset="0"/>
                <a:ea typeface="黑体" panose="02010609060101010101" pitchFamily="49" charset="-122"/>
              </a:rPr>
              <a:t>SYN(SYNchronize) —— </a:t>
            </a:r>
            <a:r>
              <a:rPr lang="zh-CN" altLang="en-US">
                <a:solidFill>
                  <a:srgbClr val="333399"/>
                </a:solidFill>
                <a:latin typeface="Arial" panose="020B0604020202020204" pitchFamily="34" charset="0"/>
                <a:ea typeface="黑体" panose="02010609060101010101" pitchFamily="49" charset="-122"/>
              </a:rPr>
              <a:t>同步 </a:t>
            </a:r>
            <a:r>
              <a:rPr lang="en-US" altLang="zh-CN">
                <a:solidFill>
                  <a:srgbClr val="333399"/>
                </a:solidFill>
                <a:latin typeface="Arial" panose="020B0604020202020204" pitchFamily="34" charset="0"/>
                <a:ea typeface="黑体" panose="02010609060101010101" pitchFamily="49" charset="-122"/>
              </a:rPr>
              <a:t>SYN = 1 </a:t>
            </a:r>
            <a:r>
              <a:rPr lang="zh-CN" altLang="en-US">
                <a:solidFill>
                  <a:srgbClr val="333399"/>
                </a:solidFill>
                <a:latin typeface="Arial" panose="020B0604020202020204" pitchFamily="34" charset="0"/>
                <a:ea typeface="黑体" panose="02010609060101010101" pitchFamily="49" charset="-122"/>
              </a:rPr>
              <a:t>表示这是一个连接请求或连接接受报文。 </a:t>
            </a:r>
          </a:p>
        </p:txBody>
      </p:sp>
      <p:sp>
        <p:nvSpPr>
          <p:cNvPr id="98" name="Text Box 95"/>
          <p:cNvSpPr txBox="1">
            <a:spLocks noChangeArrowheads="1"/>
          </p:cNvSpPr>
          <p:nvPr/>
        </p:nvSpPr>
        <p:spPr bwMode="auto">
          <a:xfrm>
            <a:off x="1814513" y="5186363"/>
            <a:ext cx="84248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zh-CN" altLang="en-US">
                <a:solidFill>
                  <a:srgbClr val="333399"/>
                </a:solidFill>
                <a:latin typeface="Arial" panose="020B0604020202020204" pitchFamily="34" charset="0"/>
                <a:ea typeface="黑体" panose="02010609060101010101" pitchFamily="49" charset="-122"/>
              </a:rPr>
              <a:t>终止 </a:t>
            </a:r>
            <a:r>
              <a:rPr lang="en-US" altLang="zh-CN">
                <a:solidFill>
                  <a:srgbClr val="333399"/>
                </a:solidFill>
                <a:latin typeface="Arial" panose="020B0604020202020204" pitchFamily="34" charset="0"/>
                <a:ea typeface="黑体" panose="02010609060101010101" pitchFamily="49" charset="-122"/>
              </a:rPr>
              <a:t>FIN (FINis) —— </a:t>
            </a:r>
            <a:r>
              <a:rPr lang="zh-CN" altLang="en-US">
                <a:solidFill>
                  <a:srgbClr val="333399"/>
                </a:solidFill>
                <a:latin typeface="Arial" panose="020B0604020202020204" pitchFamily="34" charset="0"/>
                <a:ea typeface="黑体" panose="02010609060101010101" pitchFamily="49" charset="-122"/>
              </a:rPr>
              <a:t>用来释放一个连接。</a:t>
            </a:r>
            <a:r>
              <a:rPr lang="en-US" altLang="zh-CN">
                <a:solidFill>
                  <a:srgbClr val="333399"/>
                </a:solidFill>
                <a:latin typeface="Arial" panose="020B0604020202020204" pitchFamily="34" charset="0"/>
                <a:ea typeface="黑体" panose="02010609060101010101" pitchFamily="49" charset="-122"/>
              </a:rPr>
              <a:t>FIN </a:t>
            </a:r>
            <a:r>
              <a:rPr lang="en-US" altLang="zh-CN">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a:solidFill>
                  <a:srgbClr val="333399"/>
                </a:solidFill>
                <a:latin typeface="Arial" panose="020B0604020202020204" pitchFamily="34" charset="0"/>
                <a:ea typeface="黑体" panose="02010609060101010101" pitchFamily="49" charset="-122"/>
              </a:rPr>
              <a:t> 1 </a:t>
            </a:r>
            <a:r>
              <a:rPr lang="zh-CN" altLang="en-US">
                <a:solidFill>
                  <a:srgbClr val="333399"/>
                </a:solidFill>
                <a:latin typeface="Arial" panose="020B0604020202020204" pitchFamily="34" charset="0"/>
                <a:ea typeface="黑体" panose="02010609060101010101" pitchFamily="49" charset="-122"/>
              </a:rPr>
              <a:t>表明此报文段的发送端的数据已发送完毕，并要求释放运输连接。 </a:t>
            </a:r>
          </a:p>
        </p:txBody>
      </p:sp>
      <p:sp>
        <p:nvSpPr>
          <p:cNvPr id="99" name="Rectangle 96"/>
          <p:cNvSpPr txBox="1">
            <a:spLocks noChangeArrowheads="1"/>
          </p:cNvSpPr>
          <p:nvPr/>
        </p:nvSpPr>
        <p:spPr>
          <a:xfrm>
            <a:off x="1814513" y="5329238"/>
            <a:ext cx="8893175" cy="946150"/>
          </a:xfrm>
          <a:prstGeom prst="rect">
            <a:avLst/>
          </a:prstGeom>
          <a:noFill/>
        </p:spPr>
        <p:txBody>
          <a:bodyPr anchor="b">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a:solidFill>
                  <a:srgbClr val="000099"/>
                </a:solidFill>
                <a:ea typeface="宋体" panose="02010600030101010101" pitchFamily="2" charset="-122"/>
              </a:rPr>
              <a:t>窗口字段 </a:t>
            </a:r>
            <a:r>
              <a:rPr lang="en-US" altLang="zh-CN" sz="2800" b="1">
                <a:solidFill>
                  <a:srgbClr val="000099"/>
                </a:solidFill>
                <a:ea typeface="宋体" panose="02010600030101010101" pitchFamily="2" charset="-122"/>
              </a:rPr>
              <a:t>—— </a:t>
            </a:r>
            <a:r>
              <a:rPr lang="zh-CN" altLang="en-US" sz="2800" b="1">
                <a:solidFill>
                  <a:srgbClr val="000099"/>
                </a:solidFill>
                <a:ea typeface="宋体" panose="02010600030101010101" pitchFamily="2" charset="-122"/>
              </a:rPr>
              <a:t>占 </a:t>
            </a:r>
            <a:r>
              <a:rPr lang="en-US" altLang="zh-CN" sz="2800" b="1">
                <a:solidFill>
                  <a:srgbClr val="000099"/>
                </a:solidFill>
                <a:ea typeface="宋体" panose="02010600030101010101" pitchFamily="2" charset="-122"/>
              </a:rPr>
              <a:t>2 </a:t>
            </a:r>
            <a:r>
              <a:rPr lang="zh-CN" altLang="en-US" sz="2800" b="1">
                <a:solidFill>
                  <a:srgbClr val="000099"/>
                </a:solidFill>
                <a:ea typeface="宋体" panose="02010600030101010101" pitchFamily="2" charset="-122"/>
              </a:rPr>
              <a:t>字节，用来让对方设置发送窗口的依据，单位为字节。</a:t>
            </a:r>
          </a:p>
        </p:txBody>
      </p:sp>
      <p:sp>
        <p:nvSpPr>
          <p:cNvPr id="100" name="Text Box 97"/>
          <p:cNvSpPr txBox="1">
            <a:spLocks noChangeArrowheads="1"/>
          </p:cNvSpPr>
          <p:nvPr/>
        </p:nvSpPr>
        <p:spPr bwMode="auto">
          <a:xfrm>
            <a:off x="1814513" y="5257800"/>
            <a:ext cx="830103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just" eaLnBrk="1" hangingPunct="1">
              <a:spcBef>
                <a:spcPct val="0"/>
              </a:spcBef>
              <a:buFontTx/>
              <a:buNone/>
            </a:pPr>
            <a:r>
              <a:rPr lang="zh-CN" altLang="en-US">
                <a:solidFill>
                  <a:srgbClr val="333399"/>
                </a:solidFill>
                <a:latin typeface="Arial" panose="020B0604020202020204" pitchFamily="34" charset="0"/>
                <a:ea typeface="黑体" panose="02010609060101010101" pitchFamily="49" charset="-122"/>
              </a:rPr>
              <a:t>检验和 </a:t>
            </a:r>
            <a:r>
              <a:rPr lang="en-US" altLang="zh-CN">
                <a:solidFill>
                  <a:srgbClr val="333399"/>
                </a:solidFill>
                <a:latin typeface="Arial" panose="020B0604020202020204" pitchFamily="34" charset="0"/>
                <a:ea typeface="黑体" panose="02010609060101010101" pitchFamily="49" charset="-122"/>
              </a:rPr>
              <a:t>—— </a:t>
            </a:r>
            <a:r>
              <a:rPr lang="zh-CN" altLang="en-US">
                <a:solidFill>
                  <a:srgbClr val="333399"/>
                </a:solidFill>
                <a:latin typeface="Arial" panose="020B0604020202020204" pitchFamily="34" charset="0"/>
                <a:ea typeface="黑体" panose="02010609060101010101" pitchFamily="49" charset="-122"/>
              </a:rPr>
              <a:t>占 </a:t>
            </a:r>
            <a:r>
              <a:rPr lang="en-US" altLang="zh-CN">
                <a:solidFill>
                  <a:srgbClr val="333399"/>
                </a:solidFill>
                <a:latin typeface="Arial" panose="020B0604020202020204" pitchFamily="34" charset="0"/>
                <a:ea typeface="黑体" panose="02010609060101010101" pitchFamily="49" charset="-122"/>
              </a:rPr>
              <a:t>2 </a:t>
            </a:r>
            <a:r>
              <a:rPr lang="zh-CN" altLang="en-US">
                <a:solidFill>
                  <a:srgbClr val="333399"/>
                </a:solidFill>
                <a:latin typeface="Arial" panose="020B0604020202020204" pitchFamily="34" charset="0"/>
                <a:ea typeface="黑体" panose="02010609060101010101" pitchFamily="49" charset="-122"/>
              </a:rPr>
              <a:t>字节。检验和字段检验的范围包括首部和数据这两部分。在计算检验和时，要在 </a:t>
            </a:r>
            <a:r>
              <a:rPr lang="en-US" altLang="zh-CN">
                <a:solidFill>
                  <a:srgbClr val="333399"/>
                </a:solidFill>
                <a:latin typeface="Arial" panose="020B0604020202020204" pitchFamily="34" charset="0"/>
                <a:ea typeface="黑体" panose="02010609060101010101" pitchFamily="49" charset="-122"/>
              </a:rPr>
              <a:t>TCP </a:t>
            </a:r>
            <a:r>
              <a:rPr lang="zh-CN" altLang="en-US">
                <a:solidFill>
                  <a:srgbClr val="333399"/>
                </a:solidFill>
                <a:latin typeface="Arial" panose="020B0604020202020204" pitchFamily="34" charset="0"/>
                <a:ea typeface="黑体" panose="02010609060101010101" pitchFamily="49" charset="-122"/>
              </a:rPr>
              <a:t>报文段的前面加上 </a:t>
            </a:r>
            <a:r>
              <a:rPr lang="en-US" altLang="zh-CN">
                <a:solidFill>
                  <a:srgbClr val="333399"/>
                </a:solidFill>
                <a:latin typeface="Arial" panose="020B0604020202020204" pitchFamily="34" charset="0"/>
                <a:ea typeface="黑体" panose="02010609060101010101" pitchFamily="49" charset="-122"/>
              </a:rPr>
              <a:t>12 </a:t>
            </a:r>
            <a:r>
              <a:rPr lang="zh-CN" altLang="en-US">
                <a:solidFill>
                  <a:srgbClr val="333399"/>
                </a:solidFill>
                <a:latin typeface="Arial" panose="020B0604020202020204" pitchFamily="34" charset="0"/>
                <a:ea typeface="黑体" panose="02010609060101010101" pitchFamily="49" charset="-122"/>
              </a:rPr>
              <a:t>字节的伪首部。</a:t>
            </a:r>
          </a:p>
        </p:txBody>
      </p:sp>
      <p:sp>
        <p:nvSpPr>
          <p:cNvPr id="101" name="Text Box 98"/>
          <p:cNvSpPr txBox="1">
            <a:spLocks noChangeArrowheads="1"/>
          </p:cNvSpPr>
          <p:nvPr/>
        </p:nvSpPr>
        <p:spPr bwMode="auto">
          <a:xfrm>
            <a:off x="1958975" y="5186363"/>
            <a:ext cx="83010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just" eaLnBrk="1" hangingPunct="1">
              <a:spcBef>
                <a:spcPct val="0"/>
              </a:spcBef>
              <a:buFontTx/>
              <a:buNone/>
            </a:pPr>
            <a:r>
              <a:rPr lang="zh-CN" altLang="en-US">
                <a:solidFill>
                  <a:srgbClr val="333399"/>
                </a:solidFill>
                <a:latin typeface="Arial" panose="020B0604020202020204" pitchFamily="34" charset="0"/>
                <a:ea typeface="黑体" panose="02010609060101010101" pitchFamily="49" charset="-122"/>
              </a:rPr>
              <a:t>紧急指针字段 </a:t>
            </a:r>
            <a:r>
              <a:rPr lang="en-US" altLang="zh-CN">
                <a:solidFill>
                  <a:srgbClr val="333399"/>
                </a:solidFill>
                <a:latin typeface="Arial" panose="020B0604020202020204" pitchFamily="34" charset="0"/>
                <a:ea typeface="黑体" panose="02010609060101010101" pitchFamily="49" charset="-122"/>
              </a:rPr>
              <a:t>—— </a:t>
            </a:r>
            <a:r>
              <a:rPr lang="zh-CN" altLang="en-US">
                <a:solidFill>
                  <a:srgbClr val="333399"/>
                </a:solidFill>
                <a:latin typeface="Arial" panose="020B0604020202020204" pitchFamily="34" charset="0"/>
                <a:ea typeface="黑体" panose="02010609060101010101" pitchFamily="49" charset="-122"/>
              </a:rPr>
              <a:t>占 </a:t>
            </a:r>
            <a:r>
              <a:rPr lang="en-US" altLang="zh-CN">
                <a:solidFill>
                  <a:srgbClr val="333399"/>
                </a:solidFill>
                <a:latin typeface="Arial" panose="020B0604020202020204" pitchFamily="34" charset="0"/>
                <a:ea typeface="黑体" panose="02010609060101010101" pitchFamily="49" charset="-122"/>
              </a:rPr>
              <a:t>16 </a:t>
            </a:r>
            <a:r>
              <a:rPr lang="zh-CN" altLang="en-US">
                <a:solidFill>
                  <a:srgbClr val="333399"/>
                </a:solidFill>
                <a:latin typeface="Arial" panose="020B0604020202020204" pitchFamily="34" charset="0"/>
                <a:ea typeface="黑体" panose="02010609060101010101" pitchFamily="49" charset="-122"/>
              </a:rPr>
              <a:t>位，</a:t>
            </a:r>
            <a:r>
              <a:rPr lang="zh-CN" altLang="en-US">
                <a:solidFill>
                  <a:srgbClr val="333399"/>
                </a:solidFill>
                <a:latin typeface="Tahoma" panose="020B0604030504040204" pitchFamily="34" charset="0"/>
                <a:ea typeface="黑体" panose="02010609060101010101" pitchFamily="49" charset="-122"/>
              </a:rPr>
              <a:t>指出在本报文段中紧急数据共有多少个字节（紧急数据放在本报文段数据的最前面）。</a:t>
            </a:r>
            <a:r>
              <a:rPr lang="zh-CN" altLang="en-US">
                <a:latin typeface="Tahoma" panose="020B0604030504040204" pitchFamily="34" charset="0"/>
                <a:ea typeface="宋体" panose="02010600030101010101" pitchFamily="2" charset="-122"/>
              </a:rPr>
              <a:t> </a:t>
            </a:r>
            <a:r>
              <a:rPr lang="zh-CN" altLang="en-US">
                <a:solidFill>
                  <a:srgbClr val="333399"/>
                </a:solidFill>
                <a:latin typeface="Arial" panose="020B0604020202020204" pitchFamily="34" charset="0"/>
                <a:ea typeface="黑体" panose="02010609060101010101" pitchFamily="49" charset="-122"/>
              </a:rPr>
              <a:t> </a:t>
            </a:r>
          </a:p>
        </p:txBody>
      </p:sp>
      <p:sp>
        <p:nvSpPr>
          <p:cNvPr id="102" name="Text Box 100"/>
          <p:cNvSpPr txBox="1">
            <a:spLocks noChangeArrowheads="1"/>
          </p:cNvSpPr>
          <p:nvPr/>
        </p:nvSpPr>
        <p:spPr bwMode="auto">
          <a:xfrm>
            <a:off x="1887538" y="5257800"/>
            <a:ext cx="8301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just" eaLnBrk="1" hangingPunct="1">
              <a:spcBef>
                <a:spcPct val="0"/>
              </a:spcBef>
              <a:buFontTx/>
              <a:buNone/>
            </a:pPr>
            <a:r>
              <a:rPr lang="zh-CN" altLang="en-US">
                <a:solidFill>
                  <a:srgbClr val="333399"/>
                </a:solidFill>
                <a:latin typeface="Arial" panose="020B0604020202020204" pitchFamily="34" charset="0"/>
                <a:ea typeface="黑体" panose="02010609060101010101" pitchFamily="49" charset="-122"/>
              </a:rPr>
              <a:t>填充字段 </a:t>
            </a:r>
            <a:r>
              <a:rPr lang="en-US" altLang="zh-CN">
                <a:solidFill>
                  <a:srgbClr val="333399"/>
                </a:solidFill>
                <a:latin typeface="Arial" panose="020B0604020202020204" pitchFamily="34" charset="0"/>
                <a:ea typeface="黑体" panose="02010609060101010101" pitchFamily="49" charset="-122"/>
              </a:rPr>
              <a:t>—— </a:t>
            </a:r>
            <a:r>
              <a:rPr lang="zh-CN" altLang="en-US">
                <a:solidFill>
                  <a:srgbClr val="333399"/>
                </a:solidFill>
                <a:latin typeface="Arial" panose="020B0604020202020204" pitchFamily="34" charset="0"/>
                <a:ea typeface="黑体" panose="02010609060101010101" pitchFamily="49" charset="-122"/>
              </a:rPr>
              <a:t>这是为了使整个首部长度是 </a:t>
            </a:r>
            <a:r>
              <a:rPr lang="en-US" altLang="zh-CN">
                <a:solidFill>
                  <a:srgbClr val="333399"/>
                </a:solidFill>
                <a:latin typeface="Arial" panose="020B0604020202020204" pitchFamily="34" charset="0"/>
                <a:ea typeface="黑体" panose="02010609060101010101" pitchFamily="49" charset="-122"/>
              </a:rPr>
              <a:t>4 </a:t>
            </a:r>
            <a:r>
              <a:rPr lang="zh-CN" altLang="en-US">
                <a:solidFill>
                  <a:srgbClr val="333399"/>
                </a:solidFill>
                <a:latin typeface="Arial" panose="020B0604020202020204" pitchFamily="34" charset="0"/>
                <a:ea typeface="黑体" panose="02010609060101010101" pitchFamily="49" charset="-122"/>
              </a:rPr>
              <a:t>字节的整数倍。 </a:t>
            </a:r>
          </a:p>
        </p:txBody>
      </p:sp>
    </p:spTree>
    <p:extLst>
      <p:ext uri="{BB962C8B-B14F-4D97-AF65-F5344CB8AC3E}">
        <p14:creationId xmlns:p14="http://schemas.microsoft.com/office/powerpoint/2010/main" val="6575748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9"/>
                                        </p:tgtEl>
                                        <p:attrNameLst>
                                          <p:attrName>style.visibility</p:attrName>
                                        </p:attrNameLst>
                                      </p:cBhvr>
                                      <p:to>
                                        <p:strVal val="visible"/>
                                      </p:to>
                                    </p:set>
                                  </p:childTnLst>
                                  <p:subTnLst>
                                    <p:set>
                                      <p:cBhvr override="childStyle">
                                        <p:cTn dur="1" fill="hold" display="0" masterRel="nextClick" afterEffect="1"/>
                                        <p:tgtEl>
                                          <p:spTgt spid="89"/>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0"/>
                                        </p:tgtEl>
                                        <p:attrNameLst>
                                          <p:attrName>style.visibility</p:attrName>
                                        </p:attrNameLst>
                                      </p:cBhvr>
                                      <p:to>
                                        <p:strVal val="visible"/>
                                      </p:to>
                                    </p:set>
                                  </p:childTnLst>
                                  <p:subTnLst>
                                    <p:set>
                                      <p:cBhvr override="childStyle">
                                        <p:cTn dur="1" fill="hold" display="0" masterRel="nextClick" afterEffect="1"/>
                                        <p:tgtEl>
                                          <p:spTgt spid="9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1"/>
                                        </p:tgtEl>
                                        <p:attrNameLst>
                                          <p:attrName>style.visibility</p:attrName>
                                        </p:attrNameLst>
                                      </p:cBhvr>
                                      <p:to>
                                        <p:strVal val="visible"/>
                                      </p:to>
                                    </p:set>
                                  </p:childTnLst>
                                  <p:subTnLst>
                                    <p:set>
                                      <p:cBhvr override="childStyle">
                                        <p:cTn dur="1" fill="hold" display="0" masterRel="nextClick" afterEffect="1"/>
                                        <p:tgtEl>
                                          <p:spTgt spid="91"/>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2"/>
                                        </p:tgtEl>
                                        <p:attrNameLst>
                                          <p:attrName>style.visibility</p:attrName>
                                        </p:attrNameLst>
                                      </p:cBhvr>
                                      <p:to>
                                        <p:strVal val="visible"/>
                                      </p:to>
                                    </p:set>
                                  </p:childTnLst>
                                  <p:subTnLst>
                                    <p:set>
                                      <p:cBhvr override="childStyle">
                                        <p:cTn dur="1" fill="hold" display="0" masterRel="nextClick" afterEffect="1"/>
                                        <p:tgtEl>
                                          <p:spTgt spid="92"/>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3"/>
                                        </p:tgtEl>
                                        <p:attrNameLst>
                                          <p:attrName>style.visibility</p:attrName>
                                        </p:attrNameLst>
                                      </p:cBhvr>
                                      <p:to>
                                        <p:strVal val="visible"/>
                                      </p:to>
                                    </p:se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4"/>
                                        </p:tgtEl>
                                        <p:attrNameLst>
                                          <p:attrName>style.visibility</p:attrName>
                                        </p:attrNameLst>
                                      </p:cBhvr>
                                      <p:to>
                                        <p:strVal val="visible"/>
                                      </p:to>
                                    </p:set>
                                  </p:childTnLst>
                                  <p:subTnLst>
                                    <p:set>
                                      <p:cBhvr override="childStyle">
                                        <p:cTn dur="1" fill="hold" display="0" masterRel="nextClick" afterEffect="1"/>
                                        <p:tgtEl>
                                          <p:spTgt spid="94"/>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childTnLst>
                                  <p:subTnLst>
                                    <p:set>
                                      <p:cBhvr override="childStyle">
                                        <p:cTn dur="1" fill="hold" display="0" masterRel="nextClick" afterEffect="1"/>
                                        <p:tgtEl>
                                          <p:spTgt spid="9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6"/>
                                        </p:tgtEl>
                                        <p:attrNameLst>
                                          <p:attrName>style.visibility</p:attrName>
                                        </p:attrNameLst>
                                      </p:cBhvr>
                                      <p:to>
                                        <p:strVal val="visible"/>
                                      </p:to>
                                    </p:set>
                                  </p:childTnLst>
                                  <p:subTnLst>
                                    <p:set>
                                      <p:cBhvr override="childStyle">
                                        <p:cTn dur="1" fill="hold" display="0" masterRel="nextClick" afterEffect="1"/>
                                        <p:tgtEl>
                                          <p:spTgt spid="96"/>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97"/>
                                        </p:tgtEl>
                                        <p:attrNameLst>
                                          <p:attrName>style.visibility</p:attrName>
                                        </p:attrNameLst>
                                      </p:cBhvr>
                                      <p:to>
                                        <p:strVal val="visible"/>
                                      </p:to>
                                    </p:set>
                                  </p:childTnLst>
                                  <p:subTnLst>
                                    <p:set>
                                      <p:cBhvr override="childStyle">
                                        <p:cTn dur="1" fill="hold" display="0" masterRel="nextClick" afterEffect="1"/>
                                        <p:tgtEl>
                                          <p:spTgt spid="97"/>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98"/>
                                        </p:tgtEl>
                                        <p:attrNameLst>
                                          <p:attrName>style.visibility</p:attrName>
                                        </p:attrNameLst>
                                      </p:cBhvr>
                                      <p:to>
                                        <p:strVal val="visible"/>
                                      </p:to>
                                    </p:set>
                                  </p:childTnLst>
                                  <p:subTnLst>
                                    <p:set>
                                      <p:cBhvr override="childStyle">
                                        <p:cTn dur="1" fill="hold" display="0" masterRel="nextClick" afterEffect="1"/>
                                        <p:tgtEl>
                                          <p:spTgt spid="98"/>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99"/>
                                        </p:tgtEl>
                                        <p:attrNameLst>
                                          <p:attrName>style.visibility</p:attrName>
                                        </p:attrNameLst>
                                      </p:cBhvr>
                                      <p:to>
                                        <p:strVal val="visible"/>
                                      </p:to>
                                    </p:se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00"/>
                                        </p:tgtEl>
                                        <p:attrNameLst>
                                          <p:attrName>style.visibility</p:attrName>
                                        </p:attrNameLst>
                                      </p:cBhvr>
                                      <p:to>
                                        <p:strVal val="visible"/>
                                      </p:to>
                                    </p:set>
                                  </p:childTnLst>
                                  <p:subTnLst>
                                    <p:set>
                                      <p:cBhvr override="childStyle">
                                        <p:cTn dur="1" fill="hold" display="0" masterRel="nextClick" afterEffect="1"/>
                                        <p:tgtEl>
                                          <p:spTgt spid="100"/>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01"/>
                                        </p:tgtEl>
                                        <p:attrNameLst>
                                          <p:attrName>style.visibility</p:attrName>
                                        </p:attrNameLst>
                                      </p:cBhvr>
                                      <p:to>
                                        <p:strVal val="visible"/>
                                      </p:to>
                                    </p:se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02"/>
                                        </p:tgtEl>
                                        <p:attrNameLst>
                                          <p:attrName>style.visibility</p:attrName>
                                        </p:attrNameLst>
                                      </p:cBhvr>
                                      <p:to>
                                        <p:strVal val="visible"/>
                                      </p:to>
                                    </p:set>
                                  </p:childTnLst>
                                  <p:subTnLst>
                                    <p:set>
                                      <p:cBhvr override="childStyle">
                                        <p:cTn dur="1" fill="hold" display="0" masterRel="nextClick" afterEffect="1"/>
                                        <p:tgtEl>
                                          <p:spTgt spid="1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9" grpId="0" animBg="1"/>
      <p:bldP spid="10" grpId="0" animBg="1"/>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09538" y="1940560"/>
            <a:ext cx="6376194" cy="33985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20000"/>
              </a:lnSpc>
              <a:buFont typeface="Wingdings" panose="05000000000000000000" pitchFamily="2" charset="2"/>
              <a:buChar char="l"/>
            </a:pPr>
            <a:r>
              <a:rPr lang="zh-CN" altLang="en-US" sz="2200" dirty="0">
                <a:cs typeface="+mn-ea"/>
                <a:sym typeface="+mn-lt"/>
              </a:rPr>
              <a:t>序号</a:t>
            </a:r>
            <a:r>
              <a:rPr lang="en-US" altLang="zh-CN" sz="2200" dirty="0">
                <a:cs typeface="+mn-ea"/>
                <a:sym typeface="+mn-lt"/>
              </a:rPr>
              <a:t>:</a:t>
            </a:r>
          </a:p>
          <a:p>
            <a:pPr>
              <a:lnSpc>
                <a:spcPct val="120000"/>
              </a:lnSpc>
            </a:pPr>
            <a:r>
              <a:rPr lang="zh-CN" altLang="en-US" sz="2200" dirty="0">
                <a:cs typeface="+mn-ea"/>
                <a:sym typeface="+mn-lt"/>
              </a:rPr>
              <a:t>数据段中第一个字节在数据流中的位置编号</a:t>
            </a:r>
          </a:p>
          <a:p>
            <a:pPr marL="342900" indent="-342900">
              <a:lnSpc>
                <a:spcPct val="120000"/>
              </a:lnSpc>
              <a:buFont typeface="Wingdings" panose="05000000000000000000" pitchFamily="2" charset="2"/>
              <a:buChar char="l"/>
            </a:pPr>
            <a:r>
              <a:rPr lang="zh-CN" altLang="en-US" sz="2200" dirty="0">
                <a:cs typeface="+mn-ea"/>
                <a:sym typeface="+mn-lt"/>
              </a:rPr>
              <a:t>确认</a:t>
            </a:r>
            <a:r>
              <a:rPr lang="en-US" altLang="zh-CN" sz="2200" dirty="0">
                <a:cs typeface="+mn-ea"/>
                <a:sym typeface="+mn-lt"/>
              </a:rPr>
              <a:t>:</a:t>
            </a:r>
          </a:p>
          <a:p>
            <a:pPr>
              <a:lnSpc>
                <a:spcPct val="120000"/>
              </a:lnSpc>
            </a:pPr>
            <a:r>
              <a:rPr lang="zh-CN" altLang="en-US" sz="2200" dirty="0">
                <a:cs typeface="+mn-ea"/>
                <a:sym typeface="+mn-lt"/>
              </a:rPr>
              <a:t>期望从另外一边收到的下一个字节的序号</a:t>
            </a:r>
          </a:p>
          <a:p>
            <a:pPr marL="342900" indent="-342900">
              <a:lnSpc>
                <a:spcPct val="120000"/>
              </a:lnSpc>
              <a:buFont typeface="Wingdings" panose="05000000000000000000" pitchFamily="2" charset="2"/>
              <a:buChar char="l"/>
            </a:pPr>
            <a:r>
              <a:rPr lang="zh-CN" altLang="en-US" sz="2200" dirty="0">
                <a:cs typeface="+mn-ea"/>
                <a:sym typeface="+mn-lt"/>
              </a:rPr>
              <a:t>累计</a:t>
            </a:r>
            <a:r>
              <a:rPr lang="en-US" altLang="zh-CN" sz="2200" dirty="0">
                <a:cs typeface="+mn-ea"/>
                <a:sym typeface="+mn-lt"/>
              </a:rPr>
              <a:t>ACK</a:t>
            </a:r>
          </a:p>
          <a:p>
            <a:pPr marL="342900" indent="-342900">
              <a:lnSpc>
                <a:spcPct val="120000"/>
              </a:lnSpc>
              <a:buFont typeface="Wingdings" panose="05000000000000000000" pitchFamily="2" charset="2"/>
              <a:buChar char="l"/>
            </a:pPr>
            <a:endParaRPr lang="en-US" altLang="zh-CN" sz="2200" dirty="0">
              <a:cs typeface="+mn-ea"/>
              <a:sym typeface="+mn-lt"/>
            </a:endParaRPr>
          </a:p>
          <a:p>
            <a:pPr>
              <a:lnSpc>
                <a:spcPct val="120000"/>
              </a:lnSpc>
            </a:pPr>
            <a:r>
              <a:rPr lang="zh-CN" altLang="en-US" sz="2200" dirty="0">
                <a:cs typeface="+mn-ea"/>
                <a:sym typeface="+mn-lt"/>
              </a:rPr>
              <a:t>问</a:t>
            </a:r>
            <a:r>
              <a:rPr lang="en-US" altLang="zh-CN" sz="2200" dirty="0">
                <a:cs typeface="+mn-ea"/>
                <a:sym typeface="+mn-lt"/>
              </a:rPr>
              <a:t>: </a:t>
            </a:r>
            <a:r>
              <a:rPr lang="zh-CN" altLang="en-US" sz="2200" dirty="0">
                <a:cs typeface="+mn-ea"/>
                <a:sym typeface="+mn-lt"/>
              </a:rPr>
              <a:t>接收方如何处理失序的数据段</a:t>
            </a:r>
          </a:p>
          <a:p>
            <a:pPr>
              <a:lnSpc>
                <a:spcPct val="120000"/>
              </a:lnSpc>
            </a:pPr>
            <a:r>
              <a:rPr lang="zh-CN" altLang="en-US" sz="2200" dirty="0">
                <a:cs typeface="+mn-ea"/>
                <a:sym typeface="+mn-lt"/>
              </a:rPr>
              <a:t>答</a:t>
            </a:r>
            <a:r>
              <a:rPr lang="en-US" altLang="zh-CN" sz="2200" dirty="0">
                <a:cs typeface="+mn-ea"/>
                <a:sym typeface="+mn-lt"/>
              </a:rPr>
              <a:t>: TCP</a:t>
            </a:r>
            <a:r>
              <a:rPr lang="zh-CN" altLang="en-US" sz="2200" dirty="0">
                <a:cs typeface="+mn-ea"/>
                <a:sym typeface="+mn-lt"/>
              </a:rPr>
              <a:t>规范没有明确规定</a:t>
            </a:r>
            <a:r>
              <a:rPr lang="en-US" altLang="zh-CN" sz="2200" dirty="0">
                <a:cs typeface="+mn-ea"/>
                <a:sym typeface="+mn-lt"/>
              </a:rPr>
              <a:t>, </a:t>
            </a:r>
            <a:r>
              <a:rPr lang="zh-CN" altLang="en-US" sz="2200" dirty="0">
                <a:cs typeface="+mn-ea"/>
                <a:sym typeface="+mn-lt"/>
              </a:rPr>
              <a:t>由编程人员处理</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4177530" y="698349"/>
            <a:ext cx="3536224"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序号和确认</a:t>
            </a:r>
            <a:endParaRPr lang="en-US" altLang="zh-CN" sz="3600" b="1" dirty="0">
              <a:solidFill>
                <a:schemeClr val="accent1"/>
              </a:solidFill>
              <a:cs typeface="+mn-ea"/>
              <a:sym typeface="+mn-lt"/>
            </a:endParaRPr>
          </a:p>
        </p:txBody>
      </p:sp>
      <p:sp>
        <p:nvSpPr>
          <p:cNvPr id="9" name="Line 2"/>
          <p:cNvSpPr>
            <a:spLocks noChangeShapeType="1"/>
          </p:cNvSpPr>
          <p:nvPr/>
        </p:nvSpPr>
        <p:spPr bwMode="auto">
          <a:xfrm>
            <a:off x="7659688" y="4810125"/>
            <a:ext cx="2790825" cy="561975"/>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 name="Line 3"/>
          <p:cNvSpPr>
            <a:spLocks noChangeShapeType="1"/>
          </p:cNvSpPr>
          <p:nvPr/>
        </p:nvSpPr>
        <p:spPr bwMode="auto">
          <a:xfrm>
            <a:off x="7583488" y="2362200"/>
            <a:ext cx="2619375" cy="571500"/>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graphicFrame>
        <p:nvGraphicFramePr>
          <p:cNvPr id="11" name="Object 6"/>
          <p:cNvGraphicFramePr>
            <a:graphicFrameLocks/>
          </p:cNvGraphicFramePr>
          <p:nvPr>
            <p:extLst>
              <p:ext uri="{D42A27DB-BD31-4B8C-83A1-F6EECF244321}">
                <p14:modId xmlns:p14="http://schemas.microsoft.com/office/powerpoint/2010/main" val="119604581"/>
              </p:ext>
            </p:extLst>
          </p:nvPr>
        </p:nvGraphicFramePr>
        <p:xfrm>
          <a:off x="6821488" y="1531938"/>
          <a:ext cx="619125" cy="493712"/>
        </p:xfrm>
        <a:graphic>
          <a:graphicData uri="http://schemas.openxmlformats.org/presentationml/2006/ole">
            <mc:AlternateContent xmlns:mc="http://schemas.openxmlformats.org/markup-compatibility/2006">
              <mc:Choice xmlns:v="urn:schemas-microsoft-com:vml" Requires="v">
                <p:oleObj name="Clip" r:id="rId3" imgW="618565" imgH="493586" progId="MS_ClipArt_Gallery.2">
                  <p:embed/>
                </p:oleObj>
              </mc:Choice>
              <mc:Fallback>
                <p:oleObj name="Clip" r:id="rId3" imgW="618565" imgH="493586" progId="MS_ClipArt_Gallery.2">
                  <p:embed/>
                  <p:pic>
                    <p:nvPicPr>
                      <p:cNvPr id="2151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1488" y="1531938"/>
                        <a:ext cx="6191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7"/>
          <p:cNvGraphicFramePr>
            <a:graphicFrameLocks/>
          </p:cNvGraphicFramePr>
          <p:nvPr>
            <p:extLst>
              <p:ext uri="{D42A27DB-BD31-4B8C-83A1-F6EECF244321}">
                <p14:modId xmlns:p14="http://schemas.microsoft.com/office/powerpoint/2010/main" val="2528708217"/>
              </p:ext>
            </p:extLst>
          </p:nvPr>
        </p:nvGraphicFramePr>
        <p:xfrm>
          <a:off x="10345738" y="1446213"/>
          <a:ext cx="619125" cy="493712"/>
        </p:xfrm>
        <a:graphic>
          <a:graphicData uri="http://schemas.openxmlformats.org/presentationml/2006/ole">
            <mc:AlternateContent xmlns:mc="http://schemas.openxmlformats.org/markup-compatibility/2006">
              <mc:Choice xmlns:v="urn:schemas-microsoft-com:vml" Requires="v">
                <p:oleObj name="Clip" r:id="rId5" imgW="618565" imgH="493586" progId="MS_ClipArt_Gallery.2">
                  <p:embed/>
                </p:oleObj>
              </mc:Choice>
              <mc:Fallback>
                <p:oleObj name="Clip" r:id="rId5" imgW="618565" imgH="493586" progId="MS_ClipArt_Gallery.2">
                  <p:embed/>
                  <p:pic>
                    <p:nvPicPr>
                      <p:cNvPr id="21511"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5738" y="1446213"/>
                        <a:ext cx="6191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8"/>
          <p:cNvSpPr>
            <a:spLocks noChangeArrowheads="1"/>
          </p:cNvSpPr>
          <p:nvPr/>
        </p:nvSpPr>
        <p:spPr bwMode="auto">
          <a:xfrm>
            <a:off x="7471011" y="1584325"/>
            <a:ext cx="93615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a:latin typeface="+mn-ea"/>
              </a:rPr>
              <a:t>Host A</a:t>
            </a:r>
          </a:p>
        </p:txBody>
      </p:sp>
      <p:sp>
        <p:nvSpPr>
          <p:cNvPr id="14" name="Rectangle 9"/>
          <p:cNvSpPr>
            <a:spLocks noChangeArrowheads="1"/>
          </p:cNvSpPr>
          <p:nvPr/>
        </p:nvSpPr>
        <p:spPr bwMode="auto">
          <a:xfrm>
            <a:off x="9461027" y="1574800"/>
            <a:ext cx="91852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a:latin typeface="+mn-ea"/>
              </a:rPr>
              <a:t>Host B</a:t>
            </a:r>
          </a:p>
        </p:txBody>
      </p:sp>
      <p:sp>
        <p:nvSpPr>
          <p:cNvPr id="15" name="Rectangle 10"/>
          <p:cNvSpPr>
            <a:spLocks noChangeArrowheads="1"/>
          </p:cNvSpPr>
          <p:nvPr/>
        </p:nvSpPr>
        <p:spPr bwMode="auto">
          <a:xfrm rot="660000">
            <a:off x="7412564" y="2342929"/>
            <a:ext cx="2931060"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a:latin typeface="+mn-ea"/>
              </a:rPr>
              <a:t>Seq=42, ACK=79, data = ‘C’</a:t>
            </a:r>
          </a:p>
        </p:txBody>
      </p:sp>
      <p:sp>
        <p:nvSpPr>
          <p:cNvPr id="16" name="Rectangle 11"/>
          <p:cNvSpPr>
            <a:spLocks noChangeArrowheads="1"/>
          </p:cNvSpPr>
          <p:nvPr/>
        </p:nvSpPr>
        <p:spPr bwMode="auto">
          <a:xfrm rot="20700000">
            <a:off x="7468127" y="3400204"/>
            <a:ext cx="2931059"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a:latin typeface="+mn-ea"/>
              </a:rPr>
              <a:t>Seq=79, ACK=43, data = ‘C’</a:t>
            </a:r>
          </a:p>
        </p:txBody>
      </p:sp>
      <p:sp>
        <p:nvSpPr>
          <p:cNvPr id="17" name="Rectangle 12"/>
          <p:cNvSpPr>
            <a:spLocks noChangeArrowheads="1"/>
          </p:cNvSpPr>
          <p:nvPr/>
        </p:nvSpPr>
        <p:spPr bwMode="auto">
          <a:xfrm rot="660000">
            <a:off x="7727449" y="4644804"/>
            <a:ext cx="1712328"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a:latin typeface="+mn-ea"/>
              </a:rPr>
              <a:t>Seq=43, ACK=80</a:t>
            </a:r>
          </a:p>
        </p:txBody>
      </p:sp>
      <p:sp>
        <p:nvSpPr>
          <p:cNvPr id="18" name="Rectangle 13"/>
          <p:cNvSpPr>
            <a:spLocks noChangeArrowheads="1"/>
          </p:cNvSpPr>
          <p:nvPr/>
        </p:nvSpPr>
        <p:spPr bwMode="auto">
          <a:xfrm>
            <a:off x="6688495" y="2055813"/>
            <a:ext cx="746999"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dirty="0">
                <a:latin typeface="+mn-ea"/>
              </a:rPr>
              <a:t>User</a:t>
            </a:r>
          </a:p>
          <a:p>
            <a:pPr algn="ctr">
              <a:spcBef>
                <a:spcPct val="0"/>
              </a:spcBef>
              <a:buFontTx/>
              <a:buNone/>
            </a:pPr>
            <a:r>
              <a:rPr lang="en-US" altLang="zh-CN" sz="1600" dirty="0">
                <a:latin typeface="+mn-ea"/>
              </a:rPr>
              <a:t>types</a:t>
            </a:r>
          </a:p>
          <a:p>
            <a:pPr algn="ctr">
              <a:spcBef>
                <a:spcPct val="0"/>
              </a:spcBef>
              <a:buFontTx/>
              <a:buNone/>
            </a:pPr>
            <a:r>
              <a:rPr lang="en-US" altLang="zh-CN" sz="1600" dirty="0">
                <a:latin typeface="+mn-ea"/>
              </a:rPr>
              <a:t>‘C’</a:t>
            </a:r>
          </a:p>
        </p:txBody>
      </p:sp>
      <p:sp>
        <p:nvSpPr>
          <p:cNvPr id="19" name="Rectangle 14"/>
          <p:cNvSpPr>
            <a:spLocks noChangeArrowheads="1"/>
          </p:cNvSpPr>
          <p:nvPr/>
        </p:nvSpPr>
        <p:spPr bwMode="auto">
          <a:xfrm>
            <a:off x="6476699" y="4170363"/>
            <a:ext cx="1178528" cy="107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a:latin typeface="+mn-ea"/>
              </a:rPr>
              <a:t>host ACKs</a:t>
            </a:r>
          </a:p>
          <a:p>
            <a:pPr algn="ctr">
              <a:spcBef>
                <a:spcPct val="0"/>
              </a:spcBef>
              <a:buFontTx/>
              <a:buNone/>
            </a:pPr>
            <a:r>
              <a:rPr lang="en-US" altLang="zh-CN" sz="1600">
                <a:latin typeface="+mn-ea"/>
              </a:rPr>
              <a:t>receipt </a:t>
            </a:r>
          </a:p>
          <a:p>
            <a:pPr algn="ctr">
              <a:spcBef>
                <a:spcPct val="0"/>
              </a:spcBef>
              <a:buFontTx/>
              <a:buNone/>
            </a:pPr>
            <a:r>
              <a:rPr lang="en-US" altLang="zh-CN" sz="1600">
                <a:latin typeface="+mn-ea"/>
              </a:rPr>
              <a:t>of echoed</a:t>
            </a:r>
          </a:p>
          <a:p>
            <a:pPr algn="ctr">
              <a:spcBef>
                <a:spcPct val="0"/>
              </a:spcBef>
              <a:buFontTx/>
              <a:buNone/>
            </a:pPr>
            <a:r>
              <a:rPr lang="en-US" altLang="zh-CN" sz="1600">
                <a:latin typeface="+mn-ea"/>
              </a:rPr>
              <a:t>‘C’</a:t>
            </a:r>
          </a:p>
        </p:txBody>
      </p:sp>
      <p:sp>
        <p:nvSpPr>
          <p:cNvPr id="20" name="Rectangle 15"/>
          <p:cNvSpPr>
            <a:spLocks noChangeArrowheads="1"/>
          </p:cNvSpPr>
          <p:nvPr/>
        </p:nvSpPr>
        <p:spPr bwMode="auto">
          <a:xfrm>
            <a:off x="9985841" y="2713038"/>
            <a:ext cx="1551643" cy="107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a:latin typeface="+mn-ea"/>
              </a:rPr>
              <a:t>host ACKs</a:t>
            </a:r>
          </a:p>
          <a:p>
            <a:pPr algn="ctr">
              <a:spcBef>
                <a:spcPct val="0"/>
              </a:spcBef>
              <a:buFontTx/>
              <a:buNone/>
            </a:pPr>
            <a:r>
              <a:rPr lang="en-US" altLang="zh-CN" sz="1600">
                <a:latin typeface="+mn-ea"/>
              </a:rPr>
              <a:t>receipt of</a:t>
            </a:r>
          </a:p>
          <a:p>
            <a:pPr algn="ctr">
              <a:spcBef>
                <a:spcPct val="0"/>
              </a:spcBef>
              <a:buFontTx/>
              <a:buNone/>
            </a:pPr>
            <a:r>
              <a:rPr lang="en-US" altLang="zh-CN" sz="1600">
                <a:latin typeface="+mn-ea"/>
              </a:rPr>
              <a:t>‘C’, echoes</a:t>
            </a:r>
          </a:p>
          <a:p>
            <a:pPr algn="ctr">
              <a:spcBef>
                <a:spcPct val="0"/>
              </a:spcBef>
              <a:buFontTx/>
              <a:buNone/>
            </a:pPr>
            <a:r>
              <a:rPr lang="en-US" altLang="zh-CN" sz="1600">
                <a:latin typeface="+mn-ea"/>
              </a:rPr>
              <a:t>back ‘C’</a:t>
            </a:r>
          </a:p>
        </p:txBody>
      </p:sp>
      <p:sp>
        <p:nvSpPr>
          <p:cNvPr id="21" name="Line 16"/>
          <p:cNvSpPr>
            <a:spLocks noChangeShapeType="1"/>
          </p:cNvSpPr>
          <p:nvPr/>
        </p:nvSpPr>
        <p:spPr bwMode="auto">
          <a:xfrm flipH="1">
            <a:off x="7573963" y="3324225"/>
            <a:ext cx="2609850" cy="800100"/>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2" name="Line 17"/>
          <p:cNvSpPr>
            <a:spLocks noChangeShapeType="1"/>
          </p:cNvSpPr>
          <p:nvPr/>
        </p:nvSpPr>
        <p:spPr bwMode="auto">
          <a:xfrm>
            <a:off x="11307763" y="1838325"/>
            <a:ext cx="0" cy="4514850"/>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nvGrpSpPr>
          <p:cNvPr id="23" name="Group 20"/>
          <p:cNvGrpSpPr>
            <a:grpSpLocks/>
          </p:cNvGrpSpPr>
          <p:nvPr/>
        </p:nvGrpSpPr>
        <p:grpSpPr bwMode="auto">
          <a:xfrm>
            <a:off x="10968038" y="5651500"/>
            <a:ext cx="681037" cy="369888"/>
            <a:chOff x="5216" y="3482"/>
            <a:chExt cx="429" cy="233"/>
          </a:xfrm>
        </p:grpSpPr>
        <p:sp>
          <p:nvSpPr>
            <p:cNvPr id="24" name="Rectangle 18"/>
            <p:cNvSpPr>
              <a:spLocks noChangeArrowheads="1"/>
            </p:cNvSpPr>
            <p:nvPr/>
          </p:nvSpPr>
          <p:spPr bwMode="auto">
            <a:xfrm>
              <a:off x="5262" y="3528"/>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mn-ea"/>
              </a:endParaRPr>
            </a:p>
          </p:txBody>
        </p:sp>
        <p:sp>
          <p:nvSpPr>
            <p:cNvPr id="25" name="Rectangle 19"/>
            <p:cNvSpPr>
              <a:spLocks noChangeArrowheads="1"/>
            </p:cNvSpPr>
            <p:nvPr/>
          </p:nvSpPr>
          <p:spPr bwMode="auto">
            <a:xfrm>
              <a:off x="5216" y="3482"/>
              <a:ext cx="4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a:solidFill>
                    <a:srgbClr val="FF0000"/>
                  </a:solidFill>
                  <a:latin typeface="+mn-ea"/>
                </a:rPr>
                <a:t>time</a:t>
              </a:r>
            </a:p>
          </p:txBody>
        </p:sp>
      </p:grpSp>
      <p:sp>
        <p:nvSpPr>
          <p:cNvPr id="26" name="Rectangle 21"/>
          <p:cNvSpPr>
            <a:spLocks noChangeArrowheads="1"/>
          </p:cNvSpPr>
          <p:nvPr/>
        </p:nvSpPr>
        <p:spPr bwMode="auto">
          <a:xfrm>
            <a:off x="8033793" y="5918200"/>
            <a:ext cx="260776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a:latin typeface="+mn-ea"/>
              </a:rPr>
              <a:t>simple telnet scenario</a:t>
            </a:r>
          </a:p>
        </p:txBody>
      </p:sp>
    </p:spTree>
    <p:extLst>
      <p:ext uri="{BB962C8B-B14F-4D97-AF65-F5344CB8AC3E}">
        <p14:creationId xmlns:p14="http://schemas.microsoft.com/office/powerpoint/2010/main" val="20012176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9" grpId="0" animBg="1"/>
      <p:bldP spid="10" grpId="0" animBg="1"/>
      <p:bldP spid="13" grpId="0"/>
      <p:bldP spid="14" grpId="0"/>
      <p:bldP spid="15" grpId="0"/>
      <p:bldP spid="16" grpId="0"/>
      <p:bldP spid="17" grpId="0"/>
      <p:bldP spid="18" grpId="0"/>
      <p:bldP spid="19" grpId="0"/>
      <p:bldP spid="20" grpId="0"/>
      <p:bldP spid="21" grpId="0" animBg="1"/>
      <p:bldP spid="22" grpId="0" animBg="1"/>
      <p:bldP spid="2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3" name="圆角矩形 42"/>
          <p:cNvSpPr/>
          <p:nvPr/>
        </p:nvSpPr>
        <p:spPr>
          <a:xfrm>
            <a:off x="1490672" y="1853268"/>
            <a:ext cx="6464608" cy="37852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Font typeface="Wingdings" panose="05000000000000000000" pitchFamily="2" charset="2"/>
              <a:buChar char="l"/>
            </a:pPr>
            <a:r>
              <a:rPr lang="zh-CN" altLang="en-US" sz="2400" dirty="0">
                <a:solidFill>
                  <a:schemeClr val="bg1"/>
                </a:solidFill>
              </a:rPr>
              <a:t>问</a:t>
            </a:r>
            <a:r>
              <a:rPr lang="en-US" altLang="zh-CN" sz="2400" dirty="0">
                <a:solidFill>
                  <a:schemeClr val="bg1"/>
                </a:solidFill>
              </a:rPr>
              <a:t>: </a:t>
            </a:r>
            <a:r>
              <a:rPr lang="zh-CN" altLang="en-US" sz="2400" dirty="0">
                <a:solidFill>
                  <a:schemeClr val="bg1"/>
                </a:solidFill>
              </a:rPr>
              <a:t>如何设置 </a:t>
            </a:r>
            <a:r>
              <a:rPr lang="en-US" altLang="zh-CN" sz="2400" dirty="0">
                <a:solidFill>
                  <a:schemeClr val="bg1"/>
                </a:solidFill>
              </a:rPr>
              <a:t>TCP </a:t>
            </a:r>
            <a:r>
              <a:rPr lang="zh-CN" altLang="en-US" sz="2400" dirty="0">
                <a:solidFill>
                  <a:schemeClr val="bg1"/>
                </a:solidFill>
              </a:rPr>
              <a:t>超时值</a:t>
            </a:r>
            <a:r>
              <a:rPr lang="en-US" altLang="zh-CN" sz="2400" dirty="0">
                <a:solidFill>
                  <a:schemeClr val="bg1"/>
                </a:solidFill>
              </a:rPr>
              <a:t>?</a:t>
            </a:r>
          </a:p>
          <a:p>
            <a:pPr>
              <a:lnSpc>
                <a:spcPct val="150000"/>
              </a:lnSpc>
            </a:pPr>
            <a:r>
              <a:rPr lang="zh-CN" altLang="en-US" sz="2400" dirty="0">
                <a:solidFill>
                  <a:schemeClr val="bg1"/>
                </a:solidFill>
              </a:rPr>
              <a:t>答：比 </a:t>
            </a:r>
            <a:r>
              <a:rPr lang="en-US" altLang="zh-CN" sz="2400" dirty="0">
                <a:solidFill>
                  <a:schemeClr val="bg1"/>
                </a:solidFill>
              </a:rPr>
              <a:t>RTT</a:t>
            </a:r>
            <a:r>
              <a:rPr lang="zh-CN" altLang="en-US" sz="2400" dirty="0">
                <a:solidFill>
                  <a:schemeClr val="bg1"/>
                </a:solidFill>
              </a:rPr>
              <a:t>长；但 </a:t>
            </a:r>
            <a:r>
              <a:rPr lang="en-US" altLang="zh-CN" sz="2400" dirty="0">
                <a:solidFill>
                  <a:schemeClr val="bg1"/>
                </a:solidFill>
              </a:rPr>
              <a:t>RTT</a:t>
            </a:r>
            <a:r>
              <a:rPr lang="zh-CN" altLang="en-US" sz="2400" dirty="0">
                <a:solidFill>
                  <a:schemeClr val="bg1"/>
                </a:solidFill>
              </a:rPr>
              <a:t>变化</a:t>
            </a:r>
          </a:p>
          <a:p>
            <a:pPr>
              <a:lnSpc>
                <a:spcPct val="150000"/>
              </a:lnSpc>
            </a:pPr>
            <a:endParaRPr lang="en-US" altLang="zh-CN" sz="2400" dirty="0">
              <a:solidFill>
                <a:schemeClr val="bg1"/>
              </a:solidFill>
            </a:endParaRPr>
          </a:p>
          <a:p>
            <a:pPr>
              <a:lnSpc>
                <a:spcPct val="150000"/>
              </a:lnSpc>
            </a:pPr>
            <a:r>
              <a:rPr lang="zh-CN" altLang="en-US" sz="2400" dirty="0">
                <a:solidFill>
                  <a:schemeClr val="bg1"/>
                </a:solidFill>
              </a:rPr>
              <a:t>太短</a:t>
            </a:r>
            <a:r>
              <a:rPr lang="en-US" altLang="zh-CN" sz="2400" dirty="0">
                <a:solidFill>
                  <a:schemeClr val="bg1"/>
                </a:solidFill>
              </a:rPr>
              <a:t>:  </a:t>
            </a:r>
            <a:r>
              <a:rPr lang="zh-CN" altLang="en-US" sz="2400" dirty="0">
                <a:solidFill>
                  <a:schemeClr val="bg1"/>
                </a:solidFill>
              </a:rPr>
              <a:t>不成熟的超时</a:t>
            </a:r>
          </a:p>
          <a:p>
            <a:pPr>
              <a:lnSpc>
                <a:spcPct val="150000"/>
              </a:lnSpc>
            </a:pPr>
            <a:r>
              <a:rPr lang="en-US" altLang="zh-CN" sz="2400" dirty="0">
                <a:solidFill>
                  <a:schemeClr val="bg1"/>
                </a:solidFill>
              </a:rPr>
              <a:t>	</a:t>
            </a:r>
            <a:r>
              <a:rPr lang="zh-CN" altLang="en-US" sz="2400" dirty="0">
                <a:solidFill>
                  <a:schemeClr val="bg1"/>
                </a:solidFill>
              </a:rPr>
              <a:t>不必要的重传</a:t>
            </a:r>
          </a:p>
          <a:p>
            <a:pPr>
              <a:lnSpc>
                <a:spcPct val="150000"/>
              </a:lnSpc>
            </a:pPr>
            <a:r>
              <a:rPr lang="zh-CN" altLang="en-US" sz="2400" dirty="0">
                <a:solidFill>
                  <a:schemeClr val="bg1"/>
                </a:solidFill>
              </a:rPr>
              <a:t>太长</a:t>
            </a:r>
            <a:r>
              <a:rPr lang="en-US" altLang="zh-CN" sz="2400" dirty="0">
                <a:solidFill>
                  <a:schemeClr val="bg1"/>
                </a:solidFill>
              </a:rPr>
              <a:t>: </a:t>
            </a:r>
            <a:r>
              <a:rPr lang="zh-CN" altLang="en-US" sz="2400" dirty="0">
                <a:solidFill>
                  <a:schemeClr val="bg1"/>
                </a:solidFill>
              </a:rPr>
              <a:t>对数据段丢失响应慢</a:t>
            </a:r>
          </a:p>
          <a:p>
            <a:pPr>
              <a:lnSpc>
                <a:spcPct val="150000"/>
              </a:lnSpc>
            </a:pPr>
            <a:endParaRPr lang="zh-CN" altLang="en-US" sz="2400" dirty="0">
              <a:solidFill>
                <a:schemeClr val="bg1"/>
              </a:solidFill>
            </a:endParaRPr>
          </a:p>
          <a:p>
            <a:pPr algn="ctr">
              <a:lnSpc>
                <a:spcPct val="150000"/>
              </a:lnSpc>
            </a:pPr>
            <a:endParaRPr lang="zh-CN" altLang="en-US" sz="2400" dirty="0">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3173728" y="710268"/>
            <a:ext cx="5844549"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往返时延的估计和超时</a:t>
            </a:r>
            <a:endParaRPr lang="en-US" altLang="zh-CN" sz="3600" b="1" dirty="0">
              <a:solidFill>
                <a:schemeClr val="accent1"/>
              </a:solidFill>
              <a:cs typeface="+mn-ea"/>
              <a:sym typeface="+mn-lt"/>
            </a:endParaRPr>
          </a:p>
        </p:txBody>
      </p:sp>
    </p:spTree>
    <p:extLst>
      <p:ext uri="{BB962C8B-B14F-4D97-AF65-F5344CB8AC3E}">
        <p14:creationId xmlns:p14="http://schemas.microsoft.com/office/powerpoint/2010/main" val="16306770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0" grpId="0"/>
      <p:bldP spid="4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198880" y="1644036"/>
            <a:ext cx="9689148" cy="40484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400" dirty="0">
                <a:cs typeface="+mn-ea"/>
                <a:sym typeface="+mn-lt"/>
              </a:rPr>
              <a:t>问</a:t>
            </a:r>
            <a:r>
              <a:rPr lang="en-US" altLang="zh-CN" sz="2400" dirty="0">
                <a:cs typeface="+mn-ea"/>
                <a:sym typeface="+mn-lt"/>
              </a:rPr>
              <a:t>: </a:t>
            </a:r>
            <a:r>
              <a:rPr lang="zh-CN" altLang="en-US" sz="2400" dirty="0">
                <a:cs typeface="+mn-ea"/>
                <a:sym typeface="+mn-lt"/>
              </a:rPr>
              <a:t>如何估计 </a:t>
            </a:r>
            <a:r>
              <a:rPr lang="en-US" altLang="zh-CN" sz="2400" dirty="0">
                <a:cs typeface="+mn-ea"/>
                <a:sym typeface="+mn-lt"/>
              </a:rPr>
              <a:t>RTT?</a:t>
            </a:r>
          </a:p>
          <a:p>
            <a:pPr marL="285750" indent="-285750">
              <a:lnSpc>
                <a:spcPct val="120000"/>
              </a:lnSpc>
              <a:buFont typeface="Arial" panose="020B0604020202020204" pitchFamily="34" charset="0"/>
              <a:buChar char="•"/>
            </a:pPr>
            <a:r>
              <a:rPr lang="zh-CN" altLang="en-US" sz="2400" dirty="0">
                <a:cs typeface="+mn-ea"/>
                <a:sym typeface="+mn-lt"/>
              </a:rPr>
              <a:t>样本</a:t>
            </a:r>
            <a:r>
              <a:rPr lang="en-US" altLang="zh-CN" sz="2400" dirty="0">
                <a:cs typeface="+mn-ea"/>
                <a:sym typeface="+mn-lt"/>
              </a:rPr>
              <a:t>RTT</a:t>
            </a:r>
            <a:r>
              <a:rPr lang="zh-CN" altLang="en-US" sz="2400" dirty="0">
                <a:cs typeface="+mn-ea"/>
                <a:sym typeface="+mn-lt"/>
              </a:rPr>
              <a:t>（</a:t>
            </a:r>
            <a:r>
              <a:rPr lang="en-US" altLang="zh-CN" sz="2400" dirty="0" err="1">
                <a:cs typeface="+mn-ea"/>
                <a:sym typeface="+mn-lt"/>
              </a:rPr>
              <a:t>SampleRTT</a:t>
            </a:r>
            <a:r>
              <a:rPr lang="zh-CN" altLang="en-US" sz="2400" dirty="0">
                <a:cs typeface="+mn-ea"/>
                <a:sym typeface="+mn-lt"/>
              </a:rPr>
              <a:t>）</a:t>
            </a:r>
            <a:r>
              <a:rPr lang="en-US" altLang="zh-CN" sz="2400" dirty="0">
                <a:cs typeface="+mn-ea"/>
                <a:sym typeface="+mn-lt"/>
              </a:rPr>
              <a:t>: </a:t>
            </a:r>
            <a:r>
              <a:rPr lang="zh-CN" altLang="en-US" sz="2400" dirty="0">
                <a:cs typeface="+mn-ea"/>
                <a:sym typeface="+mn-lt"/>
              </a:rPr>
              <a:t>测量从报文段发送到收到确认的时间</a:t>
            </a:r>
          </a:p>
          <a:p>
            <a:pPr>
              <a:lnSpc>
                <a:spcPct val="120000"/>
              </a:lnSpc>
            </a:pPr>
            <a:r>
              <a:rPr lang="en-US" altLang="zh-CN" sz="2400" dirty="0">
                <a:cs typeface="+mn-ea"/>
                <a:sym typeface="+mn-lt"/>
              </a:rPr>
              <a:t>	- </a:t>
            </a:r>
            <a:r>
              <a:rPr lang="zh-CN" altLang="en-US" sz="2400" dirty="0">
                <a:cs typeface="+mn-ea"/>
                <a:sym typeface="+mn-lt"/>
              </a:rPr>
              <a:t>忽略重传</a:t>
            </a:r>
          </a:p>
          <a:p>
            <a:pPr marL="285750" indent="-285750">
              <a:lnSpc>
                <a:spcPct val="120000"/>
              </a:lnSpc>
              <a:buFont typeface="Arial" panose="020B0604020202020204" pitchFamily="34" charset="0"/>
              <a:buChar char="•"/>
            </a:pPr>
            <a:r>
              <a:rPr lang="zh-CN" altLang="en-US" sz="2400" dirty="0">
                <a:cs typeface="+mn-ea"/>
                <a:sym typeface="+mn-lt"/>
              </a:rPr>
              <a:t>样本</a:t>
            </a:r>
            <a:r>
              <a:rPr lang="en-US" altLang="zh-CN" sz="2400" dirty="0">
                <a:cs typeface="+mn-ea"/>
                <a:sym typeface="+mn-lt"/>
              </a:rPr>
              <a:t>RTT</a:t>
            </a:r>
            <a:r>
              <a:rPr lang="zh-CN" altLang="en-US" sz="2400" dirty="0">
                <a:cs typeface="+mn-ea"/>
                <a:sym typeface="+mn-lt"/>
              </a:rPr>
              <a:t>会变化</a:t>
            </a:r>
            <a:r>
              <a:rPr lang="en-US" altLang="zh-CN" sz="2400" dirty="0">
                <a:cs typeface="+mn-ea"/>
                <a:sym typeface="+mn-lt"/>
              </a:rPr>
              <a:t>,</a:t>
            </a:r>
            <a:r>
              <a:rPr lang="zh-CN" altLang="en-US" sz="2400" dirty="0">
                <a:cs typeface="+mn-ea"/>
                <a:sym typeface="+mn-lt"/>
              </a:rPr>
              <a:t>因此需要一个样本</a:t>
            </a:r>
            <a:r>
              <a:rPr lang="en-US" altLang="zh-CN" sz="2400" dirty="0">
                <a:cs typeface="+mn-ea"/>
                <a:sym typeface="+mn-lt"/>
              </a:rPr>
              <a:t>RTT</a:t>
            </a:r>
            <a:r>
              <a:rPr lang="zh-CN" altLang="en-US" sz="2400" dirty="0">
                <a:cs typeface="+mn-ea"/>
                <a:sym typeface="+mn-lt"/>
              </a:rPr>
              <a:t>均值（</a:t>
            </a:r>
            <a:r>
              <a:rPr lang="en-US" altLang="zh-CN" sz="2400" dirty="0">
                <a:cs typeface="+mn-ea"/>
                <a:sym typeface="+mn-lt"/>
              </a:rPr>
              <a:t>Estimated RTT</a:t>
            </a:r>
            <a:r>
              <a:rPr lang="zh-CN" altLang="en-US" sz="2400" dirty="0">
                <a:cs typeface="+mn-ea"/>
                <a:sym typeface="+mn-lt"/>
              </a:rPr>
              <a:t>）</a:t>
            </a:r>
          </a:p>
          <a:p>
            <a:pPr>
              <a:lnSpc>
                <a:spcPct val="120000"/>
              </a:lnSpc>
            </a:pPr>
            <a:r>
              <a:rPr lang="zh-CN" altLang="en-US" sz="2400" dirty="0">
                <a:cs typeface="+mn-ea"/>
                <a:sym typeface="+mn-lt"/>
              </a:rPr>
              <a:t> </a:t>
            </a:r>
            <a:r>
              <a:rPr lang="en-US" altLang="zh-CN" sz="2400" dirty="0">
                <a:cs typeface="+mn-ea"/>
                <a:sym typeface="+mn-lt"/>
              </a:rPr>
              <a:t>	- </a:t>
            </a:r>
            <a:r>
              <a:rPr lang="zh-CN" altLang="en-US" sz="2400" dirty="0">
                <a:cs typeface="+mn-ea"/>
                <a:sym typeface="+mn-lt"/>
              </a:rPr>
              <a:t>对收到的样本</a:t>
            </a:r>
            <a:r>
              <a:rPr lang="en-US" altLang="zh-CN" sz="2400" dirty="0">
                <a:cs typeface="+mn-ea"/>
                <a:sym typeface="+mn-lt"/>
              </a:rPr>
              <a:t>RTT</a:t>
            </a:r>
            <a:r>
              <a:rPr lang="zh-CN" altLang="en-US" sz="2400" dirty="0">
                <a:cs typeface="+mn-ea"/>
                <a:sym typeface="+mn-lt"/>
              </a:rPr>
              <a:t>要根据以下公式进行均值处理</a:t>
            </a:r>
          </a:p>
          <a:p>
            <a:pPr>
              <a:lnSpc>
                <a:spcPct val="120000"/>
              </a:lnSpc>
            </a:pPr>
            <a:r>
              <a:rPr lang="en-US" altLang="zh-CN" sz="2400" dirty="0">
                <a:cs typeface="+mn-ea"/>
                <a:sym typeface="+mn-lt"/>
              </a:rPr>
              <a:t>    </a:t>
            </a:r>
            <a:r>
              <a:rPr lang="en-US" altLang="zh-CN" sz="2400" dirty="0" err="1">
                <a:cs typeface="+mn-ea"/>
                <a:sym typeface="+mn-lt"/>
              </a:rPr>
              <a:t>EstimatedRTT</a:t>
            </a:r>
            <a:r>
              <a:rPr lang="en-US" altLang="zh-CN" sz="2400" dirty="0">
                <a:cs typeface="+mn-ea"/>
                <a:sym typeface="+mn-lt"/>
              </a:rPr>
              <a:t> = (1- </a:t>
            </a:r>
            <a:r>
              <a:rPr lang="en-US" altLang="zh-CN" sz="2400" b="1" dirty="0">
                <a:latin typeface="Courier New" charset="0"/>
                <a:sym typeface="Symbol" charset="0"/>
              </a:rPr>
              <a:t></a:t>
            </a:r>
            <a:r>
              <a:rPr lang="en-US" altLang="zh-CN" sz="2400" dirty="0">
                <a:cs typeface="+mn-ea"/>
                <a:sym typeface="+mn-lt"/>
              </a:rPr>
              <a:t>)*</a:t>
            </a:r>
            <a:r>
              <a:rPr lang="en-US" altLang="zh-CN" sz="2400" dirty="0" err="1">
                <a:cs typeface="+mn-ea"/>
                <a:sym typeface="+mn-lt"/>
              </a:rPr>
              <a:t>EstimatedRTT</a:t>
            </a:r>
            <a:r>
              <a:rPr lang="en-US" altLang="zh-CN" sz="2400" dirty="0">
                <a:cs typeface="+mn-ea"/>
                <a:sym typeface="+mn-lt"/>
              </a:rPr>
              <a:t> +</a:t>
            </a:r>
            <a:r>
              <a:rPr lang="en-US" altLang="zh-CN" sz="2400" b="1" dirty="0">
                <a:latin typeface="Courier New" charset="0"/>
                <a:sym typeface="Symbol" charset="0"/>
              </a:rPr>
              <a:t> </a:t>
            </a:r>
            <a:r>
              <a:rPr lang="en-US" altLang="zh-CN" sz="2400" dirty="0">
                <a:cs typeface="+mn-ea"/>
                <a:sym typeface="+mn-lt"/>
              </a:rPr>
              <a:t>*</a:t>
            </a:r>
            <a:r>
              <a:rPr lang="en-US" altLang="zh-CN" sz="2400" dirty="0" err="1">
                <a:cs typeface="+mn-ea"/>
                <a:sym typeface="+mn-lt"/>
              </a:rPr>
              <a:t>SampleRTT</a:t>
            </a:r>
            <a:endParaRPr lang="en-US" altLang="zh-CN" sz="2400" dirty="0">
              <a:cs typeface="+mn-ea"/>
              <a:sym typeface="+mn-lt"/>
            </a:endParaRPr>
          </a:p>
          <a:p>
            <a:pPr>
              <a:lnSpc>
                <a:spcPct val="120000"/>
              </a:lnSpc>
            </a:pPr>
            <a:r>
              <a:rPr lang="en-US" altLang="zh-CN" sz="2400" dirty="0">
                <a:cs typeface="+mn-ea"/>
                <a:sym typeface="+mn-lt"/>
              </a:rPr>
              <a:t>	</a:t>
            </a:r>
            <a:r>
              <a:rPr lang="zh-CN" altLang="en-US" sz="2400" dirty="0">
                <a:cs typeface="+mn-ea"/>
                <a:sym typeface="+mn-lt"/>
              </a:rPr>
              <a:t>上述均值计算被称为</a:t>
            </a:r>
            <a:r>
              <a:rPr lang="en-US" altLang="zh-CN" sz="2400" dirty="0">
                <a:cs typeface="+mn-ea"/>
                <a:sym typeface="+mn-lt"/>
              </a:rPr>
              <a:t>: </a:t>
            </a:r>
            <a:r>
              <a:rPr lang="zh-CN" altLang="en-US" sz="2400" dirty="0">
                <a:cs typeface="+mn-ea"/>
                <a:sym typeface="+mn-lt"/>
              </a:rPr>
              <a:t>指数加权移动平均，典型的</a:t>
            </a:r>
            <a:r>
              <a:rPr lang="en-US" altLang="zh-CN" sz="2400" dirty="0">
                <a:cs typeface="+mn-ea"/>
                <a:sym typeface="+mn-lt"/>
              </a:rPr>
              <a:t>: </a:t>
            </a:r>
            <a:r>
              <a:rPr lang="en-US" altLang="zh-CN" sz="2400" b="1" dirty="0">
                <a:latin typeface="Courier New" charset="0"/>
                <a:sym typeface="Symbol" charset="0"/>
              </a:rPr>
              <a:t></a:t>
            </a:r>
            <a:r>
              <a:rPr lang="en-US" altLang="zh-CN" sz="2400" dirty="0">
                <a:cs typeface="+mn-ea"/>
                <a:sym typeface="+mn-lt"/>
              </a:rPr>
              <a:t> = 0.125</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3173728" y="710268"/>
            <a:ext cx="5844549"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往返时延的估计和超时</a:t>
            </a:r>
            <a:endParaRPr lang="en-US" altLang="zh-CN" sz="3600" b="1" dirty="0">
              <a:solidFill>
                <a:schemeClr val="accent1"/>
              </a:solidFill>
              <a:cs typeface="+mn-ea"/>
              <a:sym typeface="+mn-lt"/>
            </a:endParaRPr>
          </a:p>
        </p:txBody>
      </p:sp>
    </p:spTree>
    <p:extLst>
      <p:ext uri="{BB962C8B-B14F-4D97-AF65-F5344CB8AC3E}">
        <p14:creationId xmlns:p14="http://schemas.microsoft.com/office/powerpoint/2010/main" val="26313557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4567379" y="710268"/>
            <a:ext cx="3057247" cy="646331"/>
          </a:xfrm>
          <a:prstGeom prst="rect">
            <a:avLst/>
          </a:prstGeom>
        </p:spPr>
        <p:txBody>
          <a:bodyPr wrap="none">
            <a:spAutoFit/>
          </a:bodyPr>
          <a:lstStyle/>
          <a:p>
            <a:pPr algn="ctr"/>
            <a:r>
              <a:rPr lang="en-US" altLang="zh-CN" sz="3600" b="1" dirty="0">
                <a:solidFill>
                  <a:schemeClr val="accent1"/>
                </a:solidFill>
                <a:cs typeface="+mn-ea"/>
                <a:sym typeface="+mn-lt"/>
              </a:rPr>
              <a:t>RTT </a:t>
            </a:r>
            <a:r>
              <a:rPr lang="zh-CN" altLang="en-US" sz="3600" b="1" dirty="0">
                <a:solidFill>
                  <a:schemeClr val="accent1"/>
                </a:solidFill>
                <a:cs typeface="+mn-ea"/>
                <a:sym typeface="+mn-lt"/>
              </a:rPr>
              <a:t>估计例子</a:t>
            </a:r>
            <a:endParaRPr lang="en-US" altLang="zh-CN" sz="3600" b="1" dirty="0">
              <a:solidFill>
                <a:schemeClr val="accent1"/>
              </a:solidFill>
              <a:cs typeface="+mn-ea"/>
              <a:sym typeface="+mn-lt"/>
            </a:endParaRPr>
          </a:p>
        </p:txBody>
      </p:sp>
      <p:pic>
        <p:nvPicPr>
          <p:cNvPr id="11"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603" y="1439918"/>
            <a:ext cx="7939689" cy="519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3"/>
          <p:cNvSpPr>
            <a:spLocks noChangeArrowheads="1"/>
          </p:cNvSpPr>
          <p:nvPr/>
        </p:nvSpPr>
        <p:spPr bwMode="auto">
          <a:xfrm>
            <a:off x="4319752" y="1557049"/>
            <a:ext cx="3334761" cy="29622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14" name="Text Box 19"/>
          <p:cNvSpPr txBox="1">
            <a:spLocks noChangeArrowheads="1"/>
          </p:cNvSpPr>
          <p:nvPr/>
        </p:nvSpPr>
        <p:spPr bwMode="auto">
          <a:xfrm>
            <a:off x="4162427" y="1700868"/>
            <a:ext cx="386715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Arial" charset="0"/>
              </a:rPr>
              <a:t>RTT:</a:t>
            </a:r>
            <a:r>
              <a:rPr lang="en-US" sz="1400" dirty="0">
                <a:solidFill>
                  <a:schemeClr val="bg1"/>
                </a:solidFill>
                <a:latin typeface="Arial" charset="0"/>
              </a:rPr>
              <a:t> </a:t>
            </a:r>
            <a:r>
              <a:rPr lang="en-US" sz="1400" dirty="0">
                <a:latin typeface="Arial" charset="0"/>
              </a:rPr>
              <a:t>gaia.cs.umass.edu</a:t>
            </a:r>
            <a:r>
              <a:rPr lang="en-US" sz="1400" dirty="0">
                <a:solidFill>
                  <a:schemeClr val="bg1"/>
                </a:solidFill>
                <a:latin typeface="Arial" charset="0"/>
              </a:rPr>
              <a:t> </a:t>
            </a:r>
            <a:r>
              <a:rPr lang="en-US" sz="1400" dirty="0">
                <a:latin typeface="Arial" charset="0"/>
              </a:rPr>
              <a:t>to</a:t>
            </a:r>
            <a:r>
              <a:rPr lang="en-US" sz="1400" dirty="0">
                <a:solidFill>
                  <a:schemeClr val="bg1"/>
                </a:solidFill>
                <a:latin typeface="Arial" charset="0"/>
              </a:rPr>
              <a:t> </a:t>
            </a:r>
            <a:r>
              <a:rPr lang="en-US" sz="1400" dirty="0">
                <a:latin typeface="Arial" charset="0"/>
              </a:rPr>
              <a:t>fantasia.eurecom.fr</a:t>
            </a:r>
          </a:p>
        </p:txBody>
      </p:sp>
    </p:spTree>
    <p:extLst>
      <p:ext uri="{BB962C8B-B14F-4D97-AF65-F5344CB8AC3E}">
        <p14:creationId xmlns:p14="http://schemas.microsoft.com/office/powerpoint/2010/main" val="12757482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337115" y="1331529"/>
            <a:ext cx="9194251" cy="514284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800" dirty="0">
                <a:solidFill>
                  <a:schemeClr val="tx1"/>
                </a:solidFill>
                <a:cs typeface="+mn-ea"/>
                <a:sym typeface="+mn-lt"/>
              </a:rPr>
              <a:t>设置超时</a:t>
            </a:r>
          </a:p>
          <a:p>
            <a:pPr marL="342900" indent="-342900">
              <a:lnSpc>
                <a:spcPct val="150000"/>
              </a:lnSpc>
              <a:buFont typeface="Arial" panose="020B0604020202020204" pitchFamily="34" charset="0"/>
              <a:buChar char="•"/>
            </a:pPr>
            <a:r>
              <a:rPr lang="en-US" altLang="zh-CN" sz="2400" dirty="0" err="1">
                <a:solidFill>
                  <a:schemeClr val="tx1"/>
                </a:solidFill>
                <a:cs typeface="+mn-ea"/>
                <a:sym typeface="+mn-lt"/>
              </a:rPr>
              <a:t>EstimtedRTT</a:t>
            </a:r>
            <a:r>
              <a:rPr lang="en-US" altLang="zh-CN" sz="2400" dirty="0">
                <a:solidFill>
                  <a:schemeClr val="tx1"/>
                </a:solidFill>
                <a:cs typeface="+mn-ea"/>
                <a:sym typeface="+mn-lt"/>
              </a:rPr>
              <a:t> </a:t>
            </a:r>
            <a:r>
              <a:rPr lang="zh-CN" altLang="en-US" sz="2400" dirty="0">
                <a:solidFill>
                  <a:schemeClr val="tx1"/>
                </a:solidFill>
                <a:cs typeface="+mn-ea"/>
                <a:sym typeface="+mn-lt"/>
              </a:rPr>
              <a:t>加上 “安全余量”</a:t>
            </a:r>
          </a:p>
          <a:p>
            <a:pPr lvl="1">
              <a:lnSpc>
                <a:spcPct val="150000"/>
              </a:lnSpc>
            </a:pPr>
            <a:r>
              <a:rPr lang="en-US" altLang="zh-CN" sz="2400" dirty="0">
                <a:solidFill>
                  <a:srgbClr val="0070C0"/>
                </a:solidFill>
                <a:cs typeface="+mn-ea"/>
                <a:sym typeface="+mn-lt"/>
              </a:rPr>
              <a:t> </a:t>
            </a:r>
            <a:r>
              <a:rPr lang="en-US" altLang="zh-CN" sz="2400" dirty="0" err="1">
                <a:solidFill>
                  <a:srgbClr val="0070C0"/>
                </a:solidFill>
                <a:cs typeface="+mn-ea"/>
                <a:sym typeface="+mn-lt"/>
              </a:rPr>
              <a:t>EstimatedRTT</a:t>
            </a:r>
            <a:r>
              <a:rPr lang="zh-CN" altLang="en-US" sz="2400" dirty="0">
                <a:solidFill>
                  <a:srgbClr val="0070C0"/>
                </a:solidFill>
                <a:cs typeface="+mn-ea"/>
                <a:sym typeface="+mn-lt"/>
              </a:rPr>
              <a:t>变化大 </a:t>
            </a:r>
            <a:r>
              <a:rPr lang="en-US" altLang="zh-CN" sz="2400" dirty="0">
                <a:solidFill>
                  <a:srgbClr val="0070C0"/>
                </a:solidFill>
                <a:cs typeface="+mn-ea"/>
                <a:sym typeface="+mn-lt"/>
              </a:rPr>
              <a:t>-&gt; </a:t>
            </a:r>
            <a:r>
              <a:rPr lang="zh-CN" altLang="en-US" sz="2400" dirty="0">
                <a:solidFill>
                  <a:srgbClr val="0070C0"/>
                </a:solidFill>
                <a:cs typeface="+mn-ea"/>
                <a:sym typeface="+mn-lt"/>
              </a:rPr>
              <a:t>更大的安全余量</a:t>
            </a:r>
          </a:p>
          <a:p>
            <a:pPr marL="342900" indent="-342900">
              <a:lnSpc>
                <a:spcPct val="150000"/>
              </a:lnSpc>
              <a:buFont typeface="Arial" panose="020B0604020202020204" pitchFamily="34" charset="0"/>
              <a:buChar char="•"/>
            </a:pPr>
            <a:r>
              <a:rPr lang="en-US" altLang="zh-CN" sz="2400" dirty="0" err="1">
                <a:solidFill>
                  <a:schemeClr val="tx1"/>
                </a:solidFill>
                <a:cs typeface="+mn-ea"/>
                <a:sym typeface="+mn-lt"/>
              </a:rPr>
              <a:t>SampleRTT</a:t>
            </a:r>
            <a:r>
              <a:rPr lang="en-US" altLang="zh-CN" sz="2400" dirty="0">
                <a:solidFill>
                  <a:schemeClr val="tx1"/>
                </a:solidFill>
                <a:cs typeface="+mn-ea"/>
                <a:sym typeface="+mn-lt"/>
              </a:rPr>
              <a:t> </a:t>
            </a:r>
            <a:r>
              <a:rPr lang="zh-CN" altLang="en-US" sz="2400" dirty="0">
                <a:solidFill>
                  <a:schemeClr val="tx1"/>
                </a:solidFill>
                <a:cs typeface="+mn-ea"/>
                <a:sym typeface="+mn-lt"/>
              </a:rPr>
              <a:t>偏离 </a:t>
            </a:r>
            <a:r>
              <a:rPr lang="en-US" altLang="zh-CN" sz="2400" dirty="0" err="1">
                <a:solidFill>
                  <a:schemeClr val="tx1"/>
                </a:solidFill>
                <a:cs typeface="+mn-ea"/>
                <a:sym typeface="+mn-lt"/>
              </a:rPr>
              <a:t>EstimatedRTT</a:t>
            </a:r>
            <a:r>
              <a:rPr lang="zh-CN" altLang="en-US" sz="2400" dirty="0">
                <a:solidFill>
                  <a:schemeClr val="tx1"/>
                </a:solidFill>
                <a:cs typeface="+mn-ea"/>
                <a:sym typeface="+mn-lt"/>
              </a:rPr>
              <a:t>多少的估计</a:t>
            </a:r>
            <a:endParaRPr lang="en-US" altLang="zh-CN" sz="2400" dirty="0">
              <a:solidFill>
                <a:schemeClr val="tx1"/>
              </a:solidFill>
              <a:cs typeface="+mn-ea"/>
              <a:sym typeface="+mn-lt"/>
            </a:endParaRPr>
          </a:p>
          <a:p>
            <a:pPr>
              <a:lnSpc>
                <a:spcPct val="150000"/>
              </a:lnSpc>
            </a:pPr>
            <a:r>
              <a:rPr lang="en-US" altLang="zh-CN" sz="2400" dirty="0">
                <a:solidFill>
                  <a:schemeClr val="tx1"/>
                </a:solidFill>
                <a:cs typeface="+mn-ea"/>
              </a:rPr>
              <a:t>    </a:t>
            </a:r>
            <a:r>
              <a:rPr lang="en-US" altLang="zh-CN" sz="2400" dirty="0" err="1">
                <a:solidFill>
                  <a:schemeClr val="tx1"/>
                </a:solidFill>
                <a:cs typeface="+mn-ea"/>
              </a:rPr>
              <a:t>DevRTT</a:t>
            </a:r>
            <a:r>
              <a:rPr lang="en-US" altLang="zh-CN" sz="2400" dirty="0">
                <a:solidFill>
                  <a:schemeClr val="tx1"/>
                </a:solidFill>
                <a:cs typeface="+mn-ea"/>
              </a:rPr>
              <a:t> = (1-</a:t>
            </a:r>
            <a:r>
              <a:rPr lang="en-US" altLang="zh-CN" sz="2400" b="1" dirty="0">
                <a:solidFill>
                  <a:schemeClr val="tx1"/>
                </a:solidFill>
                <a:latin typeface="Courier New" charset="0"/>
                <a:sym typeface="Symbol" charset="0"/>
              </a:rPr>
              <a:t></a:t>
            </a:r>
            <a:r>
              <a:rPr lang="en-US" altLang="zh-CN" sz="2400" dirty="0">
                <a:solidFill>
                  <a:schemeClr val="tx1"/>
                </a:solidFill>
                <a:cs typeface="+mn-ea"/>
              </a:rPr>
              <a:t>)*</a:t>
            </a:r>
            <a:r>
              <a:rPr lang="en-US" altLang="zh-CN" sz="2400" dirty="0" err="1">
                <a:solidFill>
                  <a:schemeClr val="tx1"/>
                </a:solidFill>
                <a:cs typeface="+mn-ea"/>
              </a:rPr>
              <a:t>DevRTT</a:t>
            </a:r>
            <a:r>
              <a:rPr lang="en-US" altLang="zh-CN" sz="2400" dirty="0">
                <a:solidFill>
                  <a:schemeClr val="tx1"/>
                </a:solidFill>
                <a:cs typeface="+mn-ea"/>
              </a:rPr>
              <a:t> +</a:t>
            </a:r>
            <a:r>
              <a:rPr lang="en-US" altLang="zh-CN" sz="2400" b="1" dirty="0">
                <a:solidFill>
                  <a:schemeClr val="tx1"/>
                </a:solidFill>
                <a:latin typeface="Courier New" charset="0"/>
                <a:sym typeface="Symbol" charset="0"/>
              </a:rPr>
              <a:t></a:t>
            </a:r>
            <a:r>
              <a:rPr lang="en-US" altLang="zh-CN" sz="2400" dirty="0">
                <a:solidFill>
                  <a:schemeClr val="tx1"/>
                </a:solidFill>
                <a:cs typeface="+mn-ea"/>
              </a:rPr>
              <a:t>*| </a:t>
            </a:r>
            <a:r>
              <a:rPr lang="en-US" altLang="zh-CN" sz="2400" dirty="0" err="1">
                <a:solidFill>
                  <a:schemeClr val="tx1"/>
                </a:solidFill>
                <a:cs typeface="+mn-ea"/>
              </a:rPr>
              <a:t>SampleRTT-EstimatedRTT</a:t>
            </a:r>
            <a:r>
              <a:rPr lang="en-US" altLang="zh-CN" sz="2400" dirty="0">
                <a:solidFill>
                  <a:schemeClr val="tx1"/>
                </a:solidFill>
                <a:cs typeface="+mn-ea"/>
              </a:rPr>
              <a:t> |</a:t>
            </a:r>
          </a:p>
          <a:p>
            <a:pPr>
              <a:lnSpc>
                <a:spcPct val="150000"/>
              </a:lnSpc>
            </a:pPr>
            <a:r>
              <a:rPr lang="en-US" altLang="zh-CN" sz="2400" dirty="0">
                <a:solidFill>
                  <a:schemeClr val="tx1"/>
                </a:solidFill>
                <a:cs typeface="+mn-ea"/>
              </a:rPr>
              <a:t>    (</a:t>
            </a:r>
            <a:r>
              <a:rPr lang="zh-CN" altLang="en-US" sz="2400" dirty="0">
                <a:solidFill>
                  <a:schemeClr val="tx1"/>
                </a:solidFill>
                <a:cs typeface="+mn-ea"/>
              </a:rPr>
              <a:t>典型地</a:t>
            </a:r>
            <a:r>
              <a:rPr lang="en-US" altLang="zh-CN" sz="2400" dirty="0">
                <a:solidFill>
                  <a:schemeClr val="tx1"/>
                </a:solidFill>
                <a:cs typeface="+mn-ea"/>
              </a:rPr>
              <a:t>, </a:t>
            </a:r>
            <a:r>
              <a:rPr lang="en-US" altLang="zh-CN" sz="2400" b="1" dirty="0">
                <a:solidFill>
                  <a:schemeClr val="tx1"/>
                </a:solidFill>
                <a:latin typeface="Courier New" charset="0"/>
                <a:sym typeface="Symbol" charset="0"/>
              </a:rPr>
              <a:t></a:t>
            </a:r>
            <a:r>
              <a:rPr lang="en-US" altLang="zh-CN" sz="2400" dirty="0">
                <a:solidFill>
                  <a:schemeClr val="tx1"/>
                </a:solidFill>
                <a:cs typeface="+mn-ea"/>
              </a:rPr>
              <a:t> = 0.25)</a:t>
            </a:r>
          </a:p>
          <a:p>
            <a:pPr>
              <a:lnSpc>
                <a:spcPct val="150000"/>
              </a:lnSpc>
            </a:pPr>
            <a:r>
              <a:rPr lang="zh-CN" altLang="en-US" sz="2400" dirty="0">
                <a:solidFill>
                  <a:schemeClr val="tx1"/>
                </a:solidFill>
                <a:cs typeface="+mn-ea"/>
              </a:rPr>
              <a:t>然后设置超时时间间隔</a:t>
            </a:r>
            <a:r>
              <a:rPr lang="en-US" altLang="zh-CN" sz="2400" dirty="0">
                <a:solidFill>
                  <a:schemeClr val="tx1"/>
                </a:solidFill>
                <a:cs typeface="+mn-ea"/>
              </a:rPr>
              <a:t>:</a:t>
            </a:r>
            <a:endParaRPr lang="en-US" altLang="zh-CN" sz="2400" dirty="0">
              <a:solidFill>
                <a:schemeClr val="tx1"/>
              </a:solidFill>
              <a:cs typeface="+mn-ea"/>
              <a:sym typeface="+mn-lt"/>
            </a:endParaRPr>
          </a:p>
          <a:p>
            <a:pPr>
              <a:lnSpc>
                <a:spcPct val="150000"/>
              </a:lnSpc>
            </a:pPr>
            <a:r>
              <a:rPr lang="en-US" altLang="zh-CN" sz="2400" dirty="0">
                <a:solidFill>
                  <a:schemeClr val="tx1"/>
                </a:solidFill>
                <a:cs typeface="+mn-ea"/>
              </a:rPr>
              <a:t>    </a:t>
            </a:r>
            <a:r>
              <a:rPr lang="en-US" altLang="zh-CN" sz="2400" dirty="0" err="1">
                <a:solidFill>
                  <a:schemeClr val="tx1"/>
                </a:solidFill>
                <a:cs typeface="+mn-ea"/>
              </a:rPr>
              <a:t>TimeoutInterval</a:t>
            </a:r>
            <a:r>
              <a:rPr lang="en-US" altLang="zh-CN" sz="2400" dirty="0">
                <a:solidFill>
                  <a:schemeClr val="tx1"/>
                </a:solidFill>
                <a:cs typeface="+mn-ea"/>
              </a:rPr>
              <a:t> = </a:t>
            </a:r>
            <a:r>
              <a:rPr lang="en-US" altLang="zh-CN" sz="2400" dirty="0" err="1">
                <a:solidFill>
                  <a:schemeClr val="tx1"/>
                </a:solidFill>
                <a:cs typeface="+mn-ea"/>
              </a:rPr>
              <a:t>EstimatedRTT</a:t>
            </a:r>
            <a:r>
              <a:rPr lang="en-US" altLang="zh-CN" sz="2400" dirty="0">
                <a:solidFill>
                  <a:schemeClr val="tx1"/>
                </a:solidFill>
                <a:cs typeface="+mn-ea"/>
              </a:rPr>
              <a:t> + 4*</a:t>
            </a:r>
            <a:r>
              <a:rPr lang="en-US" altLang="zh-CN" sz="2400" dirty="0" err="1">
                <a:solidFill>
                  <a:schemeClr val="tx1"/>
                </a:solidFill>
                <a:cs typeface="+mn-ea"/>
              </a:rPr>
              <a:t>DevRTT</a:t>
            </a:r>
            <a:endParaRPr lang="zh-CN" altLang="en-US" sz="2400" dirty="0">
              <a:solidFill>
                <a:schemeClr val="tx1"/>
              </a:solidFill>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3233681" y="710268"/>
            <a:ext cx="5724644" cy="646331"/>
          </a:xfrm>
          <a:prstGeom prst="rect">
            <a:avLst/>
          </a:prstGeom>
        </p:spPr>
        <p:txBody>
          <a:bodyPr wrap="none">
            <a:spAutoFit/>
          </a:bodyPr>
          <a:lstStyle/>
          <a:p>
            <a:pPr algn="ctr"/>
            <a:r>
              <a:rPr lang="en-US" altLang="zh-CN" sz="3600" b="1" dirty="0">
                <a:solidFill>
                  <a:schemeClr val="accent1"/>
                </a:solidFill>
                <a:cs typeface="+mn-ea"/>
                <a:sym typeface="+mn-lt"/>
              </a:rPr>
              <a:t>TCP</a:t>
            </a:r>
            <a:r>
              <a:rPr lang="zh-CN" altLang="en-US" sz="3600" b="1" dirty="0">
                <a:solidFill>
                  <a:schemeClr val="accent1"/>
                </a:solidFill>
                <a:cs typeface="+mn-ea"/>
                <a:sym typeface="+mn-lt"/>
              </a:rPr>
              <a:t>往返时延的估计和超时</a:t>
            </a:r>
            <a:endParaRPr lang="en-US" altLang="zh-CN" sz="3600" b="1" dirty="0">
              <a:solidFill>
                <a:schemeClr val="accent1"/>
              </a:solidFill>
              <a:cs typeface="+mn-ea"/>
              <a:sym typeface="+mn-lt"/>
            </a:endParaRPr>
          </a:p>
        </p:txBody>
      </p:sp>
      <p:sp>
        <p:nvSpPr>
          <p:cNvPr id="6" name="TextBox 1"/>
          <p:cNvSpPr txBox="1">
            <a:spLocks noChangeArrowheads="1"/>
          </p:cNvSpPr>
          <p:nvPr/>
        </p:nvSpPr>
        <p:spPr bwMode="auto">
          <a:xfrm>
            <a:off x="7150429" y="6550223"/>
            <a:ext cx="45069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dirty="0">
                <a:latin typeface="Arial" panose="020B0604020202020204" pitchFamily="34" charset="0"/>
              </a:rPr>
              <a:t>examples: h</a:t>
            </a:r>
            <a:r>
              <a:rPr lang="en-US" altLang="zh-CN" sz="1200" dirty="0">
                <a:latin typeface="Arial" panose="020B0604020202020204" pitchFamily="34" charset="0"/>
              </a:rPr>
              <a:t>ttp://gaia.cs.umass.edu/kurose_ross/interactive/</a:t>
            </a:r>
          </a:p>
        </p:txBody>
      </p:sp>
      <p:pic>
        <p:nvPicPr>
          <p:cNvPr id="7" name="Picture 20" descr="alarm_clock_rin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410" y="4931268"/>
            <a:ext cx="7524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0756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992313" y="6921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Tx/>
              <a:buNone/>
            </a:pPr>
            <a:endParaRPr lang="zh-CN" altLang="en-US" sz="4000" u="sng" dirty="0">
              <a:solidFill>
                <a:srgbClr val="00007F"/>
              </a:solidFill>
              <a:latin typeface="+mn-lt"/>
              <a:ea typeface="+mn-ea"/>
              <a:cs typeface="+mn-ea"/>
              <a:sym typeface="+mn-lt"/>
            </a:endParaRPr>
          </a:p>
        </p:txBody>
      </p:sp>
      <p:sp>
        <p:nvSpPr>
          <p:cNvPr id="4" name="Title 1"/>
          <p:cNvSpPr txBox="1">
            <a:spLocks/>
          </p:cNvSpPr>
          <p:nvPr/>
        </p:nvSpPr>
        <p:spPr>
          <a:xfrm>
            <a:off x="611560" y="175643"/>
            <a:ext cx="2338904" cy="51650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传输层服务</a:t>
            </a:r>
          </a:p>
        </p:txBody>
      </p:sp>
      <p:sp>
        <p:nvSpPr>
          <p:cNvPr id="5" name="矩形 4"/>
          <p:cNvSpPr/>
          <p:nvPr/>
        </p:nvSpPr>
        <p:spPr>
          <a:xfrm>
            <a:off x="3939000" y="710268"/>
            <a:ext cx="4314001" cy="646331"/>
          </a:xfrm>
          <a:prstGeom prst="rect">
            <a:avLst/>
          </a:prstGeom>
        </p:spPr>
        <p:txBody>
          <a:bodyPr wrap="none">
            <a:spAutoFit/>
          </a:bodyPr>
          <a:lstStyle/>
          <a:p>
            <a:pPr algn="ctr"/>
            <a:r>
              <a:rPr lang="en-US" altLang="zh-CN" sz="3600" b="1" dirty="0">
                <a:solidFill>
                  <a:schemeClr val="accent1"/>
                </a:solidFill>
                <a:cs typeface="+mn-ea"/>
                <a:sym typeface="+mn-lt"/>
              </a:rPr>
              <a:t>Internet </a:t>
            </a:r>
            <a:r>
              <a:rPr lang="zh-CN" altLang="en-US" sz="3600" b="1" dirty="0">
                <a:solidFill>
                  <a:schemeClr val="accent1"/>
                </a:solidFill>
                <a:cs typeface="+mn-ea"/>
                <a:sym typeface="+mn-lt"/>
              </a:rPr>
              <a:t>传输层协议</a:t>
            </a:r>
          </a:p>
        </p:txBody>
      </p:sp>
      <p:sp>
        <p:nvSpPr>
          <p:cNvPr id="2" name="矩形 1"/>
          <p:cNvSpPr/>
          <p:nvPr/>
        </p:nvSpPr>
        <p:spPr>
          <a:xfrm>
            <a:off x="1476213" y="1853268"/>
            <a:ext cx="6096000" cy="3271024"/>
          </a:xfrm>
          <a:prstGeom prst="rect">
            <a:avLst/>
          </a:prstGeom>
        </p:spPr>
        <p:txBody>
          <a:bodyPr>
            <a:spAutoFit/>
          </a:bodyPr>
          <a:lstStyle/>
          <a:p>
            <a:pPr>
              <a:lnSpc>
                <a:spcPct val="150000"/>
              </a:lnSpc>
            </a:pPr>
            <a:r>
              <a:rPr lang="zh-CN" altLang="en-US" sz="2400" dirty="0">
                <a:solidFill>
                  <a:srgbClr val="ED7D31"/>
                </a:solidFill>
                <a:latin typeface="+mn-ea"/>
              </a:rPr>
              <a:t>可靠按序递交 </a:t>
            </a:r>
            <a:r>
              <a:rPr lang="en-US" altLang="zh-CN" sz="2400" dirty="0">
                <a:solidFill>
                  <a:srgbClr val="ED7D31"/>
                </a:solidFill>
                <a:latin typeface="+mn-ea"/>
              </a:rPr>
              <a:t>(TCP)</a:t>
            </a:r>
          </a:p>
          <a:p>
            <a:pPr lvl="1">
              <a:lnSpc>
                <a:spcPct val="150000"/>
              </a:lnSpc>
            </a:pPr>
            <a:r>
              <a:rPr lang="zh-CN" altLang="en-US" sz="2000" dirty="0">
                <a:latin typeface="+mn-ea"/>
              </a:rPr>
              <a:t>拥塞控制 </a:t>
            </a:r>
          </a:p>
          <a:p>
            <a:pPr lvl="1">
              <a:lnSpc>
                <a:spcPct val="150000"/>
              </a:lnSpc>
            </a:pPr>
            <a:r>
              <a:rPr lang="zh-CN" altLang="en-US" sz="2000" dirty="0">
                <a:latin typeface="+mn-ea"/>
              </a:rPr>
              <a:t>流量控制</a:t>
            </a:r>
          </a:p>
          <a:p>
            <a:pPr lvl="1">
              <a:lnSpc>
                <a:spcPct val="150000"/>
              </a:lnSpc>
            </a:pPr>
            <a:r>
              <a:rPr lang="zh-CN" altLang="en-US" sz="2000" dirty="0">
                <a:latin typeface="+mn-ea"/>
              </a:rPr>
              <a:t>连接建立</a:t>
            </a:r>
          </a:p>
          <a:p>
            <a:pPr>
              <a:lnSpc>
                <a:spcPct val="150000"/>
              </a:lnSpc>
            </a:pPr>
            <a:r>
              <a:rPr lang="zh-CN" altLang="en-US" sz="2400" dirty="0">
                <a:solidFill>
                  <a:srgbClr val="ED7D31"/>
                </a:solidFill>
                <a:latin typeface="+mn-ea"/>
              </a:rPr>
              <a:t>不可靠的无序传递</a:t>
            </a:r>
            <a:r>
              <a:rPr lang="en-US" altLang="zh-CN" sz="2400" dirty="0">
                <a:solidFill>
                  <a:srgbClr val="ED7D31"/>
                </a:solidFill>
                <a:latin typeface="+mn-ea"/>
              </a:rPr>
              <a:t>: UDP</a:t>
            </a:r>
          </a:p>
          <a:p>
            <a:pPr lvl="1">
              <a:lnSpc>
                <a:spcPct val="150000"/>
              </a:lnSpc>
            </a:pPr>
            <a:r>
              <a:rPr lang="en-US" altLang="zh-CN" sz="2000" dirty="0">
                <a:latin typeface="+mn-ea"/>
              </a:rPr>
              <a:t>“</a:t>
            </a:r>
            <a:r>
              <a:rPr lang="zh-CN" altLang="en-US" sz="2000" dirty="0">
                <a:latin typeface="+mn-ea"/>
              </a:rPr>
              <a:t>尽力传递” </a:t>
            </a:r>
            <a:r>
              <a:rPr lang="en-US" altLang="zh-CN" sz="2000" dirty="0">
                <a:latin typeface="+mn-ea"/>
              </a:rPr>
              <a:t>IP</a:t>
            </a:r>
            <a:r>
              <a:rPr lang="zh-CN" altLang="en-US" sz="2000" dirty="0">
                <a:latin typeface="+mn-ea"/>
              </a:rPr>
              <a:t>的直接扩展</a:t>
            </a:r>
            <a:endParaRPr lang="en-US" altLang="zh-CN" sz="2000" dirty="0">
              <a:latin typeface="+mn-ea"/>
            </a:endParaRPr>
          </a:p>
          <a:p>
            <a:pPr lvl="1">
              <a:lnSpc>
                <a:spcPct val="150000"/>
              </a:lnSpc>
            </a:pPr>
            <a:endParaRPr lang="zh-CN" altLang="en-US" sz="1100" dirty="0">
              <a:latin typeface="+mn-ea"/>
            </a:endParaRPr>
          </a:p>
        </p:txBody>
      </p:sp>
      <p:sp>
        <p:nvSpPr>
          <p:cNvPr id="3" name="矩形 2">
            <a:extLst>
              <a:ext uri="{FF2B5EF4-FFF2-40B4-BE49-F238E27FC236}">
                <a16:creationId xmlns:a16="http://schemas.microsoft.com/office/drawing/2014/main" id="{43C5505A-1422-45A2-8868-FA0B06C0E8CC}"/>
              </a:ext>
            </a:extLst>
          </p:cNvPr>
          <p:cNvSpPr/>
          <p:nvPr/>
        </p:nvSpPr>
        <p:spPr>
          <a:xfrm>
            <a:off x="1099457" y="1540753"/>
            <a:ext cx="10591800" cy="110242"/>
          </a:xfrm>
          <a:prstGeom prst="rect">
            <a:avLst/>
          </a:prstGeom>
          <a:gradFill flip="none" rotWithShape="1">
            <a:gsLst>
              <a:gs pos="0">
                <a:schemeClr val="accent1">
                  <a:lumMod val="67000"/>
                </a:schemeClr>
              </a:gs>
              <a:gs pos="48000">
                <a:schemeClr val="accent1">
                  <a:lumMod val="97000"/>
                  <a:lumOff val="3000"/>
                </a:schemeClr>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DCF0580-0A57-4749-B400-43BC99F93EF6}"/>
              </a:ext>
            </a:extLst>
          </p:cNvPr>
          <p:cNvSpPr txBox="1"/>
          <p:nvPr/>
        </p:nvSpPr>
        <p:spPr>
          <a:xfrm>
            <a:off x="6569960" y="1853268"/>
            <a:ext cx="4223657" cy="1689052"/>
          </a:xfrm>
          <a:prstGeom prst="rect">
            <a:avLst/>
          </a:prstGeom>
          <a:noFill/>
        </p:spPr>
        <p:txBody>
          <a:bodyPr wrap="square">
            <a:spAutoFit/>
          </a:bodyPr>
          <a:lstStyle/>
          <a:p>
            <a:pPr>
              <a:lnSpc>
                <a:spcPct val="150000"/>
              </a:lnSpc>
            </a:pPr>
            <a:r>
              <a:rPr lang="zh-CN" altLang="en-US" sz="2400" dirty="0">
                <a:latin typeface="+mn-ea"/>
              </a:rPr>
              <a:t>不提供的服务</a:t>
            </a:r>
            <a:r>
              <a:rPr lang="en-US" altLang="zh-CN" sz="2400" dirty="0">
                <a:latin typeface="+mn-ea"/>
              </a:rPr>
              <a:t>: </a:t>
            </a:r>
          </a:p>
          <a:p>
            <a:pPr lvl="1">
              <a:lnSpc>
                <a:spcPct val="150000"/>
              </a:lnSpc>
            </a:pPr>
            <a:r>
              <a:rPr lang="zh-CN" altLang="en-US" sz="2400" dirty="0">
                <a:latin typeface="+mn-ea"/>
              </a:rPr>
              <a:t>延迟保证</a:t>
            </a:r>
          </a:p>
          <a:p>
            <a:pPr lvl="1">
              <a:lnSpc>
                <a:spcPct val="150000"/>
              </a:lnSpc>
            </a:pPr>
            <a:r>
              <a:rPr lang="zh-CN" altLang="en-US" sz="2400" dirty="0">
                <a:latin typeface="+mn-ea"/>
              </a:rPr>
              <a:t>带宽保证</a:t>
            </a:r>
          </a:p>
        </p:txBody>
      </p:sp>
      <p:sp>
        <p:nvSpPr>
          <p:cNvPr id="9" name="矩形 8">
            <a:extLst>
              <a:ext uri="{FF2B5EF4-FFF2-40B4-BE49-F238E27FC236}">
                <a16:creationId xmlns:a16="http://schemas.microsoft.com/office/drawing/2014/main" id="{2A24E23F-2AF8-48D2-94E6-34A7718DB456}"/>
              </a:ext>
            </a:extLst>
          </p:cNvPr>
          <p:cNvSpPr/>
          <p:nvPr/>
        </p:nvSpPr>
        <p:spPr>
          <a:xfrm rot="10800000">
            <a:off x="631371" y="5679582"/>
            <a:ext cx="10591800" cy="110242"/>
          </a:xfrm>
          <a:prstGeom prst="rect">
            <a:avLst/>
          </a:prstGeom>
          <a:gradFill flip="none" rotWithShape="1">
            <a:gsLst>
              <a:gs pos="0">
                <a:schemeClr val="accent1">
                  <a:lumMod val="67000"/>
                </a:schemeClr>
              </a:gs>
              <a:gs pos="48000">
                <a:schemeClr val="accent1">
                  <a:lumMod val="97000"/>
                  <a:lumOff val="3000"/>
                </a:schemeClr>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82521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500"/>
                                        <p:tgtEl>
                                          <p:spTgt spid="2">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500"/>
                                        <p:tgtEl>
                                          <p:spTgt spid="2">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fade">
                                      <p:cBhvr>
                                        <p:cTn id="3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3" name="圆角矩形 42"/>
          <p:cNvSpPr/>
          <p:nvPr/>
        </p:nvSpPr>
        <p:spPr>
          <a:xfrm>
            <a:off x="872359" y="1498131"/>
            <a:ext cx="10052105" cy="472399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800" dirty="0">
                <a:solidFill>
                  <a:schemeClr val="tx1"/>
                </a:solidFill>
                <a:cs typeface="+mn-ea"/>
              </a:rPr>
              <a:t>设置超时</a:t>
            </a:r>
          </a:p>
          <a:p>
            <a:pPr marL="457200" indent="-457200">
              <a:lnSpc>
                <a:spcPct val="150000"/>
              </a:lnSpc>
              <a:buFont typeface="Arial" panose="020B0604020202020204" pitchFamily="34" charset="0"/>
              <a:buChar char="•"/>
            </a:pPr>
            <a:r>
              <a:rPr lang="zh-CN" altLang="en-US" sz="2400" dirty="0">
                <a:solidFill>
                  <a:schemeClr val="tx1"/>
                </a:solidFill>
                <a:cs typeface="+mn-ea"/>
              </a:rPr>
              <a:t>初始时</a:t>
            </a:r>
            <a:r>
              <a:rPr lang="en-US" altLang="zh-CN" sz="2400" dirty="0" err="1">
                <a:solidFill>
                  <a:schemeClr val="tx1"/>
                </a:solidFill>
                <a:cs typeface="+mn-ea"/>
              </a:rPr>
              <a:t>TimeoutInterval</a:t>
            </a:r>
            <a:r>
              <a:rPr lang="zh-CN" altLang="en-US" sz="2400" dirty="0">
                <a:solidFill>
                  <a:schemeClr val="tx1"/>
                </a:solidFill>
                <a:cs typeface="+mn-ea"/>
              </a:rPr>
              <a:t>设置为</a:t>
            </a:r>
            <a:r>
              <a:rPr lang="en-US" altLang="zh-CN" sz="2400" dirty="0">
                <a:solidFill>
                  <a:schemeClr val="tx1"/>
                </a:solidFill>
                <a:cs typeface="+mn-ea"/>
              </a:rPr>
              <a:t>1</a:t>
            </a:r>
            <a:r>
              <a:rPr lang="zh-CN" altLang="en-US" sz="2400" dirty="0">
                <a:solidFill>
                  <a:schemeClr val="tx1"/>
                </a:solidFill>
                <a:cs typeface="+mn-ea"/>
              </a:rPr>
              <a:t>秒</a:t>
            </a:r>
          </a:p>
          <a:p>
            <a:pPr marL="457200" indent="-457200">
              <a:lnSpc>
                <a:spcPct val="150000"/>
              </a:lnSpc>
              <a:buFont typeface="Arial" panose="020B0604020202020204" pitchFamily="34" charset="0"/>
              <a:buChar char="•"/>
            </a:pPr>
            <a:r>
              <a:rPr lang="zh-CN" altLang="en-US" sz="2400" dirty="0">
                <a:solidFill>
                  <a:schemeClr val="tx1"/>
                </a:solidFill>
                <a:cs typeface="+mn-ea"/>
              </a:rPr>
              <a:t>第一个样本</a:t>
            </a:r>
            <a:r>
              <a:rPr lang="en-US" altLang="zh-CN" sz="2400" dirty="0">
                <a:solidFill>
                  <a:schemeClr val="tx1"/>
                </a:solidFill>
                <a:cs typeface="+mn-ea"/>
              </a:rPr>
              <a:t>RTT</a:t>
            </a:r>
            <a:r>
              <a:rPr lang="zh-CN" altLang="en-US" sz="2400" dirty="0">
                <a:solidFill>
                  <a:schemeClr val="tx1"/>
                </a:solidFill>
                <a:cs typeface="+mn-ea"/>
              </a:rPr>
              <a:t>获得后， </a:t>
            </a:r>
            <a:r>
              <a:rPr lang="en-US" altLang="zh-CN" sz="2400" dirty="0" err="1">
                <a:solidFill>
                  <a:schemeClr val="tx1"/>
                </a:solidFill>
                <a:cs typeface="+mn-ea"/>
              </a:rPr>
              <a:t>EstimatedRTT</a:t>
            </a:r>
            <a:r>
              <a:rPr lang="en-US" altLang="zh-CN" sz="2400" dirty="0">
                <a:solidFill>
                  <a:schemeClr val="tx1"/>
                </a:solidFill>
                <a:cs typeface="+mn-ea"/>
              </a:rPr>
              <a:t>=</a:t>
            </a:r>
            <a:r>
              <a:rPr lang="en-US" altLang="zh-CN" sz="2400" dirty="0" err="1">
                <a:solidFill>
                  <a:schemeClr val="tx1"/>
                </a:solidFill>
                <a:cs typeface="+mn-ea"/>
              </a:rPr>
              <a:t>SampleRTT</a:t>
            </a:r>
            <a:r>
              <a:rPr lang="zh-CN" altLang="en-US" sz="2400" dirty="0">
                <a:solidFill>
                  <a:schemeClr val="tx1"/>
                </a:solidFill>
                <a:cs typeface="+mn-ea"/>
              </a:rPr>
              <a:t>，</a:t>
            </a:r>
          </a:p>
          <a:p>
            <a:pPr>
              <a:lnSpc>
                <a:spcPct val="150000"/>
              </a:lnSpc>
            </a:pPr>
            <a:r>
              <a:rPr lang="zh-CN" altLang="en-US" sz="2400" dirty="0">
                <a:solidFill>
                  <a:schemeClr val="tx1"/>
                </a:solidFill>
                <a:cs typeface="+mn-ea"/>
              </a:rPr>
              <a:t>    </a:t>
            </a:r>
            <a:r>
              <a:rPr lang="en-US" altLang="zh-CN" sz="2400" dirty="0" err="1">
                <a:solidFill>
                  <a:schemeClr val="tx1"/>
                </a:solidFill>
                <a:cs typeface="+mn-ea"/>
              </a:rPr>
              <a:t>DevRTT</a:t>
            </a:r>
            <a:r>
              <a:rPr lang="en-US" altLang="zh-CN" sz="2400" dirty="0">
                <a:solidFill>
                  <a:schemeClr val="tx1"/>
                </a:solidFill>
                <a:cs typeface="+mn-ea"/>
              </a:rPr>
              <a:t>=</a:t>
            </a:r>
            <a:r>
              <a:rPr lang="en-US" altLang="zh-CN" sz="2400" dirty="0" err="1">
                <a:solidFill>
                  <a:schemeClr val="tx1"/>
                </a:solidFill>
                <a:cs typeface="+mn-ea"/>
              </a:rPr>
              <a:t>SampleRTT</a:t>
            </a:r>
            <a:r>
              <a:rPr lang="en-US" altLang="zh-CN" sz="2400" dirty="0">
                <a:solidFill>
                  <a:schemeClr val="tx1"/>
                </a:solidFill>
                <a:cs typeface="+mn-ea"/>
              </a:rPr>
              <a:t>/2</a:t>
            </a:r>
            <a:r>
              <a:rPr lang="zh-CN" altLang="en-US" sz="2400" dirty="0">
                <a:solidFill>
                  <a:schemeClr val="tx1"/>
                </a:solidFill>
                <a:cs typeface="+mn-ea"/>
              </a:rPr>
              <a:t>， </a:t>
            </a:r>
          </a:p>
          <a:p>
            <a:pPr>
              <a:lnSpc>
                <a:spcPct val="150000"/>
              </a:lnSpc>
            </a:pPr>
            <a:r>
              <a:rPr lang="zh-CN" altLang="en-US" sz="2400" dirty="0">
                <a:solidFill>
                  <a:schemeClr val="tx1"/>
                </a:solidFill>
                <a:cs typeface="+mn-ea"/>
              </a:rPr>
              <a:t>    </a:t>
            </a:r>
            <a:r>
              <a:rPr lang="en-US" altLang="zh-CN" sz="2400" dirty="0" err="1">
                <a:solidFill>
                  <a:schemeClr val="tx1"/>
                </a:solidFill>
                <a:cs typeface="+mn-ea"/>
              </a:rPr>
              <a:t>TimeoutInterval</a:t>
            </a:r>
            <a:r>
              <a:rPr lang="en-US" altLang="zh-CN" sz="2400" dirty="0">
                <a:solidFill>
                  <a:schemeClr val="tx1"/>
                </a:solidFill>
                <a:cs typeface="+mn-ea"/>
              </a:rPr>
              <a:t> =</a:t>
            </a:r>
            <a:r>
              <a:rPr lang="en-US" altLang="zh-CN" sz="2400" dirty="0" err="1">
                <a:solidFill>
                  <a:schemeClr val="tx1"/>
                </a:solidFill>
                <a:cs typeface="+mn-ea"/>
              </a:rPr>
              <a:t>EstimatedRTT</a:t>
            </a:r>
            <a:r>
              <a:rPr lang="en-US" altLang="zh-CN" sz="2400" dirty="0">
                <a:solidFill>
                  <a:schemeClr val="tx1"/>
                </a:solidFill>
                <a:cs typeface="+mn-ea"/>
              </a:rPr>
              <a:t> + max (G, K*</a:t>
            </a:r>
            <a:r>
              <a:rPr lang="en-US" altLang="zh-CN" sz="2400" dirty="0" err="1">
                <a:solidFill>
                  <a:schemeClr val="tx1"/>
                </a:solidFill>
                <a:cs typeface="+mn-ea"/>
              </a:rPr>
              <a:t>DevRTT</a:t>
            </a:r>
            <a:r>
              <a:rPr lang="en-US" altLang="zh-CN" sz="2400" dirty="0">
                <a:solidFill>
                  <a:schemeClr val="tx1"/>
                </a:solidFill>
                <a:cs typeface="+mn-ea"/>
              </a:rPr>
              <a:t>)</a:t>
            </a:r>
            <a:br>
              <a:rPr lang="en-US" altLang="zh-CN" sz="2400" dirty="0">
                <a:solidFill>
                  <a:schemeClr val="tx1"/>
                </a:solidFill>
                <a:cs typeface="+mn-ea"/>
              </a:rPr>
            </a:br>
            <a:r>
              <a:rPr lang="en-US" altLang="zh-CN" sz="2400" dirty="0">
                <a:solidFill>
                  <a:schemeClr val="tx1"/>
                </a:solidFill>
                <a:cs typeface="+mn-ea"/>
              </a:rPr>
              <a:t> </a:t>
            </a:r>
            <a:r>
              <a:rPr lang="zh-CN" altLang="en-US" sz="2400" dirty="0">
                <a:solidFill>
                  <a:schemeClr val="tx1"/>
                </a:solidFill>
                <a:cs typeface="+mn-ea"/>
              </a:rPr>
              <a:t>（</a:t>
            </a:r>
            <a:r>
              <a:rPr lang="en-US" altLang="zh-CN" sz="2400" dirty="0">
                <a:solidFill>
                  <a:schemeClr val="tx1"/>
                </a:solidFill>
                <a:cs typeface="+mn-ea"/>
              </a:rPr>
              <a:t>K=4</a:t>
            </a:r>
            <a:r>
              <a:rPr lang="zh-CN" altLang="en-US" sz="2400" dirty="0">
                <a:solidFill>
                  <a:schemeClr val="tx1"/>
                </a:solidFill>
                <a:cs typeface="+mn-ea"/>
              </a:rPr>
              <a:t>，</a:t>
            </a:r>
            <a:r>
              <a:rPr lang="en-US" altLang="zh-CN" sz="2400" dirty="0">
                <a:solidFill>
                  <a:schemeClr val="tx1"/>
                </a:solidFill>
                <a:cs typeface="+mn-ea"/>
              </a:rPr>
              <a:t>G</a:t>
            </a:r>
            <a:r>
              <a:rPr lang="zh-CN" altLang="en-US" sz="2400" dirty="0">
                <a:solidFill>
                  <a:schemeClr val="tx1"/>
                </a:solidFill>
                <a:cs typeface="+mn-ea"/>
              </a:rPr>
              <a:t>是用户设置的时间粒度）</a:t>
            </a:r>
          </a:p>
          <a:p>
            <a:pPr marL="342900" indent="-342900">
              <a:lnSpc>
                <a:spcPct val="150000"/>
              </a:lnSpc>
              <a:buFont typeface="Wingdings" panose="05000000000000000000" pitchFamily="2" charset="2"/>
              <a:buChar char="l"/>
            </a:pPr>
            <a:endParaRPr lang="zh-CN" altLang="en-US" sz="2400" dirty="0">
              <a:solidFill>
                <a:schemeClr val="tx1"/>
              </a:solidFill>
              <a:cs typeface="+mn-ea"/>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2541182" y="710268"/>
            <a:ext cx="7109640" cy="646331"/>
          </a:xfrm>
          <a:prstGeom prst="rect">
            <a:avLst/>
          </a:prstGeom>
        </p:spPr>
        <p:txBody>
          <a:bodyPr wrap="none">
            <a:spAutoFit/>
          </a:bodyPr>
          <a:lstStyle/>
          <a:p>
            <a:pPr algn="ctr"/>
            <a:r>
              <a:rPr lang="en-US" altLang="zh-CN" sz="3600" b="1" dirty="0">
                <a:solidFill>
                  <a:schemeClr val="accent1"/>
                </a:solidFill>
                <a:cs typeface="+mn-ea"/>
                <a:sym typeface="+mn-lt"/>
              </a:rPr>
              <a:t>TCP</a:t>
            </a:r>
            <a:r>
              <a:rPr lang="zh-CN" altLang="en-US" sz="3600" b="1" dirty="0">
                <a:solidFill>
                  <a:schemeClr val="accent1"/>
                </a:solidFill>
                <a:cs typeface="+mn-ea"/>
                <a:sym typeface="+mn-lt"/>
              </a:rPr>
              <a:t>往返时延的估计和超时初始化</a:t>
            </a:r>
            <a:endParaRPr lang="en-US" altLang="zh-CN" sz="3600" b="1" dirty="0">
              <a:solidFill>
                <a:schemeClr val="accent1"/>
              </a:solidFill>
              <a:cs typeface="+mn-ea"/>
              <a:sym typeface="+mn-lt"/>
            </a:endParaRPr>
          </a:p>
        </p:txBody>
      </p:sp>
    </p:spTree>
    <p:extLst>
      <p:ext uri="{BB962C8B-B14F-4D97-AF65-F5344CB8AC3E}">
        <p14:creationId xmlns:p14="http://schemas.microsoft.com/office/powerpoint/2010/main" val="22703481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0" grpId="0"/>
      <p:bldP spid="4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2190" y="2634337"/>
            <a:ext cx="5275803" cy="769441"/>
          </a:xfrm>
          <a:prstGeom prst="rect">
            <a:avLst/>
          </a:prstGeom>
          <a:noFill/>
        </p:spPr>
        <p:txBody>
          <a:bodyPr wrap="none" rtlCol="0">
            <a:spAutoFit/>
          </a:bodyPr>
          <a:lstStyle/>
          <a:p>
            <a:pPr marL="571500" indent="-571500">
              <a:buFont typeface="Wingdings" panose="05000000000000000000" pitchFamily="2" charset="2"/>
              <a:buChar char="l"/>
            </a:pPr>
            <a:r>
              <a:rPr lang="zh-CN" altLang="en-US" sz="4400" b="1" dirty="0">
                <a:solidFill>
                  <a:srgbClr val="575757"/>
                </a:solidFill>
                <a:cs typeface="+mn-ea"/>
                <a:sym typeface="+mn-lt"/>
              </a:rPr>
              <a:t>可靠数据传输机制</a:t>
            </a:r>
          </a:p>
        </p:txBody>
      </p:sp>
    </p:spTree>
    <p:extLst>
      <p:ext uri="{BB962C8B-B14F-4D97-AF65-F5344CB8AC3E}">
        <p14:creationId xmlns:p14="http://schemas.microsoft.com/office/powerpoint/2010/main" val="163995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932864" y="1729357"/>
            <a:ext cx="7233931" cy="43388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zh-CN" sz="2400" dirty="0">
                <a:cs typeface="+mn-ea"/>
                <a:sym typeface="+mn-lt"/>
              </a:rPr>
              <a:t>TCP</a:t>
            </a:r>
            <a:r>
              <a:rPr lang="zh-CN" altLang="en-US" sz="2400" dirty="0">
                <a:cs typeface="+mn-ea"/>
                <a:sym typeface="+mn-lt"/>
              </a:rPr>
              <a:t>在</a:t>
            </a:r>
            <a:r>
              <a:rPr lang="en-US" altLang="zh-CN" sz="2400" dirty="0">
                <a:cs typeface="+mn-ea"/>
                <a:sym typeface="+mn-lt"/>
              </a:rPr>
              <a:t>IP</a:t>
            </a:r>
            <a:r>
              <a:rPr lang="zh-CN" altLang="en-US" sz="2400" dirty="0">
                <a:cs typeface="+mn-ea"/>
                <a:sym typeface="+mn-lt"/>
              </a:rPr>
              <a:t>不可靠服务之上创建</a:t>
            </a:r>
            <a:r>
              <a:rPr lang="en-US" altLang="zh-CN" sz="2400" dirty="0" err="1">
                <a:cs typeface="+mn-ea"/>
                <a:sym typeface="+mn-lt"/>
              </a:rPr>
              <a:t>rdt</a:t>
            </a:r>
            <a:r>
              <a:rPr lang="zh-CN" altLang="en-US" sz="2400" dirty="0">
                <a:cs typeface="+mn-ea"/>
                <a:sym typeface="+mn-lt"/>
              </a:rPr>
              <a:t>服务</a:t>
            </a:r>
          </a:p>
          <a:p>
            <a:pPr marL="285750" indent="-285750">
              <a:lnSpc>
                <a:spcPct val="150000"/>
              </a:lnSpc>
              <a:buFont typeface="Arial" panose="020B0604020202020204" pitchFamily="34" charset="0"/>
              <a:buChar char="•"/>
            </a:pPr>
            <a:r>
              <a:rPr lang="zh-CN" altLang="en-US" sz="2400" dirty="0">
                <a:cs typeface="+mn-ea"/>
                <a:sym typeface="+mn-lt"/>
              </a:rPr>
              <a:t>流水线技术处理报文段</a:t>
            </a:r>
          </a:p>
          <a:p>
            <a:pPr marL="285750" indent="-285750">
              <a:lnSpc>
                <a:spcPct val="150000"/>
              </a:lnSpc>
              <a:buFont typeface="Arial" panose="020B0604020202020204" pitchFamily="34" charset="0"/>
              <a:buChar char="•"/>
            </a:pPr>
            <a:r>
              <a:rPr lang="zh-CN" altLang="en-US" sz="2400" dirty="0">
                <a:cs typeface="+mn-ea"/>
                <a:sym typeface="+mn-lt"/>
              </a:rPr>
              <a:t>累积确认</a:t>
            </a:r>
          </a:p>
          <a:p>
            <a:pPr marL="285750" indent="-285750">
              <a:lnSpc>
                <a:spcPct val="150000"/>
              </a:lnSpc>
              <a:buFont typeface="Arial" panose="020B0604020202020204" pitchFamily="34" charset="0"/>
              <a:buChar char="•"/>
            </a:pPr>
            <a:r>
              <a:rPr lang="en-US" altLang="zh-CN" sz="2400" dirty="0">
                <a:cs typeface="+mn-ea"/>
                <a:sym typeface="+mn-lt"/>
              </a:rPr>
              <a:t>TCP </a:t>
            </a:r>
            <a:r>
              <a:rPr lang="zh-CN" altLang="en-US" sz="2400" dirty="0">
                <a:cs typeface="+mn-ea"/>
                <a:sym typeface="+mn-lt"/>
              </a:rPr>
              <a:t>使用单个重发定时器</a:t>
            </a:r>
          </a:p>
          <a:p>
            <a:pPr marL="285750" indent="-285750">
              <a:lnSpc>
                <a:spcPct val="150000"/>
              </a:lnSpc>
              <a:buFont typeface="Arial" panose="020B0604020202020204" pitchFamily="34" charset="0"/>
              <a:buChar char="•"/>
            </a:pPr>
            <a:r>
              <a:rPr lang="zh-CN" altLang="en-US" sz="2400" dirty="0">
                <a:cs typeface="+mn-ea"/>
                <a:sym typeface="+mn-lt"/>
              </a:rPr>
              <a:t>触发重发</a:t>
            </a:r>
            <a:r>
              <a:rPr lang="en-US" altLang="zh-CN" sz="2400" dirty="0">
                <a:cs typeface="+mn-ea"/>
                <a:sym typeface="+mn-lt"/>
              </a:rPr>
              <a:t>:</a:t>
            </a:r>
          </a:p>
          <a:p>
            <a:pPr lvl="1">
              <a:lnSpc>
                <a:spcPct val="150000"/>
              </a:lnSpc>
            </a:pPr>
            <a:r>
              <a:rPr lang="en-US" altLang="zh-CN" sz="2400" dirty="0">
                <a:cs typeface="+mn-ea"/>
                <a:sym typeface="+mn-lt"/>
              </a:rPr>
              <a:t>——</a:t>
            </a:r>
            <a:r>
              <a:rPr lang="zh-CN" altLang="en-US" sz="2400" dirty="0">
                <a:cs typeface="+mn-ea"/>
                <a:sym typeface="+mn-lt"/>
              </a:rPr>
              <a:t>超时事件</a:t>
            </a:r>
          </a:p>
          <a:p>
            <a:pPr lvl="1">
              <a:lnSpc>
                <a:spcPct val="150000"/>
              </a:lnSpc>
            </a:pPr>
            <a:r>
              <a:rPr lang="en-US" altLang="zh-CN" sz="2400" dirty="0">
                <a:cs typeface="+mn-ea"/>
                <a:sym typeface="+mn-lt"/>
              </a:rPr>
              <a:t>——</a:t>
            </a:r>
            <a:r>
              <a:rPr lang="zh-CN" altLang="en-US" sz="2400" dirty="0">
                <a:cs typeface="+mn-ea"/>
                <a:sym typeface="+mn-lt"/>
              </a:rPr>
              <a:t>重复确认</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4187751" y="690890"/>
            <a:ext cx="2954655" cy="646331"/>
          </a:xfrm>
          <a:prstGeom prst="rect">
            <a:avLst/>
          </a:prstGeom>
        </p:spPr>
        <p:txBody>
          <a:bodyPr wrap="none">
            <a:spAutoFit/>
          </a:bodyPr>
          <a:lstStyle/>
          <a:p>
            <a:pPr algn="ctr"/>
            <a:r>
              <a:rPr lang="zh-CN" altLang="en-US" sz="3600" b="1" dirty="0">
                <a:solidFill>
                  <a:schemeClr val="accent1"/>
                </a:solidFill>
                <a:cs typeface="+mn-ea"/>
                <a:sym typeface="+mn-lt"/>
              </a:rPr>
              <a:t>可靠数据传输</a:t>
            </a:r>
          </a:p>
        </p:txBody>
      </p:sp>
    </p:spTree>
    <p:extLst>
      <p:ext uri="{BB962C8B-B14F-4D97-AF65-F5344CB8AC3E}">
        <p14:creationId xmlns:p14="http://schemas.microsoft.com/office/powerpoint/2010/main" val="42382198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198294" y="2001171"/>
            <a:ext cx="2072939" cy="954107"/>
          </a:xfrm>
          <a:prstGeom prst="rect">
            <a:avLst/>
          </a:prstGeom>
        </p:spPr>
        <p:txBody>
          <a:bodyPr wrap="none">
            <a:spAutoFit/>
          </a:bodyPr>
          <a:lstStyle/>
          <a:p>
            <a:pPr algn="ctr"/>
            <a:r>
              <a:rPr lang="en-US" altLang="zh-CN" sz="2800" b="1" dirty="0">
                <a:solidFill>
                  <a:schemeClr val="accent1"/>
                </a:solidFill>
                <a:cs typeface="+mn-ea"/>
                <a:sym typeface="+mn-lt"/>
              </a:rPr>
              <a:t>TCP </a:t>
            </a:r>
            <a:r>
              <a:rPr lang="zh-CN" altLang="en-US" sz="2800" b="1" dirty="0">
                <a:solidFill>
                  <a:schemeClr val="accent1"/>
                </a:solidFill>
                <a:cs typeface="+mn-ea"/>
                <a:sym typeface="+mn-lt"/>
              </a:rPr>
              <a:t>发送方</a:t>
            </a:r>
            <a:endParaRPr lang="en-US" altLang="zh-CN" sz="2800" b="1" dirty="0">
              <a:solidFill>
                <a:schemeClr val="accent1"/>
              </a:solidFill>
              <a:cs typeface="+mn-ea"/>
              <a:sym typeface="+mn-lt"/>
            </a:endParaRPr>
          </a:p>
          <a:p>
            <a:pPr algn="ctr"/>
            <a:r>
              <a:rPr lang="en-US" altLang="zh-CN" sz="2800" b="1" dirty="0">
                <a:solidFill>
                  <a:schemeClr val="accent1"/>
                </a:solidFill>
                <a:cs typeface="+mn-ea"/>
                <a:sym typeface="+mn-lt"/>
              </a:rPr>
              <a:t>(</a:t>
            </a:r>
            <a:r>
              <a:rPr lang="zh-CN" altLang="en-US" sz="2800" b="1" dirty="0">
                <a:solidFill>
                  <a:schemeClr val="accent1"/>
                </a:solidFill>
                <a:cs typeface="+mn-ea"/>
                <a:sym typeface="+mn-lt"/>
              </a:rPr>
              <a:t>简化的</a:t>
            </a:r>
            <a:r>
              <a:rPr lang="en-US" altLang="zh-CN" sz="2800" b="1" dirty="0">
                <a:solidFill>
                  <a:schemeClr val="accent1"/>
                </a:solidFill>
                <a:cs typeface="+mn-ea"/>
                <a:sym typeface="+mn-lt"/>
              </a:rPr>
              <a:t>)</a:t>
            </a:r>
          </a:p>
        </p:txBody>
      </p:sp>
      <p:sp>
        <p:nvSpPr>
          <p:cNvPr id="3" name="矩形 2">
            <a:extLst>
              <a:ext uri="{FF2B5EF4-FFF2-40B4-BE49-F238E27FC236}">
                <a16:creationId xmlns:a16="http://schemas.microsoft.com/office/drawing/2014/main" id="{0070459D-DE41-4947-AB58-E0A421B3913B}"/>
              </a:ext>
            </a:extLst>
          </p:cNvPr>
          <p:cNvSpPr/>
          <p:nvPr/>
        </p:nvSpPr>
        <p:spPr>
          <a:xfrm>
            <a:off x="2712953" y="147507"/>
            <a:ext cx="7486124" cy="66823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000"/>
              </a:lnSpc>
            </a:pPr>
            <a:r>
              <a:rPr lang="en-US" altLang="zh-CN" dirty="0">
                <a:cs typeface="+mn-ea"/>
                <a:sym typeface="+mn-lt"/>
              </a:rPr>
              <a:t> </a:t>
            </a:r>
            <a:r>
              <a:rPr lang="en-US" altLang="zh-CN" dirty="0" err="1">
                <a:cs typeface="+mn-ea"/>
                <a:sym typeface="+mn-lt"/>
              </a:rPr>
              <a:t>NextSeqNum</a:t>
            </a:r>
            <a:r>
              <a:rPr lang="en-US" altLang="zh-CN" dirty="0">
                <a:cs typeface="+mn-ea"/>
                <a:sym typeface="+mn-lt"/>
              </a:rPr>
              <a:t> = </a:t>
            </a:r>
            <a:r>
              <a:rPr lang="en-US" altLang="zh-CN" dirty="0" err="1">
                <a:cs typeface="+mn-ea"/>
                <a:sym typeface="+mn-lt"/>
              </a:rPr>
              <a:t>InitialSeqNum</a:t>
            </a:r>
            <a:endParaRPr lang="en-US" altLang="zh-CN" dirty="0">
              <a:cs typeface="+mn-ea"/>
              <a:sym typeface="+mn-lt"/>
            </a:endParaRPr>
          </a:p>
          <a:p>
            <a:pPr>
              <a:lnSpc>
                <a:spcPts val="2000"/>
              </a:lnSpc>
            </a:pPr>
            <a:r>
              <a:rPr lang="en-US" altLang="zh-CN" dirty="0">
                <a:cs typeface="+mn-ea"/>
                <a:sym typeface="+mn-lt"/>
              </a:rPr>
              <a:t>       </a:t>
            </a:r>
            <a:r>
              <a:rPr lang="en-US" altLang="zh-CN" dirty="0" err="1">
                <a:cs typeface="+mn-ea"/>
                <a:sym typeface="+mn-lt"/>
              </a:rPr>
              <a:t>SendBase</a:t>
            </a:r>
            <a:r>
              <a:rPr lang="en-US" altLang="zh-CN" dirty="0">
                <a:cs typeface="+mn-ea"/>
                <a:sym typeface="+mn-lt"/>
              </a:rPr>
              <a:t> = </a:t>
            </a:r>
            <a:r>
              <a:rPr lang="en-US" altLang="zh-CN" dirty="0" err="1">
                <a:cs typeface="+mn-ea"/>
                <a:sym typeface="+mn-lt"/>
              </a:rPr>
              <a:t>InitialSeqNum</a:t>
            </a:r>
            <a:endParaRPr lang="en-US" altLang="zh-CN" dirty="0">
              <a:cs typeface="+mn-ea"/>
              <a:sym typeface="+mn-lt"/>
            </a:endParaRPr>
          </a:p>
          <a:p>
            <a:pPr>
              <a:lnSpc>
                <a:spcPts val="2000"/>
              </a:lnSpc>
            </a:pPr>
            <a:endParaRPr lang="en-US" altLang="zh-CN" dirty="0">
              <a:cs typeface="+mn-ea"/>
              <a:sym typeface="+mn-lt"/>
            </a:endParaRPr>
          </a:p>
          <a:p>
            <a:pPr>
              <a:lnSpc>
                <a:spcPts val="2000"/>
              </a:lnSpc>
            </a:pPr>
            <a:r>
              <a:rPr lang="en-US" altLang="zh-CN" dirty="0">
                <a:cs typeface="+mn-ea"/>
                <a:sym typeface="+mn-lt"/>
              </a:rPr>
              <a:t>        loop (forever) { </a:t>
            </a:r>
          </a:p>
          <a:p>
            <a:pPr>
              <a:lnSpc>
                <a:spcPts val="2000"/>
              </a:lnSpc>
            </a:pPr>
            <a:r>
              <a:rPr lang="en-US" altLang="zh-CN" dirty="0">
                <a:cs typeface="+mn-ea"/>
                <a:sym typeface="+mn-lt"/>
              </a:rPr>
              <a:t>           switch(event) </a:t>
            </a:r>
          </a:p>
          <a:p>
            <a:pPr>
              <a:lnSpc>
                <a:spcPts val="2000"/>
              </a:lnSpc>
            </a:pPr>
            <a:endParaRPr lang="en-US" altLang="zh-CN" dirty="0">
              <a:cs typeface="+mn-ea"/>
              <a:sym typeface="+mn-lt"/>
            </a:endParaRPr>
          </a:p>
          <a:p>
            <a:pPr>
              <a:lnSpc>
                <a:spcPts val="2000"/>
              </a:lnSpc>
            </a:pPr>
            <a:r>
              <a:rPr lang="en-US" altLang="zh-CN" dirty="0">
                <a:cs typeface="+mn-ea"/>
                <a:sym typeface="+mn-lt"/>
              </a:rPr>
              <a:t>           event: data received from application above </a:t>
            </a:r>
          </a:p>
          <a:p>
            <a:pPr>
              <a:lnSpc>
                <a:spcPts val="2000"/>
              </a:lnSpc>
            </a:pPr>
            <a:r>
              <a:rPr lang="en-US" altLang="zh-CN" dirty="0">
                <a:cs typeface="+mn-ea"/>
                <a:sym typeface="+mn-lt"/>
              </a:rPr>
              <a:t>                 create TCP segment with sequence number </a:t>
            </a:r>
            <a:r>
              <a:rPr lang="en-US" altLang="zh-CN" dirty="0" err="1">
                <a:cs typeface="+mn-ea"/>
                <a:sym typeface="+mn-lt"/>
              </a:rPr>
              <a:t>NextSeqNum</a:t>
            </a:r>
            <a:r>
              <a:rPr lang="en-US" altLang="zh-CN" dirty="0">
                <a:cs typeface="+mn-ea"/>
                <a:sym typeface="+mn-lt"/>
              </a:rPr>
              <a:t> </a:t>
            </a:r>
          </a:p>
          <a:p>
            <a:pPr>
              <a:lnSpc>
                <a:spcPts val="2000"/>
              </a:lnSpc>
            </a:pPr>
            <a:r>
              <a:rPr lang="en-US" altLang="zh-CN" dirty="0">
                <a:cs typeface="+mn-ea"/>
                <a:sym typeface="+mn-lt"/>
              </a:rPr>
              <a:t>                 if (timer currently not running)</a:t>
            </a:r>
          </a:p>
          <a:p>
            <a:pPr>
              <a:lnSpc>
                <a:spcPts val="2000"/>
              </a:lnSpc>
            </a:pPr>
            <a:r>
              <a:rPr lang="en-US" altLang="zh-CN" dirty="0">
                <a:cs typeface="+mn-ea"/>
                <a:sym typeface="+mn-lt"/>
              </a:rPr>
              <a:t>                       start timer</a:t>
            </a:r>
          </a:p>
          <a:p>
            <a:pPr>
              <a:lnSpc>
                <a:spcPts val="2000"/>
              </a:lnSpc>
            </a:pPr>
            <a:r>
              <a:rPr lang="en-US" altLang="zh-CN" dirty="0">
                <a:cs typeface="+mn-ea"/>
                <a:sym typeface="+mn-lt"/>
              </a:rPr>
              <a:t>                 pass segment to IP </a:t>
            </a:r>
          </a:p>
          <a:p>
            <a:pPr>
              <a:lnSpc>
                <a:spcPts val="2000"/>
              </a:lnSpc>
            </a:pPr>
            <a:r>
              <a:rPr lang="en-US" altLang="zh-CN" dirty="0">
                <a:cs typeface="+mn-ea"/>
                <a:sym typeface="+mn-lt"/>
              </a:rPr>
              <a:t>                 </a:t>
            </a:r>
            <a:r>
              <a:rPr lang="en-US" altLang="zh-CN" dirty="0" err="1">
                <a:cs typeface="+mn-ea"/>
                <a:sym typeface="+mn-lt"/>
              </a:rPr>
              <a:t>NextSeqNum</a:t>
            </a:r>
            <a:r>
              <a:rPr lang="en-US" altLang="zh-CN" dirty="0">
                <a:cs typeface="+mn-ea"/>
                <a:sym typeface="+mn-lt"/>
              </a:rPr>
              <a:t> = </a:t>
            </a:r>
            <a:r>
              <a:rPr lang="en-US" altLang="zh-CN" dirty="0" err="1">
                <a:cs typeface="+mn-ea"/>
                <a:sym typeface="+mn-lt"/>
              </a:rPr>
              <a:t>NextSeqNum</a:t>
            </a:r>
            <a:r>
              <a:rPr lang="en-US" altLang="zh-CN" dirty="0">
                <a:cs typeface="+mn-ea"/>
                <a:sym typeface="+mn-lt"/>
              </a:rPr>
              <a:t> + length(data) </a:t>
            </a:r>
          </a:p>
          <a:p>
            <a:pPr>
              <a:lnSpc>
                <a:spcPts val="2000"/>
              </a:lnSpc>
            </a:pPr>
            <a:endParaRPr lang="en-US" altLang="zh-CN" dirty="0">
              <a:cs typeface="+mn-ea"/>
              <a:sym typeface="+mn-lt"/>
            </a:endParaRPr>
          </a:p>
          <a:p>
            <a:pPr>
              <a:lnSpc>
                <a:spcPts val="2000"/>
              </a:lnSpc>
            </a:pPr>
            <a:r>
              <a:rPr lang="en-US" altLang="zh-CN" dirty="0">
                <a:cs typeface="+mn-ea"/>
                <a:sym typeface="+mn-lt"/>
              </a:rPr>
              <a:t>            event: timer timeout</a:t>
            </a:r>
          </a:p>
          <a:p>
            <a:pPr>
              <a:lnSpc>
                <a:spcPts val="2000"/>
              </a:lnSpc>
            </a:pPr>
            <a:r>
              <a:rPr lang="en-US" altLang="zh-CN" dirty="0">
                <a:cs typeface="+mn-ea"/>
                <a:sym typeface="+mn-lt"/>
              </a:rPr>
              <a:t>                 retransmit not-yet-acknowledged segment with </a:t>
            </a:r>
          </a:p>
          <a:p>
            <a:pPr>
              <a:lnSpc>
                <a:spcPts val="2000"/>
              </a:lnSpc>
            </a:pPr>
            <a:r>
              <a:rPr lang="en-US" altLang="zh-CN" dirty="0">
                <a:cs typeface="+mn-ea"/>
                <a:sym typeface="+mn-lt"/>
              </a:rPr>
              <a:t>                         smallest sequence number</a:t>
            </a:r>
          </a:p>
          <a:p>
            <a:pPr>
              <a:lnSpc>
                <a:spcPts val="2000"/>
              </a:lnSpc>
            </a:pPr>
            <a:r>
              <a:rPr lang="en-US" altLang="zh-CN" dirty="0">
                <a:cs typeface="+mn-ea"/>
                <a:sym typeface="+mn-lt"/>
              </a:rPr>
              <a:t>                 start timer</a:t>
            </a:r>
          </a:p>
          <a:p>
            <a:pPr>
              <a:lnSpc>
                <a:spcPts val="2000"/>
              </a:lnSpc>
            </a:pPr>
            <a:endParaRPr lang="en-US" altLang="zh-CN" dirty="0">
              <a:cs typeface="+mn-ea"/>
              <a:sym typeface="+mn-lt"/>
            </a:endParaRPr>
          </a:p>
          <a:p>
            <a:pPr>
              <a:lnSpc>
                <a:spcPts val="2000"/>
              </a:lnSpc>
            </a:pPr>
            <a:r>
              <a:rPr lang="en-US" altLang="zh-CN" dirty="0">
                <a:cs typeface="+mn-ea"/>
                <a:sym typeface="+mn-lt"/>
              </a:rPr>
              <a:t>            event: ACK received, with ACK field value of y </a:t>
            </a:r>
          </a:p>
          <a:p>
            <a:pPr>
              <a:lnSpc>
                <a:spcPts val="2000"/>
              </a:lnSpc>
            </a:pPr>
            <a:r>
              <a:rPr lang="en-US" altLang="zh-CN" dirty="0">
                <a:cs typeface="+mn-ea"/>
                <a:sym typeface="+mn-lt"/>
              </a:rPr>
              <a:t>                 if (y &gt; </a:t>
            </a:r>
            <a:r>
              <a:rPr lang="en-US" altLang="zh-CN" dirty="0" err="1">
                <a:cs typeface="+mn-ea"/>
                <a:sym typeface="+mn-lt"/>
              </a:rPr>
              <a:t>SendBase</a:t>
            </a:r>
            <a:r>
              <a:rPr lang="en-US" altLang="zh-CN" dirty="0">
                <a:cs typeface="+mn-ea"/>
                <a:sym typeface="+mn-lt"/>
              </a:rPr>
              <a:t>) { </a:t>
            </a:r>
          </a:p>
          <a:p>
            <a:pPr>
              <a:lnSpc>
                <a:spcPts val="2000"/>
              </a:lnSpc>
            </a:pPr>
            <a:r>
              <a:rPr lang="en-US" altLang="zh-CN" dirty="0">
                <a:cs typeface="+mn-ea"/>
                <a:sym typeface="+mn-lt"/>
              </a:rPr>
              <a:t>                       </a:t>
            </a:r>
            <a:r>
              <a:rPr lang="en-US" altLang="zh-CN" dirty="0" err="1">
                <a:cs typeface="+mn-ea"/>
                <a:sym typeface="+mn-lt"/>
              </a:rPr>
              <a:t>SendBase</a:t>
            </a:r>
            <a:r>
              <a:rPr lang="en-US" altLang="zh-CN" dirty="0">
                <a:cs typeface="+mn-ea"/>
                <a:sym typeface="+mn-lt"/>
              </a:rPr>
              <a:t> = y</a:t>
            </a:r>
          </a:p>
          <a:p>
            <a:pPr>
              <a:lnSpc>
                <a:spcPts val="2000"/>
              </a:lnSpc>
            </a:pPr>
            <a:r>
              <a:rPr lang="en-US" altLang="zh-CN" dirty="0">
                <a:cs typeface="+mn-ea"/>
                <a:sym typeface="+mn-lt"/>
              </a:rPr>
              <a:t>                      if (there are currently not-yet-acknowledged segments)</a:t>
            </a:r>
          </a:p>
          <a:p>
            <a:pPr>
              <a:lnSpc>
                <a:spcPts val="2000"/>
              </a:lnSpc>
            </a:pPr>
            <a:r>
              <a:rPr lang="en-US" altLang="zh-CN" dirty="0">
                <a:cs typeface="+mn-ea"/>
                <a:sym typeface="+mn-lt"/>
              </a:rPr>
              <a:t>                               start timer      } </a:t>
            </a:r>
          </a:p>
          <a:p>
            <a:pPr>
              <a:lnSpc>
                <a:spcPts val="2000"/>
              </a:lnSpc>
            </a:pPr>
            <a:endParaRPr lang="en-US" altLang="zh-CN" dirty="0">
              <a:cs typeface="+mn-ea"/>
              <a:sym typeface="+mn-lt"/>
            </a:endParaRPr>
          </a:p>
          <a:p>
            <a:pPr>
              <a:lnSpc>
                <a:spcPts val="2000"/>
              </a:lnSpc>
            </a:pPr>
            <a:r>
              <a:rPr lang="en-US" altLang="zh-CN" dirty="0">
                <a:cs typeface="+mn-ea"/>
                <a:sym typeface="+mn-lt"/>
              </a:rPr>
              <a:t>         }  /* end of loop forever */ </a:t>
            </a:r>
          </a:p>
          <a:p>
            <a:pPr algn="ctr">
              <a:lnSpc>
                <a:spcPts val="2000"/>
              </a:lnSpc>
            </a:pPr>
            <a:endParaRPr lang="zh-CN" altLang="en-US" dirty="0"/>
          </a:p>
        </p:txBody>
      </p:sp>
    </p:spTree>
    <p:extLst>
      <p:ext uri="{BB962C8B-B14F-4D97-AF65-F5344CB8AC3E}">
        <p14:creationId xmlns:p14="http://schemas.microsoft.com/office/powerpoint/2010/main" val="5239657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99567" y="1280948"/>
            <a:ext cx="8542338" cy="5360988"/>
            <a:chOff x="314325" y="1333500"/>
            <a:chExt cx="8542338" cy="5360988"/>
          </a:xfrm>
        </p:grpSpPr>
        <p:sp>
          <p:nvSpPr>
            <p:cNvPr id="3" name="Oval 7"/>
            <p:cNvSpPr>
              <a:spLocks noChangeArrowheads="1"/>
            </p:cNvSpPr>
            <p:nvPr/>
          </p:nvSpPr>
          <p:spPr bwMode="auto">
            <a:xfrm>
              <a:off x="2897188" y="2730500"/>
              <a:ext cx="1071562" cy="971550"/>
            </a:xfrm>
            <a:prstGeom prst="ellipse">
              <a:avLst/>
            </a:pr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4" name="Oval 6"/>
            <p:cNvSpPr>
              <a:spLocks noChangeArrowheads="1"/>
            </p:cNvSpPr>
            <p:nvPr/>
          </p:nvSpPr>
          <p:spPr bwMode="auto">
            <a:xfrm>
              <a:off x="2822575" y="2778125"/>
              <a:ext cx="1071563" cy="9715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5" name="Text Box 5"/>
            <p:cNvSpPr txBox="1">
              <a:spLocks noChangeArrowheads="1"/>
            </p:cNvSpPr>
            <p:nvPr/>
          </p:nvSpPr>
          <p:spPr bwMode="auto">
            <a:xfrm>
              <a:off x="2979738" y="2781300"/>
              <a:ext cx="74295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Arial" charset="0"/>
                </a:rPr>
                <a:t>wait</a:t>
              </a:r>
            </a:p>
            <a:p>
              <a:pPr>
                <a:defRPr/>
              </a:pPr>
              <a:r>
                <a:rPr lang="en-US" sz="1800" dirty="0">
                  <a:latin typeface="Arial" charset="0"/>
                </a:rPr>
                <a:t>for </a:t>
              </a:r>
            </a:p>
            <a:p>
              <a:pPr>
                <a:defRPr/>
              </a:pPr>
              <a:r>
                <a:rPr lang="en-US" sz="1800" dirty="0">
                  <a:latin typeface="Arial" charset="0"/>
                </a:rPr>
                <a:t>event</a:t>
              </a:r>
            </a:p>
          </p:txBody>
        </p:sp>
        <p:sp>
          <p:nvSpPr>
            <p:cNvPr id="6" name="Line 8"/>
            <p:cNvSpPr>
              <a:spLocks noChangeShapeType="1"/>
            </p:cNvSpPr>
            <p:nvPr/>
          </p:nvSpPr>
          <p:spPr bwMode="auto">
            <a:xfrm>
              <a:off x="1855788" y="2247900"/>
              <a:ext cx="1071562" cy="68897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 name="Text Box 9"/>
            <p:cNvSpPr txBox="1">
              <a:spLocks noChangeArrowheads="1"/>
            </p:cNvSpPr>
            <p:nvPr/>
          </p:nvSpPr>
          <p:spPr bwMode="auto">
            <a:xfrm>
              <a:off x="314325" y="2874963"/>
              <a:ext cx="25463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400">
                  <a:latin typeface="Arial" charset="0"/>
                </a:rPr>
                <a:t>NextSeqNum = InitialSeqNum</a:t>
              </a:r>
            </a:p>
            <a:p>
              <a:pPr algn="l">
                <a:defRPr/>
              </a:pPr>
              <a:r>
                <a:rPr lang="en-US" sz="1400">
                  <a:latin typeface="Arial" charset="0"/>
                </a:rPr>
                <a:t>SendBase = InitialSeqNum</a:t>
              </a:r>
            </a:p>
          </p:txBody>
        </p:sp>
        <p:sp>
          <p:nvSpPr>
            <p:cNvPr id="8" name="Line 10"/>
            <p:cNvSpPr>
              <a:spLocks noChangeShapeType="1"/>
            </p:cNvSpPr>
            <p:nvPr/>
          </p:nvSpPr>
          <p:spPr bwMode="auto">
            <a:xfrm>
              <a:off x="417513" y="2889250"/>
              <a:ext cx="217963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9" name="Text Box 11"/>
            <p:cNvSpPr txBox="1">
              <a:spLocks noChangeArrowheads="1"/>
            </p:cNvSpPr>
            <p:nvPr/>
          </p:nvSpPr>
          <p:spPr bwMode="auto">
            <a:xfrm>
              <a:off x="1287463" y="2571750"/>
              <a:ext cx="3413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Symbol" charset="0"/>
                </a:rPr>
                <a:t>L</a:t>
              </a:r>
            </a:p>
          </p:txBody>
        </p:sp>
        <p:grpSp>
          <p:nvGrpSpPr>
            <p:cNvPr id="10" name="Group 23"/>
            <p:cNvGrpSpPr>
              <a:grpSpLocks/>
            </p:cNvGrpSpPr>
            <p:nvPr/>
          </p:nvGrpSpPr>
          <p:grpSpPr bwMode="auto">
            <a:xfrm>
              <a:off x="4605338" y="1333500"/>
              <a:ext cx="4251325" cy="1928813"/>
              <a:chOff x="3003" y="1263"/>
              <a:chExt cx="2678" cy="1215"/>
            </a:xfrm>
          </p:grpSpPr>
          <p:sp>
            <p:nvSpPr>
              <p:cNvPr id="22" name="Text Box 12"/>
              <p:cNvSpPr txBox="1">
                <a:spLocks noChangeArrowheads="1"/>
              </p:cNvSpPr>
              <p:nvPr/>
            </p:nvSpPr>
            <p:spPr bwMode="auto">
              <a:xfrm>
                <a:off x="3019" y="1456"/>
                <a:ext cx="2662" cy="10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lnSpc>
                    <a:spcPct val="105000"/>
                  </a:lnSpc>
                </a:pPr>
                <a:r>
                  <a:rPr lang="en-US" altLang="zh-CN"/>
                  <a:t>create segment, seq. #: NextSeqNum</a:t>
                </a:r>
              </a:p>
              <a:p>
                <a:pPr algn="l">
                  <a:lnSpc>
                    <a:spcPct val="105000"/>
                  </a:lnSpc>
                </a:pPr>
                <a:r>
                  <a:rPr lang="en-US" altLang="zh-CN"/>
                  <a:t>pass segment to IP (i.e., </a:t>
                </a:r>
                <a:r>
                  <a:rPr lang="ja-JP" altLang="en-US"/>
                  <a:t>“</a:t>
                </a:r>
                <a:r>
                  <a:rPr lang="en-US" altLang="ja-JP"/>
                  <a:t>send</a:t>
                </a:r>
                <a:r>
                  <a:rPr lang="ja-JP" altLang="en-US"/>
                  <a:t>”</a:t>
                </a:r>
                <a:r>
                  <a:rPr lang="en-US" altLang="ja-JP"/>
                  <a:t>)</a:t>
                </a:r>
              </a:p>
              <a:p>
                <a:pPr algn="l">
                  <a:lnSpc>
                    <a:spcPct val="105000"/>
                  </a:lnSpc>
                </a:pPr>
                <a:r>
                  <a:rPr lang="en-US" altLang="zh-CN"/>
                  <a:t>NextSeqNum = NextSeqNum + length(data) </a:t>
                </a:r>
              </a:p>
              <a:p>
                <a:pPr algn="l">
                  <a:lnSpc>
                    <a:spcPct val="105000"/>
                  </a:lnSpc>
                </a:pPr>
                <a:r>
                  <a:rPr lang="en-US" altLang="zh-CN"/>
                  <a:t>if (timer currently not running)</a:t>
                </a:r>
              </a:p>
              <a:p>
                <a:pPr algn="l">
                  <a:lnSpc>
                    <a:spcPct val="105000"/>
                  </a:lnSpc>
                </a:pPr>
                <a:r>
                  <a:rPr lang="en-US" altLang="zh-CN"/>
                  <a:t>    start timer</a:t>
                </a:r>
              </a:p>
              <a:p>
                <a:pPr algn="l"/>
                <a:r>
                  <a:rPr lang="en-US" altLang="zh-CN"/>
                  <a:t>                 </a:t>
                </a:r>
              </a:p>
            </p:txBody>
          </p:sp>
          <p:sp>
            <p:nvSpPr>
              <p:cNvPr id="23" name="Text Box 13"/>
              <p:cNvSpPr txBox="1">
                <a:spLocks noChangeArrowheads="1"/>
              </p:cNvSpPr>
              <p:nvPr/>
            </p:nvSpPr>
            <p:spPr bwMode="auto">
              <a:xfrm>
                <a:off x="3003" y="1263"/>
                <a:ext cx="220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data received from application above</a:t>
                </a:r>
              </a:p>
            </p:txBody>
          </p:sp>
          <p:sp>
            <p:nvSpPr>
              <p:cNvPr id="24" name="Line 15"/>
              <p:cNvSpPr>
                <a:spLocks noChangeShapeType="1"/>
              </p:cNvSpPr>
              <p:nvPr/>
            </p:nvSpPr>
            <p:spPr bwMode="auto">
              <a:xfrm>
                <a:off x="3081" y="1490"/>
                <a:ext cx="174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grpSp>
          <p:nvGrpSpPr>
            <p:cNvPr id="11" name="Group 20"/>
            <p:cNvGrpSpPr>
              <a:grpSpLocks/>
            </p:cNvGrpSpPr>
            <p:nvPr/>
          </p:nvGrpSpPr>
          <p:grpSpPr bwMode="auto">
            <a:xfrm>
              <a:off x="4805363" y="3406775"/>
              <a:ext cx="3298825" cy="1147763"/>
              <a:chOff x="1270" y="3518"/>
              <a:chExt cx="2078" cy="723"/>
            </a:xfrm>
          </p:grpSpPr>
          <p:sp>
            <p:nvSpPr>
              <p:cNvPr id="19" name="Text Box 16"/>
              <p:cNvSpPr txBox="1">
                <a:spLocks noChangeArrowheads="1"/>
              </p:cNvSpPr>
              <p:nvPr/>
            </p:nvSpPr>
            <p:spPr bwMode="auto">
              <a:xfrm>
                <a:off x="1275" y="3721"/>
                <a:ext cx="2073" cy="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a:t>retransmit not-yet-acked segment         	with smallest seq. #</a:t>
                </a:r>
              </a:p>
              <a:p>
                <a:pPr algn="l">
                  <a:defRPr/>
                </a:pPr>
                <a:r>
                  <a:rPr lang="en-US"/>
                  <a:t>start timer</a:t>
                </a:r>
              </a:p>
            </p:txBody>
          </p:sp>
          <p:sp>
            <p:nvSpPr>
              <p:cNvPr id="20" name="Text Box 17"/>
              <p:cNvSpPr txBox="1">
                <a:spLocks noChangeArrowheads="1"/>
              </p:cNvSpPr>
              <p:nvPr/>
            </p:nvSpPr>
            <p:spPr bwMode="auto">
              <a:xfrm>
                <a:off x="1270" y="3518"/>
                <a:ext cx="54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timeout</a:t>
                </a:r>
              </a:p>
            </p:txBody>
          </p:sp>
          <p:sp>
            <p:nvSpPr>
              <p:cNvPr id="21" name="Line 18"/>
              <p:cNvSpPr>
                <a:spLocks noChangeShapeType="1"/>
              </p:cNvSpPr>
              <p:nvPr/>
            </p:nvSpPr>
            <p:spPr bwMode="auto">
              <a:xfrm>
                <a:off x="1342" y="3741"/>
                <a:ext cx="188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grpSp>
          <p:nvGrpSpPr>
            <p:cNvPr id="12" name="Group 24"/>
            <p:cNvGrpSpPr>
              <a:grpSpLocks/>
            </p:cNvGrpSpPr>
            <p:nvPr/>
          </p:nvGrpSpPr>
          <p:grpSpPr bwMode="auto">
            <a:xfrm>
              <a:off x="952500" y="4513263"/>
              <a:ext cx="4703763" cy="2181225"/>
              <a:chOff x="678" y="2592"/>
              <a:chExt cx="2963" cy="1374"/>
            </a:xfrm>
          </p:grpSpPr>
          <p:sp>
            <p:nvSpPr>
              <p:cNvPr id="16" name="Text Box 3"/>
              <p:cNvSpPr txBox="1">
                <a:spLocks noChangeArrowheads="1"/>
              </p:cNvSpPr>
              <p:nvPr/>
            </p:nvSpPr>
            <p:spPr bwMode="auto">
              <a:xfrm>
                <a:off x="678" y="2830"/>
                <a:ext cx="2963" cy="11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if (y &gt; SendBase) { </a:t>
                </a:r>
              </a:p>
              <a:p>
                <a:pPr algn="l"/>
                <a:r>
                  <a:rPr lang="en-US" altLang="zh-CN">
                    <a:latin typeface="Arial" panose="020B0604020202020204" pitchFamily="34" charset="0"/>
                  </a:rPr>
                  <a:t>    SendBase = y </a:t>
                </a:r>
              </a:p>
              <a:p>
                <a:pPr algn="l"/>
                <a:r>
                  <a:rPr lang="en-US" altLang="zh-CN">
                    <a:latin typeface="Arial" panose="020B0604020202020204" pitchFamily="34" charset="0"/>
                  </a:rPr>
                  <a:t>    /* SendBase–1: last cumulatively ACKed byte */</a:t>
                </a:r>
              </a:p>
              <a:p>
                <a:pPr algn="l"/>
                <a:r>
                  <a:rPr lang="en-US" altLang="zh-CN">
                    <a:latin typeface="Arial" panose="020B0604020202020204" pitchFamily="34" charset="0"/>
                  </a:rPr>
                  <a:t>    if (there are currently not-yet-acked segments)</a:t>
                </a:r>
              </a:p>
              <a:p>
                <a:pPr algn="l"/>
                <a:r>
                  <a:rPr lang="en-US" altLang="zh-CN">
                    <a:latin typeface="Arial" panose="020B0604020202020204" pitchFamily="34" charset="0"/>
                  </a:rPr>
                  <a:t>         start timer</a:t>
                </a:r>
              </a:p>
              <a:p>
                <a:pPr algn="l"/>
                <a:r>
                  <a:rPr lang="en-US" altLang="zh-CN">
                    <a:latin typeface="Arial" panose="020B0604020202020204" pitchFamily="34" charset="0"/>
                  </a:rPr>
                  <a:t>       else stop timer </a:t>
                </a:r>
              </a:p>
              <a:p>
                <a:pPr algn="l"/>
                <a:r>
                  <a:rPr lang="en-US" altLang="zh-CN">
                    <a:latin typeface="Arial" panose="020B0604020202020204" pitchFamily="34" charset="0"/>
                  </a:rPr>
                  <a:t>     } </a:t>
                </a:r>
              </a:p>
            </p:txBody>
          </p:sp>
          <p:sp>
            <p:nvSpPr>
              <p:cNvPr id="17" name="Text Box 21"/>
              <p:cNvSpPr txBox="1">
                <a:spLocks noChangeArrowheads="1"/>
              </p:cNvSpPr>
              <p:nvPr/>
            </p:nvSpPr>
            <p:spPr bwMode="auto">
              <a:xfrm>
                <a:off x="705" y="2592"/>
                <a:ext cx="220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ACK received, with ACK field value y </a:t>
                </a:r>
              </a:p>
            </p:txBody>
          </p:sp>
          <p:sp>
            <p:nvSpPr>
              <p:cNvPr id="18" name="Line 22"/>
              <p:cNvSpPr>
                <a:spLocks noChangeShapeType="1"/>
              </p:cNvSpPr>
              <p:nvPr/>
            </p:nvSpPr>
            <p:spPr bwMode="auto">
              <a:xfrm>
                <a:off x="748" y="2815"/>
                <a:ext cx="207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sp>
          <p:nvSpPr>
            <p:cNvPr id="13" name="Freeform 26"/>
            <p:cNvSpPr>
              <a:spLocks/>
            </p:cNvSpPr>
            <p:nvPr/>
          </p:nvSpPr>
          <p:spPr bwMode="auto">
            <a:xfrm>
              <a:off x="3649663" y="1644650"/>
              <a:ext cx="1254125" cy="1258888"/>
            </a:xfrm>
            <a:custGeom>
              <a:avLst/>
              <a:gdLst>
                <a:gd name="T0" fmla="*/ 2147483647 w 1052"/>
                <a:gd name="T1" fmla="*/ 2147483647 h 990"/>
                <a:gd name="T2" fmla="*/ 2147483647 w 1052"/>
                <a:gd name="T3" fmla="*/ 2147483647 h 990"/>
                <a:gd name="T4" fmla="*/ 2147483647 w 1052"/>
                <a:gd name="T5" fmla="*/ 2147483647 h 990"/>
                <a:gd name="T6" fmla="*/ 0 60000 65536"/>
                <a:gd name="T7" fmla="*/ 0 60000 65536"/>
                <a:gd name="T8" fmla="*/ 0 60000 65536"/>
              </a:gdLst>
              <a:ahLst/>
              <a:cxnLst>
                <a:cxn ang="T6">
                  <a:pos x="T0" y="T1"/>
                </a:cxn>
                <a:cxn ang="T7">
                  <a:pos x="T2" y="T3"/>
                </a:cxn>
                <a:cxn ang="T8">
                  <a:pos x="T4" y="T5"/>
                </a:cxn>
              </a:cxnLst>
              <a:rect l="0" t="0" r="r" b="b"/>
              <a:pathLst>
                <a:path w="1052" h="990">
                  <a:moveTo>
                    <a:pt x="26" y="825"/>
                  </a:moveTo>
                  <a:cubicBezTo>
                    <a:pt x="0" y="569"/>
                    <a:pt x="98" y="0"/>
                    <a:pt x="575" y="386"/>
                  </a:cubicBezTo>
                  <a:cubicBezTo>
                    <a:pt x="1052" y="772"/>
                    <a:pt x="404" y="968"/>
                    <a:pt x="208" y="990"/>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Freeform 27"/>
            <p:cNvSpPr>
              <a:spLocks/>
            </p:cNvSpPr>
            <p:nvPr/>
          </p:nvSpPr>
          <p:spPr bwMode="auto">
            <a:xfrm rot="4468137">
              <a:off x="3972719" y="3117057"/>
              <a:ext cx="1254125" cy="1258887"/>
            </a:xfrm>
            <a:custGeom>
              <a:avLst/>
              <a:gdLst>
                <a:gd name="T0" fmla="*/ 2147483647 w 1052"/>
                <a:gd name="T1" fmla="*/ 2147483647 h 990"/>
                <a:gd name="T2" fmla="*/ 2147483647 w 1052"/>
                <a:gd name="T3" fmla="*/ 2147483647 h 990"/>
                <a:gd name="T4" fmla="*/ 2147483647 w 1052"/>
                <a:gd name="T5" fmla="*/ 2147483647 h 990"/>
                <a:gd name="T6" fmla="*/ 0 60000 65536"/>
                <a:gd name="T7" fmla="*/ 0 60000 65536"/>
                <a:gd name="T8" fmla="*/ 0 60000 65536"/>
              </a:gdLst>
              <a:ahLst/>
              <a:cxnLst>
                <a:cxn ang="T6">
                  <a:pos x="T0" y="T1"/>
                </a:cxn>
                <a:cxn ang="T7">
                  <a:pos x="T2" y="T3"/>
                </a:cxn>
                <a:cxn ang="T8">
                  <a:pos x="T4" y="T5"/>
                </a:cxn>
              </a:cxnLst>
              <a:rect l="0" t="0" r="r" b="b"/>
              <a:pathLst>
                <a:path w="1052" h="990">
                  <a:moveTo>
                    <a:pt x="26" y="825"/>
                  </a:moveTo>
                  <a:cubicBezTo>
                    <a:pt x="0" y="569"/>
                    <a:pt x="98" y="0"/>
                    <a:pt x="575" y="386"/>
                  </a:cubicBezTo>
                  <a:cubicBezTo>
                    <a:pt x="1052" y="772"/>
                    <a:pt x="404" y="968"/>
                    <a:pt x="208" y="990"/>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Freeform 28"/>
            <p:cNvSpPr>
              <a:spLocks/>
            </p:cNvSpPr>
            <p:nvPr/>
          </p:nvSpPr>
          <p:spPr bwMode="auto">
            <a:xfrm rot="10674503">
              <a:off x="1914525" y="3616325"/>
              <a:ext cx="1254125" cy="1258888"/>
            </a:xfrm>
            <a:custGeom>
              <a:avLst/>
              <a:gdLst>
                <a:gd name="T0" fmla="*/ 2147483647 w 1052"/>
                <a:gd name="T1" fmla="*/ 2147483647 h 990"/>
                <a:gd name="T2" fmla="*/ 2147483647 w 1052"/>
                <a:gd name="T3" fmla="*/ 2147483647 h 990"/>
                <a:gd name="T4" fmla="*/ 2147483647 w 1052"/>
                <a:gd name="T5" fmla="*/ 2147483647 h 990"/>
                <a:gd name="T6" fmla="*/ 0 60000 65536"/>
                <a:gd name="T7" fmla="*/ 0 60000 65536"/>
                <a:gd name="T8" fmla="*/ 0 60000 65536"/>
              </a:gdLst>
              <a:ahLst/>
              <a:cxnLst>
                <a:cxn ang="T6">
                  <a:pos x="T0" y="T1"/>
                </a:cxn>
                <a:cxn ang="T7">
                  <a:pos x="T2" y="T3"/>
                </a:cxn>
                <a:cxn ang="T8">
                  <a:pos x="T4" y="T5"/>
                </a:cxn>
              </a:cxnLst>
              <a:rect l="0" t="0" r="r" b="b"/>
              <a:pathLst>
                <a:path w="1052" h="990">
                  <a:moveTo>
                    <a:pt x="26" y="825"/>
                  </a:moveTo>
                  <a:cubicBezTo>
                    <a:pt x="0" y="569"/>
                    <a:pt x="98" y="0"/>
                    <a:pt x="575" y="386"/>
                  </a:cubicBezTo>
                  <a:cubicBezTo>
                    <a:pt x="1052" y="772"/>
                    <a:pt x="404" y="968"/>
                    <a:pt x="208" y="990"/>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 name="矩形 24"/>
          <p:cNvSpPr/>
          <p:nvPr/>
        </p:nvSpPr>
        <p:spPr>
          <a:xfrm>
            <a:off x="198294" y="2001171"/>
            <a:ext cx="2072939" cy="954107"/>
          </a:xfrm>
          <a:prstGeom prst="rect">
            <a:avLst/>
          </a:prstGeom>
        </p:spPr>
        <p:txBody>
          <a:bodyPr wrap="none">
            <a:spAutoFit/>
          </a:bodyPr>
          <a:lstStyle/>
          <a:p>
            <a:pPr algn="ctr"/>
            <a:r>
              <a:rPr lang="en-US" altLang="zh-CN" sz="2800" b="1" dirty="0">
                <a:solidFill>
                  <a:schemeClr val="accent1"/>
                </a:solidFill>
                <a:cs typeface="+mn-ea"/>
                <a:sym typeface="+mn-lt"/>
              </a:rPr>
              <a:t>TCP </a:t>
            </a:r>
            <a:r>
              <a:rPr lang="zh-CN" altLang="en-US" sz="2800" b="1" dirty="0">
                <a:solidFill>
                  <a:schemeClr val="accent1"/>
                </a:solidFill>
                <a:cs typeface="+mn-ea"/>
                <a:sym typeface="+mn-lt"/>
              </a:rPr>
              <a:t>发送方</a:t>
            </a:r>
            <a:endParaRPr lang="en-US" altLang="zh-CN" sz="2800" b="1" dirty="0">
              <a:solidFill>
                <a:schemeClr val="accent1"/>
              </a:solidFill>
              <a:cs typeface="+mn-ea"/>
              <a:sym typeface="+mn-lt"/>
            </a:endParaRPr>
          </a:p>
          <a:p>
            <a:pPr algn="ctr"/>
            <a:r>
              <a:rPr lang="en-US" altLang="zh-CN" sz="2800" b="1" dirty="0">
                <a:solidFill>
                  <a:schemeClr val="accent1"/>
                </a:solidFill>
                <a:cs typeface="+mn-ea"/>
                <a:sym typeface="+mn-lt"/>
              </a:rPr>
              <a:t>(</a:t>
            </a:r>
            <a:r>
              <a:rPr lang="zh-CN" altLang="en-US" sz="2800" b="1" dirty="0">
                <a:solidFill>
                  <a:schemeClr val="accent1"/>
                </a:solidFill>
                <a:cs typeface="+mn-ea"/>
                <a:sym typeface="+mn-lt"/>
              </a:rPr>
              <a:t>简化的</a:t>
            </a:r>
            <a:r>
              <a:rPr lang="en-US" altLang="zh-CN" sz="2800" b="1" dirty="0">
                <a:solidFill>
                  <a:schemeClr val="accent1"/>
                </a:solidFill>
                <a:cs typeface="+mn-ea"/>
                <a:sym typeface="+mn-lt"/>
              </a:rPr>
              <a:t>)</a:t>
            </a:r>
          </a:p>
        </p:txBody>
      </p:sp>
      <p:sp>
        <p:nvSpPr>
          <p:cNvPr id="27"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Tree>
    <p:extLst>
      <p:ext uri="{BB962C8B-B14F-4D97-AF65-F5344CB8AC3E}">
        <p14:creationId xmlns:p14="http://schemas.microsoft.com/office/powerpoint/2010/main" val="54221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0-#ppt_w/2"/>
                                          </p:val>
                                        </p:tav>
                                        <p:tav tm="100000">
                                          <p:val>
                                            <p:strVal val="#ppt_x"/>
                                          </p:val>
                                        </p:tav>
                                      </p:tavLst>
                                    </p:anim>
                                    <p:anim calcmode="lin" valueType="num">
                                      <p:cBhvr additive="base">
                                        <p:cTn id="13"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720335" y="1853268"/>
            <a:ext cx="5111753" cy="401672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2000" u="sng" dirty="0">
                <a:cs typeface="+mn-ea"/>
                <a:sym typeface="+mn-lt"/>
              </a:rPr>
              <a:t>从应用程序接收数据</a:t>
            </a:r>
            <a:r>
              <a:rPr lang="en-US" altLang="zh-CN" sz="2000" u="sng" dirty="0">
                <a:cs typeface="+mn-ea"/>
                <a:sym typeface="+mn-lt"/>
              </a:rPr>
              <a:t>:</a:t>
            </a:r>
          </a:p>
          <a:p>
            <a:pPr marL="285750" indent="-285750">
              <a:lnSpc>
                <a:spcPct val="150000"/>
              </a:lnSpc>
              <a:buFont typeface="Arial" panose="020B0604020202020204" pitchFamily="34" charset="0"/>
              <a:buChar char="•"/>
            </a:pPr>
            <a:r>
              <a:rPr lang="zh-CN" altLang="en-US" sz="2000" dirty="0">
                <a:cs typeface="+mn-ea"/>
                <a:sym typeface="+mn-lt"/>
              </a:rPr>
              <a:t>用序号创造一个报文</a:t>
            </a:r>
          </a:p>
          <a:p>
            <a:pPr marL="285750" indent="-285750">
              <a:lnSpc>
                <a:spcPct val="150000"/>
              </a:lnSpc>
              <a:buFont typeface="Arial" panose="020B0604020202020204" pitchFamily="34" charset="0"/>
              <a:buChar char="•"/>
            </a:pPr>
            <a:r>
              <a:rPr lang="zh-CN" altLang="en-US" sz="2000" dirty="0">
                <a:cs typeface="+mn-ea"/>
                <a:sym typeface="+mn-lt"/>
              </a:rPr>
              <a:t>序号是报文中第一个数据字节在字节流中的位置编号</a:t>
            </a:r>
          </a:p>
          <a:p>
            <a:pPr marL="342900" indent="-342900">
              <a:lnSpc>
                <a:spcPct val="150000"/>
              </a:lnSpc>
              <a:buFont typeface="Arial" panose="020B0604020202020204" pitchFamily="34" charset="0"/>
              <a:buChar char="•"/>
            </a:pPr>
            <a:r>
              <a:rPr lang="zh-CN" altLang="en-US" sz="2000" dirty="0">
                <a:cs typeface="+mn-ea"/>
                <a:sym typeface="+mn-lt"/>
              </a:rPr>
              <a:t>如果没有启动定时器，则启动定时器 </a:t>
            </a:r>
            <a:endParaRPr lang="en-US" altLang="zh-CN" sz="2000" dirty="0">
              <a:cs typeface="+mn-ea"/>
              <a:sym typeface="+mn-lt"/>
            </a:endParaRPr>
          </a:p>
          <a:p>
            <a:pPr marL="800100" lvl="1" indent="-342900">
              <a:lnSpc>
                <a:spcPct val="150000"/>
              </a:lnSpc>
              <a:buFont typeface="Arial" panose="020B0604020202020204" pitchFamily="34" charset="0"/>
              <a:buChar char="•"/>
            </a:pPr>
            <a:r>
              <a:rPr lang="zh-CN" altLang="en-US" sz="2000" dirty="0">
                <a:cs typeface="+mn-ea"/>
                <a:sym typeface="+mn-lt"/>
              </a:rPr>
              <a:t>定时器是最早没有被确认的报文发送时启动的</a:t>
            </a:r>
            <a:endParaRPr lang="en-US" altLang="zh-CN" sz="2000" dirty="0">
              <a:cs typeface="+mn-ea"/>
              <a:sym typeface="+mn-lt"/>
            </a:endParaRPr>
          </a:p>
          <a:p>
            <a:pPr marL="742950" lvl="1" indent="-285750">
              <a:lnSpc>
                <a:spcPct val="150000"/>
              </a:lnSpc>
              <a:buFont typeface="Arial" panose="020B0604020202020204" pitchFamily="34" charset="0"/>
              <a:buChar char="•"/>
            </a:pPr>
            <a:r>
              <a:rPr lang="zh-CN" altLang="en-US" sz="2000" dirty="0">
                <a:cs typeface="+mn-ea"/>
                <a:sym typeface="+mn-lt"/>
              </a:rPr>
              <a:t>设置超时间隔</a:t>
            </a:r>
            <a:r>
              <a:rPr lang="en-US" altLang="zh-CN" sz="2000" dirty="0">
                <a:cs typeface="+mn-ea"/>
                <a:sym typeface="+mn-lt"/>
              </a:rPr>
              <a:t>: </a:t>
            </a:r>
            <a:r>
              <a:rPr lang="en-US" altLang="zh-CN" sz="2000" dirty="0" err="1">
                <a:cs typeface="+mn-ea"/>
                <a:sym typeface="+mn-lt"/>
              </a:rPr>
              <a:t>TimeOutInterval</a:t>
            </a:r>
            <a:r>
              <a:rPr lang="en-US" altLang="zh-CN" sz="2000" dirty="0">
                <a:cs typeface="+mn-ea"/>
                <a:sym typeface="+mn-lt"/>
              </a:rPr>
              <a:t> </a:t>
            </a:r>
          </a:p>
          <a:p>
            <a:pPr>
              <a:lnSpc>
                <a:spcPct val="150000"/>
              </a:lnSpc>
            </a:pPr>
            <a:endParaRPr lang="en-US" altLang="zh-CN" sz="2000" dirty="0">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4250946" y="710268"/>
            <a:ext cx="3690114"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发送方事件</a:t>
            </a:r>
            <a:r>
              <a:rPr lang="en-US" altLang="zh-CN" sz="3600" b="1" dirty="0">
                <a:solidFill>
                  <a:schemeClr val="accent1"/>
                </a:solidFill>
                <a:cs typeface="+mn-ea"/>
                <a:sym typeface="+mn-lt"/>
              </a:rPr>
              <a:t>:</a:t>
            </a:r>
          </a:p>
        </p:txBody>
      </p:sp>
      <p:sp>
        <p:nvSpPr>
          <p:cNvPr id="7" name="圆角矩形 8">
            <a:extLst>
              <a:ext uri="{FF2B5EF4-FFF2-40B4-BE49-F238E27FC236}">
                <a16:creationId xmlns:a16="http://schemas.microsoft.com/office/drawing/2014/main" id="{26FE63E4-6E66-436A-8CCD-CEE34AA9B644}"/>
              </a:ext>
            </a:extLst>
          </p:cNvPr>
          <p:cNvSpPr/>
          <p:nvPr/>
        </p:nvSpPr>
        <p:spPr>
          <a:xfrm>
            <a:off x="6367346" y="1853268"/>
            <a:ext cx="5378335" cy="40167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2000" u="sng" dirty="0">
                <a:cs typeface="+mn-ea"/>
                <a:sym typeface="+mn-lt"/>
              </a:rPr>
              <a:t>超时</a:t>
            </a:r>
            <a:r>
              <a:rPr lang="en-US" altLang="zh-CN" sz="2000" u="sng" dirty="0">
                <a:cs typeface="+mn-ea"/>
                <a:sym typeface="+mn-lt"/>
              </a:rPr>
              <a:t>:</a:t>
            </a:r>
          </a:p>
          <a:p>
            <a:pPr marL="342900" indent="-342900">
              <a:lnSpc>
                <a:spcPct val="150000"/>
              </a:lnSpc>
              <a:buFont typeface="Arial" panose="020B0604020202020204" pitchFamily="34" charset="0"/>
              <a:buChar char="•"/>
            </a:pPr>
            <a:r>
              <a:rPr lang="zh-CN" altLang="en-US" sz="2000" dirty="0">
                <a:cs typeface="+mn-ea"/>
                <a:sym typeface="+mn-lt"/>
              </a:rPr>
              <a:t>重发导致超时的报文</a:t>
            </a:r>
          </a:p>
          <a:p>
            <a:pPr marL="342900" indent="-342900">
              <a:lnSpc>
                <a:spcPct val="150000"/>
              </a:lnSpc>
              <a:buFont typeface="Arial" panose="020B0604020202020204" pitchFamily="34" charset="0"/>
              <a:buChar char="•"/>
            </a:pPr>
            <a:r>
              <a:rPr lang="zh-CN" altLang="en-US" sz="2000" dirty="0">
                <a:cs typeface="+mn-ea"/>
                <a:sym typeface="+mn-lt"/>
              </a:rPr>
              <a:t>重新开始定时器</a:t>
            </a:r>
          </a:p>
          <a:p>
            <a:pPr>
              <a:lnSpc>
                <a:spcPct val="150000"/>
              </a:lnSpc>
            </a:pPr>
            <a:r>
              <a:rPr lang="zh-CN" altLang="en-US" sz="2000" u="sng" dirty="0">
                <a:cs typeface="+mn-ea"/>
                <a:sym typeface="+mn-lt"/>
              </a:rPr>
              <a:t>收到确认</a:t>
            </a:r>
            <a:r>
              <a:rPr lang="en-US" altLang="zh-CN" sz="2000" u="sng" dirty="0">
                <a:cs typeface="+mn-ea"/>
                <a:sym typeface="+mn-lt"/>
              </a:rPr>
              <a:t>:</a:t>
            </a:r>
          </a:p>
          <a:p>
            <a:pPr marL="342900" indent="-342900">
              <a:lnSpc>
                <a:spcPct val="150000"/>
              </a:lnSpc>
              <a:buFont typeface="Arial" panose="020B0604020202020204" pitchFamily="34" charset="0"/>
              <a:buChar char="•"/>
            </a:pPr>
            <a:r>
              <a:rPr lang="zh-CN" altLang="en-US" sz="2000" dirty="0">
                <a:cs typeface="+mn-ea"/>
                <a:sym typeface="+mn-lt"/>
              </a:rPr>
              <a:t>如果</a:t>
            </a:r>
            <a:r>
              <a:rPr lang="en-US" altLang="zh-CN" sz="2000" dirty="0">
                <a:cs typeface="+mn-ea"/>
                <a:sym typeface="+mn-lt"/>
              </a:rPr>
              <a:t>ACK</a:t>
            </a:r>
            <a:r>
              <a:rPr lang="zh-CN" altLang="en-US" sz="2000" dirty="0">
                <a:cs typeface="+mn-ea"/>
                <a:sym typeface="+mn-lt"/>
              </a:rPr>
              <a:t>落在窗口之内，则确认对应的报文，并且滑动窗口</a:t>
            </a:r>
            <a:endParaRPr lang="en-US" altLang="zh-CN" sz="2000" dirty="0">
              <a:cs typeface="+mn-ea"/>
              <a:sym typeface="+mn-lt"/>
            </a:endParaRPr>
          </a:p>
          <a:p>
            <a:pPr marL="342900" indent="-342900">
              <a:lnSpc>
                <a:spcPct val="150000"/>
              </a:lnSpc>
              <a:buFont typeface="Arial" panose="020B0604020202020204" pitchFamily="34" charset="0"/>
              <a:buChar char="•"/>
            </a:pPr>
            <a:r>
              <a:rPr lang="zh-CN" altLang="en-US" sz="2000" dirty="0">
                <a:cs typeface="+mn-ea"/>
                <a:sym typeface="+mn-lt"/>
              </a:rPr>
              <a:t>若还有未确认的报文，重新开始定时器</a:t>
            </a:r>
          </a:p>
        </p:txBody>
      </p:sp>
    </p:spTree>
    <p:extLst>
      <p:ext uri="{BB962C8B-B14F-4D97-AF65-F5344CB8AC3E}">
        <p14:creationId xmlns:p14="http://schemas.microsoft.com/office/powerpoint/2010/main" val="25152540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4477610" y="710268"/>
            <a:ext cx="3236785"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重发场景</a:t>
            </a:r>
            <a:endParaRPr lang="en-US" altLang="zh-CN" sz="3600" b="1" dirty="0">
              <a:solidFill>
                <a:schemeClr val="accent1"/>
              </a:solidFill>
              <a:cs typeface="+mn-ea"/>
              <a:sym typeface="+mn-lt"/>
            </a:endParaRPr>
          </a:p>
        </p:txBody>
      </p:sp>
      <p:grpSp>
        <p:nvGrpSpPr>
          <p:cNvPr id="2" name="组合 1">
            <a:extLst>
              <a:ext uri="{FF2B5EF4-FFF2-40B4-BE49-F238E27FC236}">
                <a16:creationId xmlns:a16="http://schemas.microsoft.com/office/drawing/2014/main" id="{BD5A6BA6-8B68-4890-BFF6-6F5F8EE5B9E3}"/>
              </a:ext>
            </a:extLst>
          </p:cNvPr>
          <p:cNvGrpSpPr/>
          <p:nvPr/>
        </p:nvGrpSpPr>
        <p:grpSpPr>
          <a:xfrm>
            <a:off x="61486" y="1362384"/>
            <a:ext cx="12018164" cy="5229225"/>
            <a:chOff x="201186" y="1362384"/>
            <a:chExt cx="12018164" cy="5229225"/>
          </a:xfrm>
        </p:grpSpPr>
        <p:sp>
          <p:nvSpPr>
            <p:cNvPr id="134" name="Line 2"/>
            <p:cNvSpPr>
              <a:spLocks noChangeShapeType="1"/>
            </p:cNvSpPr>
            <p:nvPr/>
          </p:nvSpPr>
          <p:spPr bwMode="auto">
            <a:xfrm flipH="1">
              <a:off x="5529215" y="3264708"/>
              <a:ext cx="2476500" cy="1104900"/>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35" name="Line 3"/>
            <p:cNvSpPr>
              <a:spLocks noChangeShapeType="1"/>
            </p:cNvSpPr>
            <p:nvPr/>
          </p:nvSpPr>
          <p:spPr bwMode="auto">
            <a:xfrm flipH="1">
              <a:off x="5500640" y="2855133"/>
              <a:ext cx="2543175" cy="1381125"/>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36" name="Rectangle 4"/>
            <p:cNvSpPr>
              <a:spLocks noChangeArrowheads="1"/>
            </p:cNvSpPr>
            <p:nvPr/>
          </p:nvSpPr>
          <p:spPr bwMode="auto">
            <a:xfrm rot="720000">
              <a:off x="5794328" y="3936221"/>
              <a:ext cx="1817687" cy="284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37" name="Line 6"/>
            <p:cNvSpPr>
              <a:spLocks noChangeShapeType="1"/>
            </p:cNvSpPr>
            <p:nvPr/>
          </p:nvSpPr>
          <p:spPr bwMode="auto">
            <a:xfrm>
              <a:off x="5519690" y="2131233"/>
              <a:ext cx="2533650" cy="590550"/>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8" name="Object 7"/>
            <p:cNvGraphicFramePr>
              <a:graphicFrameLocks/>
            </p:cNvGraphicFramePr>
            <p:nvPr>
              <p:extLst>
                <p:ext uri="{D42A27DB-BD31-4B8C-83A1-F6EECF244321}">
                  <p14:modId xmlns:p14="http://schemas.microsoft.com/office/powerpoint/2010/main" val="3266302187"/>
                </p:ext>
              </p:extLst>
            </p:nvPr>
          </p:nvGraphicFramePr>
          <p:xfrm>
            <a:off x="5106940" y="1462896"/>
            <a:ext cx="498475" cy="398462"/>
          </p:xfrm>
          <a:graphic>
            <a:graphicData uri="http://schemas.openxmlformats.org/presentationml/2006/ole">
              <mc:AlternateContent xmlns:mc="http://schemas.openxmlformats.org/markup-compatibility/2006">
                <mc:Choice xmlns:v="urn:schemas-microsoft-com:vml" Requires="v">
                  <p:oleObj name="Clip" r:id="rId3" imgW="498332" imgH="398666" progId="MS_ClipArt_Gallery.2">
                    <p:embed/>
                  </p:oleObj>
                </mc:Choice>
                <mc:Fallback>
                  <p:oleObj name="Clip" r:id="rId3" imgW="498332" imgH="398666" progId="MS_ClipArt_Gallery.2">
                    <p:embed/>
                    <p:pic>
                      <p:nvPicPr>
                        <p:cNvPr id="31751"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6940" y="1462896"/>
                          <a:ext cx="498475"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 name="Rectangle 8"/>
            <p:cNvSpPr>
              <a:spLocks noChangeArrowheads="1"/>
            </p:cNvSpPr>
            <p:nvPr/>
          </p:nvSpPr>
          <p:spPr bwMode="auto">
            <a:xfrm>
              <a:off x="5502228" y="1462896"/>
              <a:ext cx="877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dirty="0">
                  <a:latin typeface="Comic Sans MS" panose="030F0702030302020204" pitchFamily="66" charset="0"/>
                  <a:ea typeface="宋体" panose="02010600030101010101" pitchFamily="2" charset="-122"/>
                </a:rPr>
                <a:t>Host A</a:t>
              </a:r>
            </a:p>
          </p:txBody>
        </p:sp>
        <p:sp>
          <p:nvSpPr>
            <p:cNvPr id="140" name="Rectangle 9"/>
            <p:cNvSpPr>
              <a:spLocks noChangeArrowheads="1"/>
            </p:cNvSpPr>
            <p:nvPr/>
          </p:nvSpPr>
          <p:spPr bwMode="auto">
            <a:xfrm rot="780000">
              <a:off x="5672090" y="2542396"/>
              <a:ext cx="2127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Seq=100, 20 bytes data</a:t>
              </a:r>
            </a:p>
          </p:txBody>
        </p:sp>
        <p:sp>
          <p:nvSpPr>
            <p:cNvPr id="141" name="Rectangle 10"/>
            <p:cNvSpPr>
              <a:spLocks noChangeArrowheads="1"/>
            </p:cNvSpPr>
            <p:nvPr/>
          </p:nvSpPr>
          <p:spPr bwMode="auto">
            <a:xfrm rot="19800000">
              <a:off x="6453140" y="3190096"/>
              <a:ext cx="968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ACK=100</a:t>
              </a:r>
            </a:p>
          </p:txBody>
        </p:sp>
        <p:grpSp>
          <p:nvGrpSpPr>
            <p:cNvPr id="142" name="Group 13"/>
            <p:cNvGrpSpPr>
              <a:grpSpLocks/>
            </p:cNvGrpSpPr>
            <p:nvPr/>
          </p:nvGrpSpPr>
          <p:grpSpPr bwMode="auto">
            <a:xfrm>
              <a:off x="5130753" y="6065058"/>
              <a:ext cx="654050" cy="366713"/>
              <a:chOff x="3409" y="3744"/>
              <a:chExt cx="412" cy="231"/>
            </a:xfrm>
          </p:grpSpPr>
          <p:sp>
            <p:nvSpPr>
              <p:cNvPr id="143" name="Rectangle 11"/>
              <p:cNvSpPr>
                <a:spLocks noChangeArrowheads="1"/>
              </p:cNvSpPr>
              <p:nvPr/>
            </p:nvSpPr>
            <p:spPr bwMode="auto">
              <a:xfrm>
                <a:off x="3446" y="3790"/>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44" name="Rectangle 12"/>
              <p:cNvSpPr>
                <a:spLocks noChangeArrowheads="1"/>
              </p:cNvSpPr>
              <p:nvPr/>
            </p:nvSpPr>
            <p:spPr bwMode="auto">
              <a:xfrm>
                <a:off x="3409" y="3744"/>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b="1">
                    <a:solidFill>
                      <a:schemeClr val="tx2"/>
                    </a:solidFill>
                    <a:latin typeface="Comic Sans MS" panose="030F0702030302020204" pitchFamily="66" charset="0"/>
                    <a:ea typeface="宋体" panose="02010600030101010101" pitchFamily="2" charset="-122"/>
                  </a:rPr>
                  <a:t>time</a:t>
                </a:r>
              </a:p>
            </p:txBody>
          </p:sp>
        </p:grpSp>
        <p:sp>
          <p:nvSpPr>
            <p:cNvPr id="145" name="Rectangle 14"/>
            <p:cNvSpPr>
              <a:spLocks noChangeArrowheads="1"/>
            </p:cNvSpPr>
            <p:nvPr/>
          </p:nvSpPr>
          <p:spPr bwMode="auto">
            <a:xfrm>
              <a:off x="5848303" y="6208096"/>
              <a:ext cx="1795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800">
                  <a:latin typeface="微软雅黑" panose="020B0503020204020204" pitchFamily="34" charset="-122"/>
                  <a:ea typeface="微软雅黑" panose="020B0503020204020204" pitchFamily="34" charset="-122"/>
                </a:rPr>
                <a:t>过早的超时设置</a:t>
              </a:r>
            </a:p>
          </p:txBody>
        </p:sp>
        <p:graphicFrame>
          <p:nvGraphicFramePr>
            <p:cNvPr id="146" name="Object 15"/>
            <p:cNvGraphicFramePr>
              <a:graphicFrameLocks/>
            </p:cNvGraphicFramePr>
            <p:nvPr>
              <p:extLst>
                <p:ext uri="{D42A27DB-BD31-4B8C-83A1-F6EECF244321}">
                  <p14:modId xmlns:p14="http://schemas.microsoft.com/office/powerpoint/2010/main" val="1589195078"/>
                </p:ext>
              </p:extLst>
            </p:nvPr>
          </p:nvGraphicFramePr>
          <p:xfrm>
            <a:off x="7764415" y="1472421"/>
            <a:ext cx="498475" cy="398462"/>
          </p:xfrm>
          <a:graphic>
            <a:graphicData uri="http://schemas.openxmlformats.org/presentationml/2006/ole">
              <mc:AlternateContent xmlns:mc="http://schemas.openxmlformats.org/markup-compatibility/2006">
                <mc:Choice xmlns:v="urn:schemas-microsoft-com:vml" Requires="v">
                  <p:oleObj name="Clip" r:id="rId5" imgW="498332" imgH="398666" progId="MS_ClipArt_Gallery.2">
                    <p:embed/>
                  </p:oleObj>
                </mc:Choice>
                <mc:Fallback>
                  <p:oleObj name="Clip" r:id="rId5" imgW="498332" imgH="398666" progId="MS_ClipArt_Gallery.2">
                    <p:embed/>
                    <p:pic>
                      <p:nvPicPr>
                        <p:cNvPr id="31757" name="Object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4415" y="1472421"/>
                          <a:ext cx="498475"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 name="Rectangle 16"/>
            <p:cNvSpPr>
              <a:spLocks noChangeArrowheads="1"/>
            </p:cNvSpPr>
            <p:nvPr/>
          </p:nvSpPr>
          <p:spPr bwMode="auto">
            <a:xfrm>
              <a:off x="7026228" y="1481946"/>
              <a:ext cx="85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Host B</a:t>
              </a:r>
            </a:p>
          </p:txBody>
        </p:sp>
        <p:sp>
          <p:nvSpPr>
            <p:cNvPr id="148" name="Line 17"/>
            <p:cNvSpPr>
              <a:spLocks noChangeShapeType="1"/>
            </p:cNvSpPr>
            <p:nvPr/>
          </p:nvSpPr>
          <p:spPr bwMode="auto">
            <a:xfrm>
              <a:off x="5519690" y="3998133"/>
              <a:ext cx="2533650" cy="590550"/>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9" name="Rectangle 18"/>
            <p:cNvSpPr>
              <a:spLocks noChangeArrowheads="1"/>
            </p:cNvSpPr>
            <p:nvPr/>
          </p:nvSpPr>
          <p:spPr bwMode="auto">
            <a:xfrm rot="660000">
              <a:off x="5754640" y="3913996"/>
              <a:ext cx="193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Seq=92, 8 bytes data</a:t>
              </a:r>
            </a:p>
          </p:txBody>
        </p:sp>
        <p:sp>
          <p:nvSpPr>
            <p:cNvPr id="150" name="Line 19"/>
            <p:cNvSpPr>
              <a:spLocks noChangeShapeType="1"/>
            </p:cNvSpPr>
            <p:nvPr/>
          </p:nvSpPr>
          <p:spPr bwMode="auto">
            <a:xfrm>
              <a:off x="5510165" y="2026458"/>
              <a:ext cx="0" cy="40767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1" name="Line 20"/>
            <p:cNvSpPr>
              <a:spLocks noChangeShapeType="1"/>
            </p:cNvSpPr>
            <p:nvPr/>
          </p:nvSpPr>
          <p:spPr bwMode="auto">
            <a:xfrm>
              <a:off x="8024765" y="1912158"/>
              <a:ext cx="0" cy="3848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2" name="Rectangle 21"/>
            <p:cNvSpPr>
              <a:spLocks noChangeArrowheads="1"/>
            </p:cNvSpPr>
            <p:nvPr/>
          </p:nvSpPr>
          <p:spPr bwMode="auto">
            <a:xfrm rot="20220000">
              <a:off x="6861128" y="3240896"/>
              <a:ext cx="1055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ACK=120</a:t>
              </a:r>
            </a:p>
          </p:txBody>
        </p:sp>
        <p:sp>
          <p:nvSpPr>
            <p:cNvPr id="153" name="Line 22"/>
            <p:cNvSpPr>
              <a:spLocks noChangeShapeType="1"/>
            </p:cNvSpPr>
            <p:nvPr/>
          </p:nvSpPr>
          <p:spPr bwMode="auto">
            <a:xfrm>
              <a:off x="5506990" y="2483658"/>
              <a:ext cx="2508250" cy="628650"/>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4" name="Rectangle 23"/>
            <p:cNvSpPr>
              <a:spLocks noChangeArrowheads="1"/>
            </p:cNvSpPr>
            <p:nvPr/>
          </p:nvSpPr>
          <p:spPr bwMode="auto">
            <a:xfrm rot="660000">
              <a:off x="5783215" y="2132821"/>
              <a:ext cx="193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Seq=92, 8 bytes data</a:t>
              </a:r>
            </a:p>
          </p:txBody>
        </p:sp>
        <p:grpSp>
          <p:nvGrpSpPr>
            <p:cNvPr id="155" name="Group 30"/>
            <p:cNvGrpSpPr>
              <a:grpSpLocks/>
            </p:cNvGrpSpPr>
            <p:nvPr/>
          </p:nvGrpSpPr>
          <p:grpSpPr bwMode="auto">
            <a:xfrm>
              <a:off x="5186315" y="2137583"/>
              <a:ext cx="327025" cy="1860550"/>
              <a:chOff x="3444" y="1270"/>
              <a:chExt cx="206" cy="1172"/>
            </a:xfrm>
          </p:grpSpPr>
          <p:sp>
            <p:nvSpPr>
              <p:cNvPr id="156" name="Rectangle 24"/>
              <p:cNvSpPr>
                <a:spLocks noChangeArrowheads="1"/>
              </p:cNvSpPr>
              <p:nvPr/>
            </p:nvSpPr>
            <p:spPr bwMode="auto">
              <a:xfrm>
                <a:off x="3494" y="1432"/>
                <a:ext cx="128" cy="8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57" name="Rectangle 25"/>
              <p:cNvSpPr>
                <a:spLocks noChangeArrowheads="1"/>
              </p:cNvSpPr>
              <p:nvPr/>
            </p:nvSpPr>
            <p:spPr bwMode="auto">
              <a:xfrm rot="-5400000">
                <a:off x="3054" y="1753"/>
                <a:ext cx="9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Comic Sans MS" panose="030F0702030302020204" pitchFamily="66" charset="0"/>
                    <a:ea typeface="宋体" panose="02010600030101010101" pitchFamily="2" charset="-122"/>
                  </a:rPr>
                  <a:t>Seq=92 timeout</a:t>
                </a:r>
              </a:p>
            </p:txBody>
          </p:sp>
          <p:sp>
            <p:nvSpPr>
              <p:cNvPr id="158" name="Line 26"/>
              <p:cNvSpPr>
                <a:spLocks noChangeShapeType="1"/>
              </p:cNvSpPr>
              <p:nvPr/>
            </p:nvSpPr>
            <p:spPr bwMode="auto">
              <a:xfrm flipV="1">
                <a:off x="3552" y="1270"/>
                <a:ext cx="4" cy="154"/>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9" name="Line 27"/>
              <p:cNvSpPr>
                <a:spLocks noChangeShapeType="1"/>
              </p:cNvSpPr>
              <p:nvPr/>
            </p:nvSpPr>
            <p:spPr bwMode="auto">
              <a:xfrm>
                <a:off x="3546" y="2296"/>
                <a:ext cx="0" cy="1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60" name="Line 28"/>
              <p:cNvSpPr>
                <a:spLocks noChangeShapeType="1"/>
              </p:cNvSpPr>
              <p:nvPr/>
            </p:nvSpPr>
            <p:spPr bwMode="auto">
              <a:xfrm flipH="1">
                <a:off x="3536" y="2442"/>
                <a:ext cx="11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 name="Line 29"/>
              <p:cNvSpPr>
                <a:spLocks noChangeShapeType="1"/>
              </p:cNvSpPr>
              <p:nvPr/>
            </p:nvSpPr>
            <p:spPr bwMode="auto">
              <a:xfrm flipH="1">
                <a:off x="3524" y="1270"/>
                <a:ext cx="11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62" name="Line 31"/>
            <p:cNvSpPr>
              <a:spLocks noChangeShapeType="1"/>
            </p:cNvSpPr>
            <p:nvPr/>
          </p:nvSpPr>
          <p:spPr bwMode="auto">
            <a:xfrm flipH="1">
              <a:off x="5535565" y="4642658"/>
              <a:ext cx="2476500" cy="1104900"/>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63" name="Rectangle 32"/>
            <p:cNvSpPr>
              <a:spLocks noChangeArrowheads="1"/>
            </p:cNvSpPr>
            <p:nvPr/>
          </p:nvSpPr>
          <p:spPr bwMode="auto">
            <a:xfrm rot="20220000">
              <a:off x="6513465" y="4766483"/>
              <a:ext cx="1125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ACK=120</a:t>
              </a:r>
            </a:p>
          </p:txBody>
        </p:sp>
        <p:grpSp>
          <p:nvGrpSpPr>
            <p:cNvPr id="164" name="Group 54"/>
            <p:cNvGrpSpPr>
              <a:grpSpLocks/>
            </p:cNvGrpSpPr>
            <p:nvPr/>
          </p:nvGrpSpPr>
          <p:grpSpPr bwMode="auto">
            <a:xfrm>
              <a:off x="909211" y="1362384"/>
              <a:ext cx="3155950" cy="5229225"/>
              <a:chOff x="528" y="864"/>
              <a:chExt cx="1988" cy="3294"/>
            </a:xfrm>
          </p:grpSpPr>
          <p:sp>
            <p:nvSpPr>
              <p:cNvPr id="165" name="Line 33"/>
              <p:cNvSpPr>
                <a:spLocks noChangeShapeType="1"/>
              </p:cNvSpPr>
              <p:nvPr/>
            </p:nvSpPr>
            <p:spPr bwMode="auto">
              <a:xfrm flipH="1">
                <a:off x="1382" y="1741"/>
                <a:ext cx="996" cy="306"/>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66" name="Line 34"/>
              <p:cNvSpPr>
                <a:spLocks noChangeShapeType="1"/>
              </p:cNvSpPr>
              <p:nvPr/>
            </p:nvSpPr>
            <p:spPr bwMode="auto">
              <a:xfrm>
                <a:off x="788" y="1285"/>
                <a:ext cx="1596" cy="372"/>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67" name="Object 35"/>
              <p:cNvGraphicFramePr>
                <a:graphicFrameLocks/>
              </p:cNvGraphicFramePr>
              <p:nvPr/>
            </p:nvGraphicFramePr>
            <p:xfrm>
              <a:off x="528" y="864"/>
              <a:ext cx="314" cy="251"/>
            </p:xfrm>
            <a:graphic>
              <a:graphicData uri="http://schemas.openxmlformats.org/presentationml/2006/ole">
                <mc:AlternateContent xmlns:mc="http://schemas.openxmlformats.org/markup-compatibility/2006">
                  <mc:Choice xmlns:v="urn:schemas-microsoft-com:vml" Requires="v">
                    <p:oleObj name="Clip" r:id="rId7" imgW="498332" imgH="398666" progId="MS_ClipArt_Gallery.2">
                      <p:embed/>
                    </p:oleObj>
                  </mc:Choice>
                  <mc:Fallback>
                    <p:oleObj name="Clip" r:id="rId7" imgW="498332" imgH="398666" progId="MS_ClipArt_Gallery.2">
                      <p:embed/>
                      <p:pic>
                        <p:nvPicPr>
                          <p:cNvPr id="31782" name="Object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864"/>
                            <a:ext cx="31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 name="Rectangle 36"/>
              <p:cNvSpPr>
                <a:spLocks noChangeArrowheads="1"/>
              </p:cNvSpPr>
              <p:nvPr/>
            </p:nvSpPr>
            <p:spPr bwMode="auto">
              <a:xfrm>
                <a:off x="777" y="864"/>
                <a:ext cx="5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Host A</a:t>
                </a:r>
              </a:p>
            </p:txBody>
          </p:sp>
          <p:sp>
            <p:nvSpPr>
              <p:cNvPr id="169" name="Rectangle 37"/>
              <p:cNvSpPr>
                <a:spLocks noChangeArrowheads="1"/>
              </p:cNvSpPr>
              <p:nvPr/>
            </p:nvSpPr>
            <p:spPr bwMode="auto">
              <a:xfrm rot="660000">
                <a:off x="1008" y="1292"/>
                <a:ext cx="12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Seq=92, 8 bytes data</a:t>
                </a:r>
              </a:p>
            </p:txBody>
          </p:sp>
          <p:sp>
            <p:nvSpPr>
              <p:cNvPr id="170" name="Rectangle 38"/>
              <p:cNvSpPr>
                <a:spLocks noChangeArrowheads="1"/>
              </p:cNvSpPr>
              <p:nvPr/>
            </p:nvSpPr>
            <p:spPr bwMode="auto">
              <a:xfrm rot="-1020000">
                <a:off x="1580" y="1724"/>
                <a:ext cx="6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ACK=100</a:t>
                </a:r>
              </a:p>
            </p:txBody>
          </p:sp>
          <p:sp>
            <p:nvSpPr>
              <p:cNvPr id="171" name="Rectangle 39"/>
              <p:cNvSpPr>
                <a:spLocks noChangeArrowheads="1"/>
              </p:cNvSpPr>
              <p:nvPr/>
            </p:nvSpPr>
            <p:spPr bwMode="auto">
              <a:xfrm>
                <a:off x="1141" y="2079"/>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b="1">
                    <a:solidFill>
                      <a:schemeClr val="tx2"/>
                    </a:solidFill>
                    <a:latin typeface="Comic Sans MS" panose="030F0702030302020204" pitchFamily="66" charset="0"/>
                    <a:ea typeface="宋体" panose="02010600030101010101" pitchFamily="2" charset="-122"/>
                  </a:rPr>
                  <a:t>loss</a:t>
                </a:r>
              </a:p>
            </p:txBody>
          </p:sp>
          <p:sp>
            <p:nvSpPr>
              <p:cNvPr id="172" name="Rectangle 40"/>
              <p:cNvSpPr>
                <a:spLocks noChangeArrowheads="1"/>
              </p:cNvSpPr>
              <p:nvPr/>
            </p:nvSpPr>
            <p:spPr bwMode="auto">
              <a:xfrm rot="-5400000">
                <a:off x="374" y="1794"/>
                <a:ext cx="5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timeout</a:t>
                </a:r>
              </a:p>
            </p:txBody>
          </p:sp>
          <p:sp>
            <p:nvSpPr>
              <p:cNvPr id="173" name="Rectangle 41"/>
              <p:cNvSpPr>
                <a:spLocks noChangeArrowheads="1"/>
              </p:cNvSpPr>
              <p:nvPr/>
            </p:nvSpPr>
            <p:spPr bwMode="auto">
              <a:xfrm>
                <a:off x="1052" y="3925"/>
                <a:ext cx="115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800">
                    <a:latin typeface="微软雅黑" panose="020B0503020204020204" pitchFamily="34" charset="-122"/>
                    <a:ea typeface="微软雅黑" panose="020B0503020204020204" pitchFamily="34" charset="-122"/>
                  </a:rPr>
                  <a:t>丢失</a:t>
                </a:r>
                <a:r>
                  <a:rPr lang="en-US" altLang="zh-CN" sz="1800">
                    <a:latin typeface="微软雅黑" panose="020B0503020204020204" pitchFamily="34" charset="-122"/>
                    <a:ea typeface="微软雅黑" panose="020B0503020204020204" pitchFamily="34" charset="-122"/>
                  </a:rPr>
                  <a:t>ACK</a:t>
                </a:r>
                <a:r>
                  <a:rPr lang="zh-CN" altLang="en-US" sz="1800">
                    <a:latin typeface="微软雅黑" panose="020B0503020204020204" pitchFamily="34" charset="-122"/>
                    <a:ea typeface="微软雅黑" panose="020B0503020204020204" pitchFamily="34" charset="-122"/>
                  </a:rPr>
                  <a:t>的情况</a:t>
                </a:r>
              </a:p>
            </p:txBody>
          </p:sp>
          <p:graphicFrame>
            <p:nvGraphicFramePr>
              <p:cNvPr id="174" name="Object 42"/>
              <p:cNvGraphicFramePr>
                <a:graphicFrameLocks/>
              </p:cNvGraphicFramePr>
              <p:nvPr/>
            </p:nvGraphicFramePr>
            <p:xfrm>
              <a:off x="2202" y="870"/>
              <a:ext cx="314" cy="251"/>
            </p:xfrm>
            <a:graphic>
              <a:graphicData uri="http://schemas.openxmlformats.org/presentationml/2006/ole">
                <mc:AlternateContent xmlns:mc="http://schemas.openxmlformats.org/markup-compatibility/2006">
                  <mc:Choice xmlns:v="urn:schemas-microsoft-com:vml" Requires="v">
                    <p:oleObj name="Clip" r:id="rId9" imgW="498332" imgH="398666" progId="MS_ClipArt_Gallery.2">
                      <p:embed/>
                    </p:oleObj>
                  </mc:Choice>
                  <mc:Fallback>
                    <p:oleObj name="Clip" r:id="rId9" imgW="498332" imgH="398666" progId="MS_ClipArt_Gallery.2">
                      <p:embed/>
                      <p:pic>
                        <p:nvPicPr>
                          <p:cNvPr id="31789" name="Object 4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2" y="870"/>
                            <a:ext cx="31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5" name="Rectangle 43"/>
              <p:cNvSpPr>
                <a:spLocks noChangeArrowheads="1"/>
              </p:cNvSpPr>
              <p:nvPr/>
            </p:nvSpPr>
            <p:spPr bwMode="auto">
              <a:xfrm>
                <a:off x="1737" y="876"/>
                <a:ext cx="5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Host B</a:t>
                </a:r>
              </a:p>
            </p:txBody>
          </p:sp>
          <p:sp>
            <p:nvSpPr>
              <p:cNvPr id="176" name="Rectangle 44"/>
              <p:cNvSpPr>
                <a:spLocks noChangeArrowheads="1"/>
              </p:cNvSpPr>
              <p:nvPr/>
            </p:nvSpPr>
            <p:spPr bwMode="auto">
              <a:xfrm>
                <a:off x="1224" y="190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400" b="1">
                    <a:solidFill>
                      <a:srgbClr val="FF0000"/>
                    </a:solidFill>
                    <a:latin typeface="Arial" panose="020B0604020202020204" pitchFamily="34" charset="0"/>
                    <a:ea typeface="宋体" panose="02010600030101010101" pitchFamily="2" charset="-122"/>
                  </a:rPr>
                  <a:t>X</a:t>
                </a:r>
              </a:p>
            </p:txBody>
          </p:sp>
          <p:sp>
            <p:nvSpPr>
              <p:cNvPr id="177" name="Line 45"/>
              <p:cNvSpPr>
                <a:spLocks noChangeShapeType="1"/>
              </p:cNvSpPr>
              <p:nvPr/>
            </p:nvSpPr>
            <p:spPr bwMode="auto">
              <a:xfrm>
                <a:off x="788" y="2461"/>
                <a:ext cx="1596" cy="372"/>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8" name="Rectangle 46"/>
              <p:cNvSpPr>
                <a:spLocks noChangeArrowheads="1"/>
              </p:cNvSpPr>
              <p:nvPr/>
            </p:nvSpPr>
            <p:spPr bwMode="auto">
              <a:xfrm rot="660000">
                <a:off x="954" y="2426"/>
                <a:ext cx="12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Seq=92, 8 bytes data</a:t>
                </a:r>
              </a:p>
            </p:txBody>
          </p:sp>
          <p:sp>
            <p:nvSpPr>
              <p:cNvPr id="179" name="Line 47"/>
              <p:cNvSpPr>
                <a:spLocks noChangeShapeType="1"/>
              </p:cNvSpPr>
              <p:nvPr/>
            </p:nvSpPr>
            <p:spPr bwMode="auto">
              <a:xfrm>
                <a:off x="782" y="1147"/>
                <a:ext cx="6" cy="268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0" name="Line 48"/>
              <p:cNvSpPr>
                <a:spLocks noChangeShapeType="1"/>
              </p:cNvSpPr>
              <p:nvPr/>
            </p:nvSpPr>
            <p:spPr bwMode="auto">
              <a:xfrm>
                <a:off x="2366" y="1147"/>
                <a:ext cx="6" cy="268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1" name="Line 49"/>
              <p:cNvSpPr>
                <a:spLocks noChangeShapeType="1"/>
              </p:cNvSpPr>
              <p:nvPr/>
            </p:nvSpPr>
            <p:spPr bwMode="auto">
              <a:xfrm flipH="1">
                <a:off x="794" y="2953"/>
                <a:ext cx="1572" cy="474"/>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2" name="Rectangle 50"/>
              <p:cNvSpPr>
                <a:spLocks noChangeArrowheads="1"/>
              </p:cNvSpPr>
              <p:nvPr/>
            </p:nvSpPr>
            <p:spPr bwMode="auto">
              <a:xfrm rot="-960000">
                <a:off x="1320" y="2978"/>
                <a:ext cx="6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ACK=100</a:t>
                </a:r>
              </a:p>
            </p:txBody>
          </p:sp>
          <p:sp>
            <p:nvSpPr>
              <p:cNvPr id="183" name="Line 51"/>
              <p:cNvSpPr>
                <a:spLocks noChangeShapeType="1"/>
              </p:cNvSpPr>
              <p:nvPr/>
            </p:nvSpPr>
            <p:spPr bwMode="auto">
              <a:xfrm flipV="1">
                <a:off x="674" y="1273"/>
                <a:ext cx="0" cy="37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4" name="Line 52"/>
              <p:cNvSpPr>
                <a:spLocks noChangeShapeType="1"/>
              </p:cNvSpPr>
              <p:nvPr/>
            </p:nvSpPr>
            <p:spPr bwMode="auto">
              <a:xfrm>
                <a:off x="680" y="2155"/>
                <a:ext cx="0" cy="3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5" name="Rectangle 53"/>
              <p:cNvSpPr>
                <a:spLocks noChangeArrowheads="1"/>
              </p:cNvSpPr>
              <p:nvPr/>
            </p:nvSpPr>
            <p:spPr bwMode="auto">
              <a:xfrm>
                <a:off x="580" y="3814"/>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b="1">
                    <a:solidFill>
                      <a:schemeClr val="tx2"/>
                    </a:solidFill>
                    <a:latin typeface="Comic Sans MS" panose="030F0702030302020204" pitchFamily="66" charset="0"/>
                    <a:ea typeface="宋体" panose="02010600030101010101" pitchFamily="2" charset="-122"/>
                  </a:rPr>
                  <a:t>time</a:t>
                </a:r>
              </a:p>
            </p:txBody>
          </p:sp>
        </p:grpSp>
        <p:sp>
          <p:nvSpPr>
            <p:cNvPr id="186" name="Rectangle 55"/>
            <p:cNvSpPr>
              <a:spLocks noChangeArrowheads="1"/>
            </p:cNvSpPr>
            <p:nvPr/>
          </p:nvSpPr>
          <p:spPr bwMode="auto">
            <a:xfrm>
              <a:off x="5283153" y="4264833"/>
              <a:ext cx="203200" cy="132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87" name="Rectangle 56"/>
            <p:cNvSpPr>
              <a:spLocks noChangeArrowheads="1"/>
            </p:cNvSpPr>
            <p:nvPr/>
          </p:nvSpPr>
          <p:spPr bwMode="auto">
            <a:xfrm rot="16200000">
              <a:off x="4584653" y="4774421"/>
              <a:ext cx="154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Comic Sans MS" panose="030F0702030302020204" pitchFamily="66" charset="0"/>
                  <a:ea typeface="宋体" panose="02010600030101010101" pitchFamily="2" charset="-122"/>
                </a:rPr>
                <a:t>Seq=92 timeout</a:t>
              </a:r>
            </a:p>
          </p:txBody>
        </p:sp>
        <p:sp>
          <p:nvSpPr>
            <p:cNvPr id="188" name="Line 57"/>
            <p:cNvSpPr>
              <a:spLocks noChangeShapeType="1"/>
            </p:cNvSpPr>
            <p:nvPr/>
          </p:nvSpPr>
          <p:spPr bwMode="auto">
            <a:xfrm flipV="1">
              <a:off x="5375228" y="4007658"/>
              <a:ext cx="6350" cy="24447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9" name="Line 58"/>
            <p:cNvSpPr>
              <a:spLocks noChangeShapeType="1"/>
            </p:cNvSpPr>
            <p:nvPr/>
          </p:nvSpPr>
          <p:spPr bwMode="auto">
            <a:xfrm>
              <a:off x="5357765" y="5684058"/>
              <a:ext cx="0" cy="22225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 name="Line 59"/>
            <p:cNvSpPr>
              <a:spLocks noChangeShapeType="1"/>
            </p:cNvSpPr>
            <p:nvPr/>
          </p:nvSpPr>
          <p:spPr bwMode="auto">
            <a:xfrm flipH="1">
              <a:off x="5281565" y="5912658"/>
              <a:ext cx="1809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1" name="Line 60"/>
            <p:cNvSpPr>
              <a:spLocks noChangeShapeType="1"/>
            </p:cNvSpPr>
            <p:nvPr/>
          </p:nvSpPr>
          <p:spPr bwMode="auto">
            <a:xfrm flipH="1">
              <a:off x="5330778" y="4007658"/>
              <a:ext cx="1809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2" name="Rectangle 61"/>
            <p:cNvSpPr>
              <a:spLocks noChangeArrowheads="1"/>
            </p:cNvSpPr>
            <p:nvPr/>
          </p:nvSpPr>
          <p:spPr bwMode="auto">
            <a:xfrm>
              <a:off x="201186" y="5423209"/>
              <a:ext cx="11191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dirty="0" err="1">
                  <a:latin typeface="Comic Sans MS" panose="030F0702030302020204" pitchFamily="66" charset="0"/>
                  <a:ea typeface="宋体" panose="02010600030101010101" pitchFamily="2" charset="-122"/>
                </a:rPr>
                <a:t>SendBase</a:t>
              </a:r>
              <a:endParaRPr lang="en-US" altLang="zh-CN" sz="1600" b="1" dirty="0">
                <a:latin typeface="Comic Sans MS" panose="030F0702030302020204" pitchFamily="66" charset="0"/>
                <a:ea typeface="宋体" panose="02010600030101010101" pitchFamily="2" charset="-122"/>
              </a:endParaRPr>
            </a:p>
            <a:p>
              <a:pPr algn="ctr">
                <a:spcBef>
                  <a:spcPct val="0"/>
                </a:spcBef>
                <a:buFontTx/>
                <a:buNone/>
              </a:pPr>
              <a:r>
                <a:rPr lang="en-US" altLang="zh-CN" sz="1600" b="1" dirty="0">
                  <a:latin typeface="Comic Sans MS" panose="030F0702030302020204" pitchFamily="66" charset="0"/>
                  <a:ea typeface="宋体" panose="02010600030101010101" pitchFamily="2" charset="-122"/>
                </a:rPr>
                <a:t>= 100</a:t>
              </a:r>
            </a:p>
          </p:txBody>
        </p:sp>
        <p:sp>
          <p:nvSpPr>
            <p:cNvPr id="193" name="Rectangle 62"/>
            <p:cNvSpPr>
              <a:spLocks noChangeArrowheads="1"/>
            </p:cNvSpPr>
            <p:nvPr/>
          </p:nvSpPr>
          <p:spPr bwMode="auto">
            <a:xfrm>
              <a:off x="4129040" y="4388658"/>
              <a:ext cx="11191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SendBase</a:t>
              </a:r>
            </a:p>
            <a:p>
              <a:pPr algn="ctr">
                <a:spcBef>
                  <a:spcPct val="0"/>
                </a:spcBef>
                <a:buFontTx/>
                <a:buNone/>
              </a:pPr>
              <a:r>
                <a:rPr lang="en-US" altLang="zh-CN" sz="1600" b="1">
                  <a:latin typeface="Comic Sans MS" panose="030F0702030302020204" pitchFamily="66" charset="0"/>
                  <a:ea typeface="宋体" panose="02010600030101010101" pitchFamily="2" charset="-122"/>
                </a:rPr>
                <a:t>= 120</a:t>
              </a:r>
            </a:p>
          </p:txBody>
        </p:sp>
        <p:sp>
          <p:nvSpPr>
            <p:cNvPr id="194" name="Rectangle 63"/>
            <p:cNvSpPr>
              <a:spLocks noChangeArrowheads="1"/>
            </p:cNvSpPr>
            <p:nvPr/>
          </p:nvSpPr>
          <p:spPr bwMode="auto">
            <a:xfrm>
              <a:off x="4129040" y="5531658"/>
              <a:ext cx="11191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SendBase</a:t>
              </a:r>
            </a:p>
            <a:p>
              <a:pPr algn="ctr">
                <a:spcBef>
                  <a:spcPct val="0"/>
                </a:spcBef>
                <a:buFontTx/>
                <a:buNone/>
              </a:pPr>
              <a:r>
                <a:rPr lang="en-US" altLang="zh-CN" sz="1600" b="1">
                  <a:latin typeface="Comic Sans MS" panose="030F0702030302020204" pitchFamily="66" charset="0"/>
                  <a:ea typeface="宋体" panose="02010600030101010101" pitchFamily="2" charset="-122"/>
                </a:rPr>
                <a:t>= 120</a:t>
              </a:r>
            </a:p>
          </p:txBody>
        </p:sp>
        <p:sp>
          <p:nvSpPr>
            <p:cNvPr id="195" name="Rectangle 64"/>
            <p:cNvSpPr>
              <a:spLocks noChangeArrowheads="1"/>
            </p:cNvSpPr>
            <p:nvPr/>
          </p:nvSpPr>
          <p:spPr bwMode="auto">
            <a:xfrm>
              <a:off x="4056015" y="3931458"/>
              <a:ext cx="1111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Sendbase</a:t>
              </a:r>
            </a:p>
            <a:p>
              <a:pPr algn="ctr">
                <a:spcBef>
                  <a:spcPct val="0"/>
                </a:spcBef>
                <a:buFontTx/>
                <a:buNone/>
              </a:pPr>
              <a:r>
                <a:rPr lang="en-US" altLang="zh-CN" sz="1600" b="1">
                  <a:latin typeface="Comic Sans MS" panose="030F0702030302020204" pitchFamily="66" charset="0"/>
                  <a:ea typeface="宋体" panose="02010600030101010101" pitchFamily="2" charset="-122"/>
                </a:rPr>
                <a:t>= 100</a:t>
              </a:r>
            </a:p>
          </p:txBody>
        </p:sp>
        <p:grpSp>
          <p:nvGrpSpPr>
            <p:cNvPr id="196" name="Group 24"/>
            <p:cNvGrpSpPr>
              <a:grpSpLocks/>
            </p:cNvGrpSpPr>
            <p:nvPr/>
          </p:nvGrpSpPr>
          <p:grpSpPr bwMode="auto">
            <a:xfrm>
              <a:off x="8596675" y="1446227"/>
              <a:ext cx="3622675" cy="5111755"/>
              <a:chOff x="672" y="816"/>
              <a:chExt cx="2282" cy="3220"/>
            </a:xfrm>
          </p:grpSpPr>
          <p:sp>
            <p:nvSpPr>
              <p:cNvPr id="197" name="Line 3"/>
              <p:cNvSpPr>
                <a:spLocks noChangeShapeType="1"/>
              </p:cNvSpPr>
              <p:nvPr/>
            </p:nvSpPr>
            <p:spPr bwMode="auto">
              <a:xfrm flipH="1">
                <a:off x="1622" y="1741"/>
                <a:ext cx="996" cy="306"/>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8" name="Line 4"/>
              <p:cNvSpPr>
                <a:spLocks noChangeShapeType="1"/>
              </p:cNvSpPr>
              <p:nvPr/>
            </p:nvSpPr>
            <p:spPr bwMode="auto">
              <a:xfrm>
                <a:off x="1028" y="1285"/>
                <a:ext cx="1596" cy="372"/>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9" name="Object 5"/>
              <p:cNvGraphicFramePr>
                <a:graphicFrameLocks/>
              </p:cNvGraphicFramePr>
              <p:nvPr/>
            </p:nvGraphicFramePr>
            <p:xfrm>
              <a:off x="672" y="816"/>
              <a:ext cx="314" cy="251"/>
            </p:xfrm>
            <a:graphic>
              <a:graphicData uri="http://schemas.openxmlformats.org/presentationml/2006/ole">
                <mc:AlternateContent xmlns:mc="http://schemas.openxmlformats.org/markup-compatibility/2006">
                  <mc:Choice xmlns:v="urn:schemas-microsoft-com:vml" Requires="v">
                    <p:oleObj name="Clip" r:id="rId11" imgW="498332" imgH="398666" progId="MS_ClipArt_Gallery.2">
                      <p:embed/>
                    </p:oleObj>
                  </mc:Choice>
                  <mc:Fallback>
                    <p:oleObj name="Clip" r:id="rId11" imgW="498332" imgH="398666" progId="MS_ClipArt_Gallery.2">
                      <p:embed/>
                      <p:pic>
                        <p:nvPicPr>
                          <p:cNvPr id="32775" name="Object 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2" y="816"/>
                            <a:ext cx="31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 name="Rectangle 6"/>
              <p:cNvSpPr>
                <a:spLocks noChangeArrowheads="1"/>
              </p:cNvSpPr>
              <p:nvPr/>
            </p:nvSpPr>
            <p:spPr bwMode="auto">
              <a:xfrm>
                <a:off x="1017" y="864"/>
                <a:ext cx="5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Host A</a:t>
                </a:r>
              </a:p>
            </p:txBody>
          </p:sp>
          <p:sp>
            <p:nvSpPr>
              <p:cNvPr id="201" name="Rectangle 7"/>
              <p:cNvSpPr>
                <a:spLocks noChangeArrowheads="1"/>
              </p:cNvSpPr>
              <p:nvPr/>
            </p:nvSpPr>
            <p:spPr bwMode="auto">
              <a:xfrm rot="660000">
                <a:off x="1248" y="1292"/>
                <a:ext cx="12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Seq=92, 8 bytes data</a:t>
                </a:r>
              </a:p>
            </p:txBody>
          </p:sp>
          <p:sp>
            <p:nvSpPr>
              <p:cNvPr id="202" name="Rectangle 8"/>
              <p:cNvSpPr>
                <a:spLocks noChangeArrowheads="1"/>
              </p:cNvSpPr>
              <p:nvPr/>
            </p:nvSpPr>
            <p:spPr bwMode="auto">
              <a:xfrm rot="-1020000">
                <a:off x="1962" y="1632"/>
                <a:ext cx="6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ACK=100</a:t>
                </a:r>
              </a:p>
            </p:txBody>
          </p:sp>
          <p:sp>
            <p:nvSpPr>
              <p:cNvPr id="203" name="Rectangle 9"/>
              <p:cNvSpPr>
                <a:spLocks noChangeArrowheads="1"/>
              </p:cNvSpPr>
              <p:nvPr/>
            </p:nvSpPr>
            <p:spPr bwMode="auto">
              <a:xfrm>
                <a:off x="1381" y="2079"/>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b="1">
                    <a:solidFill>
                      <a:schemeClr val="tx2"/>
                    </a:solidFill>
                    <a:latin typeface="Comic Sans MS" panose="030F0702030302020204" pitchFamily="66" charset="0"/>
                    <a:ea typeface="宋体" panose="02010600030101010101" pitchFamily="2" charset="-122"/>
                  </a:rPr>
                  <a:t>loss</a:t>
                </a:r>
              </a:p>
            </p:txBody>
          </p:sp>
          <p:sp>
            <p:nvSpPr>
              <p:cNvPr id="204" name="Rectangle 10"/>
              <p:cNvSpPr>
                <a:spLocks noChangeArrowheads="1"/>
              </p:cNvSpPr>
              <p:nvPr/>
            </p:nvSpPr>
            <p:spPr bwMode="auto">
              <a:xfrm rot="-5400000">
                <a:off x="614" y="1794"/>
                <a:ext cx="5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timeout</a:t>
                </a:r>
              </a:p>
            </p:txBody>
          </p:sp>
          <p:sp>
            <p:nvSpPr>
              <p:cNvPr id="205" name="Rectangle 11"/>
              <p:cNvSpPr>
                <a:spLocks noChangeArrowheads="1"/>
              </p:cNvSpPr>
              <p:nvPr/>
            </p:nvSpPr>
            <p:spPr bwMode="auto">
              <a:xfrm>
                <a:off x="1244" y="3805"/>
                <a:ext cx="11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800" dirty="0">
                    <a:latin typeface="微软雅黑" panose="020B0503020204020204" pitchFamily="34" charset="-122"/>
                    <a:ea typeface="微软雅黑" panose="020B0503020204020204" pitchFamily="34" charset="-122"/>
                  </a:rPr>
                  <a:t>累积</a:t>
                </a:r>
                <a:r>
                  <a:rPr lang="en-US" altLang="zh-CN" sz="1800" dirty="0">
                    <a:latin typeface="微软雅黑" panose="020B0503020204020204" pitchFamily="34" charset="-122"/>
                    <a:ea typeface="微软雅黑" panose="020B0503020204020204" pitchFamily="34" charset="-122"/>
                  </a:rPr>
                  <a:t>ACK</a:t>
                </a:r>
                <a:r>
                  <a:rPr lang="zh-CN" altLang="en-US" sz="1800" dirty="0">
                    <a:latin typeface="微软雅黑" panose="020B0503020204020204" pitchFamily="34" charset="-122"/>
                    <a:ea typeface="微软雅黑" panose="020B0503020204020204" pitchFamily="34" charset="-122"/>
                  </a:rPr>
                  <a:t>的情况</a:t>
                </a:r>
              </a:p>
            </p:txBody>
          </p:sp>
          <p:graphicFrame>
            <p:nvGraphicFramePr>
              <p:cNvPr id="206" name="Object 12"/>
              <p:cNvGraphicFramePr>
                <a:graphicFrameLocks/>
              </p:cNvGraphicFramePr>
              <p:nvPr/>
            </p:nvGraphicFramePr>
            <p:xfrm>
              <a:off x="2640" y="864"/>
              <a:ext cx="314" cy="251"/>
            </p:xfrm>
            <a:graphic>
              <a:graphicData uri="http://schemas.openxmlformats.org/presentationml/2006/ole">
                <mc:AlternateContent xmlns:mc="http://schemas.openxmlformats.org/markup-compatibility/2006">
                  <mc:Choice xmlns:v="urn:schemas-microsoft-com:vml" Requires="v">
                    <p:oleObj name="Clip" r:id="rId13" imgW="498332" imgH="398666" progId="MS_ClipArt_Gallery.2">
                      <p:embed/>
                    </p:oleObj>
                  </mc:Choice>
                  <mc:Fallback>
                    <p:oleObj name="Clip" r:id="rId13" imgW="498332" imgH="398666" progId="MS_ClipArt_Gallery.2">
                      <p:embed/>
                      <p:pic>
                        <p:nvPicPr>
                          <p:cNvPr id="32782" name="Object 1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40" y="864"/>
                            <a:ext cx="31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 name="Rectangle 13"/>
              <p:cNvSpPr>
                <a:spLocks noChangeArrowheads="1"/>
              </p:cNvSpPr>
              <p:nvPr/>
            </p:nvSpPr>
            <p:spPr bwMode="auto">
              <a:xfrm>
                <a:off x="2055" y="864"/>
                <a:ext cx="5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Host B</a:t>
                </a:r>
              </a:p>
            </p:txBody>
          </p:sp>
          <p:sp>
            <p:nvSpPr>
              <p:cNvPr id="208" name="Rectangle 14"/>
              <p:cNvSpPr>
                <a:spLocks noChangeArrowheads="1"/>
              </p:cNvSpPr>
              <p:nvPr/>
            </p:nvSpPr>
            <p:spPr bwMode="auto">
              <a:xfrm>
                <a:off x="1464" y="190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400" b="1">
                    <a:solidFill>
                      <a:srgbClr val="FF0000"/>
                    </a:solidFill>
                    <a:latin typeface="Arial" panose="020B0604020202020204" pitchFamily="34" charset="0"/>
                    <a:ea typeface="宋体" panose="02010600030101010101" pitchFamily="2" charset="-122"/>
                  </a:rPr>
                  <a:t>X</a:t>
                </a:r>
              </a:p>
            </p:txBody>
          </p:sp>
          <p:sp>
            <p:nvSpPr>
              <p:cNvPr id="209" name="Line 15"/>
              <p:cNvSpPr>
                <a:spLocks noChangeShapeType="1"/>
              </p:cNvSpPr>
              <p:nvPr/>
            </p:nvSpPr>
            <p:spPr bwMode="auto">
              <a:xfrm>
                <a:off x="1008" y="1776"/>
                <a:ext cx="1596" cy="372"/>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0" name="Rectangle 16"/>
              <p:cNvSpPr>
                <a:spLocks noChangeArrowheads="1"/>
              </p:cNvSpPr>
              <p:nvPr/>
            </p:nvSpPr>
            <p:spPr bwMode="auto">
              <a:xfrm rot="660000">
                <a:off x="1165" y="1776"/>
                <a:ext cx="13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Seq=100, 20 bytes data</a:t>
                </a:r>
              </a:p>
            </p:txBody>
          </p:sp>
          <p:sp>
            <p:nvSpPr>
              <p:cNvPr id="211" name="Line 17"/>
              <p:cNvSpPr>
                <a:spLocks noChangeShapeType="1"/>
              </p:cNvSpPr>
              <p:nvPr/>
            </p:nvSpPr>
            <p:spPr bwMode="auto">
              <a:xfrm>
                <a:off x="1008" y="912"/>
                <a:ext cx="6" cy="249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2" name="Line 18"/>
              <p:cNvSpPr>
                <a:spLocks noChangeShapeType="1"/>
              </p:cNvSpPr>
              <p:nvPr/>
            </p:nvSpPr>
            <p:spPr bwMode="auto">
              <a:xfrm>
                <a:off x="2592" y="960"/>
                <a:ext cx="6" cy="249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3" name="Line 19"/>
              <p:cNvSpPr>
                <a:spLocks noChangeShapeType="1"/>
              </p:cNvSpPr>
              <p:nvPr/>
            </p:nvSpPr>
            <p:spPr bwMode="auto">
              <a:xfrm flipH="1">
                <a:off x="1008" y="2208"/>
                <a:ext cx="1572" cy="474"/>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4" name="Rectangle 20"/>
              <p:cNvSpPr>
                <a:spLocks noChangeArrowheads="1"/>
              </p:cNvSpPr>
              <p:nvPr/>
            </p:nvSpPr>
            <p:spPr bwMode="auto">
              <a:xfrm rot="-960000">
                <a:off x="1455" y="2538"/>
                <a:ext cx="7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ACK=120</a:t>
                </a:r>
              </a:p>
            </p:txBody>
          </p:sp>
          <p:sp>
            <p:nvSpPr>
              <p:cNvPr id="215" name="Line 21"/>
              <p:cNvSpPr>
                <a:spLocks noChangeShapeType="1"/>
              </p:cNvSpPr>
              <p:nvPr/>
            </p:nvSpPr>
            <p:spPr bwMode="auto">
              <a:xfrm flipV="1">
                <a:off x="914" y="1273"/>
                <a:ext cx="0" cy="37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6" name="Line 22"/>
              <p:cNvSpPr>
                <a:spLocks noChangeShapeType="1"/>
              </p:cNvSpPr>
              <p:nvPr/>
            </p:nvSpPr>
            <p:spPr bwMode="auto">
              <a:xfrm flipH="1">
                <a:off x="912" y="2155"/>
                <a:ext cx="8" cy="91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7" name="Rectangle 23"/>
              <p:cNvSpPr>
                <a:spLocks noChangeArrowheads="1"/>
              </p:cNvSpPr>
              <p:nvPr/>
            </p:nvSpPr>
            <p:spPr bwMode="auto">
              <a:xfrm>
                <a:off x="817" y="3408"/>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b="1">
                    <a:solidFill>
                      <a:schemeClr val="tx2"/>
                    </a:solidFill>
                    <a:latin typeface="Comic Sans MS" panose="030F0702030302020204" pitchFamily="66" charset="0"/>
                    <a:ea typeface="宋体" panose="02010600030101010101" pitchFamily="2" charset="-122"/>
                  </a:rPr>
                  <a:t>time</a:t>
                </a:r>
              </a:p>
            </p:txBody>
          </p:sp>
        </p:grpSp>
        <p:sp>
          <p:nvSpPr>
            <p:cNvPr id="218" name="Rectangle 25"/>
            <p:cNvSpPr>
              <a:spLocks noChangeArrowheads="1"/>
            </p:cNvSpPr>
            <p:nvPr/>
          </p:nvSpPr>
          <p:spPr bwMode="auto">
            <a:xfrm>
              <a:off x="7824354" y="3910491"/>
              <a:ext cx="11191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dirty="0" err="1">
                  <a:latin typeface="Comic Sans MS" panose="030F0702030302020204" pitchFamily="66" charset="0"/>
                  <a:ea typeface="宋体" panose="02010600030101010101" pitchFamily="2" charset="-122"/>
                </a:rPr>
                <a:t>SendBase</a:t>
              </a:r>
              <a:endParaRPr lang="en-US" altLang="zh-CN" sz="1600" b="1" dirty="0">
                <a:latin typeface="Comic Sans MS" panose="030F0702030302020204" pitchFamily="66" charset="0"/>
                <a:ea typeface="宋体" panose="02010600030101010101" pitchFamily="2" charset="-122"/>
              </a:endParaRPr>
            </a:p>
            <a:p>
              <a:pPr algn="ctr">
                <a:spcBef>
                  <a:spcPct val="0"/>
                </a:spcBef>
                <a:buFontTx/>
                <a:buNone/>
              </a:pPr>
              <a:r>
                <a:rPr lang="en-US" altLang="zh-CN" sz="1600" b="1" dirty="0">
                  <a:latin typeface="Comic Sans MS" panose="030F0702030302020204" pitchFamily="66" charset="0"/>
                  <a:ea typeface="宋体" panose="02010600030101010101" pitchFamily="2" charset="-122"/>
                </a:rPr>
                <a:t>= 120</a:t>
              </a:r>
            </a:p>
          </p:txBody>
        </p:sp>
      </p:grpSp>
    </p:spTree>
    <p:extLst>
      <p:ext uri="{BB962C8B-B14F-4D97-AF65-F5344CB8AC3E}">
        <p14:creationId xmlns:p14="http://schemas.microsoft.com/office/powerpoint/2010/main" val="27386809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4677105" y="1524000"/>
            <a:ext cx="7336221" cy="47927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20000"/>
              </a:lnSpc>
              <a:buFont typeface="Wingdings" panose="05000000000000000000" pitchFamily="2" charset="2"/>
              <a:buChar char="l"/>
            </a:pPr>
            <a:r>
              <a:rPr lang="zh-CN" altLang="en-US" sz="2400" dirty="0">
                <a:solidFill>
                  <a:schemeClr val="tx1"/>
                </a:solidFill>
                <a:cs typeface="+mn-ea"/>
                <a:sym typeface="+mn-lt"/>
              </a:rPr>
              <a:t>发送方可以在超时之前通过重复的</a:t>
            </a:r>
            <a:r>
              <a:rPr lang="en-US" altLang="zh-CN" sz="2400" dirty="0">
                <a:solidFill>
                  <a:schemeClr val="tx1"/>
                </a:solidFill>
                <a:cs typeface="+mn-ea"/>
                <a:sym typeface="+mn-lt"/>
              </a:rPr>
              <a:t>ACK</a:t>
            </a:r>
            <a:r>
              <a:rPr lang="zh-CN" altLang="en-US" sz="2400" dirty="0">
                <a:solidFill>
                  <a:schemeClr val="tx1"/>
                </a:solidFill>
                <a:cs typeface="+mn-ea"/>
                <a:sym typeface="+mn-lt"/>
              </a:rPr>
              <a:t>检测丢失报文段</a:t>
            </a:r>
          </a:p>
          <a:p>
            <a:pPr marL="342900" indent="-342900">
              <a:lnSpc>
                <a:spcPct val="150000"/>
              </a:lnSpc>
              <a:buFont typeface="Arial" panose="020B0604020202020204" pitchFamily="34" charset="0"/>
              <a:buChar char="•"/>
            </a:pPr>
            <a:r>
              <a:rPr lang="zh-CN" altLang="en-US" sz="2200" dirty="0">
                <a:solidFill>
                  <a:schemeClr val="tx1"/>
                </a:solidFill>
                <a:cs typeface="+mn-ea"/>
                <a:sym typeface="+mn-lt"/>
              </a:rPr>
              <a:t>发送方常常一个接一个地发送很多报文段</a:t>
            </a:r>
          </a:p>
          <a:p>
            <a:pPr marL="342900" indent="-342900">
              <a:lnSpc>
                <a:spcPct val="150000"/>
              </a:lnSpc>
              <a:buFont typeface="Arial" panose="020B0604020202020204" pitchFamily="34" charset="0"/>
              <a:buChar char="•"/>
            </a:pPr>
            <a:r>
              <a:rPr lang="zh-CN" altLang="en-US" sz="2200" dirty="0">
                <a:solidFill>
                  <a:schemeClr val="tx1"/>
                </a:solidFill>
                <a:cs typeface="+mn-ea"/>
                <a:sym typeface="+mn-lt"/>
              </a:rPr>
              <a:t>如果报文段丢失</a:t>
            </a:r>
            <a:r>
              <a:rPr lang="en-US" altLang="zh-CN" sz="2200" dirty="0">
                <a:solidFill>
                  <a:schemeClr val="tx1"/>
                </a:solidFill>
                <a:cs typeface="+mn-ea"/>
                <a:sym typeface="+mn-lt"/>
              </a:rPr>
              <a:t>,</a:t>
            </a:r>
            <a:r>
              <a:rPr lang="zh-CN" altLang="en-US" sz="2200" dirty="0">
                <a:solidFill>
                  <a:schemeClr val="tx1"/>
                </a:solidFill>
                <a:cs typeface="+mn-ea"/>
                <a:sym typeface="+mn-lt"/>
              </a:rPr>
              <a:t>则发送方将可能接收到很多重复的 </a:t>
            </a:r>
            <a:r>
              <a:rPr lang="en-US" altLang="zh-CN" sz="2200" dirty="0">
                <a:solidFill>
                  <a:schemeClr val="tx1"/>
                </a:solidFill>
                <a:cs typeface="+mn-ea"/>
                <a:sym typeface="+mn-lt"/>
              </a:rPr>
              <a:t>ACKs</a:t>
            </a:r>
          </a:p>
          <a:p>
            <a:pPr marL="342900" indent="-342900">
              <a:lnSpc>
                <a:spcPct val="150000"/>
              </a:lnSpc>
              <a:buFont typeface="Wingdings" panose="05000000000000000000" pitchFamily="2" charset="2"/>
              <a:buChar char="l"/>
            </a:pPr>
            <a:r>
              <a:rPr lang="zh-CN" altLang="en-US" sz="2400" dirty="0">
                <a:solidFill>
                  <a:schemeClr val="tx1"/>
                </a:solidFill>
                <a:cs typeface="+mn-ea"/>
                <a:sym typeface="+mn-lt"/>
              </a:rPr>
              <a:t>如果发送方收到</a:t>
            </a:r>
            <a:r>
              <a:rPr lang="en-US" altLang="zh-CN" sz="2400" dirty="0">
                <a:solidFill>
                  <a:schemeClr val="tx1"/>
                </a:solidFill>
                <a:cs typeface="+mn-ea"/>
                <a:sym typeface="+mn-lt"/>
              </a:rPr>
              <a:t>3</a:t>
            </a:r>
            <a:r>
              <a:rPr lang="zh-CN" altLang="en-US" sz="2400" dirty="0">
                <a:solidFill>
                  <a:schemeClr val="tx1"/>
                </a:solidFill>
                <a:cs typeface="+mn-ea"/>
                <a:sym typeface="+mn-lt"/>
              </a:rPr>
              <a:t>个对同样报文段的确认，则发送方认为该报文段之后的数据已经丢失。</a:t>
            </a:r>
          </a:p>
          <a:p>
            <a:pPr marL="342900" indent="-342900">
              <a:lnSpc>
                <a:spcPct val="150000"/>
              </a:lnSpc>
              <a:buFont typeface="Arial" panose="020B0604020202020204" pitchFamily="34" charset="0"/>
              <a:buChar char="•"/>
            </a:pPr>
            <a:r>
              <a:rPr lang="zh-CN" altLang="en-US" sz="2200" dirty="0">
                <a:solidFill>
                  <a:schemeClr val="tx1"/>
                </a:solidFill>
                <a:cs typeface="+mn-ea"/>
                <a:sym typeface="+mn-lt"/>
              </a:rPr>
              <a:t>启动</a:t>
            </a:r>
            <a:r>
              <a:rPr lang="zh-CN" altLang="en-US" sz="2200" dirty="0">
                <a:solidFill>
                  <a:srgbClr val="FF0000"/>
                </a:solidFill>
                <a:cs typeface="+mn-ea"/>
                <a:sym typeface="+mn-lt"/>
              </a:rPr>
              <a:t>快速重传</a:t>
            </a:r>
            <a:r>
              <a:rPr lang="en-US" altLang="zh-CN" sz="2200" dirty="0">
                <a:solidFill>
                  <a:srgbClr val="FF0000"/>
                </a:solidFill>
                <a:cs typeface="+mn-ea"/>
                <a:sym typeface="+mn-lt"/>
              </a:rPr>
              <a:t>:</a:t>
            </a:r>
            <a:r>
              <a:rPr lang="en-US" altLang="zh-CN" sz="2200" dirty="0">
                <a:solidFill>
                  <a:schemeClr val="tx1"/>
                </a:solidFill>
                <a:cs typeface="+mn-ea"/>
                <a:sym typeface="+mn-lt"/>
              </a:rPr>
              <a:t> </a:t>
            </a:r>
            <a:r>
              <a:rPr lang="zh-CN" altLang="en-US" sz="2200" dirty="0">
                <a:solidFill>
                  <a:schemeClr val="tx1"/>
                </a:solidFill>
                <a:cs typeface="+mn-ea"/>
                <a:sym typeface="+mn-lt"/>
              </a:rPr>
              <a:t>在定时器超时之前重发丢失的报文段</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5080340" y="710268"/>
            <a:ext cx="2031325" cy="646331"/>
          </a:xfrm>
          <a:prstGeom prst="rect">
            <a:avLst/>
          </a:prstGeom>
        </p:spPr>
        <p:txBody>
          <a:bodyPr wrap="none">
            <a:spAutoFit/>
          </a:bodyPr>
          <a:lstStyle/>
          <a:p>
            <a:pPr algn="ctr"/>
            <a:r>
              <a:rPr lang="zh-CN" altLang="en-US" sz="3600" b="1" dirty="0">
                <a:solidFill>
                  <a:schemeClr val="accent1"/>
                </a:solidFill>
                <a:cs typeface="+mn-ea"/>
                <a:sym typeface="+mn-lt"/>
              </a:rPr>
              <a:t>快速重传</a:t>
            </a:r>
            <a:endParaRPr lang="en-US" altLang="zh-CN" sz="3600" b="1" dirty="0">
              <a:solidFill>
                <a:schemeClr val="accent1"/>
              </a:solidFill>
              <a:cs typeface="+mn-ea"/>
              <a:sym typeface="+mn-lt"/>
            </a:endParaRPr>
          </a:p>
        </p:txBody>
      </p:sp>
      <p:sp>
        <p:nvSpPr>
          <p:cNvPr id="8" name="圆角矩形 7"/>
          <p:cNvSpPr/>
          <p:nvPr/>
        </p:nvSpPr>
        <p:spPr>
          <a:xfrm>
            <a:off x="181850" y="1524000"/>
            <a:ext cx="4246179" cy="410576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cs typeface="+mn-ea"/>
                <a:sym typeface="+mn-lt"/>
              </a:rPr>
              <a:t>超时触发重传存在问题</a:t>
            </a:r>
            <a:r>
              <a:rPr lang="en-US" altLang="zh-CN" sz="2400" dirty="0">
                <a:cs typeface="+mn-ea"/>
                <a:sym typeface="+mn-lt"/>
              </a:rPr>
              <a:t>:</a:t>
            </a:r>
            <a:r>
              <a:rPr lang="zh-CN" altLang="en-US" sz="2400" dirty="0">
                <a:cs typeface="+mn-ea"/>
                <a:sym typeface="+mn-lt"/>
              </a:rPr>
              <a:t>超时周期往往太长</a:t>
            </a:r>
            <a:r>
              <a:rPr lang="en-US" altLang="zh-CN" sz="2400" dirty="0">
                <a:cs typeface="+mn-ea"/>
                <a:sym typeface="+mn-lt"/>
              </a:rPr>
              <a:t>——</a:t>
            </a:r>
          </a:p>
          <a:p>
            <a:pPr marL="800100" lvl="1" indent="-342900">
              <a:lnSpc>
                <a:spcPct val="150000"/>
              </a:lnSpc>
              <a:buFont typeface="Arial" panose="020B0604020202020204" pitchFamily="34" charset="0"/>
              <a:buChar char="•"/>
            </a:pPr>
            <a:r>
              <a:rPr lang="zh-CN" altLang="en-US" sz="2400" dirty="0">
                <a:cs typeface="+mn-ea"/>
                <a:sym typeface="+mn-lt"/>
              </a:rPr>
              <a:t>重传丢失报文之前要等待很长时间</a:t>
            </a:r>
            <a:r>
              <a:rPr lang="en-US" altLang="zh-CN" sz="2400" dirty="0">
                <a:cs typeface="+mn-ea"/>
                <a:sym typeface="+mn-lt"/>
              </a:rPr>
              <a:t>,</a:t>
            </a:r>
            <a:r>
              <a:rPr lang="zh-CN" altLang="en-US" sz="2400" dirty="0">
                <a:cs typeface="+mn-ea"/>
                <a:sym typeface="+mn-lt"/>
              </a:rPr>
              <a:t>因此增加了网络的时延</a:t>
            </a:r>
          </a:p>
        </p:txBody>
      </p:sp>
    </p:spTree>
    <p:extLst>
      <p:ext uri="{BB962C8B-B14F-4D97-AF65-F5344CB8AC3E}">
        <p14:creationId xmlns:p14="http://schemas.microsoft.com/office/powerpoint/2010/main" val="4002684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4618675" y="710268"/>
            <a:ext cx="2954655" cy="646331"/>
          </a:xfrm>
          <a:prstGeom prst="rect">
            <a:avLst/>
          </a:prstGeom>
        </p:spPr>
        <p:txBody>
          <a:bodyPr wrap="none">
            <a:spAutoFit/>
          </a:bodyPr>
          <a:lstStyle/>
          <a:p>
            <a:pPr algn="ctr"/>
            <a:r>
              <a:rPr lang="zh-CN" altLang="en-US" sz="3600" b="1" dirty="0">
                <a:solidFill>
                  <a:schemeClr val="accent1"/>
                </a:solidFill>
                <a:cs typeface="+mn-ea"/>
                <a:sym typeface="+mn-lt"/>
              </a:rPr>
              <a:t>快速重传算法</a:t>
            </a:r>
            <a:endParaRPr lang="en-US" altLang="zh-CN" sz="3600" b="1" dirty="0">
              <a:solidFill>
                <a:schemeClr val="accent1"/>
              </a:solidFill>
              <a:cs typeface="+mn-ea"/>
              <a:sym typeface="+mn-lt"/>
            </a:endParaRPr>
          </a:p>
        </p:txBody>
      </p:sp>
      <p:sp>
        <p:nvSpPr>
          <p:cNvPr id="9" name="圆角矩形 8"/>
          <p:cNvSpPr/>
          <p:nvPr/>
        </p:nvSpPr>
        <p:spPr>
          <a:xfrm>
            <a:off x="1733616" y="1360552"/>
            <a:ext cx="8724767" cy="436664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cs typeface="+mn-ea"/>
                <a:sym typeface="+mn-lt"/>
              </a:rPr>
              <a:t> </a:t>
            </a:r>
          </a:p>
          <a:p>
            <a:r>
              <a:rPr lang="en-US" altLang="zh-CN" sz="2000" dirty="0">
                <a:solidFill>
                  <a:schemeClr val="tx1"/>
                </a:solidFill>
                <a:cs typeface="+mn-ea"/>
                <a:sym typeface="+mn-lt"/>
              </a:rPr>
              <a:t> event: ACK received, with ACK field value of y </a:t>
            </a:r>
          </a:p>
          <a:p>
            <a:r>
              <a:rPr lang="en-US" altLang="zh-CN" sz="2000" dirty="0">
                <a:solidFill>
                  <a:schemeClr val="tx1"/>
                </a:solidFill>
                <a:cs typeface="+mn-ea"/>
                <a:sym typeface="+mn-lt"/>
              </a:rPr>
              <a:t>                 if (y &gt; </a:t>
            </a:r>
            <a:r>
              <a:rPr lang="en-US" altLang="zh-CN" sz="2000" dirty="0" err="1">
                <a:solidFill>
                  <a:schemeClr val="tx1"/>
                </a:solidFill>
                <a:cs typeface="+mn-ea"/>
                <a:sym typeface="+mn-lt"/>
              </a:rPr>
              <a:t>SendBase</a:t>
            </a:r>
            <a:r>
              <a:rPr lang="en-US" altLang="zh-CN" sz="2000" dirty="0">
                <a:solidFill>
                  <a:schemeClr val="tx1"/>
                </a:solidFill>
                <a:cs typeface="+mn-ea"/>
                <a:sym typeface="+mn-lt"/>
              </a:rPr>
              <a:t>) { </a:t>
            </a:r>
          </a:p>
          <a:p>
            <a:r>
              <a:rPr lang="en-US" altLang="zh-CN" sz="2000" dirty="0">
                <a:solidFill>
                  <a:schemeClr val="tx1"/>
                </a:solidFill>
                <a:cs typeface="+mn-ea"/>
                <a:sym typeface="+mn-lt"/>
              </a:rPr>
              <a:t>                       </a:t>
            </a:r>
            <a:r>
              <a:rPr lang="en-US" altLang="zh-CN" sz="2000" dirty="0" err="1">
                <a:solidFill>
                  <a:schemeClr val="tx1"/>
                </a:solidFill>
                <a:cs typeface="+mn-ea"/>
                <a:sym typeface="+mn-lt"/>
              </a:rPr>
              <a:t>SendBase</a:t>
            </a:r>
            <a:r>
              <a:rPr lang="en-US" altLang="zh-CN" sz="2000" dirty="0">
                <a:solidFill>
                  <a:schemeClr val="tx1"/>
                </a:solidFill>
                <a:cs typeface="+mn-ea"/>
                <a:sym typeface="+mn-lt"/>
              </a:rPr>
              <a:t> = y</a:t>
            </a:r>
          </a:p>
          <a:p>
            <a:r>
              <a:rPr lang="en-US" altLang="zh-CN" sz="2000" dirty="0">
                <a:solidFill>
                  <a:schemeClr val="tx1"/>
                </a:solidFill>
                <a:cs typeface="+mn-ea"/>
                <a:sym typeface="+mn-lt"/>
              </a:rPr>
              <a:t>                       if (there are currently not-yet-acknowledged segments)</a:t>
            </a:r>
          </a:p>
          <a:p>
            <a:r>
              <a:rPr lang="en-US" altLang="zh-CN" sz="2000" dirty="0">
                <a:solidFill>
                  <a:schemeClr val="tx1"/>
                </a:solidFill>
                <a:cs typeface="+mn-ea"/>
                <a:sym typeface="+mn-lt"/>
              </a:rPr>
              <a:t>                             start timer </a:t>
            </a:r>
          </a:p>
          <a:p>
            <a:r>
              <a:rPr lang="en-US" altLang="zh-CN" sz="2000" dirty="0">
                <a:solidFill>
                  <a:schemeClr val="tx1"/>
                </a:solidFill>
                <a:cs typeface="+mn-ea"/>
                <a:sym typeface="+mn-lt"/>
              </a:rPr>
              <a:t>                     } </a:t>
            </a:r>
          </a:p>
          <a:p>
            <a:r>
              <a:rPr lang="en-US" altLang="zh-CN" sz="2000" dirty="0">
                <a:solidFill>
                  <a:schemeClr val="tx1"/>
                </a:solidFill>
                <a:cs typeface="+mn-ea"/>
                <a:sym typeface="+mn-lt"/>
              </a:rPr>
              <a:t>                 else { </a:t>
            </a:r>
          </a:p>
          <a:p>
            <a:r>
              <a:rPr lang="en-US" altLang="zh-CN" sz="2000" dirty="0">
                <a:solidFill>
                  <a:schemeClr val="tx1"/>
                </a:solidFill>
                <a:cs typeface="+mn-ea"/>
                <a:sym typeface="+mn-lt"/>
              </a:rPr>
              <a:t>                         increment count of dup ACKs received for y</a:t>
            </a:r>
          </a:p>
          <a:p>
            <a:r>
              <a:rPr lang="en-US" altLang="zh-CN" sz="2000" dirty="0">
                <a:solidFill>
                  <a:schemeClr val="tx1"/>
                </a:solidFill>
                <a:cs typeface="+mn-ea"/>
                <a:sym typeface="+mn-lt"/>
              </a:rPr>
              <a:t>                         if (count of dup ACKs received for y == 3) {</a:t>
            </a:r>
          </a:p>
          <a:p>
            <a:r>
              <a:rPr lang="en-US" altLang="zh-CN" sz="2000" dirty="0">
                <a:solidFill>
                  <a:schemeClr val="tx1"/>
                </a:solidFill>
                <a:cs typeface="+mn-ea"/>
                <a:sym typeface="+mn-lt"/>
              </a:rPr>
              <a:t>                               resend segment with sequence number y</a:t>
            </a:r>
          </a:p>
          <a:p>
            <a:r>
              <a:rPr lang="en-US" altLang="zh-CN" sz="2000" dirty="0">
                <a:solidFill>
                  <a:schemeClr val="tx1"/>
                </a:solidFill>
                <a:cs typeface="+mn-ea"/>
                <a:sym typeface="+mn-lt"/>
              </a:rPr>
              <a:t>                          }</a:t>
            </a:r>
          </a:p>
          <a:p>
            <a:r>
              <a:rPr lang="en-US" altLang="zh-CN" sz="2000" dirty="0">
                <a:solidFill>
                  <a:schemeClr val="tx1"/>
                </a:solidFill>
                <a:cs typeface="+mn-ea"/>
                <a:sym typeface="+mn-lt"/>
              </a:rPr>
              <a:t> </a:t>
            </a:r>
            <a:endParaRPr lang="zh-CN" altLang="en-US" sz="2000" dirty="0">
              <a:solidFill>
                <a:schemeClr val="tx1"/>
              </a:solidFill>
              <a:cs typeface="+mn-ea"/>
              <a:sym typeface="+mn-lt"/>
            </a:endParaRPr>
          </a:p>
        </p:txBody>
      </p:sp>
      <p:sp>
        <p:nvSpPr>
          <p:cNvPr id="7" name="Rectangle 4"/>
          <p:cNvSpPr>
            <a:spLocks noChangeArrowheads="1"/>
          </p:cNvSpPr>
          <p:nvPr/>
        </p:nvSpPr>
        <p:spPr bwMode="auto">
          <a:xfrm>
            <a:off x="1211480" y="6087829"/>
            <a:ext cx="1795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1800" b="1" dirty="0">
                <a:latin typeface="Comic Sans MS" panose="030F0702030302020204" pitchFamily="66" charset="0"/>
              </a:rPr>
              <a:t>对已确认的报文</a:t>
            </a:r>
          </a:p>
          <a:p>
            <a:pPr>
              <a:spcBef>
                <a:spcPct val="0"/>
              </a:spcBef>
              <a:buClrTx/>
              <a:buFontTx/>
              <a:buNone/>
            </a:pPr>
            <a:r>
              <a:rPr lang="zh-CN" altLang="en-US" sz="1800" b="1" dirty="0">
                <a:latin typeface="Comic Sans MS" panose="030F0702030302020204" pitchFamily="66" charset="0"/>
              </a:rPr>
              <a:t>段的重复确认</a:t>
            </a:r>
          </a:p>
        </p:txBody>
      </p:sp>
      <p:sp>
        <p:nvSpPr>
          <p:cNvPr id="8" name="Line 5"/>
          <p:cNvSpPr>
            <a:spLocks noChangeShapeType="1"/>
          </p:cNvSpPr>
          <p:nvPr/>
        </p:nvSpPr>
        <p:spPr bwMode="auto">
          <a:xfrm flipV="1">
            <a:off x="2207171" y="4017579"/>
            <a:ext cx="1114097" cy="206730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6"/>
          <p:cNvSpPr>
            <a:spLocks noChangeArrowheads="1"/>
          </p:cNvSpPr>
          <p:nvPr/>
        </p:nvSpPr>
        <p:spPr bwMode="auto">
          <a:xfrm>
            <a:off x="5467513" y="6051933"/>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800" b="1" dirty="0">
                <a:latin typeface="Comic Sans MS" panose="030F0702030302020204" pitchFamily="66" charset="0"/>
              </a:rPr>
              <a:t>快速重传</a:t>
            </a:r>
          </a:p>
        </p:txBody>
      </p:sp>
      <p:sp>
        <p:nvSpPr>
          <p:cNvPr id="11" name="Line 7"/>
          <p:cNvSpPr>
            <a:spLocks noChangeShapeType="1"/>
          </p:cNvSpPr>
          <p:nvPr/>
        </p:nvSpPr>
        <p:spPr bwMode="auto">
          <a:xfrm flipH="1" flipV="1">
            <a:off x="5580993" y="4984531"/>
            <a:ext cx="400050" cy="110035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8341995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2682149" y="710268"/>
            <a:ext cx="6827703" cy="646331"/>
          </a:xfrm>
          <a:prstGeom prst="rect">
            <a:avLst/>
          </a:prstGeom>
        </p:spPr>
        <p:txBody>
          <a:bodyPr wrap="none">
            <a:spAutoFit/>
          </a:bodyPr>
          <a:lstStyle/>
          <a:p>
            <a:pPr algn="ctr"/>
            <a:r>
              <a:rPr lang="zh-CN" altLang="en-US" sz="3600" b="1" dirty="0">
                <a:solidFill>
                  <a:schemeClr val="accent1"/>
                </a:solidFill>
                <a:cs typeface="+mn-ea"/>
                <a:sym typeface="+mn-lt"/>
              </a:rPr>
              <a:t>产生</a:t>
            </a:r>
            <a:r>
              <a:rPr lang="en-US" altLang="zh-CN" sz="3600" b="1" dirty="0">
                <a:solidFill>
                  <a:schemeClr val="accent1"/>
                </a:solidFill>
                <a:cs typeface="+mn-ea"/>
                <a:sym typeface="+mn-lt"/>
              </a:rPr>
              <a:t>TCP ACK </a:t>
            </a:r>
            <a:r>
              <a:rPr lang="zh-CN" altLang="en-US" sz="3600" b="1" dirty="0">
                <a:solidFill>
                  <a:schemeClr val="accent1"/>
                </a:solidFill>
                <a:cs typeface="+mn-ea"/>
                <a:sym typeface="+mn-lt"/>
              </a:rPr>
              <a:t>的建议 </a:t>
            </a:r>
            <a:r>
              <a:rPr lang="en-US" altLang="zh-CN" sz="3600" b="1" dirty="0">
                <a:solidFill>
                  <a:schemeClr val="accent1"/>
                </a:solidFill>
                <a:cs typeface="+mn-ea"/>
                <a:sym typeface="+mn-lt"/>
              </a:rPr>
              <a:t>[</a:t>
            </a:r>
            <a:r>
              <a:rPr lang="en-US" altLang="zh-CN" sz="3600" b="1" dirty="0" err="1">
                <a:solidFill>
                  <a:schemeClr val="accent1"/>
                </a:solidFill>
                <a:cs typeface="+mn-ea"/>
                <a:sym typeface="+mn-lt"/>
              </a:rPr>
              <a:t>rfc</a:t>
            </a:r>
            <a:r>
              <a:rPr lang="en-US" altLang="zh-CN" sz="3600" b="1" dirty="0">
                <a:solidFill>
                  <a:schemeClr val="accent1"/>
                </a:solidFill>
                <a:cs typeface="+mn-ea"/>
                <a:sym typeface="+mn-lt"/>
              </a:rPr>
              <a:t> 5681]</a:t>
            </a:r>
          </a:p>
        </p:txBody>
      </p:sp>
      <p:sp>
        <p:nvSpPr>
          <p:cNvPr id="8" name="Rectangle 3"/>
          <p:cNvSpPr>
            <a:spLocks noChangeArrowheads="1"/>
          </p:cNvSpPr>
          <p:nvPr/>
        </p:nvSpPr>
        <p:spPr bwMode="auto">
          <a:xfrm>
            <a:off x="2319338" y="1447800"/>
            <a:ext cx="37306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zh-CN" altLang="en-US" sz="2400" b="1" dirty="0">
                <a:latin typeface="Arial" panose="020B0604020202020204" pitchFamily="34" charset="0"/>
                <a:ea typeface="宋体" panose="02010600030101010101" pitchFamily="2" charset="-122"/>
              </a:rPr>
              <a:t>接收方的事件</a:t>
            </a:r>
            <a:endParaRPr lang="zh-CN" altLang="en-US" sz="1800" b="1" dirty="0">
              <a:latin typeface="Arial" panose="020B0604020202020204" pitchFamily="34" charset="0"/>
              <a:ea typeface="宋体" panose="02010600030101010101" pitchFamily="2" charset="-122"/>
            </a:endParaRPr>
          </a:p>
          <a:p>
            <a:pPr>
              <a:spcBef>
                <a:spcPct val="0"/>
              </a:spcBef>
              <a:buFontTx/>
              <a:buNone/>
            </a:pPr>
            <a:endParaRPr lang="zh-CN" altLang="en-US" sz="1800" b="1" dirty="0">
              <a:latin typeface="Arial" panose="020B0604020202020204" pitchFamily="34" charset="0"/>
              <a:ea typeface="宋体" panose="02010600030101010101" pitchFamily="2" charset="-122"/>
            </a:endParaRPr>
          </a:p>
          <a:p>
            <a:pPr>
              <a:spcBef>
                <a:spcPct val="0"/>
              </a:spcBef>
              <a:buFontTx/>
              <a:buNone/>
            </a:pPr>
            <a:r>
              <a:rPr lang="zh-CN" altLang="en-US" sz="1800" b="1" dirty="0">
                <a:latin typeface="Arial" panose="020B0604020202020204" pitchFamily="34" charset="0"/>
                <a:ea typeface="宋体" panose="02010600030101010101" pitchFamily="2" charset="-122"/>
              </a:rPr>
              <a:t>期望序号的报文段按序到达</a:t>
            </a:r>
            <a:r>
              <a:rPr lang="en-US" altLang="zh-CN" sz="1800" b="1" dirty="0">
                <a:latin typeface="Arial" panose="020B0604020202020204" pitchFamily="34" charset="0"/>
                <a:ea typeface="宋体" panose="02010600030101010101" pitchFamily="2" charset="-122"/>
              </a:rPr>
              <a:t>. </a:t>
            </a:r>
            <a:r>
              <a:rPr lang="zh-CN" altLang="en-US" sz="1800" b="1" dirty="0">
                <a:latin typeface="Arial" panose="020B0604020202020204" pitchFamily="34" charset="0"/>
                <a:ea typeface="宋体" panose="02010600030101010101" pitchFamily="2" charset="-122"/>
              </a:rPr>
              <a:t>所有</a:t>
            </a:r>
          </a:p>
          <a:p>
            <a:pPr>
              <a:spcBef>
                <a:spcPct val="0"/>
              </a:spcBef>
              <a:buFontTx/>
              <a:buNone/>
            </a:pPr>
            <a:r>
              <a:rPr lang="zh-CN" altLang="en-US" sz="1800" b="1" dirty="0">
                <a:latin typeface="Arial" panose="020B0604020202020204" pitchFamily="34" charset="0"/>
                <a:ea typeface="宋体" panose="02010600030101010101" pitchFamily="2" charset="-122"/>
              </a:rPr>
              <a:t>在期望序号以前的报文段都</a:t>
            </a:r>
          </a:p>
          <a:p>
            <a:pPr>
              <a:spcBef>
                <a:spcPct val="0"/>
              </a:spcBef>
              <a:buFontTx/>
              <a:buNone/>
            </a:pPr>
            <a:r>
              <a:rPr lang="zh-CN" altLang="en-US" sz="1800" b="1" dirty="0">
                <a:latin typeface="Arial" panose="020B0604020202020204" pitchFamily="34" charset="0"/>
                <a:ea typeface="宋体" panose="02010600030101010101" pitchFamily="2" charset="-122"/>
              </a:rPr>
              <a:t>被确认</a:t>
            </a:r>
          </a:p>
          <a:p>
            <a:pPr>
              <a:spcBef>
                <a:spcPct val="0"/>
              </a:spcBef>
              <a:buFontTx/>
              <a:buNone/>
            </a:pPr>
            <a:endParaRPr lang="zh-CN" altLang="en-US" sz="1800" b="1" dirty="0">
              <a:latin typeface="Arial" panose="020B0604020202020204" pitchFamily="34" charset="0"/>
              <a:ea typeface="宋体" panose="02010600030101010101" pitchFamily="2" charset="-122"/>
            </a:endParaRPr>
          </a:p>
          <a:p>
            <a:pPr>
              <a:spcBef>
                <a:spcPct val="0"/>
              </a:spcBef>
              <a:buFontTx/>
              <a:buNone/>
            </a:pPr>
            <a:r>
              <a:rPr lang="zh-CN" altLang="en-US" sz="1800" b="1" dirty="0">
                <a:latin typeface="Arial" panose="020B0604020202020204" pitchFamily="34" charset="0"/>
                <a:ea typeface="宋体" panose="02010600030101010101" pitchFamily="2" charset="-122"/>
              </a:rPr>
              <a:t>期望序号的报文段按序到达</a:t>
            </a:r>
            <a:r>
              <a:rPr lang="en-US" altLang="zh-CN" sz="1800" b="1" dirty="0">
                <a:latin typeface="Arial" panose="020B0604020202020204" pitchFamily="34" charset="0"/>
                <a:ea typeface="宋体" panose="02010600030101010101" pitchFamily="2" charset="-122"/>
              </a:rPr>
              <a:t>.</a:t>
            </a:r>
          </a:p>
          <a:p>
            <a:pPr>
              <a:spcBef>
                <a:spcPct val="0"/>
              </a:spcBef>
              <a:buFontTx/>
              <a:buNone/>
            </a:pPr>
            <a:r>
              <a:rPr lang="zh-CN" altLang="en-US" sz="1800" b="1" dirty="0">
                <a:latin typeface="Arial" panose="020B0604020202020204" pitchFamily="34" charset="0"/>
                <a:ea typeface="宋体" panose="02010600030101010101" pitchFamily="2" charset="-122"/>
              </a:rPr>
              <a:t>另一个按序报文段等待发送</a:t>
            </a:r>
          </a:p>
          <a:p>
            <a:pPr>
              <a:spcBef>
                <a:spcPct val="0"/>
              </a:spcBef>
              <a:buFontTx/>
              <a:buNone/>
            </a:pPr>
            <a:r>
              <a:rPr lang="en-US" altLang="zh-CN" sz="1800" b="1" dirty="0">
                <a:latin typeface="Arial" panose="020B0604020202020204" pitchFamily="34" charset="0"/>
                <a:ea typeface="宋体" panose="02010600030101010101" pitchFamily="2" charset="-122"/>
              </a:rPr>
              <a:t>ACK</a:t>
            </a:r>
          </a:p>
          <a:p>
            <a:pPr>
              <a:spcBef>
                <a:spcPct val="0"/>
              </a:spcBef>
              <a:buFontTx/>
              <a:buNone/>
            </a:pPr>
            <a:endParaRPr lang="en-US" altLang="zh-CN" sz="1800" b="1" dirty="0">
              <a:latin typeface="Arial" panose="020B0604020202020204" pitchFamily="34" charset="0"/>
              <a:ea typeface="宋体" panose="02010600030101010101" pitchFamily="2" charset="-122"/>
            </a:endParaRPr>
          </a:p>
          <a:p>
            <a:pPr>
              <a:spcBef>
                <a:spcPct val="0"/>
              </a:spcBef>
              <a:buFontTx/>
              <a:buNone/>
            </a:pPr>
            <a:r>
              <a:rPr lang="zh-CN" altLang="en-US" sz="1800" b="1" dirty="0">
                <a:latin typeface="Arial" panose="020B0604020202020204" pitchFamily="34" charset="0"/>
                <a:ea typeface="宋体" panose="02010600030101010101" pitchFamily="2" charset="-122"/>
              </a:rPr>
              <a:t>收到一个失序的报文段，高于</a:t>
            </a:r>
          </a:p>
          <a:p>
            <a:pPr>
              <a:spcBef>
                <a:spcPct val="0"/>
              </a:spcBef>
              <a:buFontTx/>
              <a:buNone/>
            </a:pPr>
            <a:r>
              <a:rPr lang="zh-CN" altLang="en-US" sz="1800" b="1" dirty="0">
                <a:latin typeface="Arial" panose="020B0604020202020204" pitchFamily="34" charset="0"/>
                <a:ea typeface="宋体" panose="02010600030101010101" pitchFamily="2" charset="-122"/>
              </a:rPr>
              <a:t>期望的序号，检测到缝隙</a:t>
            </a:r>
          </a:p>
          <a:p>
            <a:pPr>
              <a:spcBef>
                <a:spcPct val="0"/>
              </a:spcBef>
              <a:buFontTx/>
              <a:buNone/>
            </a:pPr>
            <a:endParaRPr lang="zh-CN" altLang="en-US" sz="1800" b="1" dirty="0">
              <a:latin typeface="Arial" panose="020B0604020202020204" pitchFamily="34" charset="0"/>
              <a:ea typeface="宋体" panose="02010600030101010101" pitchFamily="2" charset="-122"/>
            </a:endParaRPr>
          </a:p>
          <a:p>
            <a:pPr>
              <a:spcBef>
                <a:spcPct val="0"/>
              </a:spcBef>
              <a:buFontTx/>
              <a:buNone/>
            </a:pPr>
            <a:endParaRPr lang="zh-CN" altLang="en-US" sz="1800" b="1" dirty="0">
              <a:latin typeface="Arial" panose="020B0604020202020204" pitchFamily="34" charset="0"/>
              <a:ea typeface="宋体" panose="02010600030101010101" pitchFamily="2" charset="-122"/>
            </a:endParaRPr>
          </a:p>
          <a:p>
            <a:pPr>
              <a:spcBef>
                <a:spcPct val="0"/>
              </a:spcBef>
              <a:buFontTx/>
              <a:buNone/>
            </a:pPr>
            <a:r>
              <a:rPr lang="zh-CN" altLang="en-US" sz="1800" b="1" dirty="0">
                <a:latin typeface="Arial" panose="020B0604020202020204" pitchFamily="34" charset="0"/>
                <a:ea typeface="宋体" panose="02010600030101010101" pitchFamily="2" charset="-122"/>
              </a:rPr>
              <a:t>到达的报文段部分地或者完</a:t>
            </a:r>
          </a:p>
          <a:p>
            <a:pPr>
              <a:spcBef>
                <a:spcPct val="0"/>
              </a:spcBef>
              <a:buFontTx/>
              <a:buNone/>
            </a:pPr>
            <a:r>
              <a:rPr lang="zh-CN" altLang="en-US" sz="1800" b="1" dirty="0">
                <a:latin typeface="Arial" panose="020B0604020202020204" pitchFamily="34" charset="0"/>
                <a:ea typeface="宋体" panose="02010600030101010101" pitchFamily="2" charset="-122"/>
              </a:rPr>
              <a:t>全地填充接收数据间隔</a:t>
            </a:r>
          </a:p>
          <a:p>
            <a:pPr>
              <a:spcBef>
                <a:spcPct val="0"/>
              </a:spcBef>
              <a:buFontTx/>
              <a:buNone/>
            </a:pPr>
            <a:endParaRPr lang="zh-CN" altLang="en-US" sz="1800" b="1" dirty="0">
              <a:latin typeface="Arial" panose="020B0604020202020204" pitchFamily="34" charset="0"/>
              <a:ea typeface="宋体" panose="02010600030101010101" pitchFamily="2" charset="-122"/>
            </a:endParaRPr>
          </a:p>
          <a:p>
            <a:pPr>
              <a:spcBef>
                <a:spcPct val="0"/>
              </a:spcBef>
              <a:buFontTx/>
              <a:buNone/>
            </a:pPr>
            <a:endParaRPr lang="en-US" altLang="zh-CN" sz="1800" b="1" dirty="0">
              <a:latin typeface="Arial" panose="020B0604020202020204" pitchFamily="34" charset="0"/>
              <a:ea typeface="宋体" panose="02010600030101010101" pitchFamily="2" charset="-122"/>
            </a:endParaRPr>
          </a:p>
        </p:txBody>
      </p:sp>
      <p:sp>
        <p:nvSpPr>
          <p:cNvPr id="10" name="Rectangle 4"/>
          <p:cNvSpPr>
            <a:spLocks noChangeArrowheads="1"/>
          </p:cNvSpPr>
          <p:nvPr/>
        </p:nvSpPr>
        <p:spPr bwMode="auto">
          <a:xfrm>
            <a:off x="6172200" y="1447800"/>
            <a:ext cx="43434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2400" b="1" dirty="0">
                <a:latin typeface="Arial" panose="020B0604020202020204" pitchFamily="34" charset="0"/>
                <a:ea typeface="宋体" panose="02010600030101010101" pitchFamily="2" charset="-122"/>
              </a:rPr>
              <a:t>TCP </a:t>
            </a:r>
            <a:r>
              <a:rPr lang="zh-CN" altLang="en-US" sz="2400" b="1" dirty="0">
                <a:latin typeface="Arial" panose="020B0604020202020204" pitchFamily="34" charset="0"/>
                <a:ea typeface="宋体" panose="02010600030101010101" pitchFamily="2" charset="-122"/>
              </a:rPr>
              <a:t>接收方行为</a:t>
            </a:r>
            <a:endParaRPr lang="zh-CN" altLang="en-US" sz="1800" b="1" dirty="0">
              <a:latin typeface="Arial" panose="020B0604020202020204" pitchFamily="34" charset="0"/>
              <a:ea typeface="宋体" panose="02010600030101010101" pitchFamily="2" charset="-122"/>
            </a:endParaRPr>
          </a:p>
          <a:p>
            <a:pPr>
              <a:spcBef>
                <a:spcPct val="0"/>
              </a:spcBef>
              <a:buFontTx/>
              <a:buNone/>
            </a:pPr>
            <a:endParaRPr lang="zh-CN" altLang="en-US" sz="1800" b="1" dirty="0">
              <a:latin typeface="Arial" panose="020B0604020202020204" pitchFamily="34" charset="0"/>
              <a:ea typeface="宋体" panose="02010600030101010101" pitchFamily="2" charset="-122"/>
            </a:endParaRPr>
          </a:p>
          <a:p>
            <a:pPr>
              <a:spcBef>
                <a:spcPct val="0"/>
              </a:spcBef>
              <a:buFontTx/>
              <a:buNone/>
            </a:pPr>
            <a:r>
              <a:rPr lang="zh-CN" altLang="en-US" sz="1800" b="1" dirty="0">
                <a:latin typeface="Arial" panose="020B0604020202020204" pitchFamily="34" charset="0"/>
                <a:ea typeface="宋体" panose="02010600030101010101" pitchFamily="2" charset="-122"/>
              </a:rPr>
              <a:t>延迟</a:t>
            </a:r>
            <a:r>
              <a:rPr lang="en-US" altLang="zh-CN" sz="1800" b="1" dirty="0">
                <a:latin typeface="Arial" panose="020B0604020202020204" pitchFamily="34" charset="0"/>
                <a:ea typeface="宋体" panose="02010600030101010101" pitchFamily="2" charset="-122"/>
              </a:rPr>
              <a:t>ACK. </a:t>
            </a:r>
            <a:r>
              <a:rPr lang="zh-CN" altLang="en-US" sz="1800" b="1" dirty="0">
                <a:latin typeface="Arial" panose="020B0604020202020204" pitchFamily="34" charset="0"/>
                <a:ea typeface="宋体" panose="02010600030101010101" pitchFamily="2" charset="-122"/>
              </a:rPr>
              <a:t>等到 </a:t>
            </a:r>
            <a:r>
              <a:rPr lang="en-US" altLang="zh-CN" sz="1800" b="1" dirty="0">
                <a:latin typeface="Arial" panose="020B0604020202020204" pitchFamily="34" charset="0"/>
                <a:ea typeface="宋体" panose="02010600030101010101" pitchFamily="2" charset="-122"/>
              </a:rPr>
              <a:t>500ms</a:t>
            </a:r>
            <a:r>
              <a:rPr lang="zh-CN" altLang="en-US" sz="1800" b="1" dirty="0">
                <a:latin typeface="Arial" panose="020B0604020202020204" pitchFamily="34" charset="0"/>
                <a:ea typeface="宋体" panose="02010600030101010101" pitchFamily="2" charset="-122"/>
              </a:rPr>
              <a:t>看是否有下一个</a:t>
            </a:r>
          </a:p>
          <a:p>
            <a:pPr>
              <a:spcBef>
                <a:spcPct val="0"/>
              </a:spcBef>
              <a:buFontTx/>
              <a:buNone/>
            </a:pPr>
            <a:r>
              <a:rPr lang="zh-CN" altLang="en-US" sz="1800" b="1" dirty="0">
                <a:latin typeface="Arial" panose="020B0604020202020204" pitchFamily="34" charset="0"/>
                <a:ea typeface="宋体" panose="02010600030101010101" pitchFamily="2" charset="-122"/>
              </a:rPr>
              <a:t>报文段，如果没有，发送</a:t>
            </a:r>
            <a:r>
              <a:rPr lang="en-US" altLang="zh-CN" sz="1800" b="1" dirty="0">
                <a:latin typeface="Arial" panose="020B0604020202020204" pitchFamily="34" charset="0"/>
                <a:ea typeface="宋体" panose="02010600030101010101" pitchFamily="2" charset="-122"/>
              </a:rPr>
              <a:t>ACK</a:t>
            </a:r>
          </a:p>
          <a:p>
            <a:pPr>
              <a:spcBef>
                <a:spcPct val="0"/>
              </a:spcBef>
              <a:buFontTx/>
              <a:buNone/>
            </a:pPr>
            <a:endParaRPr lang="en-US" altLang="zh-CN" sz="1800" b="1" dirty="0">
              <a:latin typeface="Arial" panose="020B0604020202020204" pitchFamily="34" charset="0"/>
              <a:ea typeface="宋体" panose="02010600030101010101" pitchFamily="2" charset="-122"/>
            </a:endParaRPr>
          </a:p>
          <a:p>
            <a:pPr>
              <a:spcBef>
                <a:spcPct val="0"/>
              </a:spcBef>
              <a:buFontTx/>
              <a:buNone/>
            </a:pPr>
            <a:endParaRPr lang="en-US" altLang="zh-CN" sz="1800" b="1" dirty="0">
              <a:latin typeface="Arial" panose="020B0604020202020204" pitchFamily="34" charset="0"/>
              <a:ea typeface="宋体" panose="02010600030101010101" pitchFamily="2" charset="-122"/>
            </a:endParaRPr>
          </a:p>
          <a:p>
            <a:pPr>
              <a:spcBef>
                <a:spcPct val="0"/>
              </a:spcBef>
              <a:buFontTx/>
              <a:buNone/>
            </a:pPr>
            <a:r>
              <a:rPr lang="zh-CN" altLang="en-US" sz="1800" b="1" dirty="0">
                <a:latin typeface="Arial" panose="020B0604020202020204" pitchFamily="34" charset="0"/>
                <a:ea typeface="宋体" panose="02010600030101010101" pitchFamily="2" charset="-122"/>
              </a:rPr>
              <a:t>立即发送单个累积</a:t>
            </a:r>
            <a:r>
              <a:rPr lang="en-US" altLang="zh-CN" sz="1800" b="1" dirty="0">
                <a:latin typeface="Arial" panose="020B0604020202020204" pitchFamily="34" charset="0"/>
                <a:ea typeface="宋体" panose="02010600030101010101" pitchFamily="2" charset="-122"/>
              </a:rPr>
              <a:t>ACK, </a:t>
            </a:r>
          </a:p>
          <a:p>
            <a:pPr>
              <a:spcBef>
                <a:spcPct val="0"/>
              </a:spcBef>
              <a:buFontTx/>
              <a:buNone/>
            </a:pPr>
            <a:r>
              <a:rPr lang="zh-CN" altLang="en-US" sz="1800" b="1" dirty="0">
                <a:latin typeface="Arial" panose="020B0604020202020204" pitchFamily="34" charset="0"/>
                <a:ea typeface="宋体" panose="02010600030101010101" pitchFamily="2" charset="-122"/>
              </a:rPr>
              <a:t>确认两个有序的报文段</a:t>
            </a:r>
          </a:p>
          <a:p>
            <a:pPr>
              <a:spcBef>
                <a:spcPct val="0"/>
              </a:spcBef>
              <a:buFontTx/>
              <a:buNone/>
            </a:pPr>
            <a:endParaRPr lang="zh-CN" altLang="en-US" sz="1800" b="1" dirty="0">
              <a:latin typeface="Arial" panose="020B0604020202020204" pitchFamily="34" charset="0"/>
              <a:ea typeface="宋体" panose="02010600030101010101" pitchFamily="2" charset="-122"/>
            </a:endParaRPr>
          </a:p>
          <a:p>
            <a:pPr>
              <a:spcBef>
                <a:spcPct val="0"/>
              </a:spcBef>
              <a:buFontTx/>
              <a:buNone/>
            </a:pPr>
            <a:endParaRPr lang="zh-CN" altLang="en-US" sz="1800" b="1" dirty="0">
              <a:latin typeface="Arial" panose="020B0604020202020204" pitchFamily="34" charset="0"/>
              <a:ea typeface="宋体" panose="02010600030101010101" pitchFamily="2" charset="-122"/>
            </a:endParaRPr>
          </a:p>
          <a:p>
            <a:pPr>
              <a:spcBef>
                <a:spcPct val="0"/>
              </a:spcBef>
              <a:buFontTx/>
              <a:buNone/>
            </a:pPr>
            <a:r>
              <a:rPr lang="zh-CN" altLang="en-US" sz="1800" b="1" dirty="0">
                <a:latin typeface="Arial" panose="020B0604020202020204" pitchFamily="34" charset="0"/>
                <a:ea typeface="宋体" panose="02010600030101010101" pitchFamily="2" charset="-122"/>
              </a:rPr>
              <a:t>立即发送重复 </a:t>
            </a:r>
            <a:r>
              <a:rPr lang="en-US" altLang="zh-CN" sz="1800" b="1" dirty="0">
                <a:latin typeface="Arial" panose="020B0604020202020204" pitchFamily="34" charset="0"/>
                <a:ea typeface="宋体" panose="02010600030101010101" pitchFamily="2" charset="-122"/>
              </a:rPr>
              <a:t>ACK, </a:t>
            </a:r>
          </a:p>
          <a:p>
            <a:pPr>
              <a:spcBef>
                <a:spcPct val="0"/>
              </a:spcBef>
              <a:buFontTx/>
              <a:buNone/>
            </a:pPr>
            <a:r>
              <a:rPr lang="zh-CN" altLang="en-US" sz="1800" b="1" dirty="0">
                <a:latin typeface="Arial" panose="020B0604020202020204" pitchFamily="34" charset="0"/>
                <a:ea typeface="宋体" panose="02010600030101010101" pitchFamily="2" charset="-122"/>
              </a:rPr>
              <a:t>指出期望的序号</a:t>
            </a:r>
          </a:p>
          <a:p>
            <a:pPr>
              <a:spcBef>
                <a:spcPct val="0"/>
              </a:spcBef>
              <a:buFontTx/>
              <a:buNone/>
            </a:pPr>
            <a:endParaRPr lang="zh-CN" altLang="en-US" sz="1800" b="1" dirty="0">
              <a:latin typeface="Arial" panose="020B0604020202020204" pitchFamily="34" charset="0"/>
              <a:ea typeface="宋体" panose="02010600030101010101" pitchFamily="2" charset="-122"/>
            </a:endParaRPr>
          </a:p>
          <a:p>
            <a:pPr>
              <a:spcBef>
                <a:spcPct val="0"/>
              </a:spcBef>
              <a:buFontTx/>
              <a:buNone/>
            </a:pPr>
            <a:endParaRPr lang="zh-CN" altLang="en-US" sz="1800" b="1" dirty="0">
              <a:latin typeface="Arial" panose="020B0604020202020204" pitchFamily="34" charset="0"/>
              <a:ea typeface="宋体" panose="02010600030101010101" pitchFamily="2" charset="-122"/>
            </a:endParaRPr>
          </a:p>
          <a:p>
            <a:pPr>
              <a:spcBef>
                <a:spcPct val="0"/>
              </a:spcBef>
              <a:buFontTx/>
              <a:buNone/>
            </a:pPr>
            <a:r>
              <a:rPr lang="zh-CN" altLang="en-US" sz="1800" b="1" dirty="0">
                <a:latin typeface="Arial" panose="020B0604020202020204" pitchFamily="34" charset="0"/>
                <a:ea typeface="宋体" panose="02010600030101010101" pitchFamily="2" charset="-122"/>
              </a:rPr>
              <a:t>立即发送 </a:t>
            </a:r>
            <a:r>
              <a:rPr lang="en-US" altLang="zh-CN" sz="1800" b="1" dirty="0">
                <a:latin typeface="Arial" panose="020B0604020202020204" pitchFamily="34" charset="0"/>
                <a:ea typeface="宋体" panose="02010600030101010101" pitchFamily="2" charset="-122"/>
              </a:rPr>
              <a:t>ACK, </a:t>
            </a:r>
            <a:r>
              <a:rPr lang="zh-CN" altLang="en-US" sz="1800" b="1" dirty="0">
                <a:latin typeface="Arial" panose="020B0604020202020204" pitchFamily="34" charset="0"/>
                <a:ea typeface="宋体" panose="02010600030101010101" pitchFamily="2" charset="-122"/>
              </a:rPr>
              <a:t>证实缝隙低端的</a:t>
            </a:r>
          </a:p>
          <a:p>
            <a:pPr>
              <a:spcBef>
                <a:spcPct val="0"/>
              </a:spcBef>
              <a:buFontTx/>
              <a:buNone/>
            </a:pPr>
            <a:r>
              <a:rPr lang="zh-CN" altLang="en-US" sz="1800" b="1" dirty="0">
                <a:latin typeface="Arial" panose="020B0604020202020204" pitchFamily="34" charset="0"/>
                <a:ea typeface="宋体" panose="02010600030101010101" pitchFamily="2" charset="-122"/>
              </a:rPr>
              <a:t>报文段已经收到</a:t>
            </a:r>
          </a:p>
          <a:p>
            <a:pPr>
              <a:spcBef>
                <a:spcPct val="0"/>
              </a:spcBef>
              <a:buFontTx/>
              <a:buNone/>
            </a:pPr>
            <a:endParaRPr lang="zh-CN" altLang="en-US" sz="1800" b="1" dirty="0">
              <a:latin typeface="Arial" panose="020B0604020202020204" pitchFamily="34" charset="0"/>
              <a:ea typeface="宋体" panose="02010600030101010101" pitchFamily="2" charset="-122"/>
            </a:endParaRPr>
          </a:p>
          <a:p>
            <a:pPr>
              <a:spcBef>
                <a:spcPct val="0"/>
              </a:spcBef>
              <a:buFontTx/>
              <a:buNone/>
            </a:pPr>
            <a:endParaRPr lang="en-US" altLang="zh-CN" sz="1800" b="1" dirty="0">
              <a:latin typeface="Arial" panose="020B0604020202020204" pitchFamily="34" charset="0"/>
              <a:ea typeface="宋体" panose="02010600030101010101" pitchFamily="2" charset="-122"/>
            </a:endParaRPr>
          </a:p>
        </p:txBody>
      </p:sp>
      <p:sp>
        <p:nvSpPr>
          <p:cNvPr id="11" name="Line 5"/>
          <p:cNvSpPr>
            <a:spLocks noChangeShapeType="1"/>
          </p:cNvSpPr>
          <p:nvPr/>
        </p:nvSpPr>
        <p:spPr bwMode="auto">
          <a:xfrm>
            <a:off x="2533650" y="1912938"/>
            <a:ext cx="7885113" cy="9525"/>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 name="Line 6"/>
          <p:cNvSpPr>
            <a:spLocks noChangeShapeType="1"/>
          </p:cNvSpPr>
          <p:nvPr/>
        </p:nvSpPr>
        <p:spPr bwMode="auto">
          <a:xfrm flipV="1">
            <a:off x="2505075" y="3094038"/>
            <a:ext cx="7896225" cy="9525"/>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7"/>
          <p:cNvSpPr>
            <a:spLocks noChangeShapeType="1"/>
          </p:cNvSpPr>
          <p:nvPr/>
        </p:nvSpPr>
        <p:spPr bwMode="auto">
          <a:xfrm>
            <a:off x="2514600" y="4208463"/>
            <a:ext cx="7926388"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8"/>
          <p:cNvSpPr>
            <a:spLocks noChangeShapeType="1"/>
          </p:cNvSpPr>
          <p:nvPr/>
        </p:nvSpPr>
        <p:spPr bwMode="auto">
          <a:xfrm>
            <a:off x="2524125" y="5313363"/>
            <a:ext cx="7905750" cy="9525"/>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9"/>
          <p:cNvSpPr>
            <a:spLocks noChangeShapeType="1"/>
          </p:cNvSpPr>
          <p:nvPr/>
        </p:nvSpPr>
        <p:spPr bwMode="auto">
          <a:xfrm>
            <a:off x="5963920" y="1447800"/>
            <a:ext cx="25400" cy="476250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0480190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8" grpId="0"/>
      <p:bldP spid="10" grpId="0"/>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9933" y="1433543"/>
            <a:ext cx="2790167" cy="2215991"/>
          </a:xfrm>
          <a:prstGeom prst="rect">
            <a:avLst/>
          </a:prstGeom>
          <a:noFill/>
        </p:spPr>
        <p:txBody>
          <a:bodyPr wrap="square" rtlCol="0">
            <a:spAutoFit/>
          </a:bodyPr>
          <a:lstStyle/>
          <a:p>
            <a:r>
              <a:rPr lang="en-US" altLang="zh-CN" sz="13800" b="1" dirty="0">
                <a:solidFill>
                  <a:srgbClr val="575757"/>
                </a:solidFill>
                <a:latin typeface="Algerian" panose="04020705040A02060702" pitchFamily="82" charset="0"/>
                <a:cs typeface="+mn-ea"/>
                <a:sym typeface="+mn-lt"/>
              </a:rPr>
              <a:t>02</a:t>
            </a:r>
            <a:endParaRPr lang="zh-CN" altLang="en-US" sz="13800" b="1" dirty="0">
              <a:solidFill>
                <a:srgbClr val="575757"/>
              </a:solidFill>
              <a:latin typeface="Algerian" panose="04020705040A02060702" pitchFamily="82" charset="0"/>
              <a:cs typeface="+mn-ea"/>
              <a:sym typeface="+mn-lt"/>
            </a:endParaRPr>
          </a:p>
        </p:txBody>
      </p:sp>
      <p:sp>
        <p:nvSpPr>
          <p:cNvPr id="6" name="文本框 5"/>
          <p:cNvSpPr txBox="1"/>
          <p:nvPr/>
        </p:nvSpPr>
        <p:spPr>
          <a:xfrm>
            <a:off x="2784430" y="2156817"/>
            <a:ext cx="5262979" cy="769441"/>
          </a:xfrm>
          <a:prstGeom prst="rect">
            <a:avLst/>
          </a:prstGeom>
          <a:noFill/>
        </p:spPr>
        <p:txBody>
          <a:bodyPr wrap="none" rtlCol="0">
            <a:spAutoFit/>
          </a:bodyPr>
          <a:lstStyle/>
          <a:p>
            <a:r>
              <a:rPr lang="zh-CN" altLang="en-US" sz="4400" b="1" dirty="0">
                <a:solidFill>
                  <a:srgbClr val="575757"/>
                </a:solidFill>
                <a:cs typeface="+mn-ea"/>
                <a:sym typeface="+mn-lt"/>
              </a:rPr>
              <a:t>多路复用和多路分解</a:t>
            </a:r>
          </a:p>
        </p:txBody>
      </p:sp>
      <p:sp>
        <p:nvSpPr>
          <p:cNvPr id="8" name="等腰三角形 7"/>
          <p:cNvSpPr/>
          <p:nvPr/>
        </p:nvSpPr>
        <p:spPr>
          <a:xfrm>
            <a:off x="3251198" y="1262744"/>
            <a:ext cx="8940801" cy="5607594"/>
          </a:xfrm>
          <a:custGeom>
            <a:avLst/>
            <a:gdLst>
              <a:gd name="connsiteX0" fmla="*/ 0 w 5529943"/>
              <a:gd name="connsiteY0" fmla="*/ 5595257 h 5595257"/>
              <a:gd name="connsiteX1" fmla="*/ 5529943 w 5529943"/>
              <a:gd name="connsiteY1" fmla="*/ 0 h 5595257"/>
              <a:gd name="connsiteX2" fmla="*/ 5529943 w 5529943"/>
              <a:gd name="connsiteY2" fmla="*/ 5595257 h 5595257"/>
              <a:gd name="connsiteX3" fmla="*/ 0 w 5529943"/>
              <a:gd name="connsiteY3" fmla="*/ 5595257 h 5595257"/>
              <a:gd name="connsiteX0" fmla="*/ 0 w 8940801"/>
              <a:gd name="connsiteY0" fmla="*/ 5653314 h 5653314"/>
              <a:gd name="connsiteX1" fmla="*/ 8940801 w 8940801"/>
              <a:gd name="connsiteY1" fmla="*/ 0 h 5653314"/>
              <a:gd name="connsiteX2" fmla="*/ 8940801 w 8940801"/>
              <a:gd name="connsiteY2" fmla="*/ 5595257 h 5653314"/>
              <a:gd name="connsiteX3" fmla="*/ 0 w 8940801"/>
              <a:gd name="connsiteY3" fmla="*/ 5653314 h 5653314"/>
              <a:gd name="connsiteX0" fmla="*/ 0 w 8940801"/>
              <a:gd name="connsiteY0" fmla="*/ 5607594 h 5607594"/>
              <a:gd name="connsiteX1" fmla="*/ 8940801 w 8940801"/>
              <a:gd name="connsiteY1" fmla="*/ 0 h 5607594"/>
              <a:gd name="connsiteX2" fmla="*/ 8940801 w 8940801"/>
              <a:gd name="connsiteY2" fmla="*/ 5595257 h 5607594"/>
              <a:gd name="connsiteX3" fmla="*/ 0 w 8940801"/>
              <a:gd name="connsiteY3" fmla="*/ 5607594 h 5607594"/>
            </a:gdLst>
            <a:ahLst/>
            <a:cxnLst>
              <a:cxn ang="0">
                <a:pos x="connsiteX0" y="connsiteY0"/>
              </a:cxn>
              <a:cxn ang="0">
                <a:pos x="connsiteX1" y="connsiteY1"/>
              </a:cxn>
              <a:cxn ang="0">
                <a:pos x="connsiteX2" y="connsiteY2"/>
              </a:cxn>
              <a:cxn ang="0">
                <a:pos x="connsiteX3" y="connsiteY3"/>
              </a:cxn>
            </a:cxnLst>
            <a:rect l="l" t="t" r="r" b="b"/>
            <a:pathLst>
              <a:path w="8940801" h="5607594">
                <a:moveTo>
                  <a:pt x="0" y="5607594"/>
                </a:moveTo>
                <a:lnTo>
                  <a:pt x="8940801" y="0"/>
                </a:lnTo>
                <a:lnTo>
                  <a:pt x="8940801" y="5595257"/>
                </a:lnTo>
                <a:lnTo>
                  <a:pt x="0" y="5607594"/>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0589075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2190" y="2634337"/>
            <a:ext cx="3018775" cy="769441"/>
          </a:xfrm>
          <a:prstGeom prst="rect">
            <a:avLst/>
          </a:prstGeom>
          <a:noFill/>
        </p:spPr>
        <p:txBody>
          <a:bodyPr wrap="none" rtlCol="0">
            <a:spAutoFit/>
          </a:bodyPr>
          <a:lstStyle/>
          <a:p>
            <a:pPr marL="571500" indent="-571500">
              <a:buFont typeface="Wingdings" panose="05000000000000000000" pitchFamily="2" charset="2"/>
              <a:buChar char="l"/>
            </a:pPr>
            <a:r>
              <a:rPr lang="zh-CN" altLang="en-US" sz="4400" b="1" dirty="0">
                <a:solidFill>
                  <a:srgbClr val="575757"/>
                </a:solidFill>
                <a:cs typeface="+mn-ea"/>
                <a:sym typeface="+mn-lt"/>
              </a:rPr>
              <a:t>流量控制</a:t>
            </a:r>
          </a:p>
        </p:txBody>
      </p:sp>
    </p:spTree>
    <p:extLst>
      <p:ext uri="{BB962C8B-B14F-4D97-AF65-F5344CB8AC3E}">
        <p14:creationId xmlns:p14="http://schemas.microsoft.com/office/powerpoint/2010/main" val="23851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488897" y="1504167"/>
            <a:ext cx="4874840" cy="96538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cs typeface="+mn-ea"/>
                <a:sym typeface="+mn-lt"/>
              </a:rPr>
              <a:t>TCP</a:t>
            </a:r>
            <a:r>
              <a:rPr lang="zh-CN" altLang="en-US" sz="2000" dirty="0">
                <a:cs typeface="+mn-ea"/>
                <a:sym typeface="+mn-lt"/>
              </a:rPr>
              <a:t>连接的接收方有一个接收缓冲区</a:t>
            </a:r>
            <a:r>
              <a:rPr lang="en-US" altLang="zh-CN" sz="2000" dirty="0">
                <a:cs typeface="+mn-ea"/>
                <a:sym typeface="+mn-lt"/>
              </a:rPr>
              <a:t>:</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4558721" y="710268"/>
            <a:ext cx="3074561"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流量控制</a:t>
            </a:r>
            <a:endParaRPr lang="en-US" altLang="zh-CN" sz="3600" b="1" dirty="0">
              <a:solidFill>
                <a:schemeClr val="accent1"/>
              </a:solidFill>
              <a:cs typeface="+mn-ea"/>
              <a:sym typeface="+mn-lt"/>
            </a:endParaRPr>
          </a:p>
        </p:txBody>
      </p:sp>
      <p:pic>
        <p:nvPicPr>
          <p:cNvPr id="9"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897" y="2931175"/>
            <a:ext cx="48133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9"/>
          <p:cNvSpPr/>
          <p:nvPr/>
        </p:nvSpPr>
        <p:spPr>
          <a:xfrm>
            <a:off x="466595" y="4999458"/>
            <a:ext cx="4897142" cy="97388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cs typeface="+mn-ea"/>
                <a:sym typeface="+mn-lt"/>
              </a:rPr>
              <a:t>应用程序可能从这个缓冲区读出数据很慢</a:t>
            </a:r>
          </a:p>
        </p:txBody>
      </p:sp>
      <p:sp>
        <p:nvSpPr>
          <p:cNvPr id="12" name="圆角矩形 11"/>
          <p:cNvSpPr/>
          <p:nvPr/>
        </p:nvSpPr>
        <p:spPr>
          <a:xfrm>
            <a:off x="5849930" y="2560320"/>
            <a:ext cx="5976309" cy="10058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zh-CN" altLang="en-US" sz="2000" dirty="0">
                <a:solidFill>
                  <a:schemeClr val="tx1"/>
                </a:solidFill>
                <a:latin typeface="微软雅黑" panose="020B0503020204020204" pitchFamily="34" charset="-122"/>
                <a:ea typeface="微软雅黑" panose="020B0503020204020204" pitchFamily="34" charset="-122"/>
                <a:sym typeface="+mn-lt"/>
              </a:rPr>
              <a:t>速度匹配服务</a:t>
            </a:r>
            <a:endParaRPr lang="en-US" altLang="zh-CN" sz="2000" dirty="0">
              <a:solidFill>
                <a:schemeClr val="tx1"/>
              </a:solidFill>
              <a:latin typeface="微软雅黑" panose="020B0503020204020204" pitchFamily="34" charset="-122"/>
              <a:ea typeface="微软雅黑" panose="020B0503020204020204" pitchFamily="34" charset="-122"/>
              <a:sym typeface="+mn-lt"/>
            </a:endParaRPr>
          </a:p>
          <a:p>
            <a:pPr algn="ctr">
              <a:lnSpc>
                <a:spcPct val="150000"/>
              </a:lnSpc>
              <a:spcBef>
                <a:spcPct val="0"/>
              </a:spcBef>
            </a:pPr>
            <a:r>
              <a:rPr lang="zh-CN" altLang="en-US" sz="2000" dirty="0">
                <a:solidFill>
                  <a:schemeClr val="bg1"/>
                </a:solidFill>
                <a:latin typeface="微软雅黑" panose="020B0503020204020204" pitchFamily="34" charset="-122"/>
                <a:ea typeface="微软雅黑" panose="020B0503020204020204" pitchFamily="34" charset="-122"/>
                <a:sym typeface="+mn-lt"/>
              </a:rPr>
              <a:t>发送速率和接收应用程序的提取速率匹配</a:t>
            </a:r>
          </a:p>
        </p:txBody>
      </p:sp>
      <p:sp>
        <p:nvSpPr>
          <p:cNvPr id="13" name="圆角矩形 12"/>
          <p:cNvSpPr/>
          <p:nvPr/>
        </p:nvSpPr>
        <p:spPr>
          <a:xfrm>
            <a:off x="5849931" y="4034258"/>
            <a:ext cx="5976309" cy="965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buFontTx/>
              <a:buNone/>
            </a:pPr>
            <a:r>
              <a:rPr lang="zh-CN" altLang="en-US" sz="2000" dirty="0">
                <a:solidFill>
                  <a:schemeClr val="tx1"/>
                </a:solidFill>
                <a:latin typeface="微软雅黑" panose="020B0503020204020204" pitchFamily="34" charset="-122"/>
                <a:ea typeface="微软雅黑" panose="020B0503020204020204" pitchFamily="34" charset="-122"/>
              </a:rPr>
              <a:t>流量控制</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lnSpc>
                <a:spcPct val="150000"/>
              </a:lnSpc>
              <a:spcBef>
                <a:spcPct val="0"/>
              </a:spcBef>
              <a:buFontTx/>
              <a:buNone/>
            </a:pPr>
            <a:r>
              <a:rPr lang="zh-CN" altLang="en-US" sz="2000" dirty="0">
                <a:latin typeface="微软雅黑" panose="020B0503020204020204" pitchFamily="34" charset="-122"/>
                <a:ea typeface="微软雅黑" panose="020B0503020204020204" pitchFamily="34" charset="-122"/>
              </a:rPr>
              <a:t>发送方不能发送的太多太快，让接收缓冲区溢出</a:t>
            </a:r>
          </a:p>
        </p:txBody>
      </p:sp>
    </p:spTree>
    <p:extLst>
      <p:ext uri="{BB962C8B-B14F-4D97-AF65-F5344CB8AC3E}">
        <p14:creationId xmlns:p14="http://schemas.microsoft.com/office/powerpoint/2010/main" val="32168814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10" grpId="0" animBg="1"/>
      <p:bldP spid="12" grpId="0" animBg="1"/>
      <p:bldP spid="1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84517" y="3498636"/>
            <a:ext cx="5222799" cy="31663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chemeClr val="accent4">
                    <a:lumMod val="40000"/>
                    <a:lumOff val="60000"/>
                  </a:schemeClr>
                </a:solidFill>
                <a:latin typeface="+mn-ea"/>
                <a:cs typeface="+mn-ea"/>
                <a:sym typeface="+mn-lt"/>
              </a:rPr>
              <a:t>(</a:t>
            </a:r>
            <a:r>
              <a:rPr lang="zh-CN" altLang="en-US" sz="2000" dirty="0">
                <a:solidFill>
                  <a:schemeClr val="accent4">
                    <a:lumMod val="40000"/>
                    <a:lumOff val="60000"/>
                  </a:schemeClr>
                </a:solidFill>
                <a:latin typeface="+mn-ea"/>
                <a:cs typeface="+mn-ea"/>
                <a:sym typeface="+mn-lt"/>
              </a:rPr>
              <a:t>假设 </a:t>
            </a:r>
            <a:r>
              <a:rPr lang="en-US" altLang="zh-CN" sz="2000" dirty="0">
                <a:solidFill>
                  <a:schemeClr val="accent4">
                    <a:lumMod val="40000"/>
                    <a:lumOff val="60000"/>
                  </a:schemeClr>
                </a:solidFill>
                <a:latin typeface="+mn-ea"/>
                <a:cs typeface="+mn-ea"/>
                <a:sym typeface="+mn-lt"/>
              </a:rPr>
              <a:t>TCP </a:t>
            </a:r>
            <a:r>
              <a:rPr lang="zh-CN" altLang="en-US" sz="2000" dirty="0">
                <a:solidFill>
                  <a:schemeClr val="accent4">
                    <a:lumMod val="40000"/>
                    <a:lumOff val="60000"/>
                  </a:schemeClr>
                </a:solidFill>
                <a:latin typeface="+mn-ea"/>
                <a:cs typeface="+mn-ea"/>
                <a:sym typeface="+mn-lt"/>
              </a:rPr>
              <a:t>接收方丢弃失序的报文段</a:t>
            </a:r>
            <a:r>
              <a:rPr lang="en-US" altLang="zh-CN" sz="2000" dirty="0">
                <a:solidFill>
                  <a:schemeClr val="accent4">
                    <a:lumMod val="40000"/>
                    <a:lumOff val="60000"/>
                  </a:schemeClr>
                </a:solidFill>
                <a:latin typeface="+mn-ea"/>
                <a:cs typeface="+mn-ea"/>
                <a:sym typeface="+mn-lt"/>
              </a:rPr>
              <a:t>)</a:t>
            </a:r>
          </a:p>
          <a:p>
            <a:pPr marL="285750" indent="-285750">
              <a:lnSpc>
                <a:spcPct val="110000"/>
              </a:lnSpc>
              <a:buFont typeface="Arial" panose="020B0604020202020204" pitchFamily="34" charset="0"/>
              <a:buChar char="•"/>
            </a:pPr>
            <a:r>
              <a:rPr lang="zh-CN" altLang="en-US" sz="2000" dirty="0">
                <a:latin typeface="+mn-ea"/>
                <a:cs typeface="+mn-ea"/>
                <a:sym typeface="+mn-lt"/>
              </a:rPr>
              <a:t>流量控制使用接收窗口</a:t>
            </a:r>
            <a:r>
              <a:rPr lang="en-US" altLang="zh-CN" sz="2000" dirty="0">
                <a:latin typeface="+mn-ea"/>
                <a:cs typeface="+mn-ea"/>
                <a:sym typeface="+mn-lt"/>
              </a:rPr>
              <a:t>:</a:t>
            </a:r>
            <a:r>
              <a:rPr lang="zh-CN" altLang="en-US" sz="2000" dirty="0">
                <a:latin typeface="+mn-ea"/>
                <a:cs typeface="+mn-ea"/>
                <a:sym typeface="+mn-lt"/>
              </a:rPr>
              <a:t>接收缓冲区的剩余空间</a:t>
            </a:r>
            <a:endParaRPr lang="en-US" altLang="zh-CN" sz="2000" dirty="0">
              <a:latin typeface="+mn-ea"/>
              <a:cs typeface="+mn-ea"/>
              <a:sym typeface="+mn-lt"/>
            </a:endParaRPr>
          </a:p>
          <a:p>
            <a:pPr marL="285750" indent="-285750">
              <a:lnSpc>
                <a:spcPct val="110000"/>
              </a:lnSpc>
              <a:buFont typeface="Arial" panose="020B0604020202020204" pitchFamily="34" charset="0"/>
              <a:buChar char="•"/>
            </a:pPr>
            <a:r>
              <a:rPr lang="zh-CN" altLang="en-US" sz="2000" dirty="0">
                <a:latin typeface="+mn-ea"/>
              </a:rPr>
              <a:t>接收方在报文段中宣告接收窗口的剩余空间</a:t>
            </a:r>
          </a:p>
          <a:p>
            <a:pPr marL="285750" indent="-285750">
              <a:lnSpc>
                <a:spcPct val="110000"/>
              </a:lnSpc>
              <a:buFont typeface="Arial" panose="020B0604020202020204" pitchFamily="34" charset="0"/>
              <a:buChar char="•"/>
            </a:pPr>
            <a:r>
              <a:rPr lang="zh-CN" altLang="en-US" sz="2000" dirty="0">
                <a:latin typeface="+mn-ea"/>
              </a:rPr>
              <a:t>发送方限制没有确认的数据不超过接收窗口</a:t>
            </a:r>
          </a:p>
          <a:p>
            <a:pPr lvl="1">
              <a:lnSpc>
                <a:spcPct val="110000"/>
              </a:lnSpc>
            </a:pPr>
            <a:r>
              <a:rPr lang="en-US" altLang="zh-CN" sz="2000" dirty="0">
                <a:latin typeface="+mn-ea"/>
              </a:rPr>
              <a:t>-</a:t>
            </a:r>
            <a:r>
              <a:rPr lang="zh-CN" altLang="en-US" sz="2000" dirty="0">
                <a:latin typeface="+mn-ea"/>
              </a:rPr>
              <a:t>保证接收缓冲区不溢出</a:t>
            </a:r>
            <a:endParaRPr lang="zh-CN" altLang="en-US" sz="2000" dirty="0">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3955992" y="710268"/>
            <a:ext cx="4280018"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流控</a:t>
            </a:r>
            <a:r>
              <a:rPr lang="en-US" altLang="zh-CN" sz="3600" b="1" dirty="0">
                <a:solidFill>
                  <a:schemeClr val="accent1"/>
                </a:solidFill>
                <a:cs typeface="+mn-ea"/>
                <a:sym typeface="+mn-lt"/>
              </a:rPr>
              <a:t>: </a:t>
            </a:r>
            <a:r>
              <a:rPr lang="zh-CN" altLang="en-US" sz="3600" b="1" dirty="0">
                <a:solidFill>
                  <a:schemeClr val="accent1"/>
                </a:solidFill>
                <a:cs typeface="+mn-ea"/>
                <a:sym typeface="+mn-lt"/>
              </a:rPr>
              <a:t>如何工作</a:t>
            </a:r>
            <a:endParaRPr lang="en-US" altLang="zh-CN" sz="3600" b="1" dirty="0">
              <a:solidFill>
                <a:schemeClr val="accent1"/>
              </a:solidFill>
              <a:cs typeface="+mn-ea"/>
              <a:sym typeface="+mn-lt"/>
            </a:endParaRPr>
          </a:p>
        </p:txBody>
      </p:sp>
      <p:pic>
        <p:nvPicPr>
          <p:cNvPr id="8"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535" y="1532148"/>
            <a:ext cx="48133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a:grpSpLocks/>
          </p:cNvGrpSpPr>
          <p:nvPr/>
        </p:nvGrpSpPr>
        <p:grpSpPr bwMode="auto">
          <a:xfrm>
            <a:off x="5425172" y="1668397"/>
            <a:ext cx="6534645" cy="3886830"/>
            <a:chOff x="646113" y="250825"/>
            <a:chExt cx="7699375" cy="4595813"/>
          </a:xfrm>
        </p:grpSpPr>
        <p:sp>
          <p:nvSpPr>
            <p:cNvPr id="13" name="Rectangle 8"/>
            <p:cNvSpPr>
              <a:spLocks noChangeArrowheads="1"/>
            </p:cNvSpPr>
            <p:nvPr/>
          </p:nvSpPr>
          <p:spPr bwMode="auto">
            <a:xfrm>
              <a:off x="654050" y="706438"/>
              <a:ext cx="7686675" cy="4133850"/>
            </a:xfrm>
            <a:prstGeom prst="rect">
              <a:avLst/>
            </a:prstGeom>
            <a:solidFill>
              <a:srgbClr val="FFFFCC"/>
            </a:solidFill>
            <a:ln w="25400">
              <a:solidFill>
                <a:schemeClr val="bg2"/>
              </a:solidFill>
              <a:miter lim="800000"/>
              <a:headEnd/>
              <a:tailEnd/>
            </a:ln>
          </p:spPr>
          <p:txBody>
            <a:bodyPr wrap="none" anchor="ctr"/>
            <a:lstStyle>
              <a:lvl1pPr>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600"/>
            </a:p>
          </p:txBody>
        </p:sp>
        <p:sp>
          <p:nvSpPr>
            <p:cNvPr id="14" name="Line 9"/>
            <p:cNvSpPr>
              <a:spLocks noChangeShapeType="1"/>
            </p:cNvSpPr>
            <p:nvPr/>
          </p:nvSpPr>
          <p:spPr bwMode="auto">
            <a:xfrm>
              <a:off x="646113" y="1409700"/>
              <a:ext cx="76993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5" name="Line 10"/>
            <p:cNvSpPr>
              <a:spLocks noChangeShapeType="1"/>
            </p:cNvSpPr>
            <p:nvPr/>
          </p:nvSpPr>
          <p:spPr bwMode="auto">
            <a:xfrm>
              <a:off x="660400" y="2105025"/>
              <a:ext cx="76850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6" name="Line 11"/>
            <p:cNvSpPr>
              <a:spLocks noChangeShapeType="1"/>
            </p:cNvSpPr>
            <p:nvPr/>
          </p:nvSpPr>
          <p:spPr bwMode="auto">
            <a:xfrm>
              <a:off x="646113" y="2798763"/>
              <a:ext cx="76993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7" name="Line 12"/>
            <p:cNvSpPr>
              <a:spLocks noChangeShapeType="1"/>
            </p:cNvSpPr>
            <p:nvPr/>
          </p:nvSpPr>
          <p:spPr bwMode="auto">
            <a:xfrm>
              <a:off x="646113" y="3490913"/>
              <a:ext cx="76993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8" name="Line 13"/>
            <p:cNvSpPr>
              <a:spLocks noChangeShapeType="1"/>
            </p:cNvSpPr>
            <p:nvPr/>
          </p:nvSpPr>
          <p:spPr bwMode="auto">
            <a:xfrm>
              <a:off x="660400" y="4186238"/>
              <a:ext cx="76850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9" name="Line 14"/>
            <p:cNvSpPr>
              <a:spLocks noChangeShapeType="1"/>
            </p:cNvSpPr>
            <p:nvPr/>
          </p:nvSpPr>
          <p:spPr bwMode="auto">
            <a:xfrm>
              <a:off x="4498975" y="714375"/>
              <a:ext cx="0" cy="70961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0" name="Rectangle 15"/>
            <p:cNvSpPr>
              <a:spLocks noChangeArrowheads="1"/>
            </p:cNvSpPr>
            <p:nvPr/>
          </p:nvSpPr>
          <p:spPr bwMode="auto">
            <a:xfrm>
              <a:off x="5699125" y="841375"/>
              <a:ext cx="1470586" cy="3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1" lang="zh-CN" altLang="en-US" sz="1800">
                  <a:solidFill>
                    <a:srgbClr val="333399"/>
                  </a:solidFill>
                  <a:latin typeface="Arial" panose="020B0604020202020204" pitchFamily="34" charset="0"/>
                  <a:ea typeface="黑体" panose="02010609060101010101" pitchFamily="49" charset="-122"/>
                </a:rPr>
                <a:t>目  的  端  口</a:t>
              </a:r>
            </a:p>
          </p:txBody>
        </p:sp>
        <p:sp>
          <p:nvSpPr>
            <p:cNvPr id="21" name="Rectangle 16"/>
            <p:cNvSpPr>
              <a:spLocks noChangeArrowheads="1"/>
            </p:cNvSpPr>
            <p:nvPr/>
          </p:nvSpPr>
          <p:spPr bwMode="auto">
            <a:xfrm>
              <a:off x="808038" y="2763838"/>
              <a:ext cx="635673" cy="63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1" lang="zh-CN" altLang="en-US" sz="1800">
                  <a:solidFill>
                    <a:srgbClr val="333399"/>
                  </a:solidFill>
                  <a:latin typeface="Arial" panose="020B0604020202020204" pitchFamily="34" charset="0"/>
                  <a:ea typeface="黑体" panose="02010609060101010101" pitchFamily="49" charset="-122"/>
                </a:rPr>
                <a:t>数据</a:t>
              </a:r>
            </a:p>
            <a:p>
              <a:pPr>
                <a:spcBef>
                  <a:spcPct val="0"/>
                </a:spcBef>
                <a:buClrTx/>
                <a:buFontTx/>
                <a:buNone/>
              </a:pPr>
              <a:r>
                <a:rPr kumimoji="1" lang="zh-CN" altLang="en-US" sz="1800">
                  <a:solidFill>
                    <a:srgbClr val="333399"/>
                  </a:solidFill>
                  <a:latin typeface="Arial" panose="020B0604020202020204" pitchFamily="34" charset="0"/>
                  <a:ea typeface="黑体" panose="02010609060101010101" pitchFamily="49" charset="-122"/>
                </a:rPr>
                <a:t>偏移</a:t>
              </a:r>
            </a:p>
          </p:txBody>
        </p:sp>
        <p:sp>
          <p:nvSpPr>
            <p:cNvPr id="22" name="Rectangle 17"/>
            <p:cNvSpPr>
              <a:spLocks noChangeArrowheads="1"/>
            </p:cNvSpPr>
            <p:nvPr/>
          </p:nvSpPr>
          <p:spPr bwMode="auto">
            <a:xfrm>
              <a:off x="1887538" y="3629025"/>
              <a:ext cx="1242882" cy="3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1" lang="zh-CN" altLang="en-US" sz="1800">
                  <a:solidFill>
                    <a:srgbClr val="333399"/>
                  </a:solidFill>
                  <a:latin typeface="Arial" panose="020B0604020202020204" pitchFamily="34" charset="0"/>
                  <a:ea typeface="黑体" panose="02010609060101010101" pitchFamily="49" charset="-122"/>
                </a:rPr>
                <a:t>检   验   和</a:t>
              </a:r>
            </a:p>
          </p:txBody>
        </p:sp>
        <p:sp>
          <p:nvSpPr>
            <p:cNvPr id="23" name="Rectangle 18"/>
            <p:cNvSpPr>
              <a:spLocks noChangeArrowheads="1"/>
            </p:cNvSpPr>
            <p:nvPr/>
          </p:nvSpPr>
          <p:spPr bwMode="auto">
            <a:xfrm>
              <a:off x="2089150" y="4270375"/>
              <a:ext cx="3198813" cy="3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1" lang="zh-CN" altLang="en-US" sz="1800">
                  <a:solidFill>
                    <a:srgbClr val="333399"/>
                  </a:solidFill>
                  <a:latin typeface="Arial" panose="020B0604020202020204" pitchFamily="34" charset="0"/>
                  <a:ea typeface="黑体" panose="02010609060101010101" pitchFamily="49" charset="-122"/>
                </a:rPr>
                <a:t>选    项    （长  度  可  变）</a:t>
              </a:r>
            </a:p>
          </p:txBody>
        </p:sp>
        <p:sp>
          <p:nvSpPr>
            <p:cNvPr id="24" name="Rectangle 19"/>
            <p:cNvSpPr>
              <a:spLocks noChangeArrowheads="1"/>
            </p:cNvSpPr>
            <p:nvPr/>
          </p:nvSpPr>
          <p:spPr bwMode="auto">
            <a:xfrm>
              <a:off x="2001838" y="841375"/>
              <a:ext cx="1116380" cy="3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1" lang="zh-CN" altLang="en-US" sz="1800">
                  <a:solidFill>
                    <a:srgbClr val="333399"/>
                  </a:solidFill>
                  <a:latin typeface="Arial" panose="020B0604020202020204" pitchFamily="34" charset="0"/>
                  <a:ea typeface="黑体" panose="02010609060101010101" pitchFamily="49" charset="-122"/>
                </a:rPr>
                <a:t>源  端  口</a:t>
              </a:r>
            </a:p>
          </p:txBody>
        </p:sp>
        <p:sp>
          <p:nvSpPr>
            <p:cNvPr id="25" name="Rectangle 20"/>
            <p:cNvSpPr>
              <a:spLocks noChangeArrowheads="1"/>
            </p:cNvSpPr>
            <p:nvPr/>
          </p:nvSpPr>
          <p:spPr bwMode="auto">
            <a:xfrm>
              <a:off x="4054475" y="1528763"/>
              <a:ext cx="1381125" cy="3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1" lang="zh-CN" altLang="en-US" sz="1800">
                  <a:solidFill>
                    <a:srgbClr val="333399"/>
                  </a:solidFill>
                  <a:latin typeface="Arial" panose="020B0604020202020204" pitchFamily="34" charset="0"/>
                  <a:ea typeface="黑体" panose="02010609060101010101" pitchFamily="49" charset="-122"/>
                </a:rPr>
                <a:t>序   号</a:t>
              </a:r>
            </a:p>
          </p:txBody>
        </p:sp>
        <p:sp>
          <p:nvSpPr>
            <p:cNvPr id="26" name="Line 21"/>
            <p:cNvSpPr>
              <a:spLocks noChangeShapeType="1"/>
            </p:cNvSpPr>
            <p:nvPr/>
          </p:nvSpPr>
          <p:spPr bwMode="auto">
            <a:xfrm>
              <a:off x="4505325" y="2808288"/>
              <a:ext cx="0" cy="137001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7" name="Rectangle 22"/>
            <p:cNvSpPr>
              <a:spLocks noChangeArrowheads="1"/>
            </p:cNvSpPr>
            <p:nvPr/>
          </p:nvSpPr>
          <p:spPr bwMode="auto">
            <a:xfrm>
              <a:off x="5538788" y="3629025"/>
              <a:ext cx="1660338" cy="3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1" lang="zh-CN" altLang="en-US" sz="1800">
                  <a:solidFill>
                    <a:srgbClr val="333399"/>
                  </a:solidFill>
                  <a:latin typeface="Arial" panose="020B0604020202020204" pitchFamily="34" charset="0"/>
                  <a:ea typeface="黑体" panose="02010609060101010101" pitchFamily="49" charset="-122"/>
                </a:rPr>
                <a:t>紧   急   指   针</a:t>
              </a:r>
            </a:p>
          </p:txBody>
        </p:sp>
        <p:sp>
          <p:nvSpPr>
            <p:cNvPr id="28" name="Rectangle 23"/>
            <p:cNvSpPr>
              <a:spLocks noChangeArrowheads="1"/>
            </p:cNvSpPr>
            <p:nvPr/>
          </p:nvSpPr>
          <p:spPr bwMode="auto">
            <a:xfrm>
              <a:off x="5988050" y="2909888"/>
              <a:ext cx="825426" cy="3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1" lang="zh-CN" altLang="en-US" sz="1800">
                  <a:solidFill>
                    <a:srgbClr val="333399"/>
                  </a:solidFill>
                  <a:latin typeface="Arial" panose="020B0604020202020204" pitchFamily="34" charset="0"/>
                  <a:ea typeface="黑体" panose="02010609060101010101" pitchFamily="49" charset="-122"/>
                </a:rPr>
                <a:t>窗   口</a:t>
              </a:r>
            </a:p>
          </p:txBody>
        </p:sp>
        <p:sp>
          <p:nvSpPr>
            <p:cNvPr id="29" name="Rectangle 24"/>
            <p:cNvSpPr>
              <a:spLocks noChangeArrowheads="1"/>
            </p:cNvSpPr>
            <p:nvPr/>
          </p:nvSpPr>
          <p:spPr bwMode="auto">
            <a:xfrm>
              <a:off x="3810000" y="2252663"/>
              <a:ext cx="1841500" cy="3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1" lang="zh-CN" altLang="en-US" sz="1800">
                  <a:solidFill>
                    <a:srgbClr val="333399"/>
                  </a:solidFill>
                  <a:latin typeface="Arial" panose="020B0604020202020204" pitchFamily="34" charset="0"/>
                  <a:ea typeface="黑体" panose="02010609060101010101" pitchFamily="49" charset="-122"/>
                </a:rPr>
                <a:t>确    认    号</a:t>
              </a:r>
            </a:p>
          </p:txBody>
        </p:sp>
        <p:sp>
          <p:nvSpPr>
            <p:cNvPr id="30" name="Line 25"/>
            <p:cNvSpPr>
              <a:spLocks noChangeShapeType="1"/>
            </p:cNvSpPr>
            <p:nvPr/>
          </p:nvSpPr>
          <p:spPr bwMode="auto">
            <a:xfrm>
              <a:off x="1611313" y="2808288"/>
              <a:ext cx="0" cy="6921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1" name="Line 26"/>
            <p:cNvSpPr>
              <a:spLocks noChangeShapeType="1"/>
            </p:cNvSpPr>
            <p:nvPr/>
          </p:nvSpPr>
          <p:spPr bwMode="auto">
            <a:xfrm>
              <a:off x="3538538" y="2800350"/>
              <a:ext cx="0" cy="68421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2" name="Line 27"/>
            <p:cNvSpPr>
              <a:spLocks noChangeShapeType="1"/>
            </p:cNvSpPr>
            <p:nvPr/>
          </p:nvSpPr>
          <p:spPr bwMode="auto">
            <a:xfrm>
              <a:off x="3044825" y="2808288"/>
              <a:ext cx="0" cy="6921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3" name="Line 28"/>
            <p:cNvSpPr>
              <a:spLocks noChangeShapeType="1"/>
            </p:cNvSpPr>
            <p:nvPr/>
          </p:nvSpPr>
          <p:spPr bwMode="auto">
            <a:xfrm>
              <a:off x="3289300" y="2808288"/>
              <a:ext cx="0" cy="6810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4" name="Line 29"/>
            <p:cNvSpPr>
              <a:spLocks noChangeShapeType="1"/>
            </p:cNvSpPr>
            <p:nvPr/>
          </p:nvSpPr>
          <p:spPr bwMode="auto">
            <a:xfrm>
              <a:off x="4019550" y="2808288"/>
              <a:ext cx="0" cy="6810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5" name="Line 30"/>
            <p:cNvSpPr>
              <a:spLocks noChangeShapeType="1"/>
            </p:cNvSpPr>
            <p:nvPr/>
          </p:nvSpPr>
          <p:spPr bwMode="auto">
            <a:xfrm>
              <a:off x="3778250" y="2808288"/>
              <a:ext cx="0" cy="6810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6" name="Line 31"/>
            <p:cNvSpPr>
              <a:spLocks noChangeShapeType="1"/>
            </p:cNvSpPr>
            <p:nvPr/>
          </p:nvSpPr>
          <p:spPr bwMode="auto">
            <a:xfrm>
              <a:off x="4264025" y="2808288"/>
              <a:ext cx="0" cy="6810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7" name="Rectangle 32"/>
            <p:cNvSpPr>
              <a:spLocks noChangeArrowheads="1"/>
            </p:cNvSpPr>
            <p:nvPr/>
          </p:nvSpPr>
          <p:spPr bwMode="auto">
            <a:xfrm>
              <a:off x="1911350" y="2924175"/>
              <a:ext cx="825426" cy="3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1" lang="zh-CN" altLang="en-US" sz="1800">
                  <a:solidFill>
                    <a:srgbClr val="333399"/>
                  </a:solidFill>
                  <a:latin typeface="Arial" panose="020B0604020202020204" pitchFamily="34" charset="0"/>
                  <a:ea typeface="黑体" panose="02010609060101010101" pitchFamily="49" charset="-122"/>
                </a:rPr>
                <a:t>保   留</a:t>
              </a:r>
            </a:p>
          </p:txBody>
        </p:sp>
        <p:sp>
          <p:nvSpPr>
            <p:cNvPr id="38" name="Rectangle 33"/>
            <p:cNvSpPr>
              <a:spLocks noChangeArrowheads="1"/>
            </p:cNvSpPr>
            <p:nvPr/>
          </p:nvSpPr>
          <p:spPr bwMode="auto">
            <a:xfrm>
              <a:off x="4246375" y="2827338"/>
              <a:ext cx="308350" cy="56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F</a:t>
              </a:r>
            </a:p>
            <a:p>
              <a:pPr algn="ct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I</a:t>
              </a:r>
            </a:p>
            <a:p>
              <a:pPr algn="ct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N</a:t>
              </a:r>
            </a:p>
          </p:txBody>
        </p:sp>
        <p:sp>
          <p:nvSpPr>
            <p:cNvPr id="39" name="Line 34"/>
            <p:cNvSpPr>
              <a:spLocks noChangeShapeType="1"/>
            </p:cNvSpPr>
            <p:nvPr/>
          </p:nvSpPr>
          <p:spPr bwMode="auto">
            <a:xfrm>
              <a:off x="650875" y="549275"/>
              <a:ext cx="7675563"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2" name="Line 35"/>
            <p:cNvSpPr>
              <a:spLocks noChangeShapeType="1"/>
            </p:cNvSpPr>
            <p:nvPr/>
          </p:nvSpPr>
          <p:spPr bwMode="auto">
            <a:xfrm>
              <a:off x="650875"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3" name="Line 36"/>
            <p:cNvSpPr>
              <a:spLocks noChangeShapeType="1"/>
            </p:cNvSpPr>
            <p:nvPr/>
          </p:nvSpPr>
          <p:spPr bwMode="auto">
            <a:xfrm>
              <a:off x="89058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4" name="Line 37"/>
            <p:cNvSpPr>
              <a:spLocks noChangeShapeType="1"/>
            </p:cNvSpPr>
            <p:nvPr/>
          </p:nvSpPr>
          <p:spPr bwMode="auto">
            <a:xfrm>
              <a:off x="11303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5" name="Line 38"/>
            <p:cNvSpPr>
              <a:spLocks noChangeShapeType="1"/>
            </p:cNvSpPr>
            <p:nvPr/>
          </p:nvSpPr>
          <p:spPr bwMode="auto">
            <a:xfrm>
              <a:off x="137001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6" name="Line 39"/>
            <p:cNvSpPr>
              <a:spLocks noChangeShapeType="1"/>
            </p:cNvSpPr>
            <p:nvPr/>
          </p:nvSpPr>
          <p:spPr bwMode="auto">
            <a:xfrm>
              <a:off x="161131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7" name="Line 40"/>
            <p:cNvSpPr>
              <a:spLocks noChangeShapeType="1"/>
            </p:cNvSpPr>
            <p:nvPr/>
          </p:nvSpPr>
          <p:spPr bwMode="auto">
            <a:xfrm>
              <a:off x="185102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8" name="Line 41"/>
            <p:cNvSpPr>
              <a:spLocks noChangeShapeType="1"/>
            </p:cNvSpPr>
            <p:nvPr/>
          </p:nvSpPr>
          <p:spPr bwMode="auto">
            <a:xfrm>
              <a:off x="208915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9" name="Line 42"/>
            <p:cNvSpPr>
              <a:spLocks noChangeShapeType="1"/>
            </p:cNvSpPr>
            <p:nvPr/>
          </p:nvSpPr>
          <p:spPr bwMode="auto">
            <a:xfrm>
              <a:off x="232886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0" name="Line 43"/>
            <p:cNvSpPr>
              <a:spLocks noChangeShapeType="1"/>
            </p:cNvSpPr>
            <p:nvPr/>
          </p:nvSpPr>
          <p:spPr bwMode="auto">
            <a:xfrm>
              <a:off x="2570163"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1" name="Line 44"/>
            <p:cNvSpPr>
              <a:spLocks noChangeShapeType="1"/>
            </p:cNvSpPr>
            <p:nvPr/>
          </p:nvSpPr>
          <p:spPr bwMode="auto">
            <a:xfrm>
              <a:off x="280987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2" name="Line 45"/>
            <p:cNvSpPr>
              <a:spLocks noChangeShapeType="1"/>
            </p:cNvSpPr>
            <p:nvPr/>
          </p:nvSpPr>
          <p:spPr bwMode="auto">
            <a:xfrm>
              <a:off x="304958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3" name="Line 46"/>
            <p:cNvSpPr>
              <a:spLocks noChangeShapeType="1"/>
            </p:cNvSpPr>
            <p:nvPr/>
          </p:nvSpPr>
          <p:spPr bwMode="auto">
            <a:xfrm>
              <a:off x="32893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4" name="Line 47"/>
            <p:cNvSpPr>
              <a:spLocks noChangeShapeType="1"/>
            </p:cNvSpPr>
            <p:nvPr/>
          </p:nvSpPr>
          <p:spPr bwMode="auto">
            <a:xfrm>
              <a:off x="35306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5" name="Line 48"/>
            <p:cNvSpPr>
              <a:spLocks noChangeShapeType="1"/>
            </p:cNvSpPr>
            <p:nvPr/>
          </p:nvSpPr>
          <p:spPr bwMode="auto">
            <a:xfrm>
              <a:off x="377031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6" name="Line 49"/>
            <p:cNvSpPr>
              <a:spLocks noChangeShapeType="1"/>
            </p:cNvSpPr>
            <p:nvPr/>
          </p:nvSpPr>
          <p:spPr bwMode="auto">
            <a:xfrm>
              <a:off x="400843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7" name="Line 50"/>
            <p:cNvSpPr>
              <a:spLocks noChangeShapeType="1"/>
            </p:cNvSpPr>
            <p:nvPr/>
          </p:nvSpPr>
          <p:spPr bwMode="auto">
            <a:xfrm>
              <a:off x="424815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8" name="Line 51"/>
            <p:cNvSpPr>
              <a:spLocks noChangeShapeType="1"/>
            </p:cNvSpPr>
            <p:nvPr/>
          </p:nvSpPr>
          <p:spPr bwMode="auto">
            <a:xfrm>
              <a:off x="4487863"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9" name="Line 52"/>
            <p:cNvSpPr>
              <a:spLocks noChangeShapeType="1"/>
            </p:cNvSpPr>
            <p:nvPr/>
          </p:nvSpPr>
          <p:spPr bwMode="auto">
            <a:xfrm>
              <a:off x="472916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 name="Line 53"/>
            <p:cNvSpPr>
              <a:spLocks noChangeShapeType="1"/>
            </p:cNvSpPr>
            <p:nvPr/>
          </p:nvSpPr>
          <p:spPr bwMode="auto">
            <a:xfrm>
              <a:off x="496887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1" name="Line 54"/>
            <p:cNvSpPr>
              <a:spLocks noChangeShapeType="1"/>
            </p:cNvSpPr>
            <p:nvPr/>
          </p:nvSpPr>
          <p:spPr bwMode="auto">
            <a:xfrm>
              <a:off x="520858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2" name="Line 55"/>
            <p:cNvSpPr>
              <a:spLocks noChangeShapeType="1"/>
            </p:cNvSpPr>
            <p:nvPr/>
          </p:nvSpPr>
          <p:spPr bwMode="auto">
            <a:xfrm>
              <a:off x="54483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3" name="Line 56"/>
            <p:cNvSpPr>
              <a:spLocks noChangeShapeType="1"/>
            </p:cNvSpPr>
            <p:nvPr/>
          </p:nvSpPr>
          <p:spPr bwMode="auto">
            <a:xfrm>
              <a:off x="56896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4" name="Line 57"/>
            <p:cNvSpPr>
              <a:spLocks noChangeShapeType="1"/>
            </p:cNvSpPr>
            <p:nvPr/>
          </p:nvSpPr>
          <p:spPr bwMode="auto">
            <a:xfrm>
              <a:off x="592772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5" name="Line 58"/>
            <p:cNvSpPr>
              <a:spLocks noChangeShapeType="1"/>
            </p:cNvSpPr>
            <p:nvPr/>
          </p:nvSpPr>
          <p:spPr bwMode="auto">
            <a:xfrm>
              <a:off x="616743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6" name="Line 59"/>
            <p:cNvSpPr>
              <a:spLocks noChangeShapeType="1"/>
            </p:cNvSpPr>
            <p:nvPr/>
          </p:nvSpPr>
          <p:spPr bwMode="auto">
            <a:xfrm>
              <a:off x="6407150"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7" name="Line 60"/>
            <p:cNvSpPr>
              <a:spLocks noChangeShapeType="1"/>
            </p:cNvSpPr>
            <p:nvPr/>
          </p:nvSpPr>
          <p:spPr bwMode="auto">
            <a:xfrm>
              <a:off x="664686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8" name="Line 61"/>
            <p:cNvSpPr>
              <a:spLocks noChangeShapeType="1"/>
            </p:cNvSpPr>
            <p:nvPr/>
          </p:nvSpPr>
          <p:spPr bwMode="auto">
            <a:xfrm>
              <a:off x="688816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9" name="Line 62"/>
            <p:cNvSpPr>
              <a:spLocks noChangeShapeType="1"/>
            </p:cNvSpPr>
            <p:nvPr/>
          </p:nvSpPr>
          <p:spPr bwMode="auto">
            <a:xfrm>
              <a:off x="712787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0" name="Line 63"/>
            <p:cNvSpPr>
              <a:spLocks noChangeShapeType="1"/>
            </p:cNvSpPr>
            <p:nvPr/>
          </p:nvSpPr>
          <p:spPr bwMode="auto">
            <a:xfrm>
              <a:off x="736758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1" name="Line 64"/>
            <p:cNvSpPr>
              <a:spLocks noChangeShapeType="1"/>
            </p:cNvSpPr>
            <p:nvPr/>
          </p:nvSpPr>
          <p:spPr bwMode="auto">
            <a:xfrm>
              <a:off x="76073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2" name="Line 65"/>
            <p:cNvSpPr>
              <a:spLocks noChangeShapeType="1"/>
            </p:cNvSpPr>
            <p:nvPr/>
          </p:nvSpPr>
          <p:spPr bwMode="auto">
            <a:xfrm>
              <a:off x="784701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3" name="Line 66"/>
            <p:cNvSpPr>
              <a:spLocks noChangeShapeType="1"/>
            </p:cNvSpPr>
            <p:nvPr/>
          </p:nvSpPr>
          <p:spPr bwMode="auto">
            <a:xfrm>
              <a:off x="808672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4" name="Line 67"/>
            <p:cNvSpPr>
              <a:spLocks noChangeShapeType="1"/>
            </p:cNvSpPr>
            <p:nvPr/>
          </p:nvSpPr>
          <p:spPr bwMode="auto">
            <a:xfrm>
              <a:off x="8326438"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9" name="Rectangle 72"/>
            <p:cNvSpPr>
              <a:spLocks noChangeArrowheads="1"/>
            </p:cNvSpPr>
            <p:nvPr/>
          </p:nvSpPr>
          <p:spPr bwMode="auto">
            <a:xfrm>
              <a:off x="4008438" y="2827338"/>
              <a:ext cx="308350" cy="56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S</a:t>
              </a:r>
            </a:p>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Y</a:t>
              </a:r>
            </a:p>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N</a:t>
              </a:r>
            </a:p>
          </p:txBody>
        </p:sp>
        <p:sp>
          <p:nvSpPr>
            <p:cNvPr id="80" name="Rectangle 73"/>
            <p:cNvSpPr>
              <a:spLocks noChangeArrowheads="1"/>
            </p:cNvSpPr>
            <p:nvPr/>
          </p:nvSpPr>
          <p:spPr bwMode="auto">
            <a:xfrm>
              <a:off x="3770313" y="2827338"/>
              <a:ext cx="308350" cy="56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R</a:t>
              </a:r>
            </a:p>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S</a:t>
              </a:r>
            </a:p>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T</a:t>
              </a:r>
            </a:p>
          </p:txBody>
        </p:sp>
        <p:sp>
          <p:nvSpPr>
            <p:cNvPr id="81" name="Rectangle 74"/>
            <p:cNvSpPr>
              <a:spLocks noChangeArrowheads="1"/>
            </p:cNvSpPr>
            <p:nvPr/>
          </p:nvSpPr>
          <p:spPr bwMode="auto">
            <a:xfrm>
              <a:off x="3513138" y="2827338"/>
              <a:ext cx="308350" cy="56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P</a:t>
              </a:r>
            </a:p>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S</a:t>
              </a:r>
            </a:p>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H</a:t>
              </a:r>
            </a:p>
          </p:txBody>
        </p:sp>
        <p:sp>
          <p:nvSpPr>
            <p:cNvPr id="82" name="Rectangle 75"/>
            <p:cNvSpPr>
              <a:spLocks noChangeArrowheads="1"/>
            </p:cNvSpPr>
            <p:nvPr/>
          </p:nvSpPr>
          <p:spPr bwMode="auto">
            <a:xfrm>
              <a:off x="3273425" y="2827338"/>
              <a:ext cx="308350" cy="56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A</a:t>
              </a:r>
            </a:p>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C</a:t>
              </a:r>
            </a:p>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K</a:t>
              </a:r>
            </a:p>
          </p:txBody>
        </p:sp>
        <p:sp>
          <p:nvSpPr>
            <p:cNvPr id="83" name="Rectangle 76"/>
            <p:cNvSpPr>
              <a:spLocks noChangeArrowheads="1"/>
            </p:cNvSpPr>
            <p:nvPr/>
          </p:nvSpPr>
          <p:spPr bwMode="auto">
            <a:xfrm>
              <a:off x="3011488" y="2827338"/>
              <a:ext cx="317837" cy="56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U</a:t>
              </a:r>
            </a:p>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R</a:t>
              </a:r>
            </a:p>
            <a:p>
              <a:pPr>
                <a:lnSpc>
                  <a:spcPct val="75000"/>
                </a:lnSpc>
                <a:spcBef>
                  <a:spcPct val="0"/>
                </a:spcBef>
                <a:buClrTx/>
                <a:buFontTx/>
                <a:buNone/>
              </a:pPr>
              <a:r>
                <a:rPr kumimoji="1" lang="en-US" altLang="zh-CN" sz="1400" b="1">
                  <a:solidFill>
                    <a:srgbClr val="333399"/>
                  </a:solidFill>
                  <a:latin typeface="Arial" panose="020B0604020202020204" pitchFamily="34" charset="0"/>
                  <a:ea typeface="黑体" panose="02010609060101010101" pitchFamily="49" charset="-122"/>
                </a:rPr>
                <a:t>G</a:t>
              </a:r>
            </a:p>
          </p:txBody>
        </p:sp>
        <p:sp>
          <p:nvSpPr>
            <p:cNvPr id="85" name="Line 78"/>
            <p:cNvSpPr>
              <a:spLocks noChangeShapeType="1"/>
            </p:cNvSpPr>
            <p:nvPr/>
          </p:nvSpPr>
          <p:spPr bwMode="auto">
            <a:xfrm flipH="1">
              <a:off x="6405563" y="4203700"/>
              <a:ext cx="3175" cy="64293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86" name="Rectangle 79"/>
            <p:cNvSpPr>
              <a:spLocks noChangeArrowheads="1"/>
            </p:cNvSpPr>
            <p:nvPr/>
          </p:nvSpPr>
          <p:spPr bwMode="auto">
            <a:xfrm>
              <a:off x="6918325" y="4270375"/>
              <a:ext cx="1254125" cy="3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accent1"/>
                </a:buClr>
                <a:buChar char="•"/>
                <a:defRPr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accent1"/>
                </a:buClr>
                <a:buChar char="•"/>
                <a:defRPr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lr>
                  <a:schemeClr val="accent1"/>
                </a:buClr>
                <a:buChar char="•"/>
                <a:defRPr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1" lang="zh-CN" altLang="en-US" sz="1800">
                  <a:solidFill>
                    <a:srgbClr val="333399"/>
                  </a:solidFill>
                  <a:latin typeface="Arial" panose="020B0604020202020204" pitchFamily="34" charset="0"/>
                  <a:ea typeface="黑体" panose="02010609060101010101" pitchFamily="49" charset="-122"/>
                </a:rPr>
                <a:t>填    充</a:t>
              </a:r>
            </a:p>
          </p:txBody>
        </p:sp>
      </p:grpSp>
    </p:spTree>
    <p:extLst>
      <p:ext uri="{BB962C8B-B14F-4D97-AF65-F5344CB8AC3E}">
        <p14:creationId xmlns:p14="http://schemas.microsoft.com/office/powerpoint/2010/main" val="12768343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2190" y="2634337"/>
            <a:ext cx="3018775" cy="769441"/>
          </a:xfrm>
          <a:prstGeom prst="rect">
            <a:avLst/>
          </a:prstGeom>
          <a:noFill/>
        </p:spPr>
        <p:txBody>
          <a:bodyPr wrap="none" rtlCol="0">
            <a:spAutoFit/>
          </a:bodyPr>
          <a:lstStyle/>
          <a:p>
            <a:pPr marL="571500" indent="-571500">
              <a:buFont typeface="Wingdings" panose="05000000000000000000" pitchFamily="2" charset="2"/>
              <a:buChar char="l"/>
            </a:pPr>
            <a:r>
              <a:rPr lang="zh-CN" altLang="en-US" sz="4400" b="1" dirty="0">
                <a:solidFill>
                  <a:srgbClr val="575757"/>
                </a:solidFill>
                <a:cs typeface="+mn-ea"/>
                <a:sym typeface="+mn-lt"/>
              </a:rPr>
              <a:t>连接管理</a:t>
            </a:r>
          </a:p>
        </p:txBody>
      </p:sp>
    </p:spTree>
    <p:extLst>
      <p:ext uri="{BB962C8B-B14F-4D97-AF65-F5344CB8AC3E}">
        <p14:creationId xmlns:p14="http://schemas.microsoft.com/office/powerpoint/2010/main" val="368802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412206" y="2417871"/>
            <a:ext cx="4840514" cy="432976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dirty="0">
                <a:cs typeface="+mn-ea"/>
                <a:sym typeface="+mn-lt"/>
              </a:rPr>
              <a:t>回忆</a:t>
            </a:r>
            <a:r>
              <a:rPr lang="en-US" altLang="zh-CN" dirty="0">
                <a:cs typeface="+mn-ea"/>
                <a:sym typeface="+mn-lt"/>
              </a:rPr>
              <a:t>: TCP</a:t>
            </a:r>
            <a:r>
              <a:rPr lang="zh-CN" altLang="en-US" dirty="0">
                <a:cs typeface="+mn-ea"/>
                <a:sym typeface="+mn-lt"/>
              </a:rPr>
              <a:t>在交换数据报文段之前在发送方和接收方之间建立连接</a:t>
            </a:r>
          </a:p>
          <a:p>
            <a:pPr marL="285750" indent="-285750">
              <a:lnSpc>
                <a:spcPct val="120000"/>
              </a:lnSpc>
              <a:buFont typeface="Arial" panose="020B0604020202020204" pitchFamily="34" charset="0"/>
              <a:buChar char="•"/>
            </a:pPr>
            <a:r>
              <a:rPr lang="zh-CN" altLang="en-US" dirty="0">
                <a:cs typeface="+mn-ea"/>
                <a:sym typeface="+mn-lt"/>
              </a:rPr>
              <a:t>初始化</a:t>
            </a:r>
            <a:r>
              <a:rPr lang="en-US" altLang="zh-CN" dirty="0">
                <a:cs typeface="+mn-ea"/>
                <a:sym typeface="+mn-lt"/>
              </a:rPr>
              <a:t>TCP </a:t>
            </a:r>
            <a:r>
              <a:rPr lang="zh-CN" altLang="en-US" dirty="0">
                <a:cs typeface="+mn-ea"/>
                <a:sym typeface="+mn-lt"/>
              </a:rPr>
              <a:t>变量</a:t>
            </a:r>
            <a:r>
              <a:rPr lang="en-US" altLang="zh-CN" dirty="0">
                <a:cs typeface="+mn-ea"/>
                <a:sym typeface="+mn-lt"/>
              </a:rPr>
              <a:t>:</a:t>
            </a:r>
          </a:p>
          <a:p>
            <a:pPr>
              <a:lnSpc>
                <a:spcPct val="120000"/>
              </a:lnSpc>
            </a:pPr>
            <a:r>
              <a:rPr lang="en-US" altLang="zh-CN" dirty="0">
                <a:cs typeface="+mn-ea"/>
                <a:sym typeface="+mn-lt"/>
              </a:rPr>
              <a:t>-</a:t>
            </a:r>
            <a:r>
              <a:rPr lang="zh-CN" altLang="en-US" dirty="0">
                <a:cs typeface="+mn-ea"/>
                <a:sym typeface="+mn-lt"/>
              </a:rPr>
              <a:t>序号</a:t>
            </a:r>
          </a:p>
          <a:p>
            <a:pPr>
              <a:lnSpc>
                <a:spcPct val="120000"/>
              </a:lnSpc>
            </a:pPr>
            <a:r>
              <a:rPr lang="en-US" altLang="zh-CN" dirty="0">
                <a:cs typeface="+mn-ea"/>
                <a:sym typeface="+mn-lt"/>
              </a:rPr>
              <a:t>-</a:t>
            </a:r>
            <a:r>
              <a:rPr lang="zh-CN" altLang="en-US" dirty="0">
                <a:cs typeface="+mn-ea"/>
                <a:sym typeface="+mn-lt"/>
              </a:rPr>
              <a:t>缓冲区流控信息 </a:t>
            </a:r>
          </a:p>
          <a:p>
            <a:pPr>
              <a:lnSpc>
                <a:spcPct val="120000"/>
              </a:lnSpc>
            </a:pPr>
            <a:r>
              <a:rPr lang="en-US" altLang="zh-CN" dirty="0">
                <a:cs typeface="+mn-ea"/>
                <a:sym typeface="+mn-lt"/>
              </a:rPr>
              <a:t>(</a:t>
            </a:r>
            <a:r>
              <a:rPr lang="zh-CN" altLang="en-US" dirty="0">
                <a:cs typeface="+mn-ea"/>
                <a:sym typeface="+mn-lt"/>
              </a:rPr>
              <a:t>例，接收窗口</a:t>
            </a:r>
            <a:r>
              <a:rPr lang="en-US" altLang="zh-CN" dirty="0">
                <a:cs typeface="+mn-ea"/>
                <a:sym typeface="+mn-lt"/>
              </a:rPr>
              <a:t>)</a:t>
            </a:r>
          </a:p>
          <a:p>
            <a:pPr marL="285750" indent="-285750">
              <a:lnSpc>
                <a:spcPct val="120000"/>
              </a:lnSpc>
              <a:buFont typeface="Arial" panose="020B0604020202020204" pitchFamily="34" charset="0"/>
              <a:buChar char="•"/>
            </a:pPr>
            <a:r>
              <a:rPr lang="zh-CN" altLang="en-US" dirty="0">
                <a:cs typeface="+mn-ea"/>
                <a:sym typeface="+mn-lt"/>
              </a:rPr>
              <a:t>客户</a:t>
            </a:r>
            <a:r>
              <a:rPr lang="en-US" altLang="zh-CN" dirty="0">
                <a:cs typeface="+mn-ea"/>
                <a:sym typeface="+mn-lt"/>
              </a:rPr>
              <a:t>: </a:t>
            </a:r>
            <a:r>
              <a:rPr lang="zh-CN" altLang="en-US" dirty="0">
                <a:cs typeface="+mn-ea"/>
                <a:sym typeface="+mn-lt"/>
              </a:rPr>
              <a:t>连接发起者</a:t>
            </a:r>
          </a:p>
          <a:p>
            <a:pPr>
              <a:lnSpc>
                <a:spcPct val="120000"/>
              </a:lnSpc>
            </a:pPr>
            <a:r>
              <a:rPr lang="zh-CN" altLang="en-US" dirty="0">
                <a:cs typeface="+mn-ea"/>
                <a:sym typeface="+mn-lt"/>
              </a:rPr>
              <a:t>  </a:t>
            </a:r>
            <a:r>
              <a:rPr lang="en-US" altLang="zh-CN" dirty="0">
                <a:cs typeface="+mn-ea"/>
                <a:sym typeface="+mn-lt"/>
              </a:rPr>
              <a:t>Socket </a:t>
            </a:r>
            <a:r>
              <a:rPr lang="en-US" altLang="zh-CN" dirty="0" err="1">
                <a:cs typeface="+mn-ea"/>
                <a:sym typeface="+mn-lt"/>
              </a:rPr>
              <a:t>clientSocket</a:t>
            </a:r>
            <a:r>
              <a:rPr lang="en-US" altLang="zh-CN" dirty="0">
                <a:cs typeface="+mn-ea"/>
                <a:sym typeface="+mn-lt"/>
              </a:rPr>
              <a:t> = new   Socket("</a:t>
            </a:r>
            <a:r>
              <a:rPr lang="en-US" altLang="zh-CN" dirty="0" err="1">
                <a:cs typeface="+mn-ea"/>
                <a:sym typeface="+mn-lt"/>
              </a:rPr>
              <a:t>hostname","port</a:t>
            </a:r>
            <a:r>
              <a:rPr lang="en-US" altLang="zh-CN" dirty="0">
                <a:cs typeface="+mn-ea"/>
                <a:sym typeface="+mn-lt"/>
              </a:rPr>
              <a:t> number"); </a:t>
            </a:r>
          </a:p>
          <a:p>
            <a:pPr marL="285750" indent="-285750">
              <a:lnSpc>
                <a:spcPct val="120000"/>
              </a:lnSpc>
              <a:buFont typeface="Arial" panose="020B0604020202020204" pitchFamily="34" charset="0"/>
              <a:buChar char="•"/>
            </a:pPr>
            <a:r>
              <a:rPr lang="zh-CN" altLang="en-US" dirty="0">
                <a:cs typeface="+mn-ea"/>
                <a:sym typeface="+mn-lt"/>
              </a:rPr>
              <a:t>服务器</a:t>
            </a:r>
            <a:r>
              <a:rPr lang="en-US" altLang="zh-CN" dirty="0">
                <a:cs typeface="+mn-ea"/>
                <a:sym typeface="+mn-lt"/>
              </a:rPr>
              <a:t>: </a:t>
            </a:r>
            <a:r>
              <a:rPr lang="zh-CN" altLang="en-US" dirty="0">
                <a:cs typeface="+mn-ea"/>
                <a:sym typeface="+mn-lt"/>
              </a:rPr>
              <a:t>被客户联系</a:t>
            </a:r>
          </a:p>
          <a:p>
            <a:pPr>
              <a:lnSpc>
                <a:spcPct val="120000"/>
              </a:lnSpc>
            </a:pPr>
            <a:r>
              <a:rPr lang="zh-CN" altLang="en-US" dirty="0">
                <a:cs typeface="+mn-ea"/>
                <a:sym typeface="+mn-lt"/>
              </a:rPr>
              <a:t>  </a:t>
            </a:r>
            <a:r>
              <a:rPr lang="en-US" altLang="zh-CN" dirty="0">
                <a:cs typeface="+mn-ea"/>
                <a:sym typeface="+mn-lt"/>
              </a:rPr>
              <a:t>Socket </a:t>
            </a:r>
            <a:r>
              <a:rPr lang="en-US" altLang="zh-CN" dirty="0" err="1">
                <a:cs typeface="+mn-ea"/>
                <a:sym typeface="+mn-lt"/>
              </a:rPr>
              <a:t>connectionSocket</a:t>
            </a:r>
            <a:r>
              <a:rPr lang="en-US" altLang="zh-CN" dirty="0">
                <a:cs typeface="+mn-ea"/>
                <a:sym typeface="+mn-lt"/>
              </a:rPr>
              <a:t> = </a:t>
            </a:r>
            <a:r>
              <a:rPr lang="en-US" altLang="zh-CN" dirty="0" err="1">
                <a:cs typeface="+mn-ea"/>
                <a:sym typeface="+mn-lt"/>
              </a:rPr>
              <a:t>welcomeSocket.accept</a:t>
            </a:r>
            <a:r>
              <a:rPr lang="en-US" altLang="zh-CN" dirty="0">
                <a:cs typeface="+mn-ea"/>
                <a:sym typeface="+mn-lt"/>
              </a:rPr>
              <a:t>();</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4222390" y="667077"/>
            <a:ext cx="3074561"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连接管理</a:t>
            </a:r>
            <a:endParaRPr lang="en-US" altLang="zh-CN" sz="3600" b="1" dirty="0">
              <a:solidFill>
                <a:schemeClr val="accent1"/>
              </a:solidFill>
              <a:cs typeface="+mn-ea"/>
              <a:sym typeface="+mn-lt"/>
            </a:endParaRPr>
          </a:p>
        </p:txBody>
      </p:sp>
      <p:sp>
        <p:nvSpPr>
          <p:cNvPr id="7" name="圆角矩形 6"/>
          <p:cNvSpPr/>
          <p:nvPr/>
        </p:nvSpPr>
        <p:spPr>
          <a:xfrm>
            <a:off x="5994401" y="1870839"/>
            <a:ext cx="5160784" cy="48768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000" dirty="0">
                <a:solidFill>
                  <a:srgbClr val="FFFF00"/>
                </a:solidFill>
                <a:cs typeface="+mn-ea"/>
                <a:sym typeface="+mn-lt"/>
              </a:rPr>
              <a:t>三次握手：</a:t>
            </a:r>
          </a:p>
          <a:p>
            <a:pPr>
              <a:lnSpc>
                <a:spcPct val="120000"/>
              </a:lnSpc>
            </a:pPr>
            <a:r>
              <a:rPr lang="en-US" altLang="zh-CN" sz="2000" dirty="0">
                <a:solidFill>
                  <a:schemeClr val="tx1"/>
                </a:solidFill>
                <a:cs typeface="+mn-ea"/>
                <a:sym typeface="+mn-lt"/>
              </a:rPr>
              <a:t>Step 1: </a:t>
            </a:r>
            <a:r>
              <a:rPr lang="zh-CN" altLang="en-US" sz="2000" dirty="0">
                <a:solidFill>
                  <a:schemeClr val="tx1"/>
                </a:solidFill>
                <a:cs typeface="+mn-ea"/>
                <a:sym typeface="+mn-lt"/>
              </a:rPr>
              <a:t>客户发送</a:t>
            </a:r>
            <a:r>
              <a:rPr lang="en-US" altLang="zh-CN" sz="2000" dirty="0">
                <a:solidFill>
                  <a:schemeClr val="tx1"/>
                </a:solidFill>
                <a:cs typeface="+mn-ea"/>
                <a:sym typeface="+mn-lt"/>
              </a:rPr>
              <a:t>TCP SYN</a:t>
            </a:r>
            <a:r>
              <a:rPr lang="zh-CN" altLang="en-US" sz="2000" dirty="0">
                <a:solidFill>
                  <a:schemeClr val="tx1"/>
                </a:solidFill>
                <a:cs typeface="+mn-ea"/>
                <a:sym typeface="+mn-lt"/>
              </a:rPr>
              <a:t>报文段到服务器</a:t>
            </a:r>
          </a:p>
          <a:p>
            <a:pPr>
              <a:lnSpc>
                <a:spcPct val="120000"/>
              </a:lnSpc>
            </a:pPr>
            <a:r>
              <a:rPr lang="en-US" altLang="zh-CN" sz="2000" dirty="0">
                <a:solidFill>
                  <a:schemeClr val="tx1"/>
                </a:solidFill>
                <a:cs typeface="+mn-ea"/>
                <a:sym typeface="+mn-lt"/>
              </a:rPr>
              <a:t>-</a:t>
            </a:r>
            <a:r>
              <a:rPr lang="zh-CN" altLang="en-US" sz="2000" dirty="0">
                <a:solidFill>
                  <a:schemeClr val="tx1"/>
                </a:solidFill>
                <a:cs typeface="+mn-ea"/>
                <a:sym typeface="+mn-lt"/>
              </a:rPr>
              <a:t>指定初始的序号</a:t>
            </a:r>
          </a:p>
          <a:p>
            <a:pPr>
              <a:lnSpc>
                <a:spcPct val="120000"/>
              </a:lnSpc>
            </a:pPr>
            <a:r>
              <a:rPr lang="en-US" altLang="zh-CN" sz="2000" dirty="0">
                <a:solidFill>
                  <a:schemeClr val="tx1"/>
                </a:solidFill>
                <a:cs typeface="+mn-ea"/>
                <a:sym typeface="+mn-lt"/>
              </a:rPr>
              <a:t>-</a:t>
            </a:r>
            <a:r>
              <a:rPr lang="zh-CN" altLang="en-US" sz="2000" dirty="0">
                <a:solidFill>
                  <a:schemeClr val="tx1"/>
                </a:solidFill>
                <a:cs typeface="+mn-ea"/>
                <a:sym typeface="+mn-lt"/>
              </a:rPr>
              <a:t>没有数据</a:t>
            </a:r>
          </a:p>
          <a:p>
            <a:pPr>
              <a:lnSpc>
                <a:spcPct val="120000"/>
              </a:lnSpc>
            </a:pPr>
            <a:r>
              <a:rPr lang="en-US" altLang="zh-CN" sz="2000" dirty="0">
                <a:solidFill>
                  <a:schemeClr val="tx1"/>
                </a:solidFill>
                <a:cs typeface="+mn-ea"/>
                <a:sym typeface="+mn-lt"/>
              </a:rPr>
              <a:t>Step 2: </a:t>
            </a:r>
            <a:r>
              <a:rPr lang="zh-CN" altLang="en-US" sz="2000" dirty="0">
                <a:solidFill>
                  <a:schemeClr val="tx1"/>
                </a:solidFill>
                <a:cs typeface="+mn-ea"/>
                <a:sym typeface="+mn-lt"/>
              </a:rPr>
              <a:t>服务器接收</a:t>
            </a:r>
            <a:r>
              <a:rPr lang="en-US" altLang="zh-CN" sz="2000" dirty="0">
                <a:solidFill>
                  <a:schemeClr val="tx1"/>
                </a:solidFill>
                <a:cs typeface="+mn-ea"/>
                <a:sym typeface="+mn-lt"/>
              </a:rPr>
              <a:t>SYN, </a:t>
            </a:r>
            <a:r>
              <a:rPr lang="zh-CN" altLang="en-US" sz="2000" dirty="0">
                <a:solidFill>
                  <a:schemeClr val="tx1"/>
                </a:solidFill>
                <a:cs typeface="+mn-ea"/>
                <a:sym typeface="+mn-lt"/>
              </a:rPr>
              <a:t>回复 </a:t>
            </a:r>
            <a:r>
              <a:rPr lang="en-US" altLang="zh-CN" sz="2000" dirty="0">
                <a:solidFill>
                  <a:schemeClr val="tx1"/>
                </a:solidFill>
                <a:cs typeface="+mn-ea"/>
                <a:sym typeface="+mn-lt"/>
              </a:rPr>
              <a:t>SYN/ACK </a:t>
            </a:r>
            <a:r>
              <a:rPr lang="zh-CN" altLang="en-US" sz="2000" dirty="0">
                <a:solidFill>
                  <a:schemeClr val="tx1"/>
                </a:solidFill>
                <a:cs typeface="+mn-ea"/>
                <a:sym typeface="+mn-lt"/>
              </a:rPr>
              <a:t>报文段</a:t>
            </a:r>
          </a:p>
          <a:p>
            <a:pPr>
              <a:lnSpc>
                <a:spcPct val="120000"/>
              </a:lnSpc>
            </a:pPr>
            <a:r>
              <a:rPr lang="en-US" altLang="zh-CN" sz="2000" dirty="0">
                <a:solidFill>
                  <a:schemeClr val="tx1"/>
                </a:solidFill>
                <a:cs typeface="+mn-ea"/>
                <a:sym typeface="+mn-lt"/>
              </a:rPr>
              <a:t>-</a:t>
            </a:r>
            <a:r>
              <a:rPr lang="zh-CN" altLang="en-US" sz="2000" dirty="0">
                <a:solidFill>
                  <a:schemeClr val="tx1"/>
                </a:solidFill>
                <a:cs typeface="+mn-ea"/>
                <a:sym typeface="+mn-lt"/>
              </a:rPr>
              <a:t>服务器分配缓冲区</a:t>
            </a:r>
          </a:p>
          <a:p>
            <a:pPr>
              <a:lnSpc>
                <a:spcPct val="120000"/>
              </a:lnSpc>
            </a:pPr>
            <a:r>
              <a:rPr lang="en-US" altLang="zh-CN" sz="2000" dirty="0">
                <a:solidFill>
                  <a:schemeClr val="tx1"/>
                </a:solidFill>
                <a:cs typeface="+mn-ea"/>
                <a:sym typeface="+mn-lt"/>
              </a:rPr>
              <a:t>-</a:t>
            </a:r>
            <a:r>
              <a:rPr lang="zh-CN" altLang="en-US" sz="2000" dirty="0">
                <a:solidFill>
                  <a:schemeClr val="tx1"/>
                </a:solidFill>
                <a:cs typeface="+mn-ea"/>
                <a:sym typeface="+mn-lt"/>
              </a:rPr>
              <a:t>指定服务器的初始序号</a:t>
            </a:r>
          </a:p>
          <a:p>
            <a:pPr>
              <a:lnSpc>
                <a:spcPct val="120000"/>
              </a:lnSpc>
            </a:pPr>
            <a:r>
              <a:rPr lang="en-US" altLang="zh-CN" sz="2000" dirty="0">
                <a:solidFill>
                  <a:schemeClr val="tx1"/>
                </a:solidFill>
                <a:cs typeface="+mn-ea"/>
                <a:sym typeface="+mn-lt"/>
              </a:rPr>
              <a:t>Step 3: </a:t>
            </a:r>
            <a:r>
              <a:rPr lang="zh-CN" altLang="en-US" sz="2000" dirty="0">
                <a:solidFill>
                  <a:schemeClr val="tx1"/>
                </a:solidFill>
                <a:cs typeface="+mn-ea"/>
                <a:sym typeface="+mn-lt"/>
              </a:rPr>
              <a:t>客户接收 </a:t>
            </a:r>
            <a:r>
              <a:rPr lang="en-US" altLang="zh-CN" sz="2000" dirty="0">
                <a:solidFill>
                  <a:schemeClr val="tx1"/>
                </a:solidFill>
                <a:cs typeface="+mn-ea"/>
                <a:sym typeface="+mn-lt"/>
              </a:rPr>
              <a:t>SYN/ACK, </a:t>
            </a:r>
            <a:r>
              <a:rPr lang="zh-CN" altLang="en-US" sz="2000" dirty="0">
                <a:solidFill>
                  <a:schemeClr val="tx1"/>
                </a:solidFill>
                <a:cs typeface="+mn-ea"/>
                <a:sym typeface="+mn-lt"/>
              </a:rPr>
              <a:t>回复 </a:t>
            </a:r>
            <a:r>
              <a:rPr lang="en-US" altLang="zh-CN" sz="2000" dirty="0">
                <a:solidFill>
                  <a:schemeClr val="tx1"/>
                </a:solidFill>
                <a:cs typeface="+mn-ea"/>
                <a:sym typeface="+mn-lt"/>
              </a:rPr>
              <a:t>ACK </a:t>
            </a:r>
            <a:r>
              <a:rPr lang="zh-CN" altLang="en-US" sz="2000" dirty="0">
                <a:solidFill>
                  <a:schemeClr val="tx1"/>
                </a:solidFill>
                <a:cs typeface="+mn-ea"/>
                <a:sym typeface="+mn-lt"/>
              </a:rPr>
              <a:t>报文段</a:t>
            </a:r>
            <a:r>
              <a:rPr lang="en-US" altLang="zh-CN" sz="2000" dirty="0">
                <a:solidFill>
                  <a:schemeClr val="tx1"/>
                </a:solidFill>
                <a:cs typeface="+mn-ea"/>
                <a:sym typeface="+mn-lt"/>
              </a:rPr>
              <a:t>, </a:t>
            </a:r>
            <a:r>
              <a:rPr lang="zh-CN" altLang="en-US" sz="2000" dirty="0">
                <a:solidFill>
                  <a:schemeClr val="tx1"/>
                </a:solidFill>
                <a:cs typeface="+mn-ea"/>
                <a:sym typeface="+mn-lt"/>
              </a:rPr>
              <a:t>可能包含数据</a:t>
            </a:r>
          </a:p>
        </p:txBody>
      </p:sp>
      <p:sp>
        <p:nvSpPr>
          <p:cNvPr id="8" name="圆角矩形 7"/>
          <p:cNvSpPr/>
          <p:nvPr/>
        </p:nvSpPr>
        <p:spPr>
          <a:xfrm>
            <a:off x="738557" y="1454848"/>
            <a:ext cx="3610640" cy="499358"/>
          </a:xfrm>
          <a:prstGeom prst="roundRect">
            <a:avLst/>
          </a:prstGeom>
          <a:gradFill flip="none" rotWithShape="1">
            <a:gsLst>
              <a:gs pos="100000">
                <a:schemeClr val="bg1"/>
              </a:gs>
              <a:gs pos="5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zh-CN" altLang="en-US" sz="2400" dirty="0">
                <a:solidFill>
                  <a:srgbClr val="FFFF00"/>
                </a:solidFill>
                <a:cs typeface="+mn-ea"/>
                <a:sym typeface="+mn-lt"/>
              </a:rPr>
              <a:t>建立连接</a:t>
            </a:r>
            <a:endParaRPr lang="zh-CN" altLang="en-US" sz="2400" dirty="0">
              <a:solidFill>
                <a:srgbClr val="FFFF00"/>
              </a:solidFill>
            </a:endParaRPr>
          </a:p>
        </p:txBody>
      </p:sp>
    </p:spTree>
    <p:extLst>
      <p:ext uri="{BB962C8B-B14F-4D97-AF65-F5344CB8AC3E}">
        <p14:creationId xmlns:p14="http://schemas.microsoft.com/office/powerpoint/2010/main" val="13434019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4222390" y="667077"/>
            <a:ext cx="3074561"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连接管理</a:t>
            </a:r>
            <a:endParaRPr lang="en-US" altLang="zh-CN" sz="3600" b="1" dirty="0">
              <a:solidFill>
                <a:schemeClr val="accent1"/>
              </a:solidFill>
              <a:cs typeface="+mn-ea"/>
              <a:sym typeface="+mn-lt"/>
            </a:endParaRPr>
          </a:p>
        </p:txBody>
      </p:sp>
      <p:grpSp>
        <p:nvGrpSpPr>
          <p:cNvPr id="80" name="组合 79"/>
          <p:cNvGrpSpPr/>
          <p:nvPr/>
        </p:nvGrpSpPr>
        <p:grpSpPr>
          <a:xfrm>
            <a:off x="773004" y="1495491"/>
            <a:ext cx="10044530" cy="5052454"/>
            <a:chOff x="300038" y="1606551"/>
            <a:chExt cx="8558212" cy="4195762"/>
          </a:xfrm>
        </p:grpSpPr>
        <p:sp>
          <p:nvSpPr>
            <p:cNvPr id="81" name="Line 5"/>
            <p:cNvSpPr>
              <a:spLocks noChangeShapeType="1"/>
            </p:cNvSpPr>
            <p:nvPr/>
          </p:nvSpPr>
          <p:spPr bwMode="auto">
            <a:xfrm flipH="1">
              <a:off x="3282950" y="2314575"/>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nvGrpSpPr>
            <p:cNvPr id="82" name="Group 102"/>
            <p:cNvGrpSpPr>
              <a:grpSpLocks/>
            </p:cNvGrpSpPr>
            <p:nvPr/>
          </p:nvGrpSpPr>
          <p:grpSpPr bwMode="auto">
            <a:xfrm>
              <a:off x="1352551" y="2241550"/>
              <a:ext cx="4438650" cy="955675"/>
              <a:chOff x="845" y="1363"/>
              <a:chExt cx="2796" cy="602"/>
            </a:xfrm>
          </p:grpSpPr>
          <p:sp>
            <p:nvSpPr>
              <p:cNvPr id="147" name="Line 10"/>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148" name="Rectangle 12"/>
              <p:cNvSpPr>
                <a:spLocks noChangeArrowheads="1"/>
              </p:cNvSpPr>
              <p:nvPr/>
            </p:nvSpPr>
            <p:spPr bwMode="auto">
              <a:xfrm>
                <a:off x="2518" y="1565"/>
                <a:ext cx="590" cy="27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49" name="Text Box 13"/>
              <p:cNvSpPr txBox="1">
                <a:spLocks noChangeArrowheads="1"/>
              </p:cNvSpPr>
              <p:nvPr/>
            </p:nvSpPr>
            <p:spPr bwMode="auto">
              <a:xfrm>
                <a:off x="2310" y="1624"/>
                <a:ext cx="1050" cy="19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SYNbit=1, Seq=x</a:t>
                </a:r>
              </a:p>
            </p:txBody>
          </p:sp>
          <p:sp>
            <p:nvSpPr>
              <p:cNvPr id="150" name="Text Box 21"/>
              <p:cNvSpPr txBox="1">
                <a:spLocks noChangeArrowheads="1"/>
              </p:cNvSpPr>
              <p:nvPr/>
            </p:nvSpPr>
            <p:spPr bwMode="auto">
              <a:xfrm>
                <a:off x="845" y="1363"/>
                <a:ext cx="1195" cy="28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a:t>choose init seq num, x</a:t>
                </a:r>
              </a:p>
              <a:p>
                <a:pPr algn="r">
                  <a:lnSpc>
                    <a:spcPct val="90000"/>
                  </a:lnSpc>
                  <a:defRPr/>
                </a:pPr>
                <a:r>
                  <a:rPr lang="en-US"/>
                  <a:t>send TCP SYN msg</a:t>
                </a:r>
              </a:p>
            </p:txBody>
          </p:sp>
        </p:grpSp>
        <p:sp>
          <p:nvSpPr>
            <p:cNvPr id="83" name="Line 22"/>
            <p:cNvSpPr>
              <a:spLocks noChangeShapeType="1"/>
            </p:cNvSpPr>
            <p:nvPr/>
          </p:nvSpPr>
          <p:spPr bwMode="auto">
            <a:xfrm flipH="1">
              <a:off x="5872163" y="2384425"/>
              <a:ext cx="1587" cy="3417888"/>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84" name="Text Box 92"/>
            <p:cNvSpPr txBox="1">
              <a:spLocks noChangeArrowheads="1"/>
            </p:cNvSpPr>
            <p:nvPr/>
          </p:nvSpPr>
          <p:spPr bwMode="auto">
            <a:xfrm>
              <a:off x="8058150" y="5222875"/>
              <a:ext cx="714478" cy="3067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CC0000"/>
                  </a:solidFill>
                </a:rPr>
                <a:t>ESTAB</a:t>
              </a:r>
            </a:p>
          </p:txBody>
        </p:sp>
        <p:grpSp>
          <p:nvGrpSpPr>
            <p:cNvPr id="85" name="Group 109"/>
            <p:cNvGrpSpPr>
              <a:grpSpLocks/>
            </p:cNvGrpSpPr>
            <p:nvPr/>
          </p:nvGrpSpPr>
          <p:grpSpPr bwMode="auto">
            <a:xfrm>
              <a:off x="3281363" y="2911475"/>
              <a:ext cx="4462462" cy="1425575"/>
              <a:chOff x="2060" y="1785"/>
              <a:chExt cx="2811" cy="898"/>
            </a:xfrm>
          </p:grpSpPr>
          <p:sp>
            <p:nvSpPr>
              <p:cNvPr id="143" name="Line 11"/>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144" name="Rectangle 14"/>
              <p:cNvSpPr>
                <a:spLocks noChangeArrowheads="1"/>
              </p:cNvSpPr>
              <p:nvPr/>
            </p:nvSpPr>
            <p:spPr bwMode="auto">
              <a:xfrm>
                <a:off x="2381" y="2206"/>
                <a:ext cx="896" cy="32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45" name="Text Box 83"/>
              <p:cNvSpPr txBox="1">
                <a:spLocks noChangeArrowheads="1"/>
              </p:cNvSpPr>
              <p:nvPr/>
            </p:nvSpPr>
            <p:spPr bwMode="auto">
              <a:xfrm>
                <a:off x="2159" y="2169"/>
                <a:ext cx="1472" cy="33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SYNbit=1, Seq=y</a:t>
                </a:r>
              </a:p>
              <a:p>
                <a:pPr>
                  <a:defRPr/>
                </a:pPr>
                <a:r>
                  <a:rPr lang="en-US" sz="1800"/>
                  <a:t>ACKbit=1; ACKnum=x+1</a:t>
                </a:r>
              </a:p>
            </p:txBody>
          </p:sp>
          <p:sp>
            <p:nvSpPr>
              <p:cNvPr id="146" name="Text Box 93"/>
              <p:cNvSpPr txBox="1">
                <a:spLocks noChangeArrowheads="1"/>
              </p:cNvSpPr>
              <p:nvPr/>
            </p:nvSpPr>
            <p:spPr bwMode="auto">
              <a:xfrm>
                <a:off x="3676" y="1785"/>
                <a:ext cx="1195" cy="39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dirty="0"/>
                  <a:t>choose </a:t>
                </a:r>
                <a:r>
                  <a:rPr lang="en-US" dirty="0" err="1"/>
                  <a:t>init</a:t>
                </a:r>
                <a:r>
                  <a:rPr lang="en-US" dirty="0"/>
                  <a:t> </a:t>
                </a:r>
                <a:r>
                  <a:rPr lang="en-US" dirty="0" err="1"/>
                  <a:t>seq</a:t>
                </a:r>
                <a:r>
                  <a:rPr lang="en-US" dirty="0"/>
                  <a:t> </a:t>
                </a:r>
                <a:r>
                  <a:rPr lang="en-US" dirty="0" err="1"/>
                  <a:t>num</a:t>
                </a:r>
                <a:r>
                  <a:rPr lang="en-US" dirty="0"/>
                  <a:t>, y</a:t>
                </a:r>
              </a:p>
              <a:p>
                <a:pPr algn="l">
                  <a:lnSpc>
                    <a:spcPct val="90000"/>
                  </a:lnSpc>
                  <a:defRPr/>
                </a:pPr>
                <a:r>
                  <a:rPr lang="en-US" dirty="0"/>
                  <a:t>send TCP SYNACK</a:t>
                </a:r>
              </a:p>
              <a:p>
                <a:pPr algn="l">
                  <a:lnSpc>
                    <a:spcPct val="90000"/>
                  </a:lnSpc>
                  <a:defRPr/>
                </a:pPr>
                <a:r>
                  <a:rPr lang="en-US" dirty="0" err="1"/>
                  <a:t>msg</a:t>
                </a:r>
                <a:r>
                  <a:rPr lang="en-US" dirty="0"/>
                  <a:t>, </a:t>
                </a:r>
                <a:r>
                  <a:rPr lang="en-US" dirty="0" err="1"/>
                  <a:t>acking</a:t>
                </a:r>
                <a:r>
                  <a:rPr lang="en-US" dirty="0"/>
                  <a:t> SYN</a:t>
                </a:r>
              </a:p>
            </p:txBody>
          </p:sp>
        </p:grpSp>
        <p:grpSp>
          <p:nvGrpSpPr>
            <p:cNvPr id="86" name="Group 110"/>
            <p:cNvGrpSpPr>
              <a:grpSpLocks/>
            </p:cNvGrpSpPr>
            <p:nvPr/>
          </p:nvGrpSpPr>
          <p:grpSpPr bwMode="auto">
            <a:xfrm>
              <a:off x="1060451" y="4010025"/>
              <a:ext cx="6505575" cy="1341438"/>
              <a:chOff x="661" y="2477"/>
              <a:chExt cx="4098" cy="845"/>
            </a:xfrm>
          </p:grpSpPr>
          <p:sp>
            <p:nvSpPr>
              <p:cNvPr id="138" name="Line 84"/>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139" name="Rectangle 89"/>
              <p:cNvSpPr>
                <a:spLocks noChangeArrowheads="1"/>
              </p:cNvSpPr>
              <p:nvPr/>
            </p:nvSpPr>
            <p:spPr bwMode="auto">
              <a:xfrm>
                <a:off x="2486" y="2806"/>
                <a:ext cx="775" cy="27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40" name="Text Box 90"/>
              <p:cNvSpPr txBox="1">
                <a:spLocks noChangeArrowheads="1"/>
              </p:cNvSpPr>
              <p:nvPr/>
            </p:nvSpPr>
            <p:spPr bwMode="auto">
              <a:xfrm>
                <a:off x="2092" y="2852"/>
                <a:ext cx="1467" cy="19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ACKbit=1, ACKnum=y+1</a:t>
                </a:r>
              </a:p>
            </p:txBody>
          </p:sp>
          <p:sp>
            <p:nvSpPr>
              <p:cNvPr id="141" name="Text Box 94"/>
              <p:cNvSpPr txBox="1">
                <a:spLocks noChangeArrowheads="1"/>
              </p:cNvSpPr>
              <p:nvPr/>
            </p:nvSpPr>
            <p:spPr bwMode="auto">
              <a:xfrm>
                <a:off x="661" y="2477"/>
                <a:ext cx="1383" cy="62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a:t>received SYNACK(x) </a:t>
                </a:r>
              </a:p>
              <a:p>
                <a:pPr algn="r">
                  <a:lnSpc>
                    <a:spcPct val="90000"/>
                  </a:lnSpc>
                  <a:defRPr/>
                </a:pPr>
                <a:r>
                  <a:rPr lang="en-US"/>
                  <a:t>indicates server is live;</a:t>
                </a:r>
              </a:p>
              <a:p>
                <a:pPr algn="r">
                  <a:lnSpc>
                    <a:spcPct val="90000"/>
                  </a:lnSpc>
                  <a:defRPr/>
                </a:pPr>
                <a:r>
                  <a:rPr lang="en-US"/>
                  <a:t>send ACK for SYNACK;</a:t>
                </a:r>
              </a:p>
              <a:p>
                <a:pPr algn="r">
                  <a:lnSpc>
                    <a:spcPct val="90000"/>
                  </a:lnSpc>
                  <a:defRPr/>
                </a:pPr>
                <a:r>
                  <a:rPr lang="en-US"/>
                  <a:t>this segment may contain </a:t>
                </a:r>
              </a:p>
              <a:p>
                <a:pPr algn="r">
                  <a:lnSpc>
                    <a:spcPct val="90000"/>
                  </a:lnSpc>
                  <a:defRPr/>
                </a:pPr>
                <a:r>
                  <a:rPr lang="en-US"/>
                  <a:t>client-to-server data</a:t>
                </a:r>
              </a:p>
            </p:txBody>
          </p:sp>
          <p:sp>
            <p:nvSpPr>
              <p:cNvPr id="142" name="Text Box 95"/>
              <p:cNvSpPr txBox="1">
                <a:spLocks noChangeArrowheads="1"/>
              </p:cNvSpPr>
              <p:nvPr/>
            </p:nvSpPr>
            <p:spPr bwMode="auto">
              <a:xfrm>
                <a:off x="3640" y="3042"/>
                <a:ext cx="1119" cy="28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a:t>received ACK(y) </a:t>
                </a:r>
              </a:p>
              <a:p>
                <a:pPr algn="l">
                  <a:lnSpc>
                    <a:spcPct val="90000"/>
                  </a:lnSpc>
                  <a:defRPr/>
                </a:pPr>
                <a:r>
                  <a:rPr lang="en-US"/>
                  <a:t>indicates client is live</a:t>
                </a:r>
              </a:p>
            </p:txBody>
          </p:sp>
        </p:grpSp>
        <p:grpSp>
          <p:nvGrpSpPr>
            <p:cNvPr id="87" name="Group 105"/>
            <p:cNvGrpSpPr>
              <a:grpSpLocks/>
            </p:cNvGrpSpPr>
            <p:nvPr/>
          </p:nvGrpSpPr>
          <p:grpSpPr bwMode="auto">
            <a:xfrm>
              <a:off x="300038" y="2279648"/>
              <a:ext cx="976312" cy="669925"/>
              <a:chOff x="182" y="1387"/>
              <a:chExt cx="615" cy="422"/>
            </a:xfrm>
          </p:grpSpPr>
          <p:sp>
            <p:nvSpPr>
              <p:cNvPr id="136" name="Text Box 91"/>
              <p:cNvSpPr txBox="1">
                <a:spLocks noChangeArrowheads="1"/>
              </p:cNvSpPr>
              <p:nvPr/>
            </p:nvSpPr>
            <p:spPr bwMode="auto">
              <a:xfrm>
                <a:off x="182" y="1616"/>
                <a:ext cx="615" cy="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t>SYNSENT</a:t>
                </a:r>
              </a:p>
            </p:txBody>
          </p:sp>
          <p:sp>
            <p:nvSpPr>
              <p:cNvPr id="137" name="Line 103"/>
              <p:cNvSpPr>
                <a:spLocks noChangeShapeType="1"/>
              </p:cNvSpPr>
              <p:nvPr/>
            </p:nvSpPr>
            <p:spPr bwMode="auto">
              <a:xfrm>
                <a:off x="462" y="1387"/>
                <a:ext cx="0" cy="2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grpSp>
          <p:nvGrpSpPr>
            <p:cNvPr id="88" name="Group 111"/>
            <p:cNvGrpSpPr>
              <a:grpSpLocks/>
            </p:cNvGrpSpPr>
            <p:nvPr/>
          </p:nvGrpSpPr>
          <p:grpSpPr bwMode="auto">
            <a:xfrm>
              <a:off x="301625" y="2940051"/>
              <a:ext cx="714375" cy="1592263"/>
              <a:chOff x="183" y="1803"/>
              <a:chExt cx="450" cy="1003"/>
            </a:xfrm>
          </p:grpSpPr>
          <p:sp>
            <p:nvSpPr>
              <p:cNvPr id="134" name="Text Box 16"/>
              <p:cNvSpPr txBox="1">
                <a:spLocks noChangeArrowheads="1"/>
              </p:cNvSpPr>
              <p:nvPr/>
            </p:nvSpPr>
            <p:spPr bwMode="auto">
              <a:xfrm>
                <a:off x="183" y="2613"/>
                <a:ext cx="450" cy="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CC0000"/>
                    </a:solidFill>
                  </a:rPr>
                  <a:t>ESTAB</a:t>
                </a:r>
              </a:p>
            </p:txBody>
          </p:sp>
          <p:sp>
            <p:nvSpPr>
              <p:cNvPr id="135" name="Line 104"/>
              <p:cNvSpPr>
                <a:spLocks noChangeShapeType="1"/>
              </p:cNvSpPr>
              <p:nvPr/>
            </p:nvSpPr>
            <p:spPr bwMode="auto">
              <a:xfrm>
                <a:off x="465" y="1803"/>
                <a:ext cx="0" cy="7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grpSp>
          <p:nvGrpSpPr>
            <p:cNvPr id="89" name="Group 108"/>
            <p:cNvGrpSpPr>
              <a:grpSpLocks/>
            </p:cNvGrpSpPr>
            <p:nvPr/>
          </p:nvGrpSpPr>
          <p:grpSpPr bwMode="auto">
            <a:xfrm>
              <a:off x="7754941" y="2335214"/>
              <a:ext cx="1063625" cy="1162050"/>
              <a:chOff x="4878" y="1422"/>
              <a:chExt cx="670" cy="732"/>
            </a:xfrm>
          </p:grpSpPr>
          <p:sp>
            <p:nvSpPr>
              <p:cNvPr id="132" name="Text Box 99"/>
              <p:cNvSpPr txBox="1">
                <a:spLocks noChangeArrowheads="1"/>
              </p:cNvSpPr>
              <p:nvPr/>
            </p:nvSpPr>
            <p:spPr bwMode="auto">
              <a:xfrm>
                <a:off x="4878" y="1961"/>
                <a:ext cx="670" cy="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SYN RCVD</a:t>
                </a:r>
              </a:p>
            </p:txBody>
          </p:sp>
          <p:sp>
            <p:nvSpPr>
              <p:cNvPr id="133" name="Line 106"/>
              <p:cNvSpPr>
                <a:spLocks noChangeShapeType="1"/>
              </p:cNvSpPr>
              <p:nvPr/>
            </p:nvSpPr>
            <p:spPr bwMode="auto">
              <a:xfrm>
                <a:off x="5339" y="1422"/>
                <a:ext cx="0" cy="5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sp>
          <p:nvSpPr>
            <p:cNvPr id="90" name="Line 107"/>
            <p:cNvSpPr>
              <a:spLocks noChangeShapeType="1"/>
            </p:cNvSpPr>
            <p:nvPr/>
          </p:nvSpPr>
          <p:spPr bwMode="auto">
            <a:xfrm>
              <a:off x="8469313" y="3536950"/>
              <a:ext cx="0" cy="1704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nvGrpSpPr>
            <p:cNvPr id="91" name="Group 113"/>
            <p:cNvGrpSpPr>
              <a:grpSpLocks/>
            </p:cNvGrpSpPr>
            <p:nvPr/>
          </p:nvGrpSpPr>
          <p:grpSpPr bwMode="auto">
            <a:xfrm>
              <a:off x="306388" y="1606551"/>
              <a:ext cx="8551862" cy="690563"/>
              <a:chOff x="193" y="1012"/>
              <a:chExt cx="5387" cy="435"/>
            </a:xfrm>
          </p:grpSpPr>
          <p:sp>
            <p:nvSpPr>
              <p:cNvPr id="92" name="Text Box 114"/>
              <p:cNvSpPr txBox="1">
                <a:spLocks noChangeArrowheads="1"/>
              </p:cNvSpPr>
              <p:nvPr/>
            </p:nvSpPr>
            <p:spPr bwMode="auto">
              <a:xfrm>
                <a:off x="207" y="1012"/>
                <a:ext cx="719" cy="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zh-CN" altLang="en-US" sz="1800" i="1" dirty="0">
                    <a:solidFill>
                      <a:srgbClr val="000099"/>
                    </a:solidFill>
                  </a:rPr>
                  <a:t>客户端状态</a:t>
                </a:r>
                <a:endParaRPr lang="en-US" altLang="zh-CN" sz="1800" i="1" dirty="0">
                  <a:solidFill>
                    <a:srgbClr val="000099"/>
                  </a:solidFill>
                </a:endParaRPr>
              </a:p>
              <a:p>
                <a:pPr algn="r"/>
                <a:endParaRPr lang="en-US" altLang="zh-CN" sz="1800" i="1" dirty="0">
                  <a:solidFill>
                    <a:srgbClr val="000099"/>
                  </a:solidFill>
                </a:endParaRPr>
              </a:p>
            </p:txBody>
          </p:sp>
          <p:sp>
            <p:nvSpPr>
              <p:cNvPr id="93" name="Text Box 115"/>
              <p:cNvSpPr txBox="1">
                <a:spLocks noChangeArrowheads="1"/>
              </p:cNvSpPr>
              <p:nvPr/>
            </p:nvSpPr>
            <p:spPr bwMode="auto">
              <a:xfrm>
                <a:off x="193" y="1243"/>
                <a:ext cx="501" cy="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t>LISTEN</a:t>
                </a:r>
              </a:p>
            </p:txBody>
          </p:sp>
          <p:sp>
            <p:nvSpPr>
              <p:cNvPr id="94" name="Text Box 116"/>
              <p:cNvSpPr txBox="1">
                <a:spLocks noChangeArrowheads="1"/>
              </p:cNvSpPr>
              <p:nvPr/>
            </p:nvSpPr>
            <p:spPr bwMode="auto">
              <a:xfrm>
                <a:off x="4738" y="1013"/>
                <a:ext cx="842" cy="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zh-CN" altLang="en-US" sz="1800" i="1" dirty="0">
                    <a:solidFill>
                      <a:srgbClr val="000099"/>
                    </a:solidFill>
                  </a:rPr>
                  <a:t>服务器端状态</a:t>
                </a:r>
                <a:endParaRPr lang="en-US" altLang="zh-CN" sz="1800" i="1" dirty="0">
                  <a:solidFill>
                    <a:srgbClr val="000099"/>
                  </a:solidFill>
                </a:endParaRPr>
              </a:p>
            </p:txBody>
          </p:sp>
          <p:sp>
            <p:nvSpPr>
              <p:cNvPr id="95" name="Text Box 117"/>
              <p:cNvSpPr txBox="1">
                <a:spLocks noChangeArrowheads="1"/>
              </p:cNvSpPr>
              <p:nvPr/>
            </p:nvSpPr>
            <p:spPr bwMode="auto">
              <a:xfrm>
                <a:off x="5038" y="1254"/>
                <a:ext cx="501" cy="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LISTEN</a:t>
                </a:r>
              </a:p>
            </p:txBody>
          </p:sp>
          <p:grpSp>
            <p:nvGrpSpPr>
              <p:cNvPr id="96" name="Group 118"/>
              <p:cNvGrpSpPr>
                <a:grpSpLocks/>
              </p:cNvGrpSpPr>
              <p:nvPr/>
            </p:nvGrpSpPr>
            <p:grpSpPr bwMode="auto">
              <a:xfrm>
                <a:off x="1914" y="1049"/>
                <a:ext cx="405" cy="378"/>
                <a:chOff x="-44" y="1473"/>
                <a:chExt cx="981" cy="1105"/>
              </a:xfrm>
            </p:grpSpPr>
            <p:pic>
              <p:nvPicPr>
                <p:cNvPr id="130" name="Picture 11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2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grpSp>
            <p:nvGrpSpPr>
              <p:cNvPr id="97" name="Group 121"/>
              <p:cNvGrpSpPr>
                <a:grpSpLocks/>
              </p:cNvGrpSpPr>
              <p:nvPr/>
            </p:nvGrpSpPr>
            <p:grpSpPr bwMode="auto">
              <a:xfrm>
                <a:off x="3572" y="1051"/>
                <a:ext cx="212" cy="323"/>
                <a:chOff x="4140" y="429"/>
                <a:chExt cx="1425" cy="2396"/>
              </a:xfrm>
            </p:grpSpPr>
            <p:sp>
              <p:nvSpPr>
                <p:cNvPr id="98" name="Freeform 122"/>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9" name="Rectangle 12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00" name="Freeform 124"/>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01" name="Freeform 125"/>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02" name="Rectangle 12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nvGrpSpPr>
                <p:cNvPr id="103" name="Group 127"/>
                <p:cNvGrpSpPr>
                  <a:grpSpLocks/>
                </p:cNvGrpSpPr>
                <p:nvPr/>
              </p:nvGrpSpPr>
              <p:grpSpPr bwMode="auto">
                <a:xfrm>
                  <a:off x="4749" y="668"/>
                  <a:ext cx="581" cy="145"/>
                  <a:chOff x="614" y="2568"/>
                  <a:chExt cx="725" cy="139"/>
                </a:xfrm>
              </p:grpSpPr>
              <p:sp>
                <p:nvSpPr>
                  <p:cNvPr id="128" name="AutoShape 128"/>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29" name="AutoShape 12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sp>
              <p:nvSpPr>
                <p:cNvPr id="104" name="Rectangle 13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nvGrpSpPr>
                <p:cNvPr id="105" name="Group 131"/>
                <p:cNvGrpSpPr>
                  <a:grpSpLocks/>
                </p:cNvGrpSpPr>
                <p:nvPr/>
              </p:nvGrpSpPr>
              <p:grpSpPr bwMode="auto">
                <a:xfrm>
                  <a:off x="4747" y="994"/>
                  <a:ext cx="581" cy="134"/>
                  <a:chOff x="614" y="2568"/>
                  <a:chExt cx="725" cy="139"/>
                </a:xfrm>
              </p:grpSpPr>
              <p:sp>
                <p:nvSpPr>
                  <p:cNvPr id="126" name="AutoShape 132"/>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27" name="AutoShape 13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sp>
              <p:nvSpPr>
                <p:cNvPr id="106" name="Rectangle 13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07" name="Rectangle 13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nvGrpSpPr>
                <p:cNvPr id="108" name="Group 136"/>
                <p:cNvGrpSpPr>
                  <a:grpSpLocks/>
                </p:cNvGrpSpPr>
                <p:nvPr/>
              </p:nvGrpSpPr>
              <p:grpSpPr bwMode="auto">
                <a:xfrm>
                  <a:off x="4735" y="1627"/>
                  <a:ext cx="582" cy="151"/>
                  <a:chOff x="614" y="2568"/>
                  <a:chExt cx="725" cy="139"/>
                </a:xfrm>
              </p:grpSpPr>
              <p:sp>
                <p:nvSpPr>
                  <p:cNvPr id="124" name="AutoShape 137"/>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25" name="AutoShape 13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sp>
              <p:nvSpPr>
                <p:cNvPr id="109" name="Freeform 139"/>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nvGrpSpPr>
                <p:cNvPr id="110" name="Group 140"/>
                <p:cNvGrpSpPr>
                  <a:grpSpLocks/>
                </p:cNvGrpSpPr>
                <p:nvPr/>
              </p:nvGrpSpPr>
              <p:grpSpPr bwMode="auto">
                <a:xfrm>
                  <a:off x="4739" y="1327"/>
                  <a:ext cx="582" cy="139"/>
                  <a:chOff x="614" y="2568"/>
                  <a:chExt cx="725" cy="139"/>
                </a:xfrm>
              </p:grpSpPr>
              <p:sp>
                <p:nvSpPr>
                  <p:cNvPr id="122" name="AutoShape 141"/>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23" name="AutoShape 14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sp>
              <p:nvSpPr>
                <p:cNvPr id="111" name="Rectangle 14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12" name="Freeform 144"/>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3" name="Freeform 145"/>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4" name="Oval 146"/>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15" name="Freeform 147"/>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6" name="AutoShape 14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17" name="AutoShape 14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18" name="Oval 150"/>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19" name="Oval 151"/>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zh-CN" altLang="zh-CN" sz="2000">
                    <a:solidFill>
                      <a:srgbClr val="FF0000"/>
                    </a:solidFill>
                    <a:latin typeface="Arial" panose="020B0604020202020204" pitchFamily="34" charset="0"/>
                    <a:cs typeface="Arial" panose="020B0604020202020204" pitchFamily="34" charset="0"/>
                  </a:endParaRPr>
                </a:p>
              </p:txBody>
            </p:sp>
            <p:sp>
              <p:nvSpPr>
                <p:cNvPr id="120" name="Oval 152"/>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121" name="Rectangle 15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grpSp>
      </p:grpSp>
      <p:sp>
        <p:nvSpPr>
          <p:cNvPr id="3" name="文本框 2"/>
          <p:cNvSpPr txBox="1"/>
          <p:nvPr/>
        </p:nvSpPr>
        <p:spPr>
          <a:xfrm>
            <a:off x="1476363" y="6005040"/>
            <a:ext cx="2996593" cy="400110"/>
          </a:xfrm>
          <a:prstGeom prst="rect">
            <a:avLst/>
          </a:prstGeom>
          <a:noFill/>
        </p:spPr>
        <p:txBody>
          <a:bodyPr wrap="square" rtlCol="0">
            <a:spAutoFit/>
          </a:bodyPr>
          <a:lstStyle/>
          <a:p>
            <a:pPr algn="ctr"/>
            <a:r>
              <a:rPr lang="zh-CN" altLang="en-US" sz="2000" dirty="0">
                <a:solidFill>
                  <a:srgbClr val="FF0000"/>
                </a:solidFill>
              </a:rPr>
              <a:t>建立连接三次握手示意图</a:t>
            </a:r>
          </a:p>
        </p:txBody>
      </p:sp>
    </p:spTree>
    <p:extLst>
      <p:ext uri="{BB962C8B-B14F-4D97-AF65-F5344CB8AC3E}">
        <p14:creationId xmlns:p14="http://schemas.microsoft.com/office/powerpoint/2010/main" val="2665993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791110" y="2336200"/>
            <a:ext cx="8744993" cy="41831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60000"/>
              </a:spcBef>
            </a:pPr>
            <a:r>
              <a:rPr lang="zh-CN" altLang="en-US" sz="2000" b="1" dirty="0">
                <a:solidFill>
                  <a:schemeClr val="accent4"/>
                </a:solidFill>
                <a:latin typeface="+mn-ea"/>
              </a:rPr>
              <a:t>客户关闭套接字</a:t>
            </a:r>
            <a:r>
              <a:rPr lang="en-US" altLang="zh-CN" sz="2000" b="1" dirty="0">
                <a:solidFill>
                  <a:schemeClr val="accent4"/>
                </a:solidFill>
                <a:latin typeface="+mn-ea"/>
              </a:rPr>
              <a:t>:</a:t>
            </a:r>
            <a:r>
              <a:rPr lang="en-US" altLang="zh-CN" sz="2000" b="1" u="sng" dirty="0">
                <a:solidFill>
                  <a:schemeClr val="accent4"/>
                </a:solidFill>
                <a:latin typeface="+mn-ea"/>
              </a:rPr>
              <a:t> </a:t>
            </a:r>
            <a:r>
              <a:rPr lang="en-US" altLang="zh-CN" sz="2000" b="1" dirty="0" err="1">
                <a:solidFill>
                  <a:schemeClr val="accent4"/>
                </a:solidFill>
                <a:latin typeface="+mn-ea"/>
              </a:rPr>
              <a:t>clientSocket.close</a:t>
            </a:r>
            <a:r>
              <a:rPr lang="en-US" altLang="zh-CN" sz="2000" dirty="0">
                <a:solidFill>
                  <a:schemeClr val="accent4"/>
                </a:solidFill>
                <a:latin typeface="+mn-ea"/>
              </a:rPr>
              <a:t>	</a:t>
            </a:r>
            <a:endParaRPr lang="en-US" altLang="zh-CN" sz="2000" u="sng" dirty="0">
              <a:solidFill>
                <a:schemeClr val="accent4"/>
              </a:solidFill>
              <a:latin typeface="+mn-ea"/>
            </a:endParaRPr>
          </a:p>
          <a:p>
            <a:pPr>
              <a:lnSpc>
                <a:spcPct val="120000"/>
              </a:lnSpc>
              <a:spcBef>
                <a:spcPct val="60000"/>
              </a:spcBef>
            </a:pPr>
            <a:r>
              <a:rPr lang="en-US" altLang="zh-CN" sz="2000" u="sng" dirty="0">
                <a:latin typeface="+mn-ea"/>
              </a:rPr>
              <a:t>Step 1:</a:t>
            </a:r>
            <a:r>
              <a:rPr lang="en-US" altLang="zh-CN" sz="2000" dirty="0">
                <a:latin typeface="+mn-ea"/>
              </a:rPr>
              <a:t> </a:t>
            </a:r>
            <a:r>
              <a:rPr lang="zh-CN" altLang="en-US" sz="2000" dirty="0">
                <a:latin typeface="+mn-ea"/>
              </a:rPr>
              <a:t>客户发送 </a:t>
            </a:r>
            <a:r>
              <a:rPr lang="en-US" altLang="zh-CN" sz="2000" dirty="0">
                <a:latin typeface="+mn-ea"/>
              </a:rPr>
              <a:t>TCP FIN </a:t>
            </a:r>
            <a:r>
              <a:rPr lang="zh-CN" altLang="en-US" sz="2000" dirty="0">
                <a:latin typeface="+mn-ea"/>
              </a:rPr>
              <a:t>控制报文段到服务器</a:t>
            </a:r>
            <a:r>
              <a:rPr lang="zh-CN" altLang="en-US" sz="2000" u="sng" dirty="0">
                <a:latin typeface="+mn-ea"/>
              </a:rPr>
              <a:t> </a:t>
            </a:r>
          </a:p>
          <a:p>
            <a:pPr>
              <a:lnSpc>
                <a:spcPct val="120000"/>
              </a:lnSpc>
              <a:spcBef>
                <a:spcPct val="60000"/>
              </a:spcBef>
            </a:pPr>
            <a:r>
              <a:rPr lang="en-US" altLang="zh-CN" sz="2000" u="sng" dirty="0">
                <a:latin typeface="+mn-ea"/>
              </a:rPr>
              <a:t>Step 2:</a:t>
            </a:r>
            <a:r>
              <a:rPr lang="en-US" altLang="zh-CN" sz="2000" dirty="0">
                <a:latin typeface="+mn-ea"/>
              </a:rPr>
              <a:t> </a:t>
            </a:r>
            <a:r>
              <a:rPr lang="zh-CN" altLang="en-US" sz="2000" dirty="0">
                <a:latin typeface="+mn-ea"/>
              </a:rPr>
              <a:t>服务器接收 </a:t>
            </a:r>
            <a:r>
              <a:rPr lang="en-US" altLang="zh-CN" sz="2000" dirty="0">
                <a:latin typeface="+mn-ea"/>
              </a:rPr>
              <a:t>FIN, </a:t>
            </a:r>
            <a:r>
              <a:rPr lang="zh-CN" altLang="en-US" sz="2000" dirty="0">
                <a:latin typeface="+mn-ea"/>
              </a:rPr>
              <a:t>回复 </a:t>
            </a:r>
            <a:r>
              <a:rPr lang="en-US" altLang="zh-CN" sz="2000" dirty="0">
                <a:latin typeface="+mn-ea"/>
              </a:rPr>
              <a:t>ACK. </a:t>
            </a:r>
            <a:r>
              <a:rPr lang="zh-CN" altLang="en-US" sz="2000" dirty="0">
                <a:latin typeface="+mn-ea"/>
              </a:rPr>
              <a:t>进入半关闭连接状态；</a:t>
            </a:r>
            <a:r>
              <a:rPr lang="en-US" altLang="zh-CN" sz="2000" dirty="0">
                <a:latin typeface="+mn-ea"/>
              </a:rPr>
              <a:t> </a:t>
            </a:r>
          </a:p>
          <a:p>
            <a:pPr>
              <a:lnSpc>
                <a:spcPct val="120000"/>
              </a:lnSpc>
              <a:spcBef>
                <a:spcPct val="60000"/>
              </a:spcBef>
            </a:pPr>
            <a:r>
              <a:rPr lang="en-US" altLang="zh-CN" sz="2000" u="sng" dirty="0">
                <a:solidFill>
                  <a:schemeClr val="bg1"/>
                </a:solidFill>
                <a:latin typeface="+mn-ea"/>
              </a:rPr>
              <a:t>Step 3</a:t>
            </a:r>
            <a:r>
              <a:rPr lang="en-US" altLang="zh-CN" sz="2000" dirty="0">
                <a:solidFill>
                  <a:schemeClr val="bg1"/>
                </a:solidFill>
                <a:latin typeface="+mn-ea"/>
              </a:rPr>
              <a:t>: </a:t>
            </a:r>
            <a:r>
              <a:rPr lang="zh-CN" altLang="en-US" sz="2000" dirty="0">
                <a:solidFill>
                  <a:schemeClr val="bg1"/>
                </a:solidFill>
                <a:latin typeface="+mn-ea"/>
              </a:rPr>
              <a:t>服务器</a:t>
            </a:r>
            <a:r>
              <a:rPr lang="zh-CN" altLang="en-US" sz="2000" dirty="0">
                <a:latin typeface="+mn-ea"/>
              </a:rPr>
              <a:t>发送</a:t>
            </a:r>
            <a:r>
              <a:rPr lang="en-US" altLang="zh-CN" sz="2000" dirty="0">
                <a:latin typeface="+mn-ea"/>
              </a:rPr>
              <a:t>FIN</a:t>
            </a:r>
            <a:r>
              <a:rPr lang="zh-CN" altLang="en-US" sz="2000" dirty="0">
                <a:latin typeface="+mn-ea"/>
              </a:rPr>
              <a:t>到客户，</a:t>
            </a:r>
            <a:r>
              <a:rPr lang="zh-CN" altLang="en-US" sz="2000" dirty="0">
                <a:solidFill>
                  <a:schemeClr val="bg1"/>
                </a:solidFill>
                <a:latin typeface="+mn-ea"/>
              </a:rPr>
              <a:t>客户接收 </a:t>
            </a:r>
            <a:r>
              <a:rPr lang="en-US" altLang="zh-CN" sz="2000" dirty="0">
                <a:solidFill>
                  <a:schemeClr val="bg1"/>
                </a:solidFill>
                <a:latin typeface="+mn-ea"/>
              </a:rPr>
              <a:t>FIN, </a:t>
            </a:r>
            <a:r>
              <a:rPr lang="zh-CN" altLang="en-US" sz="2000" dirty="0">
                <a:solidFill>
                  <a:schemeClr val="bg1"/>
                </a:solidFill>
                <a:latin typeface="+mn-ea"/>
              </a:rPr>
              <a:t>回复 </a:t>
            </a:r>
            <a:r>
              <a:rPr lang="en-US" altLang="zh-CN" sz="2000" dirty="0">
                <a:solidFill>
                  <a:schemeClr val="bg1"/>
                </a:solidFill>
                <a:latin typeface="+mn-ea"/>
              </a:rPr>
              <a:t>ACK</a:t>
            </a:r>
            <a:r>
              <a:rPr lang="zh-CN" altLang="en-US" sz="2000" dirty="0">
                <a:solidFill>
                  <a:schemeClr val="bg1"/>
                </a:solidFill>
                <a:latin typeface="+mn-ea"/>
              </a:rPr>
              <a:t>，</a:t>
            </a:r>
            <a:endParaRPr lang="en-US" altLang="zh-CN" sz="2000" dirty="0">
              <a:solidFill>
                <a:schemeClr val="bg1"/>
              </a:solidFill>
              <a:latin typeface="+mn-ea"/>
            </a:endParaRPr>
          </a:p>
          <a:p>
            <a:pPr>
              <a:lnSpc>
                <a:spcPct val="120000"/>
              </a:lnSpc>
              <a:spcBef>
                <a:spcPct val="60000"/>
              </a:spcBef>
            </a:pPr>
            <a:r>
              <a:rPr lang="zh-CN" altLang="en-US" sz="2000" dirty="0">
                <a:solidFill>
                  <a:schemeClr val="bg1"/>
                </a:solidFill>
                <a:latin typeface="+mn-ea"/>
              </a:rPr>
              <a:t>进入 “</a:t>
            </a:r>
            <a:r>
              <a:rPr lang="en-US" altLang="zh-CN" sz="2000" dirty="0">
                <a:solidFill>
                  <a:schemeClr val="bg1"/>
                </a:solidFill>
                <a:latin typeface="+mn-ea"/>
              </a:rPr>
              <a:t>time wait”</a:t>
            </a:r>
            <a:r>
              <a:rPr lang="zh-CN" altLang="en-US" sz="2000" dirty="0">
                <a:solidFill>
                  <a:schemeClr val="bg1"/>
                </a:solidFill>
                <a:latin typeface="+mn-ea"/>
              </a:rPr>
              <a:t>状态</a:t>
            </a:r>
            <a:endParaRPr lang="en-US" altLang="zh-CN" sz="2000" dirty="0">
              <a:solidFill>
                <a:schemeClr val="bg1"/>
              </a:solidFill>
              <a:latin typeface="+mn-ea"/>
            </a:endParaRPr>
          </a:p>
          <a:p>
            <a:pPr>
              <a:lnSpc>
                <a:spcPct val="120000"/>
              </a:lnSpc>
              <a:spcBef>
                <a:spcPct val="60000"/>
              </a:spcBef>
            </a:pPr>
            <a:r>
              <a:rPr lang="zh-CN" altLang="en-US" sz="2000" dirty="0">
                <a:solidFill>
                  <a:schemeClr val="bg1"/>
                </a:solidFill>
                <a:latin typeface="+mn-ea"/>
              </a:rPr>
              <a:t>等待结束时释放连接资源</a:t>
            </a:r>
          </a:p>
          <a:p>
            <a:pPr>
              <a:lnSpc>
                <a:spcPct val="120000"/>
              </a:lnSpc>
              <a:spcBef>
                <a:spcPct val="60000"/>
              </a:spcBef>
            </a:pPr>
            <a:r>
              <a:rPr lang="en-US" altLang="zh-CN" sz="2000" u="sng" dirty="0">
                <a:solidFill>
                  <a:schemeClr val="bg1"/>
                </a:solidFill>
                <a:latin typeface="+mn-ea"/>
              </a:rPr>
              <a:t>Step 4</a:t>
            </a:r>
            <a:r>
              <a:rPr lang="en-US" altLang="zh-CN" sz="2000" dirty="0">
                <a:solidFill>
                  <a:schemeClr val="bg1"/>
                </a:solidFill>
                <a:latin typeface="+mn-ea"/>
              </a:rPr>
              <a:t>: </a:t>
            </a:r>
            <a:r>
              <a:rPr lang="zh-CN" altLang="en-US" sz="2000" dirty="0">
                <a:solidFill>
                  <a:schemeClr val="bg1"/>
                </a:solidFill>
                <a:latin typeface="+mn-ea"/>
              </a:rPr>
              <a:t>服务器接收 </a:t>
            </a:r>
            <a:r>
              <a:rPr lang="en-US" altLang="zh-CN" sz="2000" dirty="0">
                <a:solidFill>
                  <a:schemeClr val="bg1"/>
                </a:solidFill>
                <a:latin typeface="+mn-ea"/>
              </a:rPr>
              <a:t>ACK.  </a:t>
            </a:r>
            <a:r>
              <a:rPr lang="zh-CN" altLang="en-US" sz="2000" dirty="0">
                <a:solidFill>
                  <a:schemeClr val="bg1"/>
                </a:solidFill>
                <a:latin typeface="+mn-ea"/>
              </a:rPr>
              <a:t>连接关闭</a:t>
            </a:r>
            <a:r>
              <a:rPr lang="en-US" altLang="zh-CN" sz="2000" dirty="0">
                <a:solidFill>
                  <a:schemeClr val="bg1"/>
                </a:solidFill>
                <a:latin typeface="+mn-ea"/>
              </a:rPr>
              <a:t>. </a:t>
            </a:r>
            <a:endParaRPr lang="zh-CN" altLang="en-US" sz="2000" dirty="0">
              <a:latin typeface="+mn-ea"/>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3819488" y="710093"/>
            <a:ext cx="4305667"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连接管理</a:t>
            </a:r>
            <a:r>
              <a:rPr lang="en-US" altLang="zh-CN" sz="3600" b="1" dirty="0">
                <a:solidFill>
                  <a:schemeClr val="accent1"/>
                </a:solidFill>
                <a:cs typeface="+mn-ea"/>
                <a:sym typeface="+mn-lt"/>
              </a:rPr>
              <a:t>(</a:t>
            </a:r>
            <a:r>
              <a:rPr lang="zh-CN" altLang="en-US" sz="3600" b="1" dirty="0">
                <a:solidFill>
                  <a:schemeClr val="accent1"/>
                </a:solidFill>
                <a:cs typeface="+mn-ea"/>
                <a:sym typeface="+mn-lt"/>
              </a:rPr>
              <a:t>继续</a:t>
            </a:r>
            <a:r>
              <a:rPr lang="en-US" altLang="zh-CN" sz="3600" b="1" dirty="0">
                <a:solidFill>
                  <a:schemeClr val="accent1"/>
                </a:solidFill>
                <a:cs typeface="+mn-ea"/>
                <a:sym typeface="+mn-lt"/>
              </a:rPr>
              <a:t>)</a:t>
            </a:r>
          </a:p>
        </p:txBody>
      </p:sp>
      <p:sp>
        <p:nvSpPr>
          <p:cNvPr id="31" name="圆角矩形 30"/>
          <p:cNvSpPr/>
          <p:nvPr/>
        </p:nvSpPr>
        <p:spPr>
          <a:xfrm>
            <a:off x="791110" y="1524000"/>
            <a:ext cx="3610640" cy="499358"/>
          </a:xfrm>
          <a:prstGeom prst="roundRect">
            <a:avLst/>
          </a:prstGeom>
          <a:gradFill flip="none" rotWithShape="1">
            <a:gsLst>
              <a:gs pos="100000">
                <a:schemeClr val="bg1"/>
              </a:gs>
              <a:gs pos="50000">
                <a:srgbClr val="ED7D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zh-CN" altLang="en-US" sz="2400" dirty="0">
                <a:solidFill>
                  <a:srgbClr val="FFFF00"/>
                </a:solidFill>
                <a:cs typeface="+mn-ea"/>
                <a:sym typeface="+mn-lt"/>
              </a:rPr>
              <a:t>关闭连接</a:t>
            </a:r>
            <a:endParaRPr lang="zh-CN" altLang="en-US" sz="2400" dirty="0">
              <a:solidFill>
                <a:srgbClr val="FFFF00"/>
              </a:solidFill>
            </a:endParaRPr>
          </a:p>
        </p:txBody>
      </p:sp>
    </p:spTree>
    <p:extLst>
      <p:ext uri="{BB962C8B-B14F-4D97-AF65-F5344CB8AC3E}">
        <p14:creationId xmlns:p14="http://schemas.microsoft.com/office/powerpoint/2010/main" val="35944446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3819488" y="710093"/>
            <a:ext cx="4305667"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连接管理</a:t>
            </a:r>
            <a:r>
              <a:rPr lang="en-US" altLang="zh-CN" sz="3600" b="1" dirty="0">
                <a:solidFill>
                  <a:schemeClr val="accent1"/>
                </a:solidFill>
                <a:cs typeface="+mn-ea"/>
                <a:sym typeface="+mn-lt"/>
              </a:rPr>
              <a:t>(</a:t>
            </a:r>
            <a:r>
              <a:rPr lang="zh-CN" altLang="en-US" sz="3600" b="1" dirty="0">
                <a:solidFill>
                  <a:schemeClr val="accent1"/>
                </a:solidFill>
                <a:cs typeface="+mn-ea"/>
                <a:sym typeface="+mn-lt"/>
              </a:rPr>
              <a:t>继续</a:t>
            </a:r>
            <a:r>
              <a:rPr lang="en-US" altLang="zh-CN" sz="3600" b="1" dirty="0">
                <a:solidFill>
                  <a:schemeClr val="accent1"/>
                </a:solidFill>
                <a:cs typeface="+mn-ea"/>
                <a:sym typeface="+mn-lt"/>
              </a:rPr>
              <a:t>)</a:t>
            </a:r>
          </a:p>
        </p:txBody>
      </p:sp>
      <p:grpSp>
        <p:nvGrpSpPr>
          <p:cNvPr id="7" name="组合 6"/>
          <p:cNvGrpSpPr/>
          <p:nvPr/>
        </p:nvGrpSpPr>
        <p:grpSpPr>
          <a:xfrm>
            <a:off x="1356781" y="1440345"/>
            <a:ext cx="8953868" cy="5358196"/>
            <a:chOff x="417133" y="1368425"/>
            <a:chExt cx="8304592" cy="4919664"/>
          </a:xfrm>
        </p:grpSpPr>
        <p:sp>
          <p:nvSpPr>
            <p:cNvPr id="8" name="Line 4"/>
            <p:cNvSpPr>
              <a:spLocks noChangeShapeType="1"/>
            </p:cNvSpPr>
            <p:nvPr/>
          </p:nvSpPr>
          <p:spPr bwMode="auto">
            <a:xfrm flipH="1">
              <a:off x="3471863" y="2081213"/>
              <a:ext cx="1587" cy="394811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9" name="Line 10"/>
            <p:cNvSpPr>
              <a:spLocks noChangeShapeType="1"/>
            </p:cNvSpPr>
            <p:nvPr/>
          </p:nvSpPr>
          <p:spPr bwMode="auto">
            <a:xfrm flipH="1">
              <a:off x="6061075" y="2151063"/>
              <a:ext cx="1588" cy="3417887"/>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nvGrpSpPr>
            <p:cNvPr id="10" name="Group 74"/>
            <p:cNvGrpSpPr>
              <a:grpSpLocks/>
            </p:cNvGrpSpPr>
            <p:nvPr/>
          </p:nvGrpSpPr>
          <p:grpSpPr bwMode="auto">
            <a:xfrm>
              <a:off x="544513" y="2762252"/>
              <a:ext cx="1487487" cy="887413"/>
              <a:chOff x="343" y="1740"/>
              <a:chExt cx="937" cy="559"/>
            </a:xfrm>
          </p:grpSpPr>
          <p:sp>
            <p:nvSpPr>
              <p:cNvPr id="98" name="Text Box 34"/>
              <p:cNvSpPr txBox="1">
                <a:spLocks noChangeArrowheads="1"/>
              </p:cNvSpPr>
              <p:nvPr/>
            </p:nvSpPr>
            <p:spPr bwMode="auto">
              <a:xfrm>
                <a:off x="343" y="2066"/>
                <a:ext cx="93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FIN_WAIT_2</a:t>
                </a:r>
              </a:p>
            </p:txBody>
          </p:sp>
          <p:sp>
            <p:nvSpPr>
              <p:cNvPr id="99" name="Line 35"/>
              <p:cNvSpPr>
                <a:spLocks noChangeShapeType="1"/>
              </p:cNvSpPr>
              <p:nvPr/>
            </p:nvSpPr>
            <p:spPr bwMode="auto">
              <a:xfrm>
                <a:off x="634" y="1740"/>
                <a:ext cx="0" cy="3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grpSp>
          <p:nvGrpSpPr>
            <p:cNvPr id="11" name="Group 73"/>
            <p:cNvGrpSpPr>
              <a:grpSpLocks/>
            </p:cNvGrpSpPr>
            <p:nvPr/>
          </p:nvGrpSpPr>
          <p:grpSpPr bwMode="auto">
            <a:xfrm>
              <a:off x="7175500" y="2101851"/>
              <a:ext cx="1546225" cy="993776"/>
              <a:chOff x="4520" y="1324"/>
              <a:chExt cx="974" cy="626"/>
            </a:xfrm>
          </p:grpSpPr>
          <p:sp>
            <p:nvSpPr>
              <p:cNvPr id="96" name="Text Box 37"/>
              <p:cNvSpPr txBox="1">
                <a:spLocks noChangeArrowheads="1"/>
              </p:cNvSpPr>
              <p:nvPr/>
            </p:nvSpPr>
            <p:spPr bwMode="auto">
              <a:xfrm>
                <a:off x="4520" y="1717"/>
                <a:ext cx="97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CLOSE_WAIT</a:t>
                </a:r>
              </a:p>
            </p:txBody>
          </p:sp>
          <p:sp>
            <p:nvSpPr>
              <p:cNvPr id="97" name="Line 38"/>
              <p:cNvSpPr>
                <a:spLocks noChangeShapeType="1"/>
              </p:cNvSpPr>
              <p:nvPr/>
            </p:nvSpPr>
            <p:spPr bwMode="auto">
              <a:xfrm>
                <a:off x="5171" y="1324"/>
                <a:ext cx="0" cy="4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grpSp>
          <p:nvGrpSpPr>
            <p:cNvPr id="12" name="Group 75"/>
            <p:cNvGrpSpPr>
              <a:grpSpLocks/>
            </p:cNvGrpSpPr>
            <p:nvPr/>
          </p:nvGrpSpPr>
          <p:grpSpPr bwMode="auto">
            <a:xfrm>
              <a:off x="3513138" y="3870325"/>
              <a:ext cx="2495550" cy="579438"/>
              <a:chOff x="2213" y="2438"/>
              <a:chExt cx="1572" cy="365"/>
            </a:xfrm>
          </p:grpSpPr>
          <p:sp>
            <p:nvSpPr>
              <p:cNvPr id="93" name="Line 41"/>
              <p:cNvSpPr>
                <a:spLocks noChangeShapeType="1"/>
              </p:cNvSpPr>
              <p:nvPr/>
            </p:nvSpPr>
            <p:spPr bwMode="auto">
              <a:xfrm flipH="1">
                <a:off x="2213" y="2483"/>
                <a:ext cx="1572" cy="32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94" name="Rectangle 42"/>
              <p:cNvSpPr>
                <a:spLocks noChangeArrowheads="1"/>
              </p:cNvSpPr>
              <p:nvPr/>
            </p:nvSpPr>
            <p:spPr bwMode="auto">
              <a:xfrm>
                <a:off x="2669" y="2438"/>
                <a:ext cx="590" cy="3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95" name="Text Box 43"/>
              <p:cNvSpPr txBox="1">
                <a:spLocks noChangeArrowheads="1"/>
              </p:cNvSpPr>
              <p:nvPr/>
            </p:nvSpPr>
            <p:spPr bwMode="auto">
              <a:xfrm>
                <a:off x="2684" y="2562"/>
                <a:ext cx="642" cy="21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err="1"/>
                  <a:t>FINbit</a:t>
                </a:r>
                <a:r>
                  <a:rPr lang="en-US" sz="1800" dirty="0"/>
                  <a:t>=1</a:t>
                </a:r>
              </a:p>
            </p:txBody>
          </p:sp>
        </p:grpSp>
        <p:grpSp>
          <p:nvGrpSpPr>
            <p:cNvPr id="13" name="Group 80"/>
            <p:cNvGrpSpPr>
              <a:grpSpLocks/>
            </p:cNvGrpSpPr>
            <p:nvPr/>
          </p:nvGrpSpPr>
          <p:grpSpPr bwMode="auto">
            <a:xfrm>
              <a:off x="3543301" y="4578350"/>
              <a:ext cx="2767013" cy="582613"/>
              <a:chOff x="2232" y="2884"/>
              <a:chExt cx="1743" cy="367"/>
            </a:xfrm>
          </p:grpSpPr>
          <p:sp>
            <p:nvSpPr>
              <p:cNvPr id="90" name="Line 44"/>
              <p:cNvSpPr>
                <a:spLocks noChangeShapeType="1"/>
              </p:cNvSpPr>
              <p:nvPr/>
            </p:nvSpPr>
            <p:spPr bwMode="auto">
              <a:xfrm>
                <a:off x="2232" y="2884"/>
                <a:ext cx="1580" cy="36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91" name="Rectangle 46"/>
              <p:cNvSpPr>
                <a:spLocks noChangeArrowheads="1"/>
              </p:cNvSpPr>
              <p:nvPr/>
            </p:nvSpPr>
            <p:spPr bwMode="auto">
              <a:xfrm>
                <a:off x="2553" y="2995"/>
                <a:ext cx="896" cy="2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92" name="Text Box 47"/>
              <p:cNvSpPr txBox="1">
                <a:spLocks noChangeArrowheads="1"/>
              </p:cNvSpPr>
              <p:nvPr/>
            </p:nvSpPr>
            <p:spPr bwMode="auto">
              <a:xfrm>
                <a:off x="2246" y="2958"/>
                <a:ext cx="1729"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err="1"/>
                  <a:t>ACKbit</a:t>
                </a:r>
                <a:r>
                  <a:rPr lang="en-US" sz="1800" dirty="0"/>
                  <a:t>=1; </a:t>
                </a:r>
                <a:r>
                  <a:rPr lang="en-US" sz="1800" dirty="0" err="1"/>
                  <a:t>ACKnum</a:t>
                </a:r>
                <a:r>
                  <a:rPr lang="en-US" sz="1800" dirty="0"/>
                  <a:t>=y+1</a:t>
                </a:r>
              </a:p>
            </p:txBody>
          </p:sp>
        </p:grpSp>
        <p:grpSp>
          <p:nvGrpSpPr>
            <p:cNvPr id="14" name="Group 72"/>
            <p:cNvGrpSpPr>
              <a:grpSpLocks/>
            </p:cNvGrpSpPr>
            <p:nvPr/>
          </p:nvGrpSpPr>
          <p:grpSpPr bwMode="auto">
            <a:xfrm>
              <a:off x="1911351" y="2901952"/>
              <a:ext cx="5229226" cy="912813"/>
              <a:chOff x="1204" y="1828"/>
              <a:chExt cx="3294" cy="575"/>
            </a:xfrm>
          </p:grpSpPr>
          <p:sp>
            <p:nvSpPr>
              <p:cNvPr id="85" name="Line 13"/>
              <p:cNvSpPr>
                <a:spLocks noChangeShapeType="1"/>
              </p:cNvSpPr>
              <p:nvPr/>
            </p:nvSpPr>
            <p:spPr bwMode="auto">
              <a:xfrm flipH="1">
                <a:off x="2186" y="1828"/>
                <a:ext cx="1580" cy="36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86" name="Rectangle 14"/>
              <p:cNvSpPr>
                <a:spLocks noChangeArrowheads="1"/>
              </p:cNvSpPr>
              <p:nvPr/>
            </p:nvSpPr>
            <p:spPr bwMode="auto">
              <a:xfrm>
                <a:off x="2507" y="1912"/>
                <a:ext cx="896" cy="2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87" name="Text Box 15"/>
              <p:cNvSpPr txBox="1">
                <a:spLocks noChangeArrowheads="1"/>
              </p:cNvSpPr>
              <p:nvPr/>
            </p:nvSpPr>
            <p:spPr bwMode="auto">
              <a:xfrm>
                <a:off x="2200" y="1875"/>
                <a:ext cx="1728"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ACKbit=1; ACKnum=x+1</a:t>
                </a:r>
              </a:p>
            </p:txBody>
          </p:sp>
          <p:sp>
            <p:nvSpPr>
              <p:cNvPr id="88" name="Text Box 21"/>
              <p:cNvSpPr txBox="1">
                <a:spLocks noChangeArrowheads="1"/>
              </p:cNvSpPr>
              <p:nvPr/>
            </p:nvSpPr>
            <p:spPr bwMode="auto">
              <a:xfrm>
                <a:off x="1204" y="2066"/>
                <a:ext cx="980" cy="33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a:t> wait for server</a:t>
                </a:r>
              </a:p>
              <a:p>
                <a:pPr algn="r">
                  <a:lnSpc>
                    <a:spcPct val="90000"/>
                  </a:lnSpc>
                  <a:defRPr/>
                </a:pPr>
                <a:r>
                  <a:rPr lang="en-US"/>
                  <a:t>close</a:t>
                </a:r>
              </a:p>
            </p:txBody>
          </p:sp>
          <p:sp>
            <p:nvSpPr>
              <p:cNvPr id="89" name="Text Box 49"/>
              <p:cNvSpPr txBox="1">
                <a:spLocks noChangeArrowheads="1"/>
              </p:cNvSpPr>
              <p:nvPr/>
            </p:nvSpPr>
            <p:spPr bwMode="auto">
              <a:xfrm>
                <a:off x="3822" y="1979"/>
                <a:ext cx="676" cy="33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a:t>can still</a:t>
                </a:r>
              </a:p>
              <a:p>
                <a:pPr algn="l">
                  <a:lnSpc>
                    <a:spcPct val="90000"/>
                  </a:lnSpc>
                  <a:defRPr/>
                </a:pPr>
                <a:r>
                  <a:rPr lang="en-US"/>
                  <a:t>send data</a:t>
                </a:r>
              </a:p>
            </p:txBody>
          </p:sp>
        </p:grpSp>
        <p:grpSp>
          <p:nvGrpSpPr>
            <p:cNvPr id="15" name="Group 78"/>
            <p:cNvGrpSpPr>
              <a:grpSpLocks/>
            </p:cNvGrpSpPr>
            <p:nvPr/>
          </p:nvGrpSpPr>
          <p:grpSpPr bwMode="auto">
            <a:xfrm>
              <a:off x="6059488" y="3032126"/>
              <a:ext cx="2622550" cy="1793876"/>
              <a:chOff x="3817" y="1910"/>
              <a:chExt cx="1652" cy="1130"/>
            </a:xfrm>
          </p:grpSpPr>
          <p:sp>
            <p:nvSpPr>
              <p:cNvPr id="81" name="Text Box 50"/>
              <p:cNvSpPr txBox="1">
                <a:spLocks noChangeArrowheads="1"/>
              </p:cNvSpPr>
              <p:nvPr/>
            </p:nvSpPr>
            <p:spPr bwMode="auto">
              <a:xfrm>
                <a:off x="3817" y="2703"/>
                <a:ext cx="896" cy="33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a:t>can no longer</a:t>
                </a:r>
              </a:p>
              <a:p>
                <a:pPr algn="l">
                  <a:lnSpc>
                    <a:spcPct val="90000"/>
                  </a:lnSpc>
                  <a:defRPr/>
                </a:pPr>
                <a:r>
                  <a:rPr lang="en-US"/>
                  <a:t>send data</a:t>
                </a:r>
              </a:p>
            </p:txBody>
          </p:sp>
          <p:grpSp>
            <p:nvGrpSpPr>
              <p:cNvPr id="82" name="Group 76"/>
              <p:cNvGrpSpPr>
                <a:grpSpLocks/>
              </p:cNvGrpSpPr>
              <p:nvPr/>
            </p:nvGrpSpPr>
            <p:grpSpPr bwMode="auto">
              <a:xfrm>
                <a:off x="4691" y="1910"/>
                <a:ext cx="778" cy="744"/>
                <a:chOff x="4691" y="1910"/>
                <a:chExt cx="778" cy="744"/>
              </a:xfrm>
            </p:grpSpPr>
            <p:sp>
              <p:nvSpPr>
                <p:cNvPr id="83" name="Line 39"/>
                <p:cNvSpPr>
                  <a:spLocks noChangeShapeType="1"/>
                </p:cNvSpPr>
                <p:nvPr/>
              </p:nvSpPr>
              <p:spPr bwMode="auto">
                <a:xfrm>
                  <a:off x="5167" y="1910"/>
                  <a:ext cx="0" cy="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84" name="Text Box 55"/>
                <p:cNvSpPr txBox="1">
                  <a:spLocks noChangeArrowheads="1"/>
                </p:cNvSpPr>
                <p:nvPr/>
              </p:nvSpPr>
              <p:spPr bwMode="auto">
                <a:xfrm>
                  <a:off x="4691" y="2421"/>
                  <a:ext cx="77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LAST_ACK</a:t>
                  </a:r>
                </a:p>
              </p:txBody>
            </p:sp>
          </p:grpSp>
        </p:grpSp>
        <p:grpSp>
          <p:nvGrpSpPr>
            <p:cNvPr id="16" name="Group 82"/>
            <p:cNvGrpSpPr>
              <a:grpSpLocks/>
            </p:cNvGrpSpPr>
            <p:nvPr/>
          </p:nvGrpSpPr>
          <p:grpSpPr bwMode="auto">
            <a:xfrm>
              <a:off x="7642229" y="4213227"/>
              <a:ext cx="1014413" cy="1257301"/>
              <a:chOff x="4814" y="2654"/>
              <a:chExt cx="639" cy="792"/>
            </a:xfrm>
          </p:grpSpPr>
          <p:sp>
            <p:nvSpPr>
              <p:cNvPr id="79" name="Text Box 11"/>
              <p:cNvSpPr txBox="1">
                <a:spLocks noChangeArrowheads="1"/>
              </p:cNvSpPr>
              <p:nvPr/>
            </p:nvSpPr>
            <p:spPr bwMode="auto">
              <a:xfrm>
                <a:off x="4814" y="3213"/>
                <a:ext cx="639"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CLOSED</a:t>
                </a:r>
              </a:p>
            </p:txBody>
          </p:sp>
          <p:sp>
            <p:nvSpPr>
              <p:cNvPr id="80" name="Line 57"/>
              <p:cNvSpPr>
                <a:spLocks noChangeShapeType="1"/>
              </p:cNvSpPr>
              <p:nvPr/>
            </p:nvSpPr>
            <p:spPr bwMode="auto">
              <a:xfrm>
                <a:off x="5173" y="2654"/>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grpSp>
          <p:nvGrpSpPr>
            <p:cNvPr id="17" name="Group 77"/>
            <p:cNvGrpSpPr>
              <a:grpSpLocks/>
            </p:cNvGrpSpPr>
            <p:nvPr/>
          </p:nvGrpSpPr>
          <p:grpSpPr bwMode="auto">
            <a:xfrm>
              <a:off x="585788" y="3605215"/>
              <a:ext cx="1558925" cy="1077913"/>
              <a:chOff x="369" y="2271"/>
              <a:chExt cx="982" cy="679"/>
            </a:xfrm>
          </p:grpSpPr>
          <p:sp>
            <p:nvSpPr>
              <p:cNvPr id="77" name="Text Box 58"/>
              <p:cNvSpPr txBox="1">
                <a:spLocks noChangeArrowheads="1"/>
              </p:cNvSpPr>
              <p:nvPr/>
            </p:nvSpPr>
            <p:spPr bwMode="auto">
              <a:xfrm>
                <a:off x="369" y="2717"/>
                <a:ext cx="98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TIMED_WAIT</a:t>
                </a:r>
              </a:p>
            </p:txBody>
          </p:sp>
          <p:sp>
            <p:nvSpPr>
              <p:cNvPr id="78" name="Line 60"/>
              <p:cNvSpPr>
                <a:spLocks noChangeShapeType="1"/>
              </p:cNvSpPr>
              <p:nvPr/>
            </p:nvSpPr>
            <p:spPr bwMode="auto">
              <a:xfrm>
                <a:off x="638" y="2271"/>
                <a:ext cx="0" cy="4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grpSp>
          <p:nvGrpSpPr>
            <p:cNvPr id="18" name="Group 81"/>
            <p:cNvGrpSpPr>
              <a:grpSpLocks/>
            </p:cNvGrpSpPr>
            <p:nvPr/>
          </p:nvGrpSpPr>
          <p:grpSpPr bwMode="auto">
            <a:xfrm>
              <a:off x="674688" y="4486276"/>
              <a:ext cx="2743200" cy="1801813"/>
              <a:chOff x="425" y="2826"/>
              <a:chExt cx="1728" cy="1135"/>
            </a:xfrm>
          </p:grpSpPr>
          <p:sp>
            <p:nvSpPr>
              <p:cNvPr id="71" name="Line 52"/>
              <p:cNvSpPr>
                <a:spLocks noChangeShapeType="1"/>
              </p:cNvSpPr>
              <p:nvPr/>
            </p:nvSpPr>
            <p:spPr bwMode="auto">
              <a:xfrm>
                <a:off x="1820" y="2833"/>
                <a:ext cx="7" cy="105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72" name="Text Box 51"/>
              <p:cNvSpPr txBox="1">
                <a:spLocks noChangeArrowheads="1"/>
              </p:cNvSpPr>
              <p:nvPr/>
            </p:nvSpPr>
            <p:spPr bwMode="auto">
              <a:xfrm>
                <a:off x="1091" y="3093"/>
                <a:ext cx="1062" cy="47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dirty="0"/>
                  <a:t> timed wait </a:t>
                </a:r>
              </a:p>
              <a:p>
                <a:pPr algn="r">
                  <a:lnSpc>
                    <a:spcPct val="90000"/>
                  </a:lnSpc>
                  <a:defRPr/>
                </a:pPr>
                <a:r>
                  <a:rPr lang="en-US" dirty="0"/>
                  <a:t>for 2*max </a:t>
                </a:r>
              </a:p>
              <a:p>
                <a:pPr algn="r">
                  <a:lnSpc>
                    <a:spcPct val="90000"/>
                  </a:lnSpc>
                  <a:defRPr/>
                </a:pPr>
                <a:r>
                  <a:rPr lang="en-US" dirty="0"/>
                  <a:t>segment lifetime</a:t>
                </a:r>
              </a:p>
            </p:txBody>
          </p:sp>
          <p:sp>
            <p:nvSpPr>
              <p:cNvPr id="73" name="Line 53"/>
              <p:cNvSpPr>
                <a:spLocks noChangeShapeType="1"/>
              </p:cNvSpPr>
              <p:nvPr/>
            </p:nvSpPr>
            <p:spPr bwMode="auto">
              <a:xfrm>
                <a:off x="1742" y="2826"/>
                <a:ext cx="14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74" name="Line 54"/>
              <p:cNvSpPr>
                <a:spLocks noChangeShapeType="1"/>
              </p:cNvSpPr>
              <p:nvPr/>
            </p:nvSpPr>
            <p:spPr bwMode="auto">
              <a:xfrm>
                <a:off x="1759" y="3889"/>
                <a:ext cx="14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75" name="Text Box 59"/>
              <p:cNvSpPr txBox="1">
                <a:spLocks noChangeArrowheads="1"/>
              </p:cNvSpPr>
              <p:nvPr/>
            </p:nvSpPr>
            <p:spPr bwMode="auto">
              <a:xfrm>
                <a:off x="425" y="3728"/>
                <a:ext cx="639"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CLOSED</a:t>
                </a:r>
              </a:p>
            </p:txBody>
          </p:sp>
          <p:sp>
            <p:nvSpPr>
              <p:cNvPr id="76" name="Line 61"/>
              <p:cNvSpPr>
                <a:spLocks noChangeShapeType="1"/>
              </p:cNvSpPr>
              <p:nvPr/>
            </p:nvSpPr>
            <p:spPr bwMode="auto">
              <a:xfrm>
                <a:off x="631" y="2918"/>
                <a:ext cx="0" cy="8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grpSp>
          <p:nvGrpSpPr>
            <p:cNvPr id="19" name="Group 71"/>
            <p:cNvGrpSpPr>
              <a:grpSpLocks/>
            </p:cNvGrpSpPr>
            <p:nvPr/>
          </p:nvGrpSpPr>
          <p:grpSpPr bwMode="auto">
            <a:xfrm>
              <a:off x="550863" y="2046287"/>
              <a:ext cx="1487487" cy="733424"/>
              <a:chOff x="347" y="1289"/>
              <a:chExt cx="937" cy="462"/>
            </a:xfrm>
          </p:grpSpPr>
          <p:sp>
            <p:nvSpPr>
              <p:cNvPr id="69" name="Text Box 31"/>
              <p:cNvSpPr txBox="1">
                <a:spLocks noChangeArrowheads="1"/>
              </p:cNvSpPr>
              <p:nvPr/>
            </p:nvSpPr>
            <p:spPr bwMode="auto">
              <a:xfrm>
                <a:off x="347" y="1518"/>
                <a:ext cx="93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FIN_WAIT_1</a:t>
                </a:r>
              </a:p>
            </p:txBody>
          </p:sp>
          <p:sp>
            <p:nvSpPr>
              <p:cNvPr id="70" name="Line 32"/>
              <p:cNvSpPr>
                <a:spLocks noChangeShapeType="1"/>
              </p:cNvSpPr>
              <p:nvPr/>
            </p:nvSpPr>
            <p:spPr bwMode="auto">
              <a:xfrm>
                <a:off x="630" y="1289"/>
                <a:ext cx="0" cy="2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grpSp>
        <p:grpSp>
          <p:nvGrpSpPr>
            <p:cNvPr id="20" name="Group 70"/>
            <p:cNvGrpSpPr>
              <a:grpSpLocks/>
            </p:cNvGrpSpPr>
            <p:nvPr/>
          </p:nvGrpSpPr>
          <p:grpSpPr bwMode="auto">
            <a:xfrm>
              <a:off x="1204913" y="2100263"/>
              <a:ext cx="4775200" cy="1103312"/>
              <a:chOff x="759" y="1323"/>
              <a:chExt cx="3008" cy="695"/>
            </a:xfrm>
          </p:grpSpPr>
          <p:sp>
            <p:nvSpPr>
              <p:cNvPr id="64" name="Line 6"/>
              <p:cNvSpPr>
                <a:spLocks noChangeShapeType="1"/>
              </p:cNvSpPr>
              <p:nvPr/>
            </p:nvSpPr>
            <p:spPr bwMode="auto">
              <a:xfrm>
                <a:off x="2195" y="1442"/>
                <a:ext cx="1572" cy="32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Tahoma" charset="0"/>
                  <a:ea typeface="ＭＳ Ｐゴシック" charset="0"/>
                </a:endParaRPr>
              </a:p>
            </p:txBody>
          </p:sp>
          <p:sp>
            <p:nvSpPr>
              <p:cNvPr id="65" name="Rectangle 7"/>
              <p:cNvSpPr>
                <a:spLocks noChangeArrowheads="1"/>
              </p:cNvSpPr>
              <p:nvPr/>
            </p:nvSpPr>
            <p:spPr bwMode="auto">
              <a:xfrm>
                <a:off x="2644" y="1369"/>
                <a:ext cx="590" cy="3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66" name="Text Box 8"/>
              <p:cNvSpPr txBox="1">
                <a:spLocks noChangeArrowheads="1"/>
              </p:cNvSpPr>
              <p:nvPr/>
            </p:nvSpPr>
            <p:spPr bwMode="auto">
              <a:xfrm>
                <a:off x="2430" y="1493"/>
                <a:ext cx="1182"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err="1"/>
                  <a:t>FINbit</a:t>
                </a:r>
                <a:r>
                  <a:rPr lang="en-US" sz="1800" dirty="0"/>
                  <a:t>=1, </a:t>
                </a:r>
                <a:r>
                  <a:rPr lang="en-US" sz="1800" dirty="0" err="1"/>
                  <a:t>seq</a:t>
                </a:r>
                <a:r>
                  <a:rPr lang="en-US" sz="1800" dirty="0"/>
                  <a:t>=x</a:t>
                </a:r>
              </a:p>
            </p:txBody>
          </p:sp>
          <p:sp>
            <p:nvSpPr>
              <p:cNvPr id="67" name="Text Box 9"/>
              <p:cNvSpPr txBox="1">
                <a:spLocks noChangeArrowheads="1"/>
              </p:cNvSpPr>
              <p:nvPr/>
            </p:nvSpPr>
            <p:spPr bwMode="auto">
              <a:xfrm>
                <a:off x="1209" y="1541"/>
                <a:ext cx="913" cy="4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a:t>can no longer</a:t>
                </a:r>
              </a:p>
              <a:p>
                <a:pPr algn="r">
                  <a:lnSpc>
                    <a:spcPct val="90000"/>
                  </a:lnSpc>
                  <a:defRPr/>
                </a:pPr>
                <a:r>
                  <a:rPr lang="en-US"/>
                  <a:t>send but can</a:t>
                </a:r>
              </a:p>
              <a:p>
                <a:pPr algn="r">
                  <a:lnSpc>
                    <a:spcPct val="90000"/>
                  </a:lnSpc>
                  <a:defRPr/>
                </a:pPr>
                <a:r>
                  <a:rPr lang="en-US"/>
                  <a:t> receive data</a:t>
                </a:r>
              </a:p>
            </p:txBody>
          </p:sp>
          <p:sp>
            <p:nvSpPr>
              <p:cNvPr id="68" name="Text Box 67"/>
              <p:cNvSpPr txBox="1">
                <a:spLocks noChangeArrowheads="1"/>
              </p:cNvSpPr>
              <p:nvPr/>
            </p:nvSpPr>
            <p:spPr bwMode="auto">
              <a:xfrm>
                <a:off x="759" y="1323"/>
                <a:ext cx="1671"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Courier New" charset="0"/>
                  </a:rPr>
                  <a:t>clientSocket.close()</a:t>
                </a:r>
              </a:p>
            </p:txBody>
          </p:sp>
        </p:grpSp>
        <p:sp>
          <p:nvSpPr>
            <p:cNvPr id="21" name="Text Box 84"/>
            <p:cNvSpPr txBox="1">
              <a:spLocks noChangeArrowheads="1"/>
            </p:cNvSpPr>
            <p:nvPr/>
          </p:nvSpPr>
          <p:spPr bwMode="auto">
            <a:xfrm>
              <a:off x="417133" y="1368425"/>
              <a:ext cx="1241805" cy="5934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zh-CN" altLang="en-US" sz="1800" i="1" dirty="0">
                  <a:solidFill>
                    <a:srgbClr val="000099"/>
                  </a:solidFill>
                </a:rPr>
                <a:t>客户端状态</a:t>
              </a:r>
              <a:endParaRPr lang="en-US" altLang="zh-CN" sz="1800" i="1" dirty="0">
                <a:solidFill>
                  <a:srgbClr val="000099"/>
                </a:solidFill>
              </a:endParaRPr>
            </a:p>
            <a:p>
              <a:pPr algn="r"/>
              <a:endParaRPr lang="en-US" altLang="zh-CN" sz="1800" i="1" dirty="0">
                <a:solidFill>
                  <a:srgbClr val="000099"/>
                </a:solidFill>
              </a:endParaRPr>
            </a:p>
          </p:txBody>
        </p:sp>
        <p:sp>
          <p:nvSpPr>
            <p:cNvPr id="22" name="Text Box 85"/>
            <p:cNvSpPr txBox="1">
              <a:spLocks noChangeArrowheads="1"/>
            </p:cNvSpPr>
            <p:nvPr/>
          </p:nvSpPr>
          <p:spPr bwMode="auto">
            <a:xfrm>
              <a:off x="7135711" y="1385888"/>
              <a:ext cx="1455839" cy="3391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zh-CN" altLang="en-US" sz="1800" i="1" dirty="0">
                  <a:solidFill>
                    <a:srgbClr val="000099"/>
                  </a:solidFill>
                </a:rPr>
                <a:t>服务器端状态</a:t>
              </a:r>
              <a:endParaRPr lang="en-US" altLang="zh-CN" sz="1800" i="1" dirty="0">
                <a:solidFill>
                  <a:srgbClr val="000099"/>
                </a:solidFill>
              </a:endParaRPr>
            </a:p>
          </p:txBody>
        </p:sp>
        <p:sp>
          <p:nvSpPr>
            <p:cNvPr id="23" name="Text Box 86"/>
            <p:cNvSpPr txBox="1">
              <a:spLocks noChangeArrowheads="1"/>
            </p:cNvSpPr>
            <p:nvPr/>
          </p:nvSpPr>
          <p:spPr bwMode="auto">
            <a:xfrm>
              <a:off x="7769225" y="1768475"/>
              <a:ext cx="8385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ESTAB</a:t>
              </a:r>
            </a:p>
          </p:txBody>
        </p:sp>
        <p:sp>
          <p:nvSpPr>
            <p:cNvPr id="24" name="Text Box 87"/>
            <p:cNvSpPr txBox="1">
              <a:spLocks noChangeArrowheads="1"/>
            </p:cNvSpPr>
            <p:nvPr/>
          </p:nvSpPr>
          <p:spPr bwMode="auto">
            <a:xfrm>
              <a:off x="533400" y="1751013"/>
              <a:ext cx="8385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ESTAB</a:t>
              </a:r>
            </a:p>
          </p:txBody>
        </p:sp>
        <p:grpSp>
          <p:nvGrpSpPr>
            <p:cNvPr id="25" name="Group 88"/>
            <p:cNvGrpSpPr>
              <a:grpSpLocks/>
            </p:cNvGrpSpPr>
            <p:nvPr/>
          </p:nvGrpSpPr>
          <p:grpSpPr bwMode="auto">
            <a:xfrm>
              <a:off x="3140075" y="1443038"/>
              <a:ext cx="642938" cy="600075"/>
              <a:chOff x="-44" y="1473"/>
              <a:chExt cx="981" cy="1105"/>
            </a:xfrm>
          </p:grpSpPr>
          <p:pic>
            <p:nvPicPr>
              <p:cNvPr id="62" name="Picture 8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Freeform 9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grpSp>
          <p:nvGrpSpPr>
            <p:cNvPr id="26" name="Group 91"/>
            <p:cNvGrpSpPr>
              <a:grpSpLocks/>
            </p:cNvGrpSpPr>
            <p:nvPr/>
          </p:nvGrpSpPr>
          <p:grpSpPr bwMode="auto">
            <a:xfrm>
              <a:off x="5772150" y="1446213"/>
              <a:ext cx="336550" cy="512762"/>
              <a:chOff x="4140" y="429"/>
              <a:chExt cx="1425" cy="2396"/>
            </a:xfrm>
          </p:grpSpPr>
          <p:sp>
            <p:nvSpPr>
              <p:cNvPr id="27" name="Freeform 92"/>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8" name="Rectangle 9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29" name="Freeform 94"/>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0" name="Freeform 95"/>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2" name="Rectangle 9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nvGrpSpPr>
              <p:cNvPr id="33" name="Group 97"/>
              <p:cNvGrpSpPr>
                <a:grpSpLocks/>
              </p:cNvGrpSpPr>
              <p:nvPr/>
            </p:nvGrpSpPr>
            <p:grpSpPr bwMode="auto">
              <a:xfrm>
                <a:off x="4749" y="668"/>
                <a:ext cx="581" cy="145"/>
                <a:chOff x="614" y="2568"/>
                <a:chExt cx="725" cy="139"/>
              </a:xfrm>
            </p:grpSpPr>
            <p:sp>
              <p:nvSpPr>
                <p:cNvPr id="60" name="AutoShape 98"/>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61" name="AutoShape 9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sp>
            <p:nvSpPr>
              <p:cNvPr id="34" name="Rectangle 10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nvGrpSpPr>
              <p:cNvPr id="35" name="Group 101"/>
              <p:cNvGrpSpPr>
                <a:grpSpLocks/>
              </p:cNvGrpSpPr>
              <p:nvPr/>
            </p:nvGrpSpPr>
            <p:grpSpPr bwMode="auto">
              <a:xfrm>
                <a:off x="4747" y="994"/>
                <a:ext cx="581" cy="134"/>
                <a:chOff x="614" y="2568"/>
                <a:chExt cx="725" cy="139"/>
              </a:xfrm>
            </p:grpSpPr>
            <p:sp>
              <p:nvSpPr>
                <p:cNvPr id="58" name="AutoShape 102"/>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59" name="AutoShape 10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sp>
            <p:nvSpPr>
              <p:cNvPr id="36" name="Rectangle 10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37" name="Rectangle 10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nvGrpSpPr>
              <p:cNvPr id="38" name="Group 106"/>
              <p:cNvGrpSpPr>
                <a:grpSpLocks/>
              </p:cNvGrpSpPr>
              <p:nvPr/>
            </p:nvGrpSpPr>
            <p:grpSpPr bwMode="auto">
              <a:xfrm>
                <a:off x="4735" y="1627"/>
                <a:ext cx="582" cy="151"/>
                <a:chOff x="614" y="2568"/>
                <a:chExt cx="725" cy="139"/>
              </a:xfrm>
            </p:grpSpPr>
            <p:sp>
              <p:nvSpPr>
                <p:cNvPr id="56" name="AutoShape 107"/>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57" name="AutoShape 10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sp>
            <p:nvSpPr>
              <p:cNvPr id="39" name="Freeform 109"/>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nvGrpSpPr>
              <p:cNvPr id="42" name="Group 110"/>
              <p:cNvGrpSpPr>
                <a:grpSpLocks/>
              </p:cNvGrpSpPr>
              <p:nvPr/>
            </p:nvGrpSpPr>
            <p:grpSpPr bwMode="auto">
              <a:xfrm>
                <a:off x="4739" y="1327"/>
                <a:ext cx="582" cy="139"/>
                <a:chOff x="614" y="2568"/>
                <a:chExt cx="725" cy="139"/>
              </a:xfrm>
            </p:grpSpPr>
            <p:sp>
              <p:nvSpPr>
                <p:cNvPr id="54" name="AutoShape 111"/>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55" name="AutoShape 11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sp>
            <p:nvSpPr>
              <p:cNvPr id="43" name="Rectangle 11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44" name="Freeform 114"/>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5" name="Freeform 115"/>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6" name="Oval 116"/>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47" name="Freeform 117"/>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8" name="AutoShape 11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49" name="AutoShape 11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50" name="Oval 120"/>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51" name="Oval 121"/>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zh-CN" altLang="zh-CN" sz="2000">
                  <a:solidFill>
                    <a:srgbClr val="FF0000"/>
                  </a:solidFill>
                  <a:latin typeface="Arial" panose="020B0604020202020204" pitchFamily="34" charset="0"/>
                  <a:cs typeface="Arial" panose="020B0604020202020204" pitchFamily="34" charset="0"/>
                </a:endParaRPr>
              </a:p>
            </p:txBody>
          </p:sp>
          <p:sp>
            <p:nvSpPr>
              <p:cNvPr id="52" name="Oval 122"/>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sp>
            <p:nvSpPr>
              <p:cNvPr id="53" name="Rectangle 12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1800"/>
              </a:p>
            </p:txBody>
          </p:sp>
        </p:grpSp>
      </p:grpSp>
      <p:sp>
        <p:nvSpPr>
          <p:cNvPr id="100" name="文本框 99"/>
          <p:cNvSpPr txBox="1"/>
          <p:nvPr/>
        </p:nvSpPr>
        <p:spPr>
          <a:xfrm>
            <a:off x="6916125" y="6203764"/>
            <a:ext cx="2996593" cy="400110"/>
          </a:xfrm>
          <a:prstGeom prst="rect">
            <a:avLst/>
          </a:prstGeom>
          <a:noFill/>
        </p:spPr>
        <p:txBody>
          <a:bodyPr wrap="square" rtlCol="0">
            <a:spAutoFit/>
          </a:bodyPr>
          <a:lstStyle/>
          <a:p>
            <a:pPr algn="ctr"/>
            <a:r>
              <a:rPr lang="zh-CN" altLang="en-US" sz="2000" dirty="0">
                <a:solidFill>
                  <a:srgbClr val="FF0000"/>
                </a:solidFill>
              </a:rPr>
              <a:t>关闭连接四次挥手示意图</a:t>
            </a:r>
          </a:p>
        </p:txBody>
      </p:sp>
    </p:spTree>
    <p:extLst>
      <p:ext uri="{BB962C8B-B14F-4D97-AF65-F5344CB8AC3E}">
        <p14:creationId xmlns:p14="http://schemas.microsoft.com/office/powerpoint/2010/main" val="30033611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3943168" y="710268"/>
            <a:ext cx="4305667"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连接管理</a:t>
            </a:r>
            <a:r>
              <a:rPr lang="en-US" altLang="zh-CN" sz="3600" b="1" dirty="0">
                <a:solidFill>
                  <a:schemeClr val="accent1"/>
                </a:solidFill>
                <a:cs typeface="+mn-ea"/>
                <a:sym typeface="+mn-lt"/>
              </a:rPr>
              <a:t>(</a:t>
            </a:r>
            <a:r>
              <a:rPr lang="zh-CN" altLang="en-US" sz="3600" b="1" dirty="0">
                <a:solidFill>
                  <a:schemeClr val="accent1"/>
                </a:solidFill>
                <a:cs typeface="+mn-ea"/>
                <a:sym typeface="+mn-lt"/>
              </a:rPr>
              <a:t>继续</a:t>
            </a:r>
            <a:r>
              <a:rPr lang="en-US" altLang="zh-CN" sz="3600" b="1" dirty="0">
                <a:solidFill>
                  <a:schemeClr val="accent1"/>
                </a:solidFill>
                <a:cs typeface="+mn-ea"/>
                <a:sym typeface="+mn-lt"/>
              </a:rPr>
              <a:t>)</a:t>
            </a:r>
          </a:p>
        </p:txBody>
      </p:sp>
      <p:pic>
        <p:nvPicPr>
          <p:cNvPr id="8"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657350"/>
            <a:ext cx="83820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p:nvSpPr>
        <p:spPr bwMode="auto">
          <a:xfrm>
            <a:off x="4859338" y="5867400"/>
            <a:ext cx="323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2000" b="1">
                <a:latin typeface="Comic Sans MS" panose="030F0702030302020204" pitchFamily="66" charset="0"/>
                <a:ea typeface="宋体" panose="02010600030101010101" pitchFamily="2" charset="-122"/>
              </a:rPr>
              <a:t>TCP </a:t>
            </a:r>
            <a:r>
              <a:rPr lang="zh-CN" altLang="en-US" sz="2000" b="1">
                <a:latin typeface="Comic Sans MS" panose="030F0702030302020204" pitchFamily="66" charset="0"/>
                <a:ea typeface="宋体" panose="02010600030101010101" pitchFamily="2" charset="-122"/>
              </a:rPr>
              <a:t>客户端状态转换图</a:t>
            </a:r>
          </a:p>
        </p:txBody>
      </p:sp>
      <p:sp>
        <p:nvSpPr>
          <p:cNvPr id="2" name="矩形 1">
            <a:extLst>
              <a:ext uri="{FF2B5EF4-FFF2-40B4-BE49-F238E27FC236}">
                <a16:creationId xmlns:a16="http://schemas.microsoft.com/office/drawing/2014/main" id="{7AF01108-8D1D-4439-B94C-2F000E38573C}"/>
              </a:ext>
            </a:extLst>
          </p:cNvPr>
          <p:cNvSpPr/>
          <p:nvPr/>
        </p:nvSpPr>
        <p:spPr>
          <a:xfrm>
            <a:off x="227635" y="6343803"/>
            <a:ext cx="11736730" cy="338554"/>
          </a:xfrm>
          <a:prstGeom prst="rect">
            <a:avLst/>
          </a:prstGeom>
        </p:spPr>
        <p:txBody>
          <a:bodyPr wrap="square">
            <a:spAutoFit/>
          </a:bodyPr>
          <a:lstStyle/>
          <a:p>
            <a:r>
              <a:rPr lang="en-US" altLang="zh-CN" sz="1600" dirty="0"/>
              <a:t>Ref</a:t>
            </a:r>
            <a:r>
              <a:rPr lang="zh-CN" altLang="en-US" sz="1600" dirty="0"/>
              <a:t>：</a:t>
            </a:r>
            <a:r>
              <a:rPr lang="en-US" altLang="zh-CN" sz="1600" dirty="0"/>
              <a:t>TCP</a:t>
            </a:r>
            <a:r>
              <a:rPr lang="zh-CN" altLang="en-US" sz="1600" dirty="0"/>
              <a:t>释放连接时为什么</a:t>
            </a:r>
            <a:r>
              <a:rPr lang="en-US" altLang="zh-CN" sz="1600" dirty="0" err="1"/>
              <a:t>time_wait</a:t>
            </a:r>
            <a:r>
              <a:rPr lang="zh-CN" altLang="en-US" sz="1600" dirty="0"/>
              <a:t>状态必须等待</a:t>
            </a:r>
            <a:r>
              <a:rPr lang="en-US" altLang="zh-CN" sz="1600" dirty="0"/>
              <a:t>2MSL</a:t>
            </a:r>
            <a:r>
              <a:rPr lang="zh-CN" altLang="en-US" sz="1600" dirty="0"/>
              <a:t>时间：</a:t>
            </a:r>
            <a:r>
              <a:rPr lang="en-US" altLang="zh-CN" sz="1600" u="sng" dirty="0">
                <a:hlinkClick r:id="rId4"/>
              </a:rPr>
              <a:t>https://www.cnblogs.com/huenchao/p/6266352.html</a:t>
            </a:r>
            <a:endParaRPr lang="zh-CN" altLang="en-US" sz="1600" u="sng" dirty="0"/>
          </a:p>
        </p:txBody>
      </p:sp>
      <p:sp>
        <p:nvSpPr>
          <p:cNvPr id="3" name="矩形 2">
            <a:extLst>
              <a:ext uri="{FF2B5EF4-FFF2-40B4-BE49-F238E27FC236}">
                <a16:creationId xmlns:a16="http://schemas.microsoft.com/office/drawing/2014/main" id="{C3B8962E-DF6E-4FCE-8326-9B9D317EB1BF}"/>
              </a:ext>
            </a:extLst>
          </p:cNvPr>
          <p:cNvSpPr/>
          <p:nvPr/>
        </p:nvSpPr>
        <p:spPr>
          <a:xfrm>
            <a:off x="227635" y="1280620"/>
            <a:ext cx="3756541" cy="338554"/>
          </a:xfrm>
          <a:prstGeom prst="rect">
            <a:avLst/>
          </a:prstGeom>
        </p:spPr>
        <p:txBody>
          <a:bodyPr wrap="none">
            <a:spAutoFit/>
          </a:bodyPr>
          <a:lstStyle/>
          <a:p>
            <a:r>
              <a:rPr lang="en-US" altLang="zh-CN" sz="1600" dirty="0">
                <a:solidFill>
                  <a:srgbClr val="444444"/>
                </a:solidFill>
                <a:latin typeface="Tahoma" panose="020B0604030504040204" pitchFamily="34" charset="0"/>
              </a:rPr>
              <a:t>2MSL</a:t>
            </a:r>
            <a:r>
              <a:rPr lang="zh-CN" altLang="en-US" sz="1600" dirty="0">
                <a:solidFill>
                  <a:srgbClr val="444444"/>
                </a:solidFill>
                <a:latin typeface="Tahoma" panose="020B0604030504040204" pitchFamily="34" charset="0"/>
              </a:rPr>
              <a:t>时间</a:t>
            </a:r>
            <a:r>
              <a:rPr lang="en-US" altLang="zh-CN" sz="1600" dirty="0">
                <a:solidFill>
                  <a:srgbClr val="444444"/>
                </a:solidFill>
                <a:latin typeface="Tahoma" panose="020B0604030504040204" pitchFamily="34" charset="0"/>
              </a:rPr>
              <a:t>(Maximum Segment Lifetime)</a:t>
            </a:r>
            <a:endParaRPr lang="zh-CN" altLang="en-US" sz="1600" dirty="0"/>
          </a:p>
        </p:txBody>
      </p:sp>
      <p:cxnSp>
        <p:nvCxnSpPr>
          <p:cNvPr id="5" name="直接箭头连接符 4">
            <a:extLst>
              <a:ext uri="{FF2B5EF4-FFF2-40B4-BE49-F238E27FC236}">
                <a16:creationId xmlns:a16="http://schemas.microsoft.com/office/drawing/2014/main" id="{086E4D2A-15BF-4C74-B732-A69C0200FE41}"/>
              </a:ext>
            </a:extLst>
          </p:cNvPr>
          <p:cNvCxnSpPr/>
          <p:nvPr/>
        </p:nvCxnSpPr>
        <p:spPr>
          <a:xfrm>
            <a:off x="2488557" y="1619174"/>
            <a:ext cx="636608" cy="4063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8253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3943168" y="710268"/>
            <a:ext cx="4305667"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连接管理</a:t>
            </a:r>
            <a:r>
              <a:rPr lang="en-US" altLang="zh-CN" sz="3600" b="1" dirty="0">
                <a:solidFill>
                  <a:schemeClr val="accent1"/>
                </a:solidFill>
                <a:cs typeface="+mn-ea"/>
                <a:sym typeface="+mn-lt"/>
              </a:rPr>
              <a:t>(</a:t>
            </a:r>
            <a:r>
              <a:rPr lang="zh-CN" altLang="en-US" sz="3600" b="1" dirty="0">
                <a:solidFill>
                  <a:schemeClr val="accent1"/>
                </a:solidFill>
                <a:cs typeface="+mn-ea"/>
                <a:sym typeface="+mn-lt"/>
              </a:rPr>
              <a:t>继续</a:t>
            </a:r>
            <a:r>
              <a:rPr lang="en-US" altLang="zh-CN" sz="3600" b="1" dirty="0">
                <a:solidFill>
                  <a:schemeClr val="accent1"/>
                </a:solidFill>
                <a:cs typeface="+mn-ea"/>
                <a:sym typeface="+mn-lt"/>
              </a:rPr>
              <a:t>)</a:t>
            </a:r>
          </a:p>
        </p:txBody>
      </p:sp>
      <p:pic>
        <p:nvPicPr>
          <p:cNvPr id="8"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0300" y="1628774"/>
            <a:ext cx="7404100"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p:nvSpPr>
        <p:spPr bwMode="auto">
          <a:xfrm>
            <a:off x="4730935" y="6147732"/>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2000" dirty="0">
                <a:latin typeface="+mn-ea"/>
              </a:rPr>
              <a:t>TCP </a:t>
            </a:r>
            <a:r>
              <a:rPr lang="zh-CN" altLang="en-US" sz="2000" dirty="0">
                <a:latin typeface="+mn-ea"/>
              </a:rPr>
              <a:t>服务器端状态转换图</a:t>
            </a:r>
          </a:p>
        </p:txBody>
      </p:sp>
    </p:spTree>
    <p:extLst>
      <p:ext uri="{BB962C8B-B14F-4D97-AF65-F5344CB8AC3E}">
        <p14:creationId xmlns:p14="http://schemas.microsoft.com/office/powerpoint/2010/main" val="5717191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p>
        </p:txBody>
      </p:sp>
      <p:sp>
        <p:nvSpPr>
          <p:cNvPr id="41" name="矩形 40"/>
          <p:cNvSpPr/>
          <p:nvPr/>
        </p:nvSpPr>
        <p:spPr>
          <a:xfrm>
            <a:off x="3926178" y="710268"/>
            <a:ext cx="4339650" cy="646331"/>
          </a:xfrm>
          <a:prstGeom prst="rect">
            <a:avLst/>
          </a:prstGeom>
        </p:spPr>
        <p:txBody>
          <a:bodyPr wrap="none">
            <a:spAutoFit/>
          </a:bodyPr>
          <a:lstStyle/>
          <a:p>
            <a:pPr algn="ctr"/>
            <a:r>
              <a:rPr lang="zh-CN" altLang="en-US" sz="3600" b="1" dirty="0">
                <a:solidFill>
                  <a:schemeClr val="accent1"/>
                </a:solidFill>
                <a:cs typeface="+mn-ea"/>
                <a:sym typeface="+mn-lt"/>
              </a:rPr>
              <a:t>多路复用和多路分解</a:t>
            </a:r>
          </a:p>
        </p:txBody>
      </p:sp>
      <p:pic>
        <p:nvPicPr>
          <p:cNvPr id="5" name="图片 4"/>
          <p:cNvPicPr>
            <a:picLocks noChangeAspect="1"/>
          </p:cNvPicPr>
          <p:nvPr/>
        </p:nvPicPr>
        <p:blipFill>
          <a:blip r:embed="rId3"/>
          <a:stretch>
            <a:fillRect/>
          </a:stretch>
        </p:blipFill>
        <p:spPr>
          <a:xfrm>
            <a:off x="2343487" y="1729357"/>
            <a:ext cx="6980525" cy="3787468"/>
          </a:xfrm>
          <a:prstGeom prst="rect">
            <a:avLst/>
          </a:prstGeom>
        </p:spPr>
      </p:pic>
    </p:spTree>
    <p:extLst>
      <p:ext uri="{BB962C8B-B14F-4D97-AF65-F5344CB8AC3E}">
        <p14:creationId xmlns:p14="http://schemas.microsoft.com/office/powerpoint/2010/main" val="17938654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97088" y="1520190"/>
            <a:ext cx="4065623" cy="305851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30000"/>
              </a:lnSpc>
              <a:buFont typeface="Arial" pitchFamily="34" charset="0"/>
              <a:buChar char="•"/>
              <a:defRPr/>
            </a:pPr>
            <a:r>
              <a:rPr lang="en-US" altLang="zh-CN" sz="2000" dirty="0">
                <a:latin typeface="微软雅黑" panose="020B0503020204020204" pitchFamily="34" charset="-122"/>
                <a:ea typeface="微软雅黑" panose="020B0503020204020204" pitchFamily="34" charset="-122"/>
              </a:rPr>
              <a:t> TCP </a:t>
            </a:r>
            <a:r>
              <a:rPr lang="zh-CN" altLang="en-US" sz="2000" dirty="0">
                <a:latin typeface="微软雅黑" panose="020B0503020204020204" pitchFamily="34" charset="-122"/>
                <a:ea typeface="微软雅黑" panose="020B0503020204020204" pitchFamily="34" charset="-122"/>
              </a:rPr>
              <a:t>协议的操作可以使用一个具有 </a:t>
            </a:r>
            <a:r>
              <a:rPr lang="en-US" altLang="zh-CN" sz="2000" dirty="0">
                <a:latin typeface="微软雅黑" panose="020B0503020204020204" pitchFamily="34" charset="-122"/>
                <a:ea typeface="微软雅黑" panose="020B0503020204020204" pitchFamily="34" charset="-122"/>
              </a:rPr>
              <a:t>11 </a:t>
            </a:r>
            <a:r>
              <a:rPr lang="zh-CN" altLang="en-US" sz="2000" dirty="0">
                <a:latin typeface="微软雅黑" panose="020B0503020204020204" pitchFamily="34" charset="-122"/>
                <a:ea typeface="微软雅黑" panose="020B0503020204020204" pitchFamily="34" charset="-122"/>
              </a:rPr>
              <a:t>种状态的有限状态机来表示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如图，请课外学习。</a:t>
            </a:r>
            <a:endParaRPr lang="en-US" altLang="zh-CN" sz="2000" dirty="0">
              <a:latin typeface="微软雅黑" panose="020B0503020204020204" pitchFamily="34" charset="-122"/>
              <a:ea typeface="微软雅黑" panose="020B0503020204020204" pitchFamily="34" charset="-122"/>
            </a:endParaRPr>
          </a:p>
          <a:p>
            <a:pPr marL="342900" indent="-342900">
              <a:lnSpc>
                <a:spcPct val="130000"/>
              </a:lnSpc>
              <a:buFont typeface="Arial" pitchFamily="34" charset="0"/>
              <a:buChar char="•"/>
              <a:defRPr/>
            </a:pPr>
            <a:endParaRPr lang="en-US" altLang="zh-CN" sz="2000" dirty="0">
              <a:latin typeface="微软雅黑" panose="020B0503020204020204" pitchFamily="34" charset="-122"/>
              <a:ea typeface="微软雅黑" panose="020B0503020204020204" pitchFamily="34" charset="-122"/>
            </a:endParaRPr>
          </a:p>
          <a:p>
            <a:pPr marL="342900" indent="-342900">
              <a:lnSpc>
                <a:spcPct val="130000"/>
              </a:lnSpc>
              <a:buFont typeface="Arial" pitchFamily="34" charset="0"/>
              <a:buChar char="•"/>
              <a:defRPr/>
            </a:pPr>
            <a:r>
              <a:rPr lang="zh-CN" altLang="en-US" sz="2000" dirty="0">
                <a:latin typeface="微软雅黑" panose="020B0503020204020204" pitchFamily="34" charset="-122"/>
                <a:ea typeface="微软雅黑" panose="020B0503020204020204" pitchFamily="34" charset="-122"/>
              </a:rPr>
              <a:t>延伸学习：</a:t>
            </a:r>
            <a:r>
              <a:rPr lang="en-US" altLang="zh-CN" sz="2000" dirty="0">
                <a:latin typeface="微软雅黑" panose="020B0503020204020204" pitchFamily="34" charset="-122"/>
                <a:ea typeface="微软雅黑" panose="020B0503020204020204" pitchFamily="34" charset="-122"/>
              </a:rPr>
              <a:t>TCP</a:t>
            </a:r>
            <a:r>
              <a:rPr lang="zh-CN" altLang="en-US" sz="2000" dirty="0">
                <a:latin typeface="微软雅黑" panose="020B0503020204020204" pitchFamily="34" charset="-122"/>
                <a:ea typeface="微软雅黑" panose="020B0503020204020204" pitchFamily="34" charset="-122"/>
              </a:rPr>
              <a:t>安全问题</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41" name="矩形 40"/>
          <p:cNvSpPr/>
          <p:nvPr/>
        </p:nvSpPr>
        <p:spPr>
          <a:xfrm>
            <a:off x="4003784" y="696988"/>
            <a:ext cx="3595856" cy="646331"/>
          </a:xfrm>
          <a:prstGeom prst="rect">
            <a:avLst/>
          </a:prstGeom>
        </p:spPr>
        <p:txBody>
          <a:bodyPr wrap="square">
            <a:spAutoFit/>
          </a:bodyPr>
          <a:lstStyle/>
          <a:p>
            <a:pPr algn="ctr"/>
            <a:r>
              <a:rPr lang="en-US" altLang="zh-CN" sz="3600" b="1" dirty="0">
                <a:solidFill>
                  <a:schemeClr val="accent1"/>
                </a:solidFill>
                <a:cs typeface="+mn-ea"/>
                <a:sym typeface="+mn-lt"/>
              </a:rPr>
              <a:t>TCP</a:t>
            </a:r>
            <a:r>
              <a:rPr lang="zh-CN" altLang="en-US" sz="3600" b="1" dirty="0">
                <a:solidFill>
                  <a:schemeClr val="accent1"/>
                </a:solidFill>
                <a:cs typeface="+mn-ea"/>
                <a:sym typeface="+mn-lt"/>
              </a:rPr>
              <a:t>有限状态机*</a:t>
            </a:r>
            <a:endParaRPr lang="en-US" altLang="zh-CN" sz="3600" b="1" dirty="0">
              <a:solidFill>
                <a:schemeClr val="accent1"/>
              </a:solidFill>
              <a:cs typeface="+mn-ea"/>
              <a:sym typeface="+mn-lt"/>
            </a:endParaRPr>
          </a:p>
        </p:txBody>
      </p:sp>
      <p:grpSp>
        <p:nvGrpSpPr>
          <p:cNvPr id="32" name="组合 31">
            <a:extLst>
              <a:ext uri="{FF2B5EF4-FFF2-40B4-BE49-F238E27FC236}">
                <a16:creationId xmlns:a16="http://schemas.microsoft.com/office/drawing/2014/main" id="{AD42C718-AE7A-4CF6-BD88-F8DF9B003B95}"/>
              </a:ext>
            </a:extLst>
          </p:cNvPr>
          <p:cNvGrpSpPr/>
          <p:nvPr/>
        </p:nvGrpSpPr>
        <p:grpSpPr>
          <a:xfrm>
            <a:off x="4291286" y="1371894"/>
            <a:ext cx="7799473" cy="5514681"/>
            <a:chOff x="5068802" y="1343319"/>
            <a:chExt cx="6830145" cy="4817693"/>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5068802" y="1343319"/>
              <a:ext cx="6830145" cy="4817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a:extLst>
                <a:ext uri="{FF2B5EF4-FFF2-40B4-BE49-F238E27FC236}">
                  <a16:creationId xmlns:a16="http://schemas.microsoft.com/office/drawing/2014/main" id="{961A847E-3609-49D4-B29B-4E68BC1A171D}"/>
                </a:ext>
              </a:extLst>
            </p:cNvPr>
            <p:cNvCxnSpPr>
              <a:cxnSpLocks/>
            </p:cNvCxnSpPr>
            <p:nvPr/>
          </p:nvCxnSpPr>
          <p:spPr>
            <a:xfrm>
              <a:off x="9187499" y="3246120"/>
              <a:ext cx="1630680" cy="0"/>
            </a:xfrm>
            <a:prstGeom prst="line">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1B8330E-A6A1-4D2E-BB16-136204A98C0D}"/>
                </a:ext>
              </a:extLst>
            </p:cNvPr>
            <p:cNvCxnSpPr>
              <a:cxnSpLocks/>
            </p:cNvCxnSpPr>
            <p:nvPr/>
          </p:nvCxnSpPr>
          <p:spPr>
            <a:xfrm>
              <a:off x="6309360" y="3558540"/>
              <a:ext cx="1554480" cy="0"/>
            </a:xfrm>
            <a:prstGeom prst="line">
              <a:avLst/>
            </a:prstGeom>
            <a:ln w="28575">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62EED98-5D65-4F44-9C0D-85E3278EB546}"/>
                </a:ext>
              </a:extLst>
            </p:cNvPr>
            <p:cNvCxnSpPr>
              <a:cxnSpLocks/>
            </p:cNvCxnSpPr>
            <p:nvPr/>
          </p:nvCxnSpPr>
          <p:spPr>
            <a:xfrm>
              <a:off x="7862658" y="3438522"/>
              <a:ext cx="0" cy="123825"/>
            </a:xfrm>
            <a:prstGeom prst="line">
              <a:avLst/>
            </a:prstGeom>
            <a:ln w="28575">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5ADA5FF6-0B17-4E80-A526-A25620D64086}"/>
                </a:ext>
              </a:extLst>
            </p:cNvPr>
            <p:cNvCxnSpPr>
              <a:cxnSpLocks/>
            </p:cNvCxnSpPr>
            <p:nvPr/>
          </p:nvCxnSpPr>
          <p:spPr>
            <a:xfrm>
              <a:off x="10826118" y="2958002"/>
              <a:ext cx="0" cy="288118"/>
            </a:xfrm>
            <a:prstGeom prst="line">
              <a:avLst/>
            </a:prstGeom>
            <a:ln w="28575">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5B914B3-2BB2-44EC-B937-E9CE7A4B4CC1}"/>
                </a:ext>
              </a:extLst>
            </p:cNvPr>
            <p:cNvCxnSpPr>
              <a:cxnSpLocks/>
            </p:cNvCxnSpPr>
            <p:nvPr/>
          </p:nvCxnSpPr>
          <p:spPr>
            <a:xfrm>
              <a:off x="8894849" y="1515679"/>
              <a:ext cx="2232342" cy="0"/>
            </a:xfrm>
            <a:prstGeom prst="line">
              <a:avLst/>
            </a:prstGeom>
            <a:ln w="28575">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D3860D3-D70C-4CB1-8C34-E5769B01C954}"/>
                </a:ext>
              </a:extLst>
            </p:cNvPr>
            <p:cNvCxnSpPr>
              <a:cxnSpLocks/>
            </p:cNvCxnSpPr>
            <p:nvPr/>
          </p:nvCxnSpPr>
          <p:spPr>
            <a:xfrm>
              <a:off x="11109960" y="1520190"/>
              <a:ext cx="0" cy="1057910"/>
            </a:xfrm>
            <a:prstGeom prst="line">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8DFAB24-14AB-4E4E-B34E-581CCC49C1F5}"/>
                </a:ext>
              </a:extLst>
            </p:cNvPr>
            <p:cNvCxnSpPr>
              <a:cxnSpLocks/>
            </p:cNvCxnSpPr>
            <p:nvPr/>
          </p:nvCxnSpPr>
          <p:spPr>
            <a:xfrm>
              <a:off x="6322060" y="3552190"/>
              <a:ext cx="0" cy="689610"/>
            </a:xfrm>
            <a:prstGeom prst="line">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4D6F0EB-1919-48DC-933B-B74649619EA4}"/>
                </a:ext>
              </a:extLst>
            </p:cNvPr>
            <p:cNvCxnSpPr>
              <a:cxnSpLocks/>
            </p:cNvCxnSpPr>
            <p:nvPr/>
          </p:nvCxnSpPr>
          <p:spPr>
            <a:xfrm>
              <a:off x="8462010" y="4629150"/>
              <a:ext cx="0" cy="311150"/>
            </a:xfrm>
            <a:prstGeom prst="line">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55DF3EF-243B-4047-841F-D6F4BC695AE0}"/>
                </a:ext>
              </a:extLst>
            </p:cNvPr>
            <p:cNvCxnSpPr>
              <a:cxnSpLocks/>
            </p:cNvCxnSpPr>
            <p:nvPr/>
          </p:nvCxnSpPr>
          <p:spPr>
            <a:xfrm flipH="1">
              <a:off x="6576379" y="4320540"/>
              <a:ext cx="1475421" cy="0"/>
            </a:xfrm>
            <a:prstGeom prst="line">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28461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9933" y="1433543"/>
            <a:ext cx="2790167" cy="2215991"/>
          </a:xfrm>
          <a:prstGeom prst="rect">
            <a:avLst/>
          </a:prstGeom>
          <a:noFill/>
        </p:spPr>
        <p:txBody>
          <a:bodyPr wrap="square" rtlCol="0">
            <a:spAutoFit/>
          </a:bodyPr>
          <a:lstStyle/>
          <a:p>
            <a:r>
              <a:rPr lang="en-US" altLang="zh-CN" sz="13800" b="1" dirty="0">
                <a:solidFill>
                  <a:srgbClr val="575757"/>
                </a:solidFill>
                <a:latin typeface="Algerian" panose="04020705040A02060702" pitchFamily="82" charset="0"/>
                <a:cs typeface="+mn-ea"/>
                <a:sym typeface="+mn-lt"/>
              </a:rPr>
              <a:t>06</a:t>
            </a:r>
            <a:endParaRPr lang="zh-CN" altLang="en-US" sz="13800" b="1" dirty="0">
              <a:solidFill>
                <a:srgbClr val="575757"/>
              </a:solidFill>
              <a:latin typeface="Algerian" panose="04020705040A02060702" pitchFamily="82" charset="0"/>
              <a:cs typeface="+mn-ea"/>
              <a:sym typeface="+mn-lt"/>
            </a:endParaRPr>
          </a:p>
        </p:txBody>
      </p:sp>
      <p:sp>
        <p:nvSpPr>
          <p:cNvPr id="6" name="文本框 5"/>
          <p:cNvSpPr txBox="1"/>
          <p:nvPr/>
        </p:nvSpPr>
        <p:spPr>
          <a:xfrm>
            <a:off x="2784430" y="2156817"/>
            <a:ext cx="3570208" cy="769441"/>
          </a:xfrm>
          <a:prstGeom prst="rect">
            <a:avLst/>
          </a:prstGeom>
          <a:noFill/>
        </p:spPr>
        <p:txBody>
          <a:bodyPr wrap="none" rtlCol="0">
            <a:spAutoFit/>
          </a:bodyPr>
          <a:lstStyle/>
          <a:p>
            <a:r>
              <a:rPr lang="zh-CN" altLang="en-US" sz="4400" b="1" dirty="0">
                <a:solidFill>
                  <a:srgbClr val="575757"/>
                </a:solidFill>
                <a:cs typeface="+mn-ea"/>
                <a:sym typeface="+mn-lt"/>
              </a:rPr>
              <a:t>拥塞控制原理</a:t>
            </a:r>
          </a:p>
        </p:txBody>
      </p:sp>
      <p:sp>
        <p:nvSpPr>
          <p:cNvPr id="8" name="等腰三角形 7"/>
          <p:cNvSpPr/>
          <p:nvPr/>
        </p:nvSpPr>
        <p:spPr>
          <a:xfrm>
            <a:off x="3251198" y="1262744"/>
            <a:ext cx="8940801" cy="5607594"/>
          </a:xfrm>
          <a:custGeom>
            <a:avLst/>
            <a:gdLst>
              <a:gd name="connsiteX0" fmla="*/ 0 w 5529943"/>
              <a:gd name="connsiteY0" fmla="*/ 5595257 h 5595257"/>
              <a:gd name="connsiteX1" fmla="*/ 5529943 w 5529943"/>
              <a:gd name="connsiteY1" fmla="*/ 0 h 5595257"/>
              <a:gd name="connsiteX2" fmla="*/ 5529943 w 5529943"/>
              <a:gd name="connsiteY2" fmla="*/ 5595257 h 5595257"/>
              <a:gd name="connsiteX3" fmla="*/ 0 w 5529943"/>
              <a:gd name="connsiteY3" fmla="*/ 5595257 h 5595257"/>
              <a:gd name="connsiteX0" fmla="*/ 0 w 8940801"/>
              <a:gd name="connsiteY0" fmla="*/ 5653314 h 5653314"/>
              <a:gd name="connsiteX1" fmla="*/ 8940801 w 8940801"/>
              <a:gd name="connsiteY1" fmla="*/ 0 h 5653314"/>
              <a:gd name="connsiteX2" fmla="*/ 8940801 w 8940801"/>
              <a:gd name="connsiteY2" fmla="*/ 5595257 h 5653314"/>
              <a:gd name="connsiteX3" fmla="*/ 0 w 8940801"/>
              <a:gd name="connsiteY3" fmla="*/ 5653314 h 5653314"/>
              <a:gd name="connsiteX0" fmla="*/ 0 w 8940801"/>
              <a:gd name="connsiteY0" fmla="*/ 5607594 h 5607594"/>
              <a:gd name="connsiteX1" fmla="*/ 8940801 w 8940801"/>
              <a:gd name="connsiteY1" fmla="*/ 0 h 5607594"/>
              <a:gd name="connsiteX2" fmla="*/ 8940801 w 8940801"/>
              <a:gd name="connsiteY2" fmla="*/ 5595257 h 5607594"/>
              <a:gd name="connsiteX3" fmla="*/ 0 w 8940801"/>
              <a:gd name="connsiteY3" fmla="*/ 5607594 h 5607594"/>
            </a:gdLst>
            <a:ahLst/>
            <a:cxnLst>
              <a:cxn ang="0">
                <a:pos x="connsiteX0" y="connsiteY0"/>
              </a:cxn>
              <a:cxn ang="0">
                <a:pos x="connsiteX1" y="connsiteY1"/>
              </a:cxn>
              <a:cxn ang="0">
                <a:pos x="connsiteX2" y="connsiteY2"/>
              </a:cxn>
              <a:cxn ang="0">
                <a:pos x="connsiteX3" y="connsiteY3"/>
              </a:cxn>
            </a:cxnLst>
            <a:rect l="l" t="t" r="r" b="b"/>
            <a:pathLst>
              <a:path w="8940801" h="5607594">
                <a:moveTo>
                  <a:pt x="0" y="5607594"/>
                </a:moveTo>
                <a:lnTo>
                  <a:pt x="8940801" y="0"/>
                </a:lnTo>
                <a:lnTo>
                  <a:pt x="8940801" y="5595257"/>
                </a:lnTo>
                <a:lnTo>
                  <a:pt x="0" y="5607594"/>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515342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854436" y="1836025"/>
            <a:ext cx="8483130" cy="41111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solidFill>
                  <a:schemeClr val="bg1"/>
                </a:solidFill>
                <a:latin typeface="微软雅黑" panose="020B0503020204020204" pitchFamily="34" charset="-122"/>
                <a:ea typeface="微软雅黑" panose="020B0503020204020204" pitchFamily="34" charset="-122"/>
              </a:rPr>
              <a:t>拥塞</a:t>
            </a:r>
            <a:r>
              <a:rPr lang="en-US" altLang="zh-CN" sz="2400" dirty="0">
                <a:solidFill>
                  <a:schemeClr val="bg1"/>
                </a:solidFill>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从信息角度看</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太多源主机发送太多的数据，速度太快以至于网络来不及处理”</a:t>
            </a: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和流量控制不同</a:t>
            </a:r>
            <a:r>
              <a:rPr lang="en-US" altLang="zh-CN" sz="2400" dirty="0">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表现</a:t>
            </a:r>
            <a:r>
              <a:rPr lang="en-US" altLang="zh-CN" sz="2400" dirty="0">
                <a:latin typeface="微软雅黑" panose="020B0503020204020204" pitchFamily="34" charset="-122"/>
                <a:ea typeface="微软雅黑" panose="020B0503020204020204" pitchFamily="34" charset="-122"/>
              </a:rPr>
              <a:t>:</a:t>
            </a:r>
          </a:p>
          <a:p>
            <a:pPr lvl="1">
              <a:lnSpc>
                <a:spcPct val="150000"/>
              </a:lnSpc>
            </a:pPr>
            <a:r>
              <a:rPr lang="zh-CN" altLang="en-US" sz="2400" dirty="0">
                <a:latin typeface="微软雅黑" panose="020B0503020204020204" pitchFamily="34" charset="-122"/>
                <a:ea typeface="微软雅黑" panose="020B0503020204020204" pitchFamily="34" charset="-122"/>
              </a:rPr>
              <a:t>丢失分组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路由器的缓冲区溢出</a:t>
            </a:r>
            <a:r>
              <a:rPr lang="en-US" altLang="zh-CN" sz="2400" dirty="0">
                <a:latin typeface="微软雅黑" panose="020B0503020204020204" pitchFamily="34" charset="-122"/>
                <a:ea typeface="微软雅黑" panose="020B0503020204020204" pitchFamily="34" charset="-122"/>
              </a:rPr>
              <a:t>)</a:t>
            </a:r>
          </a:p>
          <a:p>
            <a:pPr lvl="1">
              <a:lnSpc>
                <a:spcPct val="150000"/>
              </a:lnSpc>
            </a:pPr>
            <a:r>
              <a:rPr lang="zh-CN" altLang="en-US" sz="2400" dirty="0">
                <a:latin typeface="微软雅黑" panose="020B0503020204020204" pitchFamily="34" charset="-122"/>
                <a:ea typeface="微软雅黑" panose="020B0503020204020204" pitchFamily="34" charset="-122"/>
              </a:rPr>
              <a:t>长延迟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在路由器的缓冲区排队</a:t>
            </a:r>
            <a:r>
              <a:rPr lang="en-US" altLang="zh-CN" sz="2400" dirty="0">
                <a:latin typeface="微软雅黑" panose="020B0503020204020204" pitchFamily="34" charset="-122"/>
                <a:ea typeface="微软雅黑" panose="020B0503020204020204" pitchFamily="34" charset="-122"/>
              </a:rPr>
              <a:t>)</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拥塞控制原理</a:t>
            </a:r>
          </a:p>
        </p:txBody>
      </p:sp>
      <p:sp>
        <p:nvSpPr>
          <p:cNvPr id="41" name="矩形 40"/>
          <p:cNvSpPr/>
          <p:nvPr/>
        </p:nvSpPr>
        <p:spPr>
          <a:xfrm>
            <a:off x="4618674" y="710268"/>
            <a:ext cx="2954655" cy="646331"/>
          </a:xfrm>
          <a:prstGeom prst="rect">
            <a:avLst/>
          </a:prstGeom>
        </p:spPr>
        <p:txBody>
          <a:bodyPr wrap="none">
            <a:spAutoFit/>
          </a:bodyPr>
          <a:lstStyle/>
          <a:p>
            <a:pPr algn="ctr"/>
            <a:r>
              <a:rPr lang="zh-CN" altLang="en-US" sz="3600" b="1" dirty="0">
                <a:solidFill>
                  <a:schemeClr val="accent1"/>
                </a:solidFill>
                <a:cs typeface="+mn-ea"/>
                <a:sym typeface="+mn-lt"/>
              </a:rPr>
              <a:t>拥塞控制原理</a:t>
            </a:r>
            <a:endParaRPr lang="en-US" altLang="zh-CN" sz="3600" b="1" dirty="0">
              <a:solidFill>
                <a:schemeClr val="accent1"/>
              </a:solidFill>
              <a:cs typeface="+mn-ea"/>
              <a:sym typeface="+mn-lt"/>
            </a:endParaRPr>
          </a:p>
        </p:txBody>
      </p:sp>
    </p:spTree>
    <p:extLst>
      <p:ext uri="{BB962C8B-B14F-4D97-AF65-F5344CB8AC3E}">
        <p14:creationId xmlns:p14="http://schemas.microsoft.com/office/powerpoint/2010/main" val="16708687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785000" y="1452795"/>
            <a:ext cx="3285195" cy="2650894"/>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defRPr/>
            </a:pPr>
            <a:r>
              <a:rPr lang="zh-CN" altLang="en-US" kern="0" dirty="0">
                <a:latin typeface="+mn-ea"/>
              </a:rPr>
              <a:t>假设</a:t>
            </a:r>
            <a:r>
              <a:rPr lang="en-US" altLang="zh-CN" kern="0" dirty="0">
                <a:latin typeface="+mn-ea"/>
              </a:rPr>
              <a:t>:</a:t>
            </a:r>
          </a:p>
          <a:p>
            <a:pPr marL="285750" indent="-285750">
              <a:lnSpc>
                <a:spcPct val="90000"/>
              </a:lnSpc>
              <a:buFont typeface="Arial" panose="020B0604020202020204" pitchFamily="34" charset="0"/>
              <a:buChar char="•"/>
              <a:defRPr/>
            </a:pPr>
            <a:r>
              <a:rPr lang="zh-CN" altLang="en-US" kern="0" dirty="0">
                <a:latin typeface="+mn-ea"/>
              </a:rPr>
              <a:t>两个发送者，两个接收者</a:t>
            </a:r>
          </a:p>
          <a:p>
            <a:pPr marL="285750" indent="-285750">
              <a:lnSpc>
                <a:spcPct val="90000"/>
              </a:lnSpc>
              <a:buFont typeface="Arial" panose="020B0604020202020204" pitchFamily="34" charset="0"/>
              <a:buChar char="•"/>
              <a:defRPr/>
            </a:pPr>
            <a:r>
              <a:rPr lang="zh-CN" altLang="en-US" kern="0" dirty="0">
                <a:latin typeface="+mn-ea"/>
              </a:rPr>
              <a:t>一个路由器，无限缓冲区 </a:t>
            </a:r>
          </a:p>
          <a:p>
            <a:pPr marL="285750" indent="-285750">
              <a:lnSpc>
                <a:spcPct val="90000"/>
              </a:lnSpc>
              <a:buFont typeface="Arial" panose="020B0604020202020204" pitchFamily="34" charset="0"/>
              <a:buChar char="•"/>
              <a:defRPr/>
            </a:pPr>
            <a:r>
              <a:rPr lang="zh-CN" altLang="en-US" kern="0" dirty="0">
                <a:latin typeface="+mn-ea"/>
              </a:rPr>
              <a:t>不执行重发</a:t>
            </a:r>
          </a:p>
          <a:p>
            <a:pPr marL="285750" indent="-285750">
              <a:lnSpc>
                <a:spcPct val="90000"/>
              </a:lnSpc>
              <a:buFont typeface="Arial" panose="020B0604020202020204" pitchFamily="34" charset="0"/>
              <a:buChar char="•"/>
              <a:defRPr/>
            </a:pPr>
            <a:r>
              <a:rPr lang="zh-CN" altLang="en-US" kern="0" dirty="0">
                <a:latin typeface="+mn-ea"/>
              </a:rPr>
              <a:t>链路带宽为</a:t>
            </a:r>
            <a:r>
              <a:rPr lang="en-US" altLang="zh-CN" kern="0" dirty="0">
                <a:latin typeface="+mn-ea"/>
              </a:rPr>
              <a:t>C</a:t>
            </a:r>
          </a:p>
          <a:p>
            <a:pPr marL="285750" indent="-285750">
              <a:lnSpc>
                <a:spcPct val="90000"/>
              </a:lnSpc>
              <a:buFont typeface="Arial" panose="020B0604020202020204" pitchFamily="34" charset="0"/>
              <a:buChar char="•"/>
              <a:defRPr/>
            </a:pPr>
            <a:r>
              <a:rPr lang="zh-CN" altLang="en-US" kern="0" dirty="0">
                <a:latin typeface="+mn-ea"/>
              </a:rPr>
              <a:t>每个主机最大可达吞吐量</a:t>
            </a:r>
            <a:r>
              <a:rPr lang="en-US" altLang="zh-CN" kern="0" dirty="0">
                <a:latin typeface="+mn-ea"/>
              </a:rPr>
              <a:t>C/2,</a:t>
            </a:r>
            <a:r>
              <a:rPr lang="zh-CN" altLang="en-US" kern="0" dirty="0">
                <a:latin typeface="+mn-ea"/>
              </a:rPr>
              <a:t>总的吞吐量为</a:t>
            </a:r>
            <a:r>
              <a:rPr lang="en-US" altLang="zh-CN" kern="0" dirty="0">
                <a:latin typeface="+mn-ea"/>
              </a:rPr>
              <a:t>C</a:t>
            </a:r>
          </a:p>
          <a:p>
            <a:pPr marL="285750" indent="-285750">
              <a:lnSpc>
                <a:spcPct val="90000"/>
              </a:lnSpc>
              <a:buFont typeface="Arial" panose="020B0604020202020204" pitchFamily="34" charset="0"/>
              <a:buChar char="•"/>
              <a:defRPr/>
            </a:pPr>
            <a:r>
              <a:rPr lang="zh-CN" altLang="en-US" kern="0" dirty="0">
                <a:latin typeface="+mn-ea"/>
              </a:rPr>
              <a:t>但是</a:t>
            </a:r>
            <a:r>
              <a:rPr lang="en-US" altLang="zh-CN" kern="0" dirty="0">
                <a:latin typeface="+mn-ea"/>
              </a:rPr>
              <a:t>,</a:t>
            </a:r>
            <a:r>
              <a:rPr lang="zh-CN" altLang="en-US" kern="0" dirty="0">
                <a:latin typeface="+mn-ea"/>
              </a:rPr>
              <a:t>拥塞时延在</a:t>
            </a:r>
            <a:r>
              <a:rPr lang="en-US" altLang="zh-CN" kern="0" dirty="0">
                <a:latin typeface="+mn-ea"/>
              </a:rPr>
              <a:t>C/2</a:t>
            </a:r>
            <a:r>
              <a:rPr lang="zh-CN" altLang="en-US" kern="0" dirty="0">
                <a:latin typeface="+mn-ea"/>
              </a:rPr>
              <a:t>达到无限大</a:t>
            </a:r>
            <a:endParaRPr lang="en-US" altLang="zh-CN" kern="0" dirty="0">
              <a:latin typeface="+mn-ea"/>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拥塞控制原理</a:t>
            </a:r>
          </a:p>
        </p:txBody>
      </p:sp>
      <p:sp>
        <p:nvSpPr>
          <p:cNvPr id="41" name="矩形 40"/>
          <p:cNvSpPr/>
          <p:nvPr/>
        </p:nvSpPr>
        <p:spPr>
          <a:xfrm>
            <a:off x="3361919" y="710268"/>
            <a:ext cx="5468165" cy="646331"/>
          </a:xfrm>
          <a:prstGeom prst="rect">
            <a:avLst/>
          </a:prstGeom>
        </p:spPr>
        <p:txBody>
          <a:bodyPr wrap="none">
            <a:spAutoFit/>
          </a:bodyPr>
          <a:lstStyle/>
          <a:p>
            <a:pPr algn="ctr"/>
            <a:r>
              <a:rPr lang="zh-CN" altLang="en-US" sz="3600" b="1" dirty="0">
                <a:solidFill>
                  <a:schemeClr val="accent1"/>
                </a:solidFill>
                <a:cs typeface="+mn-ea"/>
                <a:sym typeface="+mn-lt"/>
              </a:rPr>
              <a:t>拥塞的原因和代价</a:t>
            </a:r>
            <a:r>
              <a:rPr lang="en-US" altLang="zh-CN" sz="3600" b="1" dirty="0">
                <a:solidFill>
                  <a:schemeClr val="accent1"/>
                </a:solidFill>
                <a:cs typeface="+mn-ea"/>
                <a:sym typeface="+mn-lt"/>
              </a:rPr>
              <a:t>: </a:t>
            </a:r>
            <a:r>
              <a:rPr lang="zh-CN" altLang="en-US" sz="3600" b="1" dirty="0">
                <a:solidFill>
                  <a:schemeClr val="accent1"/>
                </a:solidFill>
                <a:cs typeface="+mn-ea"/>
                <a:sym typeface="+mn-lt"/>
              </a:rPr>
              <a:t>场景</a:t>
            </a:r>
            <a:r>
              <a:rPr lang="en-US" altLang="zh-CN" sz="3600" b="1" dirty="0">
                <a:solidFill>
                  <a:schemeClr val="accent1"/>
                </a:solidFill>
                <a:cs typeface="+mn-ea"/>
                <a:sym typeface="+mn-lt"/>
              </a:rPr>
              <a:t>1 </a:t>
            </a:r>
          </a:p>
        </p:txBody>
      </p:sp>
      <p:pic>
        <p:nvPicPr>
          <p:cNvPr id="8"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7863" y="4394200"/>
            <a:ext cx="58959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242"/>
          <p:cNvGrpSpPr>
            <a:grpSpLocks/>
          </p:cNvGrpSpPr>
          <p:nvPr/>
        </p:nvGrpSpPr>
        <p:grpSpPr bwMode="auto">
          <a:xfrm>
            <a:off x="5110163" y="1506538"/>
            <a:ext cx="5334000" cy="2560637"/>
            <a:chOff x="2127" y="833"/>
            <a:chExt cx="3360" cy="1613"/>
          </a:xfrm>
        </p:grpSpPr>
        <p:sp>
          <p:nvSpPr>
            <p:cNvPr id="10" name="Oval 6"/>
            <p:cNvSpPr>
              <a:spLocks noChangeArrowheads="1"/>
            </p:cNvSpPr>
            <p:nvPr/>
          </p:nvSpPr>
          <p:spPr bwMode="auto">
            <a:xfrm>
              <a:off x="3550" y="1903"/>
              <a:ext cx="670" cy="148"/>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1" name="Line 7"/>
            <p:cNvSpPr>
              <a:spLocks noChangeShapeType="1"/>
            </p:cNvSpPr>
            <p:nvPr/>
          </p:nvSpPr>
          <p:spPr bwMode="auto">
            <a:xfrm>
              <a:off x="3550" y="1891"/>
              <a:ext cx="0" cy="9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 name="Line 8"/>
            <p:cNvSpPr>
              <a:spLocks noChangeShapeType="1"/>
            </p:cNvSpPr>
            <p:nvPr/>
          </p:nvSpPr>
          <p:spPr bwMode="auto">
            <a:xfrm>
              <a:off x="4220" y="1891"/>
              <a:ext cx="0" cy="92"/>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Rectangle 9"/>
            <p:cNvSpPr>
              <a:spLocks noChangeArrowheads="1"/>
            </p:cNvSpPr>
            <p:nvPr/>
          </p:nvSpPr>
          <p:spPr bwMode="auto">
            <a:xfrm>
              <a:off x="3550" y="1891"/>
              <a:ext cx="159" cy="9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14" name="Rectangle 10"/>
            <p:cNvSpPr>
              <a:spLocks noChangeArrowheads="1"/>
            </p:cNvSpPr>
            <p:nvPr/>
          </p:nvSpPr>
          <p:spPr bwMode="auto">
            <a:xfrm>
              <a:off x="4017" y="1885"/>
              <a:ext cx="203" cy="9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15" name="Oval 11"/>
            <p:cNvSpPr>
              <a:spLocks noChangeArrowheads="1"/>
            </p:cNvSpPr>
            <p:nvPr/>
          </p:nvSpPr>
          <p:spPr bwMode="auto">
            <a:xfrm>
              <a:off x="3543" y="1785"/>
              <a:ext cx="670" cy="172"/>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16" name="Group 15"/>
            <p:cNvGrpSpPr>
              <a:grpSpLocks/>
            </p:cNvGrpSpPr>
            <p:nvPr/>
          </p:nvGrpSpPr>
          <p:grpSpPr bwMode="auto">
            <a:xfrm>
              <a:off x="3704" y="1822"/>
              <a:ext cx="333" cy="101"/>
              <a:chOff x="3704" y="1822"/>
              <a:chExt cx="333" cy="101"/>
            </a:xfrm>
          </p:grpSpPr>
          <p:sp>
            <p:nvSpPr>
              <p:cNvPr id="245" name="Line 12"/>
              <p:cNvSpPr>
                <a:spLocks noChangeShapeType="1"/>
              </p:cNvSpPr>
              <p:nvPr/>
            </p:nvSpPr>
            <p:spPr bwMode="auto">
              <a:xfrm flipV="1">
                <a:off x="3704" y="1822"/>
                <a:ext cx="119" cy="2"/>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6" name="Line 13"/>
              <p:cNvSpPr>
                <a:spLocks noChangeShapeType="1"/>
              </p:cNvSpPr>
              <p:nvPr/>
            </p:nvSpPr>
            <p:spPr bwMode="auto">
              <a:xfrm>
                <a:off x="3933" y="1923"/>
                <a:ext cx="104" cy="0"/>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7" name="Line 14"/>
              <p:cNvSpPr>
                <a:spLocks noChangeShapeType="1"/>
              </p:cNvSpPr>
              <p:nvPr/>
            </p:nvSpPr>
            <p:spPr bwMode="auto">
              <a:xfrm>
                <a:off x="3814" y="1824"/>
                <a:ext cx="123" cy="99"/>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19"/>
            <p:cNvGrpSpPr>
              <a:grpSpLocks/>
            </p:cNvGrpSpPr>
            <p:nvPr/>
          </p:nvGrpSpPr>
          <p:grpSpPr bwMode="auto">
            <a:xfrm>
              <a:off x="3705" y="1821"/>
              <a:ext cx="332" cy="100"/>
              <a:chOff x="3705" y="1821"/>
              <a:chExt cx="332" cy="100"/>
            </a:xfrm>
          </p:grpSpPr>
          <p:sp>
            <p:nvSpPr>
              <p:cNvPr id="242" name="Line 16"/>
              <p:cNvSpPr>
                <a:spLocks noChangeShapeType="1"/>
              </p:cNvSpPr>
              <p:nvPr/>
            </p:nvSpPr>
            <p:spPr bwMode="auto">
              <a:xfrm>
                <a:off x="3705" y="1919"/>
                <a:ext cx="119" cy="2"/>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3" name="Line 17"/>
              <p:cNvSpPr>
                <a:spLocks noChangeShapeType="1"/>
              </p:cNvSpPr>
              <p:nvPr/>
            </p:nvSpPr>
            <p:spPr bwMode="auto">
              <a:xfrm>
                <a:off x="3933" y="1821"/>
                <a:ext cx="104" cy="0"/>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4" name="Line 18"/>
              <p:cNvSpPr>
                <a:spLocks noChangeShapeType="1"/>
              </p:cNvSpPr>
              <p:nvPr/>
            </p:nvSpPr>
            <p:spPr bwMode="auto">
              <a:xfrm flipV="1">
                <a:off x="3813" y="1821"/>
                <a:ext cx="123" cy="98"/>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8" name="Rectangle 20"/>
            <p:cNvSpPr>
              <a:spLocks noChangeArrowheads="1"/>
            </p:cNvSpPr>
            <p:nvPr/>
          </p:nvSpPr>
          <p:spPr bwMode="auto">
            <a:xfrm>
              <a:off x="3705" y="1379"/>
              <a:ext cx="8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eaLnBrk="1" hangingPunct="1">
                <a:spcBef>
                  <a:spcPct val="0"/>
                </a:spcBef>
                <a:buFontTx/>
                <a:buNone/>
              </a:pPr>
              <a:r>
                <a:rPr lang="en-US" altLang="zh-CN" sz="1000" b="1">
                  <a:solidFill>
                    <a:schemeClr val="tx2"/>
                  </a:solidFill>
                  <a:latin typeface="Arial" panose="020B0604020202020204" pitchFamily="34" charset="0"/>
                  <a:ea typeface="宋体" panose="02010600030101010101" pitchFamily="2" charset="-122"/>
                </a:rPr>
                <a:t>unlimited shared output link buffers</a:t>
              </a:r>
            </a:p>
          </p:txBody>
        </p:sp>
        <p:sp>
          <p:nvSpPr>
            <p:cNvPr id="19" name="Line 21"/>
            <p:cNvSpPr>
              <a:spLocks noChangeShapeType="1"/>
            </p:cNvSpPr>
            <p:nvPr/>
          </p:nvSpPr>
          <p:spPr bwMode="auto">
            <a:xfrm flipH="1">
              <a:off x="2847" y="1673"/>
              <a:ext cx="582" cy="54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Line 22"/>
            <p:cNvSpPr>
              <a:spLocks noChangeShapeType="1"/>
            </p:cNvSpPr>
            <p:nvPr/>
          </p:nvSpPr>
          <p:spPr bwMode="auto">
            <a:xfrm flipH="1">
              <a:off x="3153" y="1673"/>
              <a:ext cx="276"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1" name="Group 71"/>
            <p:cNvGrpSpPr>
              <a:grpSpLocks/>
            </p:cNvGrpSpPr>
            <p:nvPr/>
          </p:nvGrpSpPr>
          <p:grpSpPr bwMode="auto">
            <a:xfrm>
              <a:off x="2667" y="833"/>
              <a:ext cx="618" cy="948"/>
              <a:chOff x="2667" y="833"/>
              <a:chExt cx="618" cy="948"/>
            </a:xfrm>
          </p:grpSpPr>
          <p:grpSp>
            <p:nvGrpSpPr>
              <p:cNvPr id="194" name="Group 62"/>
              <p:cNvGrpSpPr>
                <a:grpSpLocks/>
              </p:cNvGrpSpPr>
              <p:nvPr/>
            </p:nvGrpSpPr>
            <p:grpSpPr bwMode="auto">
              <a:xfrm>
                <a:off x="2667" y="1212"/>
                <a:ext cx="618" cy="569"/>
                <a:chOff x="2667" y="1212"/>
                <a:chExt cx="618" cy="569"/>
              </a:xfrm>
            </p:grpSpPr>
            <p:sp>
              <p:nvSpPr>
                <p:cNvPr id="203" name="Freeform 23"/>
                <p:cNvSpPr>
                  <a:spLocks/>
                </p:cNvSpPr>
                <p:nvPr/>
              </p:nvSpPr>
              <p:spPr bwMode="auto">
                <a:xfrm>
                  <a:off x="2667" y="1257"/>
                  <a:ext cx="618" cy="524"/>
                </a:xfrm>
                <a:custGeom>
                  <a:avLst/>
                  <a:gdLst>
                    <a:gd name="T0" fmla="*/ 174 w 618"/>
                    <a:gd name="T1" fmla="*/ 37 h 524"/>
                    <a:gd name="T2" fmla="*/ 175 w 618"/>
                    <a:gd name="T3" fmla="*/ 37 h 524"/>
                    <a:gd name="T4" fmla="*/ 179 w 618"/>
                    <a:gd name="T5" fmla="*/ 36 h 524"/>
                    <a:gd name="T6" fmla="*/ 185 w 618"/>
                    <a:gd name="T7" fmla="*/ 33 h 524"/>
                    <a:gd name="T8" fmla="*/ 194 w 618"/>
                    <a:gd name="T9" fmla="*/ 31 h 524"/>
                    <a:gd name="T10" fmla="*/ 205 w 618"/>
                    <a:gd name="T11" fmla="*/ 28 h 524"/>
                    <a:gd name="T12" fmla="*/ 219 w 618"/>
                    <a:gd name="T13" fmla="*/ 24 h 524"/>
                    <a:gd name="T14" fmla="*/ 235 w 618"/>
                    <a:gd name="T15" fmla="*/ 21 h 524"/>
                    <a:gd name="T16" fmla="*/ 254 w 618"/>
                    <a:gd name="T17" fmla="*/ 17 h 524"/>
                    <a:gd name="T18" fmla="*/ 276 w 618"/>
                    <a:gd name="T19" fmla="*/ 13 h 524"/>
                    <a:gd name="T20" fmla="*/ 300 w 618"/>
                    <a:gd name="T21" fmla="*/ 10 h 524"/>
                    <a:gd name="T22" fmla="*/ 327 w 618"/>
                    <a:gd name="T23" fmla="*/ 7 h 524"/>
                    <a:gd name="T24" fmla="*/ 356 w 618"/>
                    <a:gd name="T25" fmla="*/ 4 h 524"/>
                    <a:gd name="T26" fmla="*/ 388 w 618"/>
                    <a:gd name="T27" fmla="*/ 2 h 524"/>
                    <a:gd name="T28" fmla="*/ 422 w 618"/>
                    <a:gd name="T29" fmla="*/ 0 h 524"/>
                    <a:gd name="T30" fmla="*/ 459 w 618"/>
                    <a:gd name="T31" fmla="*/ 0 h 524"/>
                    <a:gd name="T32" fmla="*/ 499 w 618"/>
                    <a:gd name="T33" fmla="*/ 0 h 524"/>
                    <a:gd name="T34" fmla="*/ 516 w 618"/>
                    <a:gd name="T35" fmla="*/ 72 h 524"/>
                    <a:gd name="T36" fmla="*/ 522 w 618"/>
                    <a:gd name="T37" fmla="*/ 75 h 524"/>
                    <a:gd name="T38" fmla="*/ 536 w 618"/>
                    <a:gd name="T39" fmla="*/ 85 h 524"/>
                    <a:gd name="T40" fmla="*/ 551 w 618"/>
                    <a:gd name="T41" fmla="*/ 102 h 524"/>
                    <a:gd name="T42" fmla="*/ 560 w 618"/>
                    <a:gd name="T43" fmla="*/ 126 h 524"/>
                    <a:gd name="T44" fmla="*/ 596 w 618"/>
                    <a:gd name="T45" fmla="*/ 293 h 524"/>
                    <a:gd name="T46" fmla="*/ 611 w 618"/>
                    <a:gd name="T47" fmla="*/ 361 h 524"/>
                    <a:gd name="T48" fmla="*/ 613 w 618"/>
                    <a:gd name="T49" fmla="*/ 367 h 524"/>
                    <a:gd name="T50" fmla="*/ 617 w 618"/>
                    <a:gd name="T51" fmla="*/ 380 h 524"/>
                    <a:gd name="T52" fmla="*/ 616 w 618"/>
                    <a:gd name="T53" fmla="*/ 400 h 524"/>
                    <a:gd name="T54" fmla="*/ 608 w 618"/>
                    <a:gd name="T55" fmla="*/ 426 h 524"/>
                    <a:gd name="T56" fmla="*/ 0 w 618"/>
                    <a:gd name="T57" fmla="*/ 410 h 524"/>
                    <a:gd name="T58" fmla="*/ 61 w 618"/>
                    <a:gd name="T59" fmla="*/ 377 h 524"/>
                    <a:gd name="T60" fmla="*/ 61 w 618"/>
                    <a:gd name="T61" fmla="*/ 72 h 524"/>
                    <a:gd name="T62" fmla="*/ 64 w 618"/>
                    <a:gd name="T63" fmla="*/ 70 h 524"/>
                    <a:gd name="T64" fmla="*/ 70 w 618"/>
                    <a:gd name="T65" fmla="*/ 66 h 524"/>
                    <a:gd name="T66" fmla="*/ 79 w 618"/>
                    <a:gd name="T67" fmla="*/ 62 h 524"/>
                    <a:gd name="T68" fmla="*/ 91 w 618"/>
                    <a:gd name="T69" fmla="*/ 58 h 524"/>
                    <a:gd name="T70" fmla="*/ 105 w 618"/>
                    <a:gd name="T71" fmla="*/ 56 h 524"/>
                    <a:gd name="T72" fmla="*/ 122 w 618"/>
                    <a:gd name="T73" fmla="*/ 56 h 524"/>
                    <a:gd name="T74" fmla="*/ 142 w 618"/>
                    <a:gd name="T75" fmla="*/ 59 h 524"/>
                    <a:gd name="T76" fmla="*/ 167 w 618"/>
                    <a:gd name="T77" fmla="*/ 69 h 5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8"/>
                    <a:gd name="T118" fmla="*/ 0 h 524"/>
                    <a:gd name="T119" fmla="*/ 618 w 618"/>
                    <a:gd name="T120" fmla="*/ 524 h 5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8" h="524">
                      <a:moveTo>
                        <a:pt x="167" y="69"/>
                      </a:moveTo>
                      <a:lnTo>
                        <a:pt x="174" y="37"/>
                      </a:lnTo>
                      <a:lnTo>
                        <a:pt x="175" y="37"/>
                      </a:lnTo>
                      <a:lnTo>
                        <a:pt x="177" y="36"/>
                      </a:lnTo>
                      <a:lnTo>
                        <a:pt x="179" y="36"/>
                      </a:lnTo>
                      <a:lnTo>
                        <a:pt x="182" y="35"/>
                      </a:lnTo>
                      <a:lnTo>
                        <a:pt x="185" y="33"/>
                      </a:lnTo>
                      <a:lnTo>
                        <a:pt x="189" y="32"/>
                      </a:lnTo>
                      <a:lnTo>
                        <a:pt x="194" y="31"/>
                      </a:lnTo>
                      <a:lnTo>
                        <a:pt x="199" y="29"/>
                      </a:lnTo>
                      <a:lnTo>
                        <a:pt x="205" y="28"/>
                      </a:lnTo>
                      <a:lnTo>
                        <a:pt x="212" y="26"/>
                      </a:lnTo>
                      <a:lnTo>
                        <a:pt x="219" y="24"/>
                      </a:lnTo>
                      <a:lnTo>
                        <a:pt x="227" y="23"/>
                      </a:lnTo>
                      <a:lnTo>
                        <a:pt x="235" y="21"/>
                      </a:lnTo>
                      <a:lnTo>
                        <a:pt x="245" y="19"/>
                      </a:lnTo>
                      <a:lnTo>
                        <a:pt x="254" y="17"/>
                      </a:lnTo>
                      <a:lnTo>
                        <a:pt x="264" y="15"/>
                      </a:lnTo>
                      <a:lnTo>
                        <a:pt x="276" y="13"/>
                      </a:lnTo>
                      <a:lnTo>
                        <a:pt x="288" y="12"/>
                      </a:lnTo>
                      <a:lnTo>
                        <a:pt x="300" y="10"/>
                      </a:lnTo>
                      <a:lnTo>
                        <a:pt x="313" y="8"/>
                      </a:lnTo>
                      <a:lnTo>
                        <a:pt x="327" y="7"/>
                      </a:lnTo>
                      <a:lnTo>
                        <a:pt x="341" y="5"/>
                      </a:lnTo>
                      <a:lnTo>
                        <a:pt x="356" y="4"/>
                      </a:lnTo>
                      <a:lnTo>
                        <a:pt x="371" y="3"/>
                      </a:lnTo>
                      <a:lnTo>
                        <a:pt x="388" y="2"/>
                      </a:lnTo>
                      <a:lnTo>
                        <a:pt x="405" y="1"/>
                      </a:lnTo>
                      <a:lnTo>
                        <a:pt x="422" y="0"/>
                      </a:lnTo>
                      <a:lnTo>
                        <a:pt x="440" y="0"/>
                      </a:lnTo>
                      <a:lnTo>
                        <a:pt x="459" y="0"/>
                      </a:lnTo>
                      <a:lnTo>
                        <a:pt x="479" y="0"/>
                      </a:lnTo>
                      <a:lnTo>
                        <a:pt x="499" y="0"/>
                      </a:lnTo>
                      <a:lnTo>
                        <a:pt x="521" y="13"/>
                      </a:lnTo>
                      <a:lnTo>
                        <a:pt x="516" y="72"/>
                      </a:lnTo>
                      <a:lnTo>
                        <a:pt x="518" y="73"/>
                      </a:lnTo>
                      <a:lnTo>
                        <a:pt x="522" y="75"/>
                      </a:lnTo>
                      <a:lnTo>
                        <a:pt x="529" y="79"/>
                      </a:lnTo>
                      <a:lnTo>
                        <a:pt x="536" y="85"/>
                      </a:lnTo>
                      <a:lnTo>
                        <a:pt x="544" y="92"/>
                      </a:lnTo>
                      <a:lnTo>
                        <a:pt x="551" y="102"/>
                      </a:lnTo>
                      <a:lnTo>
                        <a:pt x="557" y="113"/>
                      </a:lnTo>
                      <a:lnTo>
                        <a:pt x="560" y="126"/>
                      </a:lnTo>
                      <a:lnTo>
                        <a:pt x="610" y="172"/>
                      </a:lnTo>
                      <a:lnTo>
                        <a:pt x="596" y="293"/>
                      </a:lnTo>
                      <a:lnTo>
                        <a:pt x="516" y="333"/>
                      </a:lnTo>
                      <a:lnTo>
                        <a:pt x="611" y="361"/>
                      </a:lnTo>
                      <a:lnTo>
                        <a:pt x="612" y="363"/>
                      </a:lnTo>
                      <a:lnTo>
                        <a:pt x="613" y="367"/>
                      </a:lnTo>
                      <a:lnTo>
                        <a:pt x="615" y="372"/>
                      </a:lnTo>
                      <a:lnTo>
                        <a:pt x="617" y="380"/>
                      </a:lnTo>
                      <a:lnTo>
                        <a:pt x="617" y="389"/>
                      </a:lnTo>
                      <a:lnTo>
                        <a:pt x="616" y="400"/>
                      </a:lnTo>
                      <a:lnTo>
                        <a:pt x="613" y="413"/>
                      </a:lnTo>
                      <a:lnTo>
                        <a:pt x="608" y="426"/>
                      </a:lnTo>
                      <a:lnTo>
                        <a:pt x="357" y="523"/>
                      </a:lnTo>
                      <a:lnTo>
                        <a:pt x="0" y="410"/>
                      </a:lnTo>
                      <a:lnTo>
                        <a:pt x="6" y="396"/>
                      </a:lnTo>
                      <a:lnTo>
                        <a:pt x="61" y="377"/>
                      </a:lnTo>
                      <a:lnTo>
                        <a:pt x="61" y="72"/>
                      </a:lnTo>
                      <a:lnTo>
                        <a:pt x="62" y="71"/>
                      </a:lnTo>
                      <a:lnTo>
                        <a:pt x="64" y="70"/>
                      </a:lnTo>
                      <a:lnTo>
                        <a:pt x="66" y="68"/>
                      </a:lnTo>
                      <a:lnTo>
                        <a:pt x="70" y="66"/>
                      </a:lnTo>
                      <a:lnTo>
                        <a:pt x="74" y="64"/>
                      </a:lnTo>
                      <a:lnTo>
                        <a:pt x="79" y="62"/>
                      </a:lnTo>
                      <a:lnTo>
                        <a:pt x="84" y="60"/>
                      </a:lnTo>
                      <a:lnTo>
                        <a:pt x="91" y="58"/>
                      </a:lnTo>
                      <a:lnTo>
                        <a:pt x="98" y="57"/>
                      </a:lnTo>
                      <a:lnTo>
                        <a:pt x="105" y="56"/>
                      </a:lnTo>
                      <a:lnTo>
                        <a:pt x="113" y="56"/>
                      </a:lnTo>
                      <a:lnTo>
                        <a:pt x="122" y="56"/>
                      </a:lnTo>
                      <a:lnTo>
                        <a:pt x="131" y="57"/>
                      </a:lnTo>
                      <a:lnTo>
                        <a:pt x="142" y="59"/>
                      </a:lnTo>
                      <a:lnTo>
                        <a:pt x="152" y="62"/>
                      </a:lnTo>
                      <a:lnTo>
                        <a:pt x="167" y="69"/>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4" name="Freeform 24"/>
                <p:cNvSpPr>
                  <a:spLocks/>
                </p:cNvSpPr>
                <p:nvPr/>
              </p:nvSpPr>
              <p:spPr bwMode="auto">
                <a:xfrm>
                  <a:off x="2881" y="1246"/>
                  <a:ext cx="199" cy="228"/>
                </a:xfrm>
                <a:custGeom>
                  <a:avLst/>
                  <a:gdLst>
                    <a:gd name="T0" fmla="*/ 196 w 199"/>
                    <a:gd name="T1" fmla="*/ 8 h 228"/>
                    <a:gd name="T2" fmla="*/ 196 w 199"/>
                    <a:gd name="T3" fmla="*/ 8 h 228"/>
                    <a:gd name="T4" fmla="*/ 192 w 199"/>
                    <a:gd name="T5" fmla="*/ 7 h 228"/>
                    <a:gd name="T6" fmla="*/ 187 w 199"/>
                    <a:gd name="T7" fmla="*/ 6 h 228"/>
                    <a:gd name="T8" fmla="*/ 180 w 199"/>
                    <a:gd name="T9" fmla="*/ 5 h 228"/>
                    <a:gd name="T10" fmla="*/ 172 w 199"/>
                    <a:gd name="T11" fmla="*/ 3 h 228"/>
                    <a:gd name="T12" fmla="*/ 162 w 199"/>
                    <a:gd name="T13" fmla="*/ 2 h 228"/>
                    <a:gd name="T14" fmla="*/ 151 w 199"/>
                    <a:gd name="T15" fmla="*/ 1 h 228"/>
                    <a:gd name="T16" fmla="*/ 139 w 199"/>
                    <a:gd name="T17" fmla="*/ 0 h 228"/>
                    <a:gd name="T18" fmla="*/ 125 w 199"/>
                    <a:gd name="T19" fmla="*/ 0 h 228"/>
                    <a:gd name="T20" fmla="*/ 111 w 199"/>
                    <a:gd name="T21" fmla="*/ 1 h 228"/>
                    <a:gd name="T22" fmla="*/ 96 w 199"/>
                    <a:gd name="T23" fmla="*/ 2 h 228"/>
                    <a:gd name="T24" fmla="*/ 80 w 199"/>
                    <a:gd name="T25" fmla="*/ 5 h 228"/>
                    <a:gd name="T26" fmla="*/ 64 w 199"/>
                    <a:gd name="T27" fmla="*/ 8 h 228"/>
                    <a:gd name="T28" fmla="*/ 47 w 199"/>
                    <a:gd name="T29" fmla="*/ 13 h 228"/>
                    <a:gd name="T30" fmla="*/ 30 w 199"/>
                    <a:gd name="T31" fmla="*/ 19 h 228"/>
                    <a:gd name="T32" fmla="*/ 13 w 199"/>
                    <a:gd name="T33" fmla="*/ 27 h 228"/>
                    <a:gd name="T34" fmla="*/ 12 w 199"/>
                    <a:gd name="T35" fmla="*/ 31 h 228"/>
                    <a:gd name="T36" fmla="*/ 9 w 199"/>
                    <a:gd name="T37" fmla="*/ 44 h 228"/>
                    <a:gd name="T38" fmla="*/ 5 w 199"/>
                    <a:gd name="T39" fmla="*/ 63 h 228"/>
                    <a:gd name="T40" fmla="*/ 2 w 199"/>
                    <a:gd name="T41" fmla="*/ 87 h 228"/>
                    <a:gd name="T42" fmla="*/ 0 w 199"/>
                    <a:gd name="T43" fmla="*/ 117 h 228"/>
                    <a:gd name="T44" fmla="*/ 2 w 199"/>
                    <a:gd name="T45" fmla="*/ 149 h 228"/>
                    <a:gd name="T46" fmla="*/ 6 w 199"/>
                    <a:gd name="T47" fmla="*/ 185 h 228"/>
                    <a:gd name="T48" fmla="*/ 16 w 199"/>
                    <a:gd name="T49" fmla="*/ 221 h 228"/>
                    <a:gd name="T50" fmla="*/ 18 w 199"/>
                    <a:gd name="T51" fmla="*/ 221 h 228"/>
                    <a:gd name="T52" fmla="*/ 20 w 199"/>
                    <a:gd name="T53" fmla="*/ 221 h 228"/>
                    <a:gd name="T54" fmla="*/ 24 w 199"/>
                    <a:gd name="T55" fmla="*/ 220 h 228"/>
                    <a:gd name="T56" fmla="*/ 30 w 199"/>
                    <a:gd name="T57" fmla="*/ 220 h 228"/>
                    <a:gd name="T58" fmla="*/ 38 w 199"/>
                    <a:gd name="T59" fmla="*/ 219 h 228"/>
                    <a:gd name="T60" fmla="*/ 47 w 199"/>
                    <a:gd name="T61" fmla="*/ 219 h 228"/>
                    <a:gd name="T62" fmla="*/ 57 w 199"/>
                    <a:gd name="T63" fmla="*/ 218 h 228"/>
                    <a:gd name="T64" fmla="*/ 69 w 199"/>
                    <a:gd name="T65" fmla="*/ 218 h 228"/>
                    <a:gd name="T66" fmla="*/ 81 w 199"/>
                    <a:gd name="T67" fmla="*/ 218 h 228"/>
                    <a:gd name="T68" fmla="*/ 95 w 199"/>
                    <a:gd name="T69" fmla="*/ 218 h 228"/>
                    <a:gd name="T70" fmla="*/ 110 w 199"/>
                    <a:gd name="T71" fmla="*/ 218 h 228"/>
                    <a:gd name="T72" fmla="*/ 126 w 199"/>
                    <a:gd name="T73" fmla="*/ 219 h 228"/>
                    <a:gd name="T74" fmla="*/ 143 w 199"/>
                    <a:gd name="T75" fmla="*/ 220 h 228"/>
                    <a:gd name="T76" fmla="*/ 161 w 199"/>
                    <a:gd name="T77" fmla="*/ 222 h 228"/>
                    <a:gd name="T78" fmla="*/ 179 w 199"/>
                    <a:gd name="T79" fmla="*/ 224 h 228"/>
                    <a:gd name="T80" fmla="*/ 198 w 199"/>
                    <a:gd name="T81" fmla="*/ 227 h 228"/>
                    <a:gd name="T82" fmla="*/ 197 w 199"/>
                    <a:gd name="T83" fmla="*/ 220 h 228"/>
                    <a:gd name="T84" fmla="*/ 195 w 199"/>
                    <a:gd name="T85" fmla="*/ 202 h 228"/>
                    <a:gd name="T86" fmla="*/ 192 w 199"/>
                    <a:gd name="T87" fmla="*/ 175 h 228"/>
                    <a:gd name="T88" fmla="*/ 190 w 199"/>
                    <a:gd name="T89" fmla="*/ 143 h 228"/>
                    <a:gd name="T90" fmla="*/ 188 w 199"/>
                    <a:gd name="T91" fmla="*/ 107 h 228"/>
                    <a:gd name="T92" fmla="*/ 188 w 199"/>
                    <a:gd name="T93" fmla="*/ 71 h 228"/>
                    <a:gd name="T94" fmla="*/ 191 w 199"/>
                    <a:gd name="T95" fmla="*/ 37 h 228"/>
                    <a:gd name="T96" fmla="*/ 196 w 199"/>
                    <a:gd name="T97" fmla="*/ 8 h 2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28"/>
                    <a:gd name="T149" fmla="*/ 199 w 199"/>
                    <a:gd name="T150" fmla="*/ 228 h 2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28">
                      <a:moveTo>
                        <a:pt x="196" y="8"/>
                      </a:moveTo>
                      <a:lnTo>
                        <a:pt x="196" y="8"/>
                      </a:lnTo>
                      <a:lnTo>
                        <a:pt x="192" y="7"/>
                      </a:lnTo>
                      <a:lnTo>
                        <a:pt x="187" y="6"/>
                      </a:lnTo>
                      <a:lnTo>
                        <a:pt x="180" y="5"/>
                      </a:lnTo>
                      <a:lnTo>
                        <a:pt x="172" y="3"/>
                      </a:lnTo>
                      <a:lnTo>
                        <a:pt x="162" y="2"/>
                      </a:lnTo>
                      <a:lnTo>
                        <a:pt x="151" y="1"/>
                      </a:lnTo>
                      <a:lnTo>
                        <a:pt x="139" y="0"/>
                      </a:lnTo>
                      <a:lnTo>
                        <a:pt x="125" y="0"/>
                      </a:lnTo>
                      <a:lnTo>
                        <a:pt x="111" y="1"/>
                      </a:lnTo>
                      <a:lnTo>
                        <a:pt x="96" y="2"/>
                      </a:lnTo>
                      <a:lnTo>
                        <a:pt x="80" y="5"/>
                      </a:lnTo>
                      <a:lnTo>
                        <a:pt x="64" y="8"/>
                      </a:lnTo>
                      <a:lnTo>
                        <a:pt x="47" y="13"/>
                      </a:lnTo>
                      <a:lnTo>
                        <a:pt x="30" y="19"/>
                      </a:lnTo>
                      <a:lnTo>
                        <a:pt x="13" y="27"/>
                      </a:lnTo>
                      <a:lnTo>
                        <a:pt x="12" y="31"/>
                      </a:lnTo>
                      <a:lnTo>
                        <a:pt x="9" y="44"/>
                      </a:lnTo>
                      <a:lnTo>
                        <a:pt x="5" y="63"/>
                      </a:lnTo>
                      <a:lnTo>
                        <a:pt x="2" y="87"/>
                      </a:lnTo>
                      <a:lnTo>
                        <a:pt x="0" y="117"/>
                      </a:lnTo>
                      <a:lnTo>
                        <a:pt x="2" y="149"/>
                      </a:lnTo>
                      <a:lnTo>
                        <a:pt x="6" y="185"/>
                      </a:lnTo>
                      <a:lnTo>
                        <a:pt x="16" y="221"/>
                      </a:lnTo>
                      <a:lnTo>
                        <a:pt x="18" y="221"/>
                      </a:lnTo>
                      <a:lnTo>
                        <a:pt x="20" y="221"/>
                      </a:lnTo>
                      <a:lnTo>
                        <a:pt x="24" y="220"/>
                      </a:lnTo>
                      <a:lnTo>
                        <a:pt x="30" y="220"/>
                      </a:lnTo>
                      <a:lnTo>
                        <a:pt x="38" y="219"/>
                      </a:lnTo>
                      <a:lnTo>
                        <a:pt x="47" y="219"/>
                      </a:lnTo>
                      <a:lnTo>
                        <a:pt x="57" y="218"/>
                      </a:lnTo>
                      <a:lnTo>
                        <a:pt x="69" y="218"/>
                      </a:lnTo>
                      <a:lnTo>
                        <a:pt x="81" y="218"/>
                      </a:lnTo>
                      <a:lnTo>
                        <a:pt x="95" y="218"/>
                      </a:lnTo>
                      <a:lnTo>
                        <a:pt x="110" y="218"/>
                      </a:lnTo>
                      <a:lnTo>
                        <a:pt x="126" y="219"/>
                      </a:lnTo>
                      <a:lnTo>
                        <a:pt x="143" y="220"/>
                      </a:lnTo>
                      <a:lnTo>
                        <a:pt x="161" y="222"/>
                      </a:lnTo>
                      <a:lnTo>
                        <a:pt x="179" y="224"/>
                      </a:lnTo>
                      <a:lnTo>
                        <a:pt x="198" y="227"/>
                      </a:lnTo>
                      <a:lnTo>
                        <a:pt x="197" y="220"/>
                      </a:lnTo>
                      <a:lnTo>
                        <a:pt x="195" y="202"/>
                      </a:lnTo>
                      <a:lnTo>
                        <a:pt x="192" y="175"/>
                      </a:lnTo>
                      <a:lnTo>
                        <a:pt x="190" y="143"/>
                      </a:lnTo>
                      <a:lnTo>
                        <a:pt x="188" y="107"/>
                      </a:lnTo>
                      <a:lnTo>
                        <a:pt x="188" y="71"/>
                      </a:lnTo>
                      <a:lnTo>
                        <a:pt x="191" y="37"/>
                      </a:lnTo>
                      <a:lnTo>
                        <a:pt x="196"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5" name="Freeform 25"/>
                <p:cNvSpPr>
                  <a:spLocks/>
                </p:cNvSpPr>
                <p:nvPr/>
              </p:nvSpPr>
              <p:spPr bwMode="auto">
                <a:xfrm>
                  <a:off x="2903" y="1308"/>
                  <a:ext cx="327" cy="226"/>
                </a:xfrm>
                <a:custGeom>
                  <a:avLst/>
                  <a:gdLst>
                    <a:gd name="T0" fmla="*/ 2 w 327"/>
                    <a:gd name="T1" fmla="*/ 170 h 226"/>
                    <a:gd name="T2" fmla="*/ 0 w 327"/>
                    <a:gd name="T3" fmla="*/ 198 h 226"/>
                    <a:gd name="T4" fmla="*/ 212 w 327"/>
                    <a:gd name="T5" fmla="*/ 225 h 226"/>
                    <a:gd name="T6" fmla="*/ 214 w 327"/>
                    <a:gd name="T7" fmla="*/ 224 h 226"/>
                    <a:gd name="T8" fmla="*/ 218 w 327"/>
                    <a:gd name="T9" fmla="*/ 222 h 226"/>
                    <a:gd name="T10" fmla="*/ 225 w 327"/>
                    <a:gd name="T11" fmla="*/ 219 h 226"/>
                    <a:gd name="T12" fmla="*/ 234 w 327"/>
                    <a:gd name="T13" fmla="*/ 214 h 226"/>
                    <a:gd name="T14" fmla="*/ 244 w 327"/>
                    <a:gd name="T15" fmla="*/ 207 h 226"/>
                    <a:gd name="T16" fmla="*/ 255 w 327"/>
                    <a:gd name="T17" fmla="*/ 199 h 226"/>
                    <a:gd name="T18" fmla="*/ 267 w 327"/>
                    <a:gd name="T19" fmla="*/ 189 h 226"/>
                    <a:gd name="T20" fmla="*/ 279 w 327"/>
                    <a:gd name="T21" fmla="*/ 178 h 226"/>
                    <a:gd name="T22" fmla="*/ 290 w 327"/>
                    <a:gd name="T23" fmla="*/ 165 h 226"/>
                    <a:gd name="T24" fmla="*/ 301 w 327"/>
                    <a:gd name="T25" fmla="*/ 151 h 226"/>
                    <a:gd name="T26" fmla="*/ 310 w 327"/>
                    <a:gd name="T27" fmla="*/ 135 h 226"/>
                    <a:gd name="T28" fmla="*/ 317 w 327"/>
                    <a:gd name="T29" fmla="*/ 118 h 226"/>
                    <a:gd name="T30" fmla="*/ 323 w 327"/>
                    <a:gd name="T31" fmla="*/ 99 h 226"/>
                    <a:gd name="T32" fmla="*/ 326 w 327"/>
                    <a:gd name="T33" fmla="*/ 78 h 226"/>
                    <a:gd name="T34" fmla="*/ 326 w 327"/>
                    <a:gd name="T35" fmla="*/ 57 h 226"/>
                    <a:gd name="T36" fmla="*/ 322 w 327"/>
                    <a:gd name="T37" fmla="*/ 33 h 226"/>
                    <a:gd name="T38" fmla="*/ 321 w 327"/>
                    <a:gd name="T39" fmla="*/ 32 h 226"/>
                    <a:gd name="T40" fmla="*/ 319 w 327"/>
                    <a:gd name="T41" fmla="*/ 28 h 226"/>
                    <a:gd name="T42" fmla="*/ 316 w 327"/>
                    <a:gd name="T43" fmla="*/ 23 h 226"/>
                    <a:gd name="T44" fmla="*/ 311 w 327"/>
                    <a:gd name="T45" fmla="*/ 18 h 226"/>
                    <a:gd name="T46" fmla="*/ 305 w 327"/>
                    <a:gd name="T47" fmla="*/ 11 h 226"/>
                    <a:gd name="T48" fmla="*/ 298 w 327"/>
                    <a:gd name="T49" fmla="*/ 6 h 226"/>
                    <a:gd name="T50" fmla="*/ 289 w 327"/>
                    <a:gd name="T51" fmla="*/ 2 h 226"/>
                    <a:gd name="T52" fmla="*/ 280 w 327"/>
                    <a:gd name="T53" fmla="*/ 0 h 226"/>
                    <a:gd name="T54" fmla="*/ 281 w 327"/>
                    <a:gd name="T55" fmla="*/ 4 h 226"/>
                    <a:gd name="T56" fmla="*/ 284 w 327"/>
                    <a:gd name="T57" fmla="*/ 14 h 226"/>
                    <a:gd name="T58" fmla="*/ 288 w 327"/>
                    <a:gd name="T59" fmla="*/ 29 h 226"/>
                    <a:gd name="T60" fmla="*/ 292 w 327"/>
                    <a:gd name="T61" fmla="*/ 49 h 226"/>
                    <a:gd name="T62" fmla="*/ 293 w 327"/>
                    <a:gd name="T63" fmla="*/ 73 h 226"/>
                    <a:gd name="T64" fmla="*/ 290 w 327"/>
                    <a:gd name="T65" fmla="*/ 100 h 226"/>
                    <a:gd name="T66" fmla="*/ 282 w 327"/>
                    <a:gd name="T67" fmla="*/ 129 h 226"/>
                    <a:gd name="T68" fmla="*/ 269 w 327"/>
                    <a:gd name="T69" fmla="*/ 159 h 226"/>
                    <a:gd name="T70" fmla="*/ 269 w 327"/>
                    <a:gd name="T71" fmla="*/ 159 h 226"/>
                    <a:gd name="T72" fmla="*/ 268 w 327"/>
                    <a:gd name="T73" fmla="*/ 160 h 226"/>
                    <a:gd name="T74" fmla="*/ 265 w 327"/>
                    <a:gd name="T75" fmla="*/ 162 h 226"/>
                    <a:gd name="T76" fmla="*/ 262 w 327"/>
                    <a:gd name="T77" fmla="*/ 164 h 226"/>
                    <a:gd name="T78" fmla="*/ 259 w 327"/>
                    <a:gd name="T79" fmla="*/ 167 h 226"/>
                    <a:gd name="T80" fmla="*/ 255 w 327"/>
                    <a:gd name="T81" fmla="*/ 169 h 226"/>
                    <a:gd name="T82" fmla="*/ 249 w 327"/>
                    <a:gd name="T83" fmla="*/ 172 h 226"/>
                    <a:gd name="T84" fmla="*/ 244 w 327"/>
                    <a:gd name="T85" fmla="*/ 175 h 226"/>
                    <a:gd name="T86" fmla="*/ 237 w 327"/>
                    <a:gd name="T87" fmla="*/ 177 h 226"/>
                    <a:gd name="T88" fmla="*/ 230 w 327"/>
                    <a:gd name="T89" fmla="*/ 179 h 226"/>
                    <a:gd name="T90" fmla="*/ 221 w 327"/>
                    <a:gd name="T91" fmla="*/ 181 h 226"/>
                    <a:gd name="T92" fmla="*/ 212 w 327"/>
                    <a:gd name="T93" fmla="*/ 182 h 226"/>
                    <a:gd name="T94" fmla="*/ 203 w 327"/>
                    <a:gd name="T95" fmla="*/ 183 h 226"/>
                    <a:gd name="T96" fmla="*/ 192 w 327"/>
                    <a:gd name="T97" fmla="*/ 182 h 226"/>
                    <a:gd name="T98" fmla="*/ 181 w 327"/>
                    <a:gd name="T99" fmla="*/ 181 h 226"/>
                    <a:gd name="T100" fmla="*/ 169 w 327"/>
                    <a:gd name="T101" fmla="*/ 179 h 226"/>
                    <a:gd name="T102" fmla="*/ 169 w 327"/>
                    <a:gd name="T103" fmla="*/ 208 h 226"/>
                    <a:gd name="T104" fmla="*/ 7 w 327"/>
                    <a:gd name="T105" fmla="*/ 192 h 226"/>
                    <a:gd name="T106" fmla="*/ 2 w 327"/>
                    <a:gd name="T107" fmla="*/ 170 h 2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7"/>
                    <a:gd name="T163" fmla="*/ 0 h 226"/>
                    <a:gd name="T164" fmla="*/ 327 w 327"/>
                    <a:gd name="T165" fmla="*/ 226 h 2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7" h="226">
                      <a:moveTo>
                        <a:pt x="2" y="170"/>
                      </a:moveTo>
                      <a:lnTo>
                        <a:pt x="0" y="198"/>
                      </a:lnTo>
                      <a:lnTo>
                        <a:pt x="212" y="225"/>
                      </a:lnTo>
                      <a:lnTo>
                        <a:pt x="214" y="224"/>
                      </a:lnTo>
                      <a:lnTo>
                        <a:pt x="218" y="222"/>
                      </a:lnTo>
                      <a:lnTo>
                        <a:pt x="225" y="219"/>
                      </a:lnTo>
                      <a:lnTo>
                        <a:pt x="234" y="214"/>
                      </a:lnTo>
                      <a:lnTo>
                        <a:pt x="244" y="207"/>
                      </a:lnTo>
                      <a:lnTo>
                        <a:pt x="255" y="199"/>
                      </a:lnTo>
                      <a:lnTo>
                        <a:pt x="267" y="189"/>
                      </a:lnTo>
                      <a:lnTo>
                        <a:pt x="279" y="178"/>
                      </a:lnTo>
                      <a:lnTo>
                        <a:pt x="290" y="165"/>
                      </a:lnTo>
                      <a:lnTo>
                        <a:pt x="301" y="151"/>
                      </a:lnTo>
                      <a:lnTo>
                        <a:pt x="310" y="135"/>
                      </a:lnTo>
                      <a:lnTo>
                        <a:pt x="317" y="118"/>
                      </a:lnTo>
                      <a:lnTo>
                        <a:pt x="323" y="99"/>
                      </a:lnTo>
                      <a:lnTo>
                        <a:pt x="326" y="78"/>
                      </a:lnTo>
                      <a:lnTo>
                        <a:pt x="326" y="57"/>
                      </a:lnTo>
                      <a:lnTo>
                        <a:pt x="322" y="33"/>
                      </a:lnTo>
                      <a:lnTo>
                        <a:pt x="321" y="32"/>
                      </a:lnTo>
                      <a:lnTo>
                        <a:pt x="319" y="28"/>
                      </a:lnTo>
                      <a:lnTo>
                        <a:pt x="316" y="23"/>
                      </a:lnTo>
                      <a:lnTo>
                        <a:pt x="311" y="18"/>
                      </a:lnTo>
                      <a:lnTo>
                        <a:pt x="305" y="11"/>
                      </a:lnTo>
                      <a:lnTo>
                        <a:pt x="298" y="6"/>
                      </a:lnTo>
                      <a:lnTo>
                        <a:pt x="289" y="2"/>
                      </a:lnTo>
                      <a:lnTo>
                        <a:pt x="280" y="0"/>
                      </a:lnTo>
                      <a:lnTo>
                        <a:pt x="281" y="4"/>
                      </a:lnTo>
                      <a:lnTo>
                        <a:pt x="284" y="14"/>
                      </a:lnTo>
                      <a:lnTo>
                        <a:pt x="288" y="29"/>
                      </a:lnTo>
                      <a:lnTo>
                        <a:pt x="292" y="49"/>
                      </a:lnTo>
                      <a:lnTo>
                        <a:pt x="293" y="73"/>
                      </a:lnTo>
                      <a:lnTo>
                        <a:pt x="290" y="100"/>
                      </a:lnTo>
                      <a:lnTo>
                        <a:pt x="282" y="129"/>
                      </a:lnTo>
                      <a:lnTo>
                        <a:pt x="269" y="159"/>
                      </a:lnTo>
                      <a:lnTo>
                        <a:pt x="268" y="160"/>
                      </a:lnTo>
                      <a:lnTo>
                        <a:pt x="265" y="162"/>
                      </a:lnTo>
                      <a:lnTo>
                        <a:pt x="262" y="164"/>
                      </a:lnTo>
                      <a:lnTo>
                        <a:pt x="259" y="167"/>
                      </a:lnTo>
                      <a:lnTo>
                        <a:pt x="255" y="169"/>
                      </a:lnTo>
                      <a:lnTo>
                        <a:pt x="249" y="172"/>
                      </a:lnTo>
                      <a:lnTo>
                        <a:pt x="244" y="175"/>
                      </a:lnTo>
                      <a:lnTo>
                        <a:pt x="237" y="177"/>
                      </a:lnTo>
                      <a:lnTo>
                        <a:pt x="230" y="179"/>
                      </a:lnTo>
                      <a:lnTo>
                        <a:pt x="221" y="181"/>
                      </a:lnTo>
                      <a:lnTo>
                        <a:pt x="212" y="182"/>
                      </a:lnTo>
                      <a:lnTo>
                        <a:pt x="203" y="183"/>
                      </a:lnTo>
                      <a:lnTo>
                        <a:pt x="192" y="182"/>
                      </a:lnTo>
                      <a:lnTo>
                        <a:pt x="181" y="181"/>
                      </a:lnTo>
                      <a:lnTo>
                        <a:pt x="169" y="179"/>
                      </a:lnTo>
                      <a:lnTo>
                        <a:pt x="169" y="208"/>
                      </a:lnTo>
                      <a:lnTo>
                        <a:pt x="7" y="192"/>
                      </a:lnTo>
                      <a:lnTo>
                        <a:pt x="2" y="17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6" name="Freeform 26"/>
                <p:cNvSpPr>
                  <a:spLocks/>
                </p:cNvSpPr>
                <p:nvPr/>
              </p:nvSpPr>
              <p:spPr bwMode="auto">
                <a:xfrm>
                  <a:off x="2861" y="1530"/>
                  <a:ext cx="241" cy="79"/>
                </a:xfrm>
                <a:custGeom>
                  <a:avLst/>
                  <a:gdLst>
                    <a:gd name="T0" fmla="*/ 240 w 241"/>
                    <a:gd name="T1" fmla="*/ 28 h 79"/>
                    <a:gd name="T2" fmla="*/ 4 w 241"/>
                    <a:gd name="T3" fmla="*/ 0 h 79"/>
                    <a:gd name="T4" fmla="*/ 0 w 241"/>
                    <a:gd name="T5" fmla="*/ 28 h 79"/>
                    <a:gd name="T6" fmla="*/ 233 w 241"/>
                    <a:gd name="T7" fmla="*/ 78 h 79"/>
                    <a:gd name="T8" fmla="*/ 240 w 241"/>
                    <a:gd name="T9" fmla="*/ 28 h 79"/>
                    <a:gd name="T10" fmla="*/ 0 60000 65536"/>
                    <a:gd name="T11" fmla="*/ 0 60000 65536"/>
                    <a:gd name="T12" fmla="*/ 0 60000 65536"/>
                    <a:gd name="T13" fmla="*/ 0 60000 65536"/>
                    <a:gd name="T14" fmla="*/ 0 60000 65536"/>
                    <a:gd name="T15" fmla="*/ 0 w 241"/>
                    <a:gd name="T16" fmla="*/ 0 h 79"/>
                    <a:gd name="T17" fmla="*/ 241 w 241"/>
                    <a:gd name="T18" fmla="*/ 79 h 79"/>
                  </a:gdLst>
                  <a:ahLst/>
                  <a:cxnLst>
                    <a:cxn ang="T10">
                      <a:pos x="T0" y="T1"/>
                    </a:cxn>
                    <a:cxn ang="T11">
                      <a:pos x="T2" y="T3"/>
                    </a:cxn>
                    <a:cxn ang="T12">
                      <a:pos x="T4" y="T5"/>
                    </a:cxn>
                    <a:cxn ang="T13">
                      <a:pos x="T6" y="T7"/>
                    </a:cxn>
                    <a:cxn ang="T14">
                      <a:pos x="T8" y="T9"/>
                    </a:cxn>
                  </a:cxnLst>
                  <a:rect l="T15" t="T16" r="T17" b="T18"/>
                  <a:pathLst>
                    <a:path w="241" h="79">
                      <a:moveTo>
                        <a:pt x="240" y="28"/>
                      </a:moveTo>
                      <a:lnTo>
                        <a:pt x="4" y="0"/>
                      </a:lnTo>
                      <a:lnTo>
                        <a:pt x="0" y="28"/>
                      </a:lnTo>
                      <a:lnTo>
                        <a:pt x="233" y="78"/>
                      </a:lnTo>
                      <a:lnTo>
                        <a:pt x="240" y="2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7" name="Freeform 27"/>
                <p:cNvSpPr>
                  <a:spLocks/>
                </p:cNvSpPr>
                <p:nvPr/>
              </p:nvSpPr>
              <p:spPr bwMode="auto">
                <a:xfrm>
                  <a:off x="2981" y="1555"/>
                  <a:ext cx="103" cy="36"/>
                </a:xfrm>
                <a:custGeom>
                  <a:avLst/>
                  <a:gdLst>
                    <a:gd name="T0" fmla="*/ 102 w 103"/>
                    <a:gd name="T1" fmla="*/ 15 h 36"/>
                    <a:gd name="T2" fmla="*/ 1 w 103"/>
                    <a:gd name="T3" fmla="*/ 0 h 36"/>
                    <a:gd name="T4" fmla="*/ 0 w 103"/>
                    <a:gd name="T5" fmla="*/ 15 h 36"/>
                    <a:gd name="T6" fmla="*/ 99 w 103"/>
                    <a:gd name="T7" fmla="*/ 35 h 36"/>
                    <a:gd name="T8" fmla="*/ 102 w 103"/>
                    <a:gd name="T9" fmla="*/ 15 h 36"/>
                    <a:gd name="T10" fmla="*/ 0 60000 65536"/>
                    <a:gd name="T11" fmla="*/ 0 60000 65536"/>
                    <a:gd name="T12" fmla="*/ 0 60000 65536"/>
                    <a:gd name="T13" fmla="*/ 0 60000 65536"/>
                    <a:gd name="T14" fmla="*/ 0 60000 65536"/>
                    <a:gd name="T15" fmla="*/ 0 w 103"/>
                    <a:gd name="T16" fmla="*/ 0 h 36"/>
                    <a:gd name="T17" fmla="*/ 103 w 103"/>
                    <a:gd name="T18" fmla="*/ 36 h 36"/>
                  </a:gdLst>
                  <a:ahLst/>
                  <a:cxnLst>
                    <a:cxn ang="T10">
                      <a:pos x="T0" y="T1"/>
                    </a:cxn>
                    <a:cxn ang="T11">
                      <a:pos x="T2" y="T3"/>
                    </a:cxn>
                    <a:cxn ang="T12">
                      <a:pos x="T4" y="T5"/>
                    </a:cxn>
                    <a:cxn ang="T13">
                      <a:pos x="T6" y="T7"/>
                    </a:cxn>
                    <a:cxn ang="T14">
                      <a:pos x="T8" y="T9"/>
                    </a:cxn>
                  </a:cxnLst>
                  <a:rect l="T15" t="T16" r="T17" b="T18"/>
                  <a:pathLst>
                    <a:path w="103" h="36">
                      <a:moveTo>
                        <a:pt x="102" y="15"/>
                      </a:moveTo>
                      <a:lnTo>
                        <a:pt x="1" y="0"/>
                      </a:lnTo>
                      <a:lnTo>
                        <a:pt x="0" y="15"/>
                      </a:lnTo>
                      <a:lnTo>
                        <a:pt x="99" y="35"/>
                      </a:lnTo>
                      <a:lnTo>
                        <a:pt x="102" y="1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8" name="Freeform 28"/>
                <p:cNvSpPr>
                  <a:spLocks/>
                </p:cNvSpPr>
                <p:nvPr/>
              </p:nvSpPr>
              <p:spPr bwMode="auto">
                <a:xfrm>
                  <a:off x="2876" y="1537"/>
                  <a:ext cx="70" cy="27"/>
                </a:xfrm>
                <a:custGeom>
                  <a:avLst/>
                  <a:gdLst>
                    <a:gd name="T0" fmla="*/ 69 w 70"/>
                    <a:gd name="T1" fmla="*/ 12 h 27"/>
                    <a:gd name="T2" fmla="*/ 0 w 70"/>
                    <a:gd name="T3" fmla="*/ 0 h 27"/>
                    <a:gd name="T4" fmla="*/ 1 w 70"/>
                    <a:gd name="T5" fmla="*/ 13 h 27"/>
                    <a:gd name="T6" fmla="*/ 67 w 70"/>
                    <a:gd name="T7" fmla="*/ 26 h 27"/>
                    <a:gd name="T8" fmla="*/ 69 w 70"/>
                    <a:gd name="T9" fmla="*/ 12 h 27"/>
                    <a:gd name="T10" fmla="*/ 0 60000 65536"/>
                    <a:gd name="T11" fmla="*/ 0 60000 65536"/>
                    <a:gd name="T12" fmla="*/ 0 60000 65536"/>
                    <a:gd name="T13" fmla="*/ 0 60000 65536"/>
                    <a:gd name="T14" fmla="*/ 0 60000 65536"/>
                    <a:gd name="T15" fmla="*/ 0 w 70"/>
                    <a:gd name="T16" fmla="*/ 0 h 27"/>
                    <a:gd name="T17" fmla="*/ 70 w 70"/>
                    <a:gd name="T18" fmla="*/ 27 h 27"/>
                  </a:gdLst>
                  <a:ahLst/>
                  <a:cxnLst>
                    <a:cxn ang="T10">
                      <a:pos x="T0" y="T1"/>
                    </a:cxn>
                    <a:cxn ang="T11">
                      <a:pos x="T2" y="T3"/>
                    </a:cxn>
                    <a:cxn ang="T12">
                      <a:pos x="T4" y="T5"/>
                    </a:cxn>
                    <a:cxn ang="T13">
                      <a:pos x="T6" y="T7"/>
                    </a:cxn>
                    <a:cxn ang="T14">
                      <a:pos x="T8" y="T9"/>
                    </a:cxn>
                  </a:cxnLst>
                  <a:rect l="T15" t="T16" r="T17" b="T18"/>
                  <a:pathLst>
                    <a:path w="70" h="27">
                      <a:moveTo>
                        <a:pt x="69" y="12"/>
                      </a:moveTo>
                      <a:lnTo>
                        <a:pt x="0" y="0"/>
                      </a:lnTo>
                      <a:lnTo>
                        <a:pt x="1" y="13"/>
                      </a:lnTo>
                      <a:lnTo>
                        <a:pt x="67" y="26"/>
                      </a:lnTo>
                      <a:lnTo>
                        <a:pt x="69" y="1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9" name="Freeform 29"/>
                <p:cNvSpPr>
                  <a:spLocks/>
                </p:cNvSpPr>
                <p:nvPr/>
              </p:nvSpPr>
              <p:spPr bwMode="auto">
                <a:xfrm>
                  <a:off x="2704" y="1563"/>
                  <a:ext cx="405" cy="137"/>
                </a:xfrm>
                <a:custGeom>
                  <a:avLst/>
                  <a:gdLst>
                    <a:gd name="T0" fmla="*/ 0 w 405"/>
                    <a:gd name="T1" fmla="*/ 41 h 137"/>
                    <a:gd name="T2" fmla="*/ 1 w 405"/>
                    <a:gd name="T3" fmla="*/ 41 h 137"/>
                    <a:gd name="T4" fmla="*/ 3 w 405"/>
                    <a:gd name="T5" fmla="*/ 40 h 137"/>
                    <a:gd name="T6" fmla="*/ 7 w 405"/>
                    <a:gd name="T7" fmla="*/ 40 h 137"/>
                    <a:gd name="T8" fmla="*/ 13 w 405"/>
                    <a:gd name="T9" fmla="*/ 39 h 137"/>
                    <a:gd name="T10" fmla="*/ 19 w 405"/>
                    <a:gd name="T11" fmla="*/ 37 h 137"/>
                    <a:gd name="T12" fmla="*/ 26 w 405"/>
                    <a:gd name="T13" fmla="*/ 36 h 137"/>
                    <a:gd name="T14" fmla="*/ 34 w 405"/>
                    <a:gd name="T15" fmla="*/ 34 h 137"/>
                    <a:gd name="T16" fmla="*/ 43 w 405"/>
                    <a:gd name="T17" fmla="*/ 32 h 137"/>
                    <a:gd name="T18" fmla="*/ 52 w 405"/>
                    <a:gd name="T19" fmla="*/ 29 h 137"/>
                    <a:gd name="T20" fmla="*/ 61 w 405"/>
                    <a:gd name="T21" fmla="*/ 26 h 137"/>
                    <a:gd name="T22" fmla="*/ 70 w 405"/>
                    <a:gd name="T23" fmla="*/ 23 h 137"/>
                    <a:gd name="T24" fmla="*/ 78 w 405"/>
                    <a:gd name="T25" fmla="*/ 19 h 137"/>
                    <a:gd name="T26" fmla="*/ 87 w 405"/>
                    <a:gd name="T27" fmla="*/ 15 h 137"/>
                    <a:gd name="T28" fmla="*/ 94 w 405"/>
                    <a:gd name="T29" fmla="*/ 11 h 137"/>
                    <a:gd name="T30" fmla="*/ 102 w 405"/>
                    <a:gd name="T31" fmla="*/ 6 h 137"/>
                    <a:gd name="T32" fmla="*/ 107 w 405"/>
                    <a:gd name="T33" fmla="*/ 0 h 137"/>
                    <a:gd name="T34" fmla="*/ 404 w 405"/>
                    <a:gd name="T35" fmla="*/ 69 h 137"/>
                    <a:gd name="T36" fmla="*/ 403 w 405"/>
                    <a:gd name="T37" fmla="*/ 70 h 137"/>
                    <a:gd name="T38" fmla="*/ 402 w 405"/>
                    <a:gd name="T39" fmla="*/ 71 h 137"/>
                    <a:gd name="T40" fmla="*/ 399 w 405"/>
                    <a:gd name="T41" fmla="*/ 74 h 137"/>
                    <a:gd name="T42" fmla="*/ 395 w 405"/>
                    <a:gd name="T43" fmla="*/ 77 h 137"/>
                    <a:gd name="T44" fmla="*/ 391 w 405"/>
                    <a:gd name="T45" fmla="*/ 81 h 137"/>
                    <a:gd name="T46" fmla="*/ 386 w 405"/>
                    <a:gd name="T47" fmla="*/ 86 h 137"/>
                    <a:gd name="T48" fmla="*/ 380 w 405"/>
                    <a:gd name="T49" fmla="*/ 91 h 137"/>
                    <a:gd name="T50" fmla="*/ 374 w 405"/>
                    <a:gd name="T51" fmla="*/ 97 h 137"/>
                    <a:gd name="T52" fmla="*/ 366 w 405"/>
                    <a:gd name="T53" fmla="*/ 103 h 137"/>
                    <a:gd name="T54" fmla="*/ 359 w 405"/>
                    <a:gd name="T55" fmla="*/ 108 h 137"/>
                    <a:gd name="T56" fmla="*/ 352 w 405"/>
                    <a:gd name="T57" fmla="*/ 114 h 137"/>
                    <a:gd name="T58" fmla="*/ 344 w 405"/>
                    <a:gd name="T59" fmla="*/ 119 h 137"/>
                    <a:gd name="T60" fmla="*/ 336 w 405"/>
                    <a:gd name="T61" fmla="*/ 124 h 137"/>
                    <a:gd name="T62" fmla="*/ 328 w 405"/>
                    <a:gd name="T63" fmla="*/ 129 h 137"/>
                    <a:gd name="T64" fmla="*/ 320 w 405"/>
                    <a:gd name="T65" fmla="*/ 133 h 137"/>
                    <a:gd name="T66" fmla="*/ 313 w 405"/>
                    <a:gd name="T67" fmla="*/ 136 h 137"/>
                    <a:gd name="T68" fmla="*/ 0 w 405"/>
                    <a:gd name="T69" fmla="*/ 41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5"/>
                    <a:gd name="T106" fmla="*/ 0 h 137"/>
                    <a:gd name="T107" fmla="*/ 405 w 405"/>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5" h="137">
                      <a:moveTo>
                        <a:pt x="0" y="41"/>
                      </a:moveTo>
                      <a:lnTo>
                        <a:pt x="1" y="41"/>
                      </a:lnTo>
                      <a:lnTo>
                        <a:pt x="3" y="40"/>
                      </a:lnTo>
                      <a:lnTo>
                        <a:pt x="7" y="40"/>
                      </a:lnTo>
                      <a:lnTo>
                        <a:pt x="13" y="39"/>
                      </a:lnTo>
                      <a:lnTo>
                        <a:pt x="19" y="37"/>
                      </a:lnTo>
                      <a:lnTo>
                        <a:pt x="26" y="36"/>
                      </a:lnTo>
                      <a:lnTo>
                        <a:pt x="34" y="34"/>
                      </a:lnTo>
                      <a:lnTo>
                        <a:pt x="43" y="32"/>
                      </a:lnTo>
                      <a:lnTo>
                        <a:pt x="52" y="29"/>
                      </a:lnTo>
                      <a:lnTo>
                        <a:pt x="61" y="26"/>
                      </a:lnTo>
                      <a:lnTo>
                        <a:pt x="70" y="23"/>
                      </a:lnTo>
                      <a:lnTo>
                        <a:pt x="78" y="19"/>
                      </a:lnTo>
                      <a:lnTo>
                        <a:pt x="87" y="15"/>
                      </a:lnTo>
                      <a:lnTo>
                        <a:pt x="94" y="11"/>
                      </a:lnTo>
                      <a:lnTo>
                        <a:pt x="102" y="6"/>
                      </a:lnTo>
                      <a:lnTo>
                        <a:pt x="107" y="0"/>
                      </a:lnTo>
                      <a:lnTo>
                        <a:pt x="404" y="69"/>
                      </a:lnTo>
                      <a:lnTo>
                        <a:pt x="403" y="70"/>
                      </a:lnTo>
                      <a:lnTo>
                        <a:pt x="402" y="71"/>
                      </a:lnTo>
                      <a:lnTo>
                        <a:pt x="399" y="74"/>
                      </a:lnTo>
                      <a:lnTo>
                        <a:pt x="395" y="77"/>
                      </a:lnTo>
                      <a:lnTo>
                        <a:pt x="391" y="81"/>
                      </a:lnTo>
                      <a:lnTo>
                        <a:pt x="386" y="86"/>
                      </a:lnTo>
                      <a:lnTo>
                        <a:pt x="380" y="91"/>
                      </a:lnTo>
                      <a:lnTo>
                        <a:pt x="374" y="97"/>
                      </a:lnTo>
                      <a:lnTo>
                        <a:pt x="366" y="103"/>
                      </a:lnTo>
                      <a:lnTo>
                        <a:pt x="359" y="108"/>
                      </a:lnTo>
                      <a:lnTo>
                        <a:pt x="352" y="114"/>
                      </a:lnTo>
                      <a:lnTo>
                        <a:pt x="344" y="119"/>
                      </a:lnTo>
                      <a:lnTo>
                        <a:pt x="336" y="124"/>
                      </a:lnTo>
                      <a:lnTo>
                        <a:pt x="328" y="129"/>
                      </a:lnTo>
                      <a:lnTo>
                        <a:pt x="320" y="133"/>
                      </a:lnTo>
                      <a:lnTo>
                        <a:pt x="313" y="136"/>
                      </a:lnTo>
                      <a:lnTo>
                        <a:pt x="0" y="4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0" name="Freeform 30"/>
                <p:cNvSpPr>
                  <a:spLocks/>
                </p:cNvSpPr>
                <p:nvPr/>
              </p:nvSpPr>
              <p:spPr bwMode="auto">
                <a:xfrm>
                  <a:off x="3107" y="1548"/>
                  <a:ext cx="145" cy="66"/>
                </a:xfrm>
                <a:custGeom>
                  <a:avLst/>
                  <a:gdLst>
                    <a:gd name="T0" fmla="*/ 14 w 145"/>
                    <a:gd name="T1" fmla="*/ 65 h 66"/>
                    <a:gd name="T2" fmla="*/ 144 w 145"/>
                    <a:gd name="T3" fmla="*/ 26 h 66"/>
                    <a:gd name="T4" fmla="*/ 66 w 145"/>
                    <a:gd name="T5" fmla="*/ 0 h 66"/>
                    <a:gd name="T6" fmla="*/ 2 w 145"/>
                    <a:gd name="T7" fmla="*/ 7 h 66"/>
                    <a:gd name="T8" fmla="*/ 0 w 145"/>
                    <a:gd name="T9" fmla="*/ 61 h 66"/>
                    <a:gd name="T10" fmla="*/ 14 w 145"/>
                    <a:gd name="T11" fmla="*/ 65 h 66"/>
                    <a:gd name="T12" fmla="*/ 0 60000 65536"/>
                    <a:gd name="T13" fmla="*/ 0 60000 65536"/>
                    <a:gd name="T14" fmla="*/ 0 60000 65536"/>
                    <a:gd name="T15" fmla="*/ 0 60000 65536"/>
                    <a:gd name="T16" fmla="*/ 0 60000 65536"/>
                    <a:gd name="T17" fmla="*/ 0 60000 65536"/>
                    <a:gd name="T18" fmla="*/ 0 w 145"/>
                    <a:gd name="T19" fmla="*/ 0 h 66"/>
                    <a:gd name="T20" fmla="*/ 145 w 145"/>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145" h="66">
                      <a:moveTo>
                        <a:pt x="14" y="65"/>
                      </a:moveTo>
                      <a:lnTo>
                        <a:pt x="144" y="26"/>
                      </a:lnTo>
                      <a:lnTo>
                        <a:pt x="66" y="0"/>
                      </a:lnTo>
                      <a:lnTo>
                        <a:pt x="2" y="7"/>
                      </a:lnTo>
                      <a:lnTo>
                        <a:pt x="0" y="61"/>
                      </a:lnTo>
                      <a:lnTo>
                        <a:pt x="14" y="6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1" name="Freeform 31"/>
                <p:cNvSpPr>
                  <a:spLocks/>
                </p:cNvSpPr>
                <p:nvPr/>
              </p:nvSpPr>
              <p:spPr bwMode="auto">
                <a:xfrm>
                  <a:off x="2735" y="1271"/>
                  <a:ext cx="78" cy="310"/>
                </a:xfrm>
                <a:custGeom>
                  <a:avLst/>
                  <a:gdLst>
                    <a:gd name="T0" fmla="*/ 77 w 78"/>
                    <a:gd name="T1" fmla="*/ 7 h 310"/>
                    <a:gd name="T2" fmla="*/ 77 w 78"/>
                    <a:gd name="T3" fmla="*/ 7 h 310"/>
                    <a:gd name="T4" fmla="*/ 75 w 78"/>
                    <a:gd name="T5" fmla="*/ 6 h 310"/>
                    <a:gd name="T6" fmla="*/ 73 w 78"/>
                    <a:gd name="T7" fmla="*/ 6 h 310"/>
                    <a:gd name="T8" fmla="*/ 71 w 78"/>
                    <a:gd name="T9" fmla="*/ 5 h 310"/>
                    <a:gd name="T10" fmla="*/ 67 w 78"/>
                    <a:gd name="T11" fmla="*/ 3 h 310"/>
                    <a:gd name="T12" fmla="*/ 63 w 78"/>
                    <a:gd name="T13" fmla="*/ 2 h 310"/>
                    <a:gd name="T14" fmla="*/ 58 w 78"/>
                    <a:gd name="T15" fmla="*/ 1 h 310"/>
                    <a:gd name="T16" fmla="*/ 53 w 78"/>
                    <a:gd name="T17" fmla="*/ 0 h 310"/>
                    <a:gd name="T18" fmla="*/ 48 w 78"/>
                    <a:gd name="T19" fmla="*/ 0 h 310"/>
                    <a:gd name="T20" fmla="*/ 41 w 78"/>
                    <a:gd name="T21" fmla="*/ 0 h 310"/>
                    <a:gd name="T22" fmla="*/ 35 w 78"/>
                    <a:gd name="T23" fmla="*/ 1 h 310"/>
                    <a:gd name="T24" fmla="*/ 28 w 78"/>
                    <a:gd name="T25" fmla="*/ 2 h 310"/>
                    <a:gd name="T26" fmla="*/ 21 w 78"/>
                    <a:gd name="T27" fmla="*/ 4 h 310"/>
                    <a:gd name="T28" fmla="*/ 14 w 78"/>
                    <a:gd name="T29" fmla="*/ 6 h 310"/>
                    <a:gd name="T30" fmla="*/ 7 w 78"/>
                    <a:gd name="T31" fmla="*/ 10 h 310"/>
                    <a:gd name="T32" fmla="*/ 0 w 78"/>
                    <a:gd name="T33" fmla="*/ 15 h 310"/>
                    <a:gd name="T34" fmla="*/ 0 w 78"/>
                    <a:gd name="T35" fmla="*/ 309 h 310"/>
                    <a:gd name="T36" fmla="*/ 0 w 78"/>
                    <a:gd name="T37" fmla="*/ 309 h 310"/>
                    <a:gd name="T38" fmla="*/ 2 w 78"/>
                    <a:gd name="T39" fmla="*/ 309 h 310"/>
                    <a:gd name="T40" fmla="*/ 4 w 78"/>
                    <a:gd name="T41" fmla="*/ 309 h 310"/>
                    <a:gd name="T42" fmla="*/ 7 w 78"/>
                    <a:gd name="T43" fmla="*/ 308 h 310"/>
                    <a:gd name="T44" fmla="*/ 11 w 78"/>
                    <a:gd name="T45" fmla="*/ 308 h 310"/>
                    <a:gd name="T46" fmla="*/ 15 w 78"/>
                    <a:gd name="T47" fmla="*/ 307 h 310"/>
                    <a:gd name="T48" fmla="*/ 20 w 78"/>
                    <a:gd name="T49" fmla="*/ 306 h 310"/>
                    <a:gd name="T50" fmla="*/ 25 w 78"/>
                    <a:gd name="T51" fmla="*/ 305 h 310"/>
                    <a:gd name="T52" fmla="*/ 31 w 78"/>
                    <a:gd name="T53" fmla="*/ 303 h 310"/>
                    <a:gd name="T54" fmla="*/ 37 w 78"/>
                    <a:gd name="T55" fmla="*/ 301 h 310"/>
                    <a:gd name="T56" fmla="*/ 44 w 78"/>
                    <a:gd name="T57" fmla="*/ 299 h 310"/>
                    <a:gd name="T58" fmla="*/ 50 w 78"/>
                    <a:gd name="T59" fmla="*/ 296 h 310"/>
                    <a:gd name="T60" fmla="*/ 57 w 78"/>
                    <a:gd name="T61" fmla="*/ 292 h 310"/>
                    <a:gd name="T62" fmla="*/ 64 w 78"/>
                    <a:gd name="T63" fmla="*/ 289 h 310"/>
                    <a:gd name="T64" fmla="*/ 71 w 78"/>
                    <a:gd name="T65" fmla="*/ 284 h 310"/>
                    <a:gd name="T66" fmla="*/ 77 w 78"/>
                    <a:gd name="T67" fmla="*/ 279 h 310"/>
                    <a:gd name="T68" fmla="*/ 77 w 78"/>
                    <a:gd name="T69" fmla="*/ 7 h 3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
                    <a:gd name="T106" fmla="*/ 0 h 310"/>
                    <a:gd name="T107" fmla="*/ 78 w 78"/>
                    <a:gd name="T108" fmla="*/ 310 h 3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 h="310">
                      <a:moveTo>
                        <a:pt x="77" y="7"/>
                      </a:moveTo>
                      <a:lnTo>
                        <a:pt x="77" y="7"/>
                      </a:lnTo>
                      <a:lnTo>
                        <a:pt x="75" y="6"/>
                      </a:lnTo>
                      <a:lnTo>
                        <a:pt x="73" y="6"/>
                      </a:lnTo>
                      <a:lnTo>
                        <a:pt x="71" y="5"/>
                      </a:lnTo>
                      <a:lnTo>
                        <a:pt x="67" y="3"/>
                      </a:lnTo>
                      <a:lnTo>
                        <a:pt x="63" y="2"/>
                      </a:lnTo>
                      <a:lnTo>
                        <a:pt x="58" y="1"/>
                      </a:lnTo>
                      <a:lnTo>
                        <a:pt x="53" y="0"/>
                      </a:lnTo>
                      <a:lnTo>
                        <a:pt x="48" y="0"/>
                      </a:lnTo>
                      <a:lnTo>
                        <a:pt x="41" y="0"/>
                      </a:lnTo>
                      <a:lnTo>
                        <a:pt x="35" y="1"/>
                      </a:lnTo>
                      <a:lnTo>
                        <a:pt x="28" y="2"/>
                      </a:lnTo>
                      <a:lnTo>
                        <a:pt x="21" y="4"/>
                      </a:lnTo>
                      <a:lnTo>
                        <a:pt x="14" y="6"/>
                      </a:lnTo>
                      <a:lnTo>
                        <a:pt x="7" y="10"/>
                      </a:lnTo>
                      <a:lnTo>
                        <a:pt x="0" y="15"/>
                      </a:lnTo>
                      <a:lnTo>
                        <a:pt x="0" y="309"/>
                      </a:lnTo>
                      <a:lnTo>
                        <a:pt x="2" y="309"/>
                      </a:lnTo>
                      <a:lnTo>
                        <a:pt x="4" y="309"/>
                      </a:lnTo>
                      <a:lnTo>
                        <a:pt x="7" y="308"/>
                      </a:lnTo>
                      <a:lnTo>
                        <a:pt x="11" y="308"/>
                      </a:lnTo>
                      <a:lnTo>
                        <a:pt x="15" y="307"/>
                      </a:lnTo>
                      <a:lnTo>
                        <a:pt x="20" y="306"/>
                      </a:lnTo>
                      <a:lnTo>
                        <a:pt x="25" y="305"/>
                      </a:lnTo>
                      <a:lnTo>
                        <a:pt x="31" y="303"/>
                      </a:lnTo>
                      <a:lnTo>
                        <a:pt x="37" y="301"/>
                      </a:lnTo>
                      <a:lnTo>
                        <a:pt x="44" y="299"/>
                      </a:lnTo>
                      <a:lnTo>
                        <a:pt x="50" y="296"/>
                      </a:lnTo>
                      <a:lnTo>
                        <a:pt x="57" y="292"/>
                      </a:lnTo>
                      <a:lnTo>
                        <a:pt x="64" y="289"/>
                      </a:lnTo>
                      <a:lnTo>
                        <a:pt x="71" y="284"/>
                      </a:lnTo>
                      <a:lnTo>
                        <a:pt x="77" y="279"/>
                      </a:lnTo>
                      <a:lnTo>
                        <a:pt x="77" y="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2" name="Freeform 32"/>
                <p:cNvSpPr>
                  <a:spLocks/>
                </p:cNvSpPr>
                <p:nvPr/>
              </p:nvSpPr>
              <p:spPr bwMode="auto">
                <a:xfrm>
                  <a:off x="2737" y="1274"/>
                  <a:ext cx="67" cy="261"/>
                </a:xfrm>
                <a:custGeom>
                  <a:avLst/>
                  <a:gdLst>
                    <a:gd name="T0" fmla="*/ 66 w 67"/>
                    <a:gd name="T1" fmla="*/ 6 h 261"/>
                    <a:gd name="T2" fmla="*/ 66 w 67"/>
                    <a:gd name="T3" fmla="*/ 6 h 261"/>
                    <a:gd name="T4" fmla="*/ 65 w 67"/>
                    <a:gd name="T5" fmla="*/ 6 h 261"/>
                    <a:gd name="T6" fmla="*/ 63 w 67"/>
                    <a:gd name="T7" fmla="*/ 5 h 261"/>
                    <a:gd name="T8" fmla="*/ 60 w 67"/>
                    <a:gd name="T9" fmla="*/ 4 h 261"/>
                    <a:gd name="T10" fmla="*/ 57 w 67"/>
                    <a:gd name="T11" fmla="*/ 3 h 261"/>
                    <a:gd name="T12" fmla="*/ 54 w 67"/>
                    <a:gd name="T13" fmla="*/ 2 h 261"/>
                    <a:gd name="T14" fmla="*/ 50 w 67"/>
                    <a:gd name="T15" fmla="*/ 1 h 261"/>
                    <a:gd name="T16" fmla="*/ 46 w 67"/>
                    <a:gd name="T17" fmla="*/ 0 h 261"/>
                    <a:gd name="T18" fmla="*/ 41 w 67"/>
                    <a:gd name="T19" fmla="*/ 0 h 261"/>
                    <a:gd name="T20" fmla="*/ 35 w 67"/>
                    <a:gd name="T21" fmla="*/ 0 h 261"/>
                    <a:gd name="T22" fmla="*/ 30 w 67"/>
                    <a:gd name="T23" fmla="*/ 0 h 261"/>
                    <a:gd name="T24" fmla="*/ 24 w 67"/>
                    <a:gd name="T25" fmla="*/ 2 h 261"/>
                    <a:gd name="T26" fmla="*/ 18 w 67"/>
                    <a:gd name="T27" fmla="*/ 3 h 261"/>
                    <a:gd name="T28" fmla="*/ 12 w 67"/>
                    <a:gd name="T29" fmla="*/ 6 h 261"/>
                    <a:gd name="T30" fmla="*/ 6 w 67"/>
                    <a:gd name="T31" fmla="*/ 8 h 261"/>
                    <a:gd name="T32" fmla="*/ 0 w 67"/>
                    <a:gd name="T33" fmla="*/ 12 h 261"/>
                    <a:gd name="T34" fmla="*/ 0 w 67"/>
                    <a:gd name="T35" fmla="*/ 260 h 261"/>
                    <a:gd name="T36" fmla="*/ 0 w 67"/>
                    <a:gd name="T37" fmla="*/ 260 h 261"/>
                    <a:gd name="T38" fmla="*/ 2 w 67"/>
                    <a:gd name="T39" fmla="*/ 260 h 261"/>
                    <a:gd name="T40" fmla="*/ 4 w 67"/>
                    <a:gd name="T41" fmla="*/ 260 h 261"/>
                    <a:gd name="T42" fmla="*/ 6 w 67"/>
                    <a:gd name="T43" fmla="*/ 259 h 261"/>
                    <a:gd name="T44" fmla="*/ 9 w 67"/>
                    <a:gd name="T45" fmla="*/ 259 h 261"/>
                    <a:gd name="T46" fmla="*/ 13 w 67"/>
                    <a:gd name="T47" fmla="*/ 258 h 261"/>
                    <a:gd name="T48" fmla="*/ 17 w 67"/>
                    <a:gd name="T49" fmla="*/ 258 h 261"/>
                    <a:gd name="T50" fmla="*/ 22 w 67"/>
                    <a:gd name="T51" fmla="*/ 256 h 261"/>
                    <a:gd name="T52" fmla="*/ 27 w 67"/>
                    <a:gd name="T53" fmla="*/ 255 h 261"/>
                    <a:gd name="T54" fmla="*/ 32 w 67"/>
                    <a:gd name="T55" fmla="*/ 253 h 261"/>
                    <a:gd name="T56" fmla="*/ 38 w 67"/>
                    <a:gd name="T57" fmla="*/ 251 h 261"/>
                    <a:gd name="T58" fmla="*/ 43 w 67"/>
                    <a:gd name="T59" fmla="*/ 249 h 261"/>
                    <a:gd name="T60" fmla="*/ 49 w 67"/>
                    <a:gd name="T61" fmla="*/ 246 h 261"/>
                    <a:gd name="T62" fmla="*/ 55 w 67"/>
                    <a:gd name="T63" fmla="*/ 242 h 261"/>
                    <a:gd name="T64" fmla="*/ 60 w 67"/>
                    <a:gd name="T65" fmla="*/ 239 h 261"/>
                    <a:gd name="T66" fmla="*/ 66 w 67"/>
                    <a:gd name="T67" fmla="*/ 234 h 261"/>
                    <a:gd name="T68" fmla="*/ 66 w 67"/>
                    <a:gd name="T69" fmla="*/ 6 h 2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
                    <a:gd name="T106" fmla="*/ 0 h 261"/>
                    <a:gd name="T107" fmla="*/ 67 w 67"/>
                    <a:gd name="T108" fmla="*/ 261 h 2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 h="261">
                      <a:moveTo>
                        <a:pt x="66" y="6"/>
                      </a:moveTo>
                      <a:lnTo>
                        <a:pt x="66" y="6"/>
                      </a:lnTo>
                      <a:lnTo>
                        <a:pt x="65" y="6"/>
                      </a:lnTo>
                      <a:lnTo>
                        <a:pt x="63" y="5"/>
                      </a:lnTo>
                      <a:lnTo>
                        <a:pt x="60" y="4"/>
                      </a:lnTo>
                      <a:lnTo>
                        <a:pt x="57" y="3"/>
                      </a:lnTo>
                      <a:lnTo>
                        <a:pt x="54" y="2"/>
                      </a:lnTo>
                      <a:lnTo>
                        <a:pt x="50" y="1"/>
                      </a:lnTo>
                      <a:lnTo>
                        <a:pt x="46" y="0"/>
                      </a:lnTo>
                      <a:lnTo>
                        <a:pt x="41" y="0"/>
                      </a:lnTo>
                      <a:lnTo>
                        <a:pt x="35" y="0"/>
                      </a:lnTo>
                      <a:lnTo>
                        <a:pt x="30" y="0"/>
                      </a:lnTo>
                      <a:lnTo>
                        <a:pt x="24" y="2"/>
                      </a:lnTo>
                      <a:lnTo>
                        <a:pt x="18" y="3"/>
                      </a:lnTo>
                      <a:lnTo>
                        <a:pt x="12" y="6"/>
                      </a:lnTo>
                      <a:lnTo>
                        <a:pt x="6" y="8"/>
                      </a:lnTo>
                      <a:lnTo>
                        <a:pt x="0" y="12"/>
                      </a:lnTo>
                      <a:lnTo>
                        <a:pt x="0" y="260"/>
                      </a:lnTo>
                      <a:lnTo>
                        <a:pt x="2" y="260"/>
                      </a:lnTo>
                      <a:lnTo>
                        <a:pt x="4" y="260"/>
                      </a:lnTo>
                      <a:lnTo>
                        <a:pt x="6" y="259"/>
                      </a:lnTo>
                      <a:lnTo>
                        <a:pt x="9" y="259"/>
                      </a:lnTo>
                      <a:lnTo>
                        <a:pt x="13" y="258"/>
                      </a:lnTo>
                      <a:lnTo>
                        <a:pt x="17" y="258"/>
                      </a:lnTo>
                      <a:lnTo>
                        <a:pt x="22" y="256"/>
                      </a:lnTo>
                      <a:lnTo>
                        <a:pt x="27" y="255"/>
                      </a:lnTo>
                      <a:lnTo>
                        <a:pt x="32" y="253"/>
                      </a:lnTo>
                      <a:lnTo>
                        <a:pt x="38" y="251"/>
                      </a:lnTo>
                      <a:lnTo>
                        <a:pt x="43" y="249"/>
                      </a:lnTo>
                      <a:lnTo>
                        <a:pt x="49" y="246"/>
                      </a:lnTo>
                      <a:lnTo>
                        <a:pt x="55" y="242"/>
                      </a:lnTo>
                      <a:lnTo>
                        <a:pt x="60" y="239"/>
                      </a:lnTo>
                      <a:lnTo>
                        <a:pt x="66" y="234"/>
                      </a:lnTo>
                      <a:lnTo>
                        <a:pt x="66"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3" name="Freeform 33"/>
                <p:cNvSpPr>
                  <a:spLocks/>
                </p:cNvSpPr>
                <p:nvPr/>
              </p:nvSpPr>
              <p:spPr bwMode="auto">
                <a:xfrm>
                  <a:off x="2739" y="1277"/>
                  <a:ext cx="56" cy="212"/>
                </a:xfrm>
                <a:custGeom>
                  <a:avLst/>
                  <a:gdLst>
                    <a:gd name="T0" fmla="*/ 55 w 56"/>
                    <a:gd name="T1" fmla="*/ 5 h 212"/>
                    <a:gd name="T2" fmla="*/ 55 w 56"/>
                    <a:gd name="T3" fmla="*/ 5 h 212"/>
                    <a:gd name="T4" fmla="*/ 54 w 56"/>
                    <a:gd name="T5" fmla="*/ 4 h 212"/>
                    <a:gd name="T6" fmla="*/ 53 w 56"/>
                    <a:gd name="T7" fmla="*/ 4 h 212"/>
                    <a:gd name="T8" fmla="*/ 50 w 56"/>
                    <a:gd name="T9" fmla="*/ 3 h 212"/>
                    <a:gd name="T10" fmla="*/ 48 w 56"/>
                    <a:gd name="T11" fmla="*/ 2 h 212"/>
                    <a:gd name="T12" fmla="*/ 45 w 56"/>
                    <a:gd name="T13" fmla="*/ 1 h 212"/>
                    <a:gd name="T14" fmla="*/ 42 w 56"/>
                    <a:gd name="T15" fmla="*/ 1 h 212"/>
                    <a:gd name="T16" fmla="*/ 38 w 56"/>
                    <a:gd name="T17" fmla="*/ 0 h 212"/>
                    <a:gd name="T18" fmla="*/ 34 w 56"/>
                    <a:gd name="T19" fmla="*/ 0 h 212"/>
                    <a:gd name="T20" fmla="*/ 30 w 56"/>
                    <a:gd name="T21" fmla="*/ 0 h 212"/>
                    <a:gd name="T22" fmla="*/ 25 w 56"/>
                    <a:gd name="T23" fmla="*/ 0 h 212"/>
                    <a:gd name="T24" fmla="*/ 20 w 56"/>
                    <a:gd name="T25" fmla="*/ 1 h 212"/>
                    <a:gd name="T26" fmla="*/ 15 w 56"/>
                    <a:gd name="T27" fmla="*/ 2 h 212"/>
                    <a:gd name="T28" fmla="*/ 10 w 56"/>
                    <a:gd name="T29" fmla="*/ 4 h 212"/>
                    <a:gd name="T30" fmla="*/ 5 w 56"/>
                    <a:gd name="T31" fmla="*/ 7 h 212"/>
                    <a:gd name="T32" fmla="*/ 0 w 56"/>
                    <a:gd name="T33" fmla="*/ 10 h 212"/>
                    <a:gd name="T34" fmla="*/ 0 w 56"/>
                    <a:gd name="T35" fmla="*/ 211 h 212"/>
                    <a:gd name="T36" fmla="*/ 0 w 56"/>
                    <a:gd name="T37" fmla="*/ 211 h 212"/>
                    <a:gd name="T38" fmla="*/ 1 w 56"/>
                    <a:gd name="T39" fmla="*/ 211 h 212"/>
                    <a:gd name="T40" fmla="*/ 3 w 56"/>
                    <a:gd name="T41" fmla="*/ 211 h 212"/>
                    <a:gd name="T42" fmla="*/ 5 w 56"/>
                    <a:gd name="T43" fmla="*/ 210 h 212"/>
                    <a:gd name="T44" fmla="*/ 8 w 56"/>
                    <a:gd name="T45" fmla="*/ 210 h 212"/>
                    <a:gd name="T46" fmla="*/ 11 w 56"/>
                    <a:gd name="T47" fmla="*/ 210 h 212"/>
                    <a:gd name="T48" fmla="*/ 14 w 56"/>
                    <a:gd name="T49" fmla="*/ 209 h 212"/>
                    <a:gd name="T50" fmla="*/ 18 w 56"/>
                    <a:gd name="T51" fmla="*/ 208 h 212"/>
                    <a:gd name="T52" fmla="*/ 22 w 56"/>
                    <a:gd name="T53" fmla="*/ 207 h 212"/>
                    <a:gd name="T54" fmla="*/ 27 w 56"/>
                    <a:gd name="T55" fmla="*/ 205 h 212"/>
                    <a:gd name="T56" fmla="*/ 31 w 56"/>
                    <a:gd name="T57" fmla="*/ 204 h 212"/>
                    <a:gd name="T58" fmla="*/ 36 w 56"/>
                    <a:gd name="T59" fmla="*/ 202 h 212"/>
                    <a:gd name="T60" fmla="*/ 41 w 56"/>
                    <a:gd name="T61" fmla="*/ 200 h 212"/>
                    <a:gd name="T62" fmla="*/ 46 w 56"/>
                    <a:gd name="T63" fmla="*/ 197 h 212"/>
                    <a:gd name="T64" fmla="*/ 50 w 56"/>
                    <a:gd name="T65" fmla="*/ 193 h 212"/>
                    <a:gd name="T66" fmla="*/ 55 w 56"/>
                    <a:gd name="T67" fmla="*/ 190 h 212"/>
                    <a:gd name="T68" fmla="*/ 55 w 56"/>
                    <a:gd name="T69" fmla="*/ 5 h 2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212"/>
                    <a:gd name="T107" fmla="*/ 56 w 56"/>
                    <a:gd name="T108" fmla="*/ 212 h 2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212">
                      <a:moveTo>
                        <a:pt x="55" y="5"/>
                      </a:moveTo>
                      <a:lnTo>
                        <a:pt x="55" y="5"/>
                      </a:lnTo>
                      <a:lnTo>
                        <a:pt x="54" y="4"/>
                      </a:lnTo>
                      <a:lnTo>
                        <a:pt x="53" y="4"/>
                      </a:lnTo>
                      <a:lnTo>
                        <a:pt x="50" y="3"/>
                      </a:lnTo>
                      <a:lnTo>
                        <a:pt x="48" y="2"/>
                      </a:lnTo>
                      <a:lnTo>
                        <a:pt x="45" y="1"/>
                      </a:lnTo>
                      <a:lnTo>
                        <a:pt x="42" y="1"/>
                      </a:lnTo>
                      <a:lnTo>
                        <a:pt x="38" y="0"/>
                      </a:lnTo>
                      <a:lnTo>
                        <a:pt x="34" y="0"/>
                      </a:lnTo>
                      <a:lnTo>
                        <a:pt x="30" y="0"/>
                      </a:lnTo>
                      <a:lnTo>
                        <a:pt x="25" y="0"/>
                      </a:lnTo>
                      <a:lnTo>
                        <a:pt x="20" y="1"/>
                      </a:lnTo>
                      <a:lnTo>
                        <a:pt x="15" y="2"/>
                      </a:lnTo>
                      <a:lnTo>
                        <a:pt x="10" y="4"/>
                      </a:lnTo>
                      <a:lnTo>
                        <a:pt x="5" y="7"/>
                      </a:lnTo>
                      <a:lnTo>
                        <a:pt x="0" y="10"/>
                      </a:lnTo>
                      <a:lnTo>
                        <a:pt x="0" y="211"/>
                      </a:lnTo>
                      <a:lnTo>
                        <a:pt x="1" y="211"/>
                      </a:lnTo>
                      <a:lnTo>
                        <a:pt x="3" y="211"/>
                      </a:lnTo>
                      <a:lnTo>
                        <a:pt x="5" y="210"/>
                      </a:lnTo>
                      <a:lnTo>
                        <a:pt x="8" y="210"/>
                      </a:lnTo>
                      <a:lnTo>
                        <a:pt x="11" y="210"/>
                      </a:lnTo>
                      <a:lnTo>
                        <a:pt x="14" y="209"/>
                      </a:lnTo>
                      <a:lnTo>
                        <a:pt x="18" y="208"/>
                      </a:lnTo>
                      <a:lnTo>
                        <a:pt x="22" y="207"/>
                      </a:lnTo>
                      <a:lnTo>
                        <a:pt x="27" y="205"/>
                      </a:lnTo>
                      <a:lnTo>
                        <a:pt x="31" y="204"/>
                      </a:lnTo>
                      <a:lnTo>
                        <a:pt x="36" y="202"/>
                      </a:lnTo>
                      <a:lnTo>
                        <a:pt x="41" y="200"/>
                      </a:lnTo>
                      <a:lnTo>
                        <a:pt x="46" y="197"/>
                      </a:lnTo>
                      <a:lnTo>
                        <a:pt x="50" y="193"/>
                      </a:lnTo>
                      <a:lnTo>
                        <a:pt x="55" y="190"/>
                      </a:lnTo>
                      <a:lnTo>
                        <a:pt x="5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4" name="Freeform 34"/>
                <p:cNvSpPr>
                  <a:spLocks/>
                </p:cNvSpPr>
                <p:nvPr/>
              </p:nvSpPr>
              <p:spPr bwMode="auto">
                <a:xfrm>
                  <a:off x="2741" y="1279"/>
                  <a:ext cx="46" cy="165"/>
                </a:xfrm>
                <a:custGeom>
                  <a:avLst/>
                  <a:gdLst>
                    <a:gd name="T0" fmla="*/ 45 w 46"/>
                    <a:gd name="T1" fmla="*/ 4 h 165"/>
                    <a:gd name="T2" fmla="*/ 44 w 46"/>
                    <a:gd name="T3" fmla="*/ 4 h 165"/>
                    <a:gd name="T4" fmla="*/ 41 w 46"/>
                    <a:gd name="T5" fmla="*/ 2 h 165"/>
                    <a:gd name="T6" fmla="*/ 37 w 46"/>
                    <a:gd name="T7" fmla="*/ 1 h 165"/>
                    <a:gd name="T8" fmla="*/ 31 w 46"/>
                    <a:gd name="T9" fmla="*/ 0 h 165"/>
                    <a:gd name="T10" fmla="*/ 24 w 46"/>
                    <a:gd name="T11" fmla="*/ 0 h 165"/>
                    <a:gd name="T12" fmla="*/ 17 w 46"/>
                    <a:gd name="T13" fmla="*/ 1 h 165"/>
                    <a:gd name="T14" fmla="*/ 8 w 46"/>
                    <a:gd name="T15" fmla="*/ 3 h 165"/>
                    <a:gd name="T16" fmla="*/ 0 w 46"/>
                    <a:gd name="T17" fmla="*/ 8 h 165"/>
                    <a:gd name="T18" fmla="*/ 0 w 46"/>
                    <a:gd name="T19" fmla="*/ 164 h 165"/>
                    <a:gd name="T20" fmla="*/ 1 w 46"/>
                    <a:gd name="T21" fmla="*/ 164 h 165"/>
                    <a:gd name="T22" fmla="*/ 4 w 46"/>
                    <a:gd name="T23" fmla="*/ 164 h 165"/>
                    <a:gd name="T24" fmla="*/ 9 w 46"/>
                    <a:gd name="T25" fmla="*/ 163 h 165"/>
                    <a:gd name="T26" fmla="*/ 15 w 46"/>
                    <a:gd name="T27" fmla="*/ 161 h 165"/>
                    <a:gd name="T28" fmla="*/ 22 w 46"/>
                    <a:gd name="T29" fmla="*/ 159 h 165"/>
                    <a:gd name="T30" fmla="*/ 30 w 46"/>
                    <a:gd name="T31" fmla="*/ 156 h 165"/>
                    <a:gd name="T32" fmla="*/ 37 w 46"/>
                    <a:gd name="T33" fmla="*/ 152 h 165"/>
                    <a:gd name="T34" fmla="*/ 45 w 46"/>
                    <a:gd name="T35" fmla="*/ 147 h 165"/>
                    <a:gd name="T36" fmla="*/ 45 w 46"/>
                    <a:gd name="T37" fmla="*/ 4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65"/>
                    <a:gd name="T59" fmla="*/ 46 w 46"/>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65">
                      <a:moveTo>
                        <a:pt x="45" y="4"/>
                      </a:moveTo>
                      <a:lnTo>
                        <a:pt x="44" y="4"/>
                      </a:lnTo>
                      <a:lnTo>
                        <a:pt x="41" y="2"/>
                      </a:lnTo>
                      <a:lnTo>
                        <a:pt x="37" y="1"/>
                      </a:lnTo>
                      <a:lnTo>
                        <a:pt x="31" y="0"/>
                      </a:lnTo>
                      <a:lnTo>
                        <a:pt x="24" y="0"/>
                      </a:lnTo>
                      <a:lnTo>
                        <a:pt x="17" y="1"/>
                      </a:lnTo>
                      <a:lnTo>
                        <a:pt x="8" y="3"/>
                      </a:lnTo>
                      <a:lnTo>
                        <a:pt x="0" y="8"/>
                      </a:lnTo>
                      <a:lnTo>
                        <a:pt x="0" y="164"/>
                      </a:lnTo>
                      <a:lnTo>
                        <a:pt x="1" y="164"/>
                      </a:lnTo>
                      <a:lnTo>
                        <a:pt x="4" y="164"/>
                      </a:lnTo>
                      <a:lnTo>
                        <a:pt x="9" y="163"/>
                      </a:lnTo>
                      <a:lnTo>
                        <a:pt x="15" y="161"/>
                      </a:lnTo>
                      <a:lnTo>
                        <a:pt x="22" y="159"/>
                      </a:lnTo>
                      <a:lnTo>
                        <a:pt x="30" y="156"/>
                      </a:lnTo>
                      <a:lnTo>
                        <a:pt x="37" y="152"/>
                      </a:lnTo>
                      <a:lnTo>
                        <a:pt x="45" y="147"/>
                      </a:lnTo>
                      <a:lnTo>
                        <a:pt x="45"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5" name="Freeform 35"/>
                <p:cNvSpPr>
                  <a:spLocks/>
                </p:cNvSpPr>
                <p:nvPr/>
              </p:nvSpPr>
              <p:spPr bwMode="auto">
                <a:xfrm>
                  <a:off x="2744" y="1281"/>
                  <a:ext cx="34" cy="117"/>
                </a:xfrm>
                <a:custGeom>
                  <a:avLst/>
                  <a:gdLst>
                    <a:gd name="T0" fmla="*/ 33 w 34"/>
                    <a:gd name="T1" fmla="*/ 3 h 117"/>
                    <a:gd name="T2" fmla="*/ 32 w 34"/>
                    <a:gd name="T3" fmla="*/ 3 h 117"/>
                    <a:gd name="T4" fmla="*/ 30 w 34"/>
                    <a:gd name="T5" fmla="*/ 2 h 117"/>
                    <a:gd name="T6" fmla="*/ 27 w 34"/>
                    <a:gd name="T7" fmla="*/ 1 h 117"/>
                    <a:gd name="T8" fmla="*/ 23 w 34"/>
                    <a:gd name="T9" fmla="*/ 0 h 117"/>
                    <a:gd name="T10" fmla="*/ 18 w 34"/>
                    <a:gd name="T11" fmla="*/ 0 h 117"/>
                    <a:gd name="T12" fmla="*/ 12 w 34"/>
                    <a:gd name="T13" fmla="*/ 1 h 117"/>
                    <a:gd name="T14" fmla="*/ 6 w 34"/>
                    <a:gd name="T15" fmla="*/ 3 h 117"/>
                    <a:gd name="T16" fmla="*/ 0 w 34"/>
                    <a:gd name="T17" fmla="*/ 7 h 117"/>
                    <a:gd name="T18" fmla="*/ 0 w 34"/>
                    <a:gd name="T19" fmla="*/ 116 h 117"/>
                    <a:gd name="T20" fmla="*/ 1 w 34"/>
                    <a:gd name="T21" fmla="*/ 116 h 117"/>
                    <a:gd name="T22" fmla="*/ 3 w 34"/>
                    <a:gd name="T23" fmla="*/ 116 h 117"/>
                    <a:gd name="T24" fmla="*/ 6 w 34"/>
                    <a:gd name="T25" fmla="*/ 115 h 117"/>
                    <a:gd name="T26" fmla="*/ 11 w 34"/>
                    <a:gd name="T27" fmla="*/ 114 h 117"/>
                    <a:gd name="T28" fmla="*/ 16 w 34"/>
                    <a:gd name="T29" fmla="*/ 113 h 117"/>
                    <a:gd name="T30" fmla="*/ 22 w 34"/>
                    <a:gd name="T31" fmla="*/ 110 h 117"/>
                    <a:gd name="T32" fmla="*/ 27 w 34"/>
                    <a:gd name="T33" fmla="*/ 107 h 117"/>
                    <a:gd name="T34" fmla="*/ 33 w 34"/>
                    <a:gd name="T35" fmla="*/ 103 h 117"/>
                    <a:gd name="T36" fmla="*/ 33 w 34"/>
                    <a:gd name="T37" fmla="*/ 3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117"/>
                    <a:gd name="T59" fmla="*/ 34 w 34"/>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117">
                      <a:moveTo>
                        <a:pt x="33" y="3"/>
                      </a:moveTo>
                      <a:lnTo>
                        <a:pt x="32" y="3"/>
                      </a:lnTo>
                      <a:lnTo>
                        <a:pt x="30" y="2"/>
                      </a:lnTo>
                      <a:lnTo>
                        <a:pt x="27" y="1"/>
                      </a:lnTo>
                      <a:lnTo>
                        <a:pt x="23" y="0"/>
                      </a:lnTo>
                      <a:lnTo>
                        <a:pt x="18" y="0"/>
                      </a:lnTo>
                      <a:lnTo>
                        <a:pt x="12" y="1"/>
                      </a:lnTo>
                      <a:lnTo>
                        <a:pt x="6" y="3"/>
                      </a:lnTo>
                      <a:lnTo>
                        <a:pt x="0" y="7"/>
                      </a:lnTo>
                      <a:lnTo>
                        <a:pt x="0" y="116"/>
                      </a:lnTo>
                      <a:lnTo>
                        <a:pt x="1" y="116"/>
                      </a:lnTo>
                      <a:lnTo>
                        <a:pt x="3" y="116"/>
                      </a:lnTo>
                      <a:lnTo>
                        <a:pt x="6" y="115"/>
                      </a:lnTo>
                      <a:lnTo>
                        <a:pt x="11" y="114"/>
                      </a:lnTo>
                      <a:lnTo>
                        <a:pt x="16" y="113"/>
                      </a:lnTo>
                      <a:lnTo>
                        <a:pt x="22" y="110"/>
                      </a:lnTo>
                      <a:lnTo>
                        <a:pt x="27" y="107"/>
                      </a:lnTo>
                      <a:lnTo>
                        <a:pt x="33" y="103"/>
                      </a:lnTo>
                      <a:lnTo>
                        <a:pt x="33"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6" name="Freeform 36"/>
                <p:cNvSpPr>
                  <a:spLocks/>
                </p:cNvSpPr>
                <p:nvPr/>
              </p:nvSpPr>
              <p:spPr bwMode="auto">
                <a:xfrm>
                  <a:off x="2745" y="1284"/>
                  <a:ext cx="24" cy="68"/>
                </a:xfrm>
                <a:custGeom>
                  <a:avLst/>
                  <a:gdLst>
                    <a:gd name="T0" fmla="*/ 23 w 24"/>
                    <a:gd name="T1" fmla="*/ 2 h 68"/>
                    <a:gd name="T2" fmla="*/ 22 w 24"/>
                    <a:gd name="T3" fmla="*/ 2 h 68"/>
                    <a:gd name="T4" fmla="*/ 21 w 24"/>
                    <a:gd name="T5" fmla="*/ 1 h 68"/>
                    <a:gd name="T6" fmla="*/ 19 w 24"/>
                    <a:gd name="T7" fmla="*/ 1 h 68"/>
                    <a:gd name="T8" fmla="*/ 16 w 24"/>
                    <a:gd name="T9" fmla="*/ 0 h 68"/>
                    <a:gd name="T10" fmla="*/ 13 w 24"/>
                    <a:gd name="T11" fmla="*/ 0 h 68"/>
                    <a:gd name="T12" fmla="*/ 9 w 24"/>
                    <a:gd name="T13" fmla="*/ 0 h 68"/>
                    <a:gd name="T14" fmla="*/ 4 w 24"/>
                    <a:gd name="T15" fmla="*/ 2 h 68"/>
                    <a:gd name="T16" fmla="*/ 0 w 24"/>
                    <a:gd name="T17" fmla="*/ 4 h 68"/>
                    <a:gd name="T18" fmla="*/ 0 w 24"/>
                    <a:gd name="T19" fmla="*/ 67 h 68"/>
                    <a:gd name="T20" fmla="*/ 1 w 24"/>
                    <a:gd name="T21" fmla="*/ 67 h 68"/>
                    <a:gd name="T22" fmla="*/ 2 w 24"/>
                    <a:gd name="T23" fmla="*/ 67 h 68"/>
                    <a:gd name="T24" fmla="*/ 5 w 24"/>
                    <a:gd name="T25" fmla="*/ 66 h 68"/>
                    <a:gd name="T26" fmla="*/ 8 w 24"/>
                    <a:gd name="T27" fmla="*/ 65 h 68"/>
                    <a:gd name="T28" fmla="*/ 11 w 24"/>
                    <a:gd name="T29" fmla="*/ 65 h 68"/>
                    <a:gd name="T30" fmla="*/ 15 w 24"/>
                    <a:gd name="T31" fmla="*/ 63 h 68"/>
                    <a:gd name="T32" fmla="*/ 19 w 24"/>
                    <a:gd name="T33" fmla="*/ 60 h 68"/>
                    <a:gd name="T34" fmla="*/ 23 w 24"/>
                    <a:gd name="T35" fmla="*/ 58 h 68"/>
                    <a:gd name="T36" fmla="*/ 23 w 24"/>
                    <a:gd name="T37" fmla="*/ 2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68"/>
                    <a:gd name="T59" fmla="*/ 24 w 24"/>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68">
                      <a:moveTo>
                        <a:pt x="23" y="2"/>
                      </a:moveTo>
                      <a:lnTo>
                        <a:pt x="22" y="2"/>
                      </a:lnTo>
                      <a:lnTo>
                        <a:pt x="21" y="1"/>
                      </a:lnTo>
                      <a:lnTo>
                        <a:pt x="19" y="1"/>
                      </a:lnTo>
                      <a:lnTo>
                        <a:pt x="16" y="0"/>
                      </a:lnTo>
                      <a:lnTo>
                        <a:pt x="13" y="0"/>
                      </a:lnTo>
                      <a:lnTo>
                        <a:pt x="9" y="0"/>
                      </a:lnTo>
                      <a:lnTo>
                        <a:pt x="4" y="2"/>
                      </a:lnTo>
                      <a:lnTo>
                        <a:pt x="0" y="4"/>
                      </a:lnTo>
                      <a:lnTo>
                        <a:pt x="0" y="67"/>
                      </a:lnTo>
                      <a:lnTo>
                        <a:pt x="1" y="67"/>
                      </a:lnTo>
                      <a:lnTo>
                        <a:pt x="2" y="67"/>
                      </a:lnTo>
                      <a:lnTo>
                        <a:pt x="5" y="66"/>
                      </a:lnTo>
                      <a:lnTo>
                        <a:pt x="8" y="65"/>
                      </a:lnTo>
                      <a:lnTo>
                        <a:pt x="11" y="65"/>
                      </a:lnTo>
                      <a:lnTo>
                        <a:pt x="15" y="63"/>
                      </a:lnTo>
                      <a:lnTo>
                        <a:pt x="19" y="60"/>
                      </a:lnTo>
                      <a:lnTo>
                        <a:pt x="23" y="58"/>
                      </a:lnTo>
                      <a:lnTo>
                        <a:pt x="23"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7" name="Freeform 37"/>
                <p:cNvSpPr>
                  <a:spLocks/>
                </p:cNvSpPr>
                <p:nvPr/>
              </p:nvSpPr>
              <p:spPr bwMode="auto">
                <a:xfrm>
                  <a:off x="3022" y="1475"/>
                  <a:ext cx="34" cy="36"/>
                </a:xfrm>
                <a:custGeom>
                  <a:avLst/>
                  <a:gdLst>
                    <a:gd name="T0" fmla="*/ 17 w 34"/>
                    <a:gd name="T1" fmla="*/ 35 h 36"/>
                    <a:gd name="T2" fmla="*/ 20 w 34"/>
                    <a:gd name="T3" fmla="*/ 35 h 36"/>
                    <a:gd name="T4" fmla="*/ 23 w 34"/>
                    <a:gd name="T5" fmla="*/ 33 h 36"/>
                    <a:gd name="T6" fmla="*/ 26 w 34"/>
                    <a:gd name="T7" fmla="*/ 32 h 36"/>
                    <a:gd name="T8" fmla="*/ 28 w 34"/>
                    <a:gd name="T9" fmla="*/ 30 h 36"/>
                    <a:gd name="T10" fmla="*/ 30 w 34"/>
                    <a:gd name="T11" fmla="*/ 27 h 36"/>
                    <a:gd name="T12" fmla="*/ 32 w 34"/>
                    <a:gd name="T13" fmla="*/ 24 h 36"/>
                    <a:gd name="T14" fmla="*/ 33 w 34"/>
                    <a:gd name="T15" fmla="*/ 21 h 36"/>
                    <a:gd name="T16" fmla="*/ 33 w 34"/>
                    <a:gd name="T17" fmla="*/ 18 h 36"/>
                    <a:gd name="T18" fmla="*/ 33 w 34"/>
                    <a:gd name="T19" fmla="*/ 14 h 36"/>
                    <a:gd name="T20" fmla="*/ 32 w 34"/>
                    <a:gd name="T21" fmla="*/ 11 h 36"/>
                    <a:gd name="T22" fmla="*/ 30 w 34"/>
                    <a:gd name="T23" fmla="*/ 8 h 36"/>
                    <a:gd name="T24" fmla="*/ 28 w 34"/>
                    <a:gd name="T25" fmla="*/ 5 h 36"/>
                    <a:gd name="T26" fmla="*/ 26 w 34"/>
                    <a:gd name="T27" fmla="*/ 3 h 36"/>
                    <a:gd name="T28" fmla="*/ 23 w 34"/>
                    <a:gd name="T29" fmla="*/ 2 h 36"/>
                    <a:gd name="T30" fmla="*/ 20 w 34"/>
                    <a:gd name="T31" fmla="*/ 1 h 36"/>
                    <a:gd name="T32" fmla="*/ 17 w 34"/>
                    <a:gd name="T33" fmla="*/ 0 h 36"/>
                    <a:gd name="T34" fmla="*/ 13 w 34"/>
                    <a:gd name="T35" fmla="*/ 1 h 36"/>
                    <a:gd name="T36" fmla="*/ 10 w 34"/>
                    <a:gd name="T37" fmla="*/ 2 h 36"/>
                    <a:gd name="T38" fmla="*/ 8 w 34"/>
                    <a:gd name="T39" fmla="*/ 3 h 36"/>
                    <a:gd name="T40" fmla="*/ 5 w 34"/>
                    <a:gd name="T41" fmla="*/ 5 h 36"/>
                    <a:gd name="T42" fmla="*/ 3 w 34"/>
                    <a:gd name="T43" fmla="*/ 8 h 36"/>
                    <a:gd name="T44" fmla="*/ 1 w 34"/>
                    <a:gd name="T45" fmla="*/ 11 h 36"/>
                    <a:gd name="T46" fmla="*/ 0 w 34"/>
                    <a:gd name="T47" fmla="*/ 14 h 36"/>
                    <a:gd name="T48" fmla="*/ 0 w 34"/>
                    <a:gd name="T49" fmla="*/ 18 h 36"/>
                    <a:gd name="T50" fmla="*/ 0 w 34"/>
                    <a:gd name="T51" fmla="*/ 21 h 36"/>
                    <a:gd name="T52" fmla="*/ 1 w 34"/>
                    <a:gd name="T53" fmla="*/ 24 h 36"/>
                    <a:gd name="T54" fmla="*/ 3 w 34"/>
                    <a:gd name="T55" fmla="*/ 27 h 36"/>
                    <a:gd name="T56" fmla="*/ 5 w 34"/>
                    <a:gd name="T57" fmla="*/ 30 h 36"/>
                    <a:gd name="T58" fmla="*/ 8 w 34"/>
                    <a:gd name="T59" fmla="*/ 32 h 36"/>
                    <a:gd name="T60" fmla="*/ 10 w 34"/>
                    <a:gd name="T61" fmla="*/ 33 h 36"/>
                    <a:gd name="T62" fmla="*/ 13 w 34"/>
                    <a:gd name="T63" fmla="*/ 35 h 36"/>
                    <a:gd name="T64" fmla="*/ 17 w 34"/>
                    <a:gd name="T65" fmla="*/ 35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36"/>
                    <a:gd name="T101" fmla="*/ 34 w 34"/>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36">
                      <a:moveTo>
                        <a:pt x="17" y="35"/>
                      </a:moveTo>
                      <a:lnTo>
                        <a:pt x="20" y="35"/>
                      </a:lnTo>
                      <a:lnTo>
                        <a:pt x="23" y="33"/>
                      </a:lnTo>
                      <a:lnTo>
                        <a:pt x="26" y="32"/>
                      </a:lnTo>
                      <a:lnTo>
                        <a:pt x="28" y="30"/>
                      </a:lnTo>
                      <a:lnTo>
                        <a:pt x="30" y="27"/>
                      </a:lnTo>
                      <a:lnTo>
                        <a:pt x="32" y="24"/>
                      </a:lnTo>
                      <a:lnTo>
                        <a:pt x="33" y="21"/>
                      </a:lnTo>
                      <a:lnTo>
                        <a:pt x="33" y="18"/>
                      </a:lnTo>
                      <a:lnTo>
                        <a:pt x="33" y="14"/>
                      </a:lnTo>
                      <a:lnTo>
                        <a:pt x="32" y="11"/>
                      </a:lnTo>
                      <a:lnTo>
                        <a:pt x="30" y="8"/>
                      </a:lnTo>
                      <a:lnTo>
                        <a:pt x="28" y="5"/>
                      </a:lnTo>
                      <a:lnTo>
                        <a:pt x="26" y="3"/>
                      </a:lnTo>
                      <a:lnTo>
                        <a:pt x="23" y="2"/>
                      </a:lnTo>
                      <a:lnTo>
                        <a:pt x="20" y="1"/>
                      </a:lnTo>
                      <a:lnTo>
                        <a:pt x="17" y="0"/>
                      </a:lnTo>
                      <a:lnTo>
                        <a:pt x="13" y="1"/>
                      </a:lnTo>
                      <a:lnTo>
                        <a:pt x="10" y="2"/>
                      </a:lnTo>
                      <a:lnTo>
                        <a:pt x="8" y="3"/>
                      </a:lnTo>
                      <a:lnTo>
                        <a:pt x="5" y="5"/>
                      </a:lnTo>
                      <a:lnTo>
                        <a:pt x="3" y="8"/>
                      </a:lnTo>
                      <a:lnTo>
                        <a:pt x="1" y="11"/>
                      </a:lnTo>
                      <a:lnTo>
                        <a:pt x="0" y="14"/>
                      </a:lnTo>
                      <a:lnTo>
                        <a:pt x="0" y="18"/>
                      </a:lnTo>
                      <a:lnTo>
                        <a:pt x="0" y="21"/>
                      </a:lnTo>
                      <a:lnTo>
                        <a:pt x="1" y="24"/>
                      </a:lnTo>
                      <a:lnTo>
                        <a:pt x="3" y="27"/>
                      </a:lnTo>
                      <a:lnTo>
                        <a:pt x="5" y="30"/>
                      </a:lnTo>
                      <a:lnTo>
                        <a:pt x="8" y="32"/>
                      </a:lnTo>
                      <a:lnTo>
                        <a:pt x="10" y="33"/>
                      </a:lnTo>
                      <a:lnTo>
                        <a:pt x="13" y="35"/>
                      </a:lnTo>
                      <a:lnTo>
                        <a:pt x="17" y="3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8" name="Freeform 38"/>
                <p:cNvSpPr>
                  <a:spLocks/>
                </p:cNvSpPr>
                <p:nvPr/>
              </p:nvSpPr>
              <p:spPr bwMode="auto">
                <a:xfrm>
                  <a:off x="2919" y="1476"/>
                  <a:ext cx="18" cy="18"/>
                </a:xfrm>
                <a:custGeom>
                  <a:avLst/>
                  <a:gdLst>
                    <a:gd name="T0" fmla="*/ 8 w 18"/>
                    <a:gd name="T1" fmla="*/ 17 h 18"/>
                    <a:gd name="T2" fmla="*/ 12 w 18"/>
                    <a:gd name="T3" fmla="*/ 16 h 18"/>
                    <a:gd name="T4" fmla="*/ 15 w 18"/>
                    <a:gd name="T5" fmla="*/ 14 h 18"/>
                    <a:gd name="T6" fmla="*/ 16 w 18"/>
                    <a:gd name="T7" fmla="*/ 11 h 18"/>
                    <a:gd name="T8" fmla="*/ 17 w 18"/>
                    <a:gd name="T9" fmla="*/ 8 h 18"/>
                    <a:gd name="T10" fmla="*/ 16 w 18"/>
                    <a:gd name="T11" fmla="*/ 5 h 18"/>
                    <a:gd name="T12" fmla="*/ 15 w 18"/>
                    <a:gd name="T13" fmla="*/ 2 h 18"/>
                    <a:gd name="T14" fmla="*/ 12 w 18"/>
                    <a:gd name="T15" fmla="*/ 1 h 18"/>
                    <a:gd name="T16" fmla="*/ 8 w 18"/>
                    <a:gd name="T17" fmla="*/ 0 h 18"/>
                    <a:gd name="T18" fmla="*/ 5 w 18"/>
                    <a:gd name="T19" fmla="*/ 1 h 18"/>
                    <a:gd name="T20" fmla="*/ 2 w 18"/>
                    <a:gd name="T21" fmla="*/ 2 h 18"/>
                    <a:gd name="T22" fmla="*/ 1 w 18"/>
                    <a:gd name="T23" fmla="*/ 5 h 18"/>
                    <a:gd name="T24" fmla="*/ 0 w 18"/>
                    <a:gd name="T25" fmla="*/ 8 h 18"/>
                    <a:gd name="T26" fmla="*/ 1 w 18"/>
                    <a:gd name="T27" fmla="*/ 11 h 18"/>
                    <a:gd name="T28" fmla="*/ 2 w 18"/>
                    <a:gd name="T29" fmla="*/ 14 h 18"/>
                    <a:gd name="T30" fmla="*/ 5 w 18"/>
                    <a:gd name="T31" fmla="*/ 16 h 18"/>
                    <a:gd name="T32" fmla="*/ 8 w 18"/>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8"/>
                    <a:gd name="T53" fmla="*/ 18 w 18"/>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8">
                      <a:moveTo>
                        <a:pt x="8" y="17"/>
                      </a:moveTo>
                      <a:lnTo>
                        <a:pt x="12" y="16"/>
                      </a:lnTo>
                      <a:lnTo>
                        <a:pt x="15" y="14"/>
                      </a:lnTo>
                      <a:lnTo>
                        <a:pt x="16" y="11"/>
                      </a:lnTo>
                      <a:lnTo>
                        <a:pt x="17" y="8"/>
                      </a:lnTo>
                      <a:lnTo>
                        <a:pt x="16" y="5"/>
                      </a:lnTo>
                      <a:lnTo>
                        <a:pt x="15" y="2"/>
                      </a:lnTo>
                      <a:lnTo>
                        <a:pt x="12" y="1"/>
                      </a:lnTo>
                      <a:lnTo>
                        <a:pt x="8" y="0"/>
                      </a:lnTo>
                      <a:lnTo>
                        <a:pt x="5" y="1"/>
                      </a:lnTo>
                      <a:lnTo>
                        <a:pt x="2" y="2"/>
                      </a:lnTo>
                      <a:lnTo>
                        <a:pt x="1" y="5"/>
                      </a:lnTo>
                      <a:lnTo>
                        <a:pt x="0" y="8"/>
                      </a:lnTo>
                      <a:lnTo>
                        <a:pt x="1" y="11"/>
                      </a:lnTo>
                      <a:lnTo>
                        <a:pt x="2" y="14"/>
                      </a:lnTo>
                      <a:lnTo>
                        <a:pt x="5" y="16"/>
                      </a:lnTo>
                      <a:lnTo>
                        <a:pt x="8"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9" name="Freeform 39"/>
                <p:cNvSpPr>
                  <a:spLocks/>
                </p:cNvSpPr>
                <p:nvPr/>
              </p:nvSpPr>
              <p:spPr bwMode="auto">
                <a:xfrm>
                  <a:off x="2948" y="1477"/>
                  <a:ext cx="17" cy="18"/>
                </a:xfrm>
                <a:custGeom>
                  <a:avLst/>
                  <a:gdLst>
                    <a:gd name="T0" fmla="*/ 8 w 17"/>
                    <a:gd name="T1" fmla="*/ 17 h 18"/>
                    <a:gd name="T2" fmla="*/ 11 w 17"/>
                    <a:gd name="T3" fmla="*/ 16 h 18"/>
                    <a:gd name="T4" fmla="*/ 14 w 17"/>
                    <a:gd name="T5" fmla="*/ 15 h 18"/>
                    <a:gd name="T6" fmla="*/ 15 w 17"/>
                    <a:gd name="T7" fmla="*/ 12 h 18"/>
                    <a:gd name="T8" fmla="*/ 16 w 17"/>
                    <a:gd name="T9" fmla="*/ 9 h 18"/>
                    <a:gd name="T10" fmla="*/ 15 w 17"/>
                    <a:gd name="T11" fmla="*/ 5 h 18"/>
                    <a:gd name="T12" fmla="*/ 14 w 17"/>
                    <a:gd name="T13" fmla="*/ 2 h 18"/>
                    <a:gd name="T14" fmla="*/ 11 w 17"/>
                    <a:gd name="T15" fmla="*/ 1 h 18"/>
                    <a:gd name="T16" fmla="*/ 8 w 17"/>
                    <a:gd name="T17" fmla="*/ 0 h 18"/>
                    <a:gd name="T18" fmla="*/ 5 w 17"/>
                    <a:gd name="T19" fmla="*/ 1 h 18"/>
                    <a:gd name="T20" fmla="*/ 3 w 17"/>
                    <a:gd name="T21" fmla="*/ 2 h 18"/>
                    <a:gd name="T22" fmla="*/ 1 w 17"/>
                    <a:gd name="T23" fmla="*/ 5 h 18"/>
                    <a:gd name="T24" fmla="*/ 0 w 17"/>
                    <a:gd name="T25" fmla="*/ 9 h 18"/>
                    <a:gd name="T26" fmla="*/ 1 w 17"/>
                    <a:gd name="T27" fmla="*/ 12 h 18"/>
                    <a:gd name="T28" fmla="*/ 3 w 17"/>
                    <a:gd name="T29" fmla="*/ 15 h 18"/>
                    <a:gd name="T30" fmla="*/ 5 w 17"/>
                    <a:gd name="T31" fmla="*/ 16 h 18"/>
                    <a:gd name="T32" fmla="*/ 8 w 17"/>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8"/>
                    <a:gd name="T53" fmla="*/ 17 w 17"/>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8">
                      <a:moveTo>
                        <a:pt x="8" y="17"/>
                      </a:moveTo>
                      <a:lnTo>
                        <a:pt x="11" y="16"/>
                      </a:lnTo>
                      <a:lnTo>
                        <a:pt x="14" y="15"/>
                      </a:lnTo>
                      <a:lnTo>
                        <a:pt x="15" y="12"/>
                      </a:lnTo>
                      <a:lnTo>
                        <a:pt x="16" y="9"/>
                      </a:lnTo>
                      <a:lnTo>
                        <a:pt x="15" y="5"/>
                      </a:lnTo>
                      <a:lnTo>
                        <a:pt x="14" y="2"/>
                      </a:lnTo>
                      <a:lnTo>
                        <a:pt x="11" y="1"/>
                      </a:lnTo>
                      <a:lnTo>
                        <a:pt x="8" y="0"/>
                      </a:lnTo>
                      <a:lnTo>
                        <a:pt x="5" y="1"/>
                      </a:lnTo>
                      <a:lnTo>
                        <a:pt x="3" y="2"/>
                      </a:lnTo>
                      <a:lnTo>
                        <a:pt x="1" y="5"/>
                      </a:lnTo>
                      <a:lnTo>
                        <a:pt x="0" y="9"/>
                      </a:lnTo>
                      <a:lnTo>
                        <a:pt x="1" y="12"/>
                      </a:lnTo>
                      <a:lnTo>
                        <a:pt x="3" y="15"/>
                      </a:lnTo>
                      <a:lnTo>
                        <a:pt x="5" y="16"/>
                      </a:lnTo>
                      <a:lnTo>
                        <a:pt x="8"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20" name="Freeform 40"/>
                <p:cNvSpPr>
                  <a:spLocks/>
                </p:cNvSpPr>
                <p:nvPr/>
              </p:nvSpPr>
              <p:spPr bwMode="auto">
                <a:xfrm>
                  <a:off x="2835" y="1244"/>
                  <a:ext cx="49" cy="233"/>
                </a:xfrm>
                <a:custGeom>
                  <a:avLst/>
                  <a:gdLst>
                    <a:gd name="T0" fmla="*/ 15 w 49"/>
                    <a:gd name="T1" fmla="*/ 5 h 233"/>
                    <a:gd name="T2" fmla="*/ 14 w 49"/>
                    <a:gd name="T3" fmla="*/ 9 h 233"/>
                    <a:gd name="T4" fmla="*/ 10 w 49"/>
                    <a:gd name="T5" fmla="*/ 23 h 233"/>
                    <a:gd name="T6" fmla="*/ 6 w 49"/>
                    <a:gd name="T7" fmla="*/ 43 h 233"/>
                    <a:gd name="T8" fmla="*/ 2 w 49"/>
                    <a:gd name="T9" fmla="*/ 71 h 233"/>
                    <a:gd name="T10" fmla="*/ 0 w 49"/>
                    <a:gd name="T11" fmla="*/ 104 h 233"/>
                    <a:gd name="T12" fmla="*/ 0 w 49"/>
                    <a:gd name="T13" fmla="*/ 143 h 233"/>
                    <a:gd name="T14" fmla="*/ 4 w 49"/>
                    <a:gd name="T15" fmla="*/ 186 h 233"/>
                    <a:gd name="T16" fmla="*/ 13 w 49"/>
                    <a:gd name="T17" fmla="*/ 232 h 233"/>
                    <a:gd name="T18" fmla="*/ 46 w 49"/>
                    <a:gd name="T19" fmla="*/ 230 h 233"/>
                    <a:gd name="T20" fmla="*/ 45 w 49"/>
                    <a:gd name="T21" fmla="*/ 223 h 233"/>
                    <a:gd name="T22" fmla="*/ 42 w 49"/>
                    <a:gd name="T23" fmla="*/ 205 h 233"/>
                    <a:gd name="T24" fmla="*/ 38 w 49"/>
                    <a:gd name="T25" fmla="*/ 177 h 233"/>
                    <a:gd name="T26" fmla="*/ 34 w 49"/>
                    <a:gd name="T27" fmla="*/ 143 h 233"/>
                    <a:gd name="T28" fmla="*/ 32 w 49"/>
                    <a:gd name="T29" fmla="*/ 106 h 233"/>
                    <a:gd name="T30" fmla="*/ 33 w 49"/>
                    <a:gd name="T31" fmla="*/ 68 h 233"/>
                    <a:gd name="T32" fmla="*/ 38 w 49"/>
                    <a:gd name="T33" fmla="*/ 33 h 233"/>
                    <a:gd name="T34" fmla="*/ 48 w 49"/>
                    <a:gd name="T35" fmla="*/ 3 h 233"/>
                    <a:gd name="T36" fmla="*/ 48 w 49"/>
                    <a:gd name="T37" fmla="*/ 2 h 233"/>
                    <a:gd name="T38" fmla="*/ 48 w 49"/>
                    <a:gd name="T39" fmla="*/ 2 h 233"/>
                    <a:gd name="T40" fmla="*/ 47 w 49"/>
                    <a:gd name="T41" fmla="*/ 1 h 233"/>
                    <a:gd name="T42" fmla="*/ 45 w 49"/>
                    <a:gd name="T43" fmla="*/ 0 h 233"/>
                    <a:gd name="T44" fmla="*/ 41 w 49"/>
                    <a:gd name="T45" fmla="*/ 0 h 233"/>
                    <a:gd name="T46" fmla="*/ 35 w 49"/>
                    <a:gd name="T47" fmla="*/ 0 h 233"/>
                    <a:gd name="T48" fmla="*/ 27 w 49"/>
                    <a:gd name="T49" fmla="*/ 2 h 233"/>
                    <a:gd name="T50" fmla="*/ 15 w 49"/>
                    <a:gd name="T51" fmla="*/ 5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
                    <a:gd name="T79" fmla="*/ 0 h 233"/>
                    <a:gd name="T80" fmla="*/ 49 w 49"/>
                    <a:gd name="T81" fmla="*/ 233 h 2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 h="233">
                      <a:moveTo>
                        <a:pt x="15" y="5"/>
                      </a:moveTo>
                      <a:lnTo>
                        <a:pt x="14" y="9"/>
                      </a:lnTo>
                      <a:lnTo>
                        <a:pt x="10" y="23"/>
                      </a:lnTo>
                      <a:lnTo>
                        <a:pt x="6" y="43"/>
                      </a:lnTo>
                      <a:lnTo>
                        <a:pt x="2" y="71"/>
                      </a:lnTo>
                      <a:lnTo>
                        <a:pt x="0" y="104"/>
                      </a:lnTo>
                      <a:lnTo>
                        <a:pt x="0" y="143"/>
                      </a:lnTo>
                      <a:lnTo>
                        <a:pt x="4" y="186"/>
                      </a:lnTo>
                      <a:lnTo>
                        <a:pt x="13" y="232"/>
                      </a:lnTo>
                      <a:lnTo>
                        <a:pt x="46" y="230"/>
                      </a:lnTo>
                      <a:lnTo>
                        <a:pt x="45" y="223"/>
                      </a:lnTo>
                      <a:lnTo>
                        <a:pt x="42" y="205"/>
                      </a:lnTo>
                      <a:lnTo>
                        <a:pt x="38" y="177"/>
                      </a:lnTo>
                      <a:lnTo>
                        <a:pt x="34" y="143"/>
                      </a:lnTo>
                      <a:lnTo>
                        <a:pt x="32" y="106"/>
                      </a:lnTo>
                      <a:lnTo>
                        <a:pt x="33" y="68"/>
                      </a:lnTo>
                      <a:lnTo>
                        <a:pt x="38" y="33"/>
                      </a:lnTo>
                      <a:lnTo>
                        <a:pt x="48" y="3"/>
                      </a:lnTo>
                      <a:lnTo>
                        <a:pt x="48" y="2"/>
                      </a:lnTo>
                      <a:lnTo>
                        <a:pt x="47" y="1"/>
                      </a:lnTo>
                      <a:lnTo>
                        <a:pt x="45" y="0"/>
                      </a:lnTo>
                      <a:lnTo>
                        <a:pt x="41" y="0"/>
                      </a:lnTo>
                      <a:lnTo>
                        <a:pt x="35" y="0"/>
                      </a:lnTo>
                      <a:lnTo>
                        <a:pt x="27" y="2"/>
                      </a:lnTo>
                      <a:lnTo>
                        <a:pt x="1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21" name="Freeform 41"/>
                <p:cNvSpPr>
                  <a:spLocks/>
                </p:cNvSpPr>
                <p:nvPr/>
              </p:nvSpPr>
              <p:spPr bwMode="auto">
                <a:xfrm>
                  <a:off x="3080" y="1215"/>
                  <a:ext cx="66" cy="260"/>
                </a:xfrm>
                <a:custGeom>
                  <a:avLst/>
                  <a:gdLst>
                    <a:gd name="T0" fmla="*/ 65 w 66"/>
                    <a:gd name="T1" fmla="*/ 2 h 260"/>
                    <a:gd name="T2" fmla="*/ 63 w 66"/>
                    <a:gd name="T3" fmla="*/ 3 h 260"/>
                    <a:gd name="T4" fmla="*/ 59 w 66"/>
                    <a:gd name="T5" fmla="*/ 10 h 260"/>
                    <a:gd name="T6" fmla="*/ 53 w 66"/>
                    <a:gd name="T7" fmla="*/ 24 h 260"/>
                    <a:gd name="T8" fmla="*/ 48 w 66"/>
                    <a:gd name="T9" fmla="*/ 46 h 260"/>
                    <a:gd name="T10" fmla="*/ 43 w 66"/>
                    <a:gd name="T11" fmla="*/ 78 h 260"/>
                    <a:gd name="T12" fmla="*/ 41 w 66"/>
                    <a:gd name="T13" fmla="*/ 124 h 260"/>
                    <a:gd name="T14" fmla="*/ 42 w 66"/>
                    <a:gd name="T15" fmla="*/ 183 h 260"/>
                    <a:gd name="T16" fmla="*/ 48 w 66"/>
                    <a:gd name="T17" fmla="*/ 259 h 260"/>
                    <a:gd name="T18" fmla="*/ 12 w 66"/>
                    <a:gd name="T19" fmla="*/ 259 h 260"/>
                    <a:gd name="T20" fmla="*/ 10 w 66"/>
                    <a:gd name="T21" fmla="*/ 251 h 260"/>
                    <a:gd name="T22" fmla="*/ 7 w 66"/>
                    <a:gd name="T23" fmla="*/ 230 h 260"/>
                    <a:gd name="T24" fmla="*/ 4 w 66"/>
                    <a:gd name="T25" fmla="*/ 199 h 260"/>
                    <a:gd name="T26" fmla="*/ 1 w 66"/>
                    <a:gd name="T27" fmla="*/ 161 h 260"/>
                    <a:gd name="T28" fmla="*/ 0 w 66"/>
                    <a:gd name="T29" fmla="*/ 119 h 260"/>
                    <a:gd name="T30" fmla="*/ 2 w 66"/>
                    <a:gd name="T31" fmla="*/ 75 h 260"/>
                    <a:gd name="T32" fmla="*/ 9 w 66"/>
                    <a:gd name="T33" fmla="*/ 35 h 260"/>
                    <a:gd name="T34" fmla="*/ 21 w 66"/>
                    <a:gd name="T35" fmla="*/ 0 h 260"/>
                    <a:gd name="T36" fmla="*/ 65 w 66"/>
                    <a:gd name="T37" fmla="*/ 2 h 2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260"/>
                    <a:gd name="T59" fmla="*/ 66 w 66"/>
                    <a:gd name="T60" fmla="*/ 260 h 2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260">
                      <a:moveTo>
                        <a:pt x="65" y="2"/>
                      </a:moveTo>
                      <a:lnTo>
                        <a:pt x="63" y="3"/>
                      </a:lnTo>
                      <a:lnTo>
                        <a:pt x="59" y="10"/>
                      </a:lnTo>
                      <a:lnTo>
                        <a:pt x="53" y="24"/>
                      </a:lnTo>
                      <a:lnTo>
                        <a:pt x="48" y="46"/>
                      </a:lnTo>
                      <a:lnTo>
                        <a:pt x="43" y="78"/>
                      </a:lnTo>
                      <a:lnTo>
                        <a:pt x="41" y="124"/>
                      </a:lnTo>
                      <a:lnTo>
                        <a:pt x="42" y="183"/>
                      </a:lnTo>
                      <a:lnTo>
                        <a:pt x="48" y="259"/>
                      </a:lnTo>
                      <a:lnTo>
                        <a:pt x="12" y="259"/>
                      </a:lnTo>
                      <a:lnTo>
                        <a:pt x="10" y="251"/>
                      </a:lnTo>
                      <a:lnTo>
                        <a:pt x="7" y="230"/>
                      </a:lnTo>
                      <a:lnTo>
                        <a:pt x="4" y="199"/>
                      </a:lnTo>
                      <a:lnTo>
                        <a:pt x="1" y="161"/>
                      </a:lnTo>
                      <a:lnTo>
                        <a:pt x="0" y="119"/>
                      </a:lnTo>
                      <a:lnTo>
                        <a:pt x="2" y="75"/>
                      </a:lnTo>
                      <a:lnTo>
                        <a:pt x="9" y="35"/>
                      </a:lnTo>
                      <a:lnTo>
                        <a:pt x="21" y="0"/>
                      </a:lnTo>
                      <a:lnTo>
                        <a:pt x="6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22" name="Freeform 42"/>
                <p:cNvSpPr>
                  <a:spLocks/>
                </p:cNvSpPr>
                <p:nvPr/>
              </p:nvSpPr>
              <p:spPr bwMode="auto">
                <a:xfrm>
                  <a:off x="2837" y="1258"/>
                  <a:ext cx="42" cy="204"/>
                </a:xfrm>
                <a:custGeom>
                  <a:avLst/>
                  <a:gdLst>
                    <a:gd name="T0" fmla="*/ 13 w 42"/>
                    <a:gd name="T1" fmla="*/ 4 h 204"/>
                    <a:gd name="T2" fmla="*/ 12 w 42"/>
                    <a:gd name="T3" fmla="*/ 8 h 204"/>
                    <a:gd name="T4" fmla="*/ 9 w 42"/>
                    <a:gd name="T5" fmla="*/ 19 h 204"/>
                    <a:gd name="T6" fmla="*/ 6 w 42"/>
                    <a:gd name="T7" fmla="*/ 38 h 204"/>
                    <a:gd name="T8" fmla="*/ 2 w 42"/>
                    <a:gd name="T9" fmla="*/ 62 h 204"/>
                    <a:gd name="T10" fmla="*/ 0 w 42"/>
                    <a:gd name="T11" fmla="*/ 91 h 204"/>
                    <a:gd name="T12" fmla="*/ 0 w 42"/>
                    <a:gd name="T13" fmla="*/ 125 h 204"/>
                    <a:gd name="T14" fmla="*/ 4 w 42"/>
                    <a:gd name="T15" fmla="*/ 162 h 204"/>
                    <a:gd name="T16" fmla="*/ 11 w 42"/>
                    <a:gd name="T17" fmla="*/ 203 h 204"/>
                    <a:gd name="T18" fmla="*/ 40 w 42"/>
                    <a:gd name="T19" fmla="*/ 201 h 204"/>
                    <a:gd name="T20" fmla="*/ 38 w 42"/>
                    <a:gd name="T21" fmla="*/ 195 h 204"/>
                    <a:gd name="T22" fmla="*/ 36 w 42"/>
                    <a:gd name="T23" fmla="*/ 179 h 204"/>
                    <a:gd name="T24" fmla="*/ 32 w 42"/>
                    <a:gd name="T25" fmla="*/ 154 h 204"/>
                    <a:gd name="T26" fmla="*/ 29 w 42"/>
                    <a:gd name="T27" fmla="*/ 125 h 204"/>
                    <a:gd name="T28" fmla="*/ 28 w 42"/>
                    <a:gd name="T29" fmla="*/ 92 h 204"/>
                    <a:gd name="T30" fmla="*/ 28 w 42"/>
                    <a:gd name="T31" fmla="*/ 59 h 204"/>
                    <a:gd name="T32" fmla="*/ 32 w 42"/>
                    <a:gd name="T33" fmla="*/ 28 h 204"/>
                    <a:gd name="T34" fmla="*/ 41 w 42"/>
                    <a:gd name="T35" fmla="*/ 2 h 204"/>
                    <a:gd name="T36" fmla="*/ 41 w 42"/>
                    <a:gd name="T37" fmla="*/ 2 h 204"/>
                    <a:gd name="T38" fmla="*/ 41 w 42"/>
                    <a:gd name="T39" fmla="*/ 1 h 204"/>
                    <a:gd name="T40" fmla="*/ 40 w 42"/>
                    <a:gd name="T41" fmla="*/ 1 h 204"/>
                    <a:gd name="T42" fmla="*/ 39 w 42"/>
                    <a:gd name="T43" fmla="*/ 0 h 204"/>
                    <a:gd name="T44" fmla="*/ 36 w 42"/>
                    <a:gd name="T45" fmla="*/ 0 h 204"/>
                    <a:gd name="T46" fmla="*/ 30 w 42"/>
                    <a:gd name="T47" fmla="*/ 0 h 204"/>
                    <a:gd name="T48" fmla="*/ 23 w 42"/>
                    <a:gd name="T49" fmla="*/ 2 h 204"/>
                    <a:gd name="T50" fmla="*/ 13 w 42"/>
                    <a:gd name="T51" fmla="*/ 4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04"/>
                    <a:gd name="T80" fmla="*/ 42 w 42"/>
                    <a:gd name="T81" fmla="*/ 204 h 20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04">
                      <a:moveTo>
                        <a:pt x="13" y="4"/>
                      </a:moveTo>
                      <a:lnTo>
                        <a:pt x="12" y="8"/>
                      </a:lnTo>
                      <a:lnTo>
                        <a:pt x="9" y="19"/>
                      </a:lnTo>
                      <a:lnTo>
                        <a:pt x="6" y="38"/>
                      </a:lnTo>
                      <a:lnTo>
                        <a:pt x="2" y="62"/>
                      </a:lnTo>
                      <a:lnTo>
                        <a:pt x="0" y="91"/>
                      </a:lnTo>
                      <a:lnTo>
                        <a:pt x="0" y="125"/>
                      </a:lnTo>
                      <a:lnTo>
                        <a:pt x="4" y="162"/>
                      </a:lnTo>
                      <a:lnTo>
                        <a:pt x="11" y="203"/>
                      </a:lnTo>
                      <a:lnTo>
                        <a:pt x="40" y="201"/>
                      </a:lnTo>
                      <a:lnTo>
                        <a:pt x="38" y="195"/>
                      </a:lnTo>
                      <a:lnTo>
                        <a:pt x="36" y="179"/>
                      </a:lnTo>
                      <a:lnTo>
                        <a:pt x="32" y="154"/>
                      </a:lnTo>
                      <a:lnTo>
                        <a:pt x="29" y="125"/>
                      </a:lnTo>
                      <a:lnTo>
                        <a:pt x="28" y="92"/>
                      </a:lnTo>
                      <a:lnTo>
                        <a:pt x="28" y="59"/>
                      </a:lnTo>
                      <a:lnTo>
                        <a:pt x="32" y="28"/>
                      </a:lnTo>
                      <a:lnTo>
                        <a:pt x="41" y="2"/>
                      </a:lnTo>
                      <a:lnTo>
                        <a:pt x="41" y="1"/>
                      </a:lnTo>
                      <a:lnTo>
                        <a:pt x="40" y="1"/>
                      </a:lnTo>
                      <a:lnTo>
                        <a:pt x="39" y="0"/>
                      </a:lnTo>
                      <a:lnTo>
                        <a:pt x="36" y="0"/>
                      </a:lnTo>
                      <a:lnTo>
                        <a:pt x="30" y="0"/>
                      </a:lnTo>
                      <a:lnTo>
                        <a:pt x="23" y="2"/>
                      </a:lnTo>
                      <a:lnTo>
                        <a:pt x="1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23" name="Freeform 43"/>
                <p:cNvSpPr>
                  <a:spLocks/>
                </p:cNvSpPr>
                <p:nvPr/>
              </p:nvSpPr>
              <p:spPr bwMode="auto">
                <a:xfrm>
                  <a:off x="2838" y="1272"/>
                  <a:ext cx="37" cy="173"/>
                </a:xfrm>
                <a:custGeom>
                  <a:avLst/>
                  <a:gdLst>
                    <a:gd name="T0" fmla="*/ 11 w 37"/>
                    <a:gd name="T1" fmla="*/ 3 h 173"/>
                    <a:gd name="T2" fmla="*/ 10 w 37"/>
                    <a:gd name="T3" fmla="*/ 6 h 173"/>
                    <a:gd name="T4" fmla="*/ 7 w 37"/>
                    <a:gd name="T5" fmla="*/ 16 h 173"/>
                    <a:gd name="T6" fmla="*/ 5 w 37"/>
                    <a:gd name="T7" fmla="*/ 32 h 173"/>
                    <a:gd name="T8" fmla="*/ 2 w 37"/>
                    <a:gd name="T9" fmla="*/ 52 h 173"/>
                    <a:gd name="T10" fmla="*/ 0 w 37"/>
                    <a:gd name="T11" fmla="*/ 77 h 173"/>
                    <a:gd name="T12" fmla="*/ 0 w 37"/>
                    <a:gd name="T13" fmla="*/ 106 h 173"/>
                    <a:gd name="T14" fmla="*/ 3 w 37"/>
                    <a:gd name="T15" fmla="*/ 138 h 173"/>
                    <a:gd name="T16" fmla="*/ 10 w 37"/>
                    <a:gd name="T17" fmla="*/ 172 h 173"/>
                    <a:gd name="T18" fmla="*/ 35 w 37"/>
                    <a:gd name="T19" fmla="*/ 170 h 173"/>
                    <a:gd name="T20" fmla="*/ 34 w 37"/>
                    <a:gd name="T21" fmla="*/ 165 h 173"/>
                    <a:gd name="T22" fmla="*/ 31 w 37"/>
                    <a:gd name="T23" fmla="*/ 151 h 173"/>
                    <a:gd name="T24" fmla="*/ 28 w 37"/>
                    <a:gd name="T25" fmla="*/ 131 h 173"/>
                    <a:gd name="T26" fmla="*/ 25 w 37"/>
                    <a:gd name="T27" fmla="*/ 106 h 173"/>
                    <a:gd name="T28" fmla="*/ 24 w 37"/>
                    <a:gd name="T29" fmla="*/ 78 h 173"/>
                    <a:gd name="T30" fmla="*/ 25 w 37"/>
                    <a:gd name="T31" fmla="*/ 50 h 173"/>
                    <a:gd name="T32" fmla="*/ 28 w 37"/>
                    <a:gd name="T33" fmla="*/ 24 h 173"/>
                    <a:gd name="T34" fmla="*/ 36 w 37"/>
                    <a:gd name="T35" fmla="*/ 2 h 173"/>
                    <a:gd name="T36" fmla="*/ 36 w 37"/>
                    <a:gd name="T37" fmla="*/ 2 h 173"/>
                    <a:gd name="T38" fmla="*/ 36 w 37"/>
                    <a:gd name="T39" fmla="*/ 1 h 173"/>
                    <a:gd name="T40" fmla="*/ 35 w 37"/>
                    <a:gd name="T41" fmla="*/ 1 h 173"/>
                    <a:gd name="T42" fmla="*/ 34 w 37"/>
                    <a:gd name="T43" fmla="*/ 0 h 173"/>
                    <a:gd name="T44" fmla="*/ 31 w 37"/>
                    <a:gd name="T45" fmla="*/ 0 h 173"/>
                    <a:gd name="T46" fmla="*/ 27 w 37"/>
                    <a:gd name="T47" fmla="*/ 0 h 173"/>
                    <a:gd name="T48" fmla="*/ 20 w 37"/>
                    <a:gd name="T49" fmla="*/ 1 h 173"/>
                    <a:gd name="T50" fmla="*/ 11 w 37"/>
                    <a:gd name="T51" fmla="*/ 3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
                    <a:gd name="T79" fmla="*/ 0 h 173"/>
                    <a:gd name="T80" fmla="*/ 37 w 37"/>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 h="173">
                      <a:moveTo>
                        <a:pt x="11" y="3"/>
                      </a:moveTo>
                      <a:lnTo>
                        <a:pt x="10" y="6"/>
                      </a:lnTo>
                      <a:lnTo>
                        <a:pt x="7" y="16"/>
                      </a:lnTo>
                      <a:lnTo>
                        <a:pt x="5" y="32"/>
                      </a:lnTo>
                      <a:lnTo>
                        <a:pt x="2" y="52"/>
                      </a:lnTo>
                      <a:lnTo>
                        <a:pt x="0" y="77"/>
                      </a:lnTo>
                      <a:lnTo>
                        <a:pt x="0" y="106"/>
                      </a:lnTo>
                      <a:lnTo>
                        <a:pt x="3" y="138"/>
                      </a:lnTo>
                      <a:lnTo>
                        <a:pt x="10" y="172"/>
                      </a:lnTo>
                      <a:lnTo>
                        <a:pt x="35" y="170"/>
                      </a:lnTo>
                      <a:lnTo>
                        <a:pt x="34" y="165"/>
                      </a:lnTo>
                      <a:lnTo>
                        <a:pt x="31" y="151"/>
                      </a:lnTo>
                      <a:lnTo>
                        <a:pt x="28" y="131"/>
                      </a:lnTo>
                      <a:lnTo>
                        <a:pt x="25" y="106"/>
                      </a:lnTo>
                      <a:lnTo>
                        <a:pt x="24" y="78"/>
                      </a:lnTo>
                      <a:lnTo>
                        <a:pt x="25" y="50"/>
                      </a:lnTo>
                      <a:lnTo>
                        <a:pt x="28" y="24"/>
                      </a:lnTo>
                      <a:lnTo>
                        <a:pt x="36" y="2"/>
                      </a:lnTo>
                      <a:lnTo>
                        <a:pt x="36" y="1"/>
                      </a:lnTo>
                      <a:lnTo>
                        <a:pt x="35" y="1"/>
                      </a:lnTo>
                      <a:lnTo>
                        <a:pt x="34" y="0"/>
                      </a:lnTo>
                      <a:lnTo>
                        <a:pt x="31" y="0"/>
                      </a:lnTo>
                      <a:lnTo>
                        <a:pt x="27" y="0"/>
                      </a:lnTo>
                      <a:lnTo>
                        <a:pt x="20" y="1"/>
                      </a:lnTo>
                      <a:lnTo>
                        <a:pt x="11"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24" name="Freeform 44"/>
                <p:cNvSpPr>
                  <a:spLocks/>
                </p:cNvSpPr>
                <p:nvPr/>
              </p:nvSpPr>
              <p:spPr bwMode="auto">
                <a:xfrm>
                  <a:off x="2840" y="1285"/>
                  <a:ext cx="31" cy="144"/>
                </a:xfrm>
                <a:custGeom>
                  <a:avLst/>
                  <a:gdLst>
                    <a:gd name="T0" fmla="*/ 9 w 31"/>
                    <a:gd name="T1" fmla="*/ 3 h 144"/>
                    <a:gd name="T2" fmla="*/ 8 w 31"/>
                    <a:gd name="T3" fmla="*/ 5 h 144"/>
                    <a:gd name="T4" fmla="*/ 6 w 31"/>
                    <a:gd name="T5" fmla="*/ 14 h 144"/>
                    <a:gd name="T6" fmla="*/ 4 w 31"/>
                    <a:gd name="T7" fmla="*/ 26 h 144"/>
                    <a:gd name="T8" fmla="*/ 1 w 31"/>
                    <a:gd name="T9" fmla="*/ 43 h 144"/>
                    <a:gd name="T10" fmla="*/ 0 w 31"/>
                    <a:gd name="T11" fmla="*/ 64 h 144"/>
                    <a:gd name="T12" fmla="*/ 0 w 31"/>
                    <a:gd name="T13" fmla="*/ 88 h 144"/>
                    <a:gd name="T14" fmla="*/ 3 w 31"/>
                    <a:gd name="T15" fmla="*/ 114 h 144"/>
                    <a:gd name="T16" fmla="*/ 8 w 31"/>
                    <a:gd name="T17" fmla="*/ 143 h 144"/>
                    <a:gd name="T18" fmla="*/ 29 w 31"/>
                    <a:gd name="T19" fmla="*/ 142 h 144"/>
                    <a:gd name="T20" fmla="*/ 28 w 31"/>
                    <a:gd name="T21" fmla="*/ 138 h 144"/>
                    <a:gd name="T22" fmla="*/ 26 w 31"/>
                    <a:gd name="T23" fmla="*/ 126 h 144"/>
                    <a:gd name="T24" fmla="*/ 23 w 31"/>
                    <a:gd name="T25" fmla="*/ 109 h 144"/>
                    <a:gd name="T26" fmla="*/ 21 w 31"/>
                    <a:gd name="T27" fmla="*/ 88 h 144"/>
                    <a:gd name="T28" fmla="*/ 20 w 31"/>
                    <a:gd name="T29" fmla="*/ 65 h 144"/>
                    <a:gd name="T30" fmla="*/ 21 w 31"/>
                    <a:gd name="T31" fmla="*/ 42 h 144"/>
                    <a:gd name="T32" fmla="*/ 24 w 31"/>
                    <a:gd name="T33" fmla="*/ 20 h 144"/>
                    <a:gd name="T34" fmla="*/ 30 w 31"/>
                    <a:gd name="T35" fmla="*/ 2 h 144"/>
                    <a:gd name="T36" fmla="*/ 30 w 31"/>
                    <a:gd name="T37" fmla="*/ 1 h 144"/>
                    <a:gd name="T38" fmla="*/ 30 w 31"/>
                    <a:gd name="T39" fmla="*/ 1 h 144"/>
                    <a:gd name="T40" fmla="*/ 29 w 31"/>
                    <a:gd name="T41" fmla="*/ 0 h 144"/>
                    <a:gd name="T42" fmla="*/ 28 w 31"/>
                    <a:gd name="T43" fmla="*/ 0 h 144"/>
                    <a:gd name="T44" fmla="*/ 26 w 31"/>
                    <a:gd name="T45" fmla="*/ 0 h 144"/>
                    <a:gd name="T46" fmla="*/ 22 w 31"/>
                    <a:gd name="T47" fmla="*/ 0 h 144"/>
                    <a:gd name="T48" fmla="*/ 17 w 31"/>
                    <a:gd name="T49" fmla="*/ 1 h 144"/>
                    <a:gd name="T50" fmla="*/ 9 w 31"/>
                    <a:gd name="T51" fmla="*/ 3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
                    <a:gd name="T79" fmla="*/ 0 h 144"/>
                    <a:gd name="T80" fmla="*/ 31 w 31"/>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 h="144">
                      <a:moveTo>
                        <a:pt x="9" y="3"/>
                      </a:moveTo>
                      <a:lnTo>
                        <a:pt x="8" y="5"/>
                      </a:lnTo>
                      <a:lnTo>
                        <a:pt x="6" y="14"/>
                      </a:lnTo>
                      <a:lnTo>
                        <a:pt x="4" y="26"/>
                      </a:lnTo>
                      <a:lnTo>
                        <a:pt x="1" y="43"/>
                      </a:lnTo>
                      <a:lnTo>
                        <a:pt x="0" y="64"/>
                      </a:lnTo>
                      <a:lnTo>
                        <a:pt x="0" y="88"/>
                      </a:lnTo>
                      <a:lnTo>
                        <a:pt x="3" y="114"/>
                      </a:lnTo>
                      <a:lnTo>
                        <a:pt x="8" y="143"/>
                      </a:lnTo>
                      <a:lnTo>
                        <a:pt x="29" y="142"/>
                      </a:lnTo>
                      <a:lnTo>
                        <a:pt x="28" y="138"/>
                      </a:lnTo>
                      <a:lnTo>
                        <a:pt x="26" y="126"/>
                      </a:lnTo>
                      <a:lnTo>
                        <a:pt x="23" y="109"/>
                      </a:lnTo>
                      <a:lnTo>
                        <a:pt x="21" y="88"/>
                      </a:lnTo>
                      <a:lnTo>
                        <a:pt x="20" y="65"/>
                      </a:lnTo>
                      <a:lnTo>
                        <a:pt x="21" y="42"/>
                      </a:lnTo>
                      <a:lnTo>
                        <a:pt x="24" y="20"/>
                      </a:lnTo>
                      <a:lnTo>
                        <a:pt x="30" y="2"/>
                      </a:lnTo>
                      <a:lnTo>
                        <a:pt x="30" y="1"/>
                      </a:lnTo>
                      <a:lnTo>
                        <a:pt x="29" y="0"/>
                      </a:lnTo>
                      <a:lnTo>
                        <a:pt x="28" y="0"/>
                      </a:lnTo>
                      <a:lnTo>
                        <a:pt x="26" y="0"/>
                      </a:lnTo>
                      <a:lnTo>
                        <a:pt x="22" y="0"/>
                      </a:lnTo>
                      <a:lnTo>
                        <a:pt x="17" y="1"/>
                      </a:lnTo>
                      <a:lnTo>
                        <a:pt x="9"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25" name="Freeform 45"/>
                <p:cNvSpPr>
                  <a:spLocks/>
                </p:cNvSpPr>
                <p:nvPr/>
              </p:nvSpPr>
              <p:spPr bwMode="auto">
                <a:xfrm>
                  <a:off x="2841" y="1299"/>
                  <a:ext cx="25" cy="114"/>
                </a:xfrm>
                <a:custGeom>
                  <a:avLst/>
                  <a:gdLst>
                    <a:gd name="T0" fmla="*/ 7 w 25"/>
                    <a:gd name="T1" fmla="*/ 2 h 114"/>
                    <a:gd name="T2" fmla="*/ 7 w 25"/>
                    <a:gd name="T3" fmla="*/ 5 h 114"/>
                    <a:gd name="T4" fmla="*/ 5 w 25"/>
                    <a:gd name="T5" fmla="*/ 11 h 114"/>
                    <a:gd name="T6" fmla="*/ 3 w 25"/>
                    <a:gd name="T7" fmla="*/ 21 h 114"/>
                    <a:gd name="T8" fmla="*/ 1 w 25"/>
                    <a:gd name="T9" fmla="*/ 34 h 114"/>
                    <a:gd name="T10" fmla="*/ 0 w 25"/>
                    <a:gd name="T11" fmla="*/ 50 h 114"/>
                    <a:gd name="T12" fmla="*/ 0 w 25"/>
                    <a:gd name="T13" fmla="*/ 70 h 114"/>
                    <a:gd name="T14" fmla="*/ 2 w 25"/>
                    <a:gd name="T15" fmla="*/ 91 h 114"/>
                    <a:gd name="T16" fmla="*/ 7 w 25"/>
                    <a:gd name="T17" fmla="*/ 113 h 114"/>
                    <a:gd name="T18" fmla="*/ 23 w 25"/>
                    <a:gd name="T19" fmla="*/ 112 h 114"/>
                    <a:gd name="T20" fmla="*/ 22 w 25"/>
                    <a:gd name="T21" fmla="*/ 109 h 114"/>
                    <a:gd name="T22" fmla="*/ 21 w 25"/>
                    <a:gd name="T23" fmla="*/ 99 h 114"/>
                    <a:gd name="T24" fmla="*/ 19 w 25"/>
                    <a:gd name="T25" fmla="*/ 86 h 114"/>
                    <a:gd name="T26" fmla="*/ 17 w 25"/>
                    <a:gd name="T27" fmla="*/ 70 h 114"/>
                    <a:gd name="T28" fmla="*/ 16 w 25"/>
                    <a:gd name="T29" fmla="*/ 52 h 114"/>
                    <a:gd name="T30" fmla="*/ 17 w 25"/>
                    <a:gd name="T31" fmla="*/ 33 h 114"/>
                    <a:gd name="T32" fmla="*/ 19 w 25"/>
                    <a:gd name="T33" fmla="*/ 16 h 114"/>
                    <a:gd name="T34" fmla="*/ 24 w 25"/>
                    <a:gd name="T35" fmla="*/ 2 h 114"/>
                    <a:gd name="T36" fmla="*/ 24 w 25"/>
                    <a:gd name="T37" fmla="*/ 1 h 114"/>
                    <a:gd name="T38" fmla="*/ 24 w 25"/>
                    <a:gd name="T39" fmla="*/ 0 h 114"/>
                    <a:gd name="T40" fmla="*/ 22 w 25"/>
                    <a:gd name="T41" fmla="*/ 0 h 114"/>
                    <a:gd name="T42" fmla="*/ 21 w 25"/>
                    <a:gd name="T43" fmla="*/ 0 h 114"/>
                    <a:gd name="T44" fmla="*/ 17 w 25"/>
                    <a:gd name="T45" fmla="*/ 0 h 114"/>
                    <a:gd name="T46" fmla="*/ 13 w 25"/>
                    <a:gd name="T47" fmla="*/ 1 h 114"/>
                    <a:gd name="T48" fmla="*/ 7 w 25"/>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14"/>
                    <a:gd name="T77" fmla="*/ 25 w 25"/>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14">
                      <a:moveTo>
                        <a:pt x="7" y="2"/>
                      </a:moveTo>
                      <a:lnTo>
                        <a:pt x="7" y="5"/>
                      </a:lnTo>
                      <a:lnTo>
                        <a:pt x="5" y="11"/>
                      </a:lnTo>
                      <a:lnTo>
                        <a:pt x="3" y="21"/>
                      </a:lnTo>
                      <a:lnTo>
                        <a:pt x="1" y="34"/>
                      </a:lnTo>
                      <a:lnTo>
                        <a:pt x="0" y="50"/>
                      </a:lnTo>
                      <a:lnTo>
                        <a:pt x="0" y="70"/>
                      </a:lnTo>
                      <a:lnTo>
                        <a:pt x="2" y="91"/>
                      </a:lnTo>
                      <a:lnTo>
                        <a:pt x="7" y="113"/>
                      </a:lnTo>
                      <a:lnTo>
                        <a:pt x="23" y="112"/>
                      </a:lnTo>
                      <a:lnTo>
                        <a:pt x="22" y="109"/>
                      </a:lnTo>
                      <a:lnTo>
                        <a:pt x="21" y="99"/>
                      </a:lnTo>
                      <a:lnTo>
                        <a:pt x="19" y="86"/>
                      </a:lnTo>
                      <a:lnTo>
                        <a:pt x="17" y="70"/>
                      </a:lnTo>
                      <a:lnTo>
                        <a:pt x="16" y="52"/>
                      </a:lnTo>
                      <a:lnTo>
                        <a:pt x="17" y="33"/>
                      </a:lnTo>
                      <a:lnTo>
                        <a:pt x="19" y="16"/>
                      </a:lnTo>
                      <a:lnTo>
                        <a:pt x="24" y="2"/>
                      </a:lnTo>
                      <a:lnTo>
                        <a:pt x="24" y="1"/>
                      </a:lnTo>
                      <a:lnTo>
                        <a:pt x="24" y="0"/>
                      </a:lnTo>
                      <a:lnTo>
                        <a:pt x="22" y="0"/>
                      </a:lnTo>
                      <a:lnTo>
                        <a:pt x="21" y="0"/>
                      </a:lnTo>
                      <a:lnTo>
                        <a:pt x="17" y="0"/>
                      </a:lnTo>
                      <a:lnTo>
                        <a:pt x="13" y="1"/>
                      </a:lnTo>
                      <a:lnTo>
                        <a:pt x="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26" name="Freeform 46"/>
                <p:cNvSpPr>
                  <a:spLocks/>
                </p:cNvSpPr>
                <p:nvPr/>
              </p:nvSpPr>
              <p:spPr bwMode="auto">
                <a:xfrm>
                  <a:off x="2843" y="1313"/>
                  <a:ext cx="18" cy="84"/>
                </a:xfrm>
                <a:custGeom>
                  <a:avLst/>
                  <a:gdLst>
                    <a:gd name="T0" fmla="*/ 5 w 18"/>
                    <a:gd name="T1" fmla="*/ 2 h 84"/>
                    <a:gd name="T2" fmla="*/ 5 w 18"/>
                    <a:gd name="T3" fmla="*/ 3 h 84"/>
                    <a:gd name="T4" fmla="*/ 4 w 18"/>
                    <a:gd name="T5" fmla="*/ 8 h 84"/>
                    <a:gd name="T6" fmla="*/ 2 w 18"/>
                    <a:gd name="T7" fmla="*/ 15 h 84"/>
                    <a:gd name="T8" fmla="*/ 1 w 18"/>
                    <a:gd name="T9" fmla="*/ 25 h 84"/>
                    <a:gd name="T10" fmla="*/ 0 w 18"/>
                    <a:gd name="T11" fmla="*/ 37 h 84"/>
                    <a:gd name="T12" fmla="*/ 0 w 18"/>
                    <a:gd name="T13" fmla="*/ 51 h 84"/>
                    <a:gd name="T14" fmla="*/ 1 w 18"/>
                    <a:gd name="T15" fmla="*/ 66 h 84"/>
                    <a:gd name="T16" fmla="*/ 5 w 18"/>
                    <a:gd name="T17" fmla="*/ 83 h 84"/>
                    <a:gd name="T18" fmla="*/ 16 w 18"/>
                    <a:gd name="T19" fmla="*/ 82 h 84"/>
                    <a:gd name="T20" fmla="*/ 16 w 18"/>
                    <a:gd name="T21" fmla="*/ 80 h 84"/>
                    <a:gd name="T22" fmla="*/ 15 w 18"/>
                    <a:gd name="T23" fmla="*/ 73 h 84"/>
                    <a:gd name="T24" fmla="*/ 13 w 18"/>
                    <a:gd name="T25" fmla="*/ 63 h 84"/>
                    <a:gd name="T26" fmla="*/ 12 w 18"/>
                    <a:gd name="T27" fmla="*/ 51 h 84"/>
                    <a:gd name="T28" fmla="*/ 11 w 18"/>
                    <a:gd name="T29" fmla="*/ 38 h 84"/>
                    <a:gd name="T30" fmla="*/ 12 w 18"/>
                    <a:gd name="T31" fmla="*/ 24 h 84"/>
                    <a:gd name="T32" fmla="*/ 13 w 18"/>
                    <a:gd name="T33" fmla="*/ 11 h 84"/>
                    <a:gd name="T34" fmla="*/ 17 w 18"/>
                    <a:gd name="T35" fmla="*/ 1 h 84"/>
                    <a:gd name="T36" fmla="*/ 17 w 18"/>
                    <a:gd name="T37" fmla="*/ 1 h 84"/>
                    <a:gd name="T38" fmla="*/ 17 w 18"/>
                    <a:gd name="T39" fmla="*/ 0 h 84"/>
                    <a:gd name="T40" fmla="*/ 16 w 18"/>
                    <a:gd name="T41" fmla="*/ 0 h 84"/>
                    <a:gd name="T42" fmla="*/ 15 w 18"/>
                    <a:gd name="T43" fmla="*/ 0 h 84"/>
                    <a:gd name="T44" fmla="*/ 13 w 18"/>
                    <a:gd name="T45" fmla="*/ 0 h 84"/>
                    <a:gd name="T46" fmla="*/ 9 w 18"/>
                    <a:gd name="T47" fmla="*/ 1 h 84"/>
                    <a:gd name="T48" fmla="*/ 5 w 18"/>
                    <a:gd name="T49" fmla="*/ 2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
                    <a:gd name="T76" fmla="*/ 0 h 84"/>
                    <a:gd name="T77" fmla="*/ 18 w 1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 h="84">
                      <a:moveTo>
                        <a:pt x="5" y="2"/>
                      </a:moveTo>
                      <a:lnTo>
                        <a:pt x="5" y="3"/>
                      </a:lnTo>
                      <a:lnTo>
                        <a:pt x="4" y="8"/>
                      </a:lnTo>
                      <a:lnTo>
                        <a:pt x="2" y="15"/>
                      </a:lnTo>
                      <a:lnTo>
                        <a:pt x="1" y="25"/>
                      </a:lnTo>
                      <a:lnTo>
                        <a:pt x="0" y="37"/>
                      </a:lnTo>
                      <a:lnTo>
                        <a:pt x="0" y="51"/>
                      </a:lnTo>
                      <a:lnTo>
                        <a:pt x="1" y="66"/>
                      </a:lnTo>
                      <a:lnTo>
                        <a:pt x="5" y="83"/>
                      </a:lnTo>
                      <a:lnTo>
                        <a:pt x="16" y="82"/>
                      </a:lnTo>
                      <a:lnTo>
                        <a:pt x="16" y="80"/>
                      </a:lnTo>
                      <a:lnTo>
                        <a:pt x="15" y="73"/>
                      </a:lnTo>
                      <a:lnTo>
                        <a:pt x="13" y="63"/>
                      </a:lnTo>
                      <a:lnTo>
                        <a:pt x="12" y="51"/>
                      </a:lnTo>
                      <a:lnTo>
                        <a:pt x="11" y="38"/>
                      </a:lnTo>
                      <a:lnTo>
                        <a:pt x="12" y="24"/>
                      </a:lnTo>
                      <a:lnTo>
                        <a:pt x="13" y="11"/>
                      </a:lnTo>
                      <a:lnTo>
                        <a:pt x="17" y="1"/>
                      </a:lnTo>
                      <a:lnTo>
                        <a:pt x="17" y="0"/>
                      </a:lnTo>
                      <a:lnTo>
                        <a:pt x="16" y="0"/>
                      </a:lnTo>
                      <a:lnTo>
                        <a:pt x="15" y="0"/>
                      </a:lnTo>
                      <a:lnTo>
                        <a:pt x="13" y="0"/>
                      </a:lnTo>
                      <a:lnTo>
                        <a:pt x="9" y="1"/>
                      </a:lnTo>
                      <a:lnTo>
                        <a:pt x="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27" name="Freeform 47"/>
                <p:cNvSpPr>
                  <a:spLocks/>
                </p:cNvSpPr>
                <p:nvPr/>
              </p:nvSpPr>
              <p:spPr bwMode="auto">
                <a:xfrm>
                  <a:off x="3082" y="1231"/>
                  <a:ext cx="58" cy="227"/>
                </a:xfrm>
                <a:custGeom>
                  <a:avLst/>
                  <a:gdLst>
                    <a:gd name="T0" fmla="*/ 57 w 58"/>
                    <a:gd name="T1" fmla="*/ 2 h 227"/>
                    <a:gd name="T2" fmla="*/ 56 w 58"/>
                    <a:gd name="T3" fmla="*/ 3 h 227"/>
                    <a:gd name="T4" fmla="*/ 52 w 58"/>
                    <a:gd name="T5" fmla="*/ 9 h 227"/>
                    <a:gd name="T6" fmla="*/ 47 w 58"/>
                    <a:gd name="T7" fmla="*/ 21 h 227"/>
                    <a:gd name="T8" fmla="*/ 42 w 58"/>
                    <a:gd name="T9" fmla="*/ 40 h 227"/>
                    <a:gd name="T10" fmla="*/ 38 w 58"/>
                    <a:gd name="T11" fmla="*/ 68 h 227"/>
                    <a:gd name="T12" fmla="*/ 36 w 58"/>
                    <a:gd name="T13" fmla="*/ 108 h 227"/>
                    <a:gd name="T14" fmla="*/ 37 w 58"/>
                    <a:gd name="T15" fmla="*/ 160 h 227"/>
                    <a:gd name="T16" fmla="*/ 43 w 58"/>
                    <a:gd name="T17" fmla="*/ 226 h 227"/>
                    <a:gd name="T18" fmla="*/ 10 w 58"/>
                    <a:gd name="T19" fmla="*/ 226 h 227"/>
                    <a:gd name="T20" fmla="*/ 10 w 58"/>
                    <a:gd name="T21" fmla="*/ 220 h 227"/>
                    <a:gd name="T22" fmla="*/ 7 w 58"/>
                    <a:gd name="T23" fmla="*/ 201 h 227"/>
                    <a:gd name="T24" fmla="*/ 4 w 58"/>
                    <a:gd name="T25" fmla="*/ 174 h 227"/>
                    <a:gd name="T26" fmla="*/ 1 w 58"/>
                    <a:gd name="T27" fmla="*/ 140 h 227"/>
                    <a:gd name="T28" fmla="*/ 0 w 58"/>
                    <a:gd name="T29" fmla="*/ 103 h 227"/>
                    <a:gd name="T30" fmla="*/ 2 w 58"/>
                    <a:gd name="T31" fmla="*/ 66 h 227"/>
                    <a:gd name="T32" fmla="*/ 8 w 58"/>
                    <a:gd name="T33" fmla="*/ 30 h 227"/>
                    <a:gd name="T34" fmla="*/ 18 w 58"/>
                    <a:gd name="T35" fmla="*/ 0 h 227"/>
                    <a:gd name="T36" fmla="*/ 57 w 58"/>
                    <a:gd name="T37" fmla="*/ 2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227"/>
                    <a:gd name="T59" fmla="*/ 58 w 58"/>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227">
                      <a:moveTo>
                        <a:pt x="57" y="2"/>
                      </a:moveTo>
                      <a:lnTo>
                        <a:pt x="56" y="3"/>
                      </a:lnTo>
                      <a:lnTo>
                        <a:pt x="52" y="9"/>
                      </a:lnTo>
                      <a:lnTo>
                        <a:pt x="47" y="21"/>
                      </a:lnTo>
                      <a:lnTo>
                        <a:pt x="42" y="40"/>
                      </a:lnTo>
                      <a:lnTo>
                        <a:pt x="38" y="68"/>
                      </a:lnTo>
                      <a:lnTo>
                        <a:pt x="36" y="108"/>
                      </a:lnTo>
                      <a:lnTo>
                        <a:pt x="37" y="160"/>
                      </a:lnTo>
                      <a:lnTo>
                        <a:pt x="43" y="226"/>
                      </a:lnTo>
                      <a:lnTo>
                        <a:pt x="10" y="226"/>
                      </a:lnTo>
                      <a:lnTo>
                        <a:pt x="10" y="220"/>
                      </a:lnTo>
                      <a:lnTo>
                        <a:pt x="7" y="201"/>
                      </a:lnTo>
                      <a:lnTo>
                        <a:pt x="4" y="174"/>
                      </a:lnTo>
                      <a:lnTo>
                        <a:pt x="1" y="140"/>
                      </a:lnTo>
                      <a:lnTo>
                        <a:pt x="0" y="103"/>
                      </a:lnTo>
                      <a:lnTo>
                        <a:pt x="2" y="66"/>
                      </a:lnTo>
                      <a:lnTo>
                        <a:pt x="8" y="30"/>
                      </a:lnTo>
                      <a:lnTo>
                        <a:pt x="18" y="0"/>
                      </a:lnTo>
                      <a:lnTo>
                        <a:pt x="5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28" name="Freeform 48"/>
                <p:cNvSpPr>
                  <a:spLocks/>
                </p:cNvSpPr>
                <p:nvPr/>
              </p:nvSpPr>
              <p:spPr bwMode="auto">
                <a:xfrm>
                  <a:off x="3085" y="1247"/>
                  <a:ext cx="49" cy="194"/>
                </a:xfrm>
                <a:custGeom>
                  <a:avLst/>
                  <a:gdLst>
                    <a:gd name="T0" fmla="*/ 48 w 49"/>
                    <a:gd name="T1" fmla="*/ 1 h 194"/>
                    <a:gd name="T2" fmla="*/ 46 w 49"/>
                    <a:gd name="T3" fmla="*/ 3 h 194"/>
                    <a:gd name="T4" fmla="*/ 44 w 49"/>
                    <a:gd name="T5" fmla="*/ 8 h 194"/>
                    <a:gd name="T6" fmla="*/ 39 w 49"/>
                    <a:gd name="T7" fmla="*/ 18 h 194"/>
                    <a:gd name="T8" fmla="*/ 35 w 49"/>
                    <a:gd name="T9" fmla="*/ 34 h 194"/>
                    <a:gd name="T10" fmla="*/ 32 w 49"/>
                    <a:gd name="T11" fmla="*/ 58 h 194"/>
                    <a:gd name="T12" fmla="*/ 30 w 49"/>
                    <a:gd name="T13" fmla="*/ 92 h 194"/>
                    <a:gd name="T14" fmla="*/ 31 w 49"/>
                    <a:gd name="T15" fmla="*/ 136 h 194"/>
                    <a:gd name="T16" fmla="*/ 36 w 49"/>
                    <a:gd name="T17" fmla="*/ 193 h 194"/>
                    <a:gd name="T18" fmla="*/ 9 w 49"/>
                    <a:gd name="T19" fmla="*/ 193 h 194"/>
                    <a:gd name="T20" fmla="*/ 8 w 49"/>
                    <a:gd name="T21" fmla="*/ 187 h 194"/>
                    <a:gd name="T22" fmla="*/ 5 w 49"/>
                    <a:gd name="T23" fmla="*/ 172 h 194"/>
                    <a:gd name="T24" fmla="*/ 3 w 49"/>
                    <a:gd name="T25" fmla="*/ 148 h 194"/>
                    <a:gd name="T26" fmla="*/ 1 w 49"/>
                    <a:gd name="T27" fmla="*/ 120 h 194"/>
                    <a:gd name="T28" fmla="*/ 0 w 49"/>
                    <a:gd name="T29" fmla="*/ 88 h 194"/>
                    <a:gd name="T30" fmla="*/ 2 w 49"/>
                    <a:gd name="T31" fmla="*/ 56 h 194"/>
                    <a:gd name="T32" fmla="*/ 6 w 49"/>
                    <a:gd name="T33" fmla="*/ 26 h 194"/>
                    <a:gd name="T34" fmla="*/ 15 w 49"/>
                    <a:gd name="T35" fmla="*/ 0 h 194"/>
                    <a:gd name="T36" fmla="*/ 48 w 49"/>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194"/>
                    <a:gd name="T59" fmla="*/ 49 w 49"/>
                    <a:gd name="T60" fmla="*/ 194 h 1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194">
                      <a:moveTo>
                        <a:pt x="48" y="1"/>
                      </a:moveTo>
                      <a:lnTo>
                        <a:pt x="46" y="3"/>
                      </a:lnTo>
                      <a:lnTo>
                        <a:pt x="44" y="8"/>
                      </a:lnTo>
                      <a:lnTo>
                        <a:pt x="39" y="18"/>
                      </a:lnTo>
                      <a:lnTo>
                        <a:pt x="35" y="34"/>
                      </a:lnTo>
                      <a:lnTo>
                        <a:pt x="32" y="58"/>
                      </a:lnTo>
                      <a:lnTo>
                        <a:pt x="30" y="92"/>
                      </a:lnTo>
                      <a:lnTo>
                        <a:pt x="31" y="136"/>
                      </a:lnTo>
                      <a:lnTo>
                        <a:pt x="36" y="193"/>
                      </a:lnTo>
                      <a:lnTo>
                        <a:pt x="9" y="193"/>
                      </a:lnTo>
                      <a:lnTo>
                        <a:pt x="8" y="187"/>
                      </a:lnTo>
                      <a:lnTo>
                        <a:pt x="5" y="172"/>
                      </a:lnTo>
                      <a:lnTo>
                        <a:pt x="3" y="148"/>
                      </a:lnTo>
                      <a:lnTo>
                        <a:pt x="1" y="120"/>
                      </a:lnTo>
                      <a:lnTo>
                        <a:pt x="0" y="88"/>
                      </a:lnTo>
                      <a:lnTo>
                        <a:pt x="2" y="56"/>
                      </a:lnTo>
                      <a:lnTo>
                        <a:pt x="6" y="26"/>
                      </a:lnTo>
                      <a:lnTo>
                        <a:pt x="15" y="0"/>
                      </a:lnTo>
                      <a:lnTo>
                        <a:pt x="4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29" name="Freeform 49"/>
                <p:cNvSpPr>
                  <a:spLocks/>
                </p:cNvSpPr>
                <p:nvPr/>
              </p:nvSpPr>
              <p:spPr bwMode="auto">
                <a:xfrm>
                  <a:off x="3086" y="1263"/>
                  <a:ext cx="41" cy="160"/>
                </a:xfrm>
                <a:custGeom>
                  <a:avLst/>
                  <a:gdLst>
                    <a:gd name="T0" fmla="*/ 40 w 41"/>
                    <a:gd name="T1" fmla="*/ 1 h 160"/>
                    <a:gd name="T2" fmla="*/ 39 w 41"/>
                    <a:gd name="T3" fmla="*/ 2 h 160"/>
                    <a:gd name="T4" fmla="*/ 36 w 41"/>
                    <a:gd name="T5" fmla="*/ 6 h 160"/>
                    <a:gd name="T6" fmla="*/ 33 w 41"/>
                    <a:gd name="T7" fmla="*/ 14 h 160"/>
                    <a:gd name="T8" fmla="*/ 30 w 41"/>
                    <a:gd name="T9" fmla="*/ 28 h 160"/>
                    <a:gd name="T10" fmla="*/ 27 w 41"/>
                    <a:gd name="T11" fmla="*/ 48 h 160"/>
                    <a:gd name="T12" fmla="*/ 26 w 41"/>
                    <a:gd name="T13" fmla="*/ 76 h 160"/>
                    <a:gd name="T14" fmla="*/ 26 w 41"/>
                    <a:gd name="T15" fmla="*/ 113 h 160"/>
                    <a:gd name="T16" fmla="*/ 30 w 41"/>
                    <a:gd name="T17" fmla="*/ 159 h 160"/>
                    <a:gd name="T18" fmla="*/ 8 w 41"/>
                    <a:gd name="T19" fmla="*/ 159 h 160"/>
                    <a:gd name="T20" fmla="*/ 7 w 41"/>
                    <a:gd name="T21" fmla="*/ 154 h 160"/>
                    <a:gd name="T22" fmla="*/ 5 w 41"/>
                    <a:gd name="T23" fmla="*/ 141 h 160"/>
                    <a:gd name="T24" fmla="*/ 3 w 41"/>
                    <a:gd name="T25" fmla="*/ 122 h 160"/>
                    <a:gd name="T26" fmla="*/ 1 w 41"/>
                    <a:gd name="T27" fmla="*/ 98 h 160"/>
                    <a:gd name="T28" fmla="*/ 0 w 41"/>
                    <a:gd name="T29" fmla="*/ 73 h 160"/>
                    <a:gd name="T30" fmla="*/ 1 w 41"/>
                    <a:gd name="T31" fmla="*/ 46 h 160"/>
                    <a:gd name="T32" fmla="*/ 5 w 41"/>
                    <a:gd name="T33" fmla="*/ 22 h 160"/>
                    <a:gd name="T34" fmla="*/ 13 w 41"/>
                    <a:gd name="T35" fmla="*/ 0 h 160"/>
                    <a:gd name="T36" fmla="*/ 40 w 41"/>
                    <a:gd name="T37" fmla="*/ 1 h 1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60"/>
                    <a:gd name="T59" fmla="*/ 41 w 41"/>
                    <a:gd name="T60" fmla="*/ 160 h 1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60">
                      <a:moveTo>
                        <a:pt x="40" y="1"/>
                      </a:moveTo>
                      <a:lnTo>
                        <a:pt x="39" y="2"/>
                      </a:lnTo>
                      <a:lnTo>
                        <a:pt x="36" y="6"/>
                      </a:lnTo>
                      <a:lnTo>
                        <a:pt x="33" y="14"/>
                      </a:lnTo>
                      <a:lnTo>
                        <a:pt x="30" y="28"/>
                      </a:lnTo>
                      <a:lnTo>
                        <a:pt x="27" y="48"/>
                      </a:lnTo>
                      <a:lnTo>
                        <a:pt x="26" y="76"/>
                      </a:lnTo>
                      <a:lnTo>
                        <a:pt x="26" y="113"/>
                      </a:lnTo>
                      <a:lnTo>
                        <a:pt x="30" y="159"/>
                      </a:lnTo>
                      <a:lnTo>
                        <a:pt x="8" y="159"/>
                      </a:lnTo>
                      <a:lnTo>
                        <a:pt x="7" y="154"/>
                      </a:lnTo>
                      <a:lnTo>
                        <a:pt x="5" y="141"/>
                      </a:lnTo>
                      <a:lnTo>
                        <a:pt x="3" y="122"/>
                      </a:lnTo>
                      <a:lnTo>
                        <a:pt x="1" y="98"/>
                      </a:lnTo>
                      <a:lnTo>
                        <a:pt x="0" y="73"/>
                      </a:lnTo>
                      <a:lnTo>
                        <a:pt x="1" y="46"/>
                      </a:lnTo>
                      <a:lnTo>
                        <a:pt x="5" y="22"/>
                      </a:lnTo>
                      <a:lnTo>
                        <a:pt x="13" y="0"/>
                      </a:lnTo>
                      <a:lnTo>
                        <a:pt x="40"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30" name="Freeform 50"/>
                <p:cNvSpPr>
                  <a:spLocks/>
                </p:cNvSpPr>
                <p:nvPr/>
              </p:nvSpPr>
              <p:spPr bwMode="auto">
                <a:xfrm>
                  <a:off x="3089" y="1278"/>
                  <a:ext cx="33" cy="128"/>
                </a:xfrm>
                <a:custGeom>
                  <a:avLst/>
                  <a:gdLst>
                    <a:gd name="T0" fmla="*/ 32 w 33"/>
                    <a:gd name="T1" fmla="*/ 1 h 128"/>
                    <a:gd name="T2" fmla="*/ 31 w 33"/>
                    <a:gd name="T3" fmla="*/ 2 h 128"/>
                    <a:gd name="T4" fmla="*/ 29 w 33"/>
                    <a:gd name="T5" fmla="*/ 5 h 128"/>
                    <a:gd name="T6" fmla="*/ 26 w 33"/>
                    <a:gd name="T7" fmla="*/ 12 h 128"/>
                    <a:gd name="T8" fmla="*/ 23 w 33"/>
                    <a:gd name="T9" fmla="*/ 23 h 128"/>
                    <a:gd name="T10" fmla="*/ 21 w 33"/>
                    <a:gd name="T11" fmla="*/ 39 h 128"/>
                    <a:gd name="T12" fmla="*/ 20 w 33"/>
                    <a:gd name="T13" fmla="*/ 61 h 128"/>
                    <a:gd name="T14" fmla="*/ 21 w 33"/>
                    <a:gd name="T15" fmla="*/ 90 h 128"/>
                    <a:gd name="T16" fmla="*/ 24 w 33"/>
                    <a:gd name="T17" fmla="*/ 127 h 128"/>
                    <a:gd name="T18" fmla="*/ 6 w 33"/>
                    <a:gd name="T19" fmla="*/ 127 h 128"/>
                    <a:gd name="T20" fmla="*/ 5 w 33"/>
                    <a:gd name="T21" fmla="*/ 123 h 128"/>
                    <a:gd name="T22" fmla="*/ 3 w 33"/>
                    <a:gd name="T23" fmla="*/ 113 h 128"/>
                    <a:gd name="T24" fmla="*/ 2 w 33"/>
                    <a:gd name="T25" fmla="*/ 98 h 128"/>
                    <a:gd name="T26" fmla="*/ 1 w 33"/>
                    <a:gd name="T27" fmla="*/ 79 h 128"/>
                    <a:gd name="T28" fmla="*/ 0 w 33"/>
                    <a:gd name="T29" fmla="*/ 58 h 128"/>
                    <a:gd name="T30" fmla="*/ 1 w 33"/>
                    <a:gd name="T31" fmla="*/ 37 h 128"/>
                    <a:gd name="T32" fmla="*/ 5 w 33"/>
                    <a:gd name="T33" fmla="*/ 17 h 128"/>
                    <a:gd name="T34" fmla="*/ 10 w 33"/>
                    <a:gd name="T35" fmla="*/ 0 h 128"/>
                    <a:gd name="T36" fmla="*/ 32 w 33"/>
                    <a:gd name="T37" fmla="*/ 1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
                    <a:gd name="T58" fmla="*/ 0 h 128"/>
                    <a:gd name="T59" fmla="*/ 33 w 33"/>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 h="128">
                      <a:moveTo>
                        <a:pt x="32" y="1"/>
                      </a:moveTo>
                      <a:lnTo>
                        <a:pt x="31" y="2"/>
                      </a:lnTo>
                      <a:lnTo>
                        <a:pt x="29" y="5"/>
                      </a:lnTo>
                      <a:lnTo>
                        <a:pt x="26" y="12"/>
                      </a:lnTo>
                      <a:lnTo>
                        <a:pt x="23" y="23"/>
                      </a:lnTo>
                      <a:lnTo>
                        <a:pt x="21" y="39"/>
                      </a:lnTo>
                      <a:lnTo>
                        <a:pt x="20" y="61"/>
                      </a:lnTo>
                      <a:lnTo>
                        <a:pt x="21" y="90"/>
                      </a:lnTo>
                      <a:lnTo>
                        <a:pt x="24" y="127"/>
                      </a:lnTo>
                      <a:lnTo>
                        <a:pt x="6" y="127"/>
                      </a:lnTo>
                      <a:lnTo>
                        <a:pt x="5" y="123"/>
                      </a:lnTo>
                      <a:lnTo>
                        <a:pt x="3" y="113"/>
                      </a:lnTo>
                      <a:lnTo>
                        <a:pt x="2" y="98"/>
                      </a:lnTo>
                      <a:lnTo>
                        <a:pt x="1" y="79"/>
                      </a:lnTo>
                      <a:lnTo>
                        <a:pt x="0" y="58"/>
                      </a:lnTo>
                      <a:lnTo>
                        <a:pt x="1" y="37"/>
                      </a:lnTo>
                      <a:lnTo>
                        <a:pt x="5" y="17"/>
                      </a:lnTo>
                      <a:lnTo>
                        <a:pt x="10" y="0"/>
                      </a:lnTo>
                      <a:lnTo>
                        <a:pt x="32"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31" name="Freeform 51"/>
                <p:cNvSpPr>
                  <a:spLocks/>
                </p:cNvSpPr>
                <p:nvPr/>
              </p:nvSpPr>
              <p:spPr bwMode="auto">
                <a:xfrm>
                  <a:off x="3091" y="1294"/>
                  <a:ext cx="24" cy="94"/>
                </a:xfrm>
                <a:custGeom>
                  <a:avLst/>
                  <a:gdLst>
                    <a:gd name="T0" fmla="*/ 23 w 24"/>
                    <a:gd name="T1" fmla="*/ 1 h 94"/>
                    <a:gd name="T2" fmla="*/ 22 w 24"/>
                    <a:gd name="T3" fmla="*/ 1 h 94"/>
                    <a:gd name="T4" fmla="*/ 21 w 24"/>
                    <a:gd name="T5" fmla="*/ 4 h 94"/>
                    <a:gd name="T6" fmla="*/ 19 w 24"/>
                    <a:gd name="T7" fmla="*/ 9 h 94"/>
                    <a:gd name="T8" fmla="*/ 17 w 24"/>
                    <a:gd name="T9" fmla="*/ 16 h 94"/>
                    <a:gd name="T10" fmla="*/ 15 w 24"/>
                    <a:gd name="T11" fmla="*/ 28 h 94"/>
                    <a:gd name="T12" fmla="*/ 15 w 24"/>
                    <a:gd name="T13" fmla="*/ 45 h 94"/>
                    <a:gd name="T14" fmla="*/ 15 w 24"/>
                    <a:gd name="T15" fmla="*/ 66 h 94"/>
                    <a:gd name="T16" fmla="*/ 17 w 24"/>
                    <a:gd name="T17" fmla="*/ 93 h 94"/>
                    <a:gd name="T18" fmla="*/ 4 w 24"/>
                    <a:gd name="T19" fmla="*/ 93 h 94"/>
                    <a:gd name="T20" fmla="*/ 4 w 24"/>
                    <a:gd name="T21" fmla="*/ 91 h 94"/>
                    <a:gd name="T22" fmla="*/ 3 w 24"/>
                    <a:gd name="T23" fmla="*/ 83 h 94"/>
                    <a:gd name="T24" fmla="*/ 1 w 24"/>
                    <a:gd name="T25" fmla="*/ 71 h 94"/>
                    <a:gd name="T26" fmla="*/ 0 w 24"/>
                    <a:gd name="T27" fmla="*/ 58 h 94"/>
                    <a:gd name="T28" fmla="*/ 0 w 24"/>
                    <a:gd name="T29" fmla="*/ 42 h 94"/>
                    <a:gd name="T30" fmla="*/ 1 w 24"/>
                    <a:gd name="T31" fmla="*/ 27 h 94"/>
                    <a:gd name="T32" fmla="*/ 3 w 24"/>
                    <a:gd name="T33" fmla="*/ 13 h 94"/>
                    <a:gd name="T34" fmla="*/ 8 w 24"/>
                    <a:gd name="T35" fmla="*/ 0 h 94"/>
                    <a:gd name="T36" fmla="*/ 23 w 24"/>
                    <a:gd name="T37" fmla="*/ 1 h 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94"/>
                    <a:gd name="T59" fmla="*/ 24 w 24"/>
                    <a:gd name="T60" fmla="*/ 94 h 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94">
                      <a:moveTo>
                        <a:pt x="23" y="1"/>
                      </a:moveTo>
                      <a:lnTo>
                        <a:pt x="22" y="1"/>
                      </a:lnTo>
                      <a:lnTo>
                        <a:pt x="21" y="4"/>
                      </a:lnTo>
                      <a:lnTo>
                        <a:pt x="19" y="9"/>
                      </a:lnTo>
                      <a:lnTo>
                        <a:pt x="17" y="16"/>
                      </a:lnTo>
                      <a:lnTo>
                        <a:pt x="15" y="28"/>
                      </a:lnTo>
                      <a:lnTo>
                        <a:pt x="15" y="45"/>
                      </a:lnTo>
                      <a:lnTo>
                        <a:pt x="15" y="66"/>
                      </a:lnTo>
                      <a:lnTo>
                        <a:pt x="17" y="93"/>
                      </a:lnTo>
                      <a:lnTo>
                        <a:pt x="4" y="93"/>
                      </a:lnTo>
                      <a:lnTo>
                        <a:pt x="4" y="91"/>
                      </a:lnTo>
                      <a:lnTo>
                        <a:pt x="3" y="83"/>
                      </a:lnTo>
                      <a:lnTo>
                        <a:pt x="1" y="71"/>
                      </a:lnTo>
                      <a:lnTo>
                        <a:pt x="0" y="58"/>
                      </a:lnTo>
                      <a:lnTo>
                        <a:pt x="0" y="42"/>
                      </a:lnTo>
                      <a:lnTo>
                        <a:pt x="1" y="27"/>
                      </a:lnTo>
                      <a:lnTo>
                        <a:pt x="3" y="13"/>
                      </a:lnTo>
                      <a:lnTo>
                        <a:pt x="8" y="0"/>
                      </a:lnTo>
                      <a:lnTo>
                        <a:pt x="2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32" name="Rectangle 52"/>
                <p:cNvSpPr>
                  <a:spLocks noChangeArrowheads="1"/>
                </p:cNvSpPr>
                <p:nvPr/>
              </p:nvSpPr>
              <p:spPr bwMode="auto">
                <a:xfrm>
                  <a:off x="2786" y="1271"/>
                  <a:ext cx="7" cy="29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33" name="Freeform 53"/>
                <p:cNvSpPr>
                  <a:spLocks/>
                </p:cNvSpPr>
                <p:nvPr/>
              </p:nvSpPr>
              <p:spPr bwMode="auto">
                <a:xfrm>
                  <a:off x="2889" y="1267"/>
                  <a:ext cx="116" cy="136"/>
                </a:xfrm>
                <a:custGeom>
                  <a:avLst/>
                  <a:gdLst>
                    <a:gd name="T0" fmla="*/ 11 w 116"/>
                    <a:gd name="T1" fmla="*/ 13 h 136"/>
                    <a:gd name="T2" fmla="*/ 10 w 116"/>
                    <a:gd name="T3" fmla="*/ 15 h 136"/>
                    <a:gd name="T4" fmla="*/ 8 w 116"/>
                    <a:gd name="T5" fmla="*/ 23 h 136"/>
                    <a:gd name="T6" fmla="*/ 5 w 116"/>
                    <a:gd name="T7" fmla="*/ 34 h 136"/>
                    <a:gd name="T8" fmla="*/ 2 w 116"/>
                    <a:gd name="T9" fmla="*/ 50 h 136"/>
                    <a:gd name="T10" fmla="*/ 1 w 116"/>
                    <a:gd name="T11" fmla="*/ 68 h 136"/>
                    <a:gd name="T12" fmla="*/ 0 w 116"/>
                    <a:gd name="T13" fmla="*/ 89 h 136"/>
                    <a:gd name="T14" fmla="*/ 2 w 116"/>
                    <a:gd name="T15" fmla="*/ 111 h 136"/>
                    <a:gd name="T16" fmla="*/ 7 w 116"/>
                    <a:gd name="T17" fmla="*/ 135 h 136"/>
                    <a:gd name="T18" fmla="*/ 7 w 116"/>
                    <a:gd name="T19" fmla="*/ 134 h 136"/>
                    <a:gd name="T20" fmla="*/ 7 w 116"/>
                    <a:gd name="T21" fmla="*/ 131 h 136"/>
                    <a:gd name="T22" fmla="*/ 7 w 116"/>
                    <a:gd name="T23" fmla="*/ 126 h 136"/>
                    <a:gd name="T24" fmla="*/ 7 w 116"/>
                    <a:gd name="T25" fmla="*/ 120 h 136"/>
                    <a:gd name="T26" fmla="*/ 8 w 116"/>
                    <a:gd name="T27" fmla="*/ 113 h 136"/>
                    <a:gd name="T28" fmla="*/ 9 w 116"/>
                    <a:gd name="T29" fmla="*/ 105 h 136"/>
                    <a:gd name="T30" fmla="*/ 10 w 116"/>
                    <a:gd name="T31" fmla="*/ 96 h 136"/>
                    <a:gd name="T32" fmla="*/ 12 w 116"/>
                    <a:gd name="T33" fmla="*/ 86 h 136"/>
                    <a:gd name="T34" fmla="*/ 15 w 116"/>
                    <a:gd name="T35" fmla="*/ 77 h 136"/>
                    <a:gd name="T36" fmla="*/ 19 w 116"/>
                    <a:gd name="T37" fmla="*/ 68 h 136"/>
                    <a:gd name="T38" fmla="*/ 23 w 116"/>
                    <a:gd name="T39" fmla="*/ 60 h 136"/>
                    <a:gd name="T40" fmla="*/ 29 w 116"/>
                    <a:gd name="T41" fmla="*/ 52 h 136"/>
                    <a:gd name="T42" fmla="*/ 36 w 116"/>
                    <a:gd name="T43" fmla="*/ 44 h 136"/>
                    <a:gd name="T44" fmla="*/ 43 w 116"/>
                    <a:gd name="T45" fmla="*/ 39 h 136"/>
                    <a:gd name="T46" fmla="*/ 53 w 116"/>
                    <a:gd name="T47" fmla="*/ 35 h 136"/>
                    <a:gd name="T48" fmla="*/ 64 w 116"/>
                    <a:gd name="T49" fmla="*/ 33 h 136"/>
                    <a:gd name="T50" fmla="*/ 64 w 116"/>
                    <a:gd name="T51" fmla="*/ 32 h 136"/>
                    <a:gd name="T52" fmla="*/ 67 w 116"/>
                    <a:gd name="T53" fmla="*/ 31 h 136"/>
                    <a:gd name="T54" fmla="*/ 70 w 116"/>
                    <a:gd name="T55" fmla="*/ 28 h 136"/>
                    <a:gd name="T56" fmla="*/ 75 w 116"/>
                    <a:gd name="T57" fmla="*/ 25 h 136"/>
                    <a:gd name="T58" fmla="*/ 82 w 116"/>
                    <a:gd name="T59" fmla="*/ 21 h 136"/>
                    <a:gd name="T60" fmla="*/ 91 w 116"/>
                    <a:gd name="T61" fmla="*/ 17 h 136"/>
                    <a:gd name="T62" fmla="*/ 102 w 116"/>
                    <a:gd name="T63" fmla="*/ 11 h 136"/>
                    <a:gd name="T64" fmla="*/ 115 w 116"/>
                    <a:gd name="T65" fmla="*/ 5 h 136"/>
                    <a:gd name="T66" fmla="*/ 114 w 116"/>
                    <a:gd name="T67" fmla="*/ 5 h 136"/>
                    <a:gd name="T68" fmla="*/ 112 w 116"/>
                    <a:gd name="T69" fmla="*/ 5 h 136"/>
                    <a:gd name="T70" fmla="*/ 109 w 116"/>
                    <a:gd name="T71" fmla="*/ 4 h 136"/>
                    <a:gd name="T72" fmla="*/ 105 w 116"/>
                    <a:gd name="T73" fmla="*/ 3 h 136"/>
                    <a:gd name="T74" fmla="*/ 100 w 116"/>
                    <a:gd name="T75" fmla="*/ 2 h 136"/>
                    <a:gd name="T76" fmla="*/ 94 w 116"/>
                    <a:gd name="T77" fmla="*/ 2 h 136"/>
                    <a:gd name="T78" fmla="*/ 87 w 116"/>
                    <a:gd name="T79" fmla="*/ 1 h 136"/>
                    <a:gd name="T80" fmla="*/ 80 w 116"/>
                    <a:gd name="T81" fmla="*/ 0 h 136"/>
                    <a:gd name="T82" fmla="*/ 72 w 116"/>
                    <a:gd name="T83" fmla="*/ 0 h 136"/>
                    <a:gd name="T84" fmla="*/ 64 w 116"/>
                    <a:gd name="T85" fmla="*/ 0 h 136"/>
                    <a:gd name="T86" fmla="*/ 55 w 116"/>
                    <a:gd name="T87" fmla="*/ 1 h 136"/>
                    <a:gd name="T88" fmla="*/ 46 w 116"/>
                    <a:gd name="T89" fmla="*/ 2 h 136"/>
                    <a:gd name="T90" fmla="*/ 37 w 116"/>
                    <a:gd name="T91" fmla="*/ 3 h 136"/>
                    <a:gd name="T92" fmla="*/ 28 w 116"/>
                    <a:gd name="T93" fmla="*/ 6 h 136"/>
                    <a:gd name="T94" fmla="*/ 19 w 116"/>
                    <a:gd name="T95" fmla="*/ 9 h 136"/>
                    <a:gd name="T96" fmla="*/ 11 w 116"/>
                    <a:gd name="T97" fmla="*/ 13 h 1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
                    <a:gd name="T148" fmla="*/ 0 h 136"/>
                    <a:gd name="T149" fmla="*/ 116 w 116"/>
                    <a:gd name="T150" fmla="*/ 136 h 1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 h="136">
                      <a:moveTo>
                        <a:pt x="11" y="13"/>
                      </a:moveTo>
                      <a:lnTo>
                        <a:pt x="10" y="15"/>
                      </a:lnTo>
                      <a:lnTo>
                        <a:pt x="8" y="23"/>
                      </a:lnTo>
                      <a:lnTo>
                        <a:pt x="5" y="34"/>
                      </a:lnTo>
                      <a:lnTo>
                        <a:pt x="2" y="50"/>
                      </a:lnTo>
                      <a:lnTo>
                        <a:pt x="1" y="68"/>
                      </a:lnTo>
                      <a:lnTo>
                        <a:pt x="0" y="89"/>
                      </a:lnTo>
                      <a:lnTo>
                        <a:pt x="2" y="111"/>
                      </a:lnTo>
                      <a:lnTo>
                        <a:pt x="7" y="135"/>
                      </a:lnTo>
                      <a:lnTo>
                        <a:pt x="7" y="134"/>
                      </a:lnTo>
                      <a:lnTo>
                        <a:pt x="7" y="131"/>
                      </a:lnTo>
                      <a:lnTo>
                        <a:pt x="7" y="126"/>
                      </a:lnTo>
                      <a:lnTo>
                        <a:pt x="7" y="120"/>
                      </a:lnTo>
                      <a:lnTo>
                        <a:pt x="8" y="113"/>
                      </a:lnTo>
                      <a:lnTo>
                        <a:pt x="9" y="105"/>
                      </a:lnTo>
                      <a:lnTo>
                        <a:pt x="10" y="96"/>
                      </a:lnTo>
                      <a:lnTo>
                        <a:pt x="12" y="86"/>
                      </a:lnTo>
                      <a:lnTo>
                        <a:pt x="15" y="77"/>
                      </a:lnTo>
                      <a:lnTo>
                        <a:pt x="19" y="68"/>
                      </a:lnTo>
                      <a:lnTo>
                        <a:pt x="23" y="60"/>
                      </a:lnTo>
                      <a:lnTo>
                        <a:pt x="29" y="52"/>
                      </a:lnTo>
                      <a:lnTo>
                        <a:pt x="36" y="44"/>
                      </a:lnTo>
                      <a:lnTo>
                        <a:pt x="43" y="39"/>
                      </a:lnTo>
                      <a:lnTo>
                        <a:pt x="53" y="35"/>
                      </a:lnTo>
                      <a:lnTo>
                        <a:pt x="64" y="33"/>
                      </a:lnTo>
                      <a:lnTo>
                        <a:pt x="64" y="32"/>
                      </a:lnTo>
                      <a:lnTo>
                        <a:pt x="67" y="31"/>
                      </a:lnTo>
                      <a:lnTo>
                        <a:pt x="70" y="28"/>
                      </a:lnTo>
                      <a:lnTo>
                        <a:pt x="75" y="25"/>
                      </a:lnTo>
                      <a:lnTo>
                        <a:pt x="82" y="21"/>
                      </a:lnTo>
                      <a:lnTo>
                        <a:pt x="91" y="17"/>
                      </a:lnTo>
                      <a:lnTo>
                        <a:pt x="102" y="11"/>
                      </a:lnTo>
                      <a:lnTo>
                        <a:pt x="115" y="5"/>
                      </a:lnTo>
                      <a:lnTo>
                        <a:pt x="114" y="5"/>
                      </a:lnTo>
                      <a:lnTo>
                        <a:pt x="112" y="5"/>
                      </a:lnTo>
                      <a:lnTo>
                        <a:pt x="109" y="4"/>
                      </a:lnTo>
                      <a:lnTo>
                        <a:pt x="105" y="3"/>
                      </a:lnTo>
                      <a:lnTo>
                        <a:pt x="100" y="2"/>
                      </a:lnTo>
                      <a:lnTo>
                        <a:pt x="94" y="2"/>
                      </a:lnTo>
                      <a:lnTo>
                        <a:pt x="87" y="1"/>
                      </a:lnTo>
                      <a:lnTo>
                        <a:pt x="80" y="0"/>
                      </a:lnTo>
                      <a:lnTo>
                        <a:pt x="72" y="0"/>
                      </a:lnTo>
                      <a:lnTo>
                        <a:pt x="64" y="0"/>
                      </a:lnTo>
                      <a:lnTo>
                        <a:pt x="55" y="1"/>
                      </a:lnTo>
                      <a:lnTo>
                        <a:pt x="46" y="2"/>
                      </a:lnTo>
                      <a:lnTo>
                        <a:pt x="37" y="3"/>
                      </a:lnTo>
                      <a:lnTo>
                        <a:pt x="28" y="6"/>
                      </a:lnTo>
                      <a:lnTo>
                        <a:pt x="19" y="9"/>
                      </a:lnTo>
                      <a:lnTo>
                        <a:pt x="11" y="1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34" name="Freeform 54"/>
                <p:cNvSpPr>
                  <a:spLocks/>
                </p:cNvSpPr>
                <p:nvPr/>
              </p:nvSpPr>
              <p:spPr bwMode="auto">
                <a:xfrm>
                  <a:off x="2731" y="1368"/>
                  <a:ext cx="94" cy="26"/>
                </a:xfrm>
                <a:custGeom>
                  <a:avLst/>
                  <a:gdLst>
                    <a:gd name="T0" fmla="*/ 0 w 94"/>
                    <a:gd name="T1" fmla="*/ 16 h 26"/>
                    <a:gd name="T2" fmla="*/ 0 w 94"/>
                    <a:gd name="T3" fmla="*/ 16 h 26"/>
                    <a:gd name="T4" fmla="*/ 1 w 94"/>
                    <a:gd name="T5" fmla="*/ 14 h 26"/>
                    <a:gd name="T6" fmla="*/ 2 w 94"/>
                    <a:gd name="T7" fmla="*/ 13 h 26"/>
                    <a:gd name="T8" fmla="*/ 3 w 94"/>
                    <a:gd name="T9" fmla="*/ 11 h 26"/>
                    <a:gd name="T10" fmla="*/ 5 w 94"/>
                    <a:gd name="T11" fmla="*/ 9 h 26"/>
                    <a:gd name="T12" fmla="*/ 8 w 94"/>
                    <a:gd name="T13" fmla="*/ 8 h 26"/>
                    <a:gd name="T14" fmla="*/ 12 w 94"/>
                    <a:gd name="T15" fmla="*/ 5 h 26"/>
                    <a:gd name="T16" fmla="*/ 16 w 94"/>
                    <a:gd name="T17" fmla="*/ 4 h 26"/>
                    <a:gd name="T18" fmla="*/ 22 w 94"/>
                    <a:gd name="T19" fmla="*/ 2 h 26"/>
                    <a:gd name="T20" fmla="*/ 28 w 94"/>
                    <a:gd name="T21" fmla="*/ 1 h 26"/>
                    <a:gd name="T22" fmla="*/ 36 w 94"/>
                    <a:gd name="T23" fmla="*/ 0 h 26"/>
                    <a:gd name="T24" fmla="*/ 45 w 94"/>
                    <a:gd name="T25" fmla="*/ 0 h 26"/>
                    <a:gd name="T26" fmla="*/ 55 w 94"/>
                    <a:gd name="T27" fmla="*/ 1 h 26"/>
                    <a:gd name="T28" fmla="*/ 66 w 94"/>
                    <a:gd name="T29" fmla="*/ 2 h 26"/>
                    <a:gd name="T30" fmla="*/ 79 w 94"/>
                    <a:gd name="T31" fmla="*/ 5 h 26"/>
                    <a:gd name="T32" fmla="*/ 93 w 94"/>
                    <a:gd name="T33" fmla="*/ 9 h 26"/>
                    <a:gd name="T34" fmla="*/ 91 w 94"/>
                    <a:gd name="T35" fmla="*/ 14 h 26"/>
                    <a:gd name="T36" fmla="*/ 91 w 94"/>
                    <a:gd name="T37" fmla="*/ 14 h 26"/>
                    <a:gd name="T38" fmla="*/ 88 w 94"/>
                    <a:gd name="T39" fmla="*/ 13 h 26"/>
                    <a:gd name="T40" fmla="*/ 84 w 94"/>
                    <a:gd name="T41" fmla="*/ 12 h 26"/>
                    <a:gd name="T42" fmla="*/ 80 w 94"/>
                    <a:gd name="T43" fmla="*/ 11 h 26"/>
                    <a:gd name="T44" fmla="*/ 74 w 94"/>
                    <a:gd name="T45" fmla="*/ 10 h 26"/>
                    <a:gd name="T46" fmla="*/ 68 w 94"/>
                    <a:gd name="T47" fmla="*/ 8 h 26"/>
                    <a:gd name="T48" fmla="*/ 61 w 94"/>
                    <a:gd name="T49" fmla="*/ 8 h 26"/>
                    <a:gd name="T50" fmla="*/ 54 w 94"/>
                    <a:gd name="T51" fmla="*/ 7 h 26"/>
                    <a:gd name="T52" fmla="*/ 46 w 94"/>
                    <a:gd name="T53" fmla="*/ 6 h 26"/>
                    <a:gd name="T54" fmla="*/ 38 w 94"/>
                    <a:gd name="T55" fmla="*/ 6 h 26"/>
                    <a:gd name="T56" fmla="*/ 31 w 94"/>
                    <a:gd name="T57" fmla="*/ 7 h 26"/>
                    <a:gd name="T58" fmla="*/ 23 w 94"/>
                    <a:gd name="T59" fmla="*/ 9 h 26"/>
                    <a:gd name="T60" fmla="*/ 17 w 94"/>
                    <a:gd name="T61" fmla="*/ 11 h 26"/>
                    <a:gd name="T62" fmla="*/ 10 w 94"/>
                    <a:gd name="T63" fmla="*/ 14 h 26"/>
                    <a:gd name="T64" fmla="*/ 5 w 94"/>
                    <a:gd name="T65" fmla="*/ 19 h 26"/>
                    <a:gd name="T66" fmla="*/ 0 w 94"/>
                    <a:gd name="T67" fmla="*/ 25 h 26"/>
                    <a:gd name="T68" fmla="*/ 0 w 94"/>
                    <a:gd name="T69" fmla="*/ 16 h 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26"/>
                    <a:gd name="T107" fmla="*/ 94 w 94"/>
                    <a:gd name="T108" fmla="*/ 26 h 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26">
                      <a:moveTo>
                        <a:pt x="0" y="16"/>
                      </a:moveTo>
                      <a:lnTo>
                        <a:pt x="0" y="16"/>
                      </a:lnTo>
                      <a:lnTo>
                        <a:pt x="1" y="14"/>
                      </a:lnTo>
                      <a:lnTo>
                        <a:pt x="2" y="13"/>
                      </a:lnTo>
                      <a:lnTo>
                        <a:pt x="3" y="11"/>
                      </a:lnTo>
                      <a:lnTo>
                        <a:pt x="5" y="9"/>
                      </a:lnTo>
                      <a:lnTo>
                        <a:pt x="8" y="8"/>
                      </a:lnTo>
                      <a:lnTo>
                        <a:pt x="12" y="5"/>
                      </a:lnTo>
                      <a:lnTo>
                        <a:pt x="16" y="4"/>
                      </a:lnTo>
                      <a:lnTo>
                        <a:pt x="22" y="2"/>
                      </a:lnTo>
                      <a:lnTo>
                        <a:pt x="28" y="1"/>
                      </a:lnTo>
                      <a:lnTo>
                        <a:pt x="36" y="0"/>
                      </a:lnTo>
                      <a:lnTo>
                        <a:pt x="45" y="0"/>
                      </a:lnTo>
                      <a:lnTo>
                        <a:pt x="55" y="1"/>
                      </a:lnTo>
                      <a:lnTo>
                        <a:pt x="66" y="2"/>
                      </a:lnTo>
                      <a:lnTo>
                        <a:pt x="79" y="5"/>
                      </a:lnTo>
                      <a:lnTo>
                        <a:pt x="93" y="9"/>
                      </a:lnTo>
                      <a:lnTo>
                        <a:pt x="91" y="14"/>
                      </a:lnTo>
                      <a:lnTo>
                        <a:pt x="88" y="13"/>
                      </a:lnTo>
                      <a:lnTo>
                        <a:pt x="84" y="12"/>
                      </a:lnTo>
                      <a:lnTo>
                        <a:pt x="80" y="11"/>
                      </a:lnTo>
                      <a:lnTo>
                        <a:pt x="74" y="10"/>
                      </a:lnTo>
                      <a:lnTo>
                        <a:pt x="68" y="8"/>
                      </a:lnTo>
                      <a:lnTo>
                        <a:pt x="61" y="8"/>
                      </a:lnTo>
                      <a:lnTo>
                        <a:pt x="54" y="7"/>
                      </a:lnTo>
                      <a:lnTo>
                        <a:pt x="46" y="6"/>
                      </a:lnTo>
                      <a:lnTo>
                        <a:pt x="38" y="6"/>
                      </a:lnTo>
                      <a:lnTo>
                        <a:pt x="31" y="7"/>
                      </a:lnTo>
                      <a:lnTo>
                        <a:pt x="23" y="9"/>
                      </a:lnTo>
                      <a:lnTo>
                        <a:pt x="17" y="11"/>
                      </a:lnTo>
                      <a:lnTo>
                        <a:pt x="10" y="14"/>
                      </a:lnTo>
                      <a:lnTo>
                        <a:pt x="5" y="19"/>
                      </a:lnTo>
                      <a:lnTo>
                        <a:pt x="0" y="25"/>
                      </a:lnTo>
                      <a:lnTo>
                        <a:pt x="0"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35" name="Freeform 55"/>
                <p:cNvSpPr>
                  <a:spLocks/>
                </p:cNvSpPr>
                <p:nvPr/>
              </p:nvSpPr>
              <p:spPr bwMode="auto">
                <a:xfrm>
                  <a:off x="2731" y="1306"/>
                  <a:ext cx="94" cy="27"/>
                </a:xfrm>
                <a:custGeom>
                  <a:avLst/>
                  <a:gdLst>
                    <a:gd name="T0" fmla="*/ 0 w 94"/>
                    <a:gd name="T1" fmla="*/ 17 h 27"/>
                    <a:gd name="T2" fmla="*/ 0 w 94"/>
                    <a:gd name="T3" fmla="*/ 16 h 27"/>
                    <a:gd name="T4" fmla="*/ 1 w 94"/>
                    <a:gd name="T5" fmla="*/ 15 h 27"/>
                    <a:gd name="T6" fmla="*/ 2 w 94"/>
                    <a:gd name="T7" fmla="*/ 14 h 27"/>
                    <a:gd name="T8" fmla="*/ 3 w 94"/>
                    <a:gd name="T9" fmla="*/ 12 h 27"/>
                    <a:gd name="T10" fmla="*/ 5 w 94"/>
                    <a:gd name="T11" fmla="*/ 10 h 27"/>
                    <a:gd name="T12" fmla="*/ 8 w 94"/>
                    <a:gd name="T13" fmla="*/ 8 h 27"/>
                    <a:gd name="T14" fmla="*/ 12 w 94"/>
                    <a:gd name="T15" fmla="*/ 5 h 27"/>
                    <a:gd name="T16" fmla="*/ 16 w 94"/>
                    <a:gd name="T17" fmla="*/ 4 h 27"/>
                    <a:gd name="T18" fmla="*/ 22 w 94"/>
                    <a:gd name="T19" fmla="*/ 2 h 27"/>
                    <a:gd name="T20" fmla="*/ 28 w 94"/>
                    <a:gd name="T21" fmla="*/ 1 h 27"/>
                    <a:gd name="T22" fmla="*/ 36 w 94"/>
                    <a:gd name="T23" fmla="*/ 0 h 27"/>
                    <a:gd name="T24" fmla="*/ 45 w 94"/>
                    <a:gd name="T25" fmla="*/ 0 h 27"/>
                    <a:gd name="T26" fmla="*/ 55 w 94"/>
                    <a:gd name="T27" fmla="*/ 1 h 27"/>
                    <a:gd name="T28" fmla="*/ 66 w 94"/>
                    <a:gd name="T29" fmla="*/ 3 h 27"/>
                    <a:gd name="T30" fmla="*/ 79 w 94"/>
                    <a:gd name="T31" fmla="*/ 5 h 27"/>
                    <a:gd name="T32" fmla="*/ 93 w 94"/>
                    <a:gd name="T33" fmla="*/ 9 h 27"/>
                    <a:gd name="T34" fmla="*/ 91 w 94"/>
                    <a:gd name="T35" fmla="*/ 15 h 27"/>
                    <a:gd name="T36" fmla="*/ 91 w 94"/>
                    <a:gd name="T37" fmla="*/ 14 h 27"/>
                    <a:gd name="T38" fmla="*/ 88 w 94"/>
                    <a:gd name="T39" fmla="*/ 13 h 27"/>
                    <a:gd name="T40" fmla="*/ 84 w 94"/>
                    <a:gd name="T41" fmla="*/ 13 h 27"/>
                    <a:gd name="T42" fmla="*/ 80 w 94"/>
                    <a:gd name="T43" fmla="*/ 11 h 27"/>
                    <a:gd name="T44" fmla="*/ 74 w 94"/>
                    <a:gd name="T45" fmla="*/ 10 h 27"/>
                    <a:gd name="T46" fmla="*/ 68 w 94"/>
                    <a:gd name="T47" fmla="*/ 9 h 27"/>
                    <a:gd name="T48" fmla="*/ 61 w 94"/>
                    <a:gd name="T49" fmla="*/ 8 h 27"/>
                    <a:gd name="T50" fmla="*/ 54 w 94"/>
                    <a:gd name="T51" fmla="*/ 7 h 27"/>
                    <a:gd name="T52" fmla="*/ 46 w 94"/>
                    <a:gd name="T53" fmla="*/ 7 h 27"/>
                    <a:gd name="T54" fmla="*/ 38 w 94"/>
                    <a:gd name="T55" fmla="*/ 7 h 27"/>
                    <a:gd name="T56" fmla="*/ 31 w 94"/>
                    <a:gd name="T57" fmla="*/ 8 h 27"/>
                    <a:gd name="T58" fmla="*/ 23 w 94"/>
                    <a:gd name="T59" fmla="*/ 9 h 27"/>
                    <a:gd name="T60" fmla="*/ 17 w 94"/>
                    <a:gd name="T61" fmla="*/ 12 h 27"/>
                    <a:gd name="T62" fmla="*/ 10 w 94"/>
                    <a:gd name="T63" fmla="*/ 15 h 27"/>
                    <a:gd name="T64" fmla="*/ 5 w 94"/>
                    <a:gd name="T65" fmla="*/ 20 h 27"/>
                    <a:gd name="T66" fmla="*/ 0 w 94"/>
                    <a:gd name="T67" fmla="*/ 26 h 27"/>
                    <a:gd name="T68" fmla="*/ 0 w 94"/>
                    <a:gd name="T69" fmla="*/ 17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27"/>
                    <a:gd name="T107" fmla="*/ 94 w 94"/>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27">
                      <a:moveTo>
                        <a:pt x="0" y="17"/>
                      </a:moveTo>
                      <a:lnTo>
                        <a:pt x="0" y="16"/>
                      </a:lnTo>
                      <a:lnTo>
                        <a:pt x="1" y="15"/>
                      </a:lnTo>
                      <a:lnTo>
                        <a:pt x="2" y="14"/>
                      </a:lnTo>
                      <a:lnTo>
                        <a:pt x="3" y="12"/>
                      </a:lnTo>
                      <a:lnTo>
                        <a:pt x="5" y="10"/>
                      </a:lnTo>
                      <a:lnTo>
                        <a:pt x="8" y="8"/>
                      </a:lnTo>
                      <a:lnTo>
                        <a:pt x="12" y="5"/>
                      </a:lnTo>
                      <a:lnTo>
                        <a:pt x="16" y="4"/>
                      </a:lnTo>
                      <a:lnTo>
                        <a:pt x="22" y="2"/>
                      </a:lnTo>
                      <a:lnTo>
                        <a:pt x="28" y="1"/>
                      </a:lnTo>
                      <a:lnTo>
                        <a:pt x="36" y="0"/>
                      </a:lnTo>
                      <a:lnTo>
                        <a:pt x="45" y="0"/>
                      </a:lnTo>
                      <a:lnTo>
                        <a:pt x="55" y="1"/>
                      </a:lnTo>
                      <a:lnTo>
                        <a:pt x="66" y="3"/>
                      </a:lnTo>
                      <a:lnTo>
                        <a:pt x="79" y="5"/>
                      </a:lnTo>
                      <a:lnTo>
                        <a:pt x="93" y="9"/>
                      </a:lnTo>
                      <a:lnTo>
                        <a:pt x="91" y="15"/>
                      </a:lnTo>
                      <a:lnTo>
                        <a:pt x="91" y="14"/>
                      </a:lnTo>
                      <a:lnTo>
                        <a:pt x="88" y="13"/>
                      </a:lnTo>
                      <a:lnTo>
                        <a:pt x="84" y="13"/>
                      </a:lnTo>
                      <a:lnTo>
                        <a:pt x="80" y="11"/>
                      </a:lnTo>
                      <a:lnTo>
                        <a:pt x="74" y="10"/>
                      </a:lnTo>
                      <a:lnTo>
                        <a:pt x="68" y="9"/>
                      </a:lnTo>
                      <a:lnTo>
                        <a:pt x="61" y="8"/>
                      </a:lnTo>
                      <a:lnTo>
                        <a:pt x="54" y="7"/>
                      </a:lnTo>
                      <a:lnTo>
                        <a:pt x="46" y="7"/>
                      </a:lnTo>
                      <a:lnTo>
                        <a:pt x="38" y="7"/>
                      </a:lnTo>
                      <a:lnTo>
                        <a:pt x="31" y="8"/>
                      </a:lnTo>
                      <a:lnTo>
                        <a:pt x="23" y="9"/>
                      </a:lnTo>
                      <a:lnTo>
                        <a:pt x="17" y="12"/>
                      </a:lnTo>
                      <a:lnTo>
                        <a:pt x="10" y="15"/>
                      </a:lnTo>
                      <a:lnTo>
                        <a:pt x="5" y="20"/>
                      </a:lnTo>
                      <a:lnTo>
                        <a:pt x="0" y="26"/>
                      </a:lnTo>
                      <a:lnTo>
                        <a:pt x="0"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36" name="Freeform 56"/>
                <p:cNvSpPr>
                  <a:spLocks/>
                </p:cNvSpPr>
                <p:nvPr/>
              </p:nvSpPr>
              <p:spPr bwMode="auto">
                <a:xfrm>
                  <a:off x="2819" y="1277"/>
                  <a:ext cx="152" cy="284"/>
                </a:xfrm>
                <a:custGeom>
                  <a:avLst/>
                  <a:gdLst>
                    <a:gd name="T0" fmla="*/ 0 w 152"/>
                    <a:gd name="T1" fmla="*/ 0 h 284"/>
                    <a:gd name="T2" fmla="*/ 0 w 152"/>
                    <a:gd name="T3" fmla="*/ 273 h 284"/>
                    <a:gd name="T4" fmla="*/ 46 w 152"/>
                    <a:gd name="T5" fmla="*/ 283 h 284"/>
                    <a:gd name="T6" fmla="*/ 44 w 152"/>
                    <a:gd name="T7" fmla="*/ 246 h 284"/>
                    <a:gd name="T8" fmla="*/ 151 w 152"/>
                    <a:gd name="T9" fmla="*/ 263 h 284"/>
                    <a:gd name="T10" fmla="*/ 149 w 152"/>
                    <a:gd name="T11" fmla="*/ 248 h 284"/>
                    <a:gd name="T12" fmla="*/ 75 w 152"/>
                    <a:gd name="T13" fmla="*/ 239 h 284"/>
                    <a:gd name="T14" fmla="*/ 73 w 152"/>
                    <a:gd name="T15" fmla="*/ 207 h 284"/>
                    <a:gd name="T16" fmla="*/ 22 w 152"/>
                    <a:gd name="T17" fmla="*/ 207 h 284"/>
                    <a:gd name="T18" fmla="*/ 21 w 152"/>
                    <a:gd name="T19" fmla="*/ 203 h 284"/>
                    <a:gd name="T20" fmla="*/ 17 w 152"/>
                    <a:gd name="T21" fmla="*/ 191 h 284"/>
                    <a:gd name="T22" fmla="*/ 12 w 152"/>
                    <a:gd name="T23" fmla="*/ 173 h 284"/>
                    <a:gd name="T24" fmla="*/ 8 w 152"/>
                    <a:gd name="T25" fmla="*/ 148 h 284"/>
                    <a:gd name="T26" fmla="*/ 5 w 152"/>
                    <a:gd name="T27" fmla="*/ 119 h 284"/>
                    <a:gd name="T28" fmla="*/ 3 w 152"/>
                    <a:gd name="T29" fmla="*/ 85 h 284"/>
                    <a:gd name="T30" fmla="*/ 6 w 152"/>
                    <a:gd name="T31" fmla="*/ 49 h 284"/>
                    <a:gd name="T32" fmla="*/ 13 w 152"/>
                    <a:gd name="T33" fmla="*/ 9 h 284"/>
                    <a:gd name="T34" fmla="*/ 0 w 152"/>
                    <a:gd name="T35" fmla="*/ 0 h 2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84"/>
                    <a:gd name="T56" fmla="*/ 152 w 152"/>
                    <a:gd name="T57" fmla="*/ 284 h 2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84">
                      <a:moveTo>
                        <a:pt x="0" y="0"/>
                      </a:moveTo>
                      <a:lnTo>
                        <a:pt x="0" y="273"/>
                      </a:lnTo>
                      <a:lnTo>
                        <a:pt x="46" y="283"/>
                      </a:lnTo>
                      <a:lnTo>
                        <a:pt x="44" y="246"/>
                      </a:lnTo>
                      <a:lnTo>
                        <a:pt x="151" y="263"/>
                      </a:lnTo>
                      <a:lnTo>
                        <a:pt x="149" y="248"/>
                      </a:lnTo>
                      <a:lnTo>
                        <a:pt x="75" y="239"/>
                      </a:lnTo>
                      <a:lnTo>
                        <a:pt x="73" y="207"/>
                      </a:lnTo>
                      <a:lnTo>
                        <a:pt x="22" y="207"/>
                      </a:lnTo>
                      <a:lnTo>
                        <a:pt x="21" y="203"/>
                      </a:lnTo>
                      <a:lnTo>
                        <a:pt x="17" y="191"/>
                      </a:lnTo>
                      <a:lnTo>
                        <a:pt x="12" y="173"/>
                      </a:lnTo>
                      <a:lnTo>
                        <a:pt x="8" y="148"/>
                      </a:lnTo>
                      <a:lnTo>
                        <a:pt x="5" y="119"/>
                      </a:lnTo>
                      <a:lnTo>
                        <a:pt x="3" y="85"/>
                      </a:lnTo>
                      <a:lnTo>
                        <a:pt x="6" y="49"/>
                      </a:lnTo>
                      <a:lnTo>
                        <a:pt x="13" y="9"/>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37" name="Freeform 57"/>
                <p:cNvSpPr>
                  <a:spLocks/>
                </p:cNvSpPr>
                <p:nvPr/>
              </p:nvSpPr>
              <p:spPr bwMode="auto">
                <a:xfrm>
                  <a:off x="2894" y="1212"/>
                  <a:ext cx="195" cy="40"/>
                </a:xfrm>
                <a:custGeom>
                  <a:avLst/>
                  <a:gdLst>
                    <a:gd name="T0" fmla="*/ 0 w 195"/>
                    <a:gd name="T1" fmla="*/ 39 h 40"/>
                    <a:gd name="T2" fmla="*/ 1 w 195"/>
                    <a:gd name="T3" fmla="*/ 39 h 40"/>
                    <a:gd name="T4" fmla="*/ 4 w 195"/>
                    <a:gd name="T5" fmla="*/ 37 h 40"/>
                    <a:gd name="T6" fmla="*/ 9 w 195"/>
                    <a:gd name="T7" fmla="*/ 36 h 40"/>
                    <a:gd name="T8" fmla="*/ 16 w 195"/>
                    <a:gd name="T9" fmla="*/ 33 h 40"/>
                    <a:gd name="T10" fmla="*/ 25 w 195"/>
                    <a:gd name="T11" fmla="*/ 31 h 40"/>
                    <a:gd name="T12" fmla="*/ 34 w 195"/>
                    <a:gd name="T13" fmla="*/ 28 h 40"/>
                    <a:gd name="T14" fmla="*/ 46 w 195"/>
                    <a:gd name="T15" fmla="*/ 25 h 40"/>
                    <a:gd name="T16" fmla="*/ 58 w 195"/>
                    <a:gd name="T17" fmla="*/ 23 h 40"/>
                    <a:gd name="T18" fmla="*/ 72 w 195"/>
                    <a:gd name="T19" fmla="*/ 20 h 40"/>
                    <a:gd name="T20" fmla="*/ 87 w 195"/>
                    <a:gd name="T21" fmla="*/ 19 h 40"/>
                    <a:gd name="T22" fmla="*/ 102 w 195"/>
                    <a:gd name="T23" fmla="*/ 17 h 40"/>
                    <a:gd name="T24" fmla="*/ 119 w 195"/>
                    <a:gd name="T25" fmla="*/ 17 h 40"/>
                    <a:gd name="T26" fmla="*/ 136 w 195"/>
                    <a:gd name="T27" fmla="*/ 17 h 40"/>
                    <a:gd name="T28" fmla="*/ 153 w 195"/>
                    <a:gd name="T29" fmla="*/ 19 h 40"/>
                    <a:gd name="T30" fmla="*/ 171 w 195"/>
                    <a:gd name="T31" fmla="*/ 22 h 40"/>
                    <a:gd name="T32" fmla="*/ 189 w 195"/>
                    <a:gd name="T33" fmla="*/ 26 h 40"/>
                    <a:gd name="T34" fmla="*/ 194 w 195"/>
                    <a:gd name="T35" fmla="*/ 0 h 40"/>
                    <a:gd name="T36" fmla="*/ 193 w 195"/>
                    <a:gd name="T37" fmla="*/ 0 h 40"/>
                    <a:gd name="T38" fmla="*/ 189 w 195"/>
                    <a:gd name="T39" fmla="*/ 0 h 40"/>
                    <a:gd name="T40" fmla="*/ 182 w 195"/>
                    <a:gd name="T41" fmla="*/ 0 h 40"/>
                    <a:gd name="T42" fmla="*/ 174 w 195"/>
                    <a:gd name="T43" fmla="*/ 0 h 40"/>
                    <a:gd name="T44" fmla="*/ 163 w 195"/>
                    <a:gd name="T45" fmla="*/ 1 h 40"/>
                    <a:gd name="T46" fmla="*/ 151 w 195"/>
                    <a:gd name="T47" fmla="*/ 1 h 40"/>
                    <a:gd name="T48" fmla="*/ 137 w 195"/>
                    <a:gd name="T49" fmla="*/ 2 h 40"/>
                    <a:gd name="T50" fmla="*/ 123 w 195"/>
                    <a:gd name="T51" fmla="*/ 2 h 40"/>
                    <a:gd name="T52" fmla="*/ 108 w 195"/>
                    <a:gd name="T53" fmla="*/ 4 h 40"/>
                    <a:gd name="T54" fmla="*/ 92 w 195"/>
                    <a:gd name="T55" fmla="*/ 5 h 40"/>
                    <a:gd name="T56" fmla="*/ 76 w 195"/>
                    <a:gd name="T57" fmla="*/ 7 h 40"/>
                    <a:gd name="T58" fmla="*/ 60 w 195"/>
                    <a:gd name="T59" fmla="*/ 9 h 40"/>
                    <a:gd name="T60" fmla="*/ 44 w 195"/>
                    <a:gd name="T61" fmla="*/ 12 h 40"/>
                    <a:gd name="T62" fmla="*/ 28 w 195"/>
                    <a:gd name="T63" fmla="*/ 15 h 40"/>
                    <a:gd name="T64" fmla="*/ 14 w 195"/>
                    <a:gd name="T65" fmla="*/ 18 h 40"/>
                    <a:gd name="T66" fmla="*/ 0 w 195"/>
                    <a:gd name="T67" fmla="*/ 22 h 40"/>
                    <a:gd name="T68" fmla="*/ 0 w 195"/>
                    <a:gd name="T69" fmla="*/ 39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5"/>
                    <a:gd name="T106" fmla="*/ 0 h 40"/>
                    <a:gd name="T107" fmla="*/ 195 w 19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5" h="40">
                      <a:moveTo>
                        <a:pt x="0" y="39"/>
                      </a:moveTo>
                      <a:lnTo>
                        <a:pt x="1" y="39"/>
                      </a:lnTo>
                      <a:lnTo>
                        <a:pt x="4" y="37"/>
                      </a:lnTo>
                      <a:lnTo>
                        <a:pt x="9" y="36"/>
                      </a:lnTo>
                      <a:lnTo>
                        <a:pt x="16" y="33"/>
                      </a:lnTo>
                      <a:lnTo>
                        <a:pt x="25" y="31"/>
                      </a:lnTo>
                      <a:lnTo>
                        <a:pt x="34" y="28"/>
                      </a:lnTo>
                      <a:lnTo>
                        <a:pt x="46" y="25"/>
                      </a:lnTo>
                      <a:lnTo>
                        <a:pt x="58" y="23"/>
                      </a:lnTo>
                      <a:lnTo>
                        <a:pt x="72" y="20"/>
                      </a:lnTo>
                      <a:lnTo>
                        <a:pt x="87" y="19"/>
                      </a:lnTo>
                      <a:lnTo>
                        <a:pt x="102" y="17"/>
                      </a:lnTo>
                      <a:lnTo>
                        <a:pt x="119" y="17"/>
                      </a:lnTo>
                      <a:lnTo>
                        <a:pt x="136" y="17"/>
                      </a:lnTo>
                      <a:lnTo>
                        <a:pt x="153" y="19"/>
                      </a:lnTo>
                      <a:lnTo>
                        <a:pt x="171" y="22"/>
                      </a:lnTo>
                      <a:lnTo>
                        <a:pt x="189" y="26"/>
                      </a:lnTo>
                      <a:lnTo>
                        <a:pt x="194" y="0"/>
                      </a:lnTo>
                      <a:lnTo>
                        <a:pt x="193" y="0"/>
                      </a:lnTo>
                      <a:lnTo>
                        <a:pt x="189" y="0"/>
                      </a:lnTo>
                      <a:lnTo>
                        <a:pt x="182" y="0"/>
                      </a:lnTo>
                      <a:lnTo>
                        <a:pt x="174" y="0"/>
                      </a:lnTo>
                      <a:lnTo>
                        <a:pt x="163" y="1"/>
                      </a:lnTo>
                      <a:lnTo>
                        <a:pt x="151" y="1"/>
                      </a:lnTo>
                      <a:lnTo>
                        <a:pt x="137" y="2"/>
                      </a:lnTo>
                      <a:lnTo>
                        <a:pt x="123" y="2"/>
                      </a:lnTo>
                      <a:lnTo>
                        <a:pt x="108" y="4"/>
                      </a:lnTo>
                      <a:lnTo>
                        <a:pt x="92" y="5"/>
                      </a:lnTo>
                      <a:lnTo>
                        <a:pt x="76" y="7"/>
                      </a:lnTo>
                      <a:lnTo>
                        <a:pt x="60" y="9"/>
                      </a:lnTo>
                      <a:lnTo>
                        <a:pt x="44" y="12"/>
                      </a:lnTo>
                      <a:lnTo>
                        <a:pt x="28" y="15"/>
                      </a:lnTo>
                      <a:lnTo>
                        <a:pt x="14" y="18"/>
                      </a:lnTo>
                      <a:lnTo>
                        <a:pt x="0" y="22"/>
                      </a:lnTo>
                      <a:lnTo>
                        <a:pt x="0" y="3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38" name="Freeform 58"/>
                <p:cNvSpPr>
                  <a:spLocks/>
                </p:cNvSpPr>
                <p:nvPr/>
              </p:nvSpPr>
              <p:spPr bwMode="auto">
                <a:xfrm>
                  <a:off x="2779" y="1566"/>
                  <a:ext cx="329" cy="111"/>
                </a:xfrm>
                <a:custGeom>
                  <a:avLst/>
                  <a:gdLst>
                    <a:gd name="T0" fmla="*/ 139 w 329"/>
                    <a:gd name="T1" fmla="*/ 106 h 111"/>
                    <a:gd name="T2" fmla="*/ 139 w 329"/>
                    <a:gd name="T3" fmla="*/ 106 h 111"/>
                    <a:gd name="T4" fmla="*/ 141 w 329"/>
                    <a:gd name="T5" fmla="*/ 105 h 111"/>
                    <a:gd name="T6" fmla="*/ 144 w 329"/>
                    <a:gd name="T7" fmla="*/ 104 h 111"/>
                    <a:gd name="T8" fmla="*/ 148 w 329"/>
                    <a:gd name="T9" fmla="*/ 103 h 111"/>
                    <a:gd name="T10" fmla="*/ 153 w 329"/>
                    <a:gd name="T11" fmla="*/ 100 h 111"/>
                    <a:gd name="T12" fmla="*/ 158 w 329"/>
                    <a:gd name="T13" fmla="*/ 98 h 111"/>
                    <a:gd name="T14" fmla="*/ 164 w 329"/>
                    <a:gd name="T15" fmla="*/ 95 h 111"/>
                    <a:gd name="T16" fmla="*/ 170 w 329"/>
                    <a:gd name="T17" fmla="*/ 92 h 111"/>
                    <a:gd name="T18" fmla="*/ 177 w 329"/>
                    <a:gd name="T19" fmla="*/ 89 h 111"/>
                    <a:gd name="T20" fmla="*/ 183 w 329"/>
                    <a:gd name="T21" fmla="*/ 85 h 111"/>
                    <a:gd name="T22" fmla="*/ 189 w 329"/>
                    <a:gd name="T23" fmla="*/ 81 h 111"/>
                    <a:gd name="T24" fmla="*/ 195 w 329"/>
                    <a:gd name="T25" fmla="*/ 77 h 111"/>
                    <a:gd name="T26" fmla="*/ 201 w 329"/>
                    <a:gd name="T27" fmla="*/ 72 h 111"/>
                    <a:gd name="T28" fmla="*/ 206 w 329"/>
                    <a:gd name="T29" fmla="*/ 68 h 111"/>
                    <a:gd name="T30" fmla="*/ 210 w 329"/>
                    <a:gd name="T31" fmla="*/ 63 h 111"/>
                    <a:gd name="T32" fmla="*/ 213 w 329"/>
                    <a:gd name="T33" fmla="*/ 58 h 111"/>
                    <a:gd name="T34" fmla="*/ 0 w 329"/>
                    <a:gd name="T35" fmla="*/ 6 h 111"/>
                    <a:gd name="T36" fmla="*/ 16 w 329"/>
                    <a:gd name="T37" fmla="*/ 0 h 111"/>
                    <a:gd name="T38" fmla="*/ 328 w 329"/>
                    <a:gd name="T39" fmla="*/ 78 h 111"/>
                    <a:gd name="T40" fmla="*/ 315 w 329"/>
                    <a:gd name="T41" fmla="*/ 85 h 111"/>
                    <a:gd name="T42" fmla="*/ 225 w 329"/>
                    <a:gd name="T43" fmla="*/ 61 h 111"/>
                    <a:gd name="T44" fmla="*/ 225 w 329"/>
                    <a:gd name="T45" fmla="*/ 62 h 111"/>
                    <a:gd name="T46" fmla="*/ 224 w 329"/>
                    <a:gd name="T47" fmla="*/ 63 h 111"/>
                    <a:gd name="T48" fmla="*/ 223 w 329"/>
                    <a:gd name="T49" fmla="*/ 64 h 111"/>
                    <a:gd name="T50" fmla="*/ 221 w 329"/>
                    <a:gd name="T51" fmla="*/ 66 h 111"/>
                    <a:gd name="T52" fmla="*/ 218 w 329"/>
                    <a:gd name="T53" fmla="*/ 69 h 111"/>
                    <a:gd name="T54" fmla="*/ 215 w 329"/>
                    <a:gd name="T55" fmla="*/ 71 h 111"/>
                    <a:gd name="T56" fmla="*/ 212 w 329"/>
                    <a:gd name="T57" fmla="*/ 75 h 111"/>
                    <a:gd name="T58" fmla="*/ 207 w 329"/>
                    <a:gd name="T59" fmla="*/ 78 h 111"/>
                    <a:gd name="T60" fmla="*/ 202 w 329"/>
                    <a:gd name="T61" fmla="*/ 82 h 111"/>
                    <a:gd name="T62" fmla="*/ 196 w 329"/>
                    <a:gd name="T63" fmla="*/ 86 h 111"/>
                    <a:gd name="T64" fmla="*/ 189 w 329"/>
                    <a:gd name="T65" fmla="*/ 90 h 111"/>
                    <a:gd name="T66" fmla="*/ 182 w 329"/>
                    <a:gd name="T67" fmla="*/ 94 h 111"/>
                    <a:gd name="T68" fmla="*/ 174 w 329"/>
                    <a:gd name="T69" fmla="*/ 98 h 111"/>
                    <a:gd name="T70" fmla="*/ 165 w 329"/>
                    <a:gd name="T71" fmla="*/ 102 h 111"/>
                    <a:gd name="T72" fmla="*/ 155 w 329"/>
                    <a:gd name="T73" fmla="*/ 106 h 111"/>
                    <a:gd name="T74" fmla="*/ 144 w 329"/>
                    <a:gd name="T75" fmla="*/ 110 h 111"/>
                    <a:gd name="T76" fmla="*/ 139 w 329"/>
                    <a:gd name="T77" fmla="*/ 106 h 11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9"/>
                    <a:gd name="T118" fmla="*/ 0 h 111"/>
                    <a:gd name="T119" fmla="*/ 329 w 329"/>
                    <a:gd name="T120" fmla="*/ 111 h 11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9" h="111">
                      <a:moveTo>
                        <a:pt x="139" y="106"/>
                      </a:moveTo>
                      <a:lnTo>
                        <a:pt x="139" y="106"/>
                      </a:lnTo>
                      <a:lnTo>
                        <a:pt x="141" y="105"/>
                      </a:lnTo>
                      <a:lnTo>
                        <a:pt x="144" y="104"/>
                      </a:lnTo>
                      <a:lnTo>
                        <a:pt x="148" y="103"/>
                      </a:lnTo>
                      <a:lnTo>
                        <a:pt x="153" y="100"/>
                      </a:lnTo>
                      <a:lnTo>
                        <a:pt x="158" y="98"/>
                      </a:lnTo>
                      <a:lnTo>
                        <a:pt x="164" y="95"/>
                      </a:lnTo>
                      <a:lnTo>
                        <a:pt x="170" y="92"/>
                      </a:lnTo>
                      <a:lnTo>
                        <a:pt x="177" y="89"/>
                      </a:lnTo>
                      <a:lnTo>
                        <a:pt x="183" y="85"/>
                      </a:lnTo>
                      <a:lnTo>
                        <a:pt x="189" y="81"/>
                      </a:lnTo>
                      <a:lnTo>
                        <a:pt x="195" y="77"/>
                      </a:lnTo>
                      <a:lnTo>
                        <a:pt x="201" y="72"/>
                      </a:lnTo>
                      <a:lnTo>
                        <a:pt x="206" y="68"/>
                      </a:lnTo>
                      <a:lnTo>
                        <a:pt x="210" y="63"/>
                      </a:lnTo>
                      <a:lnTo>
                        <a:pt x="213" y="58"/>
                      </a:lnTo>
                      <a:lnTo>
                        <a:pt x="0" y="6"/>
                      </a:lnTo>
                      <a:lnTo>
                        <a:pt x="16" y="0"/>
                      </a:lnTo>
                      <a:lnTo>
                        <a:pt x="328" y="78"/>
                      </a:lnTo>
                      <a:lnTo>
                        <a:pt x="315" y="85"/>
                      </a:lnTo>
                      <a:lnTo>
                        <a:pt x="225" y="61"/>
                      </a:lnTo>
                      <a:lnTo>
                        <a:pt x="225" y="62"/>
                      </a:lnTo>
                      <a:lnTo>
                        <a:pt x="224" y="63"/>
                      </a:lnTo>
                      <a:lnTo>
                        <a:pt x="223" y="64"/>
                      </a:lnTo>
                      <a:lnTo>
                        <a:pt x="221" y="66"/>
                      </a:lnTo>
                      <a:lnTo>
                        <a:pt x="218" y="69"/>
                      </a:lnTo>
                      <a:lnTo>
                        <a:pt x="215" y="71"/>
                      </a:lnTo>
                      <a:lnTo>
                        <a:pt x="212" y="75"/>
                      </a:lnTo>
                      <a:lnTo>
                        <a:pt x="207" y="78"/>
                      </a:lnTo>
                      <a:lnTo>
                        <a:pt x="202" y="82"/>
                      </a:lnTo>
                      <a:lnTo>
                        <a:pt x="196" y="86"/>
                      </a:lnTo>
                      <a:lnTo>
                        <a:pt x="189" y="90"/>
                      </a:lnTo>
                      <a:lnTo>
                        <a:pt x="182" y="94"/>
                      </a:lnTo>
                      <a:lnTo>
                        <a:pt x="174" y="98"/>
                      </a:lnTo>
                      <a:lnTo>
                        <a:pt x="165" y="102"/>
                      </a:lnTo>
                      <a:lnTo>
                        <a:pt x="155" y="106"/>
                      </a:lnTo>
                      <a:lnTo>
                        <a:pt x="144" y="110"/>
                      </a:lnTo>
                      <a:lnTo>
                        <a:pt x="139" y="10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39" name="Freeform 59"/>
                <p:cNvSpPr>
                  <a:spLocks/>
                </p:cNvSpPr>
                <p:nvPr/>
              </p:nvSpPr>
              <p:spPr bwMode="auto">
                <a:xfrm>
                  <a:off x="2712" y="1595"/>
                  <a:ext cx="335" cy="99"/>
                </a:xfrm>
                <a:custGeom>
                  <a:avLst/>
                  <a:gdLst>
                    <a:gd name="T0" fmla="*/ 0 w 335"/>
                    <a:gd name="T1" fmla="*/ 0 h 99"/>
                    <a:gd name="T2" fmla="*/ 327 w 335"/>
                    <a:gd name="T3" fmla="*/ 98 h 99"/>
                    <a:gd name="T4" fmla="*/ 334 w 335"/>
                    <a:gd name="T5" fmla="*/ 98 h 99"/>
                    <a:gd name="T6" fmla="*/ 10 w 335"/>
                    <a:gd name="T7" fmla="*/ 0 h 99"/>
                    <a:gd name="T8" fmla="*/ 0 w 335"/>
                    <a:gd name="T9" fmla="*/ 0 h 99"/>
                    <a:gd name="T10" fmla="*/ 0 60000 65536"/>
                    <a:gd name="T11" fmla="*/ 0 60000 65536"/>
                    <a:gd name="T12" fmla="*/ 0 60000 65536"/>
                    <a:gd name="T13" fmla="*/ 0 60000 65536"/>
                    <a:gd name="T14" fmla="*/ 0 60000 65536"/>
                    <a:gd name="T15" fmla="*/ 0 w 335"/>
                    <a:gd name="T16" fmla="*/ 0 h 99"/>
                    <a:gd name="T17" fmla="*/ 335 w 335"/>
                    <a:gd name="T18" fmla="*/ 99 h 99"/>
                  </a:gdLst>
                  <a:ahLst/>
                  <a:cxnLst>
                    <a:cxn ang="T10">
                      <a:pos x="T0" y="T1"/>
                    </a:cxn>
                    <a:cxn ang="T11">
                      <a:pos x="T2" y="T3"/>
                    </a:cxn>
                    <a:cxn ang="T12">
                      <a:pos x="T4" y="T5"/>
                    </a:cxn>
                    <a:cxn ang="T13">
                      <a:pos x="T6" y="T7"/>
                    </a:cxn>
                    <a:cxn ang="T14">
                      <a:pos x="T8" y="T9"/>
                    </a:cxn>
                  </a:cxnLst>
                  <a:rect l="T15" t="T16" r="T17" b="T18"/>
                  <a:pathLst>
                    <a:path w="335" h="99">
                      <a:moveTo>
                        <a:pt x="0" y="0"/>
                      </a:moveTo>
                      <a:lnTo>
                        <a:pt x="327" y="98"/>
                      </a:lnTo>
                      <a:lnTo>
                        <a:pt x="334" y="98"/>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0" name="Freeform 60"/>
                <p:cNvSpPr>
                  <a:spLocks/>
                </p:cNvSpPr>
                <p:nvPr/>
              </p:nvSpPr>
              <p:spPr bwMode="auto">
                <a:xfrm>
                  <a:off x="2768" y="1582"/>
                  <a:ext cx="331" cy="88"/>
                </a:xfrm>
                <a:custGeom>
                  <a:avLst/>
                  <a:gdLst>
                    <a:gd name="T0" fmla="*/ 0 w 331"/>
                    <a:gd name="T1" fmla="*/ 0 h 88"/>
                    <a:gd name="T2" fmla="*/ 323 w 331"/>
                    <a:gd name="T3" fmla="*/ 87 h 88"/>
                    <a:gd name="T4" fmla="*/ 330 w 331"/>
                    <a:gd name="T5" fmla="*/ 87 h 88"/>
                    <a:gd name="T6" fmla="*/ 10 w 331"/>
                    <a:gd name="T7" fmla="*/ 0 h 88"/>
                    <a:gd name="T8" fmla="*/ 0 w 331"/>
                    <a:gd name="T9" fmla="*/ 0 h 88"/>
                    <a:gd name="T10" fmla="*/ 0 60000 65536"/>
                    <a:gd name="T11" fmla="*/ 0 60000 65536"/>
                    <a:gd name="T12" fmla="*/ 0 60000 65536"/>
                    <a:gd name="T13" fmla="*/ 0 60000 65536"/>
                    <a:gd name="T14" fmla="*/ 0 60000 65536"/>
                    <a:gd name="T15" fmla="*/ 0 w 331"/>
                    <a:gd name="T16" fmla="*/ 0 h 88"/>
                    <a:gd name="T17" fmla="*/ 331 w 331"/>
                    <a:gd name="T18" fmla="*/ 88 h 88"/>
                  </a:gdLst>
                  <a:ahLst/>
                  <a:cxnLst>
                    <a:cxn ang="T10">
                      <a:pos x="T0" y="T1"/>
                    </a:cxn>
                    <a:cxn ang="T11">
                      <a:pos x="T2" y="T3"/>
                    </a:cxn>
                    <a:cxn ang="T12">
                      <a:pos x="T4" y="T5"/>
                    </a:cxn>
                    <a:cxn ang="T13">
                      <a:pos x="T6" y="T7"/>
                    </a:cxn>
                    <a:cxn ang="T14">
                      <a:pos x="T8" y="T9"/>
                    </a:cxn>
                  </a:cxnLst>
                  <a:rect l="T15" t="T16" r="T17" b="T18"/>
                  <a:pathLst>
                    <a:path w="331" h="88">
                      <a:moveTo>
                        <a:pt x="0" y="0"/>
                      </a:moveTo>
                      <a:lnTo>
                        <a:pt x="323" y="87"/>
                      </a:lnTo>
                      <a:lnTo>
                        <a:pt x="330" y="87"/>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1" name="Freeform 61"/>
                <p:cNvSpPr>
                  <a:spLocks/>
                </p:cNvSpPr>
                <p:nvPr/>
              </p:nvSpPr>
              <p:spPr bwMode="auto">
                <a:xfrm>
                  <a:off x="2741" y="1586"/>
                  <a:ext cx="333" cy="98"/>
                </a:xfrm>
                <a:custGeom>
                  <a:avLst/>
                  <a:gdLst>
                    <a:gd name="T0" fmla="*/ 0 w 333"/>
                    <a:gd name="T1" fmla="*/ 0 h 98"/>
                    <a:gd name="T2" fmla="*/ 326 w 333"/>
                    <a:gd name="T3" fmla="*/ 97 h 98"/>
                    <a:gd name="T4" fmla="*/ 332 w 333"/>
                    <a:gd name="T5" fmla="*/ 95 h 98"/>
                    <a:gd name="T6" fmla="*/ 9 w 333"/>
                    <a:gd name="T7" fmla="*/ 0 h 98"/>
                    <a:gd name="T8" fmla="*/ 0 w 333"/>
                    <a:gd name="T9" fmla="*/ 0 h 98"/>
                    <a:gd name="T10" fmla="*/ 0 60000 65536"/>
                    <a:gd name="T11" fmla="*/ 0 60000 65536"/>
                    <a:gd name="T12" fmla="*/ 0 60000 65536"/>
                    <a:gd name="T13" fmla="*/ 0 60000 65536"/>
                    <a:gd name="T14" fmla="*/ 0 60000 65536"/>
                    <a:gd name="T15" fmla="*/ 0 w 333"/>
                    <a:gd name="T16" fmla="*/ 0 h 98"/>
                    <a:gd name="T17" fmla="*/ 333 w 333"/>
                    <a:gd name="T18" fmla="*/ 98 h 98"/>
                  </a:gdLst>
                  <a:ahLst/>
                  <a:cxnLst>
                    <a:cxn ang="T10">
                      <a:pos x="T0" y="T1"/>
                    </a:cxn>
                    <a:cxn ang="T11">
                      <a:pos x="T2" y="T3"/>
                    </a:cxn>
                    <a:cxn ang="T12">
                      <a:pos x="T4" y="T5"/>
                    </a:cxn>
                    <a:cxn ang="T13">
                      <a:pos x="T6" y="T7"/>
                    </a:cxn>
                    <a:cxn ang="T14">
                      <a:pos x="T8" y="T9"/>
                    </a:cxn>
                  </a:cxnLst>
                  <a:rect l="T15" t="T16" r="T17" b="T18"/>
                  <a:pathLst>
                    <a:path w="333" h="98">
                      <a:moveTo>
                        <a:pt x="0" y="0"/>
                      </a:moveTo>
                      <a:lnTo>
                        <a:pt x="326" y="97"/>
                      </a:lnTo>
                      <a:lnTo>
                        <a:pt x="332" y="95"/>
                      </a:lnTo>
                      <a:lnTo>
                        <a:pt x="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95" name="Group 69"/>
              <p:cNvGrpSpPr>
                <a:grpSpLocks/>
              </p:cNvGrpSpPr>
              <p:nvPr/>
            </p:nvGrpSpPr>
            <p:grpSpPr bwMode="auto">
              <a:xfrm>
                <a:off x="2809" y="1032"/>
                <a:ext cx="409" cy="568"/>
                <a:chOff x="2809" y="1032"/>
                <a:chExt cx="409" cy="568"/>
              </a:xfrm>
            </p:grpSpPr>
            <p:sp>
              <p:nvSpPr>
                <p:cNvPr id="197" name="Rectangle 63"/>
                <p:cNvSpPr>
                  <a:spLocks noChangeArrowheads="1"/>
                </p:cNvSpPr>
                <p:nvPr/>
              </p:nvSpPr>
              <p:spPr bwMode="auto">
                <a:xfrm>
                  <a:off x="2835" y="1051"/>
                  <a:ext cx="383" cy="549"/>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98" name="Rectangle 64"/>
                <p:cNvSpPr>
                  <a:spLocks noChangeArrowheads="1"/>
                </p:cNvSpPr>
                <p:nvPr/>
              </p:nvSpPr>
              <p:spPr bwMode="auto">
                <a:xfrm>
                  <a:off x="2812" y="1032"/>
                  <a:ext cx="383" cy="549"/>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99" name="Line 65"/>
                <p:cNvSpPr>
                  <a:spLocks noChangeShapeType="1"/>
                </p:cNvSpPr>
                <p:nvPr/>
              </p:nvSpPr>
              <p:spPr bwMode="auto">
                <a:xfrm>
                  <a:off x="2811" y="1147"/>
                  <a:ext cx="385"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0" name="Line 66"/>
                <p:cNvSpPr>
                  <a:spLocks noChangeShapeType="1"/>
                </p:cNvSpPr>
                <p:nvPr/>
              </p:nvSpPr>
              <p:spPr bwMode="auto">
                <a:xfrm>
                  <a:off x="2816" y="1268"/>
                  <a:ext cx="39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1" name="Line 67"/>
                <p:cNvSpPr>
                  <a:spLocks noChangeShapeType="1"/>
                </p:cNvSpPr>
                <p:nvPr/>
              </p:nvSpPr>
              <p:spPr bwMode="auto">
                <a:xfrm>
                  <a:off x="2810" y="1379"/>
                  <a:ext cx="39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2" name="Line 68"/>
                <p:cNvSpPr>
                  <a:spLocks noChangeShapeType="1"/>
                </p:cNvSpPr>
                <p:nvPr/>
              </p:nvSpPr>
              <p:spPr bwMode="auto">
                <a:xfrm>
                  <a:off x="2809" y="1480"/>
                  <a:ext cx="386"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96" name="Rectangle 70"/>
              <p:cNvSpPr>
                <a:spLocks noChangeArrowheads="1"/>
              </p:cNvSpPr>
              <p:nvPr/>
            </p:nvSpPr>
            <p:spPr bwMode="auto">
              <a:xfrm>
                <a:off x="2811" y="833"/>
                <a:ext cx="39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solidFill>
                      <a:schemeClr val="tx2"/>
                    </a:solidFill>
                    <a:latin typeface="Arial" panose="020B0604020202020204" pitchFamily="34" charset="0"/>
                    <a:ea typeface="宋体" panose="02010600030101010101" pitchFamily="2" charset="-122"/>
                  </a:rPr>
                  <a:t>Host A</a:t>
                </a:r>
              </a:p>
            </p:txBody>
          </p:sp>
        </p:grpSp>
        <p:sp>
          <p:nvSpPr>
            <p:cNvPr id="22" name="Rectangle 72"/>
            <p:cNvSpPr>
              <a:spLocks noChangeArrowheads="1"/>
            </p:cNvSpPr>
            <p:nvPr/>
          </p:nvSpPr>
          <p:spPr bwMode="auto">
            <a:xfrm>
              <a:off x="3219" y="893"/>
              <a:ext cx="7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400" b="1">
                  <a:latin typeface="Symbol" panose="05050102010706020507" pitchFamily="18" charset="2"/>
                  <a:ea typeface="宋体" panose="02010600030101010101" pitchFamily="2" charset="-122"/>
                </a:rPr>
                <a:t>l</a:t>
              </a:r>
              <a:r>
                <a:rPr lang="en-US" altLang="zh-CN" sz="1200" b="1" baseline="-25000">
                  <a:latin typeface="Arial" panose="020B0604020202020204" pitchFamily="34" charset="0"/>
                  <a:ea typeface="宋体" panose="02010600030101010101" pitchFamily="2" charset="-122"/>
                </a:rPr>
                <a:t>in </a:t>
              </a:r>
              <a:r>
                <a:rPr lang="en-US" altLang="zh-CN" sz="1200" b="1">
                  <a:latin typeface="Arial" panose="020B0604020202020204" pitchFamily="34" charset="0"/>
                  <a:ea typeface="宋体" panose="02010600030101010101" pitchFamily="2" charset="-122"/>
                </a:rPr>
                <a:t>: </a:t>
              </a:r>
              <a:r>
                <a:rPr lang="en-US" altLang="zh-CN" sz="1000" b="1">
                  <a:latin typeface="Arial" panose="020B0604020202020204" pitchFamily="34" charset="0"/>
                  <a:ea typeface="宋体" panose="02010600030101010101" pitchFamily="2" charset="-122"/>
                </a:rPr>
                <a:t>original data</a:t>
              </a:r>
            </a:p>
          </p:txBody>
        </p:sp>
        <p:sp>
          <p:nvSpPr>
            <p:cNvPr id="23" name="Line 73"/>
            <p:cNvSpPr>
              <a:spLocks noChangeShapeType="1"/>
            </p:cNvSpPr>
            <p:nvPr/>
          </p:nvSpPr>
          <p:spPr bwMode="auto">
            <a:xfrm flipH="1">
              <a:off x="2571" y="2213"/>
              <a:ext cx="276"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4" name="Group 122"/>
            <p:cNvGrpSpPr>
              <a:grpSpLocks/>
            </p:cNvGrpSpPr>
            <p:nvPr/>
          </p:nvGrpSpPr>
          <p:grpSpPr bwMode="auto">
            <a:xfrm>
              <a:off x="2127" y="1397"/>
              <a:ext cx="618" cy="948"/>
              <a:chOff x="2127" y="1397"/>
              <a:chExt cx="618" cy="948"/>
            </a:xfrm>
          </p:grpSpPr>
          <p:grpSp>
            <p:nvGrpSpPr>
              <p:cNvPr id="146" name="Group 113"/>
              <p:cNvGrpSpPr>
                <a:grpSpLocks/>
              </p:cNvGrpSpPr>
              <p:nvPr/>
            </p:nvGrpSpPr>
            <p:grpSpPr bwMode="auto">
              <a:xfrm>
                <a:off x="2127" y="1776"/>
                <a:ext cx="618" cy="569"/>
                <a:chOff x="2127" y="1776"/>
                <a:chExt cx="618" cy="569"/>
              </a:xfrm>
            </p:grpSpPr>
            <p:sp>
              <p:nvSpPr>
                <p:cNvPr id="155" name="Freeform 74"/>
                <p:cNvSpPr>
                  <a:spLocks/>
                </p:cNvSpPr>
                <p:nvPr/>
              </p:nvSpPr>
              <p:spPr bwMode="auto">
                <a:xfrm>
                  <a:off x="2127" y="1821"/>
                  <a:ext cx="618" cy="524"/>
                </a:xfrm>
                <a:custGeom>
                  <a:avLst/>
                  <a:gdLst>
                    <a:gd name="T0" fmla="*/ 174 w 618"/>
                    <a:gd name="T1" fmla="*/ 37 h 524"/>
                    <a:gd name="T2" fmla="*/ 175 w 618"/>
                    <a:gd name="T3" fmla="*/ 37 h 524"/>
                    <a:gd name="T4" fmla="*/ 179 w 618"/>
                    <a:gd name="T5" fmla="*/ 36 h 524"/>
                    <a:gd name="T6" fmla="*/ 185 w 618"/>
                    <a:gd name="T7" fmla="*/ 33 h 524"/>
                    <a:gd name="T8" fmla="*/ 194 w 618"/>
                    <a:gd name="T9" fmla="*/ 31 h 524"/>
                    <a:gd name="T10" fmla="*/ 205 w 618"/>
                    <a:gd name="T11" fmla="*/ 28 h 524"/>
                    <a:gd name="T12" fmla="*/ 219 w 618"/>
                    <a:gd name="T13" fmla="*/ 24 h 524"/>
                    <a:gd name="T14" fmla="*/ 235 w 618"/>
                    <a:gd name="T15" fmla="*/ 21 h 524"/>
                    <a:gd name="T16" fmla="*/ 254 w 618"/>
                    <a:gd name="T17" fmla="*/ 17 h 524"/>
                    <a:gd name="T18" fmla="*/ 276 w 618"/>
                    <a:gd name="T19" fmla="*/ 13 h 524"/>
                    <a:gd name="T20" fmla="*/ 300 w 618"/>
                    <a:gd name="T21" fmla="*/ 10 h 524"/>
                    <a:gd name="T22" fmla="*/ 327 w 618"/>
                    <a:gd name="T23" fmla="*/ 7 h 524"/>
                    <a:gd name="T24" fmla="*/ 356 w 618"/>
                    <a:gd name="T25" fmla="*/ 4 h 524"/>
                    <a:gd name="T26" fmla="*/ 388 w 618"/>
                    <a:gd name="T27" fmla="*/ 2 h 524"/>
                    <a:gd name="T28" fmla="*/ 422 w 618"/>
                    <a:gd name="T29" fmla="*/ 0 h 524"/>
                    <a:gd name="T30" fmla="*/ 459 w 618"/>
                    <a:gd name="T31" fmla="*/ 0 h 524"/>
                    <a:gd name="T32" fmla="*/ 499 w 618"/>
                    <a:gd name="T33" fmla="*/ 0 h 524"/>
                    <a:gd name="T34" fmla="*/ 516 w 618"/>
                    <a:gd name="T35" fmla="*/ 72 h 524"/>
                    <a:gd name="T36" fmla="*/ 522 w 618"/>
                    <a:gd name="T37" fmla="*/ 75 h 524"/>
                    <a:gd name="T38" fmla="*/ 536 w 618"/>
                    <a:gd name="T39" fmla="*/ 85 h 524"/>
                    <a:gd name="T40" fmla="*/ 551 w 618"/>
                    <a:gd name="T41" fmla="*/ 102 h 524"/>
                    <a:gd name="T42" fmla="*/ 560 w 618"/>
                    <a:gd name="T43" fmla="*/ 126 h 524"/>
                    <a:gd name="T44" fmla="*/ 596 w 618"/>
                    <a:gd name="T45" fmla="*/ 293 h 524"/>
                    <a:gd name="T46" fmla="*/ 611 w 618"/>
                    <a:gd name="T47" fmla="*/ 361 h 524"/>
                    <a:gd name="T48" fmla="*/ 613 w 618"/>
                    <a:gd name="T49" fmla="*/ 367 h 524"/>
                    <a:gd name="T50" fmla="*/ 617 w 618"/>
                    <a:gd name="T51" fmla="*/ 380 h 524"/>
                    <a:gd name="T52" fmla="*/ 616 w 618"/>
                    <a:gd name="T53" fmla="*/ 400 h 524"/>
                    <a:gd name="T54" fmla="*/ 608 w 618"/>
                    <a:gd name="T55" fmla="*/ 426 h 524"/>
                    <a:gd name="T56" fmla="*/ 0 w 618"/>
                    <a:gd name="T57" fmla="*/ 410 h 524"/>
                    <a:gd name="T58" fmla="*/ 61 w 618"/>
                    <a:gd name="T59" fmla="*/ 377 h 524"/>
                    <a:gd name="T60" fmla="*/ 61 w 618"/>
                    <a:gd name="T61" fmla="*/ 72 h 524"/>
                    <a:gd name="T62" fmla="*/ 64 w 618"/>
                    <a:gd name="T63" fmla="*/ 70 h 524"/>
                    <a:gd name="T64" fmla="*/ 70 w 618"/>
                    <a:gd name="T65" fmla="*/ 66 h 524"/>
                    <a:gd name="T66" fmla="*/ 79 w 618"/>
                    <a:gd name="T67" fmla="*/ 62 h 524"/>
                    <a:gd name="T68" fmla="*/ 91 w 618"/>
                    <a:gd name="T69" fmla="*/ 58 h 524"/>
                    <a:gd name="T70" fmla="*/ 105 w 618"/>
                    <a:gd name="T71" fmla="*/ 56 h 524"/>
                    <a:gd name="T72" fmla="*/ 122 w 618"/>
                    <a:gd name="T73" fmla="*/ 56 h 524"/>
                    <a:gd name="T74" fmla="*/ 142 w 618"/>
                    <a:gd name="T75" fmla="*/ 59 h 524"/>
                    <a:gd name="T76" fmla="*/ 167 w 618"/>
                    <a:gd name="T77" fmla="*/ 69 h 5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8"/>
                    <a:gd name="T118" fmla="*/ 0 h 524"/>
                    <a:gd name="T119" fmla="*/ 618 w 618"/>
                    <a:gd name="T120" fmla="*/ 524 h 5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8" h="524">
                      <a:moveTo>
                        <a:pt x="167" y="69"/>
                      </a:moveTo>
                      <a:lnTo>
                        <a:pt x="174" y="37"/>
                      </a:lnTo>
                      <a:lnTo>
                        <a:pt x="175" y="37"/>
                      </a:lnTo>
                      <a:lnTo>
                        <a:pt x="177" y="36"/>
                      </a:lnTo>
                      <a:lnTo>
                        <a:pt x="179" y="36"/>
                      </a:lnTo>
                      <a:lnTo>
                        <a:pt x="182" y="35"/>
                      </a:lnTo>
                      <a:lnTo>
                        <a:pt x="185" y="33"/>
                      </a:lnTo>
                      <a:lnTo>
                        <a:pt x="189" y="32"/>
                      </a:lnTo>
                      <a:lnTo>
                        <a:pt x="194" y="31"/>
                      </a:lnTo>
                      <a:lnTo>
                        <a:pt x="199" y="29"/>
                      </a:lnTo>
                      <a:lnTo>
                        <a:pt x="205" y="28"/>
                      </a:lnTo>
                      <a:lnTo>
                        <a:pt x="212" y="26"/>
                      </a:lnTo>
                      <a:lnTo>
                        <a:pt x="219" y="24"/>
                      </a:lnTo>
                      <a:lnTo>
                        <a:pt x="227" y="23"/>
                      </a:lnTo>
                      <a:lnTo>
                        <a:pt x="235" y="21"/>
                      </a:lnTo>
                      <a:lnTo>
                        <a:pt x="245" y="19"/>
                      </a:lnTo>
                      <a:lnTo>
                        <a:pt x="254" y="17"/>
                      </a:lnTo>
                      <a:lnTo>
                        <a:pt x="264" y="15"/>
                      </a:lnTo>
                      <a:lnTo>
                        <a:pt x="276" y="13"/>
                      </a:lnTo>
                      <a:lnTo>
                        <a:pt x="288" y="12"/>
                      </a:lnTo>
                      <a:lnTo>
                        <a:pt x="300" y="10"/>
                      </a:lnTo>
                      <a:lnTo>
                        <a:pt x="313" y="8"/>
                      </a:lnTo>
                      <a:lnTo>
                        <a:pt x="327" y="7"/>
                      </a:lnTo>
                      <a:lnTo>
                        <a:pt x="341" y="5"/>
                      </a:lnTo>
                      <a:lnTo>
                        <a:pt x="356" y="4"/>
                      </a:lnTo>
                      <a:lnTo>
                        <a:pt x="371" y="3"/>
                      </a:lnTo>
                      <a:lnTo>
                        <a:pt x="388" y="2"/>
                      </a:lnTo>
                      <a:lnTo>
                        <a:pt x="405" y="1"/>
                      </a:lnTo>
                      <a:lnTo>
                        <a:pt x="422" y="0"/>
                      </a:lnTo>
                      <a:lnTo>
                        <a:pt x="440" y="0"/>
                      </a:lnTo>
                      <a:lnTo>
                        <a:pt x="459" y="0"/>
                      </a:lnTo>
                      <a:lnTo>
                        <a:pt x="479" y="0"/>
                      </a:lnTo>
                      <a:lnTo>
                        <a:pt x="499" y="0"/>
                      </a:lnTo>
                      <a:lnTo>
                        <a:pt x="521" y="13"/>
                      </a:lnTo>
                      <a:lnTo>
                        <a:pt x="516" y="72"/>
                      </a:lnTo>
                      <a:lnTo>
                        <a:pt x="518" y="73"/>
                      </a:lnTo>
                      <a:lnTo>
                        <a:pt x="522" y="75"/>
                      </a:lnTo>
                      <a:lnTo>
                        <a:pt x="529" y="79"/>
                      </a:lnTo>
                      <a:lnTo>
                        <a:pt x="536" y="85"/>
                      </a:lnTo>
                      <a:lnTo>
                        <a:pt x="544" y="92"/>
                      </a:lnTo>
                      <a:lnTo>
                        <a:pt x="551" y="102"/>
                      </a:lnTo>
                      <a:lnTo>
                        <a:pt x="557" y="113"/>
                      </a:lnTo>
                      <a:lnTo>
                        <a:pt x="560" y="126"/>
                      </a:lnTo>
                      <a:lnTo>
                        <a:pt x="610" y="172"/>
                      </a:lnTo>
                      <a:lnTo>
                        <a:pt x="596" y="293"/>
                      </a:lnTo>
                      <a:lnTo>
                        <a:pt x="516" y="333"/>
                      </a:lnTo>
                      <a:lnTo>
                        <a:pt x="611" y="361"/>
                      </a:lnTo>
                      <a:lnTo>
                        <a:pt x="612" y="363"/>
                      </a:lnTo>
                      <a:lnTo>
                        <a:pt x="613" y="367"/>
                      </a:lnTo>
                      <a:lnTo>
                        <a:pt x="615" y="372"/>
                      </a:lnTo>
                      <a:lnTo>
                        <a:pt x="617" y="380"/>
                      </a:lnTo>
                      <a:lnTo>
                        <a:pt x="617" y="389"/>
                      </a:lnTo>
                      <a:lnTo>
                        <a:pt x="616" y="400"/>
                      </a:lnTo>
                      <a:lnTo>
                        <a:pt x="613" y="413"/>
                      </a:lnTo>
                      <a:lnTo>
                        <a:pt x="608" y="426"/>
                      </a:lnTo>
                      <a:lnTo>
                        <a:pt x="357" y="523"/>
                      </a:lnTo>
                      <a:lnTo>
                        <a:pt x="0" y="410"/>
                      </a:lnTo>
                      <a:lnTo>
                        <a:pt x="6" y="396"/>
                      </a:lnTo>
                      <a:lnTo>
                        <a:pt x="61" y="377"/>
                      </a:lnTo>
                      <a:lnTo>
                        <a:pt x="61" y="72"/>
                      </a:lnTo>
                      <a:lnTo>
                        <a:pt x="62" y="71"/>
                      </a:lnTo>
                      <a:lnTo>
                        <a:pt x="64" y="70"/>
                      </a:lnTo>
                      <a:lnTo>
                        <a:pt x="66" y="68"/>
                      </a:lnTo>
                      <a:lnTo>
                        <a:pt x="70" y="66"/>
                      </a:lnTo>
                      <a:lnTo>
                        <a:pt x="74" y="64"/>
                      </a:lnTo>
                      <a:lnTo>
                        <a:pt x="79" y="62"/>
                      </a:lnTo>
                      <a:lnTo>
                        <a:pt x="84" y="60"/>
                      </a:lnTo>
                      <a:lnTo>
                        <a:pt x="91" y="58"/>
                      </a:lnTo>
                      <a:lnTo>
                        <a:pt x="98" y="57"/>
                      </a:lnTo>
                      <a:lnTo>
                        <a:pt x="105" y="56"/>
                      </a:lnTo>
                      <a:lnTo>
                        <a:pt x="113" y="56"/>
                      </a:lnTo>
                      <a:lnTo>
                        <a:pt x="122" y="56"/>
                      </a:lnTo>
                      <a:lnTo>
                        <a:pt x="131" y="57"/>
                      </a:lnTo>
                      <a:lnTo>
                        <a:pt x="142" y="59"/>
                      </a:lnTo>
                      <a:lnTo>
                        <a:pt x="152" y="62"/>
                      </a:lnTo>
                      <a:lnTo>
                        <a:pt x="167" y="69"/>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6" name="Freeform 75"/>
                <p:cNvSpPr>
                  <a:spLocks/>
                </p:cNvSpPr>
                <p:nvPr/>
              </p:nvSpPr>
              <p:spPr bwMode="auto">
                <a:xfrm>
                  <a:off x="2341" y="1810"/>
                  <a:ext cx="199" cy="228"/>
                </a:xfrm>
                <a:custGeom>
                  <a:avLst/>
                  <a:gdLst>
                    <a:gd name="T0" fmla="*/ 196 w 199"/>
                    <a:gd name="T1" fmla="*/ 8 h 228"/>
                    <a:gd name="T2" fmla="*/ 196 w 199"/>
                    <a:gd name="T3" fmla="*/ 8 h 228"/>
                    <a:gd name="T4" fmla="*/ 192 w 199"/>
                    <a:gd name="T5" fmla="*/ 7 h 228"/>
                    <a:gd name="T6" fmla="*/ 187 w 199"/>
                    <a:gd name="T7" fmla="*/ 6 h 228"/>
                    <a:gd name="T8" fmla="*/ 180 w 199"/>
                    <a:gd name="T9" fmla="*/ 5 h 228"/>
                    <a:gd name="T10" fmla="*/ 172 w 199"/>
                    <a:gd name="T11" fmla="*/ 3 h 228"/>
                    <a:gd name="T12" fmla="*/ 162 w 199"/>
                    <a:gd name="T13" fmla="*/ 2 h 228"/>
                    <a:gd name="T14" fmla="*/ 151 w 199"/>
                    <a:gd name="T15" fmla="*/ 1 h 228"/>
                    <a:gd name="T16" fmla="*/ 139 w 199"/>
                    <a:gd name="T17" fmla="*/ 0 h 228"/>
                    <a:gd name="T18" fmla="*/ 125 w 199"/>
                    <a:gd name="T19" fmla="*/ 0 h 228"/>
                    <a:gd name="T20" fmla="*/ 111 w 199"/>
                    <a:gd name="T21" fmla="*/ 1 h 228"/>
                    <a:gd name="T22" fmla="*/ 96 w 199"/>
                    <a:gd name="T23" fmla="*/ 2 h 228"/>
                    <a:gd name="T24" fmla="*/ 80 w 199"/>
                    <a:gd name="T25" fmla="*/ 5 h 228"/>
                    <a:gd name="T26" fmla="*/ 64 w 199"/>
                    <a:gd name="T27" fmla="*/ 8 h 228"/>
                    <a:gd name="T28" fmla="*/ 47 w 199"/>
                    <a:gd name="T29" fmla="*/ 13 h 228"/>
                    <a:gd name="T30" fmla="*/ 30 w 199"/>
                    <a:gd name="T31" fmla="*/ 19 h 228"/>
                    <a:gd name="T32" fmla="*/ 13 w 199"/>
                    <a:gd name="T33" fmla="*/ 27 h 228"/>
                    <a:gd name="T34" fmla="*/ 12 w 199"/>
                    <a:gd name="T35" fmla="*/ 31 h 228"/>
                    <a:gd name="T36" fmla="*/ 9 w 199"/>
                    <a:gd name="T37" fmla="*/ 44 h 228"/>
                    <a:gd name="T38" fmla="*/ 5 w 199"/>
                    <a:gd name="T39" fmla="*/ 63 h 228"/>
                    <a:gd name="T40" fmla="*/ 2 w 199"/>
                    <a:gd name="T41" fmla="*/ 87 h 228"/>
                    <a:gd name="T42" fmla="*/ 0 w 199"/>
                    <a:gd name="T43" fmla="*/ 117 h 228"/>
                    <a:gd name="T44" fmla="*/ 2 w 199"/>
                    <a:gd name="T45" fmla="*/ 149 h 228"/>
                    <a:gd name="T46" fmla="*/ 6 w 199"/>
                    <a:gd name="T47" fmla="*/ 185 h 228"/>
                    <a:gd name="T48" fmla="*/ 16 w 199"/>
                    <a:gd name="T49" fmla="*/ 221 h 228"/>
                    <a:gd name="T50" fmla="*/ 18 w 199"/>
                    <a:gd name="T51" fmla="*/ 221 h 228"/>
                    <a:gd name="T52" fmla="*/ 20 w 199"/>
                    <a:gd name="T53" fmla="*/ 221 h 228"/>
                    <a:gd name="T54" fmla="*/ 24 w 199"/>
                    <a:gd name="T55" fmla="*/ 220 h 228"/>
                    <a:gd name="T56" fmla="*/ 30 w 199"/>
                    <a:gd name="T57" fmla="*/ 220 h 228"/>
                    <a:gd name="T58" fmla="*/ 38 w 199"/>
                    <a:gd name="T59" fmla="*/ 219 h 228"/>
                    <a:gd name="T60" fmla="*/ 47 w 199"/>
                    <a:gd name="T61" fmla="*/ 219 h 228"/>
                    <a:gd name="T62" fmla="*/ 57 w 199"/>
                    <a:gd name="T63" fmla="*/ 218 h 228"/>
                    <a:gd name="T64" fmla="*/ 69 w 199"/>
                    <a:gd name="T65" fmla="*/ 218 h 228"/>
                    <a:gd name="T66" fmla="*/ 81 w 199"/>
                    <a:gd name="T67" fmla="*/ 218 h 228"/>
                    <a:gd name="T68" fmla="*/ 95 w 199"/>
                    <a:gd name="T69" fmla="*/ 218 h 228"/>
                    <a:gd name="T70" fmla="*/ 110 w 199"/>
                    <a:gd name="T71" fmla="*/ 218 h 228"/>
                    <a:gd name="T72" fmla="*/ 126 w 199"/>
                    <a:gd name="T73" fmla="*/ 219 h 228"/>
                    <a:gd name="T74" fmla="*/ 143 w 199"/>
                    <a:gd name="T75" fmla="*/ 220 h 228"/>
                    <a:gd name="T76" fmla="*/ 161 w 199"/>
                    <a:gd name="T77" fmla="*/ 222 h 228"/>
                    <a:gd name="T78" fmla="*/ 179 w 199"/>
                    <a:gd name="T79" fmla="*/ 224 h 228"/>
                    <a:gd name="T80" fmla="*/ 198 w 199"/>
                    <a:gd name="T81" fmla="*/ 227 h 228"/>
                    <a:gd name="T82" fmla="*/ 197 w 199"/>
                    <a:gd name="T83" fmla="*/ 220 h 228"/>
                    <a:gd name="T84" fmla="*/ 195 w 199"/>
                    <a:gd name="T85" fmla="*/ 202 h 228"/>
                    <a:gd name="T86" fmla="*/ 192 w 199"/>
                    <a:gd name="T87" fmla="*/ 175 h 228"/>
                    <a:gd name="T88" fmla="*/ 190 w 199"/>
                    <a:gd name="T89" fmla="*/ 143 h 228"/>
                    <a:gd name="T90" fmla="*/ 188 w 199"/>
                    <a:gd name="T91" fmla="*/ 107 h 228"/>
                    <a:gd name="T92" fmla="*/ 188 w 199"/>
                    <a:gd name="T93" fmla="*/ 71 h 228"/>
                    <a:gd name="T94" fmla="*/ 191 w 199"/>
                    <a:gd name="T95" fmla="*/ 37 h 228"/>
                    <a:gd name="T96" fmla="*/ 196 w 199"/>
                    <a:gd name="T97" fmla="*/ 8 h 2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28"/>
                    <a:gd name="T149" fmla="*/ 199 w 199"/>
                    <a:gd name="T150" fmla="*/ 228 h 2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28">
                      <a:moveTo>
                        <a:pt x="196" y="8"/>
                      </a:moveTo>
                      <a:lnTo>
                        <a:pt x="196" y="8"/>
                      </a:lnTo>
                      <a:lnTo>
                        <a:pt x="192" y="7"/>
                      </a:lnTo>
                      <a:lnTo>
                        <a:pt x="187" y="6"/>
                      </a:lnTo>
                      <a:lnTo>
                        <a:pt x="180" y="5"/>
                      </a:lnTo>
                      <a:lnTo>
                        <a:pt x="172" y="3"/>
                      </a:lnTo>
                      <a:lnTo>
                        <a:pt x="162" y="2"/>
                      </a:lnTo>
                      <a:lnTo>
                        <a:pt x="151" y="1"/>
                      </a:lnTo>
                      <a:lnTo>
                        <a:pt x="139" y="0"/>
                      </a:lnTo>
                      <a:lnTo>
                        <a:pt x="125" y="0"/>
                      </a:lnTo>
                      <a:lnTo>
                        <a:pt x="111" y="1"/>
                      </a:lnTo>
                      <a:lnTo>
                        <a:pt x="96" y="2"/>
                      </a:lnTo>
                      <a:lnTo>
                        <a:pt x="80" y="5"/>
                      </a:lnTo>
                      <a:lnTo>
                        <a:pt x="64" y="8"/>
                      </a:lnTo>
                      <a:lnTo>
                        <a:pt x="47" y="13"/>
                      </a:lnTo>
                      <a:lnTo>
                        <a:pt x="30" y="19"/>
                      </a:lnTo>
                      <a:lnTo>
                        <a:pt x="13" y="27"/>
                      </a:lnTo>
                      <a:lnTo>
                        <a:pt x="12" y="31"/>
                      </a:lnTo>
                      <a:lnTo>
                        <a:pt x="9" y="44"/>
                      </a:lnTo>
                      <a:lnTo>
                        <a:pt x="5" y="63"/>
                      </a:lnTo>
                      <a:lnTo>
                        <a:pt x="2" y="87"/>
                      </a:lnTo>
                      <a:lnTo>
                        <a:pt x="0" y="117"/>
                      </a:lnTo>
                      <a:lnTo>
                        <a:pt x="2" y="149"/>
                      </a:lnTo>
                      <a:lnTo>
                        <a:pt x="6" y="185"/>
                      </a:lnTo>
                      <a:lnTo>
                        <a:pt x="16" y="221"/>
                      </a:lnTo>
                      <a:lnTo>
                        <a:pt x="18" y="221"/>
                      </a:lnTo>
                      <a:lnTo>
                        <a:pt x="20" y="221"/>
                      </a:lnTo>
                      <a:lnTo>
                        <a:pt x="24" y="220"/>
                      </a:lnTo>
                      <a:lnTo>
                        <a:pt x="30" y="220"/>
                      </a:lnTo>
                      <a:lnTo>
                        <a:pt x="38" y="219"/>
                      </a:lnTo>
                      <a:lnTo>
                        <a:pt x="47" y="219"/>
                      </a:lnTo>
                      <a:lnTo>
                        <a:pt x="57" y="218"/>
                      </a:lnTo>
                      <a:lnTo>
                        <a:pt x="69" y="218"/>
                      </a:lnTo>
                      <a:lnTo>
                        <a:pt x="81" y="218"/>
                      </a:lnTo>
                      <a:lnTo>
                        <a:pt x="95" y="218"/>
                      </a:lnTo>
                      <a:lnTo>
                        <a:pt x="110" y="218"/>
                      </a:lnTo>
                      <a:lnTo>
                        <a:pt x="126" y="219"/>
                      </a:lnTo>
                      <a:lnTo>
                        <a:pt x="143" y="220"/>
                      </a:lnTo>
                      <a:lnTo>
                        <a:pt x="161" y="222"/>
                      </a:lnTo>
                      <a:lnTo>
                        <a:pt x="179" y="224"/>
                      </a:lnTo>
                      <a:lnTo>
                        <a:pt x="198" y="227"/>
                      </a:lnTo>
                      <a:lnTo>
                        <a:pt x="197" y="220"/>
                      </a:lnTo>
                      <a:lnTo>
                        <a:pt x="195" y="202"/>
                      </a:lnTo>
                      <a:lnTo>
                        <a:pt x="192" y="175"/>
                      </a:lnTo>
                      <a:lnTo>
                        <a:pt x="190" y="143"/>
                      </a:lnTo>
                      <a:lnTo>
                        <a:pt x="188" y="107"/>
                      </a:lnTo>
                      <a:lnTo>
                        <a:pt x="188" y="71"/>
                      </a:lnTo>
                      <a:lnTo>
                        <a:pt x="191" y="37"/>
                      </a:lnTo>
                      <a:lnTo>
                        <a:pt x="196"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7" name="Freeform 76"/>
                <p:cNvSpPr>
                  <a:spLocks/>
                </p:cNvSpPr>
                <p:nvPr/>
              </p:nvSpPr>
              <p:spPr bwMode="auto">
                <a:xfrm>
                  <a:off x="2363" y="1872"/>
                  <a:ext cx="327" cy="226"/>
                </a:xfrm>
                <a:custGeom>
                  <a:avLst/>
                  <a:gdLst>
                    <a:gd name="T0" fmla="*/ 2 w 327"/>
                    <a:gd name="T1" fmla="*/ 170 h 226"/>
                    <a:gd name="T2" fmla="*/ 0 w 327"/>
                    <a:gd name="T3" fmla="*/ 198 h 226"/>
                    <a:gd name="T4" fmla="*/ 212 w 327"/>
                    <a:gd name="T5" fmla="*/ 225 h 226"/>
                    <a:gd name="T6" fmla="*/ 214 w 327"/>
                    <a:gd name="T7" fmla="*/ 224 h 226"/>
                    <a:gd name="T8" fmla="*/ 218 w 327"/>
                    <a:gd name="T9" fmla="*/ 222 h 226"/>
                    <a:gd name="T10" fmla="*/ 225 w 327"/>
                    <a:gd name="T11" fmla="*/ 219 h 226"/>
                    <a:gd name="T12" fmla="*/ 234 w 327"/>
                    <a:gd name="T13" fmla="*/ 214 h 226"/>
                    <a:gd name="T14" fmla="*/ 244 w 327"/>
                    <a:gd name="T15" fmla="*/ 207 h 226"/>
                    <a:gd name="T16" fmla="*/ 255 w 327"/>
                    <a:gd name="T17" fmla="*/ 199 h 226"/>
                    <a:gd name="T18" fmla="*/ 267 w 327"/>
                    <a:gd name="T19" fmla="*/ 189 h 226"/>
                    <a:gd name="T20" fmla="*/ 279 w 327"/>
                    <a:gd name="T21" fmla="*/ 178 h 226"/>
                    <a:gd name="T22" fmla="*/ 290 w 327"/>
                    <a:gd name="T23" fmla="*/ 165 h 226"/>
                    <a:gd name="T24" fmla="*/ 301 w 327"/>
                    <a:gd name="T25" fmla="*/ 151 h 226"/>
                    <a:gd name="T26" fmla="*/ 310 w 327"/>
                    <a:gd name="T27" fmla="*/ 135 h 226"/>
                    <a:gd name="T28" fmla="*/ 317 w 327"/>
                    <a:gd name="T29" fmla="*/ 118 h 226"/>
                    <a:gd name="T30" fmla="*/ 323 w 327"/>
                    <a:gd name="T31" fmla="*/ 99 h 226"/>
                    <a:gd name="T32" fmla="*/ 326 w 327"/>
                    <a:gd name="T33" fmla="*/ 78 h 226"/>
                    <a:gd name="T34" fmla="*/ 326 w 327"/>
                    <a:gd name="T35" fmla="*/ 57 h 226"/>
                    <a:gd name="T36" fmla="*/ 322 w 327"/>
                    <a:gd name="T37" fmla="*/ 33 h 226"/>
                    <a:gd name="T38" fmla="*/ 321 w 327"/>
                    <a:gd name="T39" fmla="*/ 32 h 226"/>
                    <a:gd name="T40" fmla="*/ 319 w 327"/>
                    <a:gd name="T41" fmla="*/ 28 h 226"/>
                    <a:gd name="T42" fmla="*/ 316 w 327"/>
                    <a:gd name="T43" fmla="*/ 23 h 226"/>
                    <a:gd name="T44" fmla="*/ 311 w 327"/>
                    <a:gd name="T45" fmla="*/ 18 h 226"/>
                    <a:gd name="T46" fmla="*/ 305 w 327"/>
                    <a:gd name="T47" fmla="*/ 11 h 226"/>
                    <a:gd name="T48" fmla="*/ 298 w 327"/>
                    <a:gd name="T49" fmla="*/ 6 h 226"/>
                    <a:gd name="T50" fmla="*/ 289 w 327"/>
                    <a:gd name="T51" fmla="*/ 2 h 226"/>
                    <a:gd name="T52" fmla="*/ 280 w 327"/>
                    <a:gd name="T53" fmla="*/ 0 h 226"/>
                    <a:gd name="T54" fmla="*/ 281 w 327"/>
                    <a:gd name="T55" fmla="*/ 4 h 226"/>
                    <a:gd name="T56" fmla="*/ 284 w 327"/>
                    <a:gd name="T57" fmla="*/ 14 h 226"/>
                    <a:gd name="T58" fmla="*/ 288 w 327"/>
                    <a:gd name="T59" fmla="*/ 29 h 226"/>
                    <a:gd name="T60" fmla="*/ 292 w 327"/>
                    <a:gd name="T61" fmla="*/ 49 h 226"/>
                    <a:gd name="T62" fmla="*/ 293 w 327"/>
                    <a:gd name="T63" fmla="*/ 73 h 226"/>
                    <a:gd name="T64" fmla="*/ 290 w 327"/>
                    <a:gd name="T65" fmla="*/ 100 h 226"/>
                    <a:gd name="T66" fmla="*/ 282 w 327"/>
                    <a:gd name="T67" fmla="*/ 129 h 226"/>
                    <a:gd name="T68" fmla="*/ 269 w 327"/>
                    <a:gd name="T69" fmla="*/ 159 h 226"/>
                    <a:gd name="T70" fmla="*/ 269 w 327"/>
                    <a:gd name="T71" fmla="*/ 159 h 226"/>
                    <a:gd name="T72" fmla="*/ 268 w 327"/>
                    <a:gd name="T73" fmla="*/ 160 h 226"/>
                    <a:gd name="T74" fmla="*/ 265 w 327"/>
                    <a:gd name="T75" fmla="*/ 162 h 226"/>
                    <a:gd name="T76" fmla="*/ 262 w 327"/>
                    <a:gd name="T77" fmla="*/ 164 h 226"/>
                    <a:gd name="T78" fmla="*/ 259 w 327"/>
                    <a:gd name="T79" fmla="*/ 167 h 226"/>
                    <a:gd name="T80" fmla="*/ 255 w 327"/>
                    <a:gd name="T81" fmla="*/ 169 h 226"/>
                    <a:gd name="T82" fmla="*/ 249 w 327"/>
                    <a:gd name="T83" fmla="*/ 172 h 226"/>
                    <a:gd name="T84" fmla="*/ 244 w 327"/>
                    <a:gd name="T85" fmla="*/ 175 h 226"/>
                    <a:gd name="T86" fmla="*/ 237 w 327"/>
                    <a:gd name="T87" fmla="*/ 177 h 226"/>
                    <a:gd name="T88" fmla="*/ 230 w 327"/>
                    <a:gd name="T89" fmla="*/ 179 h 226"/>
                    <a:gd name="T90" fmla="*/ 221 w 327"/>
                    <a:gd name="T91" fmla="*/ 181 h 226"/>
                    <a:gd name="T92" fmla="*/ 212 w 327"/>
                    <a:gd name="T93" fmla="*/ 182 h 226"/>
                    <a:gd name="T94" fmla="*/ 203 w 327"/>
                    <a:gd name="T95" fmla="*/ 183 h 226"/>
                    <a:gd name="T96" fmla="*/ 192 w 327"/>
                    <a:gd name="T97" fmla="*/ 182 h 226"/>
                    <a:gd name="T98" fmla="*/ 181 w 327"/>
                    <a:gd name="T99" fmla="*/ 181 h 226"/>
                    <a:gd name="T100" fmla="*/ 169 w 327"/>
                    <a:gd name="T101" fmla="*/ 179 h 226"/>
                    <a:gd name="T102" fmla="*/ 169 w 327"/>
                    <a:gd name="T103" fmla="*/ 208 h 226"/>
                    <a:gd name="T104" fmla="*/ 7 w 327"/>
                    <a:gd name="T105" fmla="*/ 192 h 226"/>
                    <a:gd name="T106" fmla="*/ 2 w 327"/>
                    <a:gd name="T107" fmla="*/ 170 h 2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7"/>
                    <a:gd name="T163" fmla="*/ 0 h 226"/>
                    <a:gd name="T164" fmla="*/ 327 w 327"/>
                    <a:gd name="T165" fmla="*/ 226 h 2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7" h="226">
                      <a:moveTo>
                        <a:pt x="2" y="170"/>
                      </a:moveTo>
                      <a:lnTo>
                        <a:pt x="0" y="198"/>
                      </a:lnTo>
                      <a:lnTo>
                        <a:pt x="212" y="225"/>
                      </a:lnTo>
                      <a:lnTo>
                        <a:pt x="214" y="224"/>
                      </a:lnTo>
                      <a:lnTo>
                        <a:pt x="218" y="222"/>
                      </a:lnTo>
                      <a:lnTo>
                        <a:pt x="225" y="219"/>
                      </a:lnTo>
                      <a:lnTo>
                        <a:pt x="234" y="214"/>
                      </a:lnTo>
                      <a:lnTo>
                        <a:pt x="244" y="207"/>
                      </a:lnTo>
                      <a:lnTo>
                        <a:pt x="255" y="199"/>
                      </a:lnTo>
                      <a:lnTo>
                        <a:pt x="267" y="189"/>
                      </a:lnTo>
                      <a:lnTo>
                        <a:pt x="279" y="178"/>
                      </a:lnTo>
                      <a:lnTo>
                        <a:pt x="290" y="165"/>
                      </a:lnTo>
                      <a:lnTo>
                        <a:pt x="301" y="151"/>
                      </a:lnTo>
                      <a:lnTo>
                        <a:pt x="310" y="135"/>
                      </a:lnTo>
                      <a:lnTo>
                        <a:pt x="317" y="118"/>
                      </a:lnTo>
                      <a:lnTo>
                        <a:pt x="323" y="99"/>
                      </a:lnTo>
                      <a:lnTo>
                        <a:pt x="326" y="78"/>
                      </a:lnTo>
                      <a:lnTo>
                        <a:pt x="326" y="57"/>
                      </a:lnTo>
                      <a:lnTo>
                        <a:pt x="322" y="33"/>
                      </a:lnTo>
                      <a:lnTo>
                        <a:pt x="321" y="32"/>
                      </a:lnTo>
                      <a:lnTo>
                        <a:pt x="319" y="28"/>
                      </a:lnTo>
                      <a:lnTo>
                        <a:pt x="316" y="23"/>
                      </a:lnTo>
                      <a:lnTo>
                        <a:pt x="311" y="18"/>
                      </a:lnTo>
                      <a:lnTo>
                        <a:pt x="305" y="11"/>
                      </a:lnTo>
                      <a:lnTo>
                        <a:pt x="298" y="6"/>
                      </a:lnTo>
                      <a:lnTo>
                        <a:pt x="289" y="2"/>
                      </a:lnTo>
                      <a:lnTo>
                        <a:pt x="280" y="0"/>
                      </a:lnTo>
                      <a:lnTo>
                        <a:pt x="281" y="4"/>
                      </a:lnTo>
                      <a:lnTo>
                        <a:pt x="284" y="14"/>
                      </a:lnTo>
                      <a:lnTo>
                        <a:pt x="288" y="29"/>
                      </a:lnTo>
                      <a:lnTo>
                        <a:pt x="292" y="49"/>
                      </a:lnTo>
                      <a:lnTo>
                        <a:pt x="293" y="73"/>
                      </a:lnTo>
                      <a:lnTo>
                        <a:pt x="290" y="100"/>
                      </a:lnTo>
                      <a:lnTo>
                        <a:pt x="282" y="129"/>
                      </a:lnTo>
                      <a:lnTo>
                        <a:pt x="269" y="159"/>
                      </a:lnTo>
                      <a:lnTo>
                        <a:pt x="268" y="160"/>
                      </a:lnTo>
                      <a:lnTo>
                        <a:pt x="265" y="162"/>
                      </a:lnTo>
                      <a:lnTo>
                        <a:pt x="262" y="164"/>
                      </a:lnTo>
                      <a:lnTo>
                        <a:pt x="259" y="167"/>
                      </a:lnTo>
                      <a:lnTo>
                        <a:pt x="255" y="169"/>
                      </a:lnTo>
                      <a:lnTo>
                        <a:pt x="249" y="172"/>
                      </a:lnTo>
                      <a:lnTo>
                        <a:pt x="244" y="175"/>
                      </a:lnTo>
                      <a:lnTo>
                        <a:pt x="237" y="177"/>
                      </a:lnTo>
                      <a:lnTo>
                        <a:pt x="230" y="179"/>
                      </a:lnTo>
                      <a:lnTo>
                        <a:pt x="221" y="181"/>
                      </a:lnTo>
                      <a:lnTo>
                        <a:pt x="212" y="182"/>
                      </a:lnTo>
                      <a:lnTo>
                        <a:pt x="203" y="183"/>
                      </a:lnTo>
                      <a:lnTo>
                        <a:pt x="192" y="182"/>
                      </a:lnTo>
                      <a:lnTo>
                        <a:pt x="181" y="181"/>
                      </a:lnTo>
                      <a:lnTo>
                        <a:pt x="169" y="179"/>
                      </a:lnTo>
                      <a:lnTo>
                        <a:pt x="169" y="208"/>
                      </a:lnTo>
                      <a:lnTo>
                        <a:pt x="7" y="192"/>
                      </a:lnTo>
                      <a:lnTo>
                        <a:pt x="2" y="17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8" name="Freeform 77"/>
                <p:cNvSpPr>
                  <a:spLocks/>
                </p:cNvSpPr>
                <p:nvPr/>
              </p:nvSpPr>
              <p:spPr bwMode="auto">
                <a:xfrm>
                  <a:off x="2321" y="2094"/>
                  <a:ext cx="241" cy="79"/>
                </a:xfrm>
                <a:custGeom>
                  <a:avLst/>
                  <a:gdLst>
                    <a:gd name="T0" fmla="*/ 240 w 241"/>
                    <a:gd name="T1" fmla="*/ 28 h 79"/>
                    <a:gd name="T2" fmla="*/ 4 w 241"/>
                    <a:gd name="T3" fmla="*/ 0 h 79"/>
                    <a:gd name="T4" fmla="*/ 0 w 241"/>
                    <a:gd name="T5" fmla="*/ 28 h 79"/>
                    <a:gd name="T6" fmla="*/ 233 w 241"/>
                    <a:gd name="T7" fmla="*/ 78 h 79"/>
                    <a:gd name="T8" fmla="*/ 240 w 241"/>
                    <a:gd name="T9" fmla="*/ 28 h 79"/>
                    <a:gd name="T10" fmla="*/ 0 60000 65536"/>
                    <a:gd name="T11" fmla="*/ 0 60000 65536"/>
                    <a:gd name="T12" fmla="*/ 0 60000 65536"/>
                    <a:gd name="T13" fmla="*/ 0 60000 65536"/>
                    <a:gd name="T14" fmla="*/ 0 60000 65536"/>
                    <a:gd name="T15" fmla="*/ 0 w 241"/>
                    <a:gd name="T16" fmla="*/ 0 h 79"/>
                    <a:gd name="T17" fmla="*/ 241 w 241"/>
                    <a:gd name="T18" fmla="*/ 79 h 79"/>
                  </a:gdLst>
                  <a:ahLst/>
                  <a:cxnLst>
                    <a:cxn ang="T10">
                      <a:pos x="T0" y="T1"/>
                    </a:cxn>
                    <a:cxn ang="T11">
                      <a:pos x="T2" y="T3"/>
                    </a:cxn>
                    <a:cxn ang="T12">
                      <a:pos x="T4" y="T5"/>
                    </a:cxn>
                    <a:cxn ang="T13">
                      <a:pos x="T6" y="T7"/>
                    </a:cxn>
                    <a:cxn ang="T14">
                      <a:pos x="T8" y="T9"/>
                    </a:cxn>
                  </a:cxnLst>
                  <a:rect l="T15" t="T16" r="T17" b="T18"/>
                  <a:pathLst>
                    <a:path w="241" h="79">
                      <a:moveTo>
                        <a:pt x="240" y="28"/>
                      </a:moveTo>
                      <a:lnTo>
                        <a:pt x="4" y="0"/>
                      </a:lnTo>
                      <a:lnTo>
                        <a:pt x="0" y="28"/>
                      </a:lnTo>
                      <a:lnTo>
                        <a:pt x="233" y="78"/>
                      </a:lnTo>
                      <a:lnTo>
                        <a:pt x="240" y="2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9" name="Freeform 78"/>
                <p:cNvSpPr>
                  <a:spLocks/>
                </p:cNvSpPr>
                <p:nvPr/>
              </p:nvSpPr>
              <p:spPr bwMode="auto">
                <a:xfrm>
                  <a:off x="2441" y="2119"/>
                  <a:ext cx="103" cy="36"/>
                </a:xfrm>
                <a:custGeom>
                  <a:avLst/>
                  <a:gdLst>
                    <a:gd name="T0" fmla="*/ 102 w 103"/>
                    <a:gd name="T1" fmla="*/ 15 h 36"/>
                    <a:gd name="T2" fmla="*/ 1 w 103"/>
                    <a:gd name="T3" fmla="*/ 0 h 36"/>
                    <a:gd name="T4" fmla="*/ 0 w 103"/>
                    <a:gd name="T5" fmla="*/ 15 h 36"/>
                    <a:gd name="T6" fmla="*/ 99 w 103"/>
                    <a:gd name="T7" fmla="*/ 35 h 36"/>
                    <a:gd name="T8" fmla="*/ 102 w 103"/>
                    <a:gd name="T9" fmla="*/ 15 h 36"/>
                    <a:gd name="T10" fmla="*/ 0 60000 65536"/>
                    <a:gd name="T11" fmla="*/ 0 60000 65536"/>
                    <a:gd name="T12" fmla="*/ 0 60000 65536"/>
                    <a:gd name="T13" fmla="*/ 0 60000 65536"/>
                    <a:gd name="T14" fmla="*/ 0 60000 65536"/>
                    <a:gd name="T15" fmla="*/ 0 w 103"/>
                    <a:gd name="T16" fmla="*/ 0 h 36"/>
                    <a:gd name="T17" fmla="*/ 103 w 103"/>
                    <a:gd name="T18" fmla="*/ 36 h 36"/>
                  </a:gdLst>
                  <a:ahLst/>
                  <a:cxnLst>
                    <a:cxn ang="T10">
                      <a:pos x="T0" y="T1"/>
                    </a:cxn>
                    <a:cxn ang="T11">
                      <a:pos x="T2" y="T3"/>
                    </a:cxn>
                    <a:cxn ang="T12">
                      <a:pos x="T4" y="T5"/>
                    </a:cxn>
                    <a:cxn ang="T13">
                      <a:pos x="T6" y="T7"/>
                    </a:cxn>
                    <a:cxn ang="T14">
                      <a:pos x="T8" y="T9"/>
                    </a:cxn>
                  </a:cxnLst>
                  <a:rect l="T15" t="T16" r="T17" b="T18"/>
                  <a:pathLst>
                    <a:path w="103" h="36">
                      <a:moveTo>
                        <a:pt x="102" y="15"/>
                      </a:moveTo>
                      <a:lnTo>
                        <a:pt x="1" y="0"/>
                      </a:lnTo>
                      <a:lnTo>
                        <a:pt x="0" y="15"/>
                      </a:lnTo>
                      <a:lnTo>
                        <a:pt x="99" y="35"/>
                      </a:lnTo>
                      <a:lnTo>
                        <a:pt x="102" y="1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0" name="Freeform 79"/>
                <p:cNvSpPr>
                  <a:spLocks/>
                </p:cNvSpPr>
                <p:nvPr/>
              </p:nvSpPr>
              <p:spPr bwMode="auto">
                <a:xfrm>
                  <a:off x="2336" y="2101"/>
                  <a:ext cx="70" cy="27"/>
                </a:xfrm>
                <a:custGeom>
                  <a:avLst/>
                  <a:gdLst>
                    <a:gd name="T0" fmla="*/ 69 w 70"/>
                    <a:gd name="T1" fmla="*/ 12 h 27"/>
                    <a:gd name="T2" fmla="*/ 0 w 70"/>
                    <a:gd name="T3" fmla="*/ 0 h 27"/>
                    <a:gd name="T4" fmla="*/ 1 w 70"/>
                    <a:gd name="T5" fmla="*/ 13 h 27"/>
                    <a:gd name="T6" fmla="*/ 67 w 70"/>
                    <a:gd name="T7" fmla="*/ 26 h 27"/>
                    <a:gd name="T8" fmla="*/ 69 w 70"/>
                    <a:gd name="T9" fmla="*/ 12 h 27"/>
                    <a:gd name="T10" fmla="*/ 0 60000 65536"/>
                    <a:gd name="T11" fmla="*/ 0 60000 65536"/>
                    <a:gd name="T12" fmla="*/ 0 60000 65536"/>
                    <a:gd name="T13" fmla="*/ 0 60000 65536"/>
                    <a:gd name="T14" fmla="*/ 0 60000 65536"/>
                    <a:gd name="T15" fmla="*/ 0 w 70"/>
                    <a:gd name="T16" fmla="*/ 0 h 27"/>
                    <a:gd name="T17" fmla="*/ 70 w 70"/>
                    <a:gd name="T18" fmla="*/ 27 h 27"/>
                  </a:gdLst>
                  <a:ahLst/>
                  <a:cxnLst>
                    <a:cxn ang="T10">
                      <a:pos x="T0" y="T1"/>
                    </a:cxn>
                    <a:cxn ang="T11">
                      <a:pos x="T2" y="T3"/>
                    </a:cxn>
                    <a:cxn ang="T12">
                      <a:pos x="T4" y="T5"/>
                    </a:cxn>
                    <a:cxn ang="T13">
                      <a:pos x="T6" y="T7"/>
                    </a:cxn>
                    <a:cxn ang="T14">
                      <a:pos x="T8" y="T9"/>
                    </a:cxn>
                  </a:cxnLst>
                  <a:rect l="T15" t="T16" r="T17" b="T18"/>
                  <a:pathLst>
                    <a:path w="70" h="27">
                      <a:moveTo>
                        <a:pt x="69" y="12"/>
                      </a:moveTo>
                      <a:lnTo>
                        <a:pt x="0" y="0"/>
                      </a:lnTo>
                      <a:lnTo>
                        <a:pt x="1" y="13"/>
                      </a:lnTo>
                      <a:lnTo>
                        <a:pt x="67" y="26"/>
                      </a:lnTo>
                      <a:lnTo>
                        <a:pt x="69" y="1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1" name="Freeform 80"/>
                <p:cNvSpPr>
                  <a:spLocks/>
                </p:cNvSpPr>
                <p:nvPr/>
              </p:nvSpPr>
              <p:spPr bwMode="auto">
                <a:xfrm>
                  <a:off x="2164" y="2127"/>
                  <a:ext cx="405" cy="137"/>
                </a:xfrm>
                <a:custGeom>
                  <a:avLst/>
                  <a:gdLst>
                    <a:gd name="T0" fmla="*/ 0 w 405"/>
                    <a:gd name="T1" fmla="*/ 41 h 137"/>
                    <a:gd name="T2" fmla="*/ 1 w 405"/>
                    <a:gd name="T3" fmla="*/ 41 h 137"/>
                    <a:gd name="T4" fmla="*/ 3 w 405"/>
                    <a:gd name="T5" fmla="*/ 40 h 137"/>
                    <a:gd name="T6" fmla="*/ 7 w 405"/>
                    <a:gd name="T7" fmla="*/ 40 h 137"/>
                    <a:gd name="T8" fmla="*/ 13 w 405"/>
                    <a:gd name="T9" fmla="*/ 39 h 137"/>
                    <a:gd name="T10" fmla="*/ 19 w 405"/>
                    <a:gd name="T11" fmla="*/ 37 h 137"/>
                    <a:gd name="T12" fmla="*/ 26 w 405"/>
                    <a:gd name="T13" fmla="*/ 36 h 137"/>
                    <a:gd name="T14" fmla="*/ 34 w 405"/>
                    <a:gd name="T15" fmla="*/ 34 h 137"/>
                    <a:gd name="T16" fmla="*/ 43 w 405"/>
                    <a:gd name="T17" fmla="*/ 32 h 137"/>
                    <a:gd name="T18" fmla="*/ 52 w 405"/>
                    <a:gd name="T19" fmla="*/ 29 h 137"/>
                    <a:gd name="T20" fmla="*/ 61 w 405"/>
                    <a:gd name="T21" fmla="*/ 26 h 137"/>
                    <a:gd name="T22" fmla="*/ 70 w 405"/>
                    <a:gd name="T23" fmla="*/ 23 h 137"/>
                    <a:gd name="T24" fmla="*/ 78 w 405"/>
                    <a:gd name="T25" fmla="*/ 19 h 137"/>
                    <a:gd name="T26" fmla="*/ 87 w 405"/>
                    <a:gd name="T27" fmla="*/ 15 h 137"/>
                    <a:gd name="T28" fmla="*/ 94 w 405"/>
                    <a:gd name="T29" fmla="*/ 11 h 137"/>
                    <a:gd name="T30" fmla="*/ 102 w 405"/>
                    <a:gd name="T31" fmla="*/ 6 h 137"/>
                    <a:gd name="T32" fmla="*/ 107 w 405"/>
                    <a:gd name="T33" fmla="*/ 0 h 137"/>
                    <a:gd name="T34" fmla="*/ 404 w 405"/>
                    <a:gd name="T35" fmla="*/ 69 h 137"/>
                    <a:gd name="T36" fmla="*/ 403 w 405"/>
                    <a:gd name="T37" fmla="*/ 70 h 137"/>
                    <a:gd name="T38" fmla="*/ 402 w 405"/>
                    <a:gd name="T39" fmla="*/ 71 h 137"/>
                    <a:gd name="T40" fmla="*/ 399 w 405"/>
                    <a:gd name="T41" fmla="*/ 74 h 137"/>
                    <a:gd name="T42" fmla="*/ 395 w 405"/>
                    <a:gd name="T43" fmla="*/ 77 h 137"/>
                    <a:gd name="T44" fmla="*/ 391 w 405"/>
                    <a:gd name="T45" fmla="*/ 81 h 137"/>
                    <a:gd name="T46" fmla="*/ 386 w 405"/>
                    <a:gd name="T47" fmla="*/ 86 h 137"/>
                    <a:gd name="T48" fmla="*/ 380 w 405"/>
                    <a:gd name="T49" fmla="*/ 91 h 137"/>
                    <a:gd name="T50" fmla="*/ 374 w 405"/>
                    <a:gd name="T51" fmla="*/ 97 h 137"/>
                    <a:gd name="T52" fmla="*/ 366 w 405"/>
                    <a:gd name="T53" fmla="*/ 103 h 137"/>
                    <a:gd name="T54" fmla="*/ 359 w 405"/>
                    <a:gd name="T55" fmla="*/ 108 h 137"/>
                    <a:gd name="T56" fmla="*/ 352 w 405"/>
                    <a:gd name="T57" fmla="*/ 114 h 137"/>
                    <a:gd name="T58" fmla="*/ 344 w 405"/>
                    <a:gd name="T59" fmla="*/ 119 h 137"/>
                    <a:gd name="T60" fmla="*/ 336 w 405"/>
                    <a:gd name="T61" fmla="*/ 124 h 137"/>
                    <a:gd name="T62" fmla="*/ 328 w 405"/>
                    <a:gd name="T63" fmla="*/ 129 h 137"/>
                    <a:gd name="T64" fmla="*/ 320 w 405"/>
                    <a:gd name="T65" fmla="*/ 133 h 137"/>
                    <a:gd name="T66" fmla="*/ 313 w 405"/>
                    <a:gd name="T67" fmla="*/ 136 h 137"/>
                    <a:gd name="T68" fmla="*/ 0 w 405"/>
                    <a:gd name="T69" fmla="*/ 41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5"/>
                    <a:gd name="T106" fmla="*/ 0 h 137"/>
                    <a:gd name="T107" fmla="*/ 405 w 405"/>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5" h="137">
                      <a:moveTo>
                        <a:pt x="0" y="41"/>
                      </a:moveTo>
                      <a:lnTo>
                        <a:pt x="1" y="41"/>
                      </a:lnTo>
                      <a:lnTo>
                        <a:pt x="3" y="40"/>
                      </a:lnTo>
                      <a:lnTo>
                        <a:pt x="7" y="40"/>
                      </a:lnTo>
                      <a:lnTo>
                        <a:pt x="13" y="39"/>
                      </a:lnTo>
                      <a:lnTo>
                        <a:pt x="19" y="37"/>
                      </a:lnTo>
                      <a:lnTo>
                        <a:pt x="26" y="36"/>
                      </a:lnTo>
                      <a:lnTo>
                        <a:pt x="34" y="34"/>
                      </a:lnTo>
                      <a:lnTo>
                        <a:pt x="43" y="32"/>
                      </a:lnTo>
                      <a:lnTo>
                        <a:pt x="52" y="29"/>
                      </a:lnTo>
                      <a:lnTo>
                        <a:pt x="61" y="26"/>
                      </a:lnTo>
                      <a:lnTo>
                        <a:pt x="70" y="23"/>
                      </a:lnTo>
                      <a:lnTo>
                        <a:pt x="78" y="19"/>
                      </a:lnTo>
                      <a:lnTo>
                        <a:pt x="87" y="15"/>
                      </a:lnTo>
                      <a:lnTo>
                        <a:pt x="94" y="11"/>
                      </a:lnTo>
                      <a:lnTo>
                        <a:pt x="102" y="6"/>
                      </a:lnTo>
                      <a:lnTo>
                        <a:pt x="107" y="0"/>
                      </a:lnTo>
                      <a:lnTo>
                        <a:pt x="404" y="69"/>
                      </a:lnTo>
                      <a:lnTo>
                        <a:pt x="403" y="70"/>
                      </a:lnTo>
                      <a:lnTo>
                        <a:pt x="402" y="71"/>
                      </a:lnTo>
                      <a:lnTo>
                        <a:pt x="399" y="74"/>
                      </a:lnTo>
                      <a:lnTo>
                        <a:pt x="395" y="77"/>
                      </a:lnTo>
                      <a:lnTo>
                        <a:pt x="391" y="81"/>
                      </a:lnTo>
                      <a:lnTo>
                        <a:pt x="386" y="86"/>
                      </a:lnTo>
                      <a:lnTo>
                        <a:pt x="380" y="91"/>
                      </a:lnTo>
                      <a:lnTo>
                        <a:pt x="374" y="97"/>
                      </a:lnTo>
                      <a:lnTo>
                        <a:pt x="366" y="103"/>
                      </a:lnTo>
                      <a:lnTo>
                        <a:pt x="359" y="108"/>
                      </a:lnTo>
                      <a:lnTo>
                        <a:pt x="352" y="114"/>
                      </a:lnTo>
                      <a:lnTo>
                        <a:pt x="344" y="119"/>
                      </a:lnTo>
                      <a:lnTo>
                        <a:pt x="336" y="124"/>
                      </a:lnTo>
                      <a:lnTo>
                        <a:pt x="328" y="129"/>
                      </a:lnTo>
                      <a:lnTo>
                        <a:pt x="320" y="133"/>
                      </a:lnTo>
                      <a:lnTo>
                        <a:pt x="313" y="136"/>
                      </a:lnTo>
                      <a:lnTo>
                        <a:pt x="0" y="4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2" name="Freeform 81"/>
                <p:cNvSpPr>
                  <a:spLocks/>
                </p:cNvSpPr>
                <p:nvPr/>
              </p:nvSpPr>
              <p:spPr bwMode="auto">
                <a:xfrm>
                  <a:off x="2567" y="2112"/>
                  <a:ext cx="145" cy="66"/>
                </a:xfrm>
                <a:custGeom>
                  <a:avLst/>
                  <a:gdLst>
                    <a:gd name="T0" fmla="*/ 14 w 145"/>
                    <a:gd name="T1" fmla="*/ 65 h 66"/>
                    <a:gd name="T2" fmla="*/ 144 w 145"/>
                    <a:gd name="T3" fmla="*/ 26 h 66"/>
                    <a:gd name="T4" fmla="*/ 66 w 145"/>
                    <a:gd name="T5" fmla="*/ 0 h 66"/>
                    <a:gd name="T6" fmla="*/ 2 w 145"/>
                    <a:gd name="T7" fmla="*/ 7 h 66"/>
                    <a:gd name="T8" fmla="*/ 0 w 145"/>
                    <a:gd name="T9" fmla="*/ 61 h 66"/>
                    <a:gd name="T10" fmla="*/ 14 w 145"/>
                    <a:gd name="T11" fmla="*/ 65 h 66"/>
                    <a:gd name="T12" fmla="*/ 0 60000 65536"/>
                    <a:gd name="T13" fmla="*/ 0 60000 65536"/>
                    <a:gd name="T14" fmla="*/ 0 60000 65536"/>
                    <a:gd name="T15" fmla="*/ 0 60000 65536"/>
                    <a:gd name="T16" fmla="*/ 0 60000 65536"/>
                    <a:gd name="T17" fmla="*/ 0 60000 65536"/>
                    <a:gd name="T18" fmla="*/ 0 w 145"/>
                    <a:gd name="T19" fmla="*/ 0 h 66"/>
                    <a:gd name="T20" fmla="*/ 145 w 145"/>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145" h="66">
                      <a:moveTo>
                        <a:pt x="14" y="65"/>
                      </a:moveTo>
                      <a:lnTo>
                        <a:pt x="144" y="26"/>
                      </a:lnTo>
                      <a:lnTo>
                        <a:pt x="66" y="0"/>
                      </a:lnTo>
                      <a:lnTo>
                        <a:pt x="2" y="7"/>
                      </a:lnTo>
                      <a:lnTo>
                        <a:pt x="0" y="61"/>
                      </a:lnTo>
                      <a:lnTo>
                        <a:pt x="14" y="6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3" name="Freeform 82"/>
                <p:cNvSpPr>
                  <a:spLocks/>
                </p:cNvSpPr>
                <p:nvPr/>
              </p:nvSpPr>
              <p:spPr bwMode="auto">
                <a:xfrm>
                  <a:off x="2195" y="1835"/>
                  <a:ext cx="78" cy="310"/>
                </a:xfrm>
                <a:custGeom>
                  <a:avLst/>
                  <a:gdLst>
                    <a:gd name="T0" fmla="*/ 77 w 78"/>
                    <a:gd name="T1" fmla="*/ 7 h 310"/>
                    <a:gd name="T2" fmla="*/ 77 w 78"/>
                    <a:gd name="T3" fmla="*/ 7 h 310"/>
                    <a:gd name="T4" fmla="*/ 75 w 78"/>
                    <a:gd name="T5" fmla="*/ 6 h 310"/>
                    <a:gd name="T6" fmla="*/ 73 w 78"/>
                    <a:gd name="T7" fmla="*/ 6 h 310"/>
                    <a:gd name="T8" fmla="*/ 71 w 78"/>
                    <a:gd name="T9" fmla="*/ 5 h 310"/>
                    <a:gd name="T10" fmla="*/ 67 w 78"/>
                    <a:gd name="T11" fmla="*/ 3 h 310"/>
                    <a:gd name="T12" fmla="*/ 63 w 78"/>
                    <a:gd name="T13" fmla="*/ 2 h 310"/>
                    <a:gd name="T14" fmla="*/ 58 w 78"/>
                    <a:gd name="T15" fmla="*/ 1 h 310"/>
                    <a:gd name="T16" fmla="*/ 53 w 78"/>
                    <a:gd name="T17" fmla="*/ 0 h 310"/>
                    <a:gd name="T18" fmla="*/ 48 w 78"/>
                    <a:gd name="T19" fmla="*/ 0 h 310"/>
                    <a:gd name="T20" fmla="*/ 41 w 78"/>
                    <a:gd name="T21" fmla="*/ 0 h 310"/>
                    <a:gd name="T22" fmla="*/ 35 w 78"/>
                    <a:gd name="T23" fmla="*/ 1 h 310"/>
                    <a:gd name="T24" fmla="*/ 28 w 78"/>
                    <a:gd name="T25" fmla="*/ 2 h 310"/>
                    <a:gd name="T26" fmla="*/ 21 w 78"/>
                    <a:gd name="T27" fmla="*/ 4 h 310"/>
                    <a:gd name="T28" fmla="*/ 14 w 78"/>
                    <a:gd name="T29" fmla="*/ 6 h 310"/>
                    <a:gd name="T30" fmla="*/ 7 w 78"/>
                    <a:gd name="T31" fmla="*/ 10 h 310"/>
                    <a:gd name="T32" fmla="*/ 0 w 78"/>
                    <a:gd name="T33" fmla="*/ 15 h 310"/>
                    <a:gd name="T34" fmla="*/ 0 w 78"/>
                    <a:gd name="T35" fmla="*/ 309 h 310"/>
                    <a:gd name="T36" fmla="*/ 0 w 78"/>
                    <a:gd name="T37" fmla="*/ 309 h 310"/>
                    <a:gd name="T38" fmla="*/ 2 w 78"/>
                    <a:gd name="T39" fmla="*/ 309 h 310"/>
                    <a:gd name="T40" fmla="*/ 4 w 78"/>
                    <a:gd name="T41" fmla="*/ 309 h 310"/>
                    <a:gd name="T42" fmla="*/ 7 w 78"/>
                    <a:gd name="T43" fmla="*/ 308 h 310"/>
                    <a:gd name="T44" fmla="*/ 11 w 78"/>
                    <a:gd name="T45" fmla="*/ 308 h 310"/>
                    <a:gd name="T46" fmla="*/ 15 w 78"/>
                    <a:gd name="T47" fmla="*/ 307 h 310"/>
                    <a:gd name="T48" fmla="*/ 20 w 78"/>
                    <a:gd name="T49" fmla="*/ 306 h 310"/>
                    <a:gd name="T50" fmla="*/ 25 w 78"/>
                    <a:gd name="T51" fmla="*/ 305 h 310"/>
                    <a:gd name="T52" fmla="*/ 31 w 78"/>
                    <a:gd name="T53" fmla="*/ 303 h 310"/>
                    <a:gd name="T54" fmla="*/ 37 w 78"/>
                    <a:gd name="T55" fmla="*/ 301 h 310"/>
                    <a:gd name="T56" fmla="*/ 44 w 78"/>
                    <a:gd name="T57" fmla="*/ 299 h 310"/>
                    <a:gd name="T58" fmla="*/ 50 w 78"/>
                    <a:gd name="T59" fmla="*/ 296 h 310"/>
                    <a:gd name="T60" fmla="*/ 57 w 78"/>
                    <a:gd name="T61" fmla="*/ 292 h 310"/>
                    <a:gd name="T62" fmla="*/ 64 w 78"/>
                    <a:gd name="T63" fmla="*/ 289 h 310"/>
                    <a:gd name="T64" fmla="*/ 71 w 78"/>
                    <a:gd name="T65" fmla="*/ 284 h 310"/>
                    <a:gd name="T66" fmla="*/ 77 w 78"/>
                    <a:gd name="T67" fmla="*/ 279 h 310"/>
                    <a:gd name="T68" fmla="*/ 77 w 78"/>
                    <a:gd name="T69" fmla="*/ 7 h 3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
                    <a:gd name="T106" fmla="*/ 0 h 310"/>
                    <a:gd name="T107" fmla="*/ 78 w 78"/>
                    <a:gd name="T108" fmla="*/ 310 h 3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 h="310">
                      <a:moveTo>
                        <a:pt x="77" y="7"/>
                      </a:moveTo>
                      <a:lnTo>
                        <a:pt x="77" y="7"/>
                      </a:lnTo>
                      <a:lnTo>
                        <a:pt x="75" y="6"/>
                      </a:lnTo>
                      <a:lnTo>
                        <a:pt x="73" y="6"/>
                      </a:lnTo>
                      <a:lnTo>
                        <a:pt x="71" y="5"/>
                      </a:lnTo>
                      <a:lnTo>
                        <a:pt x="67" y="3"/>
                      </a:lnTo>
                      <a:lnTo>
                        <a:pt x="63" y="2"/>
                      </a:lnTo>
                      <a:lnTo>
                        <a:pt x="58" y="1"/>
                      </a:lnTo>
                      <a:lnTo>
                        <a:pt x="53" y="0"/>
                      </a:lnTo>
                      <a:lnTo>
                        <a:pt x="48" y="0"/>
                      </a:lnTo>
                      <a:lnTo>
                        <a:pt x="41" y="0"/>
                      </a:lnTo>
                      <a:lnTo>
                        <a:pt x="35" y="1"/>
                      </a:lnTo>
                      <a:lnTo>
                        <a:pt x="28" y="2"/>
                      </a:lnTo>
                      <a:lnTo>
                        <a:pt x="21" y="4"/>
                      </a:lnTo>
                      <a:lnTo>
                        <a:pt x="14" y="6"/>
                      </a:lnTo>
                      <a:lnTo>
                        <a:pt x="7" y="10"/>
                      </a:lnTo>
                      <a:lnTo>
                        <a:pt x="0" y="15"/>
                      </a:lnTo>
                      <a:lnTo>
                        <a:pt x="0" y="309"/>
                      </a:lnTo>
                      <a:lnTo>
                        <a:pt x="2" y="309"/>
                      </a:lnTo>
                      <a:lnTo>
                        <a:pt x="4" y="309"/>
                      </a:lnTo>
                      <a:lnTo>
                        <a:pt x="7" y="308"/>
                      </a:lnTo>
                      <a:lnTo>
                        <a:pt x="11" y="308"/>
                      </a:lnTo>
                      <a:lnTo>
                        <a:pt x="15" y="307"/>
                      </a:lnTo>
                      <a:lnTo>
                        <a:pt x="20" y="306"/>
                      </a:lnTo>
                      <a:lnTo>
                        <a:pt x="25" y="305"/>
                      </a:lnTo>
                      <a:lnTo>
                        <a:pt x="31" y="303"/>
                      </a:lnTo>
                      <a:lnTo>
                        <a:pt x="37" y="301"/>
                      </a:lnTo>
                      <a:lnTo>
                        <a:pt x="44" y="299"/>
                      </a:lnTo>
                      <a:lnTo>
                        <a:pt x="50" y="296"/>
                      </a:lnTo>
                      <a:lnTo>
                        <a:pt x="57" y="292"/>
                      </a:lnTo>
                      <a:lnTo>
                        <a:pt x="64" y="289"/>
                      </a:lnTo>
                      <a:lnTo>
                        <a:pt x="71" y="284"/>
                      </a:lnTo>
                      <a:lnTo>
                        <a:pt x="77" y="279"/>
                      </a:lnTo>
                      <a:lnTo>
                        <a:pt x="77" y="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4" name="Freeform 83"/>
                <p:cNvSpPr>
                  <a:spLocks/>
                </p:cNvSpPr>
                <p:nvPr/>
              </p:nvSpPr>
              <p:spPr bwMode="auto">
                <a:xfrm>
                  <a:off x="2197" y="1838"/>
                  <a:ext cx="67" cy="261"/>
                </a:xfrm>
                <a:custGeom>
                  <a:avLst/>
                  <a:gdLst>
                    <a:gd name="T0" fmla="*/ 66 w 67"/>
                    <a:gd name="T1" fmla="*/ 6 h 261"/>
                    <a:gd name="T2" fmla="*/ 66 w 67"/>
                    <a:gd name="T3" fmla="*/ 6 h 261"/>
                    <a:gd name="T4" fmla="*/ 65 w 67"/>
                    <a:gd name="T5" fmla="*/ 6 h 261"/>
                    <a:gd name="T6" fmla="*/ 63 w 67"/>
                    <a:gd name="T7" fmla="*/ 5 h 261"/>
                    <a:gd name="T8" fmla="*/ 60 w 67"/>
                    <a:gd name="T9" fmla="*/ 4 h 261"/>
                    <a:gd name="T10" fmla="*/ 57 w 67"/>
                    <a:gd name="T11" fmla="*/ 3 h 261"/>
                    <a:gd name="T12" fmla="*/ 54 w 67"/>
                    <a:gd name="T13" fmla="*/ 2 h 261"/>
                    <a:gd name="T14" fmla="*/ 50 w 67"/>
                    <a:gd name="T15" fmla="*/ 1 h 261"/>
                    <a:gd name="T16" fmla="*/ 46 w 67"/>
                    <a:gd name="T17" fmla="*/ 0 h 261"/>
                    <a:gd name="T18" fmla="*/ 41 w 67"/>
                    <a:gd name="T19" fmla="*/ 0 h 261"/>
                    <a:gd name="T20" fmla="*/ 35 w 67"/>
                    <a:gd name="T21" fmla="*/ 0 h 261"/>
                    <a:gd name="T22" fmla="*/ 30 w 67"/>
                    <a:gd name="T23" fmla="*/ 0 h 261"/>
                    <a:gd name="T24" fmla="*/ 24 w 67"/>
                    <a:gd name="T25" fmla="*/ 2 h 261"/>
                    <a:gd name="T26" fmla="*/ 18 w 67"/>
                    <a:gd name="T27" fmla="*/ 3 h 261"/>
                    <a:gd name="T28" fmla="*/ 12 w 67"/>
                    <a:gd name="T29" fmla="*/ 6 h 261"/>
                    <a:gd name="T30" fmla="*/ 6 w 67"/>
                    <a:gd name="T31" fmla="*/ 8 h 261"/>
                    <a:gd name="T32" fmla="*/ 0 w 67"/>
                    <a:gd name="T33" fmla="*/ 12 h 261"/>
                    <a:gd name="T34" fmla="*/ 0 w 67"/>
                    <a:gd name="T35" fmla="*/ 260 h 261"/>
                    <a:gd name="T36" fmla="*/ 0 w 67"/>
                    <a:gd name="T37" fmla="*/ 260 h 261"/>
                    <a:gd name="T38" fmla="*/ 2 w 67"/>
                    <a:gd name="T39" fmla="*/ 260 h 261"/>
                    <a:gd name="T40" fmla="*/ 4 w 67"/>
                    <a:gd name="T41" fmla="*/ 260 h 261"/>
                    <a:gd name="T42" fmla="*/ 6 w 67"/>
                    <a:gd name="T43" fmla="*/ 259 h 261"/>
                    <a:gd name="T44" fmla="*/ 9 w 67"/>
                    <a:gd name="T45" fmla="*/ 259 h 261"/>
                    <a:gd name="T46" fmla="*/ 13 w 67"/>
                    <a:gd name="T47" fmla="*/ 258 h 261"/>
                    <a:gd name="T48" fmla="*/ 17 w 67"/>
                    <a:gd name="T49" fmla="*/ 258 h 261"/>
                    <a:gd name="T50" fmla="*/ 22 w 67"/>
                    <a:gd name="T51" fmla="*/ 256 h 261"/>
                    <a:gd name="T52" fmla="*/ 27 w 67"/>
                    <a:gd name="T53" fmla="*/ 255 h 261"/>
                    <a:gd name="T54" fmla="*/ 32 w 67"/>
                    <a:gd name="T55" fmla="*/ 253 h 261"/>
                    <a:gd name="T56" fmla="*/ 38 w 67"/>
                    <a:gd name="T57" fmla="*/ 251 h 261"/>
                    <a:gd name="T58" fmla="*/ 43 w 67"/>
                    <a:gd name="T59" fmla="*/ 249 h 261"/>
                    <a:gd name="T60" fmla="*/ 49 w 67"/>
                    <a:gd name="T61" fmla="*/ 246 h 261"/>
                    <a:gd name="T62" fmla="*/ 55 w 67"/>
                    <a:gd name="T63" fmla="*/ 242 h 261"/>
                    <a:gd name="T64" fmla="*/ 60 w 67"/>
                    <a:gd name="T65" fmla="*/ 239 h 261"/>
                    <a:gd name="T66" fmla="*/ 66 w 67"/>
                    <a:gd name="T67" fmla="*/ 234 h 261"/>
                    <a:gd name="T68" fmla="*/ 66 w 67"/>
                    <a:gd name="T69" fmla="*/ 6 h 2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
                    <a:gd name="T106" fmla="*/ 0 h 261"/>
                    <a:gd name="T107" fmla="*/ 67 w 67"/>
                    <a:gd name="T108" fmla="*/ 261 h 2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 h="261">
                      <a:moveTo>
                        <a:pt x="66" y="6"/>
                      </a:moveTo>
                      <a:lnTo>
                        <a:pt x="66" y="6"/>
                      </a:lnTo>
                      <a:lnTo>
                        <a:pt x="65" y="6"/>
                      </a:lnTo>
                      <a:lnTo>
                        <a:pt x="63" y="5"/>
                      </a:lnTo>
                      <a:lnTo>
                        <a:pt x="60" y="4"/>
                      </a:lnTo>
                      <a:lnTo>
                        <a:pt x="57" y="3"/>
                      </a:lnTo>
                      <a:lnTo>
                        <a:pt x="54" y="2"/>
                      </a:lnTo>
                      <a:lnTo>
                        <a:pt x="50" y="1"/>
                      </a:lnTo>
                      <a:lnTo>
                        <a:pt x="46" y="0"/>
                      </a:lnTo>
                      <a:lnTo>
                        <a:pt x="41" y="0"/>
                      </a:lnTo>
                      <a:lnTo>
                        <a:pt x="35" y="0"/>
                      </a:lnTo>
                      <a:lnTo>
                        <a:pt x="30" y="0"/>
                      </a:lnTo>
                      <a:lnTo>
                        <a:pt x="24" y="2"/>
                      </a:lnTo>
                      <a:lnTo>
                        <a:pt x="18" y="3"/>
                      </a:lnTo>
                      <a:lnTo>
                        <a:pt x="12" y="6"/>
                      </a:lnTo>
                      <a:lnTo>
                        <a:pt x="6" y="8"/>
                      </a:lnTo>
                      <a:lnTo>
                        <a:pt x="0" y="12"/>
                      </a:lnTo>
                      <a:lnTo>
                        <a:pt x="0" y="260"/>
                      </a:lnTo>
                      <a:lnTo>
                        <a:pt x="2" y="260"/>
                      </a:lnTo>
                      <a:lnTo>
                        <a:pt x="4" y="260"/>
                      </a:lnTo>
                      <a:lnTo>
                        <a:pt x="6" y="259"/>
                      </a:lnTo>
                      <a:lnTo>
                        <a:pt x="9" y="259"/>
                      </a:lnTo>
                      <a:lnTo>
                        <a:pt x="13" y="258"/>
                      </a:lnTo>
                      <a:lnTo>
                        <a:pt x="17" y="258"/>
                      </a:lnTo>
                      <a:lnTo>
                        <a:pt x="22" y="256"/>
                      </a:lnTo>
                      <a:lnTo>
                        <a:pt x="27" y="255"/>
                      </a:lnTo>
                      <a:lnTo>
                        <a:pt x="32" y="253"/>
                      </a:lnTo>
                      <a:lnTo>
                        <a:pt x="38" y="251"/>
                      </a:lnTo>
                      <a:lnTo>
                        <a:pt x="43" y="249"/>
                      </a:lnTo>
                      <a:lnTo>
                        <a:pt x="49" y="246"/>
                      </a:lnTo>
                      <a:lnTo>
                        <a:pt x="55" y="242"/>
                      </a:lnTo>
                      <a:lnTo>
                        <a:pt x="60" y="239"/>
                      </a:lnTo>
                      <a:lnTo>
                        <a:pt x="66" y="234"/>
                      </a:lnTo>
                      <a:lnTo>
                        <a:pt x="66"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5" name="Freeform 84"/>
                <p:cNvSpPr>
                  <a:spLocks/>
                </p:cNvSpPr>
                <p:nvPr/>
              </p:nvSpPr>
              <p:spPr bwMode="auto">
                <a:xfrm>
                  <a:off x="2199" y="1841"/>
                  <a:ext cx="56" cy="212"/>
                </a:xfrm>
                <a:custGeom>
                  <a:avLst/>
                  <a:gdLst>
                    <a:gd name="T0" fmla="*/ 55 w 56"/>
                    <a:gd name="T1" fmla="*/ 5 h 212"/>
                    <a:gd name="T2" fmla="*/ 55 w 56"/>
                    <a:gd name="T3" fmla="*/ 5 h 212"/>
                    <a:gd name="T4" fmla="*/ 54 w 56"/>
                    <a:gd name="T5" fmla="*/ 4 h 212"/>
                    <a:gd name="T6" fmla="*/ 53 w 56"/>
                    <a:gd name="T7" fmla="*/ 4 h 212"/>
                    <a:gd name="T8" fmla="*/ 50 w 56"/>
                    <a:gd name="T9" fmla="*/ 3 h 212"/>
                    <a:gd name="T10" fmla="*/ 48 w 56"/>
                    <a:gd name="T11" fmla="*/ 2 h 212"/>
                    <a:gd name="T12" fmla="*/ 45 w 56"/>
                    <a:gd name="T13" fmla="*/ 1 h 212"/>
                    <a:gd name="T14" fmla="*/ 42 w 56"/>
                    <a:gd name="T15" fmla="*/ 1 h 212"/>
                    <a:gd name="T16" fmla="*/ 38 w 56"/>
                    <a:gd name="T17" fmla="*/ 0 h 212"/>
                    <a:gd name="T18" fmla="*/ 34 w 56"/>
                    <a:gd name="T19" fmla="*/ 0 h 212"/>
                    <a:gd name="T20" fmla="*/ 30 w 56"/>
                    <a:gd name="T21" fmla="*/ 0 h 212"/>
                    <a:gd name="T22" fmla="*/ 25 w 56"/>
                    <a:gd name="T23" fmla="*/ 0 h 212"/>
                    <a:gd name="T24" fmla="*/ 20 w 56"/>
                    <a:gd name="T25" fmla="*/ 1 h 212"/>
                    <a:gd name="T26" fmla="*/ 15 w 56"/>
                    <a:gd name="T27" fmla="*/ 2 h 212"/>
                    <a:gd name="T28" fmla="*/ 10 w 56"/>
                    <a:gd name="T29" fmla="*/ 4 h 212"/>
                    <a:gd name="T30" fmla="*/ 5 w 56"/>
                    <a:gd name="T31" fmla="*/ 7 h 212"/>
                    <a:gd name="T32" fmla="*/ 0 w 56"/>
                    <a:gd name="T33" fmla="*/ 10 h 212"/>
                    <a:gd name="T34" fmla="*/ 0 w 56"/>
                    <a:gd name="T35" fmla="*/ 211 h 212"/>
                    <a:gd name="T36" fmla="*/ 0 w 56"/>
                    <a:gd name="T37" fmla="*/ 211 h 212"/>
                    <a:gd name="T38" fmla="*/ 1 w 56"/>
                    <a:gd name="T39" fmla="*/ 211 h 212"/>
                    <a:gd name="T40" fmla="*/ 3 w 56"/>
                    <a:gd name="T41" fmla="*/ 211 h 212"/>
                    <a:gd name="T42" fmla="*/ 5 w 56"/>
                    <a:gd name="T43" fmla="*/ 210 h 212"/>
                    <a:gd name="T44" fmla="*/ 8 w 56"/>
                    <a:gd name="T45" fmla="*/ 210 h 212"/>
                    <a:gd name="T46" fmla="*/ 11 w 56"/>
                    <a:gd name="T47" fmla="*/ 210 h 212"/>
                    <a:gd name="T48" fmla="*/ 14 w 56"/>
                    <a:gd name="T49" fmla="*/ 209 h 212"/>
                    <a:gd name="T50" fmla="*/ 18 w 56"/>
                    <a:gd name="T51" fmla="*/ 208 h 212"/>
                    <a:gd name="T52" fmla="*/ 22 w 56"/>
                    <a:gd name="T53" fmla="*/ 207 h 212"/>
                    <a:gd name="T54" fmla="*/ 27 w 56"/>
                    <a:gd name="T55" fmla="*/ 205 h 212"/>
                    <a:gd name="T56" fmla="*/ 31 w 56"/>
                    <a:gd name="T57" fmla="*/ 204 h 212"/>
                    <a:gd name="T58" fmla="*/ 36 w 56"/>
                    <a:gd name="T59" fmla="*/ 202 h 212"/>
                    <a:gd name="T60" fmla="*/ 41 w 56"/>
                    <a:gd name="T61" fmla="*/ 200 h 212"/>
                    <a:gd name="T62" fmla="*/ 46 w 56"/>
                    <a:gd name="T63" fmla="*/ 197 h 212"/>
                    <a:gd name="T64" fmla="*/ 50 w 56"/>
                    <a:gd name="T65" fmla="*/ 193 h 212"/>
                    <a:gd name="T66" fmla="*/ 55 w 56"/>
                    <a:gd name="T67" fmla="*/ 190 h 212"/>
                    <a:gd name="T68" fmla="*/ 55 w 56"/>
                    <a:gd name="T69" fmla="*/ 5 h 2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212"/>
                    <a:gd name="T107" fmla="*/ 56 w 56"/>
                    <a:gd name="T108" fmla="*/ 212 h 2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212">
                      <a:moveTo>
                        <a:pt x="55" y="5"/>
                      </a:moveTo>
                      <a:lnTo>
                        <a:pt x="55" y="5"/>
                      </a:lnTo>
                      <a:lnTo>
                        <a:pt x="54" y="4"/>
                      </a:lnTo>
                      <a:lnTo>
                        <a:pt x="53" y="4"/>
                      </a:lnTo>
                      <a:lnTo>
                        <a:pt x="50" y="3"/>
                      </a:lnTo>
                      <a:lnTo>
                        <a:pt x="48" y="2"/>
                      </a:lnTo>
                      <a:lnTo>
                        <a:pt x="45" y="1"/>
                      </a:lnTo>
                      <a:lnTo>
                        <a:pt x="42" y="1"/>
                      </a:lnTo>
                      <a:lnTo>
                        <a:pt x="38" y="0"/>
                      </a:lnTo>
                      <a:lnTo>
                        <a:pt x="34" y="0"/>
                      </a:lnTo>
                      <a:lnTo>
                        <a:pt x="30" y="0"/>
                      </a:lnTo>
                      <a:lnTo>
                        <a:pt x="25" y="0"/>
                      </a:lnTo>
                      <a:lnTo>
                        <a:pt x="20" y="1"/>
                      </a:lnTo>
                      <a:lnTo>
                        <a:pt x="15" y="2"/>
                      </a:lnTo>
                      <a:lnTo>
                        <a:pt x="10" y="4"/>
                      </a:lnTo>
                      <a:lnTo>
                        <a:pt x="5" y="7"/>
                      </a:lnTo>
                      <a:lnTo>
                        <a:pt x="0" y="10"/>
                      </a:lnTo>
                      <a:lnTo>
                        <a:pt x="0" y="211"/>
                      </a:lnTo>
                      <a:lnTo>
                        <a:pt x="1" y="211"/>
                      </a:lnTo>
                      <a:lnTo>
                        <a:pt x="3" y="211"/>
                      </a:lnTo>
                      <a:lnTo>
                        <a:pt x="5" y="210"/>
                      </a:lnTo>
                      <a:lnTo>
                        <a:pt x="8" y="210"/>
                      </a:lnTo>
                      <a:lnTo>
                        <a:pt x="11" y="210"/>
                      </a:lnTo>
                      <a:lnTo>
                        <a:pt x="14" y="209"/>
                      </a:lnTo>
                      <a:lnTo>
                        <a:pt x="18" y="208"/>
                      </a:lnTo>
                      <a:lnTo>
                        <a:pt x="22" y="207"/>
                      </a:lnTo>
                      <a:lnTo>
                        <a:pt x="27" y="205"/>
                      </a:lnTo>
                      <a:lnTo>
                        <a:pt x="31" y="204"/>
                      </a:lnTo>
                      <a:lnTo>
                        <a:pt x="36" y="202"/>
                      </a:lnTo>
                      <a:lnTo>
                        <a:pt x="41" y="200"/>
                      </a:lnTo>
                      <a:lnTo>
                        <a:pt x="46" y="197"/>
                      </a:lnTo>
                      <a:lnTo>
                        <a:pt x="50" y="193"/>
                      </a:lnTo>
                      <a:lnTo>
                        <a:pt x="55" y="190"/>
                      </a:lnTo>
                      <a:lnTo>
                        <a:pt x="5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6" name="Freeform 85"/>
                <p:cNvSpPr>
                  <a:spLocks/>
                </p:cNvSpPr>
                <p:nvPr/>
              </p:nvSpPr>
              <p:spPr bwMode="auto">
                <a:xfrm>
                  <a:off x="2201" y="1843"/>
                  <a:ext cx="46" cy="165"/>
                </a:xfrm>
                <a:custGeom>
                  <a:avLst/>
                  <a:gdLst>
                    <a:gd name="T0" fmla="*/ 45 w 46"/>
                    <a:gd name="T1" fmla="*/ 4 h 165"/>
                    <a:gd name="T2" fmla="*/ 44 w 46"/>
                    <a:gd name="T3" fmla="*/ 4 h 165"/>
                    <a:gd name="T4" fmla="*/ 41 w 46"/>
                    <a:gd name="T5" fmla="*/ 2 h 165"/>
                    <a:gd name="T6" fmla="*/ 37 w 46"/>
                    <a:gd name="T7" fmla="*/ 1 h 165"/>
                    <a:gd name="T8" fmla="*/ 31 w 46"/>
                    <a:gd name="T9" fmla="*/ 0 h 165"/>
                    <a:gd name="T10" fmla="*/ 24 w 46"/>
                    <a:gd name="T11" fmla="*/ 0 h 165"/>
                    <a:gd name="T12" fmla="*/ 17 w 46"/>
                    <a:gd name="T13" fmla="*/ 1 h 165"/>
                    <a:gd name="T14" fmla="*/ 8 w 46"/>
                    <a:gd name="T15" fmla="*/ 3 h 165"/>
                    <a:gd name="T16" fmla="*/ 0 w 46"/>
                    <a:gd name="T17" fmla="*/ 8 h 165"/>
                    <a:gd name="T18" fmla="*/ 0 w 46"/>
                    <a:gd name="T19" fmla="*/ 164 h 165"/>
                    <a:gd name="T20" fmla="*/ 1 w 46"/>
                    <a:gd name="T21" fmla="*/ 164 h 165"/>
                    <a:gd name="T22" fmla="*/ 4 w 46"/>
                    <a:gd name="T23" fmla="*/ 164 h 165"/>
                    <a:gd name="T24" fmla="*/ 9 w 46"/>
                    <a:gd name="T25" fmla="*/ 163 h 165"/>
                    <a:gd name="T26" fmla="*/ 15 w 46"/>
                    <a:gd name="T27" fmla="*/ 161 h 165"/>
                    <a:gd name="T28" fmla="*/ 22 w 46"/>
                    <a:gd name="T29" fmla="*/ 159 h 165"/>
                    <a:gd name="T30" fmla="*/ 30 w 46"/>
                    <a:gd name="T31" fmla="*/ 156 h 165"/>
                    <a:gd name="T32" fmla="*/ 37 w 46"/>
                    <a:gd name="T33" fmla="*/ 152 h 165"/>
                    <a:gd name="T34" fmla="*/ 45 w 46"/>
                    <a:gd name="T35" fmla="*/ 147 h 165"/>
                    <a:gd name="T36" fmla="*/ 45 w 46"/>
                    <a:gd name="T37" fmla="*/ 4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65"/>
                    <a:gd name="T59" fmla="*/ 46 w 46"/>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65">
                      <a:moveTo>
                        <a:pt x="45" y="4"/>
                      </a:moveTo>
                      <a:lnTo>
                        <a:pt x="44" y="4"/>
                      </a:lnTo>
                      <a:lnTo>
                        <a:pt x="41" y="2"/>
                      </a:lnTo>
                      <a:lnTo>
                        <a:pt x="37" y="1"/>
                      </a:lnTo>
                      <a:lnTo>
                        <a:pt x="31" y="0"/>
                      </a:lnTo>
                      <a:lnTo>
                        <a:pt x="24" y="0"/>
                      </a:lnTo>
                      <a:lnTo>
                        <a:pt x="17" y="1"/>
                      </a:lnTo>
                      <a:lnTo>
                        <a:pt x="8" y="3"/>
                      </a:lnTo>
                      <a:lnTo>
                        <a:pt x="0" y="8"/>
                      </a:lnTo>
                      <a:lnTo>
                        <a:pt x="0" y="164"/>
                      </a:lnTo>
                      <a:lnTo>
                        <a:pt x="1" y="164"/>
                      </a:lnTo>
                      <a:lnTo>
                        <a:pt x="4" y="164"/>
                      </a:lnTo>
                      <a:lnTo>
                        <a:pt x="9" y="163"/>
                      </a:lnTo>
                      <a:lnTo>
                        <a:pt x="15" y="161"/>
                      </a:lnTo>
                      <a:lnTo>
                        <a:pt x="22" y="159"/>
                      </a:lnTo>
                      <a:lnTo>
                        <a:pt x="30" y="156"/>
                      </a:lnTo>
                      <a:lnTo>
                        <a:pt x="37" y="152"/>
                      </a:lnTo>
                      <a:lnTo>
                        <a:pt x="45" y="147"/>
                      </a:lnTo>
                      <a:lnTo>
                        <a:pt x="45"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7" name="Freeform 86"/>
                <p:cNvSpPr>
                  <a:spLocks/>
                </p:cNvSpPr>
                <p:nvPr/>
              </p:nvSpPr>
              <p:spPr bwMode="auto">
                <a:xfrm>
                  <a:off x="2204" y="1845"/>
                  <a:ext cx="34" cy="117"/>
                </a:xfrm>
                <a:custGeom>
                  <a:avLst/>
                  <a:gdLst>
                    <a:gd name="T0" fmla="*/ 33 w 34"/>
                    <a:gd name="T1" fmla="*/ 3 h 117"/>
                    <a:gd name="T2" fmla="*/ 32 w 34"/>
                    <a:gd name="T3" fmla="*/ 3 h 117"/>
                    <a:gd name="T4" fmla="*/ 30 w 34"/>
                    <a:gd name="T5" fmla="*/ 2 h 117"/>
                    <a:gd name="T6" fmla="*/ 27 w 34"/>
                    <a:gd name="T7" fmla="*/ 1 h 117"/>
                    <a:gd name="T8" fmla="*/ 23 w 34"/>
                    <a:gd name="T9" fmla="*/ 0 h 117"/>
                    <a:gd name="T10" fmla="*/ 18 w 34"/>
                    <a:gd name="T11" fmla="*/ 0 h 117"/>
                    <a:gd name="T12" fmla="*/ 12 w 34"/>
                    <a:gd name="T13" fmla="*/ 1 h 117"/>
                    <a:gd name="T14" fmla="*/ 6 w 34"/>
                    <a:gd name="T15" fmla="*/ 3 h 117"/>
                    <a:gd name="T16" fmla="*/ 0 w 34"/>
                    <a:gd name="T17" fmla="*/ 7 h 117"/>
                    <a:gd name="T18" fmla="*/ 0 w 34"/>
                    <a:gd name="T19" fmla="*/ 116 h 117"/>
                    <a:gd name="T20" fmla="*/ 1 w 34"/>
                    <a:gd name="T21" fmla="*/ 116 h 117"/>
                    <a:gd name="T22" fmla="*/ 3 w 34"/>
                    <a:gd name="T23" fmla="*/ 116 h 117"/>
                    <a:gd name="T24" fmla="*/ 6 w 34"/>
                    <a:gd name="T25" fmla="*/ 115 h 117"/>
                    <a:gd name="T26" fmla="*/ 11 w 34"/>
                    <a:gd name="T27" fmla="*/ 114 h 117"/>
                    <a:gd name="T28" fmla="*/ 16 w 34"/>
                    <a:gd name="T29" fmla="*/ 113 h 117"/>
                    <a:gd name="T30" fmla="*/ 22 w 34"/>
                    <a:gd name="T31" fmla="*/ 110 h 117"/>
                    <a:gd name="T32" fmla="*/ 27 w 34"/>
                    <a:gd name="T33" fmla="*/ 107 h 117"/>
                    <a:gd name="T34" fmla="*/ 33 w 34"/>
                    <a:gd name="T35" fmla="*/ 103 h 117"/>
                    <a:gd name="T36" fmla="*/ 33 w 34"/>
                    <a:gd name="T37" fmla="*/ 3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117"/>
                    <a:gd name="T59" fmla="*/ 34 w 34"/>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117">
                      <a:moveTo>
                        <a:pt x="33" y="3"/>
                      </a:moveTo>
                      <a:lnTo>
                        <a:pt x="32" y="3"/>
                      </a:lnTo>
                      <a:lnTo>
                        <a:pt x="30" y="2"/>
                      </a:lnTo>
                      <a:lnTo>
                        <a:pt x="27" y="1"/>
                      </a:lnTo>
                      <a:lnTo>
                        <a:pt x="23" y="0"/>
                      </a:lnTo>
                      <a:lnTo>
                        <a:pt x="18" y="0"/>
                      </a:lnTo>
                      <a:lnTo>
                        <a:pt x="12" y="1"/>
                      </a:lnTo>
                      <a:lnTo>
                        <a:pt x="6" y="3"/>
                      </a:lnTo>
                      <a:lnTo>
                        <a:pt x="0" y="7"/>
                      </a:lnTo>
                      <a:lnTo>
                        <a:pt x="0" y="116"/>
                      </a:lnTo>
                      <a:lnTo>
                        <a:pt x="1" y="116"/>
                      </a:lnTo>
                      <a:lnTo>
                        <a:pt x="3" y="116"/>
                      </a:lnTo>
                      <a:lnTo>
                        <a:pt x="6" y="115"/>
                      </a:lnTo>
                      <a:lnTo>
                        <a:pt x="11" y="114"/>
                      </a:lnTo>
                      <a:lnTo>
                        <a:pt x="16" y="113"/>
                      </a:lnTo>
                      <a:lnTo>
                        <a:pt x="22" y="110"/>
                      </a:lnTo>
                      <a:lnTo>
                        <a:pt x="27" y="107"/>
                      </a:lnTo>
                      <a:lnTo>
                        <a:pt x="33" y="103"/>
                      </a:lnTo>
                      <a:lnTo>
                        <a:pt x="33"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8" name="Freeform 87"/>
                <p:cNvSpPr>
                  <a:spLocks/>
                </p:cNvSpPr>
                <p:nvPr/>
              </p:nvSpPr>
              <p:spPr bwMode="auto">
                <a:xfrm>
                  <a:off x="2205" y="1848"/>
                  <a:ext cx="24" cy="68"/>
                </a:xfrm>
                <a:custGeom>
                  <a:avLst/>
                  <a:gdLst>
                    <a:gd name="T0" fmla="*/ 23 w 24"/>
                    <a:gd name="T1" fmla="*/ 2 h 68"/>
                    <a:gd name="T2" fmla="*/ 22 w 24"/>
                    <a:gd name="T3" fmla="*/ 2 h 68"/>
                    <a:gd name="T4" fmla="*/ 21 w 24"/>
                    <a:gd name="T5" fmla="*/ 1 h 68"/>
                    <a:gd name="T6" fmla="*/ 19 w 24"/>
                    <a:gd name="T7" fmla="*/ 1 h 68"/>
                    <a:gd name="T8" fmla="*/ 16 w 24"/>
                    <a:gd name="T9" fmla="*/ 0 h 68"/>
                    <a:gd name="T10" fmla="*/ 13 w 24"/>
                    <a:gd name="T11" fmla="*/ 0 h 68"/>
                    <a:gd name="T12" fmla="*/ 9 w 24"/>
                    <a:gd name="T13" fmla="*/ 0 h 68"/>
                    <a:gd name="T14" fmla="*/ 4 w 24"/>
                    <a:gd name="T15" fmla="*/ 2 h 68"/>
                    <a:gd name="T16" fmla="*/ 0 w 24"/>
                    <a:gd name="T17" fmla="*/ 4 h 68"/>
                    <a:gd name="T18" fmla="*/ 0 w 24"/>
                    <a:gd name="T19" fmla="*/ 67 h 68"/>
                    <a:gd name="T20" fmla="*/ 1 w 24"/>
                    <a:gd name="T21" fmla="*/ 67 h 68"/>
                    <a:gd name="T22" fmla="*/ 2 w 24"/>
                    <a:gd name="T23" fmla="*/ 67 h 68"/>
                    <a:gd name="T24" fmla="*/ 5 w 24"/>
                    <a:gd name="T25" fmla="*/ 66 h 68"/>
                    <a:gd name="T26" fmla="*/ 8 w 24"/>
                    <a:gd name="T27" fmla="*/ 65 h 68"/>
                    <a:gd name="T28" fmla="*/ 11 w 24"/>
                    <a:gd name="T29" fmla="*/ 65 h 68"/>
                    <a:gd name="T30" fmla="*/ 15 w 24"/>
                    <a:gd name="T31" fmla="*/ 63 h 68"/>
                    <a:gd name="T32" fmla="*/ 19 w 24"/>
                    <a:gd name="T33" fmla="*/ 60 h 68"/>
                    <a:gd name="T34" fmla="*/ 23 w 24"/>
                    <a:gd name="T35" fmla="*/ 58 h 68"/>
                    <a:gd name="T36" fmla="*/ 23 w 24"/>
                    <a:gd name="T37" fmla="*/ 2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68"/>
                    <a:gd name="T59" fmla="*/ 24 w 24"/>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68">
                      <a:moveTo>
                        <a:pt x="23" y="2"/>
                      </a:moveTo>
                      <a:lnTo>
                        <a:pt x="22" y="2"/>
                      </a:lnTo>
                      <a:lnTo>
                        <a:pt x="21" y="1"/>
                      </a:lnTo>
                      <a:lnTo>
                        <a:pt x="19" y="1"/>
                      </a:lnTo>
                      <a:lnTo>
                        <a:pt x="16" y="0"/>
                      </a:lnTo>
                      <a:lnTo>
                        <a:pt x="13" y="0"/>
                      </a:lnTo>
                      <a:lnTo>
                        <a:pt x="9" y="0"/>
                      </a:lnTo>
                      <a:lnTo>
                        <a:pt x="4" y="2"/>
                      </a:lnTo>
                      <a:lnTo>
                        <a:pt x="0" y="4"/>
                      </a:lnTo>
                      <a:lnTo>
                        <a:pt x="0" y="67"/>
                      </a:lnTo>
                      <a:lnTo>
                        <a:pt x="1" y="67"/>
                      </a:lnTo>
                      <a:lnTo>
                        <a:pt x="2" y="67"/>
                      </a:lnTo>
                      <a:lnTo>
                        <a:pt x="5" y="66"/>
                      </a:lnTo>
                      <a:lnTo>
                        <a:pt x="8" y="65"/>
                      </a:lnTo>
                      <a:lnTo>
                        <a:pt x="11" y="65"/>
                      </a:lnTo>
                      <a:lnTo>
                        <a:pt x="15" y="63"/>
                      </a:lnTo>
                      <a:lnTo>
                        <a:pt x="19" y="60"/>
                      </a:lnTo>
                      <a:lnTo>
                        <a:pt x="23" y="58"/>
                      </a:lnTo>
                      <a:lnTo>
                        <a:pt x="23"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9" name="Freeform 88"/>
                <p:cNvSpPr>
                  <a:spLocks/>
                </p:cNvSpPr>
                <p:nvPr/>
              </p:nvSpPr>
              <p:spPr bwMode="auto">
                <a:xfrm>
                  <a:off x="2482" y="2039"/>
                  <a:ext cx="34" cy="36"/>
                </a:xfrm>
                <a:custGeom>
                  <a:avLst/>
                  <a:gdLst>
                    <a:gd name="T0" fmla="*/ 17 w 34"/>
                    <a:gd name="T1" fmla="*/ 35 h 36"/>
                    <a:gd name="T2" fmla="*/ 20 w 34"/>
                    <a:gd name="T3" fmla="*/ 35 h 36"/>
                    <a:gd name="T4" fmla="*/ 23 w 34"/>
                    <a:gd name="T5" fmla="*/ 33 h 36"/>
                    <a:gd name="T6" fmla="*/ 26 w 34"/>
                    <a:gd name="T7" fmla="*/ 32 h 36"/>
                    <a:gd name="T8" fmla="*/ 28 w 34"/>
                    <a:gd name="T9" fmla="*/ 30 h 36"/>
                    <a:gd name="T10" fmla="*/ 30 w 34"/>
                    <a:gd name="T11" fmla="*/ 27 h 36"/>
                    <a:gd name="T12" fmla="*/ 32 w 34"/>
                    <a:gd name="T13" fmla="*/ 24 h 36"/>
                    <a:gd name="T14" fmla="*/ 33 w 34"/>
                    <a:gd name="T15" fmla="*/ 21 h 36"/>
                    <a:gd name="T16" fmla="*/ 33 w 34"/>
                    <a:gd name="T17" fmla="*/ 18 h 36"/>
                    <a:gd name="T18" fmla="*/ 33 w 34"/>
                    <a:gd name="T19" fmla="*/ 14 h 36"/>
                    <a:gd name="T20" fmla="*/ 32 w 34"/>
                    <a:gd name="T21" fmla="*/ 11 h 36"/>
                    <a:gd name="T22" fmla="*/ 30 w 34"/>
                    <a:gd name="T23" fmla="*/ 8 h 36"/>
                    <a:gd name="T24" fmla="*/ 28 w 34"/>
                    <a:gd name="T25" fmla="*/ 5 h 36"/>
                    <a:gd name="T26" fmla="*/ 26 w 34"/>
                    <a:gd name="T27" fmla="*/ 3 h 36"/>
                    <a:gd name="T28" fmla="*/ 23 w 34"/>
                    <a:gd name="T29" fmla="*/ 2 h 36"/>
                    <a:gd name="T30" fmla="*/ 20 w 34"/>
                    <a:gd name="T31" fmla="*/ 1 h 36"/>
                    <a:gd name="T32" fmla="*/ 17 w 34"/>
                    <a:gd name="T33" fmla="*/ 0 h 36"/>
                    <a:gd name="T34" fmla="*/ 13 w 34"/>
                    <a:gd name="T35" fmla="*/ 1 h 36"/>
                    <a:gd name="T36" fmla="*/ 10 w 34"/>
                    <a:gd name="T37" fmla="*/ 2 h 36"/>
                    <a:gd name="T38" fmla="*/ 8 w 34"/>
                    <a:gd name="T39" fmla="*/ 3 h 36"/>
                    <a:gd name="T40" fmla="*/ 5 w 34"/>
                    <a:gd name="T41" fmla="*/ 5 h 36"/>
                    <a:gd name="T42" fmla="*/ 3 w 34"/>
                    <a:gd name="T43" fmla="*/ 8 h 36"/>
                    <a:gd name="T44" fmla="*/ 1 w 34"/>
                    <a:gd name="T45" fmla="*/ 11 h 36"/>
                    <a:gd name="T46" fmla="*/ 0 w 34"/>
                    <a:gd name="T47" fmla="*/ 14 h 36"/>
                    <a:gd name="T48" fmla="*/ 0 w 34"/>
                    <a:gd name="T49" fmla="*/ 18 h 36"/>
                    <a:gd name="T50" fmla="*/ 0 w 34"/>
                    <a:gd name="T51" fmla="*/ 21 h 36"/>
                    <a:gd name="T52" fmla="*/ 1 w 34"/>
                    <a:gd name="T53" fmla="*/ 24 h 36"/>
                    <a:gd name="T54" fmla="*/ 3 w 34"/>
                    <a:gd name="T55" fmla="*/ 27 h 36"/>
                    <a:gd name="T56" fmla="*/ 5 w 34"/>
                    <a:gd name="T57" fmla="*/ 30 h 36"/>
                    <a:gd name="T58" fmla="*/ 8 w 34"/>
                    <a:gd name="T59" fmla="*/ 32 h 36"/>
                    <a:gd name="T60" fmla="*/ 10 w 34"/>
                    <a:gd name="T61" fmla="*/ 33 h 36"/>
                    <a:gd name="T62" fmla="*/ 13 w 34"/>
                    <a:gd name="T63" fmla="*/ 35 h 36"/>
                    <a:gd name="T64" fmla="*/ 17 w 34"/>
                    <a:gd name="T65" fmla="*/ 35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36"/>
                    <a:gd name="T101" fmla="*/ 34 w 34"/>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36">
                      <a:moveTo>
                        <a:pt x="17" y="35"/>
                      </a:moveTo>
                      <a:lnTo>
                        <a:pt x="20" y="35"/>
                      </a:lnTo>
                      <a:lnTo>
                        <a:pt x="23" y="33"/>
                      </a:lnTo>
                      <a:lnTo>
                        <a:pt x="26" y="32"/>
                      </a:lnTo>
                      <a:lnTo>
                        <a:pt x="28" y="30"/>
                      </a:lnTo>
                      <a:lnTo>
                        <a:pt x="30" y="27"/>
                      </a:lnTo>
                      <a:lnTo>
                        <a:pt x="32" y="24"/>
                      </a:lnTo>
                      <a:lnTo>
                        <a:pt x="33" y="21"/>
                      </a:lnTo>
                      <a:lnTo>
                        <a:pt x="33" y="18"/>
                      </a:lnTo>
                      <a:lnTo>
                        <a:pt x="33" y="14"/>
                      </a:lnTo>
                      <a:lnTo>
                        <a:pt x="32" y="11"/>
                      </a:lnTo>
                      <a:lnTo>
                        <a:pt x="30" y="8"/>
                      </a:lnTo>
                      <a:lnTo>
                        <a:pt x="28" y="5"/>
                      </a:lnTo>
                      <a:lnTo>
                        <a:pt x="26" y="3"/>
                      </a:lnTo>
                      <a:lnTo>
                        <a:pt x="23" y="2"/>
                      </a:lnTo>
                      <a:lnTo>
                        <a:pt x="20" y="1"/>
                      </a:lnTo>
                      <a:lnTo>
                        <a:pt x="17" y="0"/>
                      </a:lnTo>
                      <a:lnTo>
                        <a:pt x="13" y="1"/>
                      </a:lnTo>
                      <a:lnTo>
                        <a:pt x="10" y="2"/>
                      </a:lnTo>
                      <a:lnTo>
                        <a:pt x="8" y="3"/>
                      </a:lnTo>
                      <a:lnTo>
                        <a:pt x="5" y="5"/>
                      </a:lnTo>
                      <a:lnTo>
                        <a:pt x="3" y="8"/>
                      </a:lnTo>
                      <a:lnTo>
                        <a:pt x="1" y="11"/>
                      </a:lnTo>
                      <a:lnTo>
                        <a:pt x="0" y="14"/>
                      </a:lnTo>
                      <a:lnTo>
                        <a:pt x="0" y="18"/>
                      </a:lnTo>
                      <a:lnTo>
                        <a:pt x="0" y="21"/>
                      </a:lnTo>
                      <a:lnTo>
                        <a:pt x="1" y="24"/>
                      </a:lnTo>
                      <a:lnTo>
                        <a:pt x="3" y="27"/>
                      </a:lnTo>
                      <a:lnTo>
                        <a:pt x="5" y="30"/>
                      </a:lnTo>
                      <a:lnTo>
                        <a:pt x="8" y="32"/>
                      </a:lnTo>
                      <a:lnTo>
                        <a:pt x="10" y="33"/>
                      </a:lnTo>
                      <a:lnTo>
                        <a:pt x="13" y="35"/>
                      </a:lnTo>
                      <a:lnTo>
                        <a:pt x="17" y="3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0" name="Freeform 89"/>
                <p:cNvSpPr>
                  <a:spLocks/>
                </p:cNvSpPr>
                <p:nvPr/>
              </p:nvSpPr>
              <p:spPr bwMode="auto">
                <a:xfrm>
                  <a:off x="2379" y="2040"/>
                  <a:ext cx="18" cy="18"/>
                </a:xfrm>
                <a:custGeom>
                  <a:avLst/>
                  <a:gdLst>
                    <a:gd name="T0" fmla="*/ 8 w 18"/>
                    <a:gd name="T1" fmla="*/ 17 h 18"/>
                    <a:gd name="T2" fmla="*/ 12 w 18"/>
                    <a:gd name="T3" fmla="*/ 16 h 18"/>
                    <a:gd name="T4" fmla="*/ 15 w 18"/>
                    <a:gd name="T5" fmla="*/ 14 h 18"/>
                    <a:gd name="T6" fmla="*/ 16 w 18"/>
                    <a:gd name="T7" fmla="*/ 11 h 18"/>
                    <a:gd name="T8" fmla="*/ 17 w 18"/>
                    <a:gd name="T9" fmla="*/ 8 h 18"/>
                    <a:gd name="T10" fmla="*/ 16 w 18"/>
                    <a:gd name="T11" fmla="*/ 5 h 18"/>
                    <a:gd name="T12" fmla="*/ 15 w 18"/>
                    <a:gd name="T13" fmla="*/ 2 h 18"/>
                    <a:gd name="T14" fmla="*/ 12 w 18"/>
                    <a:gd name="T15" fmla="*/ 1 h 18"/>
                    <a:gd name="T16" fmla="*/ 8 w 18"/>
                    <a:gd name="T17" fmla="*/ 0 h 18"/>
                    <a:gd name="T18" fmla="*/ 5 w 18"/>
                    <a:gd name="T19" fmla="*/ 1 h 18"/>
                    <a:gd name="T20" fmla="*/ 2 w 18"/>
                    <a:gd name="T21" fmla="*/ 2 h 18"/>
                    <a:gd name="T22" fmla="*/ 1 w 18"/>
                    <a:gd name="T23" fmla="*/ 5 h 18"/>
                    <a:gd name="T24" fmla="*/ 0 w 18"/>
                    <a:gd name="T25" fmla="*/ 8 h 18"/>
                    <a:gd name="T26" fmla="*/ 1 w 18"/>
                    <a:gd name="T27" fmla="*/ 11 h 18"/>
                    <a:gd name="T28" fmla="*/ 2 w 18"/>
                    <a:gd name="T29" fmla="*/ 14 h 18"/>
                    <a:gd name="T30" fmla="*/ 5 w 18"/>
                    <a:gd name="T31" fmla="*/ 16 h 18"/>
                    <a:gd name="T32" fmla="*/ 8 w 18"/>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8"/>
                    <a:gd name="T53" fmla="*/ 18 w 18"/>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8">
                      <a:moveTo>
                        <a:pt x="8" y="17"/>
                      </a:moveTo>
                      <a:lnTo>
                        <a:pt x="12" y="16"/>
                      </a:lnTo>
                      <a:lnTo>
                        <a:pt x="15" y="14"/>
                      </a:lnTo>
                      <a:lnTo>
                        <a:pt x="16" y="11"/>
                      </a:lnTo>
                      <a:lnTo>
                        <a:pt x="17" y="8"/>
                      </a:lnTo>
                      <a:lnTo>
                        <a:pt x="16" y="5"/>
                      </a:lnTo>
                      <a:lnTo>
                        <a:pt x="15" y="2"/>
                      </a:lnTo>
                      <a:lnTo>
                        <a:pt x="12" y="1"/>
                      </a:lnTo>
                      <a:lnTo>
                        <a:pt x="8" y="0"/>
                      </a:lnTo>
                      <a:lnTo>
                        <a:pt x="5" y="1"/>
                      </a:lnTo>
                      <a:lnTo>
                        <a:pt x="2" y="2"/>
                      </a:lnTo>
                      <a:lnTo>
                        <a:pt x="1" y="5"/>
                      </a:lnTo>
                      <a:lnTo>
                        <a:pt x="0" y="8"/>
                      </a:lnTo>
                      <a:lnTo>
                        <a:pt x="1" y="11"/>
                      </a:lnTo>
                      <a:lnTo>
                        <a:pt x="2" y="14"/>
                      </a:lnTo>
                      <a:lnTo>
                        <a:pt x="5" y="16"/>
                      </a:lnTo>
                      <a:lnTo>
                        <a:pt x="8"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1" name="Freeform 90"/>
                <p:cNvSpPr>
                  <a:spLocks/>
                </p:cNvSpPr>
                <p:nvPr/>
              </p:nvSpPr>
              <p:spPr bwMode="auto">
                <a:xfrm>
                  <a:off x="2408" y="2041"/>
                  <a:ext cx="17" cy="18"/>
                </a:xfrm>
                <a:custGeom>
                  <a:avLst/>
                  <a:gdLst>
                    <a:gd name="T0" fmla="*/ 8 w 17"/>
                    <a:gd name="T1" fmla="*/ 17 h 18"/>
                    <a:gd name="T2" fmla="*/ 11 w 17"/>
                    <a:gd name="T3" fmla="*/ 16 h 18"/>
                    <a:gd name="T4" fmla="*/ 14 w 17"/>
                    <a:gd name="T5" fmla="*/ 15 h 18"/>
                    <a:gd name="T6" fmla="*/ 15 w 17"/>
                    <a:gd name="T7" fmla="*/ 12 h 18"/>
                    <a:gd name="T8" fmla="*/ 16 w 17"/>
                    <a:gd name="T9" fmla="*/ 9 h 18"/>
                    <a:gd name="T10" fmla="*/ 15 w 17"/>
                    <a:gd name="T11" fmla="*/ 5 h 18"/>
                    <a:gd name="T12" fmla="*/ 14 w 17"/>
                    <a:gd name="T13" fmla="*/ 2 h 18"/>
                    <a:gd name="T14" fmla="*/ 11 w 17"/>
                    <a:gd name="T15" fmla="*/ 1 h 18"/>
                    <a:gd name="T16" fmla="*/ 8 w 17"/>
                    <a:gd name="T17" fmla="*/ 0 h 18"/>
                    <a:gd name="T18" fmla="*/ 5 w 17"/>
                    <a:gd name="T19" fmla="*/ 1 h 18"/>
                    <a:gd name="T20" fmla="*/ 3 w 17"/>
                    <a:gd name="T21" fmla="*/ 2 h 18"/>
                    <a:gd name="T22" fmla="*/ 1 w 17"/>
                    <a:gd name="T23" fmla="*/ 5 h 18"/>
                    <a:gd name="T24" fmla="*/ 0 w 17"/>
                    <a:gd name="T25" fmla="*/ 9 h 18"/>
                    <a:gd name="T26" fmla="*/ 1 w 17"/>
                    <a:gd name="T27" fmla="*/ 12 h 18"/>
                    <a:gd name="T28" fmla="*/ 3 w 17"/>
                    <a:gd name="T29" fmla="*/ 15 h 18"/>
                    <a:gd name="T30" fmla="*/ 5 w 17"/>
                    <a:gd name="T31" fmla="*/ 16 h 18"/>
                    <a:gd name="T32" fmla="*/ 8 w 17"/>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8"/>
                    <a:gd name="T53" fmla="*/ 17 w 17"/>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8">
                      <a:moveTo>
                        <a:pt x="8" y="17"/>
                      </a:moveTo>
                      <a:lnTo>
                        <a:pt x="11" y="16"/>
                      </a:lnTo>
                      <a:lnTo>
                        <a:pt x="14" y="15"/>
                      </a:lnTo>
                      <a:lnTo>
                        <a:pt x="15" y="12"/>
                      </a:lnTo>
                      <a:lnTo>
                        <a:pt x="16" y="9"/>
                      </a:lnTo>
                      <a:lnTo>
                        <a:pt x="15" y="5"/>
                      </a:lnTo>
                      <a:lnTo>
                        <a:pt x="14" y="2"/>
                      </a:lnTo>
                      <a:lnTo>
                        <a:pt x="11" y="1"/>
                      </a:lnTo>
                      <a:lnTo>
                        <a:pt x="8" y="0"/>
                      </a:lnTo>
                      <a:lnTo>
                        <a:pt x="5" y="1"/>
                      </a:lnTo>
                      <a:lnTo>
                        <a:pt x="3" y="2"/>
                      </a:lnTo>
                      <a:lnTo>
                        <a:pt x="1" y="5"/>
                      </a:lnTo>
                      <a:lnTo>
                        <a:pt x="0" y="9"/>
                      </a:lnTo>
                      <a:lnTo>
                        <a:pt x="1" y="12"/>
                      </a:lnTo>
                      <a:lnTo>
                        <a:pt x="3" y="15"/>
                      </a:lnTo>
                      <a:lnTo>
                        <a:pt x="5" y="16"/>
                      </a:lnTo>
                      <a:lnTo>
                        <a:pt x="8"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2" name="Freeform 91"/>
                <p:cNvSpPr>
                  <a:spLocks/>
                </p:cNvSpPr>
                <p:nvPr/>
              </p:nvSpPr>
              <p:spPr bwMode="auto">
                <a:xfrm>
                  <a:off x="2295" y="1808"/>
                  <a:ext cx="49" cy="233"/>
                </a:xfrm>
                <a:custGeom>
                  <a:avLst/>
                  <a:gdLst>
                    <a:gd name="T0" fmla="*/ 15 w 49"/>
                    <a:gd name="T1" fmla="*/ 5 h 233"/>
                    <a:gd name="T2" fmla="*/ 14 w 49"/>
                    <a:gd name="T3" fmla="*/ 9 h 233"/>
                    <a:gd name="T4" fmla="*/ 10 w 49"/>
                    <a:gd name="T5" fmla="*/ 23 h 233"/>
                    <a:gd name="T6" fmla="*/ 6 w 49"/>
                    <a:gd name="T7" fmla="*/ 43 h 233"/>
                    <a:gd name="T8" fmla="*/ 2 w 49"/>
                    <a:gd name="T9" fmla="*/ 71 h 233"/>
                    <a:gd name="T10" fmla="*/ 0 w 49"/>
                    <a:gd name="T11" fmla="*/ 104 h 233"/>
                    <a:gd name="T12" fmla="*/ 0 w 49"/>
                    <a:gd name="T13" fmla="*/ 143 h 233"/>
                    <a:gd name="T14" fmla="*/ 4 w 49"/>
                    <a:gd name="T15" fmla="*/ 186 h 233"/>
                    <a:gd name="T16" fmla="*/ 13 w 49"/>
                    <a:gd name="T17" fmla="*/ 232 h 233"/>
                    <a:gd name="T18" fmla="*/ 46 w 49"/>
                    <a:gd name="T19" fmla="*/ 230 h 233"/>
                    <a:gd name="T20" fmla="*/ 45 w 49"/>
                    <a:gd name="T21" fmla="*/ 223 h 233"/>
                    <a:gd name="T22" fmla="*/ 42 w 49"/>
                    <a:gd name="T23" fmla="*/ 205 h 233"/>
                    <a:gd name="T24" fmla="*/ 38 w 49"/>
                    <a:gd name="T25" fmla="*/ 177 h 233"/>
                    <a:gd name="T26" fmla="*/ 34 w 49"/>
                    <a:gd name="T27" fmla="*/ 143 h 233"/>
                    <a:gd name="T28" fmla="*/ 32 w 49"/>
                    <a:gd name="T29" fmla="*/ 106 h 233"/>
                    <a:gd name="T30" fmla="*/ 33 w 49"/>
                    <a:gd name="T31" fmla="*/ 68 h 233"/>
                    <a:gd name="T32" fmla="*/ 38 w 49"/>
                    <a:gd name="T33" fmla="*/ 33 h 233"/>
                    <a:gd name="T34" fmla="*/ 48 w 49"/>
                    <a:gd name="T35" fmla="*/ 3 h 233"/>
                    <a:gd name="T36" fmla="*/ 48 w 49"/>
                    <a:gd name="T37" fmla="*/ 2 h 233"/>
                    <a:gd name="T38" fmla="*/ 48 w 49"/>
                    <a:gd name="T39" fmla="*/ 2 h 233"/>
                    <a:gd name="T40" fmla="*/ 47 w 49"/>
                    <a:gd name="T41" fmla="*/ 1 h 233"/>
                    <a:gd name="T42" fmla="*/ 45 w 49"/>
                    <a:gd name="T43" fmla="*/ 0 h 233"/>
                    <a:gd name="T44" fmla="*/ 41 w 49"/>
                    <a:gd name="T45" fmla="*/ 0 h 233"/>
                    <a:gd name="T46" fmla="*/ 35 w 49"/>
                    <a:gd name="T47" fmla="*/ 0 h 233"/>
                    <a:gd name="T48" fmla="*/ 27 w 49"/>
                    <a:gd name="T49" fmla="*/ 2 h 233"/>
                    <a:gd name="T50" fmla="*/ 15 w 49"/>
                    <a:gd name="T51" fmla="*/ 5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
                    <a:gd name="T79" fmla="*/ 0 h 233"/>
                    <a:gd name="T80" fmla="*/ 49 w 49"/>
                    <a:gd name="T81" fmla="*/ 233 h 2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 h="233">
                      <a:moveTo>
                        <a:pt x="15" y="5"/>
                      </a:moveTo>
                      <a:lnTo>
                        <a:pt x="14" y="9"/>
                      </a:lnTo>
                      <a:lnTo>
                        <a:pt x="10" y="23"/>
                      </a:lnTo>
                      <a:lnTo>
                        <a:pt x="6" y="43"/>
                      </a:lnTo>
                      <a:lnTo>
                        <a:pt x="2" y="71"/>
                      </a:lnTo>
                      <a:lnTo>
                        <a:pt x="0" y="104"/>
                      </a:lnTo>
                      <a:lnTo>
                        <a:pt x="0" y="143"/>
                      </a:lnTo>
                      <a:lnTo>
                        <a:pt x="4" y="186"/>
                      </a:lnTo>
                      <a:lnTo>
                        <a:pt x="13" y="232"/>
                      </a:lnTo>
                      <a:lnTo>
                        <a:pt x="46" y="230"/>
                      </a:lnTo>
                      <a:lnTo>
                        <a:pt x="45" y="223"/>
                      </a:lnTo>
                      <a:lnTo>
                        <a:pt x="42" y="205"/>
                      </a:lnTo>
                      <a:lnTo>
                        <a:pt x="38" y="177"/>
                      </a:lnTo>
                      <a:lnTo>
                        <a:pt x="34" y="143"/>
                      </a:lnTo>
                      <a:lnTo>
                        <a:pt x="32" y="106"/>
                      </a:lnTo>
                      <a:lnTo>
                        <a:pt x="33" y="68"/>
                      </a:lnTo>
                      <a:lnTo>
                        <a:pt x="38" y="33"/>
                      </a:lnTo>
                      <a:lnTo>
                        <a:pt x="48" y="3"/>
                      </a:lnTo>
                      <a:lnTo>
                        <a:pt x="48" y="2"/>
                      </a:lnTo>
                      <a:lnTo>
                        <a:pt x="47" y="1"/>
                      </a:lnTo>
                      <a:lnTo>
                        <a:pt x="45" y="0"/>
                      </a:lnTo>
                      <a:lnTo>
                        <a:pt x="41" y="0"/>
                      </a:lnTo>
                      <a:lnTo>
                        <a:pt x="35" y="0"/>
                      </a:lnTo>
                      <a:lnTo>
                        <a:pt x="27" y="2"/>
                      </a:lnTo>
                      <a:lnTo>
                        <a:pt x="1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3" name="Freeform 92"/>
                <p:cNvSpPr>
                  <a:spLocks/>
                </p:cNvSpPr>
                <p:nvPr/>
              </p:nvSpPr>
              <p:spPr bwMode="auto">
                <a:xfrm>
                  <a:off x="2540" y="1779"/>
                  <a:ext cx="66" cy="260"/>
                </a:xfrm>
                <a:custGeom>
                  <a:avLst/>
                  <a:gdLst>
                    <a:gd name="T0" fmla="*/ 65 w 66"/>
                    <a:gd name="T1" fmla="*/ 2 h 260"/>
                    <a:gd name="T2" fmla="*/ 63 w 66"/>
                    <a:gd name="T3" fmla="*/ 3 h 260"/>
                    <a:gd name="T4" fmla="*/ 59 w 66"/>
                    <a:gd name="T5" fmla="*/ 10 h 260"/>
                    <a:gd name="T6" fmla="*/ 53 w 66"/>
                    <a:gd name="T7" fmla="*/ 24 h 260"/>
                    <a:gd name="T8" fmla="*/ 48 w 66"/>
                    <a:gd name="T9" fmla="*/ 46 h 260"/>
                    <a:gd name="T10" fmla="*/ 43 w 66"/>
                    <a:gd name="T11" fmla="*/ 78 h 260"/>
                    <a:gd name="T12" fmla="*/ 41 w 66"/>
                    <a:gd name="T13" fmla="*/ 124 h 260"/>
                    <a:gd name="T14" fmla="*/ 42 w 66"/>
                    <a:gd name="T15" fmla="*/ 183 h 260"/>
                    <a:gd name="T16" fmla="*/ 48 w 66"/>
                    <a:gd name="T17" fmla="*/ 259 h 260"/>
                    <a:gd name="T18" fmla="*/ 12 w 66"/>
                    <a:gd name="T19" fmla="*/ 259 h 260"/>
                    <a:gd name="T20" fmla="*/ 10 w 66"/>
                    <a:gd name="T21" fmla="*/ 251 h 260"/>
                    <a:gd name="T22" fmla="*/ 7 w 66"/>
                    <a:gd name="T23" fmla="*/ 230 h 260"/>
                    <a:gd name="T24" fmla="*/ 4 w 66"/>
                    <a:gd name="T25" fmla="*/ 199 h 260"/>
                    <a:gd name="T26" fmla="*/ 1 w 66"/>
                    <a:gd name="T27" fmla="*/ 161 h 260"/>
                    <a:gd name="T28" fmla="*/ 0 w 66"/>
                    <a:gd name="T29" fmla="*/ 119 h 260"/>
                    <a:gd name="T30" fmla="*/ 2 w 66"/>
                    <a:gd name="T31" fmla="*/ 75 h 260"/>
                    <a:gd name="T32" fmla="*/ 9 w 66"/>
                    <a:gd name="T33" fmla="*/ 35 h 260"/>
                    <a:gd name="T34" fmla="*/ 21 w 66"/>
                    <a:gd name="T35" fmla="*/ 0 h 260"/>
                    <a:gd name="T36" fmla="*/ 65 w 66"/>
                    <a:gd name="T37" fmla="*/ 2 h 2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260"/>
                    <a:gd name="T59" fmla="*/ 66 w 66"/>
                    <a:gd name="T60" fmla="*/ 260 h 2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260">
                      <a:moveTo>
                        <a:pt x="65" y="2"/>
                      </a:moveTo>
                      <a:lnTo>
                        <a:pt x="63" y="3"/>
                      </a:lnTo>
                      <a:lnTo>
                        <a:pt x="59" y="10"/>
                      </a:lnTo>
                      <a:lnTo>
                        <a:pt x="53" y="24"/>
                      </a:lnTo>
                      <a:lnTo>
                        <a:pt x="48" y="46"/>
                      </a:lnTo>
                      <a:lnTo>
                        <a:pt x="43" y="78"/>
                      </a:lnTo>
                      <a:lnTo>
                        <a:pt x="41" y="124"/>
                      </a:lnTo>
                      <a:lnTo>
                        <a:pt x="42" y="183"/>
                      </a:lnTo>
                      <a:lnTo>
                        <a:pt x="48" y="259"/>
                      </a:lnTo>
                      <a:lnTo>
                        <a:pt x="12" y="259"/>
                      </a:lnTo>
                      <a:lnTo>
                        <a:pt x="10" y="251"/>
                      </a:lnTo>
                      <a:lnTo>
                        <a:pt x="7" y="230"/>
                      </a:lnTo>
                      <a:lnTo>
                        <a:pt x="4" y="199"/>
                      </a:lnTo>
                      <a:lnTo>
                        <a:pt x="1" y="161"/>
                      </a:lnTo>
                      <a:lnTo>
                        <a:pt x="0" y="119"/>
                      </a:lnTo>
                      <a:lnTo>
                        <a:pt x="2" y="75"/>
                      </a:lnTo>
                      <a:lnTo>
                        <a:pt x="9" y="35"/>
                      </a:lnTo>
                      <a:lnTo>
                        <a:pt x="21" y="0"/>
                      </a:lnTo>
                      <a:lnTo>
                        <a:pt x="6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 name="Freeform 93"/>
                <p:cNvSpPr>
                  <a:spLocks/>
                </p:cNvSpPr>
                <p:nvPr/>
              </p:nvSpPr>
              <p:spPr bwMode="auto">
                <a:xfrm>
                  <a:off x="2297" y="1822"/>
                  <a:ext cx="42" cy="204"/>
                </a:xfrm>
                <a:custGeom>
                  <a:avLst/>
                  <a:gdLst>
                    <a:gd name="T0" fmla="*/ 13 w 42"/>
                    <a:gd name="T1" fmla="*/ 4 h 204"/>
                    <a:gd name="T2" fmla="*/ 12 w 42"/>
                    <a:gd name="T3" fmla="*/ 8 h 204"/>
                    <a:gd name="T4" fmla="*/ 9 w 42"/>
                    <a:gd name="T5" fmla="*/ 19 h 204"/>
                    <a:gd name="T6" fmla="*/ 6 w 42"/>
                    <a:gd name="T7" fmla="*/ 38 h 204"/>
                    <a:gd name="T8" fmla="*/ 2 w 42"/>
                    <a:gd name="T9" fmla="*/ 62 h 204"/>
                    <a:gd name="T10" fmla="*/ 0 w 42"/>
                    <a:gd name="T11" fmla="*/ 91 h 204"/>
                    <a:gd name="T12" fmla="*/ 0 w 42"/>
                    <a:gd name="T13" fmla="*/ 125 h 204"/>
                    <a:gd name="T14" fmla="*/ 4 w 42"/>
                    <a:gd name="T15" fmla="*/ 162 h 204"/>
                    <a:gd name="T16" fmla="*/ 11 w 42"/>
                    <a:gd name="T17" fmla="*/ 203 h 204"/>
                    <a:gd name="T18" fmla="*/ 40 w 42"/>
                    <a:gd name="T19" fmla="*/ 201 h 204"/>
                    <a:gd name="T20" fmla="*/ 38 w 42"/>
                    <a:gd name="T21" fmla="*/ 195 h 204"/>
                    <a:gd name="T22" fmla="*/ 36 w 42"/>
                    <a:gd name="T23" fmla="*/ 179 h 204"/>
                    <a:gd name="T24" fmla="*/ 32 w 42"/>
                    <a:gd name="T25" fmla="*/ 154 h 204"/>
                    <a:gd name="T26" fmla="*/ 29 w 42"/>
                    <a:gd name="T27" fmla="*/ 125 h 204"/>
                    <a:gd name="T28" fmla="*/ 28 w 42"/>
                    <a:gd name="T29" fmla="*/ 92 h 204"/>
                    <a:gd name="T30" fmla="*/ 28 w 42"/>
                    <a:gd name="T31" fmla="*/ 59 h 204"/>
                    <a:gd name="T32" fmla="*/ 32 w 42"/>
                    <a:gd name="T33" fmla="*/ 28 h 204"/>
                    <a:gd name="T34" fmla="*/ 41 w 42"/>
                    <a:gd name="T35" fmla="*/ 2 h 204"/>
                    <a:gd name="T36" fmla="*/ 41 w 42"/>
                    <a:gd name="T37" fmla="*/ 2 h 204"/>
                    <a:gd name="T38" fmla="*/ 41 w 42"/>
                    <a:gd name="T39" fmla="*/ 1 h 204"/>
                    <a:gd name="T40" fmla="*/ 40 w 42"/>
                    <a:gd name="T41" fmla="*/ 1 h 204"/>
                    <a:gd name="T42" fmla="*/ 39 w 42"/>
                    <a:gd name="T43" fmla="*/ 0 h 204"/>
                    <a:gd name="T44" fmla="*/ 36 w 42"/>
                    <a:gd name="T45" fmla="*/ 0 h 204"/>
                    <a:gd name="T46" fmla="*/ 30 w 42"/>
                    <a:gd name="T47" fmla="*/ 0 h 204"/>
                    <a:gd name="T48" fmla="*/ 23 w 42"/>
                    <a:gd name="T49" fmla="*/ 2 h 204"/>
                    <a:gd name="T50" fmla="*/ 13 w 42"/>
                    <a:gd name="T51" fmla="*/ 4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04"/>
                    <a:gd name="T80" fmla="*/ 42 w 42"/>
                    <a:gd name="T81" fmla="*/ 204 h 20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04">
                      <a:moveTo>
                        <a:pt x="13" y="4"/>
                      </a:moveTo>
                      <a:lnTo>
                        <a:pt x="12" y="8"/>
                      </a:lnTo>
                      <a:lnTo>
                        <a:pt x="9" y="19"/>
                      </a:lnTo>
                      <a:lnTo>
                        <a:pt x="6" y="38"/>
                      </a:lnTo>
                      <a:lnTo>
                        <a:pt x="2" y="62"/>
                      </a:lnTo>
                      <a:lnTo>
                        <a:pt x="0" y="91"/>
                      </a:lnTo>
                      <a:lnTo>
                        <a:pt x="0" y="125"/>
                      </a:lnTo>
                      <a:lnTo>
                        <a:pt x="4" y="162"/>
                      </a:lnTo>
                      <a:lnTo>
                        <a:pt x="11" y="203"/>
                      </a:lnTo>
                      <a:lnTo>
                        <a:pt x="40" y="201"/>
                      </a:lnTo>
                      <a:lnTo>
                        <a:pt x="38" y="195"/>
                      </a:lnTo>
                      <a:lnTo>
                        <a:pt x="36" y="179"/>
                      </a:lnTo>
                      <a:lnTo>
                        <a:pt x="32" y="154"/>
                      </a:lnTo>
                      <a:lnTo>
                        <a:pt x="29" y="125"/>
                      </a:lnTo>
                      <a:lnTo>
                        <a:pt x="28" y="92"/>
                      </a:lnTo>
                      <a:lnTo>
                        <a:pt x="28" y="59"/>
                      </a:lnTo>
                      <a:lnTo>
                        <a:pt x="32" y="28"/>
                      </a:lnTo>
                      <a:lnTo>
                        <a:pt x="41" y="2"/>
                      </a:lnTo>
                      <a:lnTo>
                        <a:pt x="41" y="1"/>
                      </a:lnTo>
                      <a:lnTo>
                        <a:pt x="40" y="1"/>
                      </a:lnTo>
                      <a:lnTo>
                        <a:pt x="39" y="0"/>
                      </a:lnTo>
                      <a:lnTo>
                        <a:pt x="36" y="0"/>
                      </a:lnTo>
                      <a:lnTo>
                        <a:pt x="30" y="0"/>
                      </a:lnTo>
                      <a:lnTo>
                        <a:pt x="23" y="2"/>
                      </a:lnTo>
                      <a:lnTo>
                        <a:pt x="1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 name="Freeform 94"/>
                <p:cNvSpPr>
                  <a:spLocks/>
                </p:cNvSpPr>
                <p:nvPr/>
              </p:nvSpPr>
              <p:spPr bwMode="auto">
                <a:xfrm>
                  <a:off x="2298" y="1836"/>
                  <a:ext cx="37" cy="173"/>
                </a:xfrm>
                <a:custGeom>
                  <a:avLst/>
                  <a:gdLst>
                    <a:gd name="T0" fmla="*/ 11 w 37"/>
                    <a:gd name="T1" fmla="*/ 3 h 173"/>
                    <a:gd name="T2" fmla="*/ 10 w 37"/>
                    <a:gd name="T3" fmla="*/ 6 h 173"/>
                    <a:gd name="T4" fmla="*/ 7 w 37"/>
                    <a:gd name="T5" fmla="*/ 16 h 173"/>
                    <a:gd name="T6" fmla="*/ 5 w 37"/>
                    <a:gd name="T7" fmla="*/ 32 h 173"/>
                    <a:gd name="T8" fmla="*/ 2 w 37"/>
                    <a:gd name="T9" fmla="*/ 52 h 173"/>
                    <a:gd name="T10" fmla="*/ 0 w 37"/>
                    <a:gd name="T11" fmla="*/ 77 h 173"/>
                    <a:gd name="T12" fmla="*/ 0 w 37"/>
                    <a:gd name="T13" fmla="*/ 106 h 173"/>
                    <a:gd name="T14" fmla="*/ 3 w 37"/>
                    <a:gd name="T15" fmla="*/ 138 h 173"/>
                    <a:gd name="T16" fmla="*/ 10 w 37"/>
                    <a:gd name="T17" fmla="*/ 172 h 173"/>
                    <a:gd name="T18" fmla="*/ 35 w 37"/>
                    <a:gd name="T19" fmla="*/ 170 h 173"/>
                    <a:gd name="T20" fmla="*/ 34 w 37"/>
                    <a:gd name="T21" fmla="*/ 165 h 173"/>
                    <a:gd name="T22" fmla="*/ 31 w 37"/>
                    <a:gd name="T23" fmla="*/ 151 h 173"/>
                    <a:gd name="T24" fmla="*/ 28 w 37"/>
                    <a:gd name="T25" fmla="*/ 131 h 173"/>
                    <a:gd name="T26" fmla="*/ 25 w 37"/>
                    <a:gd name="T27" fmla="*/ 106 h 173"/>
                    <a:gd name="T28" fmla="*/ 24 w 37"/>
                    <a:gd name="T29" fmla="*/ 78 h 173"/>
                    <a:gd name="T30" fmla="*/ 25 w 37"/>
                    <a:gd name="T31" fmla="*/ 50 h 173"/>
                    <a:gd name="T32" fmla="*/ 28 w 37"/>
                    <a:gd name="T33" fmla="*/ 24 h 173"/>
                    <a:gd name="T34" fmla="*/ 36 w 37"/>
                    <a:gd name="T35" fmla="*/ 2 h 173"/>
                    <a:gd name="T36" fmla="*/ 36 w 37"/>
                    <a:gd name="T37" fmla="*/ 2 h 173"/>
                    <a:gd name="T38" fmla="*/ 36 w 37"/>
                    <a:gd name="T39" fmla="*/ 1 h 173"/>
                    <a:gd name="T40" fmla="*/ 35 w 37"/>
                    <a:gd name="T41" fmla="*/ 1 h 173"/>
                    <a:gd name="T42" fmla="*/ 34 w 37"/>
                    <a:gd name="T43" fmla="*/ 0 h 173"/>
                    <a:gd name="T44" fmla="*/ 31 w 37"/>
                    <a:gd name="T45" fmla="*/ 0 h 173"/>
                    <a:gd name="T46" fmla="*/ 27 w 37"/>
                    <a:gd name="T47" fmla="*/ 0 h 173"/>
                    <a:gd name="T48" fmla="*/ 20 w 37"/>
                    <a:gd name="T49" fmla="*/ 1 h 173"/>
                    <a:gd name="T50" fmla="*/ 11 w 37"/>
                    <a:gd name="T51" fmla="*/ 3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
                    <a:gd name="T79" fmla="*/ 0 h 173"/>
                    <a:gd name="T80" fmla="*/ 37 w 37"/>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 h="173">
                      <a:moveTo>
                        <a:pt x="11" y="3"/>
                      </a:moveTo>
                      <a:lnTo>
                        <a:pt x="10" y="6"/>
                      </a:lnTo>
                      <a:lnTo>
                        <a:pt x="7" y="16"/>
                      </a:lnTo>
                      <a:lnTo>
                        <a:pt x="5" y="32"/>
                      </a:lnTo>
                      <a:lnTo>
                        <a:pt x="2" y="52"/>
                      </a:lnTo>
                      <a:lnTo>
                        <a:pt x="0" y="77"/>
                      </a:lnTo>
                      <a:lnTo>
                        <a:pt x="0" y="106"/>
                      </a:lnTo>
                      <a:lnTo>
                        <a:pt x="3" y="138"/>
                      </a:lnTo>
                      <a:lnTo>
                        <a:pt x="10" y="172"/>
                      </a:lnTo>
                      <a:lnTo>
                        <a:pt x="35" y="170"/>
                      </a:lnTo>
                      <a:lnTo>
                        <a:pt x="34" y="165"/>
                      </a:lnTo>
                      <a:lnTo>
                        <a:pt x="31" y="151"/>
                      </a:lnTo>
                      <a:lnTo>
                        <a:pt x="28" y="131"/>
                      </a:lnTo>
                      <a:lnTo>
                        <a:pt x="25" y="106"/>
                      </a:lnTo>
                      <a:lnTo>
                        <a:pt x="24" y="78"/>
                      </a:lnTo>
                      <a:lnTo>
                        <a:pt x="25" y="50"/>
                      </a:lnTo>
                      <a:lnTo>
                        <a:pt x="28" y="24"/>
                      </a:lnTo>
                      <a:lnTo>
                        <a:pt x="36" y="2"/>
                      </a:lnTo>
                      <a:lnTo>
                        <a:pt x="36" y="1"/>
                      </a:lnTo>
                      <a:lnTo>
                        <a:pt x="35" y="1"/>
                      </a:lnTo>
                      <a:lnTo>
                        <a:pt x="34" y="0"/>
                      </a:lnTo>
                      <a:lnTo>
                        <a:pt x="31" y="0"/>
                      </a:lnTo>
                      <a:lnTo>
                        <a:pt x="27" y="0"/>
                      </a:lnTo>
                      <a:lnTo>
                        <a:pt x="20" y="1"/>
                      </a:lnTo>
                      <a:lnTo>
                        <a:pt x="11"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 name="Freeform 95"/>
                <p:cNvSpPr>
                  <a:spLocks/>
                </p:cNvSpPr>
                <p:nvPr/>
              </p:nvSpPr>
              <p:spPr bwMode="auto">
                <a:xfrm>
                  <a:off x="2300" y="1849"/>
                  <a:ext cx="31" cy="144"/>
                </a:xfrm>
                <a:custGeom>
                  <a:avLst/>
                  <a:gdLst>
                    <a:gd name="T0" fmla="*/ 9 w 31"/>
                    <a:gd name="T1" fmla="*/ 3 h 144"/>
                    <a:gd name="T2" fmla="*/ 8 w 31"/>
                    <a:gd name="T3" fmla="*/ 5 h 144"/>
                    <a:gd name="T4" fmla="*/ 6 w 31"/>
                    <a:gd name="T5" fmla="*/ 14 h 144"/>
                    <a:gd name="T6" fmla="*/ 4 w 31"/>
                    <a:gd name="T7" fmla="*/ 26 h 144"/>
                    <a:gd name="T8" fmla="*/ 1 w 31"/>
                    <a:gd name="T9" fmla="*/ 43 h 144"/>
                    <a:gd name="T10" fmla="*/ 0 w 31"/>
                    <a:gd name="T11" fmla="*/ 64 h 144"/>
                    <a:gd name="T12" fmla="*/ 0 w 31"/>
                    <a:gd name="T13" fmla="*/ 88 h 144"/>
                    <a:gd name="T14" fmla="*/ 3 w 31"/>
                    <a:gd name="T15" fmla="*/ 114 h 144"/>
                    <a:gd name="T16" fmla="*/ 8 w 31"/>
                    <a:gd name="T17" fmla="*/ 143 h 144"/>
                    <a:gd name="T18" fmla="*/ 29 w 31"/>
                    <a:gd name="T19" fmla="*/ 142 h 144"/>
                    <a:gd name="T20" fmla="*/ 28 w 31"/>
                    <a:gd name="T21" fmla="*/ 138 h 144"/>
                    <a:gd name="T22" fmla="*/ 26 w 31"/>
                    <a:gd name="T23" fmla="*/ 126 h 144"/>
                    <a:gd name="T24" fmla="*/ 23 w 31"/>
                    <a:gd name="T25" fmla="*/ 109 h 144"/>
                    <a:gd name="T26" fmla="*/ 21 w 31"/>
                    <a:gd name="T27" fmla="*/ 88 h 144"/>
                    <a:gd name="T28" fmla="*/ 20 w 31"/>
                    <a:gd name="T29" fmla="*/ 65 h 144"/>
                    <a:gd name="T30" fmla="*/ 21 w 31"/>
                    <a:gd name="T31" fmla="*/ 42 h 144"/>
                    <a:gd name="T32" fmla="*/ 24 w 31"/>
                    <a:gd name="T33" fmla="*/ 20 h 144"/>
                    <a:gd name="T34" fmla="*/ 30 w 31"/>
                    <a:gd name="T35" fmla="*/ 2 h 144"/>
                    <a:gd name="T36" fmla="*/ 30 w 31"/>
                    <a:gd name="T37" fmla="*/ 1 h 144"/>
                    <a:gd name="T38" fmla="*/ 30 w 31"/>
                    <a:gd name="T39" fmla="*/ 1 h 144"/>
                    <a:gd name="T40" fmla="*/ 29 w 31"/>
                    <a:gd name="T41" fmla="*/ 0 h 144"/>
                    <a:gd name="T42" fmla="*/ 28 w 31"/>
                    <a:gd name="T43" fmla="*/ 0 h 144"/>
                    <a:gd name="T44" fmla="*/ 26 w 31"/>
                    <a:gd name="T45" fmla="*/ 0 h 144"/>
                    <a:gd name="T46" fmla="*/ 22 w 31"/>
                    <a:gd name="T47" fmla="*/ 0 h 144"/>
                    <a:gd name="T48" fmla="*/ 17 w 31"/>
                    <a:gd name="T49" fmla="*/ 1 h 144"/>
                    <a:gd name="T50" fmla="*/ 9 w 31"/>
                    <a:gd name="T51" fmla="*/ 3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
                    <a:gd name="T79" fmla="*/ 0 h 144"/>
                    <a:gd name="T80" fmla="*/ 31 w 31"/>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 h="144">
                      <a:moveTo>
                        <a:pt x="9" y="3"/>
                      </a:moveTo>
                      <a:lnTo>
                        <a:pt x="8" y="5"/>
                      </a:lnTo>
                      <a:lnTo>
                        <a:pt x="6" y="14"/>
                      </a:lnTo>
                      <a:lnTo>
                        <a:pt x="4" y="26"/>
                      </a:lnTo>
                      <a:lnTo>
                        <a:pt x="1" y="43"/>
                      </a:lnTo>
                      <a:lnTo>
                        <a:pt x="0" y="64"/>
                      </a:lnTo>
                      <a:lnTo>
                        <a:pt x="0" y="88"/>
                      </a:lnTo>
                      <a:lnTo>
                        <a:pt x="3" y="114"/>
                      </a:lnTo>
                      <a:lnTo>
                        <a:pt x="8" y="143"/>
                      </a:lnTo>
                      <a:lnTo>
                        <a:pt x="29" y="142"/>
                      </a:lnTo>
                      <a:lnTo>
                        <a:pt x="28" y="138"/>
                      </a:lnTo>
                      <a:lnTo>
                        <a:pt x="26" y="126"/>
                      </a:lnTo>
                      <a:lnTo>
                        <a:pt x="23" y="109"/>
                      </a:lnTo>
                      <a:lnTo>
                        <a:pt x="21" y="88"/>
                      </a:lnTo>
                      <a:lnTo>
                        <a:pt x="20" y="65"/>
                      </a:lnTo>
                      <a:lnTo>
                        <a:pt x="21" y="42"/>
                      </a:lnTo>
                      <a:lnTo>
                        <a:pt x="24" y="20"/>
                      </a:lnTo>
                      <a:lnTo>
                        <a:pt x="30" y="2"/>
                      </a:lnTo>
                      <a:lnTo>
                        <a:pt x="30" y="1"/>
                      </a:lnTo>
                      <a:lnTo>
                        <a:pt x="29" y="0"/>
                      </a:lnTo>
                      <a:lnTo>
                        <a:pt x="28" y="0"/>
                      </a:lnTo>
                      <a:lnTo>
                        <a:pt x="26" y="0"/>
                      </a:lnTo>
                      <a:lnTo>
                        <a:pt x="22" y="0"/>
                      </a:lnTo>
                      <a:lnTo>
                        <a:pt x="17" y="1"/>
                      </a:lnTo>
                      <a:lnTo>
                        <a:pt x="9"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7" name="Freeform 96"/>
                <p:cNvSpPr>
                  <a:spLocks/>
                </p:cNvSpPr>
                <p:nvPr/>
              </p:nvSpPr>
              <p:spPr bwMode="auto">
                <a:xfrm>
                  <a:off x="2301" y="1863"/>
                  <a:ext cx="25" cy="114"/>
                </a:xfrm>
                <a:custGeom>
                  <a:avLst/>
                  <a:gdLst>
                    <a:gd name="T0" fmla="*/ 7 w 25"/>
                    <a:gd name="T1" fmla="*/ 2 h 114"/>
                    <a:gd name="T2" fmla="*/ 7 w 25"/>
                    <a:gd name="T3" fmla="*/ 5 h 114"/>
                    <a:gd name="T4" fmla="*/ 5 w 25"/>
                    <a:gd name="T5" fmla="*/ 11 h 114"/>
                    <a:gd name="T6" fmla="*/ 3 w 25"/>
                    <a:gd name="T7" fmla="*/ 21 h 114"/>
                    <a:gd name="T8" fmla="*/ 1 w 25"/>
                    <a:gd name="T9" fmla="*/ 34 h 114"/>
                    <a:gd name="T10" fmla="*/ 0 w 25"/>
                    <a:gd name="T11" fmla="*/ 50 h 114"/>
                    <a:gd name="T12" fmla="*/ 0 w 25"/>
                    <a:gd name="T13" fmla="*/ 70 h 114"/>
                    <a:gd name="T14" fmla="*/ 2 w 25"/>
                    <a:gd name="T15" fmla="*/ 91 h 114"/>
                    <a:gd name="T16" fmla="*/ 7 w 25"/>
                    <a:gd name="T17" fmla="*/ 113 h 114"/>
                    <a:gd name="T18" fmla="*/ 23 w 25"/>
                    <a:gd name="T19" fmla="*/ 112 h 114"/>
                    <a:gd name="T20" fmla="*/ 22 w 25"/>
                    <a:gd name="T21" fmla="*/ 109 h 114"/>
                    <a:gd name="T22" fmla="*/ 21 w 25"/>
                    <a:gd name="T23" fmla="*/ 99 h 114"/>
                    <a:gd name="T24" fmla="*/ 19 w 25"/>
                    <a:gd name="T25" fmla="*/ 86 h 114"/>
                    <a:gd name="T26" fmla="*/ 17 w 25"/>
                    <a:gd name="T27" fmla="*/ 70 h 114"/>
                    <a:gd name="T28" fmla="*/ 16 w 25"/>
                    <a:gd name="T29" fmla="*/ 52 h 114"/>
                    <a:gd name="T30" fmla="*/ 17 w 25"/>
                    <a:gd name="T31" fmla="*/ 33 h 114"/>
                    <a:gd name="T32" fmla="*/ 19 w 25"/>
                    <a:gd name="T33" fmla="*/ 16 h 114"/>
                    <a:gd name="T34" fmla="*/ 24 w 25"/>
                    <a:gd name="T35" fmla="*/ 2 h 114"/>
                    <a:gd name="T36" fmla="*/ 24 w 25"/>
                    <a:gd name="T37" fmla="*/ 1 h 114"/>
                    <a:gd name="T38" fmla="*/ 24 w 25"/>
                    <a:gd name="T39" fmla="*/ 0 h 114"/>
                    <a:gd name="T40" fmla="*/ 22 w 25"/>
                    <a:gd name="T41" fmla="*/ 0 h 114"/>
                    <a:gd name="T42" fmla="*/ 21 w 25"/>
                    <a:gd name="T43" fmla="*/ 0 h 114"/>
                    <a:gd name="T44" fmla="*/ 17 w 25"/>
                    <a:gd name="T45" fmla="*/ 0 h 114"/>
                    <a:gd name="T46" fmla="*/ 13 w 25"/>
                    <a:gd name="T47" fmla="*/ 1 h 114"/>
                    <a:gd name="T48" fmla="*/ 7 w 25"/>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14"/>
                    <a:gd name="T77" fmla="*/ 25 w 25"/>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14">
                      <a:moveTo>
                        <a:pt x="7" y="2"/>
                      </a:moveTo>
                      <a:lnTo>
                        <a:pt x="7" y="5"/>
                      </a:lnTo>
                      <a:lnTo>
                        <a:pt x="5" y="11"/>
                      </a:lnTo>
                      <a:lnTo>
                        <a:pt x="3" y="21"/>
                      </a:lnTo>
                      <a:lnTo>
                        <a:pt x="1" y="34"/>
                      </a:lnTo>
                      <a:lnTo>
                        <a:pt x="0" y="50"/>
                      </a:lnTo>
                      <a:lnTo>
                        <a:pt x="0" y="70"/>
                      </a:lnTo>
                      <a:lnTo>
                        <a:pt x="2" y="91"/>
                      </a:lnTo>
                      <a:lnTo>
                        <a:pt x="7" y="113"/>
                      </a:lnTo>
                      <a:lnTo>
                        <a:pt x="23" y="112"/>
                      </a:lnTo>
                      <a:lnTo>
                        <a:pt x="22" y="109"/>
                      </a:lnTo>
                      <a:lnTo>
                        <a:pt x="21" y="99"/>
                      </a:lnTo>
                      <a:lnTo>
                        <a:pt x="19" y="86"/>
                      </a:lnTo>
                      <a:lnTo>
                        <a:pt x="17" y="70"/>
                      </a:lnTo>
                      <a:lnTo>
                        <a:pt x="16" y="52"/>
                      </a:lnTo>
                      <a:lnTo>
                        <a:pt x="17" y="33"/>
                      </a:lnTo>
                      <a:lnTo>
                        <a:pt x="19" y="16"/>
                      </a:lnTo>
                      <a:lnTo>
                        <a:pt x="24" y="2"/>
                      </a:lnTo>
                      <a:lnTo>
                        <a:pt x="24" y="1"/>
                      </a:lnTo>
                      <a:lnTo>
                        <a:pt x="24" y="0"/>
                      </a:lnTo>
                      <a:lnTo>
                        <a:pt x="22" y="0"/>
                      </a:lnTo>
                      <a:lnTo>
                        <a:pt x="21" y="0"/>
                      </a:lnTo>
                      <a:lnTo>
                        <a:pt x="17" y="0"/>
                      </a:lnTo>
                      <a:lnTo>
                        <a:pt x="13" y="1"/>
                      </a:lnTo>
                      <a:lnTo>
                        <a:pt x="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8" name="Freeform 97"/>
                <p:cNvSpPr>
                  <a:spLocks/>
                </p:cNvSpPr>
                <p:nvPr/>
              </p:nvSpPr>
              <p:spPr bwMode="auto">
                <a:xfrm>
                  <a:off x="2303" y="1877"/>
                  <a:ext cx="18" cy="84"/>
                </a:xfrm>
                <a:custGeom>
                  <a:avLst/>
                  <a:gdLst>
                    <a:gd name="T0" fmla="*/ 5 w 18"/>
                    <a:gd name="T1" fmla="*/ 2 h 84"/>
                    <a:gd name="T2" fmla="*/ 5 w 18"/>
                    <a:gd name="T3" fmla="*/ 3 h 84"/>
                    <a:gd name="T4" fmla="*/ 4 w 18"/>
                    <a:gd name="T5" fmla="*/ 8 h 84"/>
                    <a:gd name="T6" fmla="*/ 2 w 18"/>
                    <a:gd name="T7" fmla="*/ 15 h 84"/>
                    <a:gd name="T8" fmla="*/ 1 w 18"/>
                    <a:gd name="T9" fmla="*/ 25 h 84"/>
                    <a:gd name="T10" fmla="*/ 0 w 18"/>
                    <a:gd name="T11" fmla="*/ 37 h 84"/>
                    <a:gd name="T12" fmla="*/ 0 w 18"/>
                    <a:gd name="T13" fmla="*/ 51 h 84"/>
                    <a:gd name="T14" fmla="*/ 1 w 18"/>
                    <a:gd name="T15" fmla="*/ 66 h 84"/>
                    <a:gd name="T16" fmla="*/ 5 w 18"/>
                    <a:gd name="T17" fmla="*/ 83 h 84"/>
                    <a:gd name="T18" fmla="*/ 16 w 18"/>
                    <a:gd name="T19" fmla="*/ 82 h 84"/>
                    <a:gd name="T20" fmla="*/ 16 w 18"/>
                    <a:gd name="T21" fmla="*/ 80 h 84"/>
                    <a:gd name="T22" fmla="*/ 15 w 18"/>
                    <a:gd name="T23" fmla="*/ 73 h 84"/>
                    <a:gd name="T24" fmla="*/ 13 w 18"/>
                    <a:gd name="T25" fmla="*/ 63 h 84"/>
                    <a:gd name="T26" fmla="*/ 12 w 18"/>
                    <a:gd name="T27" fmla="*/ 51 h 84"/>
                    <a:gd name="T28" fmla="*/ 11 w 18"/>
                    <a:gd name="T29" fmla="*/ 38 h 84"/>
                    <a:gd name="T30" fmla="*/ 12 w 18"/>
                    <a:gd name="T31" fmla="*/ 24 h 84"/>
                    <a:gd name="T32" fmla="*/ 13 w 18"/>
                    <a:gd name="T33" fmla="*/ 11 h 84"/>
                    <a:gd name="T34" fmla="*/ 17 w 18"/>
                    <a:gd name="T35" fmla="*/ 1 h 84"/>
                    <a:gd name="T36" fmla="*/ 17 w 18"/>
                    <a:gd name="T37" fmla="*/ 1 h 84"/>
                    <a:gd name="T38" fmla="*/ 17 w 18"/>
                    <a:gd name="T39" fmla="*/ 0 h 84"/>
                    <a:gd name="T40" fmla="*/ 16 w 18"/>
                    <a:gd name="T41" fmla="*/ 0 h 84"/>
                    <a:gd name="T42" fmla="*/ 15 w 18"/>
                    <a:gd name="T43" fmla="*/ 0 h 84"/>
                    <a:gd name="T44" fmla="*/ 13 w 18"/>
                    <a:gd name="T45" fmla="*/ 0 h 84"/>
                    <a:gd name="T46" fmla="*/ 9 w 18"/>
                    <a:gd name="T47" fmla="*/ 1 h 84"/>
                    <a:gd name="T48" fmla="*/ 5 w 18"/>
                    <a:gd name="T49" fmla="*/ 2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
                    <a:gd name="T76" fmla="*/ 0 h 84"/>
                    <a:gd name="T77" fmla="*/ 18 w 1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 h="84">
                      <a:moveTo>
                        <a:pt x="5" y="2"/>
                      </a:moveTo>
                      <a:lnTo>
                        <a:pt x="5" y="3"/>
                      </a:lnTo>
                      <a:lnTo>
                        <a:pt x="4" y="8"/>
                      </a:lnTo>
                      <a:lnTo>
                        <a:pt x="2" y="15"/>
                      </a:lnTo>
                      <a:lnTo>
                        <a:pt x="1" y="25"/>
                      </a:lnTo>
                      <a:lnTo>
                        <a:pt x="0" y="37"/>
                      </a:lnTo>
                      <a:lnTo>
                        <a:pt x="0" y="51"/>
                      </a:lnTo>
                      <a:lnTo>
                        <a:pt x="1" y="66"/>
                      </a:lnTo>
                      <a:lnTo>
                        <a:pt x="5" y="83"/>
                      </a:lnTo>
                      <a:lnTo>
                        <a:pt x="16" y="82"/>
                      </a:lnTo>
                      <a:lnTo>
                        <a:pt x="16" y="80"/>
                      </a:lnTo>
                      <a:lnTo>
                        <a:pt x="15" y="73"/>
                      </a:lnTo>
                      <a:lnTo>
                        <a:pt x="13" y="63"/>
                      </a:lnTo>
                      <a:lnTo>
                        <a:pt x="12" y="51"/>
                      </a:lnTo>
                      <a:lnTo>
                        <a:pt x="11" y="38"/>
                      </a:lnTo>
                      <a:lnTo>
                        <a:pt x="12" y="24"/>
                      </a:lnTo>
                      <a:lnTo>
                        <a:pt x="13" y="11"/>
                      </a:lnTo>
                      <a:lnTo>
                        <a:pt x="17" y="1"/>
                      </a:lnTo>
                      <a:lnTo>
                        <a:pt x="17" y="0"/>
                      </a:lnTo>
                      <a:lnTo>
                        <a:pt x="16" y="0"/>
                      </a:lnTo>
                      <a:lnTo>
                        <a:pt x="15" y="0"/>
                      </a:lnTo>
                      <a:lnTo>
                        <a:pt x="13" y="0"/>
                      </a:lnTo>
                      <a:lnTo>
                        <a:pt x="9" y="1"/>
                      </a:lnTo>
                      <a:lnTo>
                        <a:pt x="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9" name="Freeform 98"/>
                <p:cNvSpPr>
                  <a:spLocks/>
                </p:cNvSpPr>
                <p:nvPr/>
              </p:nvSpPr>
              <p:spPr bwMode="auto">
                <a:xfrm>
                  <a:off x="2542" y="1795"/>
                  <a:ext cx="58" cy="227"/>
                </a:xfrm>
                <a:custGeom>
                  <a:avLst/>
                  <a:gdLst>
                    <a:gd name="T0" fmla="*/ 57 w 58"/>
                    <a:gd name="T1" fmla="*/ 2 h 227"/>
                    <a:gd name="T2" fmla="*/ 56 w 58"/>
                    <a:gd name="T3" fmla="*/ 3 h 227"/>
                    <a:gd name="T4" fmla="*/ 52 w 58"/>
                    <a:gd name="T5" fmla="*/ 9 h 227"/>
                    <a:gd name="T6" fmla="*/ 47 w 58"/>
                    <a:gd name="T7" fmla="*/ 21 h 227"/>
                    <a:gd name="T8" fmla="*/ 42 w 58"/>
                    <a:gd name="T9" fmla="*/ 40 h 227"/>
                    <a:gd name="T10" fmla="*/ 38 w 58"/>
                    <a:gd name="T11" fmla="*/ 68 h 227"/>
                    <a:gd name="T12" fmla="*/ 36 w 58"/>
                    <a:gd name="T13" fmla="*/ 108 h 227"/>
                    <a:gd name="T14" fmla="*/ 37 w 58"/>
                    <a:gd name="T15" fmla="*/ 160 h 227"/>
                    <a:gd name="T16" fmla="*/ 43 w 58"/>
                    <a:gd name="T17" fmla="*/ 226 h 227"/>
                    <a:gd name="T18" fmla="*/ 10 w 58"/>
                    <a:gd name="T19" fmla="*/ 226 h 227"/>
                    <a:gd name="T20" fmla="*/ 10 w 58"/>
                    <a:gd name="T21" fmla="*/ 220 h 227"/>
                    <a:gd name="T22" fmla="*/ 7 w 58"/>
                    <a:gd name="T23" fmla="*/ 201 h 227"/>
                    <a:gd name="T24" fmla="*/ 4 w 58"/>
                    <a:gd name="T25" fmla="*/ 174 h 227"/>
                    <a:gd name="T26" fmla="*/ 1 w 58"/>
                    <a:gd name="T27" fmla="*/ 140 h 227"/>
                    <a:gd name="T28" fmla="*/ 0 w 58"/>
                    <a:gd name="T29" fmla="*/ 103 h 227"/>
                    <a:gd name="T30" fmla="*/ 2 w 58"/>
                    <a:gd name="T31" fmla="*/ 66 h 227"/>
                    <a:gd name="T32" fmla="*/ 8 w 58"/>
                    <a:gd name="T33" fmla="*/ 30 h 227"/>
                    <a:gd name="T34" fmla="*/ 18 w 58"/>
                    <a:gd name="T35" fmla="*/ 0 h 227"/>
                    <a:gd name="T36" fmla="*/ 57 w 58"/>
                    <a:gd name="T37" fmla="*/ 2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227"/>
                    <a:gd name="T59" fmla="*/ 58 w 58"/>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227">
                      <a:moveTo>
                        <a:pt x="57" y="2"/>
                      </a:moveTo>
                      <a:lnTo>
                        <a:pt x="56" y="3"/>
                      </a:lnTo>
                      <a:lnTo>
                        <a:pt x="52" y="9"/>
                      </a:lnTo>
                      <a:lnTo>
                        <a:pt x="47" y="21"/>
                      </a:lnTo>
                      <a:lnTo>
                        <a:pt x="42" y="40"/>
                      </a:lnTo>
                      <a:lnTo>
                        <a:pt x="38" y="68"/>
                      </a:lnTo>
                      <a:lnTo>
                        <a:pt x="36" y="108"/>
                      </a:lnTo>
                      <a:lnTo>
                        <a:pt x="37" y="160"/>
                      </a:lnTo>
                      <a:lnTo>
                        <a:pt x="43" y="226"/>
                      </a:lnTo>
                      <a:lnTo>
                        <a:pt x="10" y="226"/>
                      </a:lnTo>
                      <a:lnTo>
                        <a:pt x="10" y="220"/>
                      </a:lnTo>
                      <a:lnTo>
                        <a:pt x="7" y="201"/>
                      </a:lnTo>
                      <a:lnTo>
                        <a:pt x="4" y="174"/>
                      </a:lnTo>
                      <a:lnTo>
                        <a:pt x="1" y="140"/>
                      </a:lnTo>
                      <a:lnTo>
                        <a:pt x="0" y="103"/>
                      </a:lnTo>
                      <a:lnTo>
                        <a:pt x="2" y="66"/>
                      </a:lnTo>
                      <a:lnTo>
                        <a:pt x="8" y="30"/>
                      </a:lnTo>
                      <a:lnTo>
                        <a:pt x="18" y="0"/>
                      </a:lnTo>
                      <a:lnTo>
                        <a:pt x="5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0" name="Freeform 99"/>
                <p:cNvSpPr>
                  <a:spLocks/>
                </p:cNvSpPr>
                <p:nvPr/>
              </p:nvSpPr>
              <p:spPr bwMode="auto">
                <a:xfrm>
                  <a:off x="2545" y="1811"/>
                  <a:ext cx="49" cy="194"/>
                </a:xfrm>
                <a:custGeom>
                  <a:avLst/>
                  <a:gdLst>
                    <a:gd name="T0" fmla="*/ 48 w 49"/>
                    <a:gd name="T1" fmla="*/ 1 h 194"/>
                    <a:gd name="T2" fmla="*/ 46 w 49"/>
                    <a:gd name="T3" fmla="*/ 3 h 194"/>
                    <a:gd name="T4" fmla="*/ 44 w 49"/>
                    <a:gd name="T5" fmla="*/ 8 h 194"/>
                    <a:gd name="T6" fmla="*/ 39 w 49"/>
                    <a:gd name="T7" fmla="*/ 18 h 194"/>
                    <a:gd name="T8" fmla="*/ 35 w 49"/>
                    <a:gd name="T9" fmla="*/ 34 h 194"/>
                    <a:gd name="T10" fmla="*/ 32 w 49"/>
                    <a:gd name="T11" fmla="*/ 58 h 194"/>
                    <a:gd name="T12" fmla="*/ 30 w 49"/>
                    <a:gd name="T13" fmla="*/ 92 h 194"/>
                    <a:gd name="T14" fmla="*/ 31 w 49"/>
                    <a:gd name="T15" fmla="*/ 136 h 194"/>
                    <a:gd name="T16" fmla="*/ 36 w 49"/>
                    <a:gd name="T17" fmla="*/ 193 h 194"/>
                    <a:gd name="T18" fmla="*/ 9 w 49"/>
                    <a:gd name="T19" fmla="*/ 193 h 194"/>
                    <a:gd name="T20" fmla="*/ 8 w 49"/>
                    <a:gd name="T21" fmla="*/ 187 h 194"/>
                    <a:gd name="T22" fmla="*/ 5 w 49"/>
                    <a:gd name="T23" fmla="*/ 172 h 194"/>
                    <a:gd name="T24" fmla="*/ 3 w 49"/>
                    <a:gd name="T25" fmla="*/ 148 h 194"/>
                    <a:gd name="T26" fmla="*/ 1 w 49"/>
                    <a:gd name="T27" fmla="*/ 120 h 194"/>
                    <a:gd name="T28" fmla="*/ 0 w 49"/>
                    <a:gd name="T29" fmla="*/ 88 h 194"/>
                    <a:gd name="T30" fmla="*/ 2 w 49"/>
                    <a:gd name="T31" fmla="*/ 56 h 194"/>
                    <a:gd name="T32" fmla="*/ 6 w 49"/>
                    <a:gd name="T33" fmla="*/ 26 h 194"/>
                    <a:gd name="T34" fmla="*/ 15 w 49"/>
                    <a:gd name="T35" fmla="*/ 0 h 194"/>
                    <a:gd name="T36" fmla="*/ 48 w 49"/>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194"/>
                    <a:gd name="T59" fmla="*/ 49 w 49"/>
                    <a:gd name="T60" fmla="*/ 194 h 1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194">
                      <a:moveTo>
                        <a:pt x="48" y="1"/>
                      </a:moveTo>
                      <a:lnTo>
                        <a:pt x="46" y="3"/>
                      </a:lnTo>
                      <a:lnTo>
                        <a:pt x="44" y="8"/>
                      </a:lnTo>
                      <a:lnTo>
                        <a:pt x="39" y="18"/>
                      </a:lnTo>
                      <a:lnTo>
                        <a:pt x="35" y="34"/>
                      </a:lnTo>
                      <a:lnTo>
                        <a:pt x="32" y="58"/>
                      </a:lnTo>
                      <a:lnTo>
                        <a:pt x="30" y="92"/>
                      </a:lnTo>
                      <a:lnTo>
                        <a:pt x="31" y="136"/>
                      </a:lnTo>
                      <a:lnTo>
                        <a:pt x="36" y="193"/>
                      </a:lnTo>
                      <a:lnTo>
                        <a:pt x="9" y="193"/>
                      </a:lnTo>
                      <a:lnTo>
                        <a:pt x="8" y="187"/>
                      </a:lnTo>
                      <a:lnTo>
                        <a:pt x="5" y="172"/>
                      </a:lnTo>
                      <a:lnTo>
                        <a:pt x="3" y="148"/>
                      </a:lnTo>
                      <a:lnTo>
                        <a:pt x="1" y="120"/>
                      </a:lnTo>
                      <a:lnTo>
                        <a:pt x="0" y="88"/>
                      </a:lnTo>
                      <a:lnTo>
                        <a:pt x="2" y="56"/>
                      </a:lnTo>
                      <a:lnTo>
                        <a:pt x="6" y="26"/>
                      </a:lnTo>
                      <a:lnTo>
                        <a:pt x="15" y="0"/>
                      </a:lnTo>
                      <a:lnTo>
                        <a:pt x="4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1" name="Freeform 100"/>
                <p:cNvSpPr>
                  <a:spLocks/>
                </p:cNvSpPr>
                <p:nvPr/>
              </p:nvSpPr>
              <p:spPr bwMode="auto">
                <a:xfrm>
                  <a:off x="2546" y="1827"/>
                  <a:ext cx="41" cy="160"/>
                </a:xfrm>
                <a:custGeom>
                  <a:avLst/>
                  <a:gdLst>
                    <a:gd name="T0" fmla="*/ 40 w 41"/>
                    <a:gd name="T1" fmla="*/ 1 h 160"/>
                    <a:gd name="T2" fmla="*/ 39 w 41"/>
                    <a:gd name="T3" fmla="*/ 2 h 160"/>
                    <a:gd name="T4" fmla="*/ 36 w 41"/>
                    <a:gd name="T5" fmla="*/ 6 h 160"/>
                    <a:gd name="T6" fmla="*/ 33 w 41"/>
                    <a:gd name="T7" fmla="*/ 14 h 160"/>
                    <a:gd name="T8" fmla="*/ 30 w 41"/>
                    <a:gd name="T9" fmla="*/ 28 h 160"/>
                    <a:gd name="T10" fmla="*/ 27 w 41"/>
                    <a:gd name="T11" fmla="*/ 48 h 160"/>
                    <a:gd name="T12" fmla="*/ 26 w 41"/>
                    <a:gd name="T13" fmla="*/ 76 h 160"/>
                    <a:gd name="T14" fmla="*/ 26 w 41"/>
                    <a:gd name="T15" fmla="*/ 113 h 160"/>
                    <a:gd name="T16" fmla="*/ 30 w 41"/>
                    <a:gd name="T17" fmla="*/ 159 h 160"/>
                    <a:gd name="T18" fmla="*/ 8 w 41"/>
                    <a:gd name="T19" fmla="*/ 159 h 160"/>
                    <a:gd name="T20" fmla="*/ 7 w 41"/>
                    <a:gd name="T21" fmla="*/ 154 h 160"/>
                    <a:gd name="T22" fmla="*/ 5 w 41"/>
                    <a:gd name="T23" fmla="*/ 141 h 160"/>
                    <a:gd name="T24" fmla="*/ 3 w 41"/>
                    <a:gd name="T25" fmla="*/ 122 h 160"/>
                    <a:gd name="T26" fmla="*/ 1 w 41"/>
                    <a:gd name="T27" fmla="*/ 98 h 160"/>
                    <a:gd name="T28" fmla="*/ 0 w 41"/>
                    <a:gd name="T29" fmla="*/ 73 h 160"/>
                    <a:gd name="T30" fmla="*/ 1 w 41"/>
                    <a:gd name="T31" fmla="*/ 46 h 160"/>
                    <a:gd name="T32" fmla="*/ 5 w 41"/>
                    <a:gd name="T33" fmla="*/ 22 h 160"/>
                    <a:gd name="T34" fmla="*/ 13 w 41"/>
                    <a:gd name="T35" fmla="*/ 0 h 160"/>
                    <a:gd name="T36" fmla="*/ 40 w 41"/>
                    <a:gd name="T37" fmla="*/ 1 h 1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60"/>
                    <a:gd name="T59" fmla="*/ 41 w 41"/>
                    <a:gd name="T60" fmla="*/ 160 h 1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60">
                      <a:moveTo>
                        <a:pt x="40" y="1"/>
                      </a:moveTo>
                      <a:lnTo>
                        <a:pt x="39" y="2"/>
                      </a:lnTo>
                      <a:lnTo>
                        <a:pt x="36" y="6"/>
                      </a:lnTo>
                      <a:lnTo>
                        <a:pt x="33" y="14"/>
                      </a:lnTo>
                      <a:lnTo>
                        <a:pt x="30" y="28"/>
                      </a:lnTo>
                      <a:lnTo>
                        <a:pt x="27" y="48"/>
                      </a:lnTo>
                      <a:lnTo>
                        <a:pt x="26" y="76"/>
                      </a:lnTo>
                      <a:lnTo>
                        <a:pt x="26" y="113"/>
                      </a:lnTo>
                      <a:lnTo>
                        <a:pt x="30" y="159"/>
                      </a:lnTo>
                      <a:lnTo>
                        <a:pt x="8" y="159"/>
                      </a:lnTo>
                      <a:lnTo>
                        <a:pt x="7" y="154"/>
                      </a:lnTo>
                      <a:lnTo>
                        <a:pt x="5" y="141"/>
                      </a:lnTo>
                      <a:lnTo>
                        <a:pt x="3" y="122"/>
                      </a:lnTo>
                      <a:lnTo>
                        <a:pt x="1" y="98"/>
                      </a:lnTo>
                      <a:lnTo>
                        <a:pt x="0" y="73"/>
                      </a:lnTo>
                      <a:lnTo>
                        <a:pt x="1" y="46"/>
                      </a:lnTo>
                      <a:lnTo>
                        <a:pt x="5" y="22"/>
                      </a:lnTo>
                      <a:lnTo>
                        <a:pt x="13" y="0"/>
                      </a:lnTo>
                      <a:lnTo>
                        <a:pt x="40"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2" name="Freeform 101"/>
                <p:cNvSpPr>
                  <a:spLocks/>
                </p:cNvSpPr>
                <p:nvPr/>
              </p:nvSpPr>
              <p:spPr bwMode="auto">
                <a:xfrm>
                  <a:off x="2549" y="1842"/>
                  <a:ext cx="33" cy="128"/>
                </a:xfrm>
                <a:custGeom>
                  <a:avLst/>
                  <a:gdLst>
                    <a:gd name="T0" fmla="*/ 32 w 33"/>
                    <a:gd name="T1" fmla="*/ 1 h 128"/>
                    <a:gd name="T2" fmla="*/ 31 w 33"/>
                    <a:gd name="T3" fmla="*/ 2 h 128"/>
                    <a:gd name="T4" fmla="*/ 29 w 33"/>
                    <a:gd name="T5" fmla="*/ 5 h 128"/>
                    <a:gd name="T6" fmla="*/ 26 w 33"/>
                    <a:gd name="T7" fmla="*/ 12 h 128"/>
                    <a:gd name="T8" fmla="*/ 23 w 33"/>
                    <a:gd name="T9" fmla="*/ 23 h 128"/>
                    <a:gd name="T10" fmla="*/ 21 w 33"/>
                    <a:gd name="T11" fmla="*/ 39 h 128"/>
                    <a:gd name="T12" fmla="*/ 20 w 33"/>
                    <a:gd name="T13" fmla="*/ 61 h 128"/>
                    <a:gd name="T14" fmla="*/ 21 w 33"/>
                    <a:gd name="T15" fmla="*/ 90 h 128"/>
                    <a:gd name="T16" fmla="*/ 24 w 33"/>
                    <a:gd name="T17" fmla="*/ 127 h 128"/>
                    <a:gd name="T18" fmla="*/ 6 w 33"/>
                    <a:gd name="T19" fmla="*/ 127 h 128"/>
                    <a:gd name="T20" fmla="*/ 5 w 33"/>
                    <a:gd name="T21" fmla="*/ 123 h 128"/>
                    <a:gd name="T22" fmla="*/ 3 w 33"/>
                    <a:gd name="T23" fmla="*/ 113 h 128"/>
                    <a:gd name="T24" fmla="*/ 2 w 33"/>
                    <a:gd name="T25" fmla="*/ 98 h 128"/>
                    <a:gd name="T26" fmla="*/ 1 w 33"/>
                    <a:gd name="T27" fmla="*/ 79 h 128"/>
                    <a:gd name="T28" fmla="*/ 0 w 33"/>
                    <a:gd name="T29" fmla="*/ 58 h 128"/>
                    <a:gd name="T30" fmla="*/ 1 w 33"/>
                    <a:gd name="T31" fmla="*/ 37 h 128"/>
                    <a:gd name="T32" fmla="*/ 5 w 33"/>
                    <a:gd name="T33" fmla="*/ 17 h 128"/>
                    <a:gd name="T34" fmla="*/ 10 w 33"/>
                    <a:gd name="T35" fmla="*/ 0 h 128"/>
                    <a:gd name="T36" fmla="*/ 32 w 33"/>
                    <a:gd name="T37" fmla="*/ 1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
                    <a:gd name="T58" fmla="*/ 0 h 128"/>
                    <a:gd name="T59" fmla="*/ 33 w 33"/>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 h="128">
                      <a:moveTo>
                        <a:pt x="32" y="1"/>
                      </a:moveTo>
                      <a:lnTo>
                        <a:pt x="31" y="2"/>
                      </a:lnTo>
                      <a:lnTo>
                        <a:pt x="29" y="5"/>
                      </a:lnTo>
                      <a:lnTo>
                        <a:pt x="26" y="12"/>
                      </a:lnTo>
                      <a:lnTo>
                        <a:pt x="23" y="23"/>
                      </a:lnTo>
                      <a:lnTo>
                        <a:pt x="21" y="39"/>
                      </a:lnTo>
                      <a:lnTo>
                        <a:pt x="20" y="61"/>
                      </a:lnTo>
                      <a:lnTo>
                        <a:pt x="21" y="90"/>
                      </a:lnTo>
                      <a:lnTo>
                        <a:pt x="24" y="127"/>
                      </a:lnTo>
                      <a:lnTo>
                        <a:pt x="6" y="127"/>
                      </a:lnTo>
                      <a:lnTo>
                        <a:pt x="5" y="123"/>
                      </a:lnTo>
                      <a:lnTo>
                        <a:pt x="3" y="113"/>
                      </a:lnTo>
                      <a:lnTo>
                        <a:pt x="2" y="98"/>
                      </a:lnTo>
                      <a:lnTo>
                        <a:pt x="1" y="79"/>
                      </a:lnTo>
                      <a:lnTo>
                        <a:pt x="0" y="58"/>
                      </a:lnTo>
                      <a:lnTo>
                        <a:pt x="1" y="37"/>
                      </a:lnTo>
                      <a:lnTo>
                        <a:pt x="5" y="17"/>
                      </a:lnTo>
                      <a:lnTo>
                        <a:pt x="10" y="0"/>
                      </a:lnTo>
                      <a:lnTo>
                        <a:pt x="32"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3" name="Freeform 102"/>
                <p:cNvSpPr>
                  <a:spLocks/>
                </p:cNvSpPr>
                <p:nvPr/>
              </p:nvSpPr>
              <p:spPr bwMode="auto">
                <a:xfrm>
                  <a:off x="2551" y="1858"/>
                  <a:ext cx="24" cy="94"/>
                </a:xfrm>
                <a:custGeom>
                  <a:avLst/>
                  <a:gdLst>
                    <a:gd name="T0" fmla="*/ 23 w 24"/>
                    <a:gd name="T1" fmla="*/ 1 h 94"/>
                    <a:gd name="T2" fmla="*/ 22 w 24"/>
                    <a:gd name="T3" fmla="*/ 1 h 94"/>
                    <a:gd name="T4" fmla="*/ 21 w 24"/>
                    <a:gd name="T5" fmla="*/ 4 h 94"/>
                    <a:gd name="T6" fmla="*/ 19 w 24"/>
                    <a:gd name="T7" fmla="*/ 9 h 94"/>
                    <a:gd name="T8" fmla="*/ 17 w 24"/>
                    <a:gd name="T9" fmla="*/ 16 h 94"/>
                    <a:gd name="T10" fmla="*/ 15 w 24"/>
                    <a:gd name="T11" fmla="*/ 28 h 94"/>
                    <a:gd name="T12" fmla="*/ 15 w 24"/>
                    <a:gd name="T13" fmla="*/ 45 h 94"/>
                    <a:gd name="T14" fmla="*/ 15 w 24"/>
                    <a:gd name="T15" fmla="*/ 66 h 94"/>
                    <a:gd name="T16" fmla="*/ 17 w 24"/>
                    <a:gd name="T17" fmla="*/ 93 h 94"/>
                    <a:gd name="T18" fmla="*/ 4 w 24"/>
                    <a:gd name="T19" fmla="*/ 93 h 94"/>
                    <a:gd name="T20" fmla="*/ 4 w 24"/>
                    <a:gd name="T21" fmla="*/ 91 h 94"/>
                    <a:gd name="T22" fmla="*/ 3 w 24"/>
                    <a:gd name="T23" fmla="*/ 83 h 94"/>
                    <a:gd name="T24" fmla="*/ 1 w 24"/>
                    <a:gd name="T25" fmla="*/ 71 h 94"/>
                    <a:gd name="T26" fmla="*/ 0 w 24"/>
                    <a:gd name="T27" fmla="*/ 58 h 94"/>
                    <a:gd name="T28" fmla="*/ 0 w 24"/>
                    <a:gd name="T29" fmla="*/ 42 h 94"/>
                    <a:gd name="T30" fmla="*/ 1 w 24"/>
                    <a:gd name="T31" fmla="*/ 27 h 94"/>
                    <a:gd name="T32" fmla="*/ 3 w 24"/>
                    <a:gd name="T33" fmla="*/ 13 h 94"/>
                    <a:gd name="T34" fmla="*/ 8 w 24"/>
                    <a:gd name="T35" fmla="*/ 0 h 94"/>
                    <a:gd name="T36" fmla="*/ 23 w 24"/>
                    <a:gd name="T37" fmla="*/ 1 h 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94"/>
                    <a:gd name="T59" fmla="*/ 24 w 24"/>
                    <a:gd name="T60" fmla="*/ 94 h 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94">
                      <a:moveTo>
                        <a:pt x="23" y="1"/>
                      </a:moveTo>
                      <a:lnTo>
                        <a:pt x="22" y="1"/>
                      </a:lnTo>
                      <a:lnTo>
                        <a:pt x="21" y="4"/>
                      </a:lnTo>
                      <a:lnTo>
                        <a:pt x="19" y="9"/>
                      </a:lnTo>
                      <a:lnTo>
                        <a:pt x="17" y="16"/>
                      </a:lnTo>
                      <a:lnTo>
                        <a:pt x="15" y="28"/>
                      </a:lnTo>
                      <a:lnTo>
                        <a:pt x="15" y="45"/>
                      </a:lnTo>
                      <a:lnTo>
                        <a:pt x="15" y="66"/>
                      </a:lnTo>
                      <a:lnTo>
                        <a:pt x="17" y="93"/>
                      </a:lnTo>
                      <a:lnTo>
                        <a:pt x="4" y="93"/>
                      </a:lnTo>
                      <a:lnTo>
                        <a:pt x="4" y="91"/>
                      </a:lnTo>
                      <a:lnTo>
                        <a:pt x="3" y="83"/>
                      </a:lnTo>
                      <a:lnTo>
                        <a:pt x="1" y="71"/>
                      </a:lnTo>
                      <a:lnTo>
                        <a:pt x="0" y="58"/>
                      </a:lnTo>
                      <a:lnTo>
                        <a:pt x="0" y="42"/>
                      </a:lnTo>
                      <a:lnTo>
                        <a:pt x="1" y="27"/>
                      </a:lnTo>
                      <a:lnTo>
                        <a:pt x="3" y="13"/>
                      </a:lnTo>
                      <a:lnTo>
                        <a:pt x="8" y="0"/>
                      </a:lnTo>
                      <a:lnTo>
                        <a:pt x="2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4" name="Rectangle 103"/>
                <p:cNvSpPr>
                  <a:spLocks noChangeArrowheads="1"/>
                </p:cNvSpPr>
                <p:nvPr/>
              </p:nvSpPr>
              <p:spPr bwMode="auto">
                <a:xfrm>
                  <a:off x="2246" y="1835"/>
                  <a:ext cx="7" cy="29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85" name="Freeform 104"/>
                <p:cNvSpPr>
                  <a:spLocks/>
                </p:cNvSpPr>
                <p:nvPr/>
              </p:nvSpPr>
              <p:spPr bwMode="auto">
                <a:xfrm>
                  <a:off x="2349" y="1831"/>
                  <a:ext cx="116" cy="136"/>
                </a:xfrm>
                <a:custGeom>
                  <a:avLst/>
                  <a:gdLst>
                    <a:gd name="T0" fmla="*/ 11 w 116"/>
                    <a:gd name="T1" fmla="*/ 13 h 136"/>
                    <a:gd name="T2" fmla="*/ 10 w 116"/>
                    <a:gd name="T3" fmla="*/ 15 h 136"/>
                    <a:gd name="T4" fmla="*/ 8 w 116"/>
                    <a:gd name="T5" fmla="*/ 23 h 136"/>
                    <a:gd name="T6" fmla="*/ 5 w 116"/>
                    <a:gd name="T7" fmla="*/ 34 h 136"/>
                    <a:gd name="T8" fmla="*/ 2 w 116"/>
                    <a:gd name="T9" fmla="*/ 50 h 136"/>
                    <a:gd name="T10" fmla="*/ 1 w 116"/>
                    <a:gd name="T11" fmla="*/ 68 h 136"/>
                    <a:gd name="T12" fmla="*/ 0 w 116"/>
                    <a:gd name="T13" fmla="*/ 89 h 136"/>
                    <a:gd name="T14" fmla="*/ 2 w 116"/>
                    <a:gd name="T15" fmla="*/ 111 h 136"/>
                    <a:gd name="T16" fmla="*/ 7 w 116"/>
                    <a:gd name="T17" fmla="*/ 135 h 136"/>
                    <a:gd name="T18" fmla="*/ 7 w 116"/>
                    <a:gd name="T19" fmla="*/ 134 h 136"/>
                    <a:gd name="T20" fmla="*/ 7 w 116"/>
                    <a:gd name="T21" fmla="*/ 131 h 136"/>
                    <a:gd name="T22" fmla="*/ 7 w 116"/>
                    <a:gd name="T23" fmla="*/ 126 h 136"/>
                    <a:gd name="T24" fmla="*/ 7 w 116"/>
                    <a:gd name="T25" fmla="*/ 120 h 136"/>
                    <a:gd name="T26" fmla="*/ 8 w 116"/>
                    <a:gd name="T27" fmla="*/ 113 h 136"/>
                    <a:gd name="T28" fmla="*/ 9 w 116"/>
                    <a:gd name="T29" fmla="*/ 105 h 136"/>
                    <a:gd name="T30" fmla="*/ 10 w 116"/>
                    <a:gd name="T31" fmla="*/ 96 h 136"/>
                    <a:gd name="T32" fmla="*/ 12 w 116"/>
                    <a:gd name="T33" fmla="*/ 86 h 136"/>
                    <a:gd name="T34" fmla="*/ 15 w 116"/>
                    <a:gd name="T35" fmla="*/ 77 h 136"/>
                    <a:gd name="T36" fmla="*/ 19 w 116"/>
                    <a:gd name="T37" fmla="*/ 68 h 136"/>
                    <a:gd name="T38" fmla="*/ 23 w 116"/>
                    <a:gd name="T39" fmla="*/ 60 h 136"/>
                    <a:gd name="T40" fmla="*/ 29 w 116"/>
                    <a:gd name="T41" fmla="*/ 52 h 136"/>
                    <a:gd name="T42" fmla="*/ 36 w 116"/>
                    <a:gd name="T43" fmla="*/ 44 h 136"/>
                    <a:gd name="T44" fmla="*/ 43 w 116"/>
                    <a:gd name="T45" fmla="*/ 39 h 136"/>
                    <a:gd name="T46" fmla="*/ 53 w 116"/>
                    <a:gd name="T47" fmla="*/ 35 h 136"/>
                    <a:gd name="T48" fmla="*/ 64 w 116"/>
                    <a:gd name="T49" fmla="*/ 33 h 136"/>
                    <a:gd name="T50" fmla="*/ 64 w 116"/>
                    <a:gd name="T51" fmla="*/ 32 h 136"/>
                    <a:gd name="T52" fmla="*/ 67 w 116"/>
                    <a:gd name="T53" fmla="*/ 31 h 136"/>
                    <a:gd name="T54" fmla="*/ 70 w 116"/>
                    <a:gd name="T55" fmla="*/ 28 h 136"/>
                    <a:gd name="T56" fmla="*/ 75 w 116"/>
                    <a:gd name="T57" fmla="*/ 25 h 136"/>
                    <a:gd name="T58" fmla="*/ 82 w 116"/>
                    <a:gd name="T59" fmla="*/ 21 h 136"/>
                    <a:gd name="T60" fmla="*/ 91 w 116"/>
                    <a:gd name="T61" fmla="*/ 17 h 136"/>
                    <a:gd name="T62" fmla="*/ 102 w 116"/>
                    <a:gd name="T63" fmla="*/ 11 h 136"/>
                    <a:gd name="T64" fmla="*/ 115 w 116"/>
                    <a:gd name="T65" fmla="*/ 5 h 136"/>
                    <a:gd name="T66" fmla="*/ 114 w 116"/>
                    <a:gd name="T67" fmla="*/ 5 h 136"/>
                    <a:gd name="T68" fmla="*/ 112 w 116"/>
                    <a:gd name="T69" fmla="*/ 5 h 136"/>
                    <a:gd name="T70" fmla="*/ 109 w 116"/>
                    <a:gd name="T71" fmla="*/ 4 h 136"/>
                    <a:gd name="T72" fmla="*/ 105 w 116"/>
                    <a:gd name="T73" fmla="*/ 3 h 136"/>
                    <a:gd name="T74" fmla="*/ 100 w 116"/>
                    <a:gd name="T75" fmla="*/ 2 h 136"/>
                    <a:gd name="T76" fmla="*/ 94 w 116"/>
                    <a:gd name="T77" fmla="*/ 2 h 136"/>
                    <a:gd name="T78" fmla="*/ 87 w 116"/>
                    <a:gd name="T79" fmla="*/ 1 h 136"/>
                    <a:gd name="T80" fmla="*/ 80 w 116"/>
                    <a:gd name="T81" fmla="*/ 0 h 136"/>
                    <a:gd name="T82" fmla="*/ 72 w 116"/>
                    <a:gd name="T83" fmla="*/ 0 h 136"/>
                    <a:gd name="T84" fmla="*/ 64 w 116"/>
                    <a:gd name="T85" fmla="*/ 0 h 136"/>
                    <a:gd name="T86" fmla="*/ 55 w 116"/>
                    <a:gd name="T87" fmla="*/ 1 h 136"/>
                    <a:gd name="T88" fmla="*/ 46 w 116"/>
                    <a:gd name="T89" fmla="*/ 2 h 136"/>
                    <a:gd name="T90" fmla="*/ 37 w 116"/>
                    <a:gd name="T91" fmla="*/ 3 h 136"/>
                    <a:gd name="T92" fmla="*/ 28 w 116"/>
                    <a:gd name="T93" fmla="*/ 6 h 136"/>
                    <a:gd name="T94" fmla="*/ 19 w 116"/>
                    <a:gd name="T95" fmla="*/ 9 h 136"/>
                    <a:gd name="T96" fmla="*/ 11 w 116"/>
                    <a:gd name="T97" fmla="*/ 13 h 1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
                    <a:gd name="T148" fmla="*/ 0 h 136"/>
                    <a:gd name="T149" fmla="*/ 116 w 116"/>
                    <a:gd name="T150" fmla="*/ 136 h 1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 h="136">
                      <a:moveTo>
                        <a:pt x="11" y="13"/>
                      </a:moveTo>
                      <a:lnTo>
                        <a:pt x="10" y="15"/>
                      </a:lnTo>
                      <a:lnTo>
                        <a:pt x="8" y="23"/>
                      </a:lnTo>
                      <a:lnTo>
                        <a:pt x="5" y="34"/>
                      </a:lnTo>
                      <a:lnTo>
                        <a:pt x="2" y="50"/>
                      </a:lnTo>
                      <a:lnTo>
                        <a:pt x="1" y="68"/>
                      </a:lnTo>
                      <a:lnTo>
                        <a:pt x="0" y="89"/>
                      </a:lnTo>
                      <a:lnTo>
                        <a:pt x="2" y="111"/>
                      </a:lnTo>
                      <a:lnTo>
                        <a:pt x="7" y="135"/>
                      </a:lnTo>
                      <a:lnTo>
                        <a:pt x="7" y="134"/>
                      </a:lnTo>
                      <a:lnTo>
                        <a:pt x="7" y="131"/>
                      </a:lnTo>
                      <a:lnTo>
                        <a:pt x="7" y="126"/>
                      </a:lnTo>
                      <a:lnTo>
                        <a:pt x="7" y="120"/>
                      </a:lnTo>
                      <a:lnTo>
                        <a:pt x="8" y="113"/>
                      </a:lnTo>
                      <a:lnTo>
                        <a:pt x="9" y="105"/>
                      </a:lnTo>
                      <a:lnTo>
                        <a:pt x="10" y="96"/>
                      </a:lnTo>
                      <a:lnTo>
                        <a:pt x="12" y="86"/>
                      </a:lnTo>
                      <a:lnTo>
                        <a:pt x="15" y="77"/>
                      </a:lnTo>
                      <a:lnTo>
                        <a:pt x="19" y="68"/>
                      </a:lnTo>
                      <a:lnTo>
                        <a:pt x="23" y="60"/>
                      </a:lnTo>
                      <a:lnTo>
                        <a:pt x="29" y="52"/>
                      </a:lnTo>
                      <a:lnTo>
                        <a:pt x="36" y="44"/>
                      </a:lnTo>
                      <a:lnTo>
                        <a:pt x="43" y="39"/>
                      </a:lnTo>
                      <a:lnTo>
                        <a:pt x="53" y="35"/>
                      </a:lnTo>
                      <a:lnTo>
                        <a:pt x="64" y="33"/>
                      </a:lnTo>
                      <a:lnTo>
                        <a:pt x="64" y="32"/>
                      </a:lnTo>
                      <a:lnTo>
                        <a:pt x="67" y="31"/>
                      </a:lnTo>
                      <a:lnTo>
                        <a:pt x="70" y="28"/>
                      </a:lnTo>
                      <a:lnTo>
                        <a:pt x="75" y="25"/>
                      </a:lnTo>
                      <a:lnTo>
                        <a:pt x="82" y="21"/>
                      </a:lnTo>
                      <a:lnTo>
                        <a:pt x="91" y="17"/>
                      </a:lnTo>
                      <a:lnTo>
                        <a:pt x="102" y="11"/>
                      </a:lnTo>
                      <a:lnTo>
                        <a:pt x="115" y="5"/>
                      </a:lnTo>
                      <a:lnTo>
                        <a:pt x="114" y="5"/>
                      </a:lnTo>
                      <a:lnTo>
                        <a:pt x="112" y="5"/>
                      </a:lnTo>
                      <a:lnTo>
                        <a:pt x="109" y="4"/>
                      </a:lnTo>
                      <a:lnTo>
                        <a:pt x="105" y="3"/>
                      </a:lnTo>
                      <a:lnTo>
                        <a:pt x="100" y="2"/>
                      </a:lnTo>
                      <a:lnTo>
                        <a:pt x="94" y="2"/>
                      </a:lnTo>
                      <a:lnTo>
                        <a:pt x="87" y="1"/>
                      </a:lnTo>
                      <a:lnTo>
                        <a:pt x="80" y="0"/>
                      </a:lnTo>
                      <a:lnTo>
                        <a:pt x="72" y="0"/>
                      </a:lnTo>
                      <a:lnTo>
                        <a:pt x="64" y="0"/>
                      </a:lnTo>
                      <a:lnTo>
                        <a:pt x="55" y="1"/>
                      </a:lnTo>
                      <a:lnTo>
                        <a:pt x="46" y="2"/>
                      </a:lnTo>
                      <a:lnTo>
                        <a:pt x="37" y="3"/>
                      </a:lnTo>
                      <a:lnTo>
                        <a:pt x="28" y="6"/>
                      </a:lnTo>
                      <a:lnTo>
                        <a:pt x="19" y="9"/>
                      </a:lnTo>
                      <a:lnTo>
                        <a:pt x="11" y="1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6" name="Freeform 105"/>
                <p:cNvSpPr>
                  <a:spLocks/>
                </p:cNvSpPr>
                <p:nvPr/>
              </p:nvSpPr>
              <p:spPr bwMode="auto">
                <a:xfrm>
                  <a:off x="2191" y="1932"/>
                  <a:ext cx="94" cy="26"/>
                </a:xfrm>
                <a:custGeom>
                  <a:avLst/>
                  <a:gdLst>
                    <a:gd name="T0" fmla="*/ 0 w 94"/>
                    <a:gd name="T1" fmla="*/ 16 h 26"/>
                    <a:gd name="T2" fmla="*/ 0 w 94"/>
                    <a:gd name="T3" fmla="*/ 16 h 26"/>
                    <a:gd name="T4" fmla="*/ 1 w 94"/>
                    <a:gd name="T5" fmla="*/ 14 h 26"/>
                    <a:gd name="T6" fmla="*/ 2 w 94"/>
                    <a:gd name="T7" fmla="*/ 13 h 26"/>
                    <a:gd name="T8" fmla="*/ 3 w 94"/>
                    <a:gd name="T9" fmla="*/ 11 h 26"/>
                    <a:gd name="T10" fmla="*/ 5 w 94"/>
                    <a:gd name="T11" fmla="*/ 9 h 26"/>
                    <a:gd name="T12" fmla="*/ 8 w 94"/>
                    <a:gd name="T13" fmla="*/ 8 h 26"/>
                    <a:gd name="T14" fmla="*/ 12 w 94"/>
                    <a:gd name="T15" fmla="*/ 5 h 26"/>
                    <a:gd name="T16" fmla="*/ 16 w 94"/>
                    <a:gd name="T17" fmla="*/ 4 h 26"/>
                    <a:gd name="T18" fmla="*/ 22 w 94"/>
                    <a:gd name="T19" fmla="*/ 2 h 26"/>
                    <a:gd name="T20" fmla="*/ 28 w 94"/>
                    <a:gd name="T21" fmla="*/ 1 h 26"/>
                    <a:gd name="T22" fmla="*/ 36 w 94"/>
                    <a:gd name="T23" fmla="*/ 0 h 26"/>
                    <a:gd name="T24" fmla="*/ 45 w 94"/>
                    <a:gd name="T25" fmla="*/ 0 h 26"/>
                    <a:gd name="T26" fmla="*/ 55 w 94"/>
                    <a:gd name="T27" fmla="*/ 1 h 26"/>
                    <a:gd name="T28" fmla="*/ 66 w 94"/>
                    <a:gd name="T29" fmla="*/ 2 h 26"/>
                    <a:gd name="T30" fmla="*/ 79 w 94"/>
                    <a:gd name="T31" fmla="*/ 5 h 26"/>
                    <a:gd name="T32" fmla="*/ 93 w 94"/>
                    <a:gd name="T33" fmla="*/ 9 h 26"/>
                    <a:gd name="T34" fmla="*/ 91 w 94"/>
                    <a:gd name="T35" fmla="*/ 14 h 26"/>
                    <a:gd name="T36" fmla="*/ 91 w 94"/>
                    <a:gd name="T37" fmla="*/ 14 h 26"/>
                    <a:gd name="T38" fmla="*/ 88 w 94"/>
                    <a:gd name="T39" fmla="*/ 13 h 26"/>
                    <a:gd name="T40" fmla="*/ 84 w 94"/>
                    <a:gd name="T41" fmla="*/ 12 h 26"/>
                    <a:gd name="T42" fmla="*/ 80 w 94"/>
                    <a:gd name="T43" fmla="*/ 11 h 26"/>
                    <a:gd name="T44" fmla="*/ 74 w 94"/>
                    <a:gd name="T45" fmla="*/ 10 h 26"/>
                    <a:gd name="T46" fmla="*/ 68 w 94"/>
                    <a:gd name="T47" fmla="*/ 8 h 26"/>
                    <a:gd name="T48" fmla="*/ 61 w 94"/>
                    <a:gd name="T49" fmla="*/ 8 h 26"/>
                    <a:gd name="T50" fmla="*/ 54 w 94"/>
                    <a:gd name="T51" fmla="*/ 7 h 26"/>
                    <a:gd name="T52" fmla="*/ 46 w 94"/>
                    <a:gd name="T53" fmla="*/ 6 h 26"/>
                    <a:gd name="T54" fmla="*/ 38 w 94"/>
                    <a:gd name="T55" fmla="*/ 6 h 26"/>
                    <a:gd name="T56" fmla="*/ 31 w 94"/>
                    <a:gd name="T57" fmla="*/ 7 h 26"/>
                    <a:gd name="T58" fmla="*/ 23 w 94"/>
                    <a:gd name="T59" fmla="*/ 9 h 26"/>
                    <a:gd name="T60" fmla="*/ 17 w 94"/>
                    <a:gd name="T61" fmla="*/ 11 h 26"/>
                    <a:gd name="T62" fmla="*/ 10 w 94"/>
                    <a:gd name="T63" fmla="*/ 14 h 26"/>
                    <a:gd name="T64" fmla="*/ 5 w 94"/>
                    <a:gd name="T65" fmla="*/ 19 h 26"/>
                    <a:gd name="T66" fmla="*/ 0 w 94"/>
                    <a:gd name="T67" fmla="*/ 25 h 26"/>
                    <a:gd name="T68" fmla="*/ 0 w 94"/>
                    <a:gd name="T69" fmla="*/ 16 h 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26"/>
                    <a:gd name="T107" fmla="*/ 94 w 94"/>
                    <a:gd name="T108" fmla="*/ 26 h 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26">
                      <a:moveTo>
                        <a:pt x="0" y="16"/>
                      </a:moveTo>
                      <a:lnTo>
                        <a:pt x="0" y="16"/>
                      </a:lnTo>
                      <a:lnTo>
                        <a:pt x="1" y="14"/>
                      </a:lnTo>
                      <a:lnTo>
                        <a:pt x="2" y="13"/>
                      </a:lnTo>
                      <a:lnTo>
                        <a:pt x="3" y="11"/>
                      </a:lnTo>
                      <a:lnTo>
                        <a:pt x="5" y="9"/>
                      </a:lnTo>
                      <a:lnTo>
                        <a:pt x="8" y="8"/>
                      </a:lnTo>
                      <a:lnTo>
                        <a:pt x="12" y="5"/>
                      </a:lnTo>
                      <a:lnTo>
                        <a:pt x="16" y="4"/>
                      </a:lnTo>
                      <a:lnTo>
                        <a:pt x="22" y="2"/>
                      </a:lnTo>
                      <a:lnTo>
                        <a:pt x="28" y="1"/>
                      </a:lnTo>
                      <a:lnTo>
                        <a:pt x="36" y="0"/>
                      </a:lnTo>
                      <a:lnTo>
                        <a:pt x="45" y="0"/>
                      </a:lnTo>
                      <a:lnTo>
                        <a:pt x="55" y="1"/>
                      </a:lnTo>
                      <a:lnTo>
                        <a:pt x="66" y="2"/>
                      </a:lnTo>
                      <a:lnTo>
                        <a:pt x="79" y="5"/>
                      </a:lnTo>
                      <a:lnTo>
                        <a:pt x="93" y="9"/>
                      </a:lnTo>
                      <a:lnTo>
                        <a:pt x="91" y="14"/>
                      </a:lnTo>
                      <a:lnTo>
                        <a:pt x="88" y="13"/>
                      </a:lnTo>
                      <a:lnTo>
                        <a:pt x="84" y="12"/>
                      </a:lnTo>
                      <a:lnTo>
                        <a:pt x="80" y="11"/>
                      </a:lnTo>
                      <a:lnTo>
                        <a:pt x="74" y="10"/>
                      </a:lnTo>
                      <a:lnTo>
                        <a:pt x="68" y="8"/>
                      </a:lnTo>
                      <a:lnTo>
                        <a:pt x="61" y="8"/>
                      </a:lnTo>
                      <a:lnTo>
                        <a:pt x="54" y="7"/>
                      </a:lnTo>
                      <a:lnTo>
                        <a:pt x="46" y="6"/>
                      </a:lnTo>
                      <a:lnTo>
                        <a:pt x="38" y="6"/>
                      </a:lnTo>
                      <a:lnTo>
                        <a:pt x="31" y="7"/>
                      </a:lnTo>
                      <a:lnTo>
                        <a:pt x="23" y="9"/>
                      </a:lnTo>
                      <a:lnTo>
                        <a:pt x="17" y="11"/>
                      </a:lnTo>
                      <a:lnTo>
                        <a:pt x="10" y="14"/>
                      </a:lnTo>
                      <a:lnTo>
                        <a:pt x="5" y="19"/>
                      </a:lnTo>
                      <a:lnTo>
                        <a:pt x="0" y="25"/>
                      </a:lnTo>
                      <a:lnTo>
                        <a:pt x="0"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7" name="Freeform 106"/>
                <p:cNvSpPr>
                  <a:spLocks/>
                </p:cNvSpPr>
                <p:nvPr/>
              </p:nvSpPr>
              <p:spPr bwMode="auto">
                <a:xfrm>
                  <a:off x="2191" y="1870"/>
                  <a:ext cx="94" cy="27"/>
                </a:xfrm>
                <a:custGeom>
                  <a:avLst/>
                  <a:gdLst>
                    <a:gd name="T0" fmla="*/ 0 w 94"/>
                    <a:gd name="T1" fmla="*/ 17 h 27"/>
                    <a:gd name="T2" fmla="*/ 0 w 94"/>
                    <a:gd name="T3" fmla="*/ 16 h 27"/>
                    <a:gd name="T4" fmla="*/ 1 w 94"/>
                    <a:gd name="T5" fmla="*/ 15 h 27"/>
                    <a:gd name="T6" fmla="*/ 2 w 94"/>
                    <a:gd name="T7" fmla="*/ 14 h 27"/>
                    <a:gd name="T8" fmla="*/ 3 w 94"/>
                    <a:gd name="T9" fmla="*/ 12 h 27"/>
                    <a:gd name="T10" fmla="*/ 5 w 94"/>
                    <a:gd name="T11" fmla="*/ 10 h 27"/>
                    <a:gd name="T12" fmla="*/ 8 w 94"/>
                    <a:gd name="T13" fmla="*/ 8 h 27"/>
                    <a:gd name="T14" fmla="*/ 12 w 94"/>
                    <a:gd name="T15" fmla="*/ 5 h 27"/>
                    <a:gd name="T16" fmla="*/ 16 w 94"/>
                    <a:gd name="T17" fmla="*/ 4 h 27"/>
                    <a:gd name="T18" fmla="*/ 22 w 94"/>
                    <a:gd name="T19" fmla="*/ 2 h 27"/>
                    <a:gd name="T20" fmla="*/ 28 w 94"/>
                    <a:gd name="T21" fmla="*/ 1 h 27"/>
                    <a:gd name="T22" fmla="*/ 36 w 94"/>
                    <a:gd name="T23" fmla="*/ 0 h 27"/>
                    <a:gd name="T24" fmla="*/ 45 w 94"/>
                    <a:gd name="T25" fmla="*/ 0 h 27"/>
                    <a:gd name="T26" fmla="*/ 55 w 94"/>
                    <a:gd name="T27" fmla="*/ 1 h 27"/>
                    <a:gd name="T28" fmla="*/ 66 w 94"/>
                    <a:gd name="T29" fmla="*/ 3 h 27"/>
                    <a:gd name="T30" fmla="*/ 79 w 94"/>
                    <a:gd name="T31" fmla="*/ 5 h 27"/>
                    <a:gd name="T32" fmla="*/ 93 w 94"/>
                    <a:gd name="T33" fmla="*/ 9 h 27"/>
                    <a:gd name="T34" fmla="*/ 91 w 94"/>
                    <a:gd name="T35" fmla="*/ 15 h 27"/>
                    <a:gd name="T36" fmla="*/ 91 w 94"/>
                    <a:gd name="T37" fmla="*/ 14 h 27"/>
                    <a:gd name="T38" fmla="*/ 88 w 94"/>
                    <a:gd name="T39" fmla="*/ 13 h 27"/>
                    <a:gd name="T40" fmla="*/ 84 w 94"/>
                    <a:gd name="T41" fmla="*/ 13 h 27"/>
                    <a:gd name="T42" fmla="*/ 80 w 94"/>
                    <a:gd name="T43" fmla="*/ 11 h 27"/>
                    <a:gd name="T44" fmla="*/ 74 w 94"/>
                    <a:gd name="T45" fmla="*/ 10 h 27"/>
                    <a:gd name="T46" fmla="*/ 68 w 94"/>
                    <a:gd name="T47" fmla="*/ 9 h 27"/>
                    <a:gd name="T48" fmla="*/ 61 w 94"/>
                    <a:gd name="T49" fmla="*/ 8 h 27"/>
                    <a:gd name="T50" fmla="*/ 54 w 94"/>
                    <a:gd name="T51" fmla="*/ 7 h 27"/>
                    <a:gd name="T52" fmla="*/ 46 w 94"/>
                    <a:gd name="T53" fmla="*/ 7 h 27"/>
                    <a:gd name="T54" fmla="*/ 38 w 94"/>
                    <a:gd name="T55" fmla="*/ 7 h 27"/>
                    <a:gd name="T56" fmla="*/ 31 w 94"/>
                    <a:gd name="T57" fmla="*/ 8 h 27"/>
                    <a:gd name="T58" fmla="*/ 23 w 94"/>
                    <a:gd name="T59" fmla="*/ 9 h 27"/>
                    <a:gd name="T60" fmla="*/ 17 w 94"/>
                    <a:gd name="T61" fmla="*/ 12 h 27"/>
                    <a:gd name="T62" fmla="*/ 10 w 94"/>
                    <a:gd name="T63" fmla="*/ 15 h 27"/>
                    <a:gd name="T64" fmla="*/ 5 w 94"/>
                    <a:gd name="T65" fmla="*/ 20 h 27"/>
                    <a:gd name="T66" fmla="*/ 0 w 94"/>
                    <a:gd name="T67" fmla="*/ 26 h 27"/>
                    <a:gd name="T68" fmla="*/ 0 w 94"/>
                    <a:gd name="T69" fmla="*/ 17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27"/>
                    <a:gd name="T107" fmla="*/ 94 w 94"/>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27">
                      <a:moveTo>
                        <a:pt x="0" y="17"/>
                      </a:moveTo>
                      <a:lnTo>
                        <a:pt x="0" y="16"/>
                      </a:lnTo>
                      <a:lnTo>
                        <a:pt x="1" y="15"/>
                      </a:lnTo>
                      <a:lnTo>
                        <a:pt x="2" y="14"/>
                      </a:lnTo>
                      <a:lnTo>
                        <a:pt x="3" y="12"/>
                      </a:lnTo>
                      <a:lnTo>
                        <a:pt x="5" y="10"/>
                      </a:lnTo>
                      <a:lnTo>
                        <a:pt x="8" y="8"/>
                      </a:lnTo>
                      <a:lnTo>
                        <a:pt x="12" y="5"/>
                      </a:lnTo>
                      <a:lnTo>
                        <a:pt x="16" y="4"/>
                      </a:lnTo>
                      <a:lnTo>
                        <a:pt x="22" y="2"/>
                      </a:lnTo>
                      <a:lnTo>
                        <a:pt x="28" y="1"/>
                      </a:lnTo>
                      <a:lnTo>
                        <a:pt x="36" y="0"/>
                      </a:lnTo>
                      <a:lnTo>
                        <a:pt x="45" y="0"/>
                      </a:lnTo>
                      <a:lnTo>
                        <a:pt x="55" y="1"/>
                      </a:lnTo>
                      <a:lnTo>
                        <a:pt x="66" y="3"/>
                      </a:lnTo>
                      <a:lnTo>
                        <a:pt x="79" y="5"/>
                      </a:lnTo>
                      <a:lnTo>
                        <a:pt x="93" y="9"/>
                      </a:lnTo>
                      <a:lnTo>
                        <a:pt x="91" y="15"/>
                      </a:lnTo>
                      <a:lnTo>
                        <a:pt x="91" y="14"/>
                      </a:lnTo>
                      <a:lnTo>
                        <a:pt x="88" y="13"/>
                      </a:lnTo>
                      <a:lnTo>
                        <a:pt x="84" y="13"/>
                      </a:lnTo>
                      <a:lnTo>
                        <a:pt x="80" y="11"/>
                      </a:lnTo>
                      <a:lnTo>
                        <a:pt x="74" y="10"/>
                      </a:lnTo>
                      <a:lnTo>
                        <a:pt x="68" y="9"/>
                      </a:lnTo>
                      <a:lnTo>
                        <a:pt x="61" y="8"/>
                      </a:lnTo>
                      <a:lnTo>
                        <a:pt x="54" y="7"/>
                      </a:lnTo>
                      <a:lnTo>
                        <a:pt x="46" y="7"/>
                      </a:lnTo>
                      <a:lnTo>
                        <a:pt x="38" y="7"/>
                      </a:lnTo>
                      <a:lnTo>
                        <a:pt x="31" y="8"/>
                      </a:lnTo>
                      <a:lnTo>
                        <a:pt x="23" y="9"/>
                      </a:lnTo>
                      <a:lnTo>
                        <a:pt x="17" y="12"/>
                      </a:lnTo>
                      <a:lnTo>
                        <a:pt x="10" y="15"/>
                      </a:lnTo>
                      <a:lnTo>
                        <a:pt x="5" y="20"/>
                      </a:lnTo>
                      <a:lnTo>
                        <a:pt x="0" y="26"/>
                      </a:lnTo>
                      <a:lnTo>
                        <a:pt x="0"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8" name="Freeform 107"/>
                <p:cNvSpPr>
                  <a:spLocks/>
                </p:cNvSpPr>
                <p:nvPr/>
              </p:nvSpPr>
              <p:spPr bwMode="auto">
                <a:xfrm>
                  <a:off x="2279" y="1841"/>
                  <a:ext cx="152" cy="284"/>
                </a:xfrm>
                <a:custGeom>
                  <a:avLst/>
                  <a:gdLst>
                    <a:gd name="T0" fmla="*/ 0 w 152"/>
                    <a:gd name="T1" fmla="*/ 0 h 284"/>
                    <a:gd name="T2" fmla="*/ 0 w 152"/>
                    <a:gd name="T3" fmla="*/ 273 h 284"/>
                    <a:gd name="T4" fmla="*/ 46 w 152"/>
                    <a:gd name="T5" fmla="*/ 283 h 284"/>
                    <a:gd name="T6" fmla="*/ 44 w 152"/>
                    <a:gd name="T7" fmla="*/ 246 h 284"/>
                    <a:gd name="T8" fmla="*/ 151 w 152"/>
                    <a:gd name="T9" fmla="*/ 263 h 284"/>
                    <a:gd name="T10" fmla="*/ 149 w 152"/>
                    <a:gd name="T11" fmla="*/ 248 h 284"/>
                    <a:gd name="T12" fmla="*/ 75 w 152"/>
                    <a:gd name="T13" fmla="*/ 239 h 284"/>
                    <a:gd name="T14" fmla="*/ 73 w 152"/>
                    <a:gd name="T15" fmla="*/ 207 h 284"/>
                    <a:gd name="T16" fmla="*/ 22 w 152"/>
                    <a:gd name="T17" fmla="*/ 207 h 284"/>
                    <a:gd name="T18" fmla="*/ 21 w 152"/>
                    <a:gd name="T19" fmla="*/ 203 h 284"/>
                    <a:gd name="T20" fmla="*/ 17 w 152"/>
                    <a:gd name="T21" fmla="*/ 191 h 284"/>
                    <a:gd name="T22" fmla="*/ 12 w 152"/>
                    <a:gd name="T23" fmla="*/ 173 h 284"/>
                    <a:gd name="T24" fmla="*/ 8 w 152"/>
                    <a:gd name="T25" fmla="*/ 148 h 284"/>
                    <a:gd name="T26" fmla="*/ 5 w 152"/>
                    <a:gd name="T27" fmla="*/ 119 h 284"/>
                    <a:gd name="T28" fmla="*/ 3 w 152"/>
                    <a:gd name="T29" fmla="*/ 85 h 284"/>
                    <a:gd name="T30" fmla="*/ 6 w 152"/>
                    <a:gd name="T31" fmla="*/ 49 h 284"/>
                    <a:gd name="T32" fmla="*/ 13 w 152"/>
                    <a:gd name="T33" fmla="*/ 9 h 284"/>
                    <a:gd name="T34" fmla="*/ 0 w 152"/>
                    <a:gd name="T35" fmla="*/ 0 h 2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84"/>
                    <a:gd name="T56" fmla="*/ 152 w 152"/>
                    <a:gd name="T57" fmla="*/ 284 h 2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84">
                      <a:moveTo>
                        <a:pt x="0" y="0"/>
                      </a:moveTo>
                      <a:lnTo>
                        <a:pt x="0" y="273"/>
                      </a:lnTo>
                      <a:lnTo>
                        <a:pt x="46" y="283"/>
                      </a:lnTo>
                      <a:lnTo>
                        <a:pt x="44" y="246"/>
                      </a:lnTo>
                      <a:lnTo>
                        <a:pt x="151" y="263"/>
                      </a:lnTo>
                      <a:lnTo>
                        <a:pt x="149" y="248"/>
                      </a:lnTo>
                      <a:lnTo>
                        <a:pt x="75" y="239"/>
                      </a:lnTo>
                      <a:lnTo>
                        <a:pt x="73" y="207"/>
                      </a:lnTo>
                      <a:lnTo>
                        <a:pt x="22" y="207"/>
                      </a:lnTo>
                      <a:lnTo>
                        <a:pt x="21" y="203"/>
                      </a:lnTo>
                      <a:lnTo>
                        <a:pt x="17" y="191"/>
                      </a:lnTo>
                      <a:lnTo>
                        <a:pt x="12" y="173"/>
                      </a:lnTo>
                      <a:lnTo>
                        <a:pt x="8" y="148"/>
                      </a:lnTo>
                      <a:lnTo>
                        <a:pt x="5" y="119"/>
                      </a:lnTo>
                      <a:lnTo>
                        <a:pt x="3" y="85"/>
                      </a:lnTo>
                      <a:lnTo>
                        <a:pt x="6" y="49"/>
                      </a:lnTo>
                      <a:lnTo>
                        <a:pt x="13" y="9"/>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9" name="Freeform 108"/>
                <p:cNvSpPr>
                  <a:spLocks/>
                </p:cNvSpPr>
                <p:nvPr/>
              </p:nvSpPr>
              <p:spPr bwMode="auto">
                <a:xfrm>
                  <a:off x="2354" y="1776"/>
                  <a:ext cx="195" cy="40"/>
                </a:xfrm>
                <a:custGeom>
                  <a:avLst/>
                  <a:gdLst>
                    <a:gd name="T0" fmla="*/ 0 w 195"/>
                    <a:gd name="T1" fmla="*/ 39 h 40"/>
                    <a:gd name="T2" fmla="*/ 1 w 195"/>
                    <a:gd name="T3" fmla="*/ 39 h 40"/>
                    <a:gd name="T4" fmla="*/ 4 w 195"/>
                    <a:gd name="T5" fmla="*/ 37 h 40"/>
                    <a:gd name="T6" fmla="*/ 9 w 195"/>
                    <a:gd name="T7" fmla="*/ 36 h 40"/>
                    <a:gd name="T8" fmla="*/ 16 w 195"/>
                    <a:gd name="T9" fmla="*/ 33 h 40"/>
                    <a:gd name="T10" fmla="*/ 25 w 195"/>
                    <a:gd name="T11" fmla="*/ 31 h 40"/>
                    <a:gd name="T12" fmla="*/ 34 w 195"/>
                    <a:gd name="T13" fmla="*/ 28 h 40"/>
                    <a:gd name="T14" fmla="*/ 46 w 195"/>
                    <a:gd name="T15" fmla="*/ 25 h 40"/>
                    <a:gd name="T16" fmla="*/ 58 w 195"/>
                    <a:gd name="T17" fmla="*/ 23 h 40"/>
                    <a:gd name="T18" fmla="*/ 72 w 195"/>
                    <a:gd name="T19" fmla="*/ 20 h 40"/>
                    <a:gd name="T20" fmla="*/ 87 w 195"/>
                    <a:gd name="T21" fmla="*/ 19 h 40"/>
                    <a:gd name="T22" fmla="*/ 102 w 195"/>
                    <a:gd name="T23" fmla="*/ 17 h 40"/>
                    <a:gd name="T24" fmla="*/ 119 w 195"/>
                    <a:gd name="T25" fmla="*/ 17 h 40"/>
                    <a:gd name="T26" fmla="*/ 136 w 195"/>
                    <a:gd name="T27" fmla="*/ 17 h 40"/>
                    <a:gd name="T28" fmla="*/ 153 w 195"/>
                    <a:gd name="T29" fmla="*/ 19 h 40"/>
                    <a:gd name="T30" fmla="*/ 171 w 195"/>
                    <a:gd name="T31" fmla="*/ 22 h 40"/>
                    <a:gd name="T32" fmla="*/ 189 w 195"/>
                    <a:gd name="T33" fmla="*/ 26 h 40"/>
                    <a:gd name="T34" fmla="*/ 194 w 195"/>
                    <a:gd name="T35" fmla="*/ 0 h 40"/>
                    <a:gd name="T36" fmla="*/ 193 w 195"/>
                    <a:gd name="T37" fmla="*/ 0 h 40"/>
                    <a:gd name="T38" fmla="*/ 189 w 195"/>
                    <a:gd name="T39" fmla="*/ 0 h 40"/>
                    <a:gd name="T40" fmla="*/ 182 w 195"/>
                    <a:gd name="T41" fmla="*/ 0 h 40"/>
                    <a:gd name="T42" fmla="*/ 174 w 195"/>
                    <a:gd name="T43" fmla="*/ 0 h 40"/>
                    <a:gd name="T44" fmla="*/ 163 w 195"/>
                    <a:gd name="T45" fmla="*/ 1 h 40"/>
                    <a:gd name="T46" fmla="*/ 151 w 195"/>
                    <a:gd name="T47" fmla="*/ 1 h 40"/>
                    <a:gd name="T48" fmla="*/ 137 w 195"/>
                    <a:gd name="T49" fmla="*/ 2 h 40"/>
                    <a:gd name="T50" fmla="*/ 123 w 195"/>
                    <a:gd name="T51" fmla="*/ 2 h 40"/>
                    <a:gd name="T52" fmla="*/ 108 w 195"/>
                    <a:gd name="T53" fmla="*/ 4 h 40"/>
                    <a:gd name="T54" fmla="*/ 92 w 195"/>
                    <a:gd name="T55" fmla="*/ 5 h 40"/>
                    <a:gd name="T56" fmla="*/ 76 w 195"/>
                    <a:gd name="T57" fmla="*/ 7 h 40"/>
                    <a:gd name="T58" fmla="*/ 60 w 195"/>
                    <a:gd name="T59" fmla="*/ 9 h 40"/>
                    <a:gd name="T60" fmla="*/ 44 w 195"/>
                    <a:gd name="T61" fmla="*/ 12 h 40"/>
                    <a:gd name="T62" fmla="*/ 28 w 195"/>
                    <a:gd name="T63" fmla="*/ 15 h 40"/>
                    <a:gd name="T64" fmla="*/ 14 w 195"/>
                    <a:gd name="T65" fmla="*/ 18 h 40"/>
                    <a:gd name="T66" fmla="*/ 0 w 195"/>
                    <a:gd name="T67" fmla="*/ 22 h 40"/>
                    <a:gd name="T68" fmla="*/ 0 w 195"/>
                    <a:gd name="T69" fmla="*/ 39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5"/>
                    <a:gd name="T106" fmla="*/ 0 h 40"/>
                    <a:gd name="T107" fmla="*/ 195 w 19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5" h="40">
                      <a:moveTo>
                        <a:pt x="0" y="39"/>
                      </a:moveTo>
                      <a:lnTo>
                        <a:pt x="1" y="39"/>
                      </a:lnTo>
                      <a:lnTo>
                        <a:pt x="4" y="37"/>
                      </a:lnTo>
                      <a:lnTo>
                        <a:pt x="9" y="36"/>
                      </a:lnTo>
                      <a:lnTo>
                        <a:pt x="16" y="33"/>
                      </a:lnTo>
                      <a:lnTo>
                        <a:pt x="25" y="31"/>
                      </a:lnTo>
                      <a:lnTo>
                        <a:pt x="34" y="28"/>
                      </a:lnTo>
                      <a:lnTo>
                        <a:pt x="46" y="25"/>
                      </a:lnTo>
                      <a:lnTo>
                        <a:pt x="58" y="23"/>
                      </a:lnTo>
                      <a:lnTo>
                        <a:pt x="72" y="20"/>
                      </a:lnTo>
                      <a:lnTo>
                        <a:pt x="87" y="19"/>
                      </a:lnTo>
                      <a:lnTo>
                        <a:pt x="102" y="17"/>
                      </a:lnTo>
                      <a:lnTo>
                        <a:pt x="119" y="17"/>
                      </a:lnTo>
                      <a:lnTo>
                        <a:pt x="136" y="17"/>
                      </a:lnTo>
                      <a:lnTo>
                        <a:pt x="153" y="19"/>
                      </a:lnTo>
                      <a:lnTo>
                        <a:pt x="171" y="22"/>
                      </a:lnTo>
                      <a:lnTo>
                        <a:pt x="189" y="26"/>
                      </a:lnTo>
                      <a:lnTo>
                        <a:pt x="194" y="0"/>
                      </a:lnTo>
                      <a:lnTo>
                        <a:pt x="193" y="0"/>
                      </a:lnTo>
                      <a:lnTo>
                        <a:pt x="189" y="0"/>
                      </a:lnTo>
                      <a:lnTo>
                        <a:pt x="182" y="0"/>
                      </a:lnTo>
                      <a:lnTo>
                        <a:pt x="174" y="0"/>
                      </a:lnTo>
                      <a:lnTo>
                        <a:pt x="163" y="1"/>
                      </a:lnTo>
                      <a:lnTo>
                        <a:pt x="151" y="1"/>
                      </a:lnTo>
                      <a:lnTo>
                        <a:pt x="137" y="2"/>
                      </a:lnTo>
                      <a:lnTo>
                        <a:pt x="123" y="2"/>
                      </a:lnTo>
                      <a:lnTo>
                        <a:pt x="108" y="4"/>
                      </a:lnTo>
                      <a:lnTo>
                        <a:pt x="92" y="5"/>
                      </a:lnTo>
                      <a:lnTo>
                        <a:pt x="76" y="7"/>
                      </a:lnTo>
                      <a:lnTo>
                        <a:pt x="60" y="9"/>
                      </a:lnTo>
                      <a:lnTo>
                        <a:pt x="44" y="12"/>
                      </a:lnTo>
                      <a:lnTo>
                        <a:pt x="28" y="15"/>
                      </a:lnTo>
                      <a:lnTo>
                        <a:pt x="14" y="18"/>
                      </a:lnTo>
                      <a:lnTo>
                        <a:pt x="0" y="22"/>
                      </a:lnTo>
                      <a:lnTo>
                        <a:pt x="0" y="3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0" name="Freeform 109"/>
                <p:cNvSpPr>
                  <a:spLocks/>
                </p:cNvSpPr>
                <p:nvPr/>
              </p:nvSpPr>
              <p:spPr bwMode="auto">
                <a:xfrm>
                  <a:off x="2239" y="2130"/>
                  <a:ext cx="329" cy="111"/>
                </a:xfrm>
                <a:custGeom>
                  <a:avLst/>
                  <a:gdLst>
                    <a:gd name="T0" fmla="*/ 139 w 329"/>
                    <a:gd name="T1" fmla="*/ 106 h 111"/>
                    <a:gd name="T2" fmla="*/ 139 w 329"/>
                    <a:gd name="T3" fmla="*/ 106 h 111"/>
                    <a:gd name="T4" fmla="*/ 141 w 329"/>
                    <a:gd name="T5" fmla="*/ 105 h 111"/>
                    <a:gd name="T6" fmla="*/ 144 w 329"/>
                    <a:gd name="T7" fmla="*/ 104 h 111"/>
                    <a:gd name="T8" fmla="*/ 148 w 329"/>
                    <a:gd name="T9" fmla="*/ 103 h 111"/>
                    <a:gd name="T10" fmla="*/ 153 w 329"/>
                    <a:gd name="T11" fmla="*/ 100 h 111"/>
                    <a:gd name="T12" fmla="*/ 158 w 329"/>
                    <a:gd name="T13" fmla="*/ 98 h 111"/>
                    <a:gd name="T14" fmla="*/ 164 w 329"/>
                    <a:gd name="T15" fmla="*/ 95 h 111"/>
                    <a:gd name="T16" fmla="*/ 170 w 329"/>
                    <a:gd name="T17" fmla="*/ 92 h 111"/>
                    <a:gd name="T18" fmla="*/ 177 w 329"/>
                    <a:gd name="T19" fmla="*/ 89 h 111"/>
                    <a:gd name="T20" fmla="*/ 183 w 329"/>
                    <a:gd name="T21" fmla="*/ 85 h 111"/>
                    <a:gd name="T22" fmla="*/ 189 w 329"/>
                    <a:gd name="T23" fmla="*/ 81 h 111"/>
                    <a:gd name="T24" fmla="*/ 195 w 329"/>
                    <a:gd name="T25" fmla="*/ 77 h 111"/>
                    <a:gd name="T26" fmla="*/ 201 w 329"/>
                    <a:gd name="T27" fmla="*/ 72 h 111"/>
                    <a:gd name="T28" fmla="*/ 206 w 329"/>
                    <a:gd name="T29" fmla="*/ 68 h 111"/>
                    <a:gd name="T30" fmla="*/ 210 w 329"/>
                    <a:gd name="T31" fmla="*/ 63 h 111"/>
                    <a:gd name="T32" fmla="*/ 213 w 329"/>
                    <a:gd name="T33" fmla="*/ 58 h 111"/>
                    <a:gd name="T34" fmla="*/ 0 w 329"/>
                    <a:gd name="T35" fmla="*/ 6 h 111"/>
                    <a:gd name="T36" fmla="*/ 16 w 329"/>
                    <a:gd name="T37" fmla="*/ 0 h 111"/>
                    <a:gd name="T38" fmla="*/ 328 w 329"/>
                    <a:gd name="T39" fmla="*/ 78 h 111"/>
                    <a:gd name="T40" fmla="*/ 315 w 329"/>
                    <a:gd name="T41" fmla="*/ 85 h 111"/>
                    <a:gd name="T42" fmla="*/ 225 w 329"/>
                    <a:gd name="T43" fmla="*/ 61 h 111"/>
                    <a:gd name="T44" fmla="*/ 225 w 329"/>
                    <a:gd name="T45" fmla="*/ 62 h 111"/>
                    <a:gd name="T46" fmla="*/ 224 w 329"/>
                    <a:gd name="T47" fmla="*/ 63 h 111"/>
                    <a:gd name="T48" fmla="*/ 223 w 329"/>
                    <a:gd name="T49" fmla="*/ 64 h 111"/>
                    <a:gd name="T50" fmla="*/ 221 w 329"/>
                    <a:gd name="T51" fmla="*/ 66 h 111"/>
                    <a:gd name="T52" fmla="*/ 218 w 329"/>
                    <a:gd name="T53" fmla="*/ 69 h 111"/>
                    <a:gd name="T54" fmla="*/ 215 w 329"/>
                    <a:gd name="T55" fmla="*/ 71 h 111"/>
                    <a:gd name="T56" fmla="*/ 212 w 329"/>
                    <a:gd name="T57" fmla="*/ 75 h 111"/>
                    <a:gd name="T58" fmla="*/ 207 w 329"/>
                    <a:gd name="T59" fmla="*/ 78 h 111"/>
                    <a:gd name="T60" fmla="*/ 202 w 329"/>
                    <a:gd name="T61" fmla="*/ 82 h 111"/>
                    <a:gd name="T62" fmla="*/ 196 w 329"/>
                    <a:gd name="T63" fmla="*/ 86 h 111"/>
                    <a:gd name="T64" fmla="*/ 189 w 329"/>
                    <a:gd name="T65" fmla="*/ 90 h 111"/>
                    <a:gd name="T66" fmla="*/ 182 w 329"/>
                    <a:gd name="T67" fmla="*/ 94 h 111"/>
                    <a:gd name="T68" fmla="*/ 174 w 329"/>
                    <a:gd name="T69" fmla="*/ 98 h 111"/>
                    <a:gd name="T70" fmla="*/ 165 w 329"/>
                    <a:gd name="T71" fmla="*/ 102 h 111"/>
                    <a:gd name="T72" fmla="*/ 155 w 329"/>
                    <a:gd name="T73" fmla="*/ 106 h 111"/>
                    <a:gd name="T74" fmla="*/ 144 w 329"/>
                    <a:gd name="T75" fmla="*/ 110 h 111"/>
                    <a:gd name="T76" fmla="*/ 139 w 329"/>
                    <a:gd name="T77" fmla="*/ 106 h 11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9"/>
                    <a:gd name="T118" fmla="*/ 0 h 111"/>
                    <a:gd name="T119" fmla="*/ 329 w 329"/>
                    <a:gd name="T120" fmla="*/ 111 h 11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9" h="111">
                      <a:moveTo>
                        <a:pt x="139" y="106"/>
                      </a:moveTo>
                      <a:lnTo>
                        <a:pt x="139" y="106"/>
                      </a:lnTo>
                      <a:lnTo>
                        <a:pt x="141" y="105"/>
                      </a:lnTo>
                      <a:lnTo>
                        <a:pt x="144" y="104"/>
                      </a:lnTo>
                      <a:lnTo>
                        <a:pt x="148" y="103"/>
                      </a:lnTo>
                      <a:lnTo>
                        <a:pt x="153" y="100"/>
                      </a:lnTo>
                      <a:lnTo>
                        <a:pt x="158" y="98"/>
                      </a:lnTo>
                      <a:lnTo>
                        <a:pt x="164" y="95"/>
                      </a:lnTo>
                      <a:lnTo>
                        <a:pt x="170" y="92"/>
                      </a:lnTo>
                      <a:lnTo>
                        <a:pt x="177" y="89"/>
                      </a:lnTo>
                      <a:lnTo>
                        <a:pt x="183" y="85"/>
                      </a:lnTo>
                      <a:lnTo>
                        <a:pt x="189" y="81"/>
                      </a:lnTo>
                      <a:lnTo>
                        <a:pt x="195" y="77"/>
                      </a:lnTo>
                      <a:lnTo>
                        <a:pt x="201" y="72"/>
                      </a:lnTo>
                      <a:lnTo>
                        <a:pt x="206" y="68"/>
                      </a:lnTo>
                      <a:lnTo>
                        <a:pt x="210" y="63"/>
                      </a:lnTo>
                      <a:lnTo>
                        <a:pt x="213" y="58"/>
                      </a:lnTo>
                      <a:lnTo>
                        <a:pt x="0" y="6"/>
                      </a:lnTo>
                      <a:lnTo>
                        <a:pt x="16" y="0"/>
                      </a:lnTo>
                      <a:lnTo>
                        <a:pt x="328" y="78"/>
                      </a:lnTo>
                      <a:lnTo>
                        <a:pt x="315" y="85"/>
                      </a:lnTo>
                      <a:lnTo>
                        <a:pt x="225" y="61"/>
                      </a:lnTo>
                      <a:lnTo>
                        <a:pt x="225" y="62"/>
                      </a:lnTo>
                      <a:lnTo>
                        <a:pt x="224" y="63"/>
                      </a:lnTo>
                      <a:lnTo>
                        <a:pt x="223" y="64"/>
                      </a:lnTo>
                      <a:lnTo>
                        <a:pt x="221" y="66"/>
                      </a:lnTo>
                      <a:lnTo>
                        <a:pt x="218" y="69"/>
                      </a:lnTo>
                      <a:lnTo>
                        <a:pt x="215" y="71"/>
                      </a:lnTo>
                      <a:lnTo>
                        <a:pt x="212" y="75"/>
                      </a:lnTo>
                      <a:lnTo>
                        <a:pt x="207" y="78"/>
                      </a:lnTo>
                      <a:lnTo>
                        <a:pt x="202" y="82"/>
                      </a:lnTo>
                      <a:lnTo>
                        <a:pt x="196" y="86"/>
                      </a:lnTo>
                      <a:lnTo>
                        <a:pt x="189" y="90"/>
                      </a:lnTo>
                      <a:lnTo>
                        <a:pt x="182" y="94"/>
                      </a:lnTo>
                      <a:lnTo>
                        <a:pt x="174" y="98"/>
                      </a:lnTo>
                      <a:lnTo>
                        <a:pt x="165" y="102"/>
                      </a:lnTo>
                      <a:lnTo>
                        <a:pt x="155" y="106"/>
                      </a:lnTo>
                      <a:lnTo>
                        <a:pt x="144" y="110"/>
                      </a:lnTo>
                      <a:lnTo>
                        <a:pt x="139" y="10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1" name="Freeform 110"/>
                <p:cNvSpPr>
                  <a:spLocks/>
                </p:cNvSpPr>
                <p:nvPr/>
              </p:nvSpPr>
              <p:spPr bwMode="auto">
                <a:xfrm>
                  <a:off x="2172" y="2159"/>
                  <a:ext cx="335" cy="99"/>
                </a:xfrm>
                <a:custGeom>
                  <a:avLst/>
                  <a:gdLst>
                    <a:gd name="T0" fmla="*/ 0 w 335"/>
                    <a:gd name="T1" fmla="*/ 0 h 99"/>
                    <a:gd name="T2" fmla="*/ 327 w 335"/>
                    <a:gd name="T3" fmla="*/ 98 h 99"/>
                    <a:gd name="T4" fmla="*/ 334 w 335"/>
                    <a:gd name="T5" fmla="*/ 98 h 99"/>
                    <a:gd name="T6" fmla="*/ 10 w 335"/>
                    <a:gd name="T7" fmla="*/ 0 h 99"/>
                    <a:gd name="T8" fmla="*/ 0 w 335"/>
                    <a:gd name="T9" fmla="*/ 0 h 99"/>
                    <a:gd name="T10" fmla="*/ 0 60000 65536"/>
                    <a:gd name="T11" fmla="*/ 0 60000 65536"/>
                    <a:gd name="T12" fmla="*/ 0 60000 65536"/>
                    <a:gd name="T13" fmla="*/ 0 60000 65536"/>
                    <a:gd name="T14" fmla="*/ 0 60000 65536"/>
                    <a:gd name="T15" fmla="*/ 0 w 335"/>
                    <a:gd name="T16" fmla="*/ 0 h 99"/>
                    <a:gd name="T17" fmla="*/ 335 w 335"/>
                    <a:gd name="T18" fmla="*/ 99 h 99"/>
                  </a:gdLst>
                  <a:ahLst/>
                  <a:cxnLst>
                    <a:cxn ang="T10">
                      <a:pos x="T0" y="T1"/>
                    </a:cxn>
                    <a:cxn ang="T11">
                      <a:pos x="T2" y="T3"/>
                    </a:cxn>
                    <a:cxn ang="T12">
                      <a:pos x="T4" y="T5"/>
                    </a:cxn>
                    <a:cxn ang="T13">
                      <a:pos x="T6" y="T7"/>
                    </a:cxn>
                    <a:cxn ang="T14">
                      <a:pos x="T8" y="T9"/>
                    </a:cxn>
                  </a:cxnLst>
                  <a:rect l="T15" t="T16" r="T17" b="T18"/>
                  <a:pathLst>
                    <a:path w="335" h="99">
                      <a:moveTo>
                        <a:pt x="0" y="0"/>
                      </a:moveTo>
                      <a:lnTo>
                        <a:pt x="327" y="98"/>
                      </a:lnTo>
                      <a:lnTo>
                        <a:pt x="334" y="98"/>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2" name="Freeform 111"/>
                <p:cNvSpPr>
                  <a:spLocks/>
                </p:cNvSpPr>
                <p:nvPr/>
              </p:nvSpPr>
              <p:spPr bwMode="auto">
                <a:xfrm>
                  <a:off x="2228" y="2146"/>
                  <a:ext cx="331" cy="88"/>
                </a:xfrm>
                <a:custGeom>
                  <a:avLst/>
                  <a:gdLst>
                    <a:gd name="T0" fmla="*/ 0 w 331"/>
                    <a:gd name="T1" fmla="*/ 0 h 88"/>
                    <a:gd name="T2" fmla="*/ 323 w 331"/>
                    <a:gd name="T3" fmla="*/ 87 h 88"/>
                    <a:gd name="T4" fmla="*/ 330 w 331"/>
                    <a:gd name="T5" fmla="*/ 87 h 88"/>
                    <a:gd name="T6" fmla="*/ 10 w 331"/>
                    <a:gd name="T7" fmla="*/ 0 h 88"/>
                    <a:gd name="T8" fmla="*/ 0 w 331"/>
                    <a:gd name="T9" fmla="*/ 0 h 88"/>
                    <a:gd name="T10" fmla="*/ 0 60000 65536"/>
                    <a:gd name="T11" fmla="*/ 0 60000 65536"/>
                    <a:gd name="T12" fmla="*/ 0 60000 65536"/>
                    <a:gd name="T13" fmla="*/ 0 60000 65536"/>
                    <a:gd name="T14" fmla="*/ 0 60000 65536"/>
                    <a:gd name="T15" fmla="*/ 0 w 331"/>
                    <a:gd name="T16" fmla="*/ 0 h 88"/>
                    <a:gd name="T17" fmla="*/ 331 w 331"/>
                    <a:gd name="T18" fmla="*/ 88 h 88"/>
                  </a:gdLst>
                  <a:ahLst/>
                  <a:cxnLst>
                    <a:cxn ang="T10">
                      <a:pos x="T0" y="T1"/>
                    </a:cxn>
                    <a:cxn ang="T11">
                      <a:pos x="T2" y="T3"/>
                    </a:cxn>
                    <a:cxn ang="T12">
                      <a:pos x="T4" y="T5"/>
                    </a:cxn>
                    <a:cxn ang="T13">
                      <a:pos x="T6" y="T7"/>
                    </a:cxn>
                    <a:cxn ang="T14">
                      <a:pos x="T8" y="T9"/>
                    </a:cxn>
                  </a:cxnLst>
                  <a:rect l="T15" t="T16" r="T17" b="T18"/>
                  <a:pathLst>
                    <a:path w="331" h="88">
                      <a:moveTo>
                        <a:pt x="0" y="0"/>
                      </a:moveTo>
                      <a:lnTo>
                        <a:pt x="323" y="87"/>
                      </a:lnTo>
                      <a:lnTo>
                        <a:pt x="330" y="87"/>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3" name="Freeform 112"/>
                <p:cNvSpPr>
                  <a:spLocks/>
                </p:cNvSpPr>
                <p:nvPr/>
              </p:nvSpPr>
              <p:spPr bwMode="auto">
                <a:xfrm>
                  <a:off x="2201" y="2150"/>
                  <a:ext cx="333" cy="98"/>
                </a:xfrm>
                <a:custGeom>
                  <a:avLst/>
                  <a:gdLst>
                    <a:gd name="T0" fmla="*/ 0 w 333"/>
                    <a:gd name="T1" fmla="*/ 0 h 98"/>
                    <a:gd name="T2" fmla="*/ 326 w 333"/>
                    <a:gd name="T3" fmla="*/ 97 h 98"/>
                    <a:gd name="T4" fmla="*/ 332 w 333"/>
                    <a:gd name="T5" fmla="*/ 95 h 98"/>
                    <a:gd name="T6" fmla="*/ 9 w 333"/>
                    <a:gd name="T7" fmla="*/ 0 h 98"/>
                    <a:gd name="T8" fmla="*/ 0 w 333"/>
                    <a:gd name="T9" fmla="*/ 0 h 98"/>
                    <a:gd name="T10" fmla="*/ 0 60000 65536"/>
                    <a:gd name="T11" fmla="*/ 0 60000 65536"/>
                    <a:gd name="T12" fmla="*/ 0 60000 65536"/>
                    <a:gd name="T13" fmla="*/ 0 60000 65536"/>
                    <a:gd name="T14" fmla="*/ 0 60000 65536"/>
                    <a:gd name="T15" fmla="*/ 0 w 333"/>
                    <a:gd name="T16" fmla="*/ 0 h 98"/>
                    <a:gd name="T17" fmla="*/ 333 w 333"/>
                    <a:gd name="T18" fmla="*/ 98 h 98"/>
                  </a:gdLst>
                  <a:ahLst/>
                  <a:cxnLst>
                    <a:cxn ang="T10">
                      <a:pos x="T0" y="T1"/>
                    </a:cxn>
                    <a:cxn ang="T11">
                      <a:pos x="T2" y="T3"/>
                    </a:cxn>
                    <a:cxn ang="T12">
                      <a:pos x="T4" y="T5"/>
                    </a:cxn>
                    <a:cxn ang="T13">
                      <a:pos x="T6" y="T7"/>
                    </a:cxn>
                    <a:cxn ang="T14">
                      <a:pos x="T8" y="T9"/>
                    </a:cxn>
                  </a:cxnLst>
                  <a:rect l="T15" t="T16" r="T17" b="T18"/>
                  <a:pathLst>
                    <a:path w="333" h="98">
                      <a:moveTo>
                        <a:pt x="0" y="0"/>
                      </a:moveTo>
                      <a:lnTo>
                        <a:pt x="326" y="97"/>
                      </a:lnTo>
                      <a:lnTo>
                        <a:pt x="332" y="95"/>
                      </a:lnTo>
                      <a:lnTo>
                        <a:pt x="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47" name="Group 120"/>
              <p:cNvGrpSpPr>
                <a:grpSpLocks/>
              </p:cNvGrpSpPr>
              <p:nvPr/>
            </p:nvGrpSpPr>
            <p:grpSpPr bwMode="auto">
              <a:xfrm>
                <a:off x="2269" y="1596"/>
                <a:ext cx="409" cy="568"/>
                <a:chOff x="2269" y="1596"/>
                <a:chExt cx="409" cy="568"/>
              </a:xfrm>
            </p:grpSpPr>
            <p:sp>
              <p:nvSpPr>
                <p:cNvPr id="149" name="Rectangle 114"/>
                <p:cNvSpPr>
                  <a:spLocks noChangeArrowheads="1"/>
                </p:cNvSpPr>
                <p:nvPr/>
              </p:nvSpPr>
              <p:spPr bwMode="auto">
                <a:xfrm>
                  <a:off x="2295" y="1615"/>
                  <a:ext cx="383" cy="549"/>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50" name="Rectangle 115"/>
                <p:cNvSpPr>
                  <a:spLocks noChangeArrowheads="1"/>
                </p:cNvSpPr>
                <p:nvPr/>
              </p:nvSpPr>
              <p:spPr bwMode="auto">
                <a:xfrm>
                  <a:off x="2272" y="1596"/>
                  <a:ext cx="383" cy="549"/>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51" name="Line 116"/>
                <p:cNvSpPr>
                  <a:spLocks noChangeShapeType="1"/>
                </p:cNvSpPr>
                <p:nvPr/>
              </p:nvSpPr>
              <p:spPr bwMode="auto">
                <a:xfrm>
                  <a:off x="2271" y="1711"/>
                  <a:ext cx="385"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2" name="Line 117"/>
                <p:cNvSpPr>
                  <a:spLocks noChangeShapeType="1"/>
                </p:cNvSpPr>
                <p:nvPr/>
              </p:nvSpPr>
              <p:spPr bwMode="auto">
                <a:xfrm>
                  <a:off x="2276" y="1832"/>
                  <a:ext cx="39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 name="Line 118"/>
                <p:cNvSpPr>
                  <a:spLocks noChangeShapeType="1"/>
                </p:cNvSpPr>
                <p:nvPr/>
              </p:nvSpPr>
              <p:spPr bwMode="auto">
                <a:xfrm>
                  <a:off x="2270" y="1943"/>
                  <a:ext cx="39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4" name="Line 119"/>
                <p:cNvSpPr>
                  <a:spLocks noChangeShapeType="1"/>
                </p:cNvSpPr>
                <p:nvPr/>
              </p:nvSpPr>
              <p:spPr bwMode="auto">
                <a:xfrm>
                  <a:off x="2269" y="2044"/>
                  <a:ext cx="386"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48" name="Rectangle 121"/>
              <p:cNvSpPr>
                <a:spLocks noChangeArrowheads="1"/>
              </p:cNvSpPr>
              <p:nvPr/>
            </p:nvSpPr>
            <p:spPr bwMode="auto">
              <a:xfrm>
                <a:off x="2271" y="1397"/>
                <a:ext cx="39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solidFill>
                      <a:schemeClr val="tx2"/>
                    </a:solidFill>
                    <a:latin typeface="Arial" panose="020B0604020202020204" pitchFamily="34" charset="0"/>
                    <a:ea typeface="宋体" panose="02010600030101010101" pitchFamily="2" charset="-122"/>
                  </a:rPr>
                  <a:t>Host B</a:t>
                </a:r>
              </a:p>
            </p:txBody>
          </p:sp>
        </p:grpSp>
        <p:sp>
          <p:nvSpPr>
            <p:cNvPr id="25" name="Line 123"/>
            <p:cNvSpPr>
              <a:spLocks noChangeShapeType="1"/>
            </p:cNvSpPr>
            <p:nvPr/>
          </p:nvSpPr>
          <p:spPr bwMode="auto">
            <a:xfrm flipH="1">
              <a:off x="3153" y="1925"/>
              <a:ext cx="38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 name="Line 124"/>
            <p:cNvSpPr>
              <a:spLocks noChangeShapeType="1"/>
            </p:cNvSpPr>
            <p:nvPr/>
          </p:nvSpPr>
          <p:spPr bwMode="auto">
            <a:xfrm flipH="1">
              <a:off x="4173" y="1925"/>
              <a:ext cx="38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 name="Line 125"/>
            <p:cNvSpPr>
              <a:spLocks noChangeShapeType="1"/>
            </p:cNvSpPr>
            <p:nvPr/>
          </p:nvSpPr>
          <p:spPr bwMode="auto">
            <a:xfrm flipH="1">
              <a:off x="4251" y="1673"/>
              <a:ext cx="582" cy="54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 name="Line 126"/>
            <p:cNvSpPr>
              <a:spLocks noChangeShapeType="1"/>
            </p:cNvSpPr>
            <p:nvPr/>
          </p:nvSpPr>
          <p:spPr bwMode="auto">
            <a:xfrm flipH="1">
              <a:off x="4245" y="2219"/>
              <a:ext cx="34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 name="Line 127"/>
            <p:cNvSpPr>
              <a:spLocks noChangeShapeType="1"/>
            </p:cNvSpPr>
            <p:nvPr/>
          </p:nvSpPr>
          <p:spPr bwMode="auto">
            <a:xfrm flipH="1">
              <a:off x="4814" y="1679"/>
              <a:ext cx="27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0" name="Group 167"/>
            <p:cNvGrpSpPr>
              <a:grpSpLocks/>
            </p:cNvGrpSpPr>
            <p:nvPr/>
          </p:nvGrpSpPr>
          <p:grpSpPr bwMode="auto">
            <a:xfrm>
              <a:off x="4869" y="1278"/>
              <a:ext cx="618" cy="569"/>
              <a:chOff x="4869" y="1278"/>
              <a:chExt cx="618" cy="569"/>
            </a:xfrm>
          </p:grpSpPr>
          <p:sp>
            <p:nvSpPr>
              <p:cNvPr id="107" name="Freeform 128"/>
              <p:cNvSpPr>
                <a:spLocks/>
              </p:cNvSpPr>
              <p:nvPr/>
            </p:nvSpPr>
            <p:spPr bwMode="auto">
              <a:xfrm>
                <a:off x="4869" y="1323"/>
                <a:ext cx="618" cy="524"/>
              </a:xfrm>
              <a:custGeom>
                <a:avLst/>
                <a:gdLst>
                  <a:gd name="T0" fmla="*/ 174 w 618"/>
                  <a:gd name="T1" fmla="*/ 37 h 524"/>
                  <a:gd name="T2" fmla="*/ 175 w 618"/>
                  <a:gd name="T3" fmla="*/ 37 h 524"/>
                  <a:gd name="T4" fmla="*/ 179 w 618"/>
                  <a:gd name="T5" fmla="*/ 36 h 524"/>
                  <a:gd name="T6" fmla="*/ 185 w 618"/>
                  <a:gd name="T7" fmla="*/ 33 h 524"/>
                  <a:gd name="T8" fmla="*/ 194 w 618"/>
                  <a:gd name="T9" fmla="*/ 31 h 524"/>
                  <a:gd name="T10" fmla="*/ 205 w 618"/>
                  <a:gd name="T11" fmla="*/ 28 h 524"/>
                  <a:gd name="T12" fmla="*/ 219 w 618"/>
                  <a:gd name="T13" fmla="*/ 24 h 524"/>
                  <a:gd name="T14" fmla="*/ 235 w 618"/>
                  <a:gd name="T15" fmla="*/ 21 h 524"/>
                  <a:gd name="T16" fmla="*/ 254 w 618"/>
                  <a:gd name="T17" fmla="*/ 17 h 524"/>
                  <a:gd name="T18" fmla="*/ 276 w 618"/>
                  <a:gd name="T19" fmla="*/ 13 h 524"/>
                  <a:gd name="T20" fmla="*/ 300 w 618"/>
                  <a:gd name="T21" fmla="*/ 10 h 524"/>
                  <a:gd name="T22" fmla="*/ 327 w 618"/>
                  <a:gd name="T23" fmla="*/ 7 h 524"/>
                  <a:gd name="T24" fmla="*/ 356 w 618"/>
                  <a:gd name="T25" fmla="*/ 4 h 524"/>
                  <a:gd name="T26" fmla="*/ 388 w 618"/>
                  <a:gd name="T27" fmla="*/ 2 h 524"/>
                  <a:gd name="T28" fmla="*/ 422 w 618"/>
                  <a:gd name="T29" fmla="*/ 0 h 524"/>
                  <a:gd name="T30" fmla="*/ 459 w 618"/>
                  <a:gd name="T31" fmla="*/ 0 h 524"/>
                  <a:gd name="T32" fmla="*/ 499 w 618"/>
                  <a:gd name="T33" fmla="*/ 0 h 524"/>
                  <a:gd name="T34" fmla="*/ 516 w 618"/>
                  <a:gd name="T35" fmla="*/ 72 h 524"/>
                  <a:gd name="T36" fmla="*/ 522 w 618"/>
                  <a:gd name="T37" fmla="*/ 75 h 524"/>
                  <a:gd name="T38" fmla="*/ 536 w 618"/>
                  <a:gd name="T39" fmla="*/ 85 h 524"/>
                  <a:gd name="T40" fmla="*/ 551 w 618"/>
                  <a:gd name="T41" fmla="*/ 102 h 524"/>
                  <a:gd name="T42" fmla="*/ 560 w 618"/>
                  <a:gd name="T43" fmla="*/ 126 h 524"/>
                  <a:gd name="T44" fmla="*/ 596 w 618"/>
                  <a:gd name="T45" fmla="*/ 293 h 524"/>
                  <a:gd name="T46" fmla="*/ 611 w 618"/>
                  <a:gd name="T47" fmla="*/ 361 h 524"/>
                  <a:gd name="T48" fmla="*/ 613 w 618"/>
                  <a:gd name="T49" fmla="*/ 367 h 524"/>
                  <a:gd name="T50" fmla="*/ 617 w 618"/>
                  <a:gd name="T51" fmla="*/ 380 h 524"/>
                  <a:gd name="T52" fmla="*/ 616 w 618"/>
                  <a:gd name="T53" fmla="*/ 400 h 524"/>
                  <a:gd name="T54" fmla="*/ 608 w 618"/>
                  <a:gd name="T55" fmla="*/ 426 h 524"/>
                  <a:gd name="T56" fmla="*/ 0 w 618"/>
                  <a:gd name="T57" fmla="*/ 410 h 524"/>
                  <a:gd name="T58" fmla="*/ 61 w 618"/>
                  <a:gd name="T59" fmla="*/ 377 h 524"/>
                  <a:gd name="T60" fmla="*/ 61 w 618"/>
                  <a:gd name="T61" fmla="*/ 72 h 524"/>
                  <a:gd name="T62" fmla="*/ 64 w 618"/>
                  <a:gd name="T63" fmla="*/ 70 h 524"/>
                  <a:gd name="T64" fmla="*/ 70 w 618"/>
                  <a:gd name="T65" fmla="*/ 66 h 524"/>
                  <a:gd name="T66" fmla="*/ 79 w 618"/>
                  <a:gd name="T67" fmla="*/ 62 h 524"/>
                  <a:gd name="T68" fmla="*/ 91 w 618"/>
                  <a:gd name="T69" fmla="*/ 58 h 524"/>
                  <a:gd name="T70" fmla="*/ 105 w 618"/>
                  <a:gd name="T71" fmla="*/ 56 h 524"/>
                  <a:gd name="T72" fmla="*/ 122 w 618"/>
                  <a:gd name="T73" fmla="*/ 56 h 524"/>
                  <a:gd name="T74" fmla="*/ 142 w 618"/>
                  <a:gd name="T75" fmla="*/ 59 h 524"/>
                  <a:gd name="T76" fmla="*/ 167 w 618"/>
                  <a:gd name="T77" fmla="*/ 69 h 5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8"/>
                  <a:gd name="T118" fmla="*/ 0 h 524"/>
                  <a:gd name="T119" fmla="*/ 618 w 618"/>
                  <a:gd name="T120" fmla="*/ 524 h 5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8" h="524">
                    <a:moveTo>
                      <a:pt x="167" y="69"/>
                    </a:moveTo>
                    <a:lnTo>
                      <a:pt x="174" y="37"/>
                    </a:lnTo>
                    <a:lnTo>
                      <a:pt x="175" y="37"/>
                    </a:lnTo>
                    <a:lnTo>
                      <a:pt x="177" y="36"/>
                    </a:lnTo>
                    <a:lnTo>
                      <a:pt x="179" y="36"/>
                    </a:lnTo>
                    <a:lnTo>
                      <a:pt x="182" y="35"/>
                    </a:lnTo>
                    <a:lnTo>
                      <a:pt x="185" y="33"/>
                    </a:lnTo>
                    <a:lnTo>
                      <a:pt x="189" y="32"/>
                    </a:lnTo>
                    <a:lnTo>
                      <a:pt x="194" y="31"/>
                    </a:lnTo>
                    <a:lnTo>
                      <a:pt x="199" y="29"/>
                    </a:lnTo>
                    <a:lnTo>
                      <a:pt x="205" y="28"/>
                    </a:lnTo>
                    <a:lnTo>
                      <a:pt x="212" y="26"/>
                    </a:lnTo>
                    <a:lnTo>
                      <a:pt x="219" y="24"/>
                    </a:lnTo>
                    <a:lnTo>
                      <a:pt x="227" y="23"/>
                    </a:lnTo>
                    <a:lnTo>
                      <a:pt x="235" y="21"/>
                    </a:lnTo>
                    <a:lnTo>
                      <a:pt x="245" y="19"/>
                    </a:lnTo>
                    <a:lnTo>
                      <a:pt x="254" y="17"/>
                    </a:lnTo>
                    <a:lnTo>
                      <a:pt x="264" y="15"/>
                    </a:lnTo>
                    <a:lnTo>
                      <a:pt x="276" y="13"/>
                    </a:lnTo>
                    <a:lnTo>
                      <a:pt x="288" y="12"/>
                    </a:lnTo>
                    <a:lnTo>
                      <a:pt x="300" y="10"/>
                    </a:lnTo>
                    <a:lnTo>
                      <a:pt x="313" y="8"/>
                    </a:lnTo>
                    <a:lnTo>
                      <a:pt x="327" y="7"/>
                    </a:lnTo>
                    <a:lnTo>
                      <a:pt x="341" y="5"/>
                    </a:lnTo>
                    <a:lnTo>
                      <a:pt x="356" y="4"/>
                    </a:lnTo>
                    <a:lnTo>
                      <a:pt x="371" y="3"/>
                    </a:lnTo>
                    <a:lnTo>
                      <a:pt x="388" y="2"/>
                    </a:lnTo>
                    <a:lnTo>
                      <a:pt x="405" y="1"/>
                    </a:lnTo>
                    <a:lnTo>
                      <a:pt x="422" y="0"/>
                    </a:lnTo>
                    <a:lnTo>
                      <a:pt x="440" y="0"/>
                    </a:lnTo>
                    <a:lnTo>
                      <a:pt x="459" y="0"/>
                    </a:lnTo>
                    <a:lnTo>
                      <a:pt x="479" y="0"/>
                    </a:lnTo>
                    <a:lnTo>
                      <a:pt x="499" y="0"/>
                    </a:lnTo>
                    <a:lnTo>
                      <a:pt x="521" y="13"/>
                    </a:lnTo>
                    <a:lnTo>
                      <a:pt x="516" y="72"/>
                    </a:lnTo>
                    <a:lnTo>
                      <a:pt x="518" y="73"/>
                    </a:lnTo>
                    <a:lnTo>
                      <a:pt x="522" y="75"/>
                    </a:lnTo>
                    <a:lnTo>
                      <a:pt x="529" y="79"/>
                    </a:lnTo>
                    <a:lnTo>
                      <a:pt x="536" y="85"/>
                    </a:lnTo>
                    <a:lnTo>
                      <a:pt x="544" y="92"/>
                    </a:lnTo>
                    <a:lnTo>
                      <a:pt x="551" y="102"/>
                    </a:lnTo>
                    <a:lnTo>
                      <a:pt x="557" y="113"/>
                    </a:lnTo>
                    <a:lnTo>
                      <a:pt x="560" y="126"/>
                    </a:lnTo>
                    <a:lnTo>
                      <a:pt x="610" y="172"/>
                    </a:lnTo>
                    <a:lnTo>
                      <a:pt x="596" y="293"/>
                    </a:lnTo>
                    <a:lnTo>
                      <a:pt x="516" y="333"/>
                    </a:lnTo>
                    <a:lnTo>
                      <a:pt x="611" y="361"/>
                    </a:lnTo>
                    <a:lnTo>
                      <a:pt x="612" y="363"/>
                    </a:lnTo>
                    <a:lnTo>
                      <a:pt x="613" y="367"/>
                    </a:lnTo>
                    <a:lnTo>
                      <a:pt x="615" y="372"/>
                    </a:lnTo>
                    <a:lnTo>
                      <a:pt x="617" y="380"/>
                    </a:lnTo>
                    <a:lnTo>
                      <a:pt x="617" y="389"/>
                    </a:lnTo>
                    <a:lnTo>
                      <a:pt x="616" y="400"/>
                    </a:lnTo>
                    <a:lnTo>
                      <a:pt x="613" y="413"/>
                    </a:lnTo>
                    <a:lnTo>
                      <a:pt x="608" y="426"/>
                    </a:lnTo>
                    <a:lnTo>
                      <a:pt x="357" y="523"/>
                    </a:lnTo>
                    <a:lnTo>
                      <a:pt x="0" y="410"/>
                    </a:lnTo>
                    <a:lnTo>
                      <a:pt x="6" y="396"/>
                    </a:lnTo>
                    <a:lnTo>
                      <a:pt x="61" y="377"/>
                    </a:lnTo>
                    <a:lnTo>
                      <a:pt x="61" y="72"/>
                    </a:lnTo>
                    <a:lnTo>
                      <a:pt x="62" y="71"/>
                    </a:lnTo>
                    <a:lnTo>
                      <a:pt x="64" y="70"/>
                    </a:lnTo>
                    <a:lnTo>
                      <a:pt x="66" y="68"/>
                    </a:lnTo>
                    <a:lnTo>
                      <a:pt x="70" y="66"/>
                    </a:lnTo>
                    <a:lnTo>
                      <a:pt x="74" y="64"/>
                    </a:lnTo>
                    <a:lnTo>
                      <a:pt x="79" y="62"/>
                    </a:lnTo>
                    <a:lnTo>
                      <a:pt x="84" y="60"/>
                    </a:lnTo>
                    <a:lnTo>
                      <a:pt x="91" y="58"/>
                    </a:lnTo>
                    <a:lnTo>
                      <a:pt x="98" y="57"/>
                    </a:lnTo>
                    <a:lnTo>
                      <a:pt x="105" y="56"/>
                    </a:lnTo>
                    <a:lnTo>
                      <a:pt x="113" y="56"/>
                    </a:lnTo>
                    <a:lnTo>
                      <a:pt x="122" y="56"/>
                    </a:lnTo>
                    <a:lnTo>
                      <a:pt x="131" y="57"/>
                    </a:lnTo>
                    <a:lnTo>
                      <a:pt x="142" y="59"/>
                    </a:lnTo>
                    <a:lnTo>
                      <a:pt x="152" y="62"/>
                    </a:lnTo>
                    <a:lnTo>
                      <a:pt x="167" y="69"/>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8" name="Freeform 129"/>
              <p:cNvSpPr>
                <a:spLocks/>
              </p:cNvSpPr>
              <p:nvPr/>
            </p:nvSpPr>
            <p:spPr bwMode="auto">
              <a:xfrm>
                <a:off x="5083" y="1312"/>
                <a:ext cx="199" cy="228"/>
              </a:xfrm>
              <a:custGeom>
                <a:avLst/>
                <a:gdLst>
                  <a:gd name="T0" fmla="*/ 196 w 199"/>
                  <a:gd name="T1" fmla="*/ 8 h 228"/>
                  <a:gd name="T2" fmla="*/ 196 w 199"/>
                  <a:gd name="T3" fmla="*/ 8 h 228"/>
                  <a:gd name="T4" fmla="*/ 192 w 199"/>
                  <a:gd name="T5" fmla="*/ 7 h 228"/>
                  <a:gd name="T6" fmla="*/ 187 w 199"/>
                  <a:gd name="T7" fmla="*/ 6 h 228"/>
                  <a:gd name="T8" fmla="*/ 180 w 199"/>
                  <a:gd name="T9" fmla="*/ 5 h 228"/>
                  <a:gd name="T10" fmla="*/ 172 w 199"/>
                  <a:gd name="T11" fmla="*/ 3 h 228"/>
                  <a:gd name="T12" fmla="*/ 162 w 199"/>
                  <a:gd name="T13" fmla="*/ 2 h 228"/>
                  <a:gd name="T14" fmla="*/ 151 w 199"/>
                  <a:gd name="T15" fmla="*/ 1 h 228"/>
                  <a:gd name="T16" fmla="*/ 139 w 199"/>
                  <a:gd name="T17" fmla="*/ 0 h 228"/>
                  <a:gd name="T18" fmla="*/ 125 w 199"/>
                  <a:gd name="T19" fmla="*/ 0 h 228"/>
                  <a:gd name="T20" fmla="*/ 111 w 199"/>
                  <a:gd name="T21" fmla="*/ 1 h 228"/>
                  <a:gd name="T22" fmla="*/ 96 w 199"/>
                  <a:gd name="T23" fmla="*/ 2 h 228"/>
                  <a:gd name="T24" fmla="*/ 80 w 199"/>
                  <a:gd name="T25" fmla="*/ 5 h 228"/>
                  <a:gd name="T26" fmla="*/ 64 w 199"/>
                  <a:gd name="T27" fmla="*/ 8 h 228"/>
                  <a:gd name="T28" fmla="*/ 47 w 199"/>
                  <a:gd name="T29" fmla="*/ 13 h 228"/>
                  <a:gd name="T30" fmla="*/ 30 w 199"/>
                  <a:gd name="T31" fmla="*/ 19 h 228"/>
                  <a:gd name="T32" fmla="*/ 13 w 199"/>
                  <a:gd name="T33" fmla="*/ 27 h 228"/>
                  <a:gd name="T34" fmla="*/ 12 w 199"/>
                  <a:gd name="T35" fmla="*/ 31 h 228"/>
                  <a:gd name="T36" fmla="*/ 9 w 199"/>
                  <a:gd name="T37" fmla="*/ 44 h 228"/>
                  <a:gd name="T38" fmla="*/ 5 w 199"/>
                  <a:gd name="T39" fmla="*/ 63 h 228"/>
                  <a:gd name="T40" fmla="*/ 2 w 199"/>
                  <a:gd name="T41" fmla="*/ 87 h 228"/>
                  <a:gd name="T42" fmla="*/ 0 w 199"/>
                  <a:gd name="T43" fmla="*/ 117 h 228"/>
                  <a:gd name="T44" fmla="*/ 2 w 199"/>
                  <a:gd name="T45" fmla="*/ 149 h 228"/>
                  <a:gd name="T46" fmla="*/ 6 w 199"/>
                  <a:gd name="T47" fmla="*/ 185 h 228"/>
                  <a:gd name="T48" fmla="*/ 16 w 199"/>
                  <a:gd name="T49" fmla="*/ 221 h 228"/>
                  <a:gd name="T50" fmla="*/ 18 w 199"/>
                  <a:gd name="T51" fmla="*/ 221 h 228"/>
                  <a:gd name="T52" fmla="*/ 20 w 199"/>
                  <a:gd name="T53" fmla="*/ 221 h 228"/>
                  <a:gd name="T54" fmla="*/ 24 w 199"/>
                  <a:gd name="T55" fmla="*/ 220 h 228"/>
                  <a:gd name="T56" fmla="*/ 30 w 199"/>
                  <a:gd name="T57" fmla="*/ 220 h 228"/>
                  <a:gd name="T58" fmla="*/ 38 w 199"/>
                  <a:gd name="T59" fmla="*/ 219 h 228"/>
                  <a:gd name="T60" fmla="*/ 47 w 199"/>
                  <a:gd name="T61" fmla="*/ 219 h 228"/>
                  <a:gd name="T62" fmla="*/ 57 w 199"/>
                  <a:gd name="T63" fmla="*/ 218 h 228"/>
                  <a:gd name="T64" fmla="*/ 69 w 199"/>
                  <a:gd name="T65" fmla="*/ 218 h 228"/>
                  <a:gd name="T66" fmla="*/ 81 w 199"/>
                  <a:gd name="T67" fmla="*/ 218 h 228"/>
                  <a:gd name="T68" fmla="*/ 95 w 199"/>
                  <a:gd name="T69" fmla="*/ 218 h 228"/>
                  <a:gd name="T70" fmla="*/ 110 w 199"/>
                  <a:gd name="T71" fmla="*/ 218 h 228"/>
                  <a:gd name="T72" fmla="*/ 126 w 199"/>
                  <a:gd name="T73" fmla="*/ 219 h 228"/>
                  <a:gd name="T74" fmla="*/ 143 w 199"/>
                  <a:gd name="T75" fmla="*/ 220 h 228"/>
                  <a:gd name="T76" fmla="*/ 161 w 199"/>
                  <a:gd name="T77" fmla="*/ 222 h 228"/>
                  <a:gd name="T78" fmla="*/ 179 w 199"/>
                  <a:gd name="T79" fmla="*/ 224 h 228"/>
                  <a:gd name="T80" fmla="*/ 198 w 199"/>
                  <a:gd name="T81" fmla="*/ 227 h 228"/>
                  <a:gd name="T82" fmla="*/ 197 w 199"/>
                  <a:gd name="T83" fmla="*/ 220 h 228"/>
                  <a:gd name="T84" fmla="*/ 195 w 199"/>
                  <a:gd name="T85" fmla="*/ 202 h 228"/>
                  <a:gd name="T86" fmla="*/ 192 w 199"/>
                  <a:gd name="T87" fmla="*/ 175 h 228"/>
                  <a:gd name="T88" fmla="*/ 190 w 199"/>
                  <a:gd name="T89" fmla="*/ 143 h 228"/>
                  <a:gd name="T90" fmla="*/ 188 w 199"/>
                  <a:gd name="T91" fmla="*/ 107 h 228"/>
                  <a:gd name="T92" fmla="*/ 188 w 199"/>
                  <a:gd name="T93" fmla="*/ 71 h 228"/>
                  <a:gd name="T94" fmla="*/ 191 w 199"/>
                  <a:gd name="T95" fmla="*/ 37 h 228"/>
                  <a:gd name="T96" fmla="*/ 196 w 199"/>
                  <a:gd name="T97" fmla="*/ 8 h 2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28"/>
                  <a:gd name="T149" fmla="*/ 199 w 199"/>
                  <a:gd name="T150" fmla="*/ 228 h 2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28">
                    <a:moveTo>
                      <a:pt x="196" y="8"/>
                    </a:moveTo>
                    <a:lnTo>
                      <a:pt x="196" y="8"/>
                    </a:lnTo>
                    <a:lnTo>
                      <a:pt x="192" y="7"/>
                    </a:lnTo>
                    <a:lnTo>
                      <a:pt x="187" y="6"/>
                    </a:lnTo>
                    <a:lnTo>
                      <a:pt x="180" y="5"/>
                    </a:lnTo>
                    <a:lnTo>
                      <a:pt x="172" y="3"/>
                    </a:lnTo>
                    <a:lnTo>
                      <a:pt x="162" y="2"/>
                    </a:lnTo>
                    <a:lnTo>
                      <a:pt x="151" y="1"/>
                    </a:lnTo>
                    <a:lnTo>
                      <a:pt x="139" y="0"/>
                    </a:lnTo>
                    <a:lnTo>
                      <a:pt x="125" y="0"/>
                    </a:lnTo>
                    <a:lnTo>
                      <a:pt x="111" y="1"/>
                    </a:lnTo>
                    <a:lnTo>
                      <a:pt x="96" y="2"/>
                    </a:lnTo>
                    <a:lnTo>
                      <a:pt x="80" y="5"/>
                    </a:lnTo>
                    <a:lnTo>
                      <a:pt x="64" y="8"/>
                    </a:lnTo>
                    <a:lnTo>
                      <a:pt x="47" y="13"/>
                    </a:lnTo>
                    <a:lnTo>
                      <a:pt x="30" y="19"/>
                    </a:lnTo>
                    <a:lnTo>
                      <a:pt x="13" y="27"/>
                    </a:lnTo>
                    <a:lnTo>
                      <a:pt x="12" y="31"/>
                    </a:lnTo>
                    <a:lnTo>
                      <a:pt x="9" y="44"/>
                    </a:lnTo>
                    <a:lnTo>
                      <a:pt x="5" y="63"/>
                    </a:lnTo>
                    <a:lnTo>
                      <a:pt x="2" y="87"/>
                    </a:lnTo>
                    <a:lnTo>
                      <a:pt x="0" y="117"/>
                    </a:lnTo>
                    <a:lnTo>
                      <a:pt x="2" y="149"/>
                    </a:lnTo>
                    <a:lnTo>
                      <a:pt x="6" y="185"/>
                    </a:lnTo>
                    <a:lnTo>
                      <a:pt x="16" y="221"/>
                    </a:lnTo>
                    <a:lnTo>
                      <a:pt x="18" y="221"/>
                    </a:lnTo>
                    <a:lnTo>
                      <a:pt x="20" y="221"/>
                    </a:lnTo>
                    <a:lnTo>
                      <a:pt x="24" y="220"/>
                    </a:lnTo>
                    <a:lnTo>
                      <a:pt x="30" y="220"/>
                    </a:lnTo>
                    <a:lnTo>
                      <a:pt x="38" y="219"/>
                    </a:lnTo>
                    <a:lnTo>
                      <a:pt x="47" y="219"/>
                    </a:lnTo>
                    <a:lnTo>
                      <a:pt x="57" y="218"/>
                    </a:lnTo>
                    <a:lnTo>
                      <a:pt x="69" y="218"/>
                    </a:lnTo>
                    <a:lnTo>
                      <a:pt x="81" y="218"/>
                    </a:lnTo>
                    <a:lnTo>
                      <a:pt x="95" y="218"/>
                    </a:lnTo>
                    <a:lnTo>
                      <a:pt x="110" y="218"/>
                    </a:lnTo>
                    <a:lnTo>
                      <a:pt x="126" y="219"/>
                    </a:lnTo>
                    <a:lnTo>
                      <a:pt x="143" y="220"/>
                    </a:lnTo>
                    <a:lnTo>
                      <a:pt x="161" y="222"/>
                    </a:lnTo>
                    <a:lnTo>
                      <a:pt x="179" y="224"/>
                    </a:lnTo>
                    <a:lnTo>
                      <a:pt x="198" y="227"/>
                    </a:lnTo>
                    <a:lnTo>
                      <a:pt x="197" y="220"/>
                    </a:lnTo>
                    <a:lnTo>
                      <a:pt x="195" y="202"/>
                    </a:lnTo>
                    <a:lnTo>
                      <a:pt x="192" y="175"/>
                    </a:lnTo>
                    <a:lnTo>
                      <a:pt x="190" y="143"/>
                    </a:lnTo>
                    <a:lnTo>
                      <a:pt x="188" y="107"/>
                    </a:lnTo>
                    <a:lnTo>
                      <a:pt x="188" y="71"/>
                    </a:lnTo>
                    <a:lnTo>
                      <a:pt x="191" y="37"/>
                    </a:lnTo>
                    <a:lnTo>
                      <a:pt x="196"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9" name="Freeform 130"/>
              <p:cNvSpPr>
                <a:spLocks/>
              </p:cNvSpPr>
              <p:nvPr/>
            </p:nvSpPr>
            <p:spPr bwMode="auto">
              <a:xfrm>
                <a:off x="5105" y="1374"/>
                <a:ext cx="327" cy="226"/>
              </a:xfrm>
              <a:custGeom>
                <a:avLst/>
                <a:gdLst>
                  <a:gd name="T0" fmla="*/ 2 w 327"/>
                  <a:gd name="T1" fmla="*/ 170 h 226"/>
                  <a:gd name="T2" fmla="*/ 0 w 327"/>
                  <a:gd name="T3" fmla="*/ 198 h 226"/>
                  <a:gd name="T4" fmla="*/ 212 w 327"/>
                  <a:gd name="T5" fmla="*/ 225 h 226"/>
                  <a:gd name="T6" fmla="*/ 214 w 327"/>
                  <a:gd name="T7" fmla="*/ 224 h 226"/>
                  <a:gd name="T8" fmla="*/ 218 w 327"/>
                  <a:gd name="T9" fmla="*/ 222 h 226"/>
                  <a:gd name="T10" fmla="*/ 225 w 327"/>
                  <a:gd name="T11" fmla="*/ 219 h 226"/>
                  <a:gd name="T12" fmla="*/ 234 w 327"/>
                  <a:gd name="T13" fmla="*/ 214 h 226"/>
                  <a:gd name="T14" fmla="*/ 244 w 327"/>
                  <a:gd name="T15" fmla="*/ 207 h 226"/>
                  <a:gd name="T16" fmla="*/ 255 w 327"/>
                  <a:gd name="T17" fmla="*/ 199 h 226"/>
                  <a:gd name="T18" fmla="*/ 267 w 327"/>
                  <a:gd name="T19" fmla="*/ 189 h 226"/>
                  <a:gd name="T20" fmla="*/ 279 w 327"/>
                  <a:gd name="T21" fmla="*/ 178 h 226"/>
                  <a:gd name="T22" fmla="*/ 290 w 327"/>
                  <a:gd name="T23" fmla="*/ 165 h 226"/>
                  <a:gd name="T24" fmla="*/ 301 w 327"/>
                  <a:gd name="T25" fmla="*/ 151 h 226"/>
                  <a:gd name="T26" fmla="*/ 310 w 327"/>
                  <a:gd name="T27" fmla="*/ 135 h 226"/>
                  <a:gd name="T28" fmla="*/ 317 w 327"/>
                  <a:gd name="T29" fmla="*/ 118 h 226"/>
                  <a:gd name="T30" fmla="*/ 323 w 327"/>
                  <a:gd name="T31" fmla="*/ 99 h 226"/>
                  <a:gd name="T32" fmla="*/ 326 w 327"/>
                  <a:gd name="T33" fmla="*/ 78 h 226"/>
                  <a:gd name="T34" fmla="*/ 326 w 327"/>
                  <a:gd name="T35" fmla="*/ 57 h 226"/>
                  <a:gd name="T36" fmla="*/ 322 w 327"/>
                  <a:gd name="T37" fmla="*/ 33 h 226"/>
                  <a:gd name="T38" fmla="*/ 321 w 327"/>
                  <a:gd name="T39" fmla="*/ 32 h 226"/>
                  <a:gd name="T40" fmla="*/ 319 w 327"/>
                  <a:gd name="T41" fmla="*/ 28 h 226"/>
                  <a:gd name="T42" fmla="*/ 316 w 327"/>
                  <a:gd name="T43" fmla="*/ 23 h 226"/>
                  <a:gd name="T44" fmla="*/ 311 w 327"/>
                  <a:gd name="T45" fmla="*/ 18 h 226"/>
                  <a:gd name="T46" fmla="*/ 305 w 327"/>
                  <a:gd name="T47" fmla="*/ 11 h 226"/>
                  <a:gd name="T48" fmla="*/ 298 w 327"/>
                  <a:gd name="T49" fmla="*/ 6 h 226"/>
                  <a:gd name="T50" fmla="*/ 289 w 327"/>
                  <a:gd name="T51" fmla="*/ 2 h 226"/>
                  <a:gd name="T52" fmla="*/ 280 w 327"/>
                  <a:gd name="T53" fmla="*/ 0 h 226"/>
                  <a:gd name="T54" fmla="*/ 281 w 327"/>
                  <a:gd name="T55" fmla="*/ 4 h 226"/>
                  <a:gd name="T56" fmla="*/ 284 w 327"/>
                  <a:gd name="T57" fmla="*/ 14 h 226"/>
                  <a:gd name="T58" fmla="*/ 288 w 327"/>
                  <a:gd name="T59" fmla="*/ 29 h 226"/>
                  <a:gd name="T60" fmla="*/ 292 w 327"/>
                  <a:gd name="T61" fmla="*/ 49 h 226"/>
                  <a:gd name="T62" fmla="*/ 293 w 327"/>
                  <a:gd name="T63" fmla="*/ 73 h 226"/>
                  <a:gd name="T64" fmla="*/ 290 w 327"/>
                  <a:gd name="T65" fmla="*/ 100 h 226"/>
                  <a:gd name="T66" fmla="*/ 282 w 327"/>
                  <a:gd name="T67" fmla="*/ 129 h 226"/>
                  <a:gd name="T68" fmla="*/ 269 w 327"/>
                  <a:gd name="T69" fmla="*/ 159 h 226"/>
                  <a:gd name="T70" fmla="*/ 269 w 327"/>
                  <a:gd name="T71" fmla="*/ 159 h 226"/>
                  <a:gd name="T72" fmla="*/ 268 w 327"/>
                  <a:gd name="T73" fmla="*/ 160 h 226"/>
                  <a:gd name="T74" fmla="*/ 265 w 327"/>
                  <a:gd name="T75" fmla="*/ 162 h 226"/>
                  <a:gd name="T76" fmla="*/ 262 w 327"/>
                  <a:gd name="T77" fmla="*/ 164 h 226"/>
                  <a:gd name="T78" fmla="*/ 259 w 327"/>
                  <a:gd name="T79" fmla="*/ 167 h 226"/>
                  <a:gd name="T80" fmla="*/ 255 w 327"/>
                  <a:gd name="T81" fmla="*/ 169 h 226"/>
                  <a:gd name="T82" fmla="*/ 249 w 327"/>
                  <a:gd name="T83" fmla="*/ 172 h 226"/>
                  <a:gd name="T84" fmla="*/ 244 w 327"/>
                  <a:gd name="T85" fmla="*/ 175 h 226"/>
                  <a:gd name="T86" fmla="*/ 237 w 327"/>
                  <a:gd name="T87" fmla="*/ 177 h 226"/>
                  <a:gd name="T88" fmla="*/ 230 w 327"/>
                  <a:gd name="T89" fmla="*/ 179 h 226"/>
                  <a:gd name="T90" fmla="*/ 221 w 327"/>
                  <a:gd name="T91" fmla="*/ 181 h 226"/>
                  <a:gd name="T92" fmla="*/ 212 w 327"/>
                  <a:gd name="T93" fmla="*/ 182 h 226"/>
                  <a:gd name="T94" fmla="*/ 203 w 327"/>
                  <a:gd name="T95" fmla="*/ 183 h 226"/>
                  <a:gd name="T96" fmla="*/ 192 w 327"/>
                  <a:gd name="T97" fmla="*/ 182 h 226"/>
                  <a:gd name="T98" fmla="*/ 181 w 327"/>
                  <a:gd name="T99" fmla="*/ 181 h 226"/>
                  <a:gd name="T100" fmla="*/ 169 w 327"/>
                  <a:gd name="T101" fmla="*/ 179 h 226"/>
                  <a:gd name="T102" fmla="*/ 169 w 327"/>
                  <a:gd name="T103" fmla="*/ 208 h 226"/>
                  <a:gd name="T104" fmla="*/ 7 w 327"/>
                  <a:gd name="T105" fmla="*/ 192 h 226"/>
                  <a:gd name="T106" fmla="*/ 2 w 327"/>
                  <a:gd name="T107" fmla="*/ 170 h 2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7"/>
                  <a:gd name="T163" fmla="*/ 0 h 226"/>
                  <a:gd name="T164" fmla="*/ 327 w 327"/>
                  <a:gd name="T165" fmla="*/ 226 h 2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7" h="226">
                    <a:moveTo>
                      <a:pt x="2" y="170"/>
                    </a:moveTo>
                    <a:lnTo>
                      <a:pt x="0" y="198"/>
                    </a:lnTo>
                    <a:lnTo>
                      <a:pt x="212" y="225"/>
                    </a:lnTo>
                    <a:lnTo>
                      <a:pt x="214" y="224"/>
                    </a:lnTo>
                    <a:lnTo>
                      <a:pt x="218" y="222"/>
                    </a:lnTo>
                    <a:lnTo>
                      <a:pt x="225" y="219"/>
                    </a:lnTo>
                    <a:lnTo>
                      <a:pt x="234" y="214"/>
                    </a:lnTo>
                    <a:lnTo>
                      <a:pt x="244" y="207"/>
                    </a:lnTo>
                    <a:lnTo>
                      <a:pt x="255" y="199"/>
                    </a:lnTo>
                    <a:lnTo>
                      <a:pt x="267" y="189"/>
                    </a:lnTo>
                    <a:lnTo>
                      <a:pt x="279" y="178"/>
                    </a:lnTo>
                    <a:lnTo>
                      <a:pt x="290" y="165"/>
                    </a:lnTo>
                    <a:lnTo>
                      <a:pt x="301" y="151"/>
                    </a:lnTo>
                    <a:lnTo>
                      <a:pt x="310" y="135"/>
                    </a:lnTo>
                    <a:lnTo>
                      <a:pt x="317" y="118"/>
                    </a:lnTo>
                    <a:lnTo>
                      <a:pt x="323" y="99"/>
                    </a:lnTo>
                    <a:lnTo>
                      <a:pt x="326" y="78"/>
                    </a:lnTo>
                    <a:lnTo>
                      <a:pt x="326" y="57"/>
                    </a:lnTo>
                    <a:lnTo>
                      <a:pt x="322" y="33"/>
                    </a:lnTo>
                    <a:lnTo>
                      <a:pt x="321" y="32"/>
                    </a:lnTo>
                    <a:lnTo>
                      <a:pt x="319" y="28"/>
                    </a:lnTo>
                    <a:lnTo>
                      <a:pt x="316" y="23"/>
                    </a:lnTo>
                    <a:lnTo>
                      <a:pt x="311" y="18"/>
                    </a:lnTo>
                    <a:lnTo>
                      <a:pt x="305" y="11"/>
                    </a:lnTo>
                    <a:lnTo>
                      <a:pt x="298" y="6"/>
                    </a:lnTo>
                    <a:lnTo>
                      <a:pt x="289" y="2"/>
                    </a:lnTo>
                    <a:lnTo>
                      <a:pt x="280" y="0"/>
                    </a:lnTo>
                    <a:lnTo>
                      <a:pt x="281" y="4"/>
                    </a:lnTo>
                    <a:lnTo>
                      <a:pt x="284" y="14"/>
                    </a:lnTo>
                    <a:lnTo>
                      <a:pt x="288" y="29"/>
                    </a:lnTo>
                    <a:lnTo>
                      <a:pt x="292" y="49"/>
                    </a:lnTo>
                    <a:lnTo>
                      <a:pt x="293" y="73"/>
                    </a:lnTo>
                    <a:lnTo>
                      <a:pt x="290" y="100"/>
                    </a:lnTo>
                    <a:lnTo>
                      <a:pt x="282" y="129"/>
                    </a:lnTo>
                    <a:lnTo>
                      <a:pt x="269" y="159"/>
                    </a:lnTo>
                    <a:lnTo>
                      <a:pt x="268" y="160"/>
                    </a:lnTo>
                    <a:lnTo>
                      <a:pt x="265" y="162"/>
                    </a:lnTo>
                    <a:lnTo>
                      <a:pt x="262" y="164"/>
                    </a:lnTo>
                    <a:lnTo>
                      <a:pt x="259" y="167"/>
                    </a:lnTo>
                    <a:lnTo>
                      <a:pt x="255" y="169"/>
                    </a:lnTo>
                    <a:lnTo>
                      <a:pt x="249" y="172"/>
                    </a:lnTo>
                    <a:lnTo>
                      <a:pt x="244" y="175"/>
                    </a:lnTo>
                    <a:lnTo>
                      <a:pt x="237" y="177"/>
                    </a:lnTo>
                    <a:lnTo>
                      <a:pt x="230" y="179"/>
                    </a:lnTo>
                    <a:lnTo>
                      <a:pt x="221" y="181"/>
                    </a:lnTo>
                    <a:lnTo>
                      <a:pt x="212" y="182"/>
                    </a:lnTo>
                    <a:lnTo>
                      <a:pt x="203" y="183"/>
                    </a:lnTo>
                    <a:lnTo>
                      <a:pt x="192" y="182"/>
                    </a:lnTo>
                    <a:lnTo>
                      <a:pt x="181" y="181"/>
                    </a:lnTo>
                    <a:lnTo>
                      <a:pt x="169" y="179"/>
                    </a:lnTo>
                    <a:lnTo>
                      <a:pt x="169" y="208"/>
                    </a:lnTo>
                    <a:lnTo>
                      <a:pt x="7" y="192"/>
                    </a:lnTo>
                    <a:lnTo>
                      <a:pt x="2" y="17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0" name="Freeform 131"/>
              <p:cNvSpPr>
                <a:spLocks/>
              </p:cNvSpPr>
              <p:nvPr/>
            </p:nvSpPr>
            <p:spPr bwMode="auto">
              <a:xfrm>
                <a:off x="5063" y="1596"/>
                <a:ext cx="241" cy="79"/>
              </a:xfrm>
              <a:custGeom>
                <a:avLst/>
                <a:gdLst>
                  <a:gd name="T0" fmla="*/ 240 w 241"/>
                  <a:gd name="T1" fmla="*/ 28 h 79"/>
                  <a:gd name="T2" fmla="*/ 4 w 241"/>
                  <a:gd name="T3" fmla="*/ 0 h 79"/>
                  <a:gd name="T4" fmla="*/ 0 w 241"/>
                  <a:gd name="T5" fmla="*/ 28 h 79"/>
                  <a:gd name="T6" fmla="*/ 233 w 241"/>
                  <a:gd name="T7" fmla="*/ 78 h 79"/>
                  <a:gd name="T8" fmla="*/ 240 w 241"/>
                  <a:gd name="T9" fmla="*/ 28 h 79"/>
                  <a:gd name="T10" fmla="*/ 0 60000 65536"/>
                  <a:gd name="T11" fmla="*/ 0 60000 65536"/>
                  <a:gd name="T12" fmla="*/ 0 60000 65536"/>
                  <a:gd name="T13" fmla="*/ 0 60000 65536"/>
                  <a:gd name="T14" fmla="*/ 0 60000 65536"/>
                  <a:gd name="T15" fmla="*/ 0 w 241"/>
                  <a:gd name="T16" fmla="*/ 0 h 79"/>
                  <a:gd name="T17" fmla="*/ 241 w 241"/>
                  <a:gd name="T18" fmla="*/ 79 h 79"/>
                </a:gdLst>
                <a:ahLst/>
                <a:cxnLst>
                  <a:cxn ang="T10">
                    <a:pos x="T0" y="T1"/>
                  </a:cxn>
                  <a:cxn ang="T11">
                    <a:pos x="T2" y="T3"/>
                  </a:cxn>
                  <a:cxn ang="T12">
                    <a:pos x="T4" y="T5"/>
                  </a:cxn>
                  <a:cxn ang="T13">
                    <a:pos x="T6" y="T7"/>
                  </a:cxn>
                  <a:cxn ang="T14">
                    <a:pos x="T8" y="T9"/>
                  </a:cxn>
                </a:cxnLst>
                <a:rect l="T15" t="T16" r="T17" b="T18"/>
                <a:pathLst>
                  <a:path w="241" h="79">
                    <a:moveTo>
                      <a:pt x="240" y="28"/>
                    </a:moveTo>
                    <a:lnTo>
                      <a:pt x="4" y="0"/>
                    </a:lnTo>
                    <a:lnTo>
                      <a:pt x="0" y="28"/>
                    </a:lnTo>
                    <a:lnTo>
                      <a:pt x="233" y="78"/>
                    </a:lnTo>
                    <a:lnTo>
                      <a:pt x="240" y="2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1" name="Freeform 132"/>
              <p:cNvSpPr>
                <a:spLocks/>
              </p:cNvSpPr>
              <p:nvPr/>
            </p:nvSpPr>
            <p:spPr bwMode="auto">
              <a:xfrm>
                <a:off x="5183" y="1621"/>
                <a:ext cx="103" cy="36"/>
              </a:xfrm>
              <a:custGeom>
                <a:avLst/>
                <a:gdLst>
                  <a:gd name="T0" fmla="*/ 102 w 103"/>
                  <a:gd name="T1" fmla="*/ 15 h 36"/>
                  <a:gd name="T2" fmla="*/ 1 w 103"/>
                  <a:gd name="T3" fmla="*/ 0 h 36"/>
                  <a:gd name="T4" fmla="*/ 0 w 103"/>
                  <a:gd name="T5" fmla="*/ 15 h 36"/>
                  <a:gd name="T6" fmla="*/ 99 w 103"/>
                  <a:gd name="T7" fmla="*/ 35 h 36"/>
                  <a:gd name="T8" fmla="*/ 102 w 103"/>
                  <a:gd name="T9" fmla="*/ 15 h 36"/>
                  <a:gd name="T10" fmla="*/ 0 60000 65536"/>
                  <a:gd name="T11" fmla="*/ 0 60000 65536"/>
                  <a:gd name="T12" fmla="*/ 0 60000 65536"/>
                  <a:gd name="T13" fmla="*/ 0 60000 65536"/>
                  <a:gd name="T14" fmla="*/ 0 60000 65536"/>
                  <a:gd name="T15" fmla="*/ 0 w 103"/>
                  <a:gd name="T16" fmla="*/ 0 h 36"/>
                  <a:gd name="T17" fmla="*/ 103 w 103"/>
                  <a:gd name="T18" fmla="*/ 36 h 36"/>
                </a:gdLst>
                <a:ahLst/>
                <a:cxnLst>
                  <a:cxn ang="T10">
                    <a:pos x="T0" y="T1"/>
                  </a:cxn>
                  <a:cxn ang="T11">
                    <a:pos x="T2" y="T3"/>
                  </a:cxn>
                  <a:cxn ang="T12">
                    <a:pos x="T4" y="T5"/>
                  </a:cxn>
                  <a:cxn ang="T13">
                    <a:pos x="T6" y="T7"/>
                  </a:cxn>
                  <a:cxn ang="T14">
                    <a:pos x="T8" y="T9"/>
                  </a:cxn>
                </a:cxnLst>
                <a:rect l="T15" t="T16" r="T17" b="T18"/>
                <a:pathLst>
                  <a:path w="103" h="36">
                    <a:moveTo>
                      <a:pt x="102" y="15"/>
                    </a:moveTo>
                    <a:lnTo>
                      <a:pt x="1" y="0"/>
                    </a:lnTo>
                    <a:lnTo>
                      <a:pt x="0" y="15"/>
                    </a:lnTo>
                    <a:lnTo>
                      <a:pt x="99" y="35"/>
                    </a:lnTo>
                    <a:lnTo>
                      <a:pt x="102" y="1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2" name="Freeform 133"/>
              <p:cNvSpPr>
                <a:spLocks/>
              </p:cNvSpPr>
              <p:nvPr/>
            </p:nvSpPr>
            <p:spPr bwMode="auto">
              <a:xfrm>
                <a:off x="5078" y="1603"/>
                <a:ext cx="70" cy="27"/>
              </a:xfrm>
              <a:custGeom>
                <a:avLst/>
                <a:gdLst>
                  <a:gd name="T0" fmla="*/ 69 w 70"/>
                  <a:gd name="T1" fmla="*/ 12 h 27"/>
                  <a:gd name="T2" fmla="*/ 0 w 70"/>
                  <a:gd name="T3" fmla="*/ 0 h 27"/>
                  <a:gd name="T4" fmla="*/ 1 w 70"/>
                  <a:gd name="T5" fmla="*/ 13 h 27"/>
                  <a:gd name="T6" fmla="*/ 67 w 70"/>
                  <a:gd name="T7" fmla="*/ 26 h 27"/>
                  <a:gd name="T8" fmla="*/ 69 w 70"/>
                  <a:gd name="T9" fmla="*/ 12 h 27"/>
                  <a:gd name="T10" fmla="*/ 0 60000 65536"/>
                  <a:gd name="T11" fmla="*/ 0 60000 65536"/>
                  <a:gd name="T12" fmla="*/ 0 60000 65536"/>
                  <a:gd name="T13" fmla="*/ 0 60000 65536"/>
                  <a:gd name="T14" fmla="*/ 0 60000 65536"/>
                  <a:gd name="T15" fmla="*/ 0 w 70"/>
                  <a:gd name="T16" fmla="*/ 0 h 27"/>
                  <a:gd name="T17" fmla="*/ 70 w 70"/>
                  <a:gd name="T18" fmla="*/ 27 h 27"/>
                </a:gdLst>
                <a:ahLst/>
                <a:cxnLst>
                  <a:cxn ang="T10">
                    <a:pos x="T0" y="T1"/>
                  </a:cxn>
                  <a:cxn ang="T11">
                    <a:pos x="T2" y="T3"/>
                  </a:cxn>
                  <a:cxn ang="T12">
                    <a:pos x="T4" y="T5"/>
                  </a:cxn>
                  <a:cxn ang="T13">
                    <a:pos x="T6" y="T7"/>
                  </a:cxn>
                  <a:cxn ang="T14">
                    <a:pos x="T8" y="T9"/>
                  </a:cxn>
                </a:cxnLst>
                <a:rect l="T15" t="T16" r="T17" b="T18"/>
                <a:pathLst>
                  <a:path w="70" h="27">
                    <a:moveTo>
                      <a:pt x="69" y="12"/>
                    </a:moveTo>
                    <a:lnTo>
                      <a:pt x="0" y="0"/>
                    </a:lnTo>
                    <a:lnTo>
                      <a:pt x="1" y="13"/>
                    </a:lnTo>
                    <a:lnTo>
                      <a:pt x="67" y="26"/>
                    </a:lnTo>
                    <a:lnTo>
                      <a:pt x="69" y="1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3" name="Freeform 134"/>
              <p:cNvSpPr>
                <a:spLocks/>
              </p:cNvSpPr>
              <p:nvPr/>
            </p:nvSpPr>
            <p:spPr bwMode="auto">
              <a:xfrm>
                <a:off x="4906" y="1629"/>
                <a:ext cx="405" cy="137"/>
              </a:xfrm>
              <a:custGeom>
                <a:avLst/>
                <a:gdLst>
                  <a:gd name="T0" fmla="*/ 0 w 405"/>
                  <a:gd name="T1" fmla="*/ 41 h 137"/>
                  <a:gd name="T2" fmla="*/ 1 w 405"/>
                  <a:gd name="T3" fmla="*/ 41 h 137"/>
                  <a:gd name="T4" fmla="*/ 3 w 405"/>
                  <a:gd name="T5" fmla="*/ 40 h 137"/>
                  <a:gd name="T6" fmla="*/ 7 w 405"/>
                  <a:gd name="T7" fmla="*/ 40 h 137"/>
                  <a:gd name="T8" fmla="*/ 13 w 405"/>
                  <a:gd name="T9" fmla="*/ 39 h 137"/>
                  <a:gd name="T10" fmla="*/ 19 w 405"/>
                  <a:gd name="T11" fmla="*/ 37 h 137"/>
                  <a:gd name="T12" fmla="*/ 26 w 405"/>
                  <a:gd name="T13" fmla="*/ 36 h 137"/>
                  <a:gd name="T14" fmla="*/ 34 w 405"/>
                  <a:gd name="T15" fmla="*/ 34 h 137"/>
                  <a:gd name="T16" fmla="*/ 43 w 405"/>
                  <a:gd name="T17" fmla="*/ 32 h 137"/>
                  <a:gd name="T18" fmla="*/ 52 w 405"/>
                  <a:gd name="T19" fmla="*/ 29 h 137"/>
                  <a:gd name="T20" fmla="*/ 61 w 405"/>
                  <a:gd name="T21" fmla="*/ 26 h 137"/>
                  <a:gd name="T22" fmla="*/ 70 w 405"/>
                  <a:gd name="T23" fmla="*/ 23 h 137"/>
                  <a:gd name="T24" fmla="*/ 78 w 405"/>
                  <a:gd name="T25" fmla="*/ 19 h 137"/>
                  <a:gd name="T26" fmla="*/ 87 w 405"/>
                  <a:gd name="T27" fmla="*/ 15 h 137"/>
                  <a:gd name="T28" fmla="*/ 94 w 405"/>
                  <a:gd name="T29" fmla="*/ 11 h 137"/>
                  <a:gd name="T30" fmla="*/ 102 w 405"/>
                  <a:gd name="T31" fmla="*/ 6 h 137"/>
                  <a:gd name="T32" fmla="*/ 107 w 405"/>
                  <a:gd name="T33" fmla="*/ 0 h 137"/>
                  <a:gd name="T34" fmla="*/ 404 w 405"/>
                  <a:gd name="T35" fmla="*/ 69 h 137"/>
                  <a:gd name="T36" fmla="*/ 403 w 405"/>
                  <a:gd name="T37" fmla="*/ 70 h 137"/>
                  <a:gd name="T38" fmla="*/ 402 w 405"/>
                  <a:gd name="T39" fmla="*/ 71 h 137"/>
                  <a:gd name="T40" fmla="*/ 399 w 405"/>
                  <a:gd name="T41" fmla="*/ 74 h 137"/>
                  <a:gd name="T42" fmla="*/ 395 w 405"/>
                  <a:gd name="T43" fmla="*/ 77 h 137"/>
                  <a:gd name="T44" fmla="*/ 391 w 405"/>
                  <a:gd name="T45" fmla="*/ 81 h 137"/>
                  <a:gd name="T46" fmla="*/ 386 w 405"/>
                  <a:gd name="T47" fmla="*/ 86 h 137"/>
                  <a:gd name="T48" fmla="*/ 380 w 405"/>
                  <a:gd name="T49" fmla="*/ 91 h 137"/>
                  <a:gd name="T50" fmla="*/ 374 w 405"/>
                  <a:gd name="T51" fmla="*/ 97 h 137"/>
                  <a:gd name="T52" fmla="*/ 366 w 405"/>
                  <a:gd name="T53" fmla="*/ 103 h 137"/>
                  <a:gd name="T54" fmla="*/ 359 w 405"/>
                  <a:gd name="T55" fmla="*/ 108 h 137"/>
                  <a:gd name="T56" fmla="*/ 352 w 405"/>
                  <a:gd name="T57" fmla="*/ 114 h 137"/>
                  <a:gd name="T58" fmla="*/ 344 w 405"/>
                  <a:gd name="T59" fmla="*/ 119 h 137"/>
                  <a:gd name="T60" fmla="*/ 336 w 405"/>
                  <a:gd name="T61" fmla="*/ 124 h 137"/>
                  <a:gd name="T62" fmla="*/ 328 w 405"/>
                  <a:gd name="T63" fmla="*/ 129 h 137"/>
                  <a:gd name="T64" fmla="*/ 320 w 405"/>
                  <a:gd name="T65" fmla="*/ 133 h 137"/>
                  <a:gd name="T66" fmla="*/ 313 w 405"/>
                  <a:gd name="T67" fmla="*/ 136 h 137"/>
                  <a:gd name="T68" fmla="*/ 0 w 405"/>
                  <a:gd name="T69" fmla="*/ 41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5"/>
                  <a:gd name="T106" fmla="*/ 0 h 137"/>
                  <a:gd name="T107" fmla="*/ 405 w 405"/>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5" h="137">
                    <a:moveTo>
                      <a:pt x="0" y="41"/>
                    </a:moveTo>
                    <a:lnTo>
                      <a:pt x="1" y="41"/>
                    </a:lnTo>
                    <a:lnTo>
                      <a:pt x="3" y="40"/>
                    </a:lnTo>
                    <a:lnTo>
                      <a:pt x="7" y="40"/>
                    </a:lnTo>
                    <a:lnTo>
                      <a:pt x="13" y="39"/>
                    </a:lnTo>
                    <a:lnTo>
                      <a:pt x="19" y="37"/>
                    </a:lnTo>
                    <a:lnTo>
                      <a:pt x="26" y="36"/>
                    </a:lnTo>
                    <a:lnTo>
                      <a:pt x="34" y="34"/>
                    </a:lnTo>
                    <a:lnTo>
                      <a:pt x="43" y="32"/>
                    </a:lnTo>
                    <a:lnTo>
                      <a:pt x="52" y="29"/>
                    </a:lnTo>
                    <a:lnTo>
                      <a:pt x="61" y="26"/>
                    </a:lnTo>
                    <a:lnTo>
                      <a:pt x="70" y="23"/>
                    </a:lnTo>
                    <a:lnTo>
                      <a:pt x="78" y="19"/>
                    </a:lnTo>
                    <a:lnTo>
                      <a:pt x="87" y="15"/>
                    </a:lnTo>
                    <a:lnTo>
                      <a:pt x="94" y="11"/>
                    </a:lnTo>
                    <a:lnTo>
                      <a:pt x="102" y="6"/>
                    </a:lnTo>
                    <a:lnTo>
                      <a:pt x="107" y="0"/>
                    </a:lnTo>
                    <a:lnTo>
                      <a:pt x="404" y="69"/>
                    </a:lnTo>
                    <a:lnTo>
                      <a:pt x="403" y="70"/>
                    </a:lnTo>
                    <a:lnTo>
                      <a:pt x="402" y="71"/>
                    </a:lnTo>
                    <a:lnTo>
                      <a:pt x="399" y="74"/>
                    </a:lnTo>
                    <a:lnTo>
                      <a:pt x="395" y="77"/>
                    </a:lnTo>
                    <a:lnTo>
                      <a:pt x="391" y="81"/>
                    </a:lnTo>
                    <a:lnTo>
                      <a:pt x="386" y="86"/>
                    </a:lnTo>
                    <a:lnTo>
                      <a:pt x="380" y="91"/>
                    </a:lnTo>
                    <a:lnTo>
                      <a:pt x="374" y="97"/>
                    </a:lnTo>
                    <a:lnTo>
                      <a:pt x="366" y="103"/>
                    </a:lnTo>
                    <a:lnTo>
                      <a:pt x="359" y="108"/>
                    </a:lnTo>
                    <a:lnTo>
                      <a:pt x="352" y="114"/>
                    </a:lnTo>
                    <a:lnTo>
                      <a:pt x="344" y="119"/>
                    </a:lnTo>
                    <a:lnTo>
                      <a:pt x="336" y="124"/>
                    </a:lnTo>
                    <a:lnTo>
                      <a:pt x="328" y="129"/>
                    </a:lnTo>
                    <a:lnTo>
                      <a:pt x="320" y="133"/>
                    </a:lnTo>
                    <a:lnTo>
                      <a:pt x="313" y="136"/>
                    </a:lnTo>
                    <a:lnTo>
                      <a:pt x="0" y="4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4" name="Freeform 135"/>
              <p:cNvSpPr>
                <a:spLocks/>
              </p:cNvSpPr>
              <p:nvPr/>
            </p:nvSpPr>
            <p:spPr bwMode="auto">
              <a:xfrm>
                <a:off x="5309" y="1614"/>
                <a:ext cx="145" cy="66"/>
              </a:xfrm>
              <a:custGeom>
                <a:avLst/>
                <a:gdLst>
                  <a:gd name="T0" fmla="*/ 14 w 145"/>
                  <a:gd name="T1" fmla="*/ 65 h 66"/>
                  <a:gd name="T2" fmla="*/ 144 w 145"/>
                  <a:gd name="T3" fmla="*/ 26 h 66"/>
                  <a:gd name="T4" fmla="*/ 66 w 145"/>
                  <a:gd name="T5" fmla="*/ 0 h 66"/>
                  <a:gd name="T6" fmla="*/ 2 w 145"/>
                  <a:gd name="T7" fmla="*/ 7 h 66"/>
                  <a:gd name="T8" fmla="*/ 0 w 145"/>
                  <a:gd name="T9" fmla="*/ 61 h 66"/>
                  <a:gd name="T10" fmla="*/ 14 w 145"/>
                  <a:gd name="T11" fmla="*/ 65 h 66"/>
                  <a:gd name="T12" fmla="*/ 0 60000 65536"/>
                  <a:gd name="T13" fmla="*/ 0 60000 65536"/>
                  <a:gd name="T14" fmla="*/ 0 60000 65536"/>
                  <a:gd name="T15" fmla="*/ 0 60000 65536"/>
                  <a:gd name="T16" fmla="*/ 0 60000 65536"/>
                  <a:gd name="T17" fmla="*/ 0 60000 65536"/>
                  <a:gd name="T18" fmla="*/ 0 w 145"/>
                  <a:gd name="T19" fmla="*/ 0 h 66"/>
                  <a:gd name="T20" fmla="*/ 145 w 145"/>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145" h="66">
                    <a:moveTo>
                      <a:pt x="14" y="65"/>
                    </a:moveTo>
                    <a:lnTo>
                      <a:pt x="144" y="26"/>
                    </a:lnTo>
                    <a:lnTo>
                      <a:pt x="66" y="0"/>
                    </a:lnTo>
                    <a:lnTo>
                      <a:pt x="2" y="7"/>
                    </a:lnTo>
                    <a:lnTo>
                      <a:pt x="0" y="61"/>
                    </a:lnTo>
                    <a:lnTo>
                      <a:pt x="14" y="6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5" name="Freeform 136"/>
              <p:cNvSpPr>
                <a:spLocks/>
              </p:cNvSpPr>
              <p:nvPr/>
            </p:nvSpPr>
            <p:spPr bwMode="auto">
              <a:xfrm>
                <a:off x="4937" y="1337"/>
                <a:ext cx="78" cy="310"/>
              </a:xfrm>
              <a:custGeom>
                <a:avLst/>
                <a:gdLst>
                  <a:gd name="T0" fmla="*/ 77 w 78"/>
                  <a:gd name="T1" fmla="*/ 7 h 310"/>
                  <a:gd name="T2" fmla="*/ 77 w 78"/>
                  <a:gd name="T3" fmla="*/ 7 h 310"/>
                  <a:gd name="T4" fmla="*/ 75 w 78"/>
                  <a:gd name="T5" fmla="*/ 6 h 310"/>
                  <a:gd name="T6" fmla="*/ 73 w 78"/>
                  <a:gd name="T7" fmla="*/ 6 h 310"/>
                  <a:gd name="T8" fmla="*/ 71 w 78"/>
                  <a:gd name="T9" fmla="*/ 5 h 310"/>
                  <a:gd name="T10" fmla="*/ 67 w 78"/>
                  <a:gd name="T11" fmla="*/ 3 h 310"/>
                  <a:gd name="T12" fmla="*/ 63 w 78"/>
                  <a:gd name="T13" fmla="*/ 2 h 310"/>
                  <a:gd name="T14" fmla="*/ 58 w 78"/>
                  <a:gd name="T15" fmla="*/ 1 h 310"/>
                  <a:gd name="T16" fmla="*/ 53 w 78"/>
                  <a:gd name="T17" fmla="*/ 0 h 310"/>
                  <a:gd name="T18" fmla="*/ 48 w 78"/>
                  <a:gd name="T19" fmla="*/ 0 h 310"/>
                  <a:gd name="T20" fmla="*/ 41 w 78"/>
                  <a:gd name="T21" fmla="*/ 0 h 310"/>
                  <a:gd name="T22" fmla="*/ 35 w 78"/>
                  <a:gd name="T23" fmla="*/ 1 h 310"/>
                  <a:gd name="T24" fmla="*/ 28 w 78"/>
                  <a:gd name="T25" fmla="*/ 2 h 310"/>
                  <a:gd name="T26" fmla="*/ 21 w 78"/>
                  <a:gd name="T27" fmla="*/ 4 h 310"/>
                  <a:gd name="T28" fmla="*/ 14 w 78"/>
                  <a:gd name="T29" fmla="*/ 6 h 310"/>
                  <a:gd name="T30" fmla="*/ 7 w 78"/>
                  <a:gd name="T31" fmla="*/ 10 h 310"/>
                  <a:gd name="T32" fmla="*/ 0 w 78"/>
                  <a:gd name="T33" fmla="*/ 15 h 310"/>
                  <a:gd name="T34" fmla="*/ 0 w 78"/>
                  <a:gd name="T35" fmla="*/ 309 h 310"/>
                  <a:gd name="T36" fmla="*/ 0 w 78"/>
                  <a:gd name="T37" fmla="*/ 309 h 310"/>
                  <a:gd name="T38" fmla="*/ 2 w 78"/>
                  <a:gd name="T39" fmla="*/ 309 h 310"/>
                  <a:gd name="T40" fmla="*/ 4 w 78"/>
                  <a:gd name="T41" fmla="*/ 309 h 310"/>
                  <a:gd name="T42" fmla="*/ 7 w 78"/>
                  <a:gd name="T43" fmla="*/ 308 h 310"/>
                  <a:gd name="T44" fmla="*/ 11 w 78"/>
                  <a:gd name="T45" fmla="*/ 308 h 310"/>
                  <a:gd name="T46" fmla="*/ 15 w 78"/>
                  <a:gd name="T47" fmla="*/ 307 h 310"/>
                  <a:gd name="T48" fmla="*/ 20 w 78"/>
                  <a:gd name="T49" fmla="*/ 306 h 310"/>
                  <a:gd name="T50" fmla="*/ 25 w 78"/>
                  <a:gd name="T51" fmla="*/ 305 h 310"/>
                  <a:gd name="T52" fmla="*/ 31 w 78"/>
                  <a:gd name="T53" fmla="*/ 303 h 310"/>
                  <a:gd name="T54" fmla="*/ 37 w 78"/>
                  <a:gd name="T55" fmla="*/ 301 h 310"/>
                  <a:gd name="T56" fmla="*/ 44 w 78"/>
                  <a:gd name="T57" fmla="*/ 299 h 310"/>
                  <a:gd name="T58" fmla="*/ 50 w 78"/>
                  <a:gd name="T59" fmla="*/ 296 h 310"/>
                  <a:gd name="T60" fmla="*/ 57 w 78"/>
                  <a:gd name="T61" fmla="*/ 292 h 310"/>
                  <a:gd name="T62" fmla="*/ 64 w 78"/>
                  <a:gd name="T63" fmla="*/ 289 h 310"/>
                  <a:gd name="T64" fmla="*/ 71 w 78"/>
                  <a:gd name="T65" fmla="*/ 284 h 310"/>
                  <a:gd name="T66" fmla="*/ 77 w 78"/>
                  <a:gd name="T67" fmla="*/ 279 h 310"/>
                  <a:gd name="T68" fmla="*/ 77 w 78"/>
                  <a:gd name="T69" fmla="*/ 7 h 3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
                  <a:gd name="T106" fmla="*/ 0 h 310"/>
                  <a:gd name="T107" fmla="*/ 78 w 78"/>
                  <a:gd name="T108" fmla="*/ 310 h 3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 h="310">
                    <a:moveTo>
                      <a:pt x="77" y="7"/>
                    </a:moveTo>
                    <a:lnTo>
                      <a:pt x="77" y="7"/>
                    </a:lnTo>
                    <a:lnTo>
                      <a:pt x="75" y="6"/>
                    </a:lnTo>
                    <a:lnTo>
                      <a:pt x="73" y="6"/>
                    </a:lnTo>
                    <a:lnTo>
                      <a:pt x="71" y="5"/>
                    </a:lnTo>
                    <a:lnTo>
                      <a:pt x="67" y="3"/>
                    </a:lnTo>
                    <a:lnTo>
                      <a:pt x="63" y="2"/>
                    </a:lnTo>
                    <a:lnTo>
                      <a:pt x="58" y="1"/>
                    </a:lnTo>
                    <a:lnTo>
                      <a:pt x="53" y="0"/>
                    </a:lnTo>
                    <a:lnTo>
                      <a:pt x="48" y="0"/>
                    </a:lnTo>
                    <a:lnTo>
                      <a:pt x="41" y="0"/>
                    </a:lnTo>
                    <a:lnTo>
                      <a:pt x="35" y="1"/>
                    </a:lnTo>
                    <a:lnTo>
                      <a:pt x="28" y="2"/>
                    </a:lnTo>
                    <a:lnTo>
                      <a:pt x="21" y="4"/>
                    </a:lnTo>
                    <a:lnTo>
                      <a:pt x="14" y="6"/>
                    </a:lnTo>
                    <a:lnTo>
                      <a:pt x="7" y="10"/>
                    </a:lnTo>
                    <a:lnTo>
                      <a:pt x="0" y="15"/>
                    </a:lnTo>
                    <a:lnTo>
                      <a:pt x="0" y="309"/>
                    </a:lnTo>
                    <a:lnTo>
                      <a:pt x="2" y="309"/>
                    </a:lnTo>
                    <a:lnTo>
                      <a:pt x="4" y="309"/>
                    </a:lnTo>
                    <a:lnTo>
                      <a:pt x="7" y="308"/>
                    </a:lnTo>
                    <a:lnTo>
                      <a:pt x="11" y="308"/>
                    </a:lnTo>
                    <a:lnTo>
                      <a:pt x="15" y="307"/>
                    </a:lnTo>
                    <a:lnTo>
                      <a:pt x="20" y="306"/>
                    </a:lnTo>
                    <a:lnTo>
                      <a:pt x="25" y="305"/>
                    </a:lnTo>
                    <a:lnTo>
                      <a:pt x="31" y="303"/>
                    </a:lnTo>
                    <a:lnTo>
                      <a:pt x="37" y="301"/>
                    </a:lnTo>
                    <a:lnTo>
                      <a:pt x="44" y="299"/>
                    </a:lnTo>
                    <a:lnTo>
                      <a:pt x="50" y="296"/>
                    </a:lnTo>
                    <a:lnTo>
                      <a:pt x="57" y="292"/>
                    </a:lnTo>
                    <a:lnTo>
                      <a:pt x="64" y="289"/>
                    </a:lnTo>
                    <a:lnTo>
                      <a:pt x="71" y="284"/>
                    </a:lnTo>
                    <a:lnTo>
                      <a:pt x="77" y="279"/>
                    </a:lnTo>
                    <a:lnTo>
                      <a:pt x="77" y="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6" name="Freeform 137"/>
              <p:cNvSpPr>
                <a:spLocks/>
              </p:cNvSpPr>
              <p:nvPr/>
            </p:nvSpPr>
            <p:spPr bwMode="auto">
              <a:xfrm>
                <a:off x="4939" y="1340"/>
                <a:ext cx="67" cy="261"/>
              </a:xfrm>
              <a:custGeom>
                <a:avLst/>
                <a:gdLst>
                  <a:gd name="T0" fmla="*/ 66 w 67"/>
                  <a:gd name="T1" fmla="*/ 6 h 261"/>
                  <a:gd name="T2" fmla="*/ 66 w 67"/>
                  <a:gd name="T3" fmla="*/ 6 h 261"/>
                  <a:gd name="T4" fmla="*/ 65 w 67"/>
                  <a:gd name="T5" fmla="*/ 6 h 261"/>
                  <a:gd name="T6" fmla="*/ 63 w 67"/>
                  <a:gd name="T7" fmla="*/ 5 h 261"/>
                  <a:gd name="T8" fmla="*/ 60 w 67"/>
                  <a:gd name="T9" fmla="*/ 4 h 261"/>
                  <a:gd name="T10" fmla="*/ 57 w 67"/>
                  <a:gd name="T11" fmla="*/ 3 h 261"/>
                  <a:gd name="T12" fmla="*/ 54 w 67"/>
                  <a:gd name="T13" fmla="*/ 2 h 261"/>
                  <a:gd name="T14" fmla="*/ 50 w 67"/>
                  <a:gd name="T15" fmla="*/ 1 h 261"/>
                  <a:gd name="T16" fmla="*/ 46 w 67"/>
                  <a:gd name="T17" fmla="*/ 0 h 261"/>
                  <a:gd name="T18" fmla="*/ 41 w 67"/>
                  <a:gd name="T19" fmla="*/ 0 h 261"/>
                  <a:gd name="T20" fmla="*/ 35 w 67"/>
                  <a:gd name="T21" fmla="*/ 0 h 261"/>
                  <a:gd name="T22" fmla="*/ 30 w 67"/>
                  <a:gd name="T23" fmla="*/ 0 h 261"/>
                  <a:gd name="T24" fmla="*/ 24 w 67"/>
                  <a:gd name="T25" fmla="*/ 2 h 261"/>
                  <a:gd name="T26" fmla="*/ 18 w 67"/>
                  <a:gd name="T27" fmla="*/ 3 h 261"/>
                  <a:gd name="T28" fmla="*/ 12 w 67"/>
                  <a:gd name="T29" fmla="*/ 6 h 261"/>
                  <a:gd name="T30" fmla="*/ 6 w 67"/>
                  <a:gd name="T31" fmla="*/ 8 h 261"/>
                  <a:gd name="T32" fmla="*/ 0 w 67"/>
                  <a:gd name="T33" fmla="*/ 12 h 261"/>
                  <a:gd name="T34" fmla="*/ 0 w 67"/>
                  <a:gd name="T35" fmla="*/ 260 h 261"/>
                  <a:gd name="T36" fmla="*/ 0 w 67"/>
                  <a:gd name="T37" fmla="*/ 260 h 261"/>
                  <a:gd name="T38" fmla="*/ 2 w 67"/>
                  <a:gd name="T39" fmla="*/ 260 h 261"/>
                  <a:gd name="T40" fmla="*/ 4 w 67"/>
                  <a:gd name="T41" fmla="*/ 260 h 261"/>
                  <a:gd name="T42" fmla="*/ 6 w 67"/>
                  <a:gd name="T43" fmla="*/ 259 h 261"/>
                  <a:gd name="T44" fmla="*/ 9 w 67"/>
                  <a:gd name="T45" fmla="*/ 259 h 261"/>
                  <a:gd name="T46" fmla="*/ 13 w 67"/>
                  <a:gd name="T47" fmla="*/ 258 h 261"/>
                  <a:gd name="T48" fmla="*/ 17 w 67"/>
                  <a:gd name="T49" fmla="*/ 258 h 261"/>
                  <a:gd name="T50" fmla="*/ 22 w 67"/>
                  <a:gd name="T51" fmla="*/ 256 h 261"/>
                  <a:gd name="T52" fmla="*/ 27 w 67"/>
                  <a:gd name="T53" fmla="*/ 255 h 261"/>
                  <a:gd name="T54" fmla="*/ 32 w 67"/>
                  <a:gd name="T55" fmla="*/ 253 h 261"/>
                  <a:gd name="T56" fmla="*/ 38 w 67"/>
                  <a:gd name="T57" fmla="*/ 251 h 261"/>
                  <a:gd name="T58" fmla="*/ 43 w 67"/>
                  <a:gd name="T59" fmla="*/ 249 h 261"/>
                  <a:gd name="T60" fmla="*/ 49 w 67"/>
                  <a:gd name="T61" fmla="*/ 246 h 261"/>
                  <a:gd name="T62" fmla="*/ 55 w 67"/>
                  <a:gd name="T63" fmla="*/ 242 h 261"/>
                  <a:gd name="T64" fmla="*/ 60 w 67"/>
                  <a:gd name="T65" fmla="*/ 239 h 261"/>
                  <a:gd name="T66" fmla="*/ 66 w 67"/>
                  <a:gd name="T67" fmla="*/ 234 h 261"/>
                  <a:gd name="T68" fmla="*/ 66 w 67"/>
                  <a:gd name="T69" fmla="*/ 6 h 2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
                  <a:gd name="T106" fmla="*/ 0 h 261"/>
                  <a:gd name="T107" fmla="*/ 67 w 67"/>
                  <a:gd name="T108" fmla="*/ 261 h 2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 h="261">
                    <a:moveTo>
                      <a:pt x="66" y="6"/>
                    </a:moveTo>
                    <a:lnTo>
                      <a:pt x="66" y="6"/>
                    </a:lnTo>
                    <a:lnTo>
                      <a:pt x="65" y="6"/>
                    </a:lnTo>
                    <a:lnTo>
                      <a:pt x="63" y="5"/>
                    </a:lnTo>
                    <a:lnTo>
                      <a:pt x="60" y="4"/>
                    </a:lnTo>
                    <a:lnTo>
                      <a:pt x="57" y="3"/>
                    </a:lnTo>
                    <a:lnTo>
                      <a:pt x="54" y="2"/>
                    </a:lnTo>
                    <a:lnTo>
                      <a:pt x="50" y="1"/>
                    </a:lnTo>
                    <a:lnTo>
                      <a:pt x="46" y="0"/>
                    </a:lnTo>
                    <a:lnTo>
                      <a:pt x="41" y="0"/>
                    </a:lnTo>
                    <a:lnTo>
                      <a:pt x="35" y="0"/>
                    </a:lnTo>
                    <a:lnTo>
                      <a:pt x="30" y="0"/>
                    </a:lnTo>
                    <a:lnTo>
                      <a:pt x="24" y="2"/>
                    </a:lnTo>
                    <a:lnTo>
                      <a:pt x="18" y="3"/>
                    </a:lnTo>
                    <a:lnTo>
                      <a:pt x="12" y="6"/>
                    </a:lnTo>
                    <a:lnTo>
                      <a:pt x="6" y="8"/>
                    </a:lnTo>
                    <a:lnTo>
                      <a:pt x="0" y="12"/>
                    </a:lnTo>
                    <a:lnTo>
                      <a:pt x="0" y="260"/>
                    </a:lnTo>
                    <a:lnTo>
                      <a:pt x="2" y="260"/>
                    </a:lnTo>
                    <a:lnTo>
                      <a:pt x="4" y="260"/>
                    </a:lnTo>
                    <a:lnTo>
                      <a:pt x="6" y="259"/>
                    </a:lnTo>
                    <a:lnTo>
                      <a:pt x="9" y="259"/>
                    </a:lnTo>
                    <a:lnTo>
                      <a:pt x="13" y="258"/>
                    </a:lnTo>
                    <a:lnTo>
                      <a:pt x="17" y="258"/>
                    </a:lnTo>
                    <a:lnTo>
                      <a:pt x="22" y="256"/>
                    </a:lnTo>
                    <a:lnTo>
                      <a:pt x="27" y="255"/>
                    </a:lnTo>
                    <a:lnTo>
                      <a:pt x="32" y="253"/>
                    </a:lnTo>
                    <a:lnTo>
                      <a:pt x="38" y="251"/>
                    </a:lnTo>
                    <a:lnTo>
                      <a:pt x="43" y="249"/>
                    </a:lnTo>
                    <a:lnTo>
                      <a:pt x="49" y="246"/>
                    </a:lnTo>
                    <a:lnTo>
                      <a:pt x="55" y="242"/>
                    </a:lnTo>
                    <a:lnTo>
                      <a:pt x="60" y="239"/>
                    </a:lnTo>
                    <a:lnTo>
                      <a:pt x="66" y="234"/>
                    </a:lnTo>
                    <a:lnTo>
                      <a:pt x="66"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7" name="Freeform 138"/>
              <p:cNvSpPr>
                <a:spLocks/>
              </p:cNvSpPr>
              <p:nvPr/>
            </p:nvSpPr>
            <p:spPr bwMode="auto">
              <a:xfrm>
                <a:off x="4941" y="1343"/>
                <a:ext cx="56" cy="212"/>
              </a:xfrm>
              <a:custGeom>
                <a:avLst/>
                <a:gdLst>
                  <a:gd name="T0" fmla="*/ 55 w 56"/>
                  <a:gd name="T1" fmla="*/ 5 h 212"/>
                  <a:gd name="T2" fmla="*/ 55 w 56"/>
                  <a:gd name="T3" fmla="*/ 5 h 212"/>
                  <a:gd name="T4" fmla="*/ 54 w 56"/>
                  <a:gd name="T5" fmla="*/ 4 h 212"/>
                  <a:gd name="T6" fmla="*/ 53 w 56"/>
                  <a:gd name="T7" fmla="*/ 4 h 212"/>
                  <a:gd name="T8" fmla="*/ 50 w 56"/>
                  <a:gd name="T9" fmla="*/ 3 h 212"/>
                  <a:gd name="T10" fmla="*/ 48 w 56"/>
                  <a:gd name="T11" fmla="*/ 2 h 212"/>
                  <a:gd name="T12" fmla="*/ 45 w 56"/>
                  <a:gd name="T13" fmla="*/ 1 h 212"/>
                  <a:gd name="T14" fmla="*/ 42 w 56"/>
                  <a:gd name="T15" fmla="*/ 1 h 212"/>
                  <a:gd name="T16" fmla="*/ 38 w 56"/>
                  <a:gd name="T17" fmla="*/ 0 h 212"/>
                  <a:gd name="T18" fmla="*/ 34 w 56"/>
                  <a:gd name="T19" fmla="*/ 0 h 212"/>
                  <a:gd name="T20" fmla="*/ 30 w 56"/>
                  <a:gd name="T21" fmla="*/ 0 h 212"/>
                  <a:gd name="T22" fmla="*/ 25 w 56"/>
                  <a:gd name="T23" fmla="*/ 0 h 212"/>
                  <a:gd name="T24" fmla="*/ 20 w 56"/>
                  <a:gd name="T25" fmla="*/ 1 h 212"/>
                  <a:gd name="T26" fmla="*/ 15 w 56"/>
                  <a:gd name="T27" fmla="*/ 2 h 212"/>
                  <a:gd name="T28" fmla="*/ 10 w 56"/>
                  <a:gd name="T29" fmla="*/ 4 h 212"/>
                  <a:gd name="T30" fmla="*/ 5 w 56"/>
                  <a:gd name="T31" fmla="*/ 7 h 212"/>
                  <a:gd name="T32" fmla="*/ 0 w 56"/>
                  <a:gd name="T33" fmla="*/ 10 h 212"/>
                  <a:gd name="T34" fmla="*/ 0 w 56"/>
                  <a:gd name="T35" fmla="*/ 211 h 212"/>
                  <a:gd name="T36" fmla="*/ 0 w 56"/>
                  <a:gd name="T37" fmla="*/ 211 h 212"/>
                  <a:gd name="T38" fmla="*/ 1 w 56"/>
                  <a:gd name="T39" fmla="*/ 211 h 212"/>
                  <a:gd name="T40" fmla="*/ 3 w 56"/>
                  <a:gd name="T41" fmla="*/ 211 h 212"/>
                  <a:gd name="T42" fmla="*/ 5 w 56"/>
                  <a:gd name="T43" fmla="*/ 210 h 212"/>
                  <a:gd name="T44" fmla="*/ 8 w 56"/>
                  <a:gd name="T45" fmla="*/ 210 h 212"/>
                  <a:gd name="T46" fmla="*/ 11 w 56"/>
                  <a:gd name="T47" fmla="*/ 210 h 212"/>
                  <a:gd name="T48" fmla="*/ 14 w 56"/>
                  <a:gd name="T49" fmla="*/ 209 h 212"/>
                  <a:gd name="T50" fmla="*/ 18 w 56"/>
                  <a:gd name="T51" fmla="*/ 208 h 212"/>
                  <a:gd name="T52" fmla="*/ 22 w 56"/>
                  <a:gd name="T53" fmla="*/ 207 h 212"/>
                  <a:gd name="T54" fmla="*/ 27 w 56"/>
                  <a:gd name="T55" fmla="*/ 205 h 212"/>
                  <a:gd name="T56" fmla="*/ 31 w 56"/>
                  <a:gd name="T57" fmla="*/ 204 h 212"/>
                  <a:gd name="T58" fmla="*/ 36 w 56"/>
                  <a:gd name="T59" fmla="*/ 202 h 212"/>
                  <a:gd name="T60" fmla="*/ 41 w 56"/>
                  <a:gd name="T61" fmla="*/ 200 h 212"/>
                  <a:gd name="T62" fmla="*/ 46 w 56"/>
                  <a:gd name="T63" fmla="*/ 197 h 212"/>
                  <a:gd name="T64" fmla="*/ 50 w 56"/>
                  <a:gd name="T65" fmla="*/ 193 h 212"/>
                  <a:gd name="T66" fmla="*/ 55 w 56"/>
                  <a:gd name="T67" fmla="*/ 190 h 212"/>
                  <a:gd name="T68" fmla="*/ 55 w 56"/>
                  <a:gd name="T69" fmla="*/ 5 h 2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212"/>
                  <a:gd name="T107" fmla="*/ 56 w 56"/>
                  <a:gd name="T108" fmla="*/ 212 h 2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212">
                    <a:moveTo>
                      <a:pt x="55" y="5"/>
                    </a:moveTo>
                    <a:lnTo>
                      <a:pt x="55" y="5"/>
                    </a:lnTo>
                    <a:lnTo>
                      <a:pt x="54" y="4"/>
                    </a:lnTo>
                    <a:lnTo>
                      <a:pt x="53" y="4"/>
                    </a:lnTo>
                    <a:lnTo>
                      <a:pt x="50" y="3"/>
                    </a:lnTo>
                    <a:lnTo>
                      <a:pt x="48" y="2"/>
                    </a:lnTo>
                    <a:lnTo>
                      <a:pt x="45" y="1"/>
                    </a:lnTo>
                    <a:lnTo>
                      <a:pt x="42" y="1"/>
                    </a:lnTo>
                    <a:lnTo>
                      <a:pt x="38" y="0"/>
                    </a:lnTo>
                    <a:lnTo>
                      <a:pt x="34" y="0"/>
                    </a:lnTo>
                    <a:lnTo>
                      <a:pt x="30" y="0"/>
                    </a:lnTo>
                    <a:lnTo>
                      <a:pt x="25" y="0"/>
                    </a:lnTo>
                    <a:lnTo>
                      <a:pt x="20" y="1"/>
                    </a:lnTo>
                    <a:lnTo>
                      <a:pt x="15" y="2"/>
                    </a:lnTo>
                    <a:lnTo>
                      <a:pt x="10" y="4"/>
                    </a:lnTo>
                    <a:lnTo>
                      <a:pt x="5" y="7"/>
                    </a:lnTo>
                    <a:lnTo>
                      <a:pt x="0" y="10"/>
                    </a:lnTo>
                    <a:lnTo>
                      <a:pt x="0" y="211"/>
                    </a:lnTo>
                    <a:lnTo>
                      <a:pt x="1" y="211"/>
                    </a:lnTo>
                    <a:lnTo>
                      <a:pt x="3" y="211"/>
                    </a:lnTo>
                    <a:lnTo>
                      <a:pt x="5" y="210"/>
                    </a:lnTo>
                    <a:lnTo>
                      <a:pt x="8" y="210"/>
                    </a:lnTo>
                    <a:lnTo>
                      <a:pt x="11" y="210"/>
                    </a:lnTo>
                    <a:lnTo>
                      <a:pt x="14" y="209"/>
                    </a:lnTo>
                    <a:lnTo>
                      <a:pt x="18" y="208"/>
                    </a:lnTo>
                    <a:lnTo>
                      <a:pt x="22" y="207"/>
                    </a:lnTo>
                    <a:lnTo>
                      <a:pt x="27" y="205"/>
                    </a:lnTo>
                    <a:lnTo>
                      <a:pt x="31" y="204"/>
                    </a:lnTo>
                    <a:lnTo>
                      <a:pt x="36" y="202"/>
                    </a:lnTo>
                    <a:lnTo>
                      <a:pt x="41" y="200"/>
                    </a:lnTo>
                    <a:lnTo>
                      <a:pt x="46" y="197"/>
                    </a:lnTo>
                    <a:lnTo>
                      <a:pt x="50" y="193"/>
                    </a:lnTo>
                    <a:lnTo>
                      <a:pt x="55" y="190"/>
                    </a:lnTo>
                    <a:lnTo>
                      <a:pt x="5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8" name="Freeform 139"/>
              <p:cNvSpPr>
                <a:spLocks/>
              </p:cNvSpPr>
              <p:nvPr/>
            </p:nvSpPr>
            <p:spPr bwMode="auto">
              <a:xfrm>
                <a:off x="4943" y="1345"/>
                <a:ext cx="46" cy="165"/>
              </a:xfrm>
              <a:custGeom>
                <a:avLst/>
                <a:gdLst>
                  <a:gd name="T0" fmla="*/ 45 w 46"/>
                  <a:gd name="T1" fmla="*/ 4 h 165"/>
                  <a:gd name="T2" fmla="*/ 44 w 46"/>
                  <a:gd name="T3" fmla="*/ 4 h 165"/>
                  <a:gd name="T4" fmla="*/ 41 w 46"/>
                  <a:gd name="T5" fmla="*/ 2 h 165"/>
                  <a:gd name="T6" fmla="*/ 37 w 46"/>
                  <a:gd name="T7" fmla="*/ 1 h 165"/>
                  <a:gd name="T8" fmla="*/ 31 w 46"/>
                  <a:gd name="T9" fmla="*/ 0 h 165"/>
                  <a:gd name="T10" fmla="*/ 24 w 46"/>
                  <a:gd name="T11" fmla="*/ 0 h 165"/>
                  <a:gd name="T12" fmla="*/ 17 w 46"/>
                  <a:gd name="T13" fmla="*/ 1 h 165"/>
                  <a:gd name="T14" fmla="*/ 8 w 46"/>
                  <a:gd name="T15" fmla="*/ 3 h 165"/>
                  <a:gd name="T16" fmla="*/ 0 w 46"/>
                  <a:gd name="T17" fmla="*/ 8 h 165"/>
                  <a:gd name="T18" fmla="*/ 0 w 46"/>
                  <a:gd name="T19" fmla="*/ 164 h 165"/>
                  <a:gd name="T20" fmla="*/ 1 w 46"/>
                  <a:gd name="T21" fmla="*/ 164 h 165"/>
                  <a:gd name="T22" fmla="*/ 4 w 46"/>
                  <a:gd name="T23" fmla="*/ 164 h 165"/>
                  <a:gd name="T24" fmla="*/ 9 w 46"/>
                  <a:gd name="T25" fmla="*/ 163 h 165"/>
                  <a:gd name="T26" fmla="*/ 15 w 46"/>
                  <a:gd name="T27" fmla="*/ 161 h 165"/>
                  <a:gd name="T28" fmla="*/ 22 w 46"/>
                  <a:gd name="T29" fmla="*/ 159 h 165"/>
                  <a:gd name="T30" fmla="*/ 30 w 46"/>
                  <a:gd name="T31" fmla="*/ 156 h 165"/>
                  <a:gd name="T32" fmla="*/ 37 w 46"/>
                  <a:gd name="T33" fmla="*/ 152 h 165"/>
                  <a:gd name="T34" fmla="*/ 45 w 46"/>
                  <a:gd name="T35" fmla="*/ 147 h 165"/>
                  <a:gd name="T36" fmla="*/ 45 w 46"/>
                  <a:gd name="T37" fmla="*/ 4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65"/>
                  <a:gd name="T59" fmla="*/ 46 w 46"/>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65">
                    <a:moveTo>
                      <a:pt x="45" y="4"/>
                    </a:moveTo>
                    <a:lnTo>
                      <a:pt x="44" y="4"/>
                    </a:lnTo>
                    <a:lnTo>
                      <a:pt x="41" y="2"/>
                    </a:lnTo>
                    <a:lnTo>
                      <a:pt x="37" y="1"/>
                    </a:lnTo>
                    <a:lnTo>
                      <a:pt x="31" y="0"/>
                    </a:lnTo>
                    <a:lnTo>
                      <a:pt x="24" y="0"/>
                    </a:lnTo>
                    <a:lnTo>
                      <a:pt x="17" y="1"/>
                    </a:lnTo>
                    <a:lnTo>
                      <a:pt x="8" y="3"/>
                    </a:lnTo>
                    <a:lnTo>
                      <a:pt x="0" y="8"/>
                    </a:lnTo>
                    <a:lnTo>
                      <a:pt x="0" y="164"/>
                    </a:lnTo>
                    <a:lnTo>
                      <a:pt x="1" y="164"/>
                    </a:lnTo>
                    <a:lnTo>
                      <a:pt x="4" y="164"/>
                    </a:lnTo>
                    <a:lnTo>
                      <a:pt x="9" y="163"/>
                    </a:lnTo>
                    <a:lnTo>
                      <a:pt x="15" y="161"/>
                    </a:lnTo>
                    <a:lnTo>
                      <a:pt x="22" y="159"/>
                    </a:lnTo>
                    <a:lnTo>
                      <a:pt x="30" y="156"/>
                    </a:lnTo>
                    <a:lnTo>
                      <a:pt x="37" y="152"/>
                    </a:lnTo>
                    <a:lnTo>
                      <a:pt x="45" y="147"/>
                    </a:lnTo>
                    <a:lnTo>
                      <a:pt x="45"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9" name="Freeform 140"/>
              <p:cNvSpPr>
                <a:spLocks/>
              </p:cNvSpPr>
              <p:nvPr/>
            </p:nvSpPr>
            <p:spPr bwMode="auto">
              <a:xfrm>
                <a:off x="4946" y="1347"/>
                <a:ext cx="34" cy="117"/>
              </a:xfrm>
              <a:custGeom>
                <a:avLst/>
                <a:gdLst>
                  <a:gd name="T0" fmla="*/ 33 w 34"/>
                  <a:gd name="T1" fmla="*/ 3 h 117"/>
                  <a:gd name="T2" fmla="*/ 32 w 34"/>
                  <a:gd name="T3" fmla="*/ 3 h 117"/>
                  <a:gd name="T4" fmla="*/ 30 w 34"/>
                  <a:gd name="T5" fmla="*/ 2 h 117"/>
                  <a:gd name="T6" fmla="*/ 27 w 34"/>
                  <a:gd name="T7" fmla="*/ 1 h 117"/>
                  <a:gd name="T8" fmla="*/ 23 w 34"/>
                  <a:gd name="T9" fmla="*/ 0 h 117"/>
                  <a:gd name="T10" fmla="*/ 18 w 34"/>
                  <a:gd name="T11" fmla="*/ 0 h 117"/>
                  <a:gd name="T12" fmla="*/ 12 w 34"/>
                  <a:gd name="T13" fmla="*/ 1 h 117"/>
                  <a:gd name="T14" fmla="*/ 6 w 34"/>
                  <a:gd name="T15" fmla="*/ 3 h 117"/>
                  <a:gd name="T16" fmla="*/ 0 w 34"/>
                  <a:gd name="T17" fmla="*/ 7 h 117"/>
                  <a:gd name="T18" fmla="*/ 0 w 34"/>
                  <a:gd name="T19" fmla="*/ 116 h 117"/>
                  <a:gd name="T20" fmla="*/ 1 w 34"/>
                  <a:gd name="T21" fmla="*/ 116 h 117"/>
                  <a:gd name="T22" fmla="*/ 3 w 34"/>
                  <a:gd name="T23" fmla="*/ 116 h 117"/>
                  <a:gd name="T24" fmla="*/ 6 w 34"/>
                  <a:gd name="T25" fmla="*/ 115 h 117"/>
                  <a:gd name="T26" fmla="*/ 11 w 34"/>
                  <a:gd name="T27" fmla="*/ 114 h 117"/>
                  <a:gd name="T28" fmla="*/ 16 w 34"/>
                  <a:gd name="T29" fmla="*/ 113 h 117"/>
                  <a:gd name="T30" fmla="*/ 22 w 34"/>
                  <a:gd name="T31" fmla="*/ 110 h 117"/>
                  <a:gd name="T32" fmla="*/ 27 w 34"/>
                  <a:gd name="T33" fmla="*/ 107 h 117"/>
                  <a:gd name="T34" fmla="*/ 33 w 34"/>
                  <a:gd name="T35" fmla="*/ 103 h 117"/>
                  <a:gd name="T36" fmla="*/ 33 w 34"/>
                  <a:gd name="T37" fmla="*/ 3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117"/>
                  <a:gd name="T59" fmla="*/ 34 w 34"/>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117">
                    <a:moveTo>
                      <a:pt x="33" y="3"/>
                    </a:moveTo>
                    <a:lnTo>
                      <a:pt x="32" y="3"/>
                    </a:lnTo>
                    <a:lnTo>
                      <a:pt x="30" y="2"/>
                    </a:lnTo>
                    <a:lnTo>
                      <a:pt x="27" y="1"/>
                    </a:lnTo>
                    <a:lnTo>
                      <a:pt x="23" y="0"/>
                    </a:lnTo>
                    <a:lnTo>
                      <a:pt x="18" y="0"/>
                    </a:lnTo>
                    <a:lnTo>
                      <a:pt x="12" y="1"/>
                    </a:lnTo>
                    <a:lnTo>
                      <a:pt x="6" y="3"/>
                    </a:lnTo>
                    <a:lnTo>
                      <a:pt x="0" y="7"/>
                    </a:lnTo>
                    <a:lnTo>
                      <a:pt x="0" y="116"/>
                    </a:lnTo>
                    <a:lnTo>
                      <a:pt x="1" y="116"/>
                    </a:lnTo>
                    <a:lnTo>
                      <a:pt x="3" y="116"/>
                    </a:lnTo>
                    <a:lnTo>
                      <a:pt x="6" y="115"/>
                    </a:lnTo>
                    <a:lnTo>
                      <a:pt x="11" y="114"/>
                    </a:lnTo>
                    <a:lnTo>
                      <a:pt x="16" y="113"/>
                    </a:lnTo>
                    <a:lnTo>
                      <a:pt x="22" y="110"/>
                    </a:lnTo>
                    <a:lnTo>
                      <a:pt x="27" y="107"/>
                    </a:lnTo>
                    <a:lnTo>
                      <a:pt x="33" y="103"/>
                    </a:lnTo>
                    <a:lnTo>
                      <a:pt x="33"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0" name="Freeform 141"/>
              <p:cNvSpPr>
                <a:spLocks/>
              </p:cNvSpPr>
              <p:nvPr/>
            </p:nvSpPr>
            <p:spPr bwMode="auto">
              <a:xfrm>
                <a:off x="4947" y="1350"/>
                <a:ext cx="24" cy="68"/>
              </a:xfrm>
              <a:custGeom>
                <a:avLst/>
                <a:gdLst>
                  <a:gd name="T0" fmla="*/ 23 w 24"/>
                  <a:gd name="T1" fmla="*/ 2 h 68"/>
                  <a:gd name="T2" fmla="*/ 22 w 24"/>
                  <a:gd name="T3" fmla="*/ 2 h 68"/>
                  <a:gd name="T4" fmla="*/ 21 w 24"/>
                  <a:gd name="T5" fmla="*/ 1 h 68"/>
                  <a:gd name="T6" fmla="*/ 19 w 24"/>
                  <a:gd name="T7" fmla="*/ 1 h 68"/>
                  <a:gd name="T8" fmla="*/ 16 w 24"/>
                  <a:gd name="T9" fmla="*/ 0 h 68"/>
                  <a:gd name="T10" fmla="*/ 13 w 24"/>
                  <a:gd name="T11" fmla="*/ 0 h 68"/>
                  <a:gd name="T12" fmla="*/ 9 w 24"/>
                  <a:gd name="T13" fmla="*/ 0 h 68"/>
                  <a:gd name="T14" fmla="*/ 4 w 24"/>
                  <a:gd name="T15" fmla="*/ 2 h 68"/>
                  <a:gd name="T16" fmla="*/ 0 w 24"/>
                  <a:gd name="T17" fmla="*/ 4 h 68"/>
                  <a:gd name="T18" fmla="*/ 0 w 24"/>
                  <a:gd name="T19" fmla="*/ 67 h 68"/>
                  <a:gd name="T20" fmla="*/ 1 w 24"/>
                  <a:gd name="T21" fmla="*/ 67 h 68"/>
                  <a:gd name="T22" fmla="*/ 2 w 24"/>
                  <a:gd name="T23" fmla="*/ 67 h 68"/>
                  <a:gd name="T24" fmla="*/ 5 w 24"/>
                  <a:gd name="T25" fmla="*/ 66 h 68"/>
                  <a:gd name="T26" fmla="*/ 8 w 24"/>
                  <a:gd name="T27" fmla="*/ 65 h 68"/>
                  <a:gd name="T28" fmla="*/ 11 w 24"/>
                  <a:gd name="T29" fmla="*/ 65 h 68"/>
                  <a:gd name="T30" fmla="*/ 15 w 24"/>
                  <a:gd name="T31" fmla="*/ 63 h 68"/>
                  <a:gd name="T32" fmla="*/ 19 w 24"/>
                  <a:gd name="T33" fmla="*/ 60 h 68"/>
                  <a:gd name="T34" fmla="*/ 23 w 24"/>
                  <a:gd name="T35" fmla="*/ 58 h 68"/>
                  <a:gd name="T36" fmla="*/ 23 w 24"/>
                  <a:gd name="T37" fmla="*/ 2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68"/>
                  <a:gd name="T59" fmla="*/ 24 w 24"/>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68">
                    <a:moveTo>
                      <a:pt x="23" y="2"/>
                    </a:moveTo>
                    <a:lnTo>
                      <a:pt x="22" y="2"/>
                    </a:lnTo>
                    <a:lnTo>
                      <a:pt x="21" y="1"/>
                    </a:lnTo>
                    <a:lnTo>
                      <a:pt x="19" y="1"/>
                    </a:lnTo>
                    <a:lnTo>
                      <a:pt x="16" y="0"/>
                    </a:lnTo>
                    <a:lnTo>
                      <a:pt x="13" y="0"/>
                    </a:lnTo>
                    <a:lnTo>
                      <a:pt x="9" y="0"/>
                    </a:lnTo>
                    <a:lnTo>
                      <a:pt x="4" y="2"/>
                    </a:lnTo>
                    <a:lnTo>
                      <a:pt x="0" y="4"/>
                    </a:lnTo>
                    <a:lnTo>
                      <a:pt x="0" y="67"/>
                    </a:lnTo>
                    <a:lnTo>
                      <a:pt x="1" y="67"/>
                    </a:lnTo>
                    <a:lnTo>
                      <a:pt x="2" y="67"/>
                    </a:lnTo>
                    <a:lnTo>
                      <a:pt x="5" y="66"/>
                    </a:lnTo>
                    <a:lnTo>
                      <a:pt x="8" y="65"/>
                    </a:lnTo>
                    <a:lnTo>
                      <a:pt x="11" y="65"/>
                    </a:lnTo>
                    <a:lnTo>
                      <a:pt x="15" y="63"/>
                    </a:lnTo>
                    <a:lnTo>
                      <a:pt x="19" y="60"/>
                    </a:lnTo>
                    <a:lnTo>
                      <a:pt x="23" y="58"/>
                    </a:lnTo>
                    <a:lnTo>
                      <a:pt x="23"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1" name="Freeform 142"/>
              <p:cNvSpPr>
                <a:spLocks/>
              </p:cNvSpPr>
              <p:nvPr/>
            </p:nvSpPr>
            <p:spPr bwMode="auto">
              <a:xfrm>
                <a:off x="5224" y="1541"/>
                <a:ext cx="34" cy="36"/>
              </a:xfrm>
              <a:custGeom>
                <a:avLst/>
                <a:gdLst>
                  <a:gd name="T0" fmla="*/ 17 w 34"/>
                  <a:gd name="T1" fmla="*/ 35 h 36"/>
                  <a:gd name="T2" fmla="*/ 20 w 34"/>
                  <a:gd name="T3" fmla="*/ 35 h 36"/>
                  <a:gd name="T4" fmla="*/ 23 w 34"/>
                  <a:gd name="T5" fmla="*/ 33 h 36"/>
                  <a:gd name="T6" fmla="*/ 26 w 34"/>
                  <a:gd name="T7" fmla="*/ 32 h 36"/>
                  <a:gd name="T8" fmla="*/ 28 w 34"/>
                  <a:gd name="T9" fmla="*/ 30 h 36"/>
                  <a:gd name="T10" fmla="*/ 30 w 34"/>
                  <a:gd name="T11" fmla="*/ 27 h 36"/>
                  <a:gd name="T12" fmla="*/ 32 w 34"/>
                  <a:gd name="T13" fmla="*/ 24 h 36"/>
                  <a:gd name="T14" fmla="*/ 33 w 34"/>
                  <a:gd name="T15" fmla="*/ 21 h 36"/>
                  <a:gd name="T16" fmla="*/ 33 w 34"/>
                  <a:gd name="T17" fmla="*/ 18 h 36"/>
                  <a:gd name="T18" fmla="*/ 33 w 34"/>
                  <a:gd name="T19" fmla="*/ 14 h 36"/>
                  <a:gd name="T20" fmla="*/ 32 w 34"/>
                  <a:gd name="T21" fmla="*/ 11 h 36"/>
                  <a:gd name="T22" fmla="*/ 30 w 34"/>
                  <a:gd name="T23" fmla="*/ 8 h 36"/>
                  <a:gd name="T24" fmla="*/ 28 w 34"/>
                  <a:gd name="T25" fmla="*/ 5 h 36"/>
                  <a:gd name="T26" fmla="*/ 26 w 34"/>
                  <a:gd name="T27" fmla="*/ 3 h 36"/>
                  <a:gd name="T28" fmla="*/ 23 w 34"/>
                  <a:gd name="T29" fmla="*/ 2 h 36"/>
                  <a:gd name="T30" fmla="*/ 20 w 34"/>
                  <a:gd name="T31" fmla="*/ 1 h 36"/>
                  <a:gd name="T32" fmla="*/ 17 w 34"/>
                  <a:gd name="T33" fmla="*/ 0 h 36"/>
                  <a:gd name="T34" fmla="*/ 13 w 34"/>
                  <a:gd name="T35" fmla="*/ 1 h 36"/>
                  <a:gd name="T36" fmla="*/ 10 w 34"/>
                  <a:gd name="T37" fmla="*/ 2 h 36"/>
                  <a:gd name="T38" fmla="*/ 8 w 34"/>
                  <a:gd name="T39" fmla="*/ 3 h 36"/>
                  <a:gd name="T40" fmla="*/ 5 w 34"/>
                  <a:gd name="T41" fmla="*/ 5 h 36"/>
                  <a:gd name="T42" fmla="*/ 3 w 34"/>
                  <a:gd name="T43" fmla="*/ 8 h 36"/>
                  <a:gd name="T44" fmla="*/ 1 w 34"/>
                  <a:gd name="T45" fmla="*/ 11 h 36"/>
                  <a:gd name="T46" fmla="*/ 0 w 34"/>
                  <a:gd name="T47" fmla="*/ 14 h 36"/>
                  <a:gd name="T48" fmla="*/ 0 w 34"/>
                  <a:gd name="T49" fmla="*/ 18 h 36"/>
                  <a:gd name="T50" fmla="*/ 0 w 34"/>
                  <a:gd name="T51" fmla="*/ 21 h 36"/>
                  <a:gd name="T52" fmla="*/ 1 w 34"/>
                  <a:gd name="T53" fmla="*/ 24 h 36"/>
                  <a:gd name="T54" fmla="*/ 3 w 34"/>
                  <a:gd name="T55" fmla="*/ 27 h 36"/>
                  <a:gd name="T56" fmla="*/ 5 w 34"/>
                  <a:gd name="T57" fmla="*/ 30 h 36"/>
                  <a:gd name="T58" fmla="*/ 8 w 34"/>
                  <a:gd name="T59" fmla="*/ 32 h 36"/>
                  <a:gd name="T60" fmla="*/ 10 w 34"/>
                  <a:gd name="T61" fmla="*/ 33 h 36"/>
                  <a:gd name="T62" fmla="*/ 13 w 34"/>
                  <a:gd name="T63" fmla="*/ 35 h 36"/>
                  <a:gd name="T64" fmla="*/ 17 w 34"/>
                  <a:gd name="T65" fmla="*/ 35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36"/>
                  <a:gd name="T101" fmla="*/ 34 w 34"/>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36">
                    <a:moveTo>
                      <a:pt x="17" y="35"/>
                    </a:moveTo>
                    <a:lnTo>
                      <a:pt x="20" y="35"/>
                    </a:lnTo>
                    <a:lnTo>
                      <a:pt x="23" y="33"/>
                    </a:lnTo>
                    <a:lnTo>
                      <a:pt x="26" y="32"/>
                    </a:lnTo>
                    <a:lnTo>
                      <a:pt x="28" y="30"/>
                    </a:lnTo>
                    <a:lnTo>
                      <a:pt x="30" y="27"/>
                    </a:lnTo>
                    <a:lnTo>
                      <a:pt x="32" y="24"/>
                    </a:lnTo>
                    <a:lnTo>
                      <a:pt x="33" y="21"/>
                    </a:lnTo>
                    <a:lnTo>
                      <a:pt x="33" y="18"/>
                    </a:lnTo>
                    <a:lnTo>
                      <a:pt x="33" y="14"/>
                    </a:lnTo>
                    <a:lnTo>
                      <a:pt x="32" y="11"/>
                    </a:lnTo>
                    <a:lnTo>
                      <a:pt x="30" y="8"/>
                    </a:lnTo>
                    <a:lnTo>
                      <a:pt x="28" y="5"/>
                    </a:lnTo>
                    <a:lnTo>
                      <a:pt x="26" y="3"/>
                    </a:lnTo>
                    <a:lnTo>
                      <a:pt x="23" y="2"/>
                    </a:lnTo>
                    <a:lnTo>
                      <a:pt x="20" y="1"/>
                    </a:lnTo>
                    <a:lnTo>
                      <a:pt x="17" y="0"/>
                    </a:lnTo>
                    <a:lnTo>
                      <a:pt x="13" y="1"/>
                    </a:lnTo>
                    <a:lnTo>
                      <a:pt x="10" y="2"/>
                    </a:lnTo>
                    <a:lnTo>
                      <a:pt x="8" y="3"/>
                    </a:lnTo>
                    <a:lnTo>
                      <a:pt x="5" y="5"/>
                    </a:lnTo>
                    <a:lnTo>
                      <a:pt x="3" y="8"/>
                    </a:lnTo>
                    <a:lnTo>
                      <a:pt x="1" y="11"/>
                    </a:lnTo>
                    <a:lnTo>
                      <a:pt x="0" y="14"/>
                    </a:lnTo>
                    <a:lnTo>
                      <a:pt x="0" y="18"/>
                    </a:lnTo>
                    <a:lnTo>
                      <a:pt x="0" y="21"/>
                    </a:lnTo>
                    <a:lnTo>
                      <a:pt x="1" y="24"/>
                    </a:lnTo>
                    <a:lnTo>
                      <a:pt x="3" y="27"/>
                    </a:lnTo>
                    <a:lnTo>
                      <a:pt x="5" y="30"/>
                    </a:lnTo>
                    <a:lnTo>
                      <a:pt x="8" y="32"/>
                    </a:lnTo>
                    <a:lnTo>
                      <a:pt x="10" y="33"/>
                    </a:lnTo>
                    <a:lnTo>
                      <a:pt x="13" y="35"/>
                    </a:lnTo>
                    <a:lnTo>
                      <a:pt x="17" y="3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2" name="Freeform 143"/>
              <p:cNvSpPr>
                <a:spLocks/>
              </p:cNvSpPr>
              <p:nvPr/>
            </p:nvSpPr>
            <p:spPr bwMode="auto">
              <a:xfrm>
                <a:off x="5121" y="1542"/>
                <a:ext cx="18" cy="18"/>
              </a:xfrm>
              <a:custGeom>
                <a:avLst/>
                <a:gdLst>
                  <a:gd name="T0" fmla="*/ 8 w 18"/>
                  <a:gd name="T1" fmla="*/ 17 h 18"/>
                  <a:gd name="T2" fmla="*/ 12 w 18"/>
                  <a:gd name="T3" fmla="*/ 16 h 18"/>
                  <a:gd name="T4" fmla="*/ 15 w 18"/>
                  <a:gd name="T5" fmla="*/ 14 h 18"/>
                  <a:gd name="T6" fmla="*/ 16 w 18"/>
                  <a:gd name="T7" fmla="*/ 11 h 18"/>
                  <a:gd name="T8" fmla="*/ 17 w 18"/>
                  <a:gd name="T9" fmla="*/ 8 h 18"/>
                  <a:gd name="T10" fmla="*/ 16 w 18"/>
                  <a:gd name="T11" fmla="*/ 5 h 18"/>
                  <a:gd name="T12" fmla="*/ 15 w 18"/>
                  <a:gd name="T13" fmla="*/ 2 h 18"/>
                  <a:gd name="T14" fmla="*/ 12 w 18"/>
                  <a:gd name="T15" fmla="*/ 1 h 18"/>
                  <a:gd name="T16" fmla="*/ 8 w 18"/>
                  <a:gd name="T17" fmla="*/ 0 h 18"/>
                  <a:gd name="T18" fmla="*/ 5 w 18"/>
                  <a:gd name="T19" fmla="*/ 1 h 18"/>
                  <a:gd name="T20" fmla="*/ 2 w 18"/>
                  <a:gd name="T21" fmla="*/ 2 h 18"/>
                  <a:gd name="T22" fmla="*/ 1 w 18"/>
                  <a:gd name="T23" fmla="*/ 5 h 18"/>
                  <a:gd name="T24" fmla="*/ 0 w 18"/>
                  <a:gd name="T25" fmla="*/ 8 h 18"/>
                  <a:gd name="T26" fmla="*/ 1 w 18"/>
                  <a:gd name="T27" fmla="*/ 11 h 18"/>
                  <a:gd name="T28" fmla="*/ 2 w 18"/>
                  <a:gd name="T29" fmla="*/ 14 h 18"/>
                  <a:gd name="T30" fmla="*/ 5 w 18"/>
                  <a:gd name="T31" fmla="*/ 16 h 18"/>
                  <a:gd name="T32" fmla="*/ 8 w 18"/>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8"/>
                  <a:gd name="T53" fmla="*/ 18 w 18"/>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8">
                    <a:moveTo>
                      <a:pt x="8" y="17"/>
                    </a:moveTo>
                    <a:lnTo>
                      <a:pt x="12" y="16"/>
                    </a:lnTo>
                    <a:lnTo>
                      <a:pt x="15" y="14"/>
                    </a:lnTo>
                    <a:lnTo>
                      <a:pt x="16" y="11"/>
                    </a:lnTo>
                    <a:lnTo>
                      <a:pt x="17" y="8"/>
                    </a:lnTo>
                    <a:lnTo>
                      <a:pt x="16" y="5"/>
                    </a:lnTo>
                    <a:lnTo>
                      <a:pt x="15" y="2"/>
                    </a:lnTo>
                    <a:lnTo>
                      <a:pt x="12" y="1"/>
                    </a:lnTo>
                    <a:lnTo>
                      <a:pt x="8" y="0"/>
                    </a:lnTo>
                    <a:lnTo>
                      <a:pt x="5" y="1"/>
                    </a:lnTo>
                    <a:lnTo>
                      <a:pt x="2" y="2"/>
                    </a:lnTo>
                    <a:lnTo>
                      <a:pt x="1" y="5"/>
                    </a:lnTo>
                    <a:lnTo>
                      <a:pt x="0" y="8"/>
                    </a:lnTo>
                    <a:lnTo>
                      <a:pt x="1" y="11"/>
                    </a:lnTo>
                    <a:lnTo>
                      <a:pt x="2" y="14"/>
                    </a:lnTo>
                    <a:lnTo>
                      <a:pt x="5" y="16"/>
                    </a:lnTo>
                    <a:lnTo>
                      <a:pt x="8"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3" name="Freeform 144"/>
              <p:cNvSpPr>
                <a:spLocks/>
              </p:cNvSpPr>
              <p:nvPr/>
            </p:nvSpPr>
            <p:spPr bwMode="auto">
              <a:xfrm>
                <a:off x="5150" y="1543"/>
                <a:ext cx="17" cy="18"/>
              </a:xfrm>
              <a:custGeom>
                <a:avLst/>
                <a:gdLst>
                  <a:gd name="T0" fmla="*/ 8 w 17"/>
                  <a:gd name="T1" fmla="*/ 17 h 18"/>
                  <a:gd name="T2" fmla="*/ 11 w 17"/>
                  <a:gd name="T3" fmla="*/ 16 h 18"/>
                  <a:gd name="T4" fmla="*/ 14 w 17"/>
                  <a:gd name="T5" fmla="*/ 15 h 18"/>
                  <a:gd name="T6" fmla="*/ 15 w 17"/>
                  <a:gd name="T7" fmla="*/ 12 h 18"/>
                  <a:gd name="T8" fmla="*/ 16 w 17"/>
                  <a:gd name="T9" fmla="*/ 9 h 18"/>
                  <a:gd name="T10" fmla="*/ 15 w 17"/>
                  <a:gd name="T11" fmla="*/ 5 h 18"/>
                  <a:gd name="T12" fmla="*/ 14 w 17"/>
                  <a:gd name="T13" fmla="*/ 2 h 18"/>
                  <a:gd name="T14" fmla="*/ 11 w 17"/>
                  <a:gd name="T15" fmla="*/ 1 h 18"/>
                  <a:gd name="T16" fmla="*/ 8 w 17"/>
                  <a:gd name="T17" fmla="*/ 0 h 18"/>
                  <a:gd name="T18" fmla="*/ 5 w 17"/>
                  <a:gd name="T19" fmla="*/ 1 h 18"/>
                  <a:gd name="T20" fmla="*/ 3 w 17"/>
                  <a:gd name="T21" fmla="*/ 2 h 18"/>
                  <a:gd name="T22" fmla="*/ 1 w 17"/>
                  <a:gd name="T23" fmla="*/ 5 h 18"/>
                  <a:gd name="T24" fmla="*/ 0 w 17"/>
                  <a:gd name="T25" fmla="*/ 9 h 18"/>
                  <a:gd name="T26" fmla="*/ 1 w 17"/>
                  <a:gd name="T27" fmla="*/ 12 h 18"/>
                  <a:gd name="T28" fmla="*/ 3 w 17"/>
                  <a:gd name="T29" fmla="*/ 15 h 18"/>
                  <a:gd name="T30" fmla="*/ 5 w 17"/>
                  <a:gd name="T31" fmla="*/ 16 h 18"/>
                  <a:gd name="T32" fmla="*/ 8 w 17"/>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8"/>
                  <a:gd name="T53" fmla="*/ 17 w 17"/>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8">
                    <a:moveTo>
                      <a:pt x="8" y="17"/>
                    </a:moveTo>
                    <a:lnTo>
                      <a:pt x="11" y="16"/>
                    </a:lnTo>
                    <a:lnTo>
                      <a:pt x="14" y="15"/>
                    </a:lnTo>
                    <a:lnTo>
                      <a:pt x="15" y="12"/>
                    </a:lnTo>
                    <a:lnTo>
                      <a:pt x="16" y="9"/>
                    </a:lnTo>
                    <a:lnTo>
                      <a:pt x="15" y="5"/>
                    </a:lnTo>
                    <a:lnTo>
                      <a:pt x="14" y="2"/>
                    </a:lnTo>
                    <a:lnTo>
                      <a:pt x="11" y="1"/>
                    </a:lnTo>
                    <a:lnTo>
                      <a:pt x="8" y="0"/>
                    </a:lnTo>
                    <a:lnTo>
                      <a:pt x="5" y="1"/>
                    </a:lnTo>
                    <a:lnTo>
                      <a:pt x="3" y="2"/>
                    </a:lnTo>
                    <a:lnTo>
                      <a:pt x="1" y="5"/>
                    </a:lnTo>
                    <a:lnTo>
                      <a:pt x="0" y="9"/>
                    </a:lnTo>
                    <a:lnTo>
                      <a:pt x="1" y="12"/>
                    </a:lnTo>
                    <a:lnTo>
                      <a:pt x="3" y="15"/>
                    </a:lnTo>
                    <a:lnTo>
                      <a:pt x="5" y="16"/>
                    </a:lnTo>
                    <a:lnTo>
                      <a:pt x="8"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4" name="Freeform 145"/>
              <p:cNvSpPr>
                <a:spLocks/>
              </p:cNvSpPr>
              <p:nvPr/>
            </p:nvSpPr>
            <p:spPr bwMode="auto">
              <a:xfrm>
                <a:off x="5037" y="1310"/>
                <a:ext cx="49" cy="233"/>
              </a:xfrm>
              <a:custGeom>
                <a:avLst/>
                <a:gdLst>
                  <a:gd name="T0" fmla="*/ 15 w 49"/>
                  <a:gd name="T1" fmla="*/ 5 h 233"/>
                  <a:gd name="T2" fmla="*/ 14 w 49"/>
                  <a:gd name="T3" fmla="*/ 9 h 233"/>
                  <a:gd name="T4" fmla="*/ 10 w 49"/>
                  <a:gd name="T5" fmla="*/ 23 h 233"/>
                  <a:gd name="T6" fmla="*/ 6 w 49"/>
                  <a:gd name="T7" fmla="*/ 43 h 233"/>
                  <a:gd name="T8" fmla="*/ 2 w 49"/>
                  <a:gd name="T9" fmla="*/ 71 h 233"/>
                  <a:gd name="T10" fmla="*/ 0 w 49"/>
                  <a:gd name="T11" fmla="*/ 104 h 233"/>
                  <a:gd name="T12" fmla="*/ 0 w 49"/>
                  <a:gd name="T13" fmla="*/ 143 h 233"/>
                  <a:gd name="T14" fmla="*/ 4 w 49"/>
                  <a:gd name="T15" fmla="*/ 186 h 233"/>
                  <a:gd name="T16" fmla="*/ 13 w 49"/>
                  <a:gd name="T17" fmla="*/ 232 h 233"/>
                  <a:gd name="T18" fmla="*/ 46 w 49"/>
                  <a:gd name="T19" fmla="*/ 230 h 233"/>
                  <a:gd name="T20" fmla="*/ 45 w 49"/>
                  <a:gd name="T21" fmla="*/ 223 h 233"/>
                  <a:gd name="T22" fmla="*/ 42 w 49"/>
                  <a:gd name="T23" fmla="*/ 205 h 233"/>
                  <a:gd name="T24" fmla="*/ 38 w 49"/>
                  <a:gd name="T25" fmla="*/ 177 h 233"/>
                  <a:gd name="T26" fmla="*/ 34 w 49"/>
                  <a:gd name="T27" fmla="*/ 143 h 233"/>
                  <a:gd name="T28" fmla="*/ 32 w 49"/>
                  <a:gd name="T29" fmla="*/ 106 h 233"/>
                  <a:gd name="T30" fmla="*/ 33 w 49"/>
                  <a:gd name="T31" fmla="*/ 68 h 233"/>
                  <a:gd name="T32" fmla="*/ 38 w 49"/>
                  <a:gd name="T33" fmla="*/ 33 h 233"/>
                  <a:gd name="T34" fmla="*/ 48 w 49"/>
                  <a:gd name="T35" fmla="*/ 3 h 233"/>
                  <a:gd name="T36" fmla="*/ 48 w 49"/>
                  <a:gd name="T37" fmla="*/ 2 h 233"/>
                  <a:gd name="T38" fmla="*/ 48 w 49"/>
                  <a:gd name="T39" fmla="*/ 2 h 233"/>
                  <a:gd name="T40" fmla="*/ 47 w 49"/>
                  <a:gd name="T41" fmla="*/ 1 h 233"/>
                  <a:gd name="T42" fmla="*/ 45 w 49"/>
                  <a:gd name="T43" fmla="*/ 0 h 233"/>
                  <a:gd name="T44" fmla="*/ 41 w 49"/>
                  <a:gd name="T45" fmla="*/ 0 h 233"/>
                  <a:gd name="T46" fmla="*/ 35 w 49"/>
                  <a:gd name="T47" fmla="*/ 0 h 233"/>
                  <a:gd name="T48" fmla="*/ 27 w 49"/>
                  <a:gd name="T49" fmla="*/ 2 h 233"/>
                  <a:gd name="T50" fmla="*/ 15 w 49"/>
                  <a:gd name="T51" fmla="*/ 5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
                  <a:gd name="T79" fmla="*/ 0 h 233"/>
                  <a:gd name="T80" fmla="*/ 49 w 49"/>
                  <a:gd name="T81" fmla="*/ 233 h 2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 h="233">
                    <a:moveTo>
                      <a:pt x="15" y="5"/>
                    </a:moveTo>
                    <a:lnTo>
                      <a:pt x="14" y="9"/>
                    </a:lnTo>
                    <a:lnTo>
                      <a:pt x="10" y="23"/>
                    </a:lnTo>
                    <a:lnTo>
                      <a:pt x="6" y="43"/>
                    </a:lnTo>
                    <a:lnTo>
                      <a:pt x="2" y="71"/>
                    </a:lnTo>
                    <a:lnTo>
                      <a:pt x="0" y="104"/>
                    </a:lnTo>
                    <a:lnTo>
                      <a:pt x="0" y="143"/>
                    </a:lnTo>
                    <a:lnTo>
                      <a:pt x="4" y="186"/>
                    </a:lnTo>
                    <a:lnTo>
                      <a:pt x="13" y="232"/>
                    </a:lnTo>
                    <a:lnTo>
                      <a:pt x="46" y="230"/>
                    </a:lnTo>
                    <a:lnTo>
                      <a:pt x="45" y="223"/>
                    </a:lnTo>
                    <a:lnTo>
                      <a:pt x="42" y="205"/>
                    </a:lnTo>
                    <a:lnTo>
                      <a:pt x="38" y="177"/>
                    </a:lnTo>
                    <a:lnTo>
                      <a:pt x="34" y="143"/>
                    </a:lnTo>
                    <a:lnTo>
                      <a:pt x="32" y="106"/>
                    </a:lnTo>
                    <a:lnTo>
                      <a:pt x="33" y="68"/>
                    </a:lnTo>
                    <a:lnTo>
                      <a:pt x="38" y="33"/>
                    </a:lnTo>
                    <a:lnTo>
                      <a:pt x="48" y="3"/>
                    </a:lnTo>
                    <a:lnTo>
                      <a:pt x="48" y="2"/>
                    </a:lnTo>
                    <a:lnTo>
                      <a:pt x="47" y="1"/>
                    </a:lnTo>
                    <a:lnTo>
                      <a:pt x="45" y="0"/>
                    </a:lnTo>
                    <a:lnTo>
                      <a:pt x="41" y="0"/>
                    </a:lnTo>
                    <a:lnTo>
                      <a:pt x="35" y="0"/>
                    </a:lnTo>
                    <a:lnTo>
                      <a:pt x="27" y="2"/>
                    </a:lnTo>
                    <a:lnTo>
                      <a:pt x="1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5" name="Freeform 146"/>
              <p:cNvSpPr>
                <a:spLocks/>
              </p:cNvSpPr>
              <p:nvPr/>
            </p:nvSpPr>
            <p:spPr bwMode="auto">
              <a:xfrm>
                <a:off x="5282" y="1281"/>
                <a:ext cx="66" cy="260"/>
              </a:xfrm>
              <a:custGeom>
                <a:avLst/>
                <a:gdLst>
                  <a:gd name="T0" fmla="*/ 65 w 66"/>
                  <a:gd name="T1" fmla="*/ 2 h 260"/>
                  <a:gd name="T2" fmla="*/ 63 w 66"/>
                  <a:gd name="T3" fmla="*/ 3 h 260"/>
                  <a:gd name="T4" fmla="*/ 59 w 66"/>
                  <a:gd name="T5" fmla="*/ 10 h 260"/>
                  <a:gd name="T6" fmla="*/ 53 w 66"/>
                  <a:gd name="T7" fmla="*/ 24 h 260"/>
                  <a:gd name="T8" fmla="*/ 48 w 66"/>
                  <a:gd name="T9" fmla="*/ 46 h 260"/>
                  <a:gd name="T10" fmla="*/ 43 w 66"/>
                  <a:gd name="T11" fmla="*/ 78 h 260"/>
                  <a:gd name="T12" fmla="*/ 41 w 66"/>
                  <a:gd name="T13" fmla="*/ 124 h 260"/>
                  <a:gd name="T14" fmla="*/ 42 w 66"/>
                  <a:gd name="T15" fmla="*/ 183 h 260"/>
                  <a:gd name="T16" fmla="*/ 48 w 66"/>
                  <a:gd name="T17" fmla="*/ 259 h 260"/>
                  <a:gd name="T18" fmla="*/ 12 w 66"/>
                  <a:gd name="T19" fmla="*/ 259 h 260"/>
                  <a:gd name="T20" fmla="*/ 10 w 66"/>
                  <a:gd name="T21" fmla="*/ 251 h 260"/>
                  <a:gd name="T22" fmla="*/ 7 w 66"/>
                  <a:gd name="T23" fmla="*/ 230 h 260"/>
                  <a:gd name="T24" fmla="*/ 4 w 66"/>
                  <a:gd name="T25" fmla="*/ 199 h 260"/>
                  <a:gd name="T26" fmla="*/ 1 w 66"/>
                  <a:gd name="T27" fmla="*/ 161 h 260"/>
                  <a:gd name="T28" fmla="*/ 0 w 66"/>
                  <a:gd name="T29" fmla="*/ 119 h 260"/>
                  <a:gd name="T30" fmla="*/ 2 w 66"/>
                  <a:gd name="T31" fmla="*/ 75 h 260"/>
                  <a:gd name="T32" fmla="*/ 9 w 66"/>
                  <a:gd name="T33" fmla="*/ 35 h 260"/>
                  <a:gd name="T34" fmla="*/ 21 w 66"/>
                  <a:gd name="T35" fmla="*/ 0 h 260"/>
                  <a:gd name="T36" fmla="*/ 65 w 66"/>
                  <a:gd name="T37" fmla="*/ 2 h 2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260"/>
                  <a:gd name="T59" fmla="*/ 66 w 66"/>
                  <a:gd name="T60" fmla="*/ 260 h 2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260">
                    <a:moveTo>
                      <a:pt x="65" y="2"/>
                    </a:moveTo>
                    <a:lnTo>
                      <a:pt x="63" y="3"/>
                    </a:lnTo>
                    <a:lnTo>
                      <a:pt x="59" y="10"/>
                    </a:lnTo>
                    <a:lnTo>
                      <a:pt x="53" y="24"/>
                    </a:lnTo>
                    <a:lnTo>
                      <a:pt x="48" y="46"/>
                    </a:lnTo>
                    <a:lnTo>
                      <a:pt x="43" y="78"/>
                    </a:lnTo>
                    <a:lnTo>
                      <a:pt x="41" y="124"/>
                    </a:lnTo>
                    <a:lnTo>
                      <a:pt x="42" y="183"/>
                    </a:lnTo>
                    <a:lnTo>
                      <a:pt x="48" y="259"/>
                    </a:lnTo>
                    <a:lnTo>
                      <a:pt x="12" y="259"/>
                    </a:lnTo>
                    <a:lnTo>
                      <a:pt x="10" y="251"/>
                    </a:lnTo>
                    <a:lnTo>
                      <a:pt x="7" y="230"/>
                    </a:lnTo>
                    <a:lnTo>
                      <a:pt x="4" y="199"/>
                    </a:lnTo>
                    <a:lnTo>
                      <a:pt x="1" y="161"/>
                    </a:lnTo>
                    <a:lnTo>
                      <a:pt x="0" y="119"/>
                    </a:lnTo>
                    <a:lnTo>
                      <a:pt x="2" y="75"/>
                    </a:lnTo>
                    <a:lnTo>
                      <a:pt x="9" y="35"/>
                    </a:lnTo>
                    <a:lnTo>
                      <a:pt x="21" y="0"/>
                    </a:lnTo>
                    <a:lnTo>
                      <a:pt x="6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6" name="Freeform 147"/>
              <p:cNvSpPr>
                <a:spLocks/>
              </p:cNvSpPr>
              <p:nvPr/>
            </p:nvSpPr>
            <p:spPr bwMode="auto">
              <a:xfrm>
                <a:off x="5039" y="1324"/>
                <a:ext cx="42" cy="204"/>
              </a:xfrm>
              <a:custGeom>
                <a:avLst/>
                <a:gdLst>
                  <a:gd name="T0" fmla="*/ 13 w 42"/>
                  <a:gd name="T1" fmla="*/ 4 h 204"/>
                  <a:gd name="T2" fmla="*/ 12 w 42"/>
                  <a:gd name="T3" fmla="*/ 8 h 204"/>
                  <a:gd name="T4" fmla="*/ 9 w 42"/>
                  <a:gd name="T5" fmla="*/ 19 h 204"/>
                  <a:gd name="T6" fmla="*/ 6 w 42"/>
                  <a:gd name="T7" fmla="*/ 38 h 204"/>
                  <a:gd name="T8" fmla="*/ 2 w 42"/>
                  <a:gd name="T9" fmla="*/ 62 h 204"/>
                  <a:gd name="T10" fmla="*/ 0 w 42"/>
                  <a:gd name="T11" fmla="*/ 91 h 204"/>
                  <a:gd name="T12" fmla="*/ 0 w 42"/>
                  <a:gd name="T13" fmla="*/ 125 h 204"/>
                  <a:gd name="T14" fmla="*/ 4 w 42"/>
                  <a:gd name="T15" fmla="*/ 162 h 204"/>
                  <a:gd name="T16" fmla="*/ 11 w 42"/>
                  <a:gd name="T17" fmla="*/ 203 h 204"/>
                  <a:gd name="T18" fmla="*/ 40 w 42"/>
                  <a:gd name="T19" fmla="*/ 201 h 204"/>
                  <a:gd name="T20" fmla="*/ 38 w 42"/>
                  <a:gd name="T21" fmla="*/ 195 h 204"/>
                  <a:gd name="T22" fmla="*/ 36 w 42"/>
                  <a:gd name="T23" fmla="*/ 179 h 204"/>
                  <a:gd name="T24" fmla="*/ 32 w 42"/>
                  <a:gd name="T25" fmla="*/ 154 h 204"/>
                  <a:gd name="T26" fmla="*/ 29 w 42"/>
                  <a:gd name="T27" fmla="*/ 125 h 204"/>
                  <a:gd name="T28" fmla="*/ 28 w 42"/>
                  <a:gd name="T29" fmla="*/ 92 h 204"/>
                  <a:gd name="T30" fmla="*/ 28 w 42"/>
                  <a:gd name="T31" fmla="*/ 59 h 204"/>
                  <a:gd name="T32" fmla="*/ 32 w 42"/>
                  <a:gd name="T33" fmla="*/ 28 h 204"/>
                  <a:gd name="T34" fmla="*/ 41 w 42"/>
                  <a:gd name="T35" fmla="*/ 2 h 204"/>
                  <a:gd name="T36" fmla="*/ 41 w 42"/>
                  <a:gd name="T37" fmla="*/ 2 h 204"/>
                  <a:gd name="T38" fmla="*/ 41 w 42"/>
                  <a:gd name="T39" fmla="*/ 1 h 204"/>
                  <a:gd name="T40" fmla="*/ 40 w 42"/>
                  <a:gd name="T41" fmla="*/ 1 h 204"/>
                  <a:gd name="T42" fmla="*/ 39 w 42"/>
                  <a:gd name="T43" fmla="*/ 0 h 204"/>
                  <a:gd name="T44" fmla="*/ 36 w 42"/>
                  <a:gd name="T45" fmla="*/ 0 h 204"/>
                  <a:gd name="T46" fmla="*/ 30 w 42"/>
                  <a:gd name="T47" fmla="*/ 0 h 204"/>
                  <a:gd name="T48" fmla="*/ 23 w 42"/>
                  <a:gd name="T49" fmla="*/ 2 h 204"/>
                  <a:gd name="T50" fmla="*/ 13 w 42"/>
                  <a:gd name="T51" fmla="*/ 4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04"/>
                  <a:gd name="T80" fmla="*/ 42 w 42"/>
                  <a:gd name="T81" fmla="*/ 204 h 20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04">
                    <a:moveTo>
                      <a:pt x="13" y="4"/>
                    </a:moveTo>
                    <a:lnTo>
                      <a:pt x="12" y="8"/>
                    </a:lnTo>
                    <a:lnTo>
                      <a:pt x="9" y="19"/>
                    </a:lnTo>
                    <a:lnTo>
                      <a:pt x="6" y="38"/>
                    </a:lnTo>
                    <a:lnTo>
                      <a:pt x="2" y="62"/>
                    </a:lnTo>
                    <a:lnTo>
                      <a:pt x="0" y="91"/>
                    </a:lnTo>
                    <a:lnTo>
                      <a:pt x="0" y="125"/>
                    </a:lnTo>
                    <a:lnTo>
                      <a:pt x="4" y="162"/>
                    </a:lnTo>
                    <a:lnTo>
                      <a:pt x="11" y="203"/>
                    </a:lnTo>
                    <a:lnTo>
                      <a:pt x="40" y="201"/>
                    </a:lnTo>
                    <a:lnTo>
                      <a:pt x="38" y="195"/>
                    </a:lnTo>
                    <a:lnTo>
                      <a:pt x="36" y="179"/>
                    </a:lnTo>
                    <a:lnTo>
                      <a:pt x="32" y="154"/>
                    </a:lnTo>
                    <a:lnTo>
                      <a:pt x="29" y="125"/>
                    </a:lnTo>
                    <a:lnTo>
                      <a:pt x="28" y="92"/>
                    </a:lnTo>
                    <a:lnTo>
                      <a:pt x="28" y="59"/>
                    </a:lnTo>
                    <a:lnTo>
                      <a:pt x="32" y="28"/>
                    </a:lnTo>
                    <a:lnTo>
                      <a:pt x="41" y="2"/>
                    </a:lnTo>
                    <a:lnTo>
                      <a:pt x="41" y="1"/>
                    </a:lnTo>
                    <a:lnTo>
                      <a:pt x="40" y="1"/>
                    </a:lnTo>
                    <a:lnTo>
                      <a:pt x="39" y="0"/>
                    </a:lnTo>
                    <a:lnTo>
                      <a:pt x="36" y="0"/>
                    </a:lnTo>
                    <a:lnTo>
                      <a:pt x="30" y="0"/>
                    </a:lnTo>
                    <a:lnTo>
                      <a:pt x="23" y="2"/>
                    </a:lnTo>
                    <a:lnTo>
                      <a:pt x="1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7" name="Freeform 148"/>
              <p:cNvSpPr>
                <a:spLocks/>
              </p:cNvSpPr>
              <p:nvPr/>
            </p:nvSpPr>
            <p:spPr bwMode="auto">
              <a:xfrm>
                <a:off x="5040" y="1338"/>
                <a:ext cx="37" cy="173"/>
              </a:xfrm>
              <a:custGeom>
                <a:avLst/>
                <a:gdLst>
                  <a:gd name="T0" fmla="*/ 11 w 37"/>
                  <a:gd name="T1" fmla="*/ 3 h 173"/>
                  <a:gd name="T2" fmla="*/ 10 w 37"/>
                  <a:gd name="T3" fmla="*/ 6 h 173"/>
                  <a:gd name="T4" fmla="*/ 7 w 37"/>
                  <a:gd name="T5" fmla="*/ 16 h 173"/>
                  <a:gd name="T6" fmla="*/ 5 w 37"/>
                  <a:gd name="T7" fmla="*/ 32 h 173"/>
                  <a:gd name="T8" fmla="*/ 2 w 37"/>
                  <a:gd name="T9" fmla="*/ 52 h 173"/>
                  <a:gd name="T10" fmla="*/ 0 w 37"/>
                  <a:gd name="T11" fmla="*/ 77 h 173"/>
                  <a:gd name="T12" fmla="*/ 0 w 37"/>
                  <a:gd name="T13" fmla="*/ 106 h 173"/>
                  <a:gd name="T14" fmla="*/ 3 w 37"/>
                  <a:gd name="T15" fmla="*/ 138 h 173"/>
                  <a:gd name="T16" fmla="*/ 10 w 37"/>
                  <a:gd name="T17" fmla="*/ 172 h 173"/>
                  <a:gd name="T18" fmla="*/ 35 w 37"/>
                  <a:gd name="T19" fmla="*/ 170 h 173"/>
                  <a:gd name="T20" fmla="*/ 34 w 37"/>
                  <a:gd name="T21" fmla="*/ 165 h 173"/>
                  <a:gd name="T22" fmla="*/ 31 w 37"/>
                  <a:gd name="T23" fmla="*/ 151 h 173"/>
                  <a:gd name="T24" fmla="*/ 28 w 37"/>
                  <a:gd name="T25" fmla="*/ 131 h 173"/>
                  <a:gd name="T26" fmla="*/ 25 w 37"/>
                  <a:gd name="T27" fmla="*/ 106 h 173"/>
                  <a:gd name="T28" fmla="*/ 24 w 37"/>
                  <a:gd name="T29" fmla="*/ 78 h 173"/>
                  <a:gd name="T30" fmla="*/ 25 w 37"/>
                  <a:gd name="T31" fmla="*/ 50 h 173"/>
                  <a:gd name="T32" fmla="*/ 28 w 37"/>
                  <a:gd name="T33" fmla="*/ 24 h 173"/>
                  <a:gd name="T34" fmla="*/ 36 w 37"/>
                  <a:gd name="T35" fmla="*/ 2 h 173"/>
                  <a:gd name="T36" fmla="*/ 36 w 37"/>
                  <a:gd name="T37" fmla="*/ 2 h 173"/>
                  <a:gd name="T38" fmla="*/ 36 w 37"/>
                  <a:gd name="T39" fmla="*/ 1 h 173"/>
                  <a:gd name="T40" fmla="*/ 35 w 37"/>
                  <a:gd name="T41" fmla="*/ 1 h 173"/>
                  <a:gd name="T42" fmla="*/ 34 w 37"/>
                  <a:gd name="T43" fmla="*/ 0 h 173"/>
                  <a:gd name="T44" fmla="*/ 31 w 37"/>
                  <a:gd name="T45" fmla="*/ 0 h 173"/>
                  <a:gd name="T46" fmla="*/ 27 w 37"/>
                  <a:gd name="T47" fmla="*/ 0 h 173"/>
                  <a:gd name="T48" fmla="*/ 20 w 37"/>
                  <a:gd name="T49" fmla="*/ 1 h 173"/>
                  <a:gd name="T50" fmla="*/ 11 w 37"/>
                  <a:gd name="T51" fmla="*/ 3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
                  <a:gd name="T79" fmla="*/ 0 h 173"/>
                  <a:gd name="T80" fmla="*/ 37 w 37"/>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 h="173">
                    <a:moveTo>
                      <a:pt x="11" y="3"/>
                    </a:moveTo>
                    <a:lnTo>
                      <a:pt x="10" y="6"/>
                    </a:lnTo>
                    <a:lnTo>
                      <a:pt x="7" y="16"/>
                    </a:lnTo>
                    <a:lnTo>
                      <a:pt x="5" y="32"/>
                    </a:lnTo>
                    <a:lnTo>
                      <a:pt x="2" y="52"/>
                    </a:lnTo>
                    <a:lnTo>
                      <a:pt x="0" y="77"/>
                    </a:lnTo>
                    <a:lnTo>
                      <a:pt x="0" y="106"/>
                    </a:lnTo>
                    <a:lnTo>
                      <a:pt x="3" y="138"/>
                    </a:lnTo>
                    <a:lnTo>
                      <a:pt x="10" y="172"/>
                    </a:lnTo>
                    <a:lnTo>
                      <a:pt x="35" y="170"/>
                    </a:lnTo>
                    <a:lnTo>
                      <a:pt x="34" y="165"/>
                    </a:lnTo>
                    <a:lnTo>
                      <a:pt x="31" y="151"/>
                    </a:lnTo>
                    <a:lnTo>
                      <a:pt x="28" y="131"/>
                    </a:lnTo>
                    <a:lnTo>
                      <a:pt x="25" y="106"/>
                    </a:lnTo>
                    <a:lnTo>
                      <a:pt x="24" y="78"/>
                    </a:lnTo>
                    <a:lnTo>
                      <a:pt x="25" y="50"/>
                    </a:lnTo>
                    <a:lnTo>
                      <a:pt x="28" y="24"/>
                    </a:lnTo>
                    <a:lnTo>
                      <a:pt x="36" y="2"/>
                    </a:lnTo>
                    <a:lnTo>
                      <a:pt x="36" y="1"/>
                    </a:lnTo>
                    <a:lnTo>
                      <a:pt x="35" y="1"/>
                    </a:lnTo>
                    <a:lnTo>
                      <a:pt x="34" y="0"/>
                    </a:lnTo>
                    <a:lnTo>
                      <a:pt x="31" y="0"/>
                    </a:lnTo>
                    <a:lnTo>
                      <a:pt x="27" y="0"/>
                    </a:lnTo>
                    <a:lnTo>
                      <a:pt x="20" y="1"/>
                    </a:lnTo>
                    <a:lnTo>
                      <a:pt x="11"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8" name="Freeform 149"/>
              <p:cNvSpPr>
                <a:spLocks/>
              </p:cNvSpPr>
              <p:nvPr/>
            </p:nvSpPr>
            <p:spPr bwMode="auto">
              <a:xfrm>
                <a:off x="5042" y="1351"/>
                <a:ext cx="31" cy="144"/>
              </a:xfrm>
              <a:custGeom>
                <a:avLst/>
                <a:gdLst>
                  <a:gd name="T0" fmla="*/ 9 w 31"/>
                  <a:gd name="T1" fmla="*/ 3 h 144"/>
                  <a:gd name="T2" fmla="*/ 8 w 31"/>
                  <a:gd name="T3" fmla="*/ 5 h 144"/>
                  <a:gd name="T4" fmla="*/ 6 w 31"/>
                  <a:gd name="T5" fmla="*/ 14 h 144"/>
                  <a:gd name="T6" fmla="*/ 4 w 31"/>
                  <a:gd name="T7" fmla="*/ 26 h 144"/>
                  <a:gd name="T8" fmla="*/ 1 w 31"/>
                  <a:gd name="T9" fmla="*/ 43 h 144"/>
                  <a:gd name="T10" fmla="*/ 0 w 31"/>
                  <a:gd name="T11" fmla="*/ 64 h 144"/>
                  <a:gd name="T12" fmla="*/ 0 w 31"/>
                  <a:gd name="T13" fmla="*/ 88 h 144"/>
                  <a:gd name="T14" fmla="*/ 3 w 31"/>
                  <a:gd name="T15" fmla="*/ 114 h 144"/>
                  <a:gd name="T16" fmla="*/ 8 w 31"/>
                  <a:gd name="T17" fmla="*/ 143 h 144"/>
                  <a:gd name="T18" fmla="*/ 29 w 31"/>
                  <a:gd name="T19" fmla="*/ 142 h 144"/>
                  <a:gd name="T20" fmla="*/ 28 w 31"/>
                  <a:gd name="T21" fmla="*/ 138 h 144"/>
                  <a:gd name="T22" fmla="*/ 26 w 31"/>
                  <a:gd name="T23" fmla="*/ 126 h 144"/>
                  <a:gd name="T24" fmla="*/ 23 w 31"/>
                  <a:gd name="T25" fmla="*/ 109 h 144"/>
                  <a:gd name="T26" fmla="*/ 21 w 31"/>
                  <a:gd name="T27" fmla="*/ 88 h 144"/>
                  <a:gd name="T28" fmla="*/ 20 w 31"/>
                  <a:gd name="T29" fmla="*/ 65 h 144"/>
                  <a:gd name="T30" fmla="*/ 21 w 31"/>
                  <a:gd name="T31" fmla="*/ 42 h 144"/>
                  <a:gd name="T32" fmla="*/ 24 w 31"/>
                  <a:gd name="T33" fmla="*/ 20 h 144"/>
                  <a:gd name="T34" fmla="*/ 30 w 31"/>
                  <a:gd name="T35" fmla="*/ 2 h 144"/>
                  <a:gd name="T36" fmla="*/ 30 w 31"/>
                  <a:gd name="T37" fmla="*/ 1 h 144"/>
                  <a:gd name="T38" fmla="*/ 30 w 31"/>
                  <a:gd name="T39" fmla="*/ 1 h 144"/>
                  <a:gd name="T40" fmla="*/ 29 w 31"/>
                  <a:gd name="T41" fmla="*/ 0 h 144"/>
                  <a:gd name="T42" fmla="*/ 28 w 31"/>
                  <a:gd name="T43" fmla="*/ 0 h 144"/>
                  <a:gd name="T44" fmla="*/ 26 w 31"/>
                  <a:gd name="T45" fmla="*/ 0 h 144"/>
                  <a:gd name="T46" fmla="*/ 22 w 31"/>
                  <a:gd name="T47" fmla="*/ 0 h 144"/>
                  <a:gd name="T48" fmla="*/ 17 w 31"/>
                  <a:gd name="T49" fmla="*/ 1 h 144"/>
                  <a:gd name="T50" fmla="*/ 9 w 31"/>
                  <a:gd name="T51" fmla="*/ 3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
                  <a:gd name="T79" fmla="*/ 0 h 144"/>
                  <a:gd name="T80" fmla="*/ 31 w 31"/>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 h="144">
                    <a:moveTo>
                      <a:pt x="9" y="3"/>
                    </a:moveTo>
                    <a:lnTo>
                      <a:pt x="8" y="5"/>
                    </a:lnTo>
                    <a:lnTo>
                      <a:pt x="6" y="14"/>
                    </a:lnTo>
                    <a:lnTo>
                      <a:pt x="4" y="26"/>
                    </a:lnTo>
                    <a:lnTo>
                      <a:pt x="1" y="43"/>
                    </a:lnTo>
                    <a:lnTo>
                      <a:pt x="0" y="64"/>
                    </a:lnTo>
                    <a:lnTo>
                      <a:pt x="0" y="88"/>
                    </a:lnTo>
                    <a:lnTo>
                      <a:pt x="3" y="114"/>
                    </a:lnTo>
                    <a:lnTo>
                      <a:pt x="8" y="143"/>
                    </a:lnTo>
                    <a:lnTo>
                      <a:pt x="29" y="142"/>
                    </a:lnTo>
                    <a:lnTo>
                      <a:pt x="28" y="138"/>
                    </a:lnTo>
                    <a:lnTo>
                      <a:pt x="26" y="126"/>
                    </a:lnTo>
                    <a:lnTo>
                      <a:pt x="23" y="109"/>
                    </a:lnTo>
                    <a:lnTo>
                      <a:pt x="21" y="88"/>
                    </a:lnTo>
                    <a:lnTo>
                      <a:pt x="20" y="65"/>
                    </a:lnTo>
                    <a:lnTo>
                      <a:pt x="21" y="42"/>
                    </a:lnTo>
                    <a:lnTo>
                      <a:pt x="24" y="20"/>
                    </a:lnTo>
                    <a:lnTo>
                      <a:pt x="30" y="2"/>
                    </a:lnTo>
                    <a:lnTo>
                      <a:pt x="30" y="1"/>
                    </a:lnTo>
                    <a:lnTo>
                      <a:pt x="29" y="0"/>
                    </a:lnTo>
                    <a:lnTo>
                      <a:pt x="28" y="0"/>
                    </a:lnTo>
                    <a:lnTo>
                      <a:pt x="26" y="0"/>
                    </a:lnTo>
                    <a:lnTo>
                      <a:pt x="22" y="0"/>
                    </a:lnTo>
                    <a:lnTo>
                      <a:pt x="17" y="1"/>
                    </a:lnTo>
                    <a:lnTo>
                      <a:pt x="9"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9" name="Freeform 150"/>
              <p:cNvSpPr>
                <a:spLocks/>
              </p:cNvSpPr>
              <p:nvPr/>
            </p:nvSpPr>
            <p:spPr bwMode="auto">
              <a:xfrm>
                <a:off x="5043" y="1365"/>
                <a:ext cx="25" cy="114"/>
              </a:xfrm>
              <a:custGeom>
                <a:avLst/>
                <a:gdLst>
                  <a:gd name="T0" fmla="*/ 7 w 25"/>
                  <a:gd name="T1" fmla="*/ 2 h 114"/>
                  <a:gd name="T2" fmla="*/ 7 w 25"/>
                  <a:gd name="T3" fmla="*/ 5 h 114"/>
                  <a:gd name="T4" fmla="*/ 5 w 25"/>
                  <a:gd name="T5" fmla="*/ 11 h 114"/>
                  <a:gd name="T6" fmla="*/ 3 w 25"/>
                  <a:gd name="T7" fmla="*/ 21 h 114"/>
                  <a:gd name="T8" fmla="*/ 1 w 25"/>
                  <a:gd name="T9" fmla="*/ 34 h 114"/>
                  <a:gd name="T10" fmla="*/ 0 w 25"/>
                  <a:gd name="T11" fmla="*/ 50 h 114"/>
                  <a:gd name="T12" fmla="*/ 0 w 25"/>
                  <a:gd name="T13" fmla="*/ 70 h 114"/>
                  <a:gd name="T14" fmla="*/ 2 w 25"/>
                  <a:gd name="T15" fmla="*/ 91 h 114"/>
                  <a:gd name="T16" fmla="*/ 7 w 25"/>
                  <a:gd name="T17" fmla="*/ 113 h 114"/>
                  <a:gd name="T18" fmla="*/ 23 w 25"/>
                  <a:gd name="T19" fmla="*/ 112 h 114"/>
                  <a:gd name="T20" fmla="*/ 22 w 25"/>
                  <a:gd name="T21" fmla="*/ 109 h 114"/>
                  <a:gd name="T22" fmla="*/ 21 w 25"/>
                  <a:gd name="T23" fmla="*/ 99 h 114"/>
                  <a:gd name="T24" fmla="*/ 19 w 25"/>
                  <a:gd name="T25" fmla="*/ 86 h 114"/>
                  <a:gd name="T26" fmla="*/ 17 w 25"/>
                  <a:gd name="T27" fmla="*/ 70 h 114"/>
                  <a:gd name="T28" fmla="*/ 16 w 25"/>
                  <a:gd name="T29" fmla="*/ 52 h 114"/>
                  <a:gd name="T30" fmla="*/ 17 w 25"/>
                  <a:gd name="T31" fmla="*/ 33 h 114"/>
                  <a:gd name="T32" fmla="*/ 19 w 25"/>
                  <a:gd name="T33" fmla="*/ 16 h 114"/>
                  <a:gd name="T34" fmla="*/ 24 w 25"/>
                  <a:gd name="T35" fmla="*/ 2 h 114"/>
                  <a:gd name="T36" fmla="*/ 24 w 25"/>
                  <a:gd name="T37" fmla="*/ 1 h 114"/>
                  <a:gd name="T38" fmla="*/ 24 w 25"/>
                  <a:gd name="T39" fmla="*/ 0 h 114"/>
                  <a:gd name="T40" fmla="*/ 22 w 25"/>
                  <a:gd name="T41" fmla="*/ 0 h 114"/>
                  <a:gd name="T42" fmla="*/ 21 w 25"/>
                  <a:gd name="T43" fmla="*/ 0 h 114"/>
                  <a:gd name="T44" fmla="*/ 17 w 25"/>
                  <a:gd name="T45" fmla="*/ 0 h 114"/>
                  <a:gd name="T46" fmla="*/ 13 w 25"/>
                  <a:gd name="T47" fmla="*/ 1 h 114"/>
                  <a:gd name="T48" fmla="*/ 7 w 25"/>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14"/>
                  <a:gd name="T77" fmla="*/ 25 w 25"/>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14">
                    <a:moveTo>
                      <a:pt x="7" y="2"/>
                    </a:moveTo>
                    <a:lnTo>
                      <a:pt x="7" y="5"/>
                    </a:lnTo>
                    <a:lnTo>
                      <a:pt x="5" y="11"/>
                    </a:lnTo>
                    <a:lnTo>
                      <a:pt x="3" y="21"/>
                    </a:lnTo>
                    <a:lnTo>
                      <a:pt x="1" y="34"/>
                    </a:lnTo>
                    <a:lnTo>
                      <a:pt x="0" y="50"/>
                    </a:lnTo>
                    <a:lnTo>
                      <a:pt x="0" y="70"/>
                    </a:lnTo>
                    <a:lnTo>
                      <a:pt x="2" y="91"/>
                    </a:lnTo>
                    <a:lnTo>
                      <a:pt x="7" y="113"/>
                    </a:lnTo>
                    <a:lnTo>
                      <a:pt x="23" y="112"/>
                    </a:lnTo>
                    <a:lnTo>
                      <a:pt x="22" y="109"/>
                    </a:lnTo>
                    <a:lnTo>
                      <a:pt x="21" y="99"/>
                    </a:lnTo>
                    <a:lnTo>
                      <a:pt x="19" y="86"/>
                    </a:lnTo>
                    <a:lnTo>
                      <a:pt x="17" y="70"/>
                    </a:lnTo>
                    <a:lnTo>
                      <a:pt x="16" y="52"/>
                    </a:lnTo>
                    <a:lnTo>
                      <a:pt x="17" y="33"/>
                    </a:lnTo>
                    <a:lnTo>
                      <a:pt x="19" y="16"/>
                    </a:lnTo>
                    <a:lnTo>
                      <a:pt x="24" y="2"/>
                    </a:lnTo>
                    <a:lnTo>
                      <a:pt x="24" y="1"/>
                    </a:lnTo>
                    <a:lnTo>
                      <a:pt x="24" y="0"/>
                    </a:lnTo>
                    <a:lnTo>
                      <a:pt x="22" y="0"/>
                    </a:lnTo>
                    <a:lnTo>
                      <a:pt x="21" y="0"/>
                    </a:lnTo>
                    <a:lnTo>
                      <a:pt x="17" y="0"/>
                    </a:lnTo>
                    <a:lnTo>
                      <a:pt x="13" y="1"/>
                    </a:lnTo>
                    <a:lnTo>
                      <a:pt x="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0" name="Freeform 151"/>
              <p:cNvSpPr>
                <a:spLocks/>
              </p:cNvSpPr>
              <p:nvPr/>
            </p:nvSpPr>
            <p:spPr bwMode="auto">
              <a:xfrm>
                <a:off x="5045" y="1379"/>
                <a:ext cx="18" cy="84"/>
              </a:xfrm>
              <a:custGeom>
                <a:avLst/>
                <a:gdLst>
                  <a:gd name="T0" fmla="*/ 5 w 18"/>
                  <a:gd name="T1" fmla="*/ 2 h 84"/>
                  <a:gd name="T2" fmla="*/ 5 w 18"/>
                  <a:gd name="T3" fmla="*/ 3 h 84"/>
                  <a:gd name="T4" fmla="*/ 4 w 18"/>
                  <a:gd name="T5" fmla="*/ 8 h 84"/>
                  <a:gd name="T6" fmla="*/ 2 w 18"/>
                  <a:gd name="T7" fmla="*/ 15 h 84"/>
                  <a:gd name="T8" fmla="*/ 1 w 18"/>
                  <a:gd name="T9" fmla="*/ 25 h 84"/>
                  <a:gd name="T10" fmla="*/ 0 w 18"/>
                  <a:gd name="T11" fmla="*/ 37 h 84"/>
                  <a:gd name="T12" fmla="*/ 0 w 18"/>
                  <a:gd name="T13" fmla="*/ 51 h 84"/>
                  <a:gd name="T14" fmla="*/ 1 w 18"/>
                  <a:gd name="T15" fmla="*/ 66 h 84"/>
                  <a:gd name="T16" fmla="*/ 5 w 18"/>
                  <a:gd name="T17" fmla="*/ 83 h 84"/>
                  <a:gd name="T18" fmla="*/ 16 w 18"/>
                  <a:gd name="T19" fmla="*/ 82 h 84"/>
                  <a:gd name="T20" fmla="*/ 16 w 18"/>
                  <a:gd name="T21" fmla="*/ 80 h 84"/>
                  <a:gd name="T22" fmla="*/ 15 w 18"/>
                  <a:gd name="T23" fmla="*/ 73 h 84"/>
                  <a:gd name="T24" fmla="*/ 13 w 18"/>
                  <a:gd name="T25" fmla="*/ 63 h 84"/>
                  <a:gd name="T26" fmla="*/ 12 w 18"/>
                  <a:gd name="T27" fmla="*/ 51 h 84"/>
                  <a:gd name="T28" fmla="*/ 11 w 18"/>
                  <a:gd name="T29" fmla="*/ 38 h 84"/>
                  <a:gd name="T30" fmla="*/ 12 w 18"/>
                  <a:gd name="T31" fmla="*/ 24 h 84"/>
                  <a:gd name="T32" fmla="*/ 13 w 18"/>
                  <a:gd name="T33" fmla="*/ 11 h 84"/>
                  <a:gd name="T34" fmla="*/ 17 w 18"/>
                  <a:gd name="T35" fmla="*/ 1 h 84"/>
                  <a:gd name="T36" fmla="*/ 17 w 18"/>
                  <a:gd name="T37" fmla="*/ 1 h 84"/>
                  <a:gd name="T38" fmla="*/ 17 w 18"/>
                  <a:gd name="T39" fmla="*/ 0 h 84"/>
                  <a:gd name="T40" fmla="*/ 16 w 18"/>
                  <a:gd name="T41" fmla="*/ 0 h 84"/>
                  <a:gd name="T42" fmla="*/ 15 w 18"/>
                  <a:gd name="T43" fmla="*/ 0 h 84"/>
                  <a:gd name="T44" fmla="*/ 13 w 18"/>
                  <a:gd name="T45" fmla="*/ 0 h 84"/>
                  <a:gd name="T46" fmla="*/ 9 w 18"/>
                  <a:gd name="T47" fmla="*/ 1 h 84"/>
                  <a:gd name="T48" fmla="*/ 5 w 18"/>
                  <a:gd name="T49" fmla="*/ 2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
                  <a:gd name="T76" fmla="*/ 0 h 84"/>
                  <a:gd name="T77" fmla="*/ 18 w 1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 h="84">
                    <a:moveTo>
                      <a:pt x="5" y="2"/>
                    </a:moveTo>
                    <a:lnTo>
                      <a:pt x="5" y="3"/>
                    </a:lnTo>
                    <a:lnTo>
                      <a:pt x="4" y="8"/>
                    </a:lnTo>
                    <a:lnTo>
                      <a:pt x="2" y="15"/>
                    </a:lnTo>
                    <a:lnTo>
                      <a:pt x="1" y="25"/>
                    </a:lnTo>
                    <a:lnTo>
                      <a:pt x="0" y="37"/>
                    </a:lnTo>
                    <a:lnTo>
                      <a:pt x="0" y="51"/>
                    </a:lnTo>
                    <a:lnTo>
                      <a:pt x="1" y="66"/>
                    </a:lnTo>
                    <a:lnTo>
                      <a:pt x="5" y="83"/>
                    </a:lnTo>
                    <a:lnTo>
                      <a:pt x="16" y="82"/>
                    </a:lnTo>
                    <a:lnTo>
                      <a:pt x="16" y="80"/>
                    </a:lnTo>
                    <a:lnTo>
                      <a:pt x="15" y="73"/>
                    </a:lnTo>
                    <a:lnTo>
                      <a:pt x="13" y="63"/>
                    </a:lnTo>
                    <a:lnTo>
                      <a:pt x="12" y="51"/>
                    </a:lnTo>
                    <a:lnTo>
                      <a:pt x="11" y="38"/>
                    </a:lnTo>
                    <a:lnTo>
                      <a:pt x="12" y="24"/>
                    </a:lnTo>
                    <a:lnTo>
                      <a:pt x="13" y="11"/>
                    </a:lnTo>
                    <a:lnTo>
                      <a:pt x="17" y="1"/>
                    </a:lnTo>
                    <a:lnTo>
                      <a:pt x="17" y="0"/>
                    </a:lnTo>
                    <a:lnTo>
                      <a:pt x="16" y="0"/>
                    </a:lnTo>
                    <a:lnTo>
                      <a:pt x="15" y="0"/>
                    </a:lnTo>
                    <a:lnTo>
                      <a:pt x="13" y="0"/>
                    </a:lnTo>
                    <a:lnTo>
                      <a:pt x="9" y="1"/>
                    </a:lnTo>
                    <a:lnTo>
                      <a:pt x="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1" name="Freeform 152"/>
              <p:cNvSpPr>
                <a:spLocks/>
              </p:cNvSpPr>
              <p:nvPr/>
            </p:nvSpPr>
            <p:spPr bwMode="auto">
              <a:xfrm>
                <a:off x="5284" y="1297"/>
                <a:ext cx="58" cy="227"/>
              </a:xfrm>
              <a:custGeom>
                <a:avLst/>
                <a:gdLst>
                  <a:gd name="T0" fmla="*/ 57 w 58"/>
                  <a:gd name="T1" fmla="*/ 2 h 227"/>
                  <a:gd name="T2" fmla="*/ 56 w 58"/>
                  <a:gd name="T3" fmla="*/ 3 h 227"/>
                  <a:gd name="T4" fmla="*/ 52 w 58"/>
                  <a:gd name="T5" fmla="*/ 9 h 227"/>
                  <a:gd name="T6" fmla="*/ 47 w 58"/>
                  <a:gd name="T7" fmla="*/ 21 h 227"/>
                  <a:gd name="T8" fmla="*/ 42 w 58"/>
                  <a:gd name="T9" fmla="*/ 40 h 227"/>
                  <a:gd name="T10" fmla="*/ 38 w 58"/>
                  <a:gd name="T11" fmla="*/ 68 h 227"/>
                  <a:gd name="T12" fmla="*/ 36 w 58"/>
                  <a:gd name="T13" fmla="*/ 108 h 227"/>
                  <a:gd name="T14" fmla="*/ 37 w 58"/>
                  <a:gd name="T15" fmla="*/ 160 h 227"/>
                  <a:gd name="T16" fmla="*/ 43 w 58"/>
                  <a:gd name="T17" fmla="*/ 226 h 227"/>
                  <a:gd name="T18" fmla="*/ 10 w 58"/>
                  <a:gd name="T19" fmla="*/ 226 h 227"/>
                  <a:gd name="T20" fmla="*/ 10 w 58"/>
                  <a:gd name="T21" fmla="*/ 220 h 227"/>
                  <a:gd name="T22" fmla="*/ 7 w 58"/>
                  <a:gd name="T23" fmla="*/ 201 h 227"/>
                  <a:gd name="T24" fmla="*/ 4 w 58"/>
                  <a:gd name="T25" fmla="*/ 174 h 227"/>
                  <a:gd name="T26" fmla="*/ 1 w 58"/>
                  <a:gd name="T27" fmla="*/ 140 h 227"/>
                  <a:gd name="T28" fmla="*/ 0 w 58"/>
                  <a:gd name="T29" fmla="*/ 103 h 227"/>
                  <a:gd name="T30" fmla="*/ 2 w 58"/>
                  <a:gd name="T31" fmla="*/ 66 h 227"/>
                  <a:gd name="T32" fmla="*/ 8 w 58"/>
                  <a:gd name="T33" fmla="*/ 30 h 227"/>
                  <a:gd name="T34" fmla="*/ 18 w 58"/>
                  <a:gd name="T35" fmla="*/ 0 h 227"/>
                  <a:gd name="T36" fmla="*/ 57 w 58"/>
                  <a:gd name="T37" fmla="*/ 2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227"/>
                  <a:gd name="T59" fmla="*/ 58 w 58"/>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227">
                    <a:moveTo>
                      <a:pt x="57" y="2"/>
                    </a:moveTo>
                    <a:lnTo>
                      <a:pt x="56" y="3"/>
                    </a:lnTo>
                    <a:lnTo>
                      <a:pt x="52" y="9"/>
                    </a:lnTo>
                    <a:lnTo>
                      <a:pt x="47" y="21"/>
                    </a:lnTo>
                    <a:lnTo>
                      <a:pt x="42" y="40"/>
                    </a:lnTo>
                    <a:lnTo>
                      <a:pt x="38" y="68"/>
                    </a:lnTo>
                    <a:lnTo>
                      <a:pt x="36" y="108"/>
                    </a:lnTo>
                    <a:lnTo>
                      <a:pt x="37" y="160"/>
                    </a:lnTo>
                    <a:lnTo>
                      <a:pt x="43" y="226"/>
                    </a:lnTo>
                    <a:lnTo>
                      <a:pt x="10" y="226"/>
                    </a:lnTo>
                    <a:lnTo>
                      <a:pt x="10" y="220"/>
                    </a:lnTo>
                    <a:lnTo>
                      <a:pt x="7" y="201"/>
                    </a:lnTo>
                    <a:lnTo>
                      <a:pt x="4" y="174"/>
                    </a:lnTo>
                    <a:lnTo>
                      <a:pt x="1" y="140"/>
                    </a:lnTo>
                    <a:lnTo>
                      <a:pt x="0" y="103"/>
                    </a:lnTo>
                    <a:lnTo>
                      <a:pt x="2" y="66"/>
                    </a:lnTo>
                    <a:lnTo>
                      <a:pt x="8" y="30"/>
                    </a:lnTo>
                    <a:lnTo>
                      <a:pt x="18" y="0"/>
                    </a:lnTo>
                    <a:lnTo>
                      <a:pt x="5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2" name="Freeform 153"/>
              <p:cNvSpPr>
                <a:spLocks/>
              </p:cNvSpPr>
              <p:nvPr/>
            </p:nvSpPr>
            <p:spPr bwMode="auto">
              <a:xfrm>
                <a:off x="5287" y="1313"/>
                <a:ext cx="49" cy="194"/>
              </a:xfrm>
              <a:custGeom>
                <a:avLst/>
                <a:gdLst>
                  <a:gd name="T0" fmla="*/ 48 w 49"/>
                  <a:gd name="T1" fmla="*/ 1 h 194"/>
                  <a:gd name="T2" fmla="*/ 46 w 49"/>
                  <a:gd name="T3" fmla="*/ 3 h 194"/>
                  <a:gd name="T4" fmla="*/ 44 w 49"/>
                  <a:gd name="T5" fmla="*/ 8 h 194"/>
                  <a:gd name="T6" fmla="*/ 39 w 49"/>
                  <a:gd name="T7" fmla="*/ 18 h 194"/>
                  <a:gd name="T8" fmla="*/ 35 w 49"/>
                  <a:gd name="T9" fmla="*/ 34 h 194"/>
                  <a:gd name="T10" fmla="*/ 32 w 49"/>
                  <a:gd name="T11" fmla="*/ 58 h 194"/>
                  <a:gd name="T12" fmla="*/ 30 w 49"/>
                  <a:gd name="T13" fmla="*/ 92 h 194"/>
                  <a:gd name="T14" fmla="*/ 31 w 49"/>
                  <a:gd name="T15" fmla="*/ 136 h 194"/>
                  <a:gd name="T16" fmla="*/ 36 w 49"/>
                  <a:gd name="T17" fmla="*/ 193 h 194"/>
                  <a:gd name="T18" fmla="*/ 9 w 49"/>
                  <a:gd name="T19" fmla="*/ 193 h 194"/>
                  <a:gd name="T20" fmla="*/ 8 w 49"/>
                  <a:gd name="T21" fmla="*/ 187 h 194"/>
                  <a:gd name="T22" fmla="*/ 5 w 49"/>
                  <a:gd name="T23" fmla="*/ 172 h 194"/>
                  <a:gd name="T24" fmla="*/ 3 w 49"/>
                  <a:gd name="T25" fmla="*/ 148 h 194"/>
                  <a:gd name="T26" fmla="*/ 1 w 49"/>
                  <a:gd name="T27" fmla="*/ 120 h 194"/>
                  <a:gd name="T28" fmla="*/ 0 w 49"/>
                  <a:gd name="T29" fmla="*/ 88 h 194"/>
                  <a:gd name="T30" fmla="*/ 2 w 49"/>
                  <a:gd name="T31" fmla="*/ 56 h 194"/>
                  <a:gd name="T32" fmla="*/ 6 w 49"/>
                  <a:gd name="T33" fmla="*/ 26 h 194"/>
                  <a:gd name="T34" fmla="*/ 15 w 49"/>
                  <a:gd name="T35" fmla="*/ 0 h 194"/>
                  <a:gd name="T36" fmla="*/ 48 w 49"/>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194"/>
                  <a:gd name="T59" fmla="*/ 49 w 49"/>
                  <a:gd name="T60" fmla="*/ 194 h 1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194">
                    <a:moveTo>
                      <a:pt x="48" y="1"/>
                    </a:moveTo>
                    <a:lnTo>
                      <a:pt x="46" y="3"/>
                    </a:lnTo>
                    <a:lnTo>
                      <a:pt x="44" y="8"/>
                    </a:lnTo>
                    <a:lnTo>
                      <a:pt x="39" y="18"/>
                    </a:lnTo>
                    <a:lnTo>
                      <a:pt x="35" y="34"/>
                    </a:lnTo>
                    <a:lnTo>
                      <a:pt x="32" y="58"/>
                    </a:lnTo>
                    <a:lnTo>
                      <a:pt x="30" y="92"/>
                    </a:lnTo>
                    <a:lnTo>
                      <a:pt x="31" y="136"/>
                    </a:lnTo>
                    <a:lnTo>
                      <a:pt x="36" y="193"/>
                    </a:lnTo>
                    <a:lnTo>
                      <a:pt x="9" y="193"/>
                    </a:lnTo>
                    <a:lnTo>
                      <a:pt x="8" y="187"/>
                    </a:lnTo>
                    <a:lnTo>
                      <a:pt x="5" y="172"/>
                    </a:lnTo>
                    <a:lnTo>
                      <a:pt x="3" y="148"/>
                    </a:lnTo>
                    <a:lnTo>
                      <a:pt x="1" y="120"/>
                    </a:lnTo>
                    <a:lnTo>
                      <a:pt x="0" y="88"/>
                    </a:lnTo>
                    <a:lnTo>
                      <a:pt x="2" y="56"/>
                    </a:lnTo>
                    <a:lnTo>
                      <a:pt x="6" y="26"/>
                    </a:lnTo>
                    <a:lnTo>
                      <a:pt x="15" y="0"/>
                    </a:lnTo>
                    <a:lnTo>
                      <a:pt x="4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3" name="Freeform 154"/>
              <p:cNvSpPr>
                <a:spLocks/>
              </p:cNvSpPr>
              <p:nvPr/>
            </p:nvSpPr>
            <p:spPr bwMode="auto">
              <a:xfrm>
                <a:off x="5288" y="1329"/>
                <a:ext cx="41" cy="160"/>
              </a:xfrm>
              <a:custGeom>
                <a:avLst/>
                <a:gdLst>
                  <a:gd name="T0" fmla="*/ 40 w 41"/>
                  <a:gd name="T1" fmla="*/ 1 h 160"/>
                  <a:gd name="T2" fmla="*/ 39 w 41"/>
                  <a:gd name="T3" fmla="*/ 2 h 160"/>
                  <a:gd name="T4" fmla="*/ 36 w 41"/>
                  <a:gd name="T5" fmla="*/ 6 h 160"/>
                  <a:gd name="T6" fmla="*/ 33 w 41"/>
                  <a:gd name="T7" fmla="*/ 14 h 160"/>
                  <a:gd name="T8" fmla="*/ 30 w 41"/>
                  <a:gd name="T9" fmla="*/ 28 h 160"/>
                  <a:gd name="T10" fmla="*/ 27 w 41"/>
                  <a:gd name="T11" fmla="*/ 48 h 160"/>
                  <a:gd name="T12" fmla="*/ 26 w 41"/>
                  <a:gd name="T13" fmla="*/ 76 h 160"/>
                  <a:gd name="T14" fmla="*/ 26 w 41"/>
                  <a:gd name="T15" fmla="*/ 113 h 160"/>
                  <a:gd name="T16" fmla="*/ 30 w 41"/>
                  <a:gd name="T17" fmla="*/ 159 h 160"/>
                  <a:gd name="T18" fmla="*/ 8 w 41"/>
                  <a:gd name="T19" fmla="*/ 159 h 160"/>
                  <a:gd name="T20" fmla="*/ 7 w 41"/>
                  <a:gd name="T21" fmla="*/ 154 h 160"/>
                  <a:gd name="T22" fmla="*/ 5 w 41"/>
                  <a:gd name="T23" fmla="*/ 141 h 160"/>
                  <a:gd name="T24" fmla="*/ 3 w 41"/>
                  <a:gd name="T25" fmla="*/ 122 h 160"/>
                  <a:gd name="T26" fmla="*/ 1 w 41"/>
                  <a:gd name="T27" fmla="*/ 98 h 160"/>
                  <a:gd name="T28" fmla="*/ 0 w 41"/>
                  <a:gd name="T29" fmla="*/ 73 h 160"/>
                  <a:gd name="T30" fmla="*/ 1 w 41"/>
                  <a:gd name="T31" fmla="*/ 46 h 160"/>
                  <a:gd name="T32" fmla="*/ 5 w 41"/>
                  <a:gd name="T33" fmla="*/ 22 h 160"/>
                  <a:gd name="T34" fmla="*/ 13 w 41"/>
                  <a:gd name="T35" fmla="*/ 0 h 160"/>
                  <a:gd name="T36" fmla="*/ 40 w 41"/>
                  <a:gd name="T37" fmla="*/ 1 h 1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60"/>
                  <a:gd name="T59" fmla="*/ 41 w 41"/>
                  <a:gd name="T60" fmla="*/ 160 h 1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60">
                    <a:moveTo>
                      <a:pt x="40" y="1"/>
                    </a:moveTo>
                    <a:lnTo>
                      <a:pt x="39" y="2"/>
                    </a:lnTo>
                    <a:lnTo>
                      <a:pt x="36" y="6"/>
                    </a:lnTo>
                    <a:lnTo>
                      <a:pt x="33" y="14"/>
                    </a:lnTo>
                    <a:lnTo>
                      <a:pt x="30" y="28"/>
                    </a:lnTo>
                    <a:lnTo>
                      <a:pt x="27" y="48"/>
                    </a:lnTo>
                    <a:lnTo>
                      <a:pt x="26" y="76"/>
                    </a:lnTo>
                    <a:lnTo>
                      <a:pt x="26" y="113"/>
                    </a:lnTo>
                    <a:lnTo>
                      <a:pt x="30" y="159"/>
                    </a:lnTo>
                    <a:lnTo>
                      <a:pt x="8" y="159"/>
                    </a:lnTo>
                    <a:lnTo>
                      <a:pt x="7" y="154"/>
                    </a:lnTo>
                    <a:lnTo>
                      <a:pt x="5" y="141"/>
                    </a:lnTo>
                    <a:lnTo>
                      <a:pt x="3" y="122"/>
                    </a:lnTo>
                    <a:lnTo>
                      <a:pt x="1" y="98"/>
                    </a:lnTo>
                    <a:lnTo>
                      <a:pt x="0" y="73"/>
                    </a:lnTo>
                    <a:lnTo>
                      <a:pt x="1" y="46"/>
                    </a:lnTo>
                    <a:lnTo>
                      <a:pt x="5" y="22"/>
                    </a:lnTo>
                    <a:lnTo>
                      <a:pt x="13" y="0"/>
                    </a:lnTo>
                    <a:lnTo>
                      <a:pt x="40"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4" name="Freeform 155"/>
              <p:cNvSpPr>
                <a:spLocks/>
              </p:cNvSpPr>
              <p:nvPr/>
            </p:nvSpPr>
            <p:spPr bwMode="auto">
              <a:xfrm>
                <a:off x="5291" y="1344"/>
                <a:ext cx="33" cy="128"/>
              </a:xfrm>
              <a:custGeom>
                <a:avLst/>
                <a:gdLst>
                  <a:gd name="T0" fmla="*/ 32 w 33"/>
                  <a:gd name="T1" fmla="*/ 1 h 128"/>
                  <a:gd name="T2" fmla="*/ 31 w 33"/>
                  <a:gd name="T3" fmla="*/ 2 h 128"/>
                  <a:gd name="T4" fmla="*/ 29 w 33"/>
                  <a:gd name="T5" fmla="*/ 5 h 128"/>
                  <a:gd name="T6" fmla="*/ 26 w 33"/>
                  <a:gd name="T7" fmla="*/ 12 h 128"/>
                  <a:gd name="T8" fmla="*/ 23 w 33"/>
                  <a:gd name="T9" fmla="*/ 23 h 128"/>
                  <a:gd name="T10" fmla="*/ 21 w 33"/>
                  <a:gd name="T11" fmla="*/ 39 h 128"/>
                  <a:gd name="T12" fmla="*/ 20 w 33"/>
                  <a:gd name="T13" fmla="*/ 61 h 128"/>
                  <a:gd name="T14" fmla="*/ 21 w 33"/>
                  <a:gd name="T15" fmla="*/ 90 h 128"/>
                  <a:gd name="T16" fmla="*/ 24 w 33"/>
                  <a:gd name="T17" fmla="*/ 127 h 128"/>
                  <a:gd name="T18" fmla="*/ 6 w 33"/>
                  <a:gd name="T19" fmla="*/ 127 h 128"/>
                  <a:gd name="T20" fmla="*/ 5 w 33"/>
                  <a:gd name="T21" fmla="*/ 123 h 128"/>
                  <a:gd name="T22" fmla="*/ 3 w 33"/>
                  <a:gd name="T23" fmla="*/ 113 h 128"/>
                  <a:gd name="T24" fmla="*/ 2 w 33"/>
                  <a:gd name="T25" fmla="*/ 98 h 128"/>
                  <a:gd name="T26" fmla="*/ 1 w 33"/>
                  <a:gd name="T27" fmla="*/ 79 h 128"/>
                  <a:gd name="T28" fmla="*/ 0 w 33"/>
                  <a:gd name="T29" fmla="*/ 58 h 128"/>
                  <a:gd name="T30" fmla="*/ 1 w 33"/>
                  <a:gd name="T31" fmla="*/ 37 h 128"/>
                  <a:gd name="T32" fmla="*/ 5 w 33"/>
                  <a:gd name="T33" fmla="*/ 17 h 128"/>
                  <a:gd name="T34" fmla="*/ 10 w 33"/>
                  <a:gd name="T35" fmla="*/ 0 h 128"/>
                  <a:gd name="T36" fmla="*/ 32 w 33"/>
                  <a:gd name="T37" fmla="*/ 1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
                  <a:gd name="T58" fmla="*/ 0 h 128"/>
                  <a:gd name="T59" fmla="*/ 33 w 33"/>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 h="128">
                    <a:moveTo>
                      <a:pt x="32" y="1"/>
                    </a:moveTo>
                    <a:lnTo>
                      <a:pt x="31" y="2"/>
                    </a:lnTo>
                    <a:lnTo>
                      <a:pt x="29" y="5"/>
                    </a:lnTo>
                    <a:lnTo>
                      <a:pt x="26" y="12"/>
                    </a:lnTo>
                    <a:lnTo>
                      <a:pt x="23" y="23"/>
                    </a:lnTo>
                    <a:lnTo>
                      <a:pt x="21" y="39"/>
                    </a:lnTo>
                    <a:lnTo>
                      <a:pt x="20" y="61"/>
                    </a:lnTo>
                    <a:lnTo>
                      <a:pt x="21" y="90"/>
                    </a:lnTo>
                    <a:lnTo>
                      <a:pt x="24" y="127"/>
                    </a:lnTo>
                    <a:lnTo>
                      <a:pt x="6" y="127"/>
                    </a:lnTo>
                    <a:lnTo>
                      <a:pt x="5" y="123"/>
                    </a:lnTo>
                    <a:lnTo>
                      <a:pt x="3" y="113"/>
                    </a:lnTo>
                    <a:lnTo>
                      <a:pt x="2" y="98"/>
                    </a:lnTo>
                    <a:lnTo>
                      <a:pt x="1" y="79"/>
                    </a:lnTo>
                    <a:lnTo>
                      <a:pt x="0" y="58"/>
                    </a:lnTo>
                    <a:lnTo>
                      <a:pt x="1" y="37"/>
                    </a:lnTo>
                    <a:lnTo>
                      <a:pt x="5" y="17"/>
                    </a:lnTo>
                    <a:lnTo>
                      <a:pt x="10" y="0"/>
                    </a:lnTo>
                    <a:lnTo>
                      <a:pt x="32"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5" name="Freeform 156"/>
              <p:cNvSpPr>
                <a:spLocks/>
              </p:cNvSpPr>
              <p:nvPr/>
            </p:nvSpPr>
            <p:spPr bwMode="auto">
              <a:xfrm>
                <a:off x="5293" y="1360"/>
                <a:ext cx="24" cy="94"/>
              </a:xfrm>
              <a:custGeom>
                <a:avLst/>
                <a:gdLst>
                  <a:gd name="T0" fmla="*/ 23 w 24"/>
                  <a:gd name="T1" fmla="*/ 1 h 94"/>
                  <a:gd name="T2" fmla="*/ 22 w 24"/>
                  <a:gd name="T3" fmla="*/ 1 h 94"/>
                  <a:gd name="T4" fmla="*/ 21 w 24"/>
                  <a:gd name="T5" fmla="*/ 4 h 94"/>
                  <a:gd name="T6" fmla="*/ 19 w 24"/>
                  <a:gd name="T7" fmla="*/ 9 h 94"/>
                  <a:gd name="T8" fmla="*/ 17 w 24"/>
                  <a:gd name="T9" fmla="*/ 16 h 94"/>
                  <a:gd name="T10" fmla="*/ 15 w 24"/>
                  <a:gd name="T11" fmla="*/ 28 h 94"/>
                  <a:gd name="T12" fmla="*/ 15 w 24"/>
                  <a:gd name="T13" fmla="*/ 45 h 94"/>
                  <a:gd name="T14" fmla="*/ 15 w 24"/>
                  <a:gd name="T15" fmla="*/ 66 h 94"/>
                  <a:gd name="T16" fmla="*/ 17 w 24"/>
                  <a:gd name="T17" fmla="*/ 93 h 94"/>
                  <a:gd name="T18" fmla="*/ 4 w 24"/>
                  <a:gd name="T19" fmla="*/ 93 h 94"/>
                  <a:gd name="T20" fmla="*/ 4 w 24"/>
                  <a:gd name="T21" fmla="*/ 91 h 94"/>
                  <a:gd name="T22" fmla="*/ 3 w 24"/>
                  <a:gd name="T23" fmla="*/ 83 h 94"/>
                  <a:gd name="T24" fmla="*/ 1 w 24"/>
                  <a:gd name="T25" fmla="*/ 71 h 94"/>
                  <a:gd name="T26" fmla="*/ 0 w 24"/>
                  <a:gd name="T27" fmla="*/ 58 h 94"/>
                  <a:gd name="T28" fmla="*/ 0 w 24"/>
                  <a:gd name="T29" fmla="*/ 42 h 94"/>
                  <a:gd name="T30" fmla="*/ 1 w 24"/>
                  <a:gd name="T31" fmla="*/ 27 h 94"/>
                  <a:gd name="T32" fmla="*/ 3 w 24"/>
                  <a:gd name="T33" fmla="*/ 13 h 94"/>
                  <a:gd name="T34" fmla="*/ 8 w 24"/>
                  <a:gd name="T35" fmla="*/ 0 h 94"/>
                  <a:gd name="T36" fmla="*/ 23 w 24"/>
                  <a:gd name="T37" fmla="*/ 1 h 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94"/>
                  <a:gd name="T59" fmla="*/ 24 w 24"/>
                  <a:gd name="T60" fmla="*/ 94 h 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94">
                    <a:moveTo>
                      <a:pt x="23" y="1"/>
                    </a:moveTo>
                    <a:lnTo>
                      <a:pt x="22" y="1"/>
                    </a:lnTo>
                    <a:lnTo>
                      <a:pt x="21" y="4"/>
                    </a:lnTo>
                    <a:lnTo>
                      <a:pt x="19" y="9"/>
                    </a:lnTo>
                    <a:lnTo>
                      <a:pt x="17" y="16"/>
                    </a:lnTo>
                    <a:lnTo>
                      <a:pt x="15" y="28"/>
                    </a:lnTo>
                    <a:lnTo>
                      <a:pt x="15" y="45"/>
                    </a:lnTo>
                    <a:lnTo>
                      <a:pt x="15" y="66"/>
                    </a:lnTo>
                    <a:lnTo>
                      <a:pt x="17" y="93"/>
                    </a:lnTo>
                    <a:lnTo>
                      <a:pt x="4" y="93"/>
                    </a:lnTo>
                    <a:lnTo>
                      <a:pt x="4" y="91"/>
                    </a:lnTo>
                    <a:lnTo>
                      <a:pt x="3" y="83"/>
                    </a:lnTo>
                    <a:lnTo>
                      <a:pt x="1" y="71"/>
                    </a:lnTo>
                    <a:lnTo>
                      <a:pt x="0" y="58"/>
                    </a:lnTo>
                    <a:lnTo>
                      <a:pt x="0" y="42"/>
                    </a:lnTo>
                    <a:lnTo>
                      <a:pt x="1" y="27"/>
                    </a:lnTo>
                    <a:lnTo>
                      <a:pt x="3" y="13"/>
                    </a:lnTo>
                    <a:lnTo>
                      <a:pt x="8" y="0"/>
                    </a:lnTo>
                    <a:lnTo>
                      <a:pt x="2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6" name="Rectangle 157"/>
              <p:cNvSpPr>
                <a:spLocks noChangeArrowheads="1"/>
              </p:cNvSpPr>
              <p:nvPr/>
            </p:nvSpPr>
            <p:spPr bwMode="auto">
              <a:xfrm>
                <a:off x="4988" y="1337"/>
                <a:ext cx="7" cy="29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37" name="Freeform 158"/>
              <p:cNvSpPr>
                <a:spLocks/>
              </p:cNvSpPr>
              <p:nvPr/>
            </p:nvSpPr>
            <p:spPr bwMode="auto">
              <a:xfrm>
                <a:off x="5091" y="1333"/>
                <a:ext cx="116" cy="136"/>
              </a:xfrm>
              <a:custGeom>
                <a:avLst/>
                <a:gdLst>
                  <a:gd name="T0" fmla="*/ 11 w 116"/>
                  <a:gd name="T1" fmla="*/ 13 h 136"/>
                  <a:gd name="T2" fmla="*/ 10 w 116"/>
                  <a:gd name="T3" fmla="*/ 15 h 136"/>
                  <a:gd name="T4" fmla="*/ 8 w 116"/>
                  <a:gd name="T5" fmla="*/ 23 h 136"/>
                  <a:gd name="T6" fmla="*/ 5 w 116"/>
                  <a:gd name="T7" fmla="*/ 34 h 136"/>
                  <a:gd name="T8" fmla="*/ 2 w 116"/>
                  <a:gd name="T9" fmla="*/ 50 h 136"/>
                  <a:gd name="T10" fmla="*/ 1 w 116"/>
                  <a:gd name="T11" fmla="*/ 68 h 136"/>
                  <a:gd name="T12" fmla="*/ 0 w 116"/>
                  <a:gd name="T13" fmla="*/ 89 h 136"/>
                  <a:gd name="T14" fmla="*/ 2 w 116"/>
                  <a:gd name="T15" fmla="*/ 111 h 136"/>
                  <a:gd name="T16" fmla="*/ 7 w 116"/>
                  <a:gd name="T17" fmla="*/ 135 h 136"/>
                  <a:gd name="T18" fmla="*/ 7 w 116"/>
                  <a:gd name="T19" fmla="*/ 134 h 136"/>
                  <a:gd name="T20" fmla="*/ 7 w 116"/>
                  <a:gd name="T21" fmla="*/ 131 h 136"/>
                  <a:gd name="T22" fmla="*/ 7 w 116"/>
                  <a:gd name="T23" fmla="*/ 126 h 136"/>
                  <a:gd name="T24" fmla="*/ 7 w 116"/>
                  <a:gd name="T25" fmla="*/ 120 h 136"/>
                  <a:gd name="T26" fmla="*/ 8 w 116"/>
                  <a:gd name="T27" fmla="*/ 113 h 136"/>
                  <a:gd name="T28" fmla="*/ 9 w 116"/>
                  <a:gd name="T29" fmla="*/ 105 h 136"/>
                  <a:gd name="T30" fmla="*/ 10 w 116"/>
                  <a:gd name="T31" fmla="*/ 96 h 136"/>
                  <a:gd name="T32" fmla="*/ 12 w 116"/>
                  <a:gd name="T33" fmla="*/ 86 h 136"/>
                  <a:gd name="T34" fmla="*/ 15 w 116"/>
                  <a:gd name="T35" fmla="*/ 77 h 136"/>
                  <a:gd name="T36" fmla="*/ 19 w 116"/>
                  <a:gd name="T37" fmla="*/ 68 h 136"/>
                  <a:gd name="T38" fmla="*/ 23 w 116"/>
                  <a:gd name="T39" fmla="*/ 60 h 136"/>
                  <a:gd name="T40" fmla="*/ 29 w 116"/>
                  <a:gd name="T41" fmla="*/ 52 h 136"/>
                  <a:gd name="T42" fmla="*/ 36 w 116"/>
                  <a:gd name="T43" fmla="*/ 44 h 136"/>
                  <a:gd name="T44" fmla="*/ 43 w 116"/>
                  <a:gd name="T45" fmla="*/ 39 h 136"/>
                  <a:gd name="T46" fmla="*/ 53 w 116"/>
                  <a:gd name="T47" fmla="*/ 35 h 136"/>
                  <a:gd name="T48" fmla="*/ 64 w 116"/>
                  <a:gd name="T49" fmla="*/ 33 h 136"/>
                  <a:gd name="T50" fmla="*/ 64 w 116"/>
                  <a:gd name="T51" fmla="*/ 32 h 136"/>
                  <a:gd name="T52" fmla="*/ 67 w 116"/>
                  <a:gd name="T53" fmla="*/ 31 h 136"/>
                  <a:gd name="T54" fmla="*/ 70 w 116"/>
                  <a:gd name="T55" fmla="*/ 28 h 136"/>
                  <a:gd name="T56" fmla="*/ 75 w 116"/>
                  <a:gd name="T57" fmla="*/ 25 h 136"/>
                  <a:gd name="T58" fmla="*/ 82 w 116"/>
                  <a:gd name="T59" fmla="*/ 21 h 136"/>
                  <a:gd name="T60" fmla="*/ 91 w 116"/>
                  <a:gd name="T61" fmla="*/ 17 h 136"/>
                  <a:gd name="T62" fmla="*/ 102 w 116"/>
                  <a:gd name="T63" fmla="*/ 11 h 136"/>
                  <a:gd name="T64" fmla="*/ 115 w 116"/>
                  <a:gd name="T65" fmla="*/ 5 h 136"/>
                  <a:gd name="T66" fmla="*/ 114 w 116"/>
                  <a:gd name="T67" fmla="*/ 5 h 136"/>
                  <a:gd name="T68" fmla="*/ 112 w 116"/>
                  <a:gd name="T69" fmla="*/ 5 h 136"/>
                  <a:gd name="T70" fmla="*/ 109 w 116"/>
                  <a:gd name="T71" fmla="*/ 4 h 136"/>
                  <a:gd name="T72" fmla="*/ 105 w 116"/>
                  <a:gd name="T73" fmla="*/ 3 h 136"/>
                  <a:gd name="T74" fmla="*/ 100 w 116"/>
                  <a:gd name="T75" fmla="*/ 2 h 136"/>
                  <a:gd name="T76" fmla="*/ 94 w 116"/>
                  <a:gd name="T77" fmla="*/ 2 h 136"/>
                  <a:gd name="T78" fmla="*/ 87 w 116"/>
                  <a:gd name="T79" fmla="*/ 1 h 136"/>
                  <a:gd name="T80" fmla="*/ 80 w 116"/>
                  <a:gd name="T81" fmla="*/ 0 h 136"/>
                  <a:gd name="T82" fmla="*/ 72 w 116"/>
                  <a:gd name="T83" fmla="*/ 0 h 136"/>
                  <a:gd name="T84" fmla="*/ 64 w 116"/>
                  <a:gd name="T85" fmla="*/ 0 h 136"/>
                  <a:gd name="T86" fmla="*/ 55 w 116"/>
                  <a:gd name="T87" fmla="*/ 1 h 136"/>
                  <a:gd name="T88" fmla="*/ 46 w 116"/>
                  <a:gd name="T89" fmla="*/ 2 h 136"/>
                  <a:gd name="T90" fmla="*/ 37 w 116"/>
                  <a:gd name="T91" fmla="*/ 3 h 136"/>
                  <a:gd name="T92" fmla="*/ 28 w 116"/>
                  <a:gd name="T93" fmla="*/ 6 h 136"/>
                  <a:gd name="T94" fmla="*/ 19 w 116"/>
                  <a:gd name="T95" fmla="*/ 9 h 136"/>
                  <a:gd name="T96" fmla="*/ 11 w 116"/>
                  <a:gd name="T97" fmla="*/ 13 h 1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
                  <a:gd name="T148" fmla="*/ 0 h 136"/>
                  <a:gd name="T149" fmla="*/ 116 w 116"/>
                  <a:gd name="T150" fmla="*/ 136 h 1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 h="136">
                    <a:moveTo>
                      <a:pt x="11" y="13"/>
                    </a:moveTo>
                    <a:lnTo>
                      <a:pt x="10" y="15"/>
                    </a:lnTo>
                    <a:lnTo>
                      <a:pt x="8" y="23"/>
                    </a:lnTo>
                    <a:lnTo>
                      <a:pt x="5" y="34"/>
                    </a:lnTo>
                    <a:lnTo>
                      <a:pt x="2" y="50"/>
                    </a:lnTo>
                    <a:lnTo>
                      <a:pt x="1" y="68"/>
                    </a:lnTo>
                    <a:lnTo>
                      <a:pt x="0" y="89"/>
                    </a:lnTo>
                    <a:lnTo>
                      <a:pt x="2" y="111"/>
                    </a:lnTo>
                    <a:lnTo>
                      <a:pt x="7" y="135"/>
                    </a:lnTo>
                    <a:lnTo>
                      <a:pt x="7" y="134"/>
                    </a:lnTo>
                    <a:lnTo>
                      <a:pt x="7" y="131"/>
                    </a:lnTo>
                    <a:lnTo>
                      <a:pt x="7" y="126"/>
                    </a:lnTo>
                    <a:lnTo>
                      <a:pt x="7" y="120"/>
                    </a:lnTo>
                    <a:lnTo>
                      <a:pt x="8" y="113"/>
                    </a:lnTo>
                    <a:lnTo>
                      <a:pt x="9" y="105"/>
                    </a:lnTo>
                    <a:lnTo>
                      <a:pt x="10" y="96"/>
                    </a:lnTo>
                    <a:lnTo>
                      <a:pt x="12" y="86"/>
                    </a:lnTo>
                    <a:lnTo>
                      <a:pt x="15" y="77"/>
                    </a:lnTo>
                    <a:lnTo>
                      <a:pt x="19" y="68"/>
                    </a:lnTo>
                    <a:lnTo>
                      <a:pt x="23" y="60"/>
                    </a:lnTo>
                    <a:lnTo>
                      <a:pt x="29" y="52"/>
                    </a:lnTo>
                    <a:lnTo>
                      <a:pt x="36" y="44"/>
                    </a:lnTo>
                    <a:lnTo>
                      <a:pt x="43" y="39"/>
                    </a:lnTo>
                    <a:lnTo>
                      <a:pt x="53" y="35"/>
                    </a:lnTo>
                    <a:lnTo>
                      <a:pt x="64" y="33"/>
                    </a:lnTo>
                    <a:lnTo>
                      <a:pt x="64" y="32"/>
                    </a:lnTo>
                    <a:lnTo>
                      <a:pt x="67" y="31"/>
                    </a:lnTo>
                    <a:lnTo>
                      <a:pt x="70" y="28"/>
                    </a:lnTo>
                    <a:lnTo>
                      <a:pt x="75" y="25"/>
                    </a:lnTo>
                    <a:lnTo>
                      <a:pt x="82" y="21"/>
                    </a:lnTo>
                    <a:lnTo>
                      <a:pt x="91" y="17"/>
                    </a:lnTo>
                    <a:lnTo>
                      <a:pt x="102" y="11"/>
                    </a:lnTo>
                    <a:lnTo>
                      <a:pt x="115" y="5"/>
                    </a:lnTo>
                    <a:lnTo>
                      <a:pt x="114" y="5"/>
                    </a:lnTo>
                    <a:lnTo>
                      <a:pt x="112" y="5"/>
                    </a:lnTo>
                    <a:lnTo>
                      <a:pt x="109" y="4"/>
                    </a:lnTo>
                    <a:lnTo>
                      <a:pt x="105" y="3"/>
                    </a:lnTo>
                    <a:lnTo>
                      <a:pt x="100" y="2"/>
                    </a:lnTo>
                    <a:lnTo>
                      <a:pt x="94" y="2"/>
                    </a:lnTo>
                    <a:lnTo>
                      <a:pt x="87" y="1"/>
                    </a:lnTo>
                    <a:lnTo>
                      <a:pt x="80" y="0"/>
                    </a:lnTo>
                    <a:lnTo>
                      <a:pt x="72" y="0"/>
                    </a:lnTo>
                    <a:lnTo>
                      <a:pt x="64" y="0"/>
                    </a:lnTo>
                    <a:lnTo>
                      <a:pt x="55" y="1"/>
                    </a:lnTo>
                    <a:lnTo>
                      <a:pt x="46" y="2"/>
                    </a:lnTo>
                    <a:lnTo>
                      <a:pt x="37" y="3"/>
                    </a:lnTo>
                    <a:lnTo>
                      <a:pt x="28" y="6"/>
                    </a:lnTo>
                    <a:lnTo>
                      <a:pt x="19" y="9"/>
                    </a:lnTo>
                    <a:lnTo>
                      <a:pt x="11" y="1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8" name="Freeform 159"/>
              <p:cNvSpPr>
                <a:spLocks/>
              </p:cNvSpPr>
              <p:nvPr/>
            </p:nvSpPr>
            <p:spPr bwMode="auto">
              <a:xfrm>
                <a:off x="4933" y="1434"/>
                <a:ext cx="94" cy="26"/>
              </a:xfrm>
              <a:custGeom>
                <a:avLst/>
                <a:gdLst>
                  <a:gd name="T0" fmla="*/ 0 w 94"/>
                  <a:gd name="T1" fmla="*/ 16 h 26"/>
                  <a:gd name="T2" fmla="*/ 0 w 94"/>
                  <a:gd name="T3" fmla="*/ 16 h 26"/>
                  <a:gd name="T4" fmla="*/ 1 w 94"/>
                  <a:gd name="T5" fmla="*/ 14 h 26"/>
                  <a:gd name="T6" fmla="*/ 2 w 94"/>
                  <a:gd name="T7" fmla="*/ 13 h 26"/>
                  <a:gd name="T8" fmla="*/ 3 w 94"/>
                  <a:gd name="T9" fmla="*/ 11 h 26"/>
                  <a:gd name="T10" fmla="*/ 5 w 94"/>
                  <a:gd name="T11" fmla="*/ 9 h 26"/>
                  <a:gd name="T12" fmla="*/ 8 w 94"/>
                  <a:gd name="T13" fmla="*/ 8 h 26"/>
                  <a:gd name="T14" fmla="*/ 12 w 94"/>
                  <a:gd name="T15" fmla="*/ 5 h 26"/>
                  <a:gd name="T16" fmla="*/ 16 w 94"/>
                  <a:gd name="T17" fmla="*/ 4 h 26"/>
                  <a:gd name="T18" fmla="*/ 22 w 94"/>
                  <a:gd name="T19" fmla="*/ 2 h 26"/>
                  <a:gd name="T20" fmla="*/ 28 w 94"/>
                  <a:gd name="T21" fmla="*/ 1 h 26"/>
                  <a:gd name="T22" fmla="*/ 36 w 94"/>
                  <a:gd name="T23" fmla="*/ 0 h 26"/>
                  <a:gd name="T24" fmla="*/ 45 w 94"/>
                  <a:gd name="T25" fmla="*/ 0 h 26"/>
                  <a:gd name="T26" fmla="*/ 55 w 94"/>
                  <a:gd name="T27" fmla="*/ 1 h 26"/>
                  <a:gd name="T28" fmla="*/ 66 w 94"/>
                  <a:gd name="T29" fmla="*/ 2 h 26"/>
                  <a:gd name="T30" fmla="*/ 79 w 94"/>
                  <a:gd name="T31" fmla="*/ 5 h 26"/>
                  <a:gd name="T32" fmla="*/ 93 w 94"/>
                  <a:gd name="T33" fmla="*/ 9 h 26"/>
                  <a:gd name="T34" fmla="*/ 91 w 94"/>
                  <a:gd name="T35" fmla="*/ 14 h 26"/>
                  <a:gd name="T36" fmla="*/ 91 w 94"/>
                  <a:gd name="T37" fmla="*/ 14 h 26"/>
                  <a:gd name="T38" fmla="*/ 88 w 94"/>
                  <a:gd name="T39" fmla="*/ 13 h 26"/>
                  <a:gd name="T40" fmla="*/ 84 w 94"/>
                  <a:gd name="T41" fmla="*/ 12 h 26"/>
                  <a:gd name="T42" fmla="*/ 80 w 94"/>
                  <a:gd name="T43" fmla="*/ 11 h 26"/>
                  <a:gd name="T44" fmla="*/ 74 w 94"/>
                  <a:gd name="T45" fmla="*/ 10 h 26"/>
                  <a:gd name="T46" fmla="*/ 68 w 94"/>
                  <a:gd name="T47" fmla="*/ 8 h 26"/>
                  <a:gd name="T48" fmla="*/ 61 w 94"/>
                  <a:gd name="T49" fmla="*/ 8 h 26"/>
                  <a:gd name="T50" fmla="*/ 54 w 94"/>
                  <a:gd name="T51" fmla="*/ 7 h 26"/>
                  <a:gd name="T52" fmla="*/ 46 w 94"/>
                  <a:gd name="T53" fmla="*/ 6 h 26"/>
                  <a:gd name="T54" fmla="*/ 38 w 94"/>
                  <a:gd name="T55" fmla="*/ 6 h 26"/>
                  <a:gd name="T56" fmla="*/ 31 w 94"/>
                  <a:gd name="T57" fmla="*/ 7 h 26"/>
                  <a:gd name="T58" fmla="*/ 23 w 94"/>
                  <a:gd name="T59" fmla="*/ 9 h 26"/>
                  <a:gd name="T60" fmla="*/ 17 w 94"/>
                  <a:gd name="T61" fmla="*/ 11 h 26"/>
                  <a:gd name="T62" fmla="*/ 10 w 94"/>
                  <a:gd name="T63" fmla="*/ 14 h 26"/>
                  <a:gd name="T64" fmla="*/ 5 w 94"/>
                  <a:gd name="T65" fmla="*/ 19 h 26"/>
                  <a:gd name="T66" fmla="*/ 0 w 94"/>
                  <a:gd name="T67" fmla="*/ 25 h 26"/>
                  <a:gd name="T68" fmla="*/ 0 w 94"/>
                  <a:gd name="T69" fmla="*/ 16 h 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26"/>
                  <a:gd name="T107" fmla="*/ 94 w 94"/>
                  <a:gd name="T108" fmla="*/ 26 h 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26">
                    <a:moveTo>
                      <a:pt x="0" y="16"/>
                    </a:moveTo>
                    <a:lnTo>
                      <a:pt x="0" y="16"/>
                    </a:lnTo>
                    <a:lnTo>
                      <a:pt x="1" y="14"/>
                    </a:lnTo>
                    <a:lnTo>
                      <a:pt x="2" y="13"/>
                    </a:lnTo>
                    <a:lnTo>
                      <a:pt x="3" y="11"/>
                    </a:lnTo>
                    <a:lnTo>
                      <a:pt x="5" y="9"/>
                    </a:lnTo>
                    <a:lnTo>
                      <a:pt x="8" y="8"/>
                    </a:lnTo>
                    <a:lnTo>
                      <a:pt x="12" y="5"/>
                    </a:lnTo>
                    <a:lnTo>
                      <a:pt x="16" y="4"/>
                    </a:lnTo>
                    <a:lnTo>
                      <a:pt x="22" y="2"/>
                    </a:lnTo>
                    <a:lnTo>
                      <a:pt x="28" y="1"/>
                    </a:lnTo>
                    <a:lnTo>
                      <a:pt x="36" y="0"/>
                    </a:lnTo>
                    <a:lnTo>
                      <a:pt x="45" y="0"/>
                    </a:lnTo>
                    <a:lnTo>
                      <a:pt x="55" y="1"/>
                    </a:lnTo>
                    <a:lnTo>
                      <a:pt x="66" y="2"/>
                    </a:lnTo>
                    <a:lnTo>
                      <a:pt x="79" y="5"/>
                    </a:lnTo>
                    <a:lnTo>
                      <a:pt x="93" y="9"/>
                    </a:lnTo>
                    <a:lnTo>
                      <a:pt x="91" y="14"/>
                    </a:lnTo>
                    <a:lnTo>
                      <a:pt x="88" y="13"/>
                    </a:lnTo>
                    <a:lnTo>
                      <a:pt x="84" y="12"/>
                    </a:lnTo>
                    <a:lnTo>
                      <a:pt x="80" y="11"/>
                    </a:lnTo>
                    <a:lnTo>
                      <a:pt x="74" y="10"/>
                    </a:lnTo>
                    <a:lnTo>
                      <a:pt x="68" y="8"/>
                    </a:lnTo>
                    <a:lnTo>
                      <a:pt x="61" y="8"/>
                    </a:lnTo>
                    <a:lnTo>
                      <a:pt x="54" y="7"/>
                    </a:lnTo>
                    <a:lnTo>
                      <a:pt x="46" y="6"/>
                    </a:lnTo>
                    <a:lnTo>
                      <a:pt x="38" y="6"/>
                    </a:lnTo>
                    <a:lnTo>
                      <a:pt x="31" y="7"/>
                    </a:lnTo>
                    <a:lnTo>
                      <a:pt x="23" y="9"/>
                    </a:lnTo>
                    <a:lnTo>
                      <a:pt x="17" y="11"/>
                    </a:lnTo>
                    <a:lnTo>
                      <a:pt x="10" y="14"/>
                    </a:lnTo>
                    <a:lnTo>
                      <a:pt x="5" y="19"/>
                    </a:lnTo>
                    <a:lnTo>
                      <a:pt x="0" y="25"/>
                    </a:lnTo>
                    <a:lnTo>
                      <a:pt x="0"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9" name="Freeform 160"/>
              <p:cNvSpPr>
                <a:spLocks/>
              </p:cNvSpPr>
              <p:nvPr/>
            </p:nvSpPr>
            <p:spPr bwMode="auto">
              <a:xfrm>
                <a:off x="4933" y="1372"/>
                <a:ext cx="94" cy="27"/>
              </a:xfrm>
              <a:custGeom>
                <a:avLst/>
                <a:gdLst>
                  <a:gd name="T0" fmla="*/ 0 w 94"/>
                  <a:gd name="T1" fmla="*/ 17 h 27"/>
                  <a:gd name="T2" fmla="*/ 0 w 94"/>
                  <a:gd name="T3" fmla="*/ 16 h 27"/>
                  <a:gd name="T4" fmla="*/ 1 w 94"/>
                  <a:gd name="T5" fmla="*/ 15 h 27"/>
                  <a:gd name="T6" fmla="*/ 2 w 94"/>
                  <a:gd name="T7" fmla="*/ 14 h 27"/>
                  <a:gd name="T8" fmla="*/ 3 w 94"/>
                  <a:gd name="T9" fmla="*/ 12 h 27"/>
                  <a:gd name="T10" fmla="*/ 5 w 94"/>
                  <a:gd name="T11" fmla="*/ 10 h 27"/>
                  <a:gd name="T12" fmla="*/ 8 w 94"/>
                  <a:gd name="T13" fmla="*/ 8 h 27"/>
                  <a:gd name="T14" fmla="*/ 12 w 94"/>
                  <a:gd name="T15" fmla="*/ 5 h 27"/>
                  <a:gd name="T16" fmla="*/ 16 w 94"/>
                  <a:gd name="T17" fmla="*/ 4 h 27"/>
                  <a:gd name="T18" fmla="*/ 22 w 94"/>
                  <a:gd name="T19" fmla="*/ 2 h 27"/>
                  <a:gd name="T20" fmla="*/ 28 w 94"/>
                  <a:gd name="T21" fmla="*/ 1 h 27"/>
                  <a:gd name="T22" fmla="*/ 36 w 94"/>
                  <a:gd name="T23" fmla="*/ 0 h 27"/>
                  <a:gd name="T24" fmla="*/ 45 w 94"/>
                  <a:gd name="T25" fmla="*/ 0 h 27"/>
                  <a:gd name="T26" fmla="*/ 55 w 94"/>
                  <a:gd name="T27" fmla="*/ 1 h 27"/>
                  <a:gd name="T28" fmla="*/ 66 w 94"/>
                  <a:gd name="T29" fmla="*/ 3 h 27"/>
                  <a:gd name="T30" fmla="*/ 79 w 94"/>
                  <a:gd name="T31" fmla="*/ 5 h 27"/>
                  <a:gd name="T32" fmla="*/ 93 w 94"/>
                  <a:gd name="T33" fmla="*/ 9 h 27"/>
                  <a:gd name="T34" fmla="*/ 91 w 94"/>
                  <a:gd name="T35" fmla="*/ 15 h 27"/>
                  <a:gd name="T36" fmla="*/ 91 w 94"/>
                  <a:gd name="T37" fmla="*/ 14 h 27"/>
                  <a:gd name="T38" fmla="*/ 88 w 94"/>
                  <a:gd name="T39" fmla="*/ 13 h 27"/>
                  <a:gd name="T40" fmla="*/ 84 w 94"/>
                  <a:gd name="T41" fmla="*/ 13 h 27"/>
                  <a:gd name="T42" fmla="*/ 80 w 94"/>
                  <a:gd name="T43" fmla="*/ 11 h 27"/>
                  <a:gd name="T44" fmla="*/ 74 w 94"/>
                  <a:gd name="T45" fmla="*/ 10 h 27"/>
                  <a:gd name="T46" fmla="*/ 68 w 94"/>
                  <a:gd name="T47" fmla="*/ 9 h 27"/>
                  <a:gd name="T48" fmla="*/ 61 w 94"/>
                  <a:gd name="T49" fmla="*/ 8 h 27"/>
                  <a:gd name="T50" fmla="*/ 54 w 94"/>
                  <a:gd name="T51" fmla="*/ 7 h 27"/>
                  <a:gd name="T52" fmla="*/ 46 w 94"/>
                  <a:gd name="T53" fmla="*/ 7 h 27"/>
                  <a:gd name="T54" fmla="*/ 38 w 94"/>
                  <a:gd name="T55" fmla="*/ 7 h 27"/>
                  <a:gd name="T56" fmla="*/ 31 w 94"/>
                  <a:gd name="T57" fmla="*/ 8 h 27"/>
                  <a:gd name="T58" fmla="*/ 23 w 94"/>
                  <a:gd name="T59" fmla="*/ 9 h 27"/>
                  <a:gd name="T60" fmla="*/ 17 w 94"/>
                  <a:gd name="T61" fmla="*/ 12 h 27"/>
                  <a:gd name="T62" fmla="*/ 10 w 94"/>
                  <a:gd name="T63" fmla="*/ 15 h 27"/>
                  <a:gd name="T64" fmla="*/ 5 w 94"/>
                  <a:gd name="T65" fmla="*/ 20 h 27"/>
                  <a:gd name="T66" fmla="*/ 0 w 94"/>
                  <a:gd name="T67" fmla="*/ 26 h 27"/>
                  <a:gd name="T68" fmla="*/ 0 w 94"/>
                  <a:gd name="T69" fmla="*/ 17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27"/>
                  <a:gd name="T107" fmla="*/ 94 w 94"/>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27">
                    <a:moveTo>
                      <a:pt x="0" y="17"/>
                    </a:moveTo>
                    <a:lnTo>
                      <a:pt x="0" y="16"/>
                    </a:lnTo>
                    <a:lnTo>
                      <a:pt x="1" y="15"/>
                    </a:lnTo>
                    <a:lnTo>
                      <a:pt x="2" y="14"/>
                    </a:lnTo>
                    <a:lnTo>
                      <a:pt x="3" y="12"/>
                    </a:lnTo>
                    <a:lnTo>
                      <a:pt x="5" y="10"/>
                    </a:lnTo>
                    <a:lnTo>
                      <a:pt x="8" y="8"/>
                    </a:lnTo>
                    <a:lnTo>
                      <a:pt x="12" y="5"/>
                    </a:lnTo>
                    <a:lnTo>
                      <a:pt x="16" y="4"/>
                    </a:lnTo>
                    <a:lnTo>
                      <a:pt x="22" y="2"/>
                    </a:lnTo>
                    <a:lnTo>
                      <a:pt x="28" y="1"/>
                    </a:lnTo>
                    <a:lnTo>
                      <a:pt x="36" y="0"/>
                    </a:lnTo>
                    <a:lnTo>
                      <a:pt x="45" y="0"/>
                    </a:lnTo>
                    <a:lnTo>
                      <a:pt x="55" y="1"/>
                    </a:lnTo>
                    <a:lnTo>
                      <a:pt x="66" y="3"/>
                    </a:lnTo>
                    <a:lnTo>
                      <a:pt x="79" y="5"/>
                    </a:lnTo>
                    <a:lnTo>
                      <a:pt x="93" y="9"/>
                    </a:lnTo>
                    <a:lnTo>
                      <a:pt x="91" y="15"/>
                    </a:lnTo>
                    <a:lnTo>
                      <a:pt x="91" y="14"/>
                    </a:lnTo>
                    <a:lnTo>
                      <a:pt x="88" y="13"/>
                    </a:lnTo>
                    <a:lnTo>
                      <a:pt x="84" y="13"/>
                    </a:lnTo>
                    <a:lnTo>
                      <a:pt x="80" y="11"/>
                    </a:lnTo>
                    <a:lnTo>
                      <a:pt x="74" y="10"/>
                    </a:lnTo>
                    <a:lnTo>
                      <a:pt x="68" y="9"/>
                    </a:lnTo>
                    <a:lnTo>
                      <a:pt x="61" y="8"/>
                    </a:lnTo>
                    <a:lnTo>
                      <a:pt x="54" y="7"/>
                    </a:lnTo>
                    <a:lnTo>
                      <a:pt x="46" y="7"/>
                    </a:lnTo>
                    <a:lnTo>
                      <a:pt x="38" y="7"/>
                    </a:lnTo>
                    <a:lnTo>
                      <a:pt x="31" y="8"/>
                    </a:lnTo>
                    <a:lnTo>
                      <a:pt x="23" y="9"/>
                    </a:lnTo>
                    <a:lnTo>
                      <a:pt x="17" y="12"/>
                    </a:lnTo>
                    <a:lnTo>
                      <a:pt x="10" y="15"/>
                    </a:lnTo>
                    <a:lnTo>
                      <a:pt x="5" y="20"/>
                    </a:lnTo>
                    <a:lnTo>
                      <a:pt x="0" y="26"/>
                    </a:lnTo>
                    <a:lnTo>
                      <a:pt x="0"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0" name="Freeform 161"/>
              <p:cNvSpPr>
                <a:spLocks/>
              </p:cNvSpPr>
              <p:nvPr/>
            </p:nvSpPr>
            <p:spPr bwMode="auto">
              <a:xfrm>
                <a:off x="5021" y="1343"/>
                <a:ext cx="152" cy="284"/>
              </a:xfrm>
              <a:custGeom>
                <a:avLst/>
                <a:gdLst>
                  <a:gd name="T0" fmla="*/ 0 w 152"/>
                  <a:gd name="T1" fmla="*/ 0 h 284"/>
                  <a:gd name="T2" fmla="*/ 0 w 152"/>
                  <a:gd name="T3" fmla="*/ 273 h 284"/>
                  <a:gd name="T4" fmla="*/ 46 w 152"/>
                  <a:gd name="T5" fmla="*/ 283 h 284"/>
                  <a:gd name="T6" fmla="*/ 44 w 152"/>
                  <a:gd name="T7" fmla="*/ 246 h 284"/>
                  <a:gd name="T8" fmla="*/ 151 w 152"/>
                  <a:gd name="T9" fmla="*/ 263 h 284"/>
                  <a:gd name="T10" fmla="*/ 149 w 152"/>
                  <a:gd name="T11" fmla="*/ 248 h 284"/>
                  <a:gd name="T12" fmla="*/ 75 w 152"/>
                  <a:gd name="T13" fmla="*/ 239 h 284"/>
                  <a:gd name="T14" fmla="*/ 73 w 152"/>
                  <a:gd name="T15" fmla="*/ 207 h 284"/>
                  <a:gd name="T16" fmla="*/ 22 w 152"/>
                  <a:gd name="T17" fmla="*/ 207 h 284"/>
                  <a:gd name="T18" fmla="*/ 21 w 152"/>
                  <a:gd name="T19" fmla="*/ 203 h 284"/>
                  <a:gd name="T20" fmla="*/ 17 w 152"/>
                  <a:gd name="T21" fmla="*/ 191 h 284"/>
                  <a:gd name="T22" fmla="*/ 12 w 152"/>
                  <a:gd name="T23" fmla="*/ 173 h 284"/>
                  <a:gd name="T24" fmla="*/ 8 w 152"/>
                  <a:gd name="T25" fmla="*/ 148 h 284"/>
                  <a:gd name="T26" fmla="*/ 5 w 152"/>
                  <a:gd name="T27" fmla="*/ 119 h 284"/>
                  <a:gd name="T28" fmla="*/ 3 w 152"/>
                  <a:gd name="T29" fmla="*/ 85 h 284"/>
                  <a:gd name="T30" fmla="*/ 6 w 152"/>
                  <a:gd name="T31" fmla="*/ 49 h 284"/>
                  <a:gd name="T32" fmla="*/ 13 w 152"/>
                  <a:gd name="T33" fmla="*/ 9 h 284"/>
                  <a:gd name="T34" fmla="*/ 0 w 152"/>
                  <a:gd name="T35" fmla="*/ 0 h 2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84"/>
                  <a:gd name="T56" fmla="*/ 152 w 152"/>
                  <a:gd name="T57" fmla="*/ 284 h 2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84">
                    <a:moveTo>
                      <a:pt x="0" y="0"/>
                    </a:moveTo>
                    <a:lnTo>
                      <a:pt x="0" y="273"/>
                    </a:lnTo>
                    <a:lnTo>
                      <a:pt x="46" y="283"/>
                    </a:lnTo>
                    <a:lnTo>
                      <a:pt x="44" y="246"/>
                    </a:lnTo>
                    <a:lnTo>
                      <a:pt x="151" y="263"/>
                    </a:lnTo>
                    <a:lnTo>
                      <a:pt x="149" y="248"/>
                    </a:lnTo>
                    <a:lnTo>
                      <a:pt x="75" y="239"/>
                    </a:lnTo>
                    <a:lnTo>
                      <a:pt x="73" y="207"/>
                    </a:lnTo>
                    <a:lnTo>
                      <a:pt x="22" y="207"/>
                    </a:lnTo>
                    <a:lnTo>
                      <a:pt x="21" y="203"/>
                    </a:lnTo>
                    <a:lnTo>
                      <a:pt x="17" y="191"/>
                    </a:lnTo>
                    <a:lnTo>
                      <a:pt x="12" y="173"/>
                    </a:lnTo>
                    <a:lnTo>
                      <a:pt x="8" y="148"/>
                    </a:lnTo>
                    <a:lnTo>
                      <a:pt x="5" y="119"/>
                    </a:lnTo>
                    <a:lnTo>
                      <a:pt x="3" y="85"/>
                    </a:lnTo>
                    <a:lnTo>
                      <a:pt x="6" y="49"/>
                    </a:lnTo>
                    <a:lnTo>
                      <a:pt x="13" y="9"/>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1" name="Freeform 162"/>
              <p:cNvSpPr>
                <a:spLocks/>
              </p:cNvSpPr>
              <p:nvPr/>
            </p:nvSpPr>
            <p:spPr bwMode="auto">
              <a:xfrm>
                <a:off x="5096" y="1278"/>
                <a:ext cx="195" cy="40"/>
              </a:xfrm>
              <a:custGeom>
                <a:avLst/>
                <a:gdLst>
                  <a:gd name="T0" fmla="*/ 0 w 195"/>
                  <a:gd name="T1" fmla="*/ 39 h 40"/>
                  <a:gd name="T2" fmla="*/ 1 w 195"/>
                  <a:gd name="T3" fmla="*/ 39 h 40"/>
                  <a:gd name="T4" fmla="*/ 4 w 195"/>
                  <a:gd name="T5" fmla="*/ 37 h 40"/>
                  <a:gd name="T6" fmla="*/ 9 w 195"/>
                  <a:gd name="T7" fmla="*/ 36 h 40"/>
                  <a:gd name="T8" fmla="*/ 16 w 195"/>
                  <a:gd name="T9" fmla="*/ 33 h 40"/>
                  <a:gd name="T10" fmla="*/ 25 w 195"/>
                  <a:gd name="T11" fmla="*/ 31 h 40"/>
                  <a:gd name="T12" fmla="*/ 34 w 195"/>
                  <a:gd name="T13" fmla="*/ 28 h 40"/>
                  <a:gd name="T14" fmla="*/ 46 w 195"/>
                  <a:gd name="T15" fmla="*/ 25 h 40"/>
                  <a:gd name="T16" fmla="*/ 58 w 195"/>
                  <a:gd name="T17" fmla="*/ 23 h 40"/>
                  <a:gd name="T18" fmla="*/ 72 w 195"/>
                  <a:gd name="T19" fmla="*/ 20 h 40"/>
                  <a:gd name="T20" fmla="*/ 87 w 195"/>
                  <a:gd name="T21" fmla="*/ 19 h 40"/>
                  <a:gd name="T22" fmla="*/ 102 w 195"/>
                  <a:gd name="T23" fmla="*/ 17 h 40"/>
                  <a:gd name="T24" fmla="*/ 119 w 195"/>
                  <a:gd name="T25" fmla="*/ 17 h 40"/>
                  <a:gd name="T26" fmla="*/ 136 w 195"/>
                  <a:gd name="T27" fmla="*/ 17 h 40"/>
                  <a:gd name="T28" fmla="*/ 153 w 195"/>
                  <a:gd name="T29" fmla="*/ 19 h 40"/>
                  <a:gd name="T30" fmla="*/ 171 w 195"/>
                  <a:gd name="T31" fmla="*/ 22 h 40"/>
                  <a:gd name="T32" fmla="*/ 189 w 195"/>
                  <a:gd name="T33" fmla="*/ 26 h 40"/>
                  <a:gd name="T34" fmla="*/ 194 w 195"/>
                  <a:gd name="T35" fmla="*/ 0 h 40"/>
                  <a:gd name="T36" fmla="*/ 193 w 195"/>
                  <a:gd name="T37" fmla="*/ 0 h 40"/>
                  <a:gd name="T38" fmla="*/ 189 w 195"/>
                  <a:gd name="T39" fmla="*/ 0 h 40"/>
                  <a:gd name="T40" fmla="*/ 182 w 195"/>
                  <a:gd name="T41" fmla="*/ 0 h 40"/>
                  <a:gd name="T42" fmla="*/ 174 w 195"/>
                  <a:gd name="T43" fmla="*/ 0 h 40"/>
                  <a:gd name="T44" fmla="*/ 163 w 195"/>
                  <a:gd name="T45" fmla="*/ 1 h 40"/>
                  <a:gd name="T46" fmla="*/ 151 w 195"/>
                  <a:gd name="T47" fmla="*/ 1 h 40"/>
                  <a:gd name="T48" fmla="*/ 137 w 195"/>
                  <a:gd name="T49" fmla="*/ 2 h 40"/>
                  <a:gd name="T50" fmla="*/ 123 w 195"/>
                  <a:gd name="T51" fmla="*/ 2 h 40"/>
                  <a:gd name="T52" fmla="*/ 108 w 195"/>
                  <a:gd name="T53" fmla="*/ 4 h 40"/>
                  <a:gd name="T54" fmla="*/ 92 w 195"/>
                  <a:gd name="T55" fmla="*/ 5 h 40"/>
                  <a:gd name="T56" fmla="*/ 76 w 195"/>
                  <a:gd name="T57" fmla="*/ 7 h 40"/>
                  <a:gd name="T58" fmla="*/ 60 w 195"/>
                  <a:gd name="T59" fmla="*/ 9 h 40"/>
                  <a:gd name="T60" fmla="*/ 44 w 195"/>
                  <a:gd name="T61" fmla="*/ 12 h 40"/>
                  <a:gd name="T62" fmla="*/ 28 w 195"/>
                  <a:gd name="T63" fmla="*/ 15 h 40"/>
                  <a:gd name="T64" fmla="*/ 14 w 195"/>
                  <a:gd name="T65" fmla="*/ 18 h 40"/>
                  <a:gd name="T66" fmla="*/ 0 w 195"/>
                  <a:gd name="T67" fmla="*/ 22 h 40"/>
                  <a:gd name="T68" fmla="*/ 0 w 195"/>
                  <a:gd name="T69" fmla="*/ 39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5"/>
                  <a:gd name="T106" fmla="*/ 0 h 40"/>
                  <a:gd name="T107" fmla="*/ 195 w 19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5" h="40">
                    <a:moveTo>
                      <a:pt x="0" y="39"/>
                    </a:moveTo>
                    <a:lnTo>
                      <a:pt x="1" y="39"/>
                    </a:lnTo>
                    <a:lnTo>
                      <a:pt x="4" y="37"/>
                    </a:lnTo>
                    <a:lnTo>
                      <a:pt x="9" y="36"/>
                    </a:lnTo>
                    <a:lnTo>
                      <a:pt x="16" y="33"/>
                    </a:lnTo>
                    <a:lnTo>
                      <a:pt x="25" y="31"/>
                    </a:lnTo>
                    <a:lnTo>
                      <a:pt x="34" y="28"/>
                    </a:lnTo>
                    <a:lnTo>
                      <a:pt x="46" y="25"/>
                    </a:lnTo>
                    <a:lnTo>
                      <a:pt x="58" y="23"/>
                    </a:lnTo>
                    <a:lnTo>
                      <a:pt x="72" y="20"/>
                    </a:lnTo>
                    <a:lnTo>
                      <a:pt x="87" y="19"/>
                    </a:lnTo>
                    <a:lnTo>
                      <a:pt x="102" y="17"/>
                    </a:lnTo>
                    <a:lnTo>
                      <a:pt x="119" y="17"/>
                    </a:lnTo>
                    <a:lnTo>
                      <a:pt x="136" y="17"/>
                    </a:lnTo>
                    <a:lnTo>
                      <a:pt x="153" y="19"/>
                    </a:lnTo>
                    <a:lnTo>
                      <a:pt x="171" y="22"/>
                    </a:lnTo>
                    <a:lnTo>
                      <a:pt x="189" y="26"/>
                    </a:lnTo>
                    <a:lnTo>
                      <a:pt x="194" y="0"/>
                    </a:lnTo>
                    <a:lnTo>
                      <a:pt x="193" y="0"/>
                    </a:lnTo>
                    <a:lnTo>
                      <a:pt x="189" y="0"/>
                    </a:lnTo>
                    <a:lnTo>
                      <a:pt x="182" y="0"/>
                    </a:lnTo>
                    <a:lnTo>
                      <a:pt x="174" y="0"/>
                    </a:lnTo>
                    <a:lnTo>
                      <a:pt x="163" y="1"/>
                    </a:lnTo>
                    <a:lnTo>
                      <a:pt x="151" y="1"/>
                    </a:lnTo>
                    <a:lnTo>
                      <a:pt x="137" y="2"/>
                    </a:lnTo>
                    <a:lnTo>
                      <a:pt x="123" y="2"/>
                    </a:lnTo>
                    <a:lnTo>
                      <a:pt x="108" y="4"/>
                    </a:lnTo>
                    <a:lnTo>
                      <a:pt x="92" y="5"/>
                    </a:lnTo>
                    <a:lnTo>
                      <a:pt x="76" y="7"/>
                    </a:lnTo>
                    <a:lnTo>
                      <a:pt x="60" y="9"/>
                    </a:lnTo>
                    <a:lnTo>
                      <a:pt x="44" y="12"/>
                    </a:lnTo>
                    <a:lnTo>
                      <a:pt x="28" y="15"/>
                    </a:lnTo>
                    <a:lnTo>
                      <a:pt x="14" y="18"/>
                    </a:lnTo>
                    <a:lnTo>
                      <a:pt x="0" y="22"/>
                    </a:lnTo>
                    <a:lnTo>
                      <a:pt x="0" y="3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2" name="Freeform 163"/>
              <p:cNvSpPr>
                <a:spLocks/>
              </p:cNvSpPr>
              <p:nvPr/>
            </p:nvSpPr>
            <p:spPr bwMode="auto">
              <a:xfrm>
                <a:off x="4981" y="1632"/>
                <a:ext cx="329" cy="111"/>
              </a:xfrm>
              <a:custGeom>
                <a:avLst/>
                <a:gdLst>
                  <a:gd name="T0" fmla="*/ 139 w 329"/>
                  <a:gd name="T1" fmla="*/ 106 h 111"/>
                  <a:gd name="T2" fmla="*/ 139 w 329"/>
                  <a:gd name="T3" fmla="*/ 106 h 111"/>
                  <a:gd name="T4" fmla="*/ 141 w 329"/>
                  <a:gd name="T5" fmla="*/ 105 h 111"/>
                  <a:gd name="T6" fmla="*/ 144 w 329"/>
                  <a:gd name="T7" fmla="*/ 104 h 111"/>
                  <a:gd name="T8" fmla="*/ 148 w 329"/>
                  <a:gd name="T9" fmla="*/ 103 h 111"/>
                  <a:gd name="T10" fmla="*/ 153 w 329"/>
                  <a:gd name="T11" fmla="*/ 100 h 111"/>
                  <a:gd name="T12" fmla="*/ 158 w 329"/>
                  <a:gd name="T13" fmla="*/ 98 h 111"/>
                  <a:gd name="T14" fmla="*/ 164 w 329"/>
                  <a:gd name="T15" fmla="*/ 95 h 111"/>
                  <a:gd name="T16" fmla="*/ 170 w 329"/>
                  <a:gd name="T17" fmla="*/ 92 h 111"/>
                  <a:gd name="T18" fmla="*/ 177 w 329"/>
                  <a:gd name="T19" fmla="*/ 89 h 111"/>
                  <a:gd name="T20" fmla="*/ 183 w 329"/>
                  <a:gd name="T21" fmla="*/ 85 h 111"/>
                  <a:gd name="T22" fmla="*/ 189 w 329"/>
                  <a:gd name="T23" fmla="*/ 81 h 111"/>
                  <a:gd name="T24" fmla="*/ 195 w 329"/>
                  <a:gd name="T25" fmla="*/ 77 h 111"/>
                  <a:gd name="T26" fmla="*/ 201 w 329"/>
                  <a:gd name="T27" fmla="*/ 72 h 111"/>
                  <a:gd name="T28" fmla="*/ 206 w 329"/>
                  <a:gd name="T29" fmla="*/ 68 h 111"/>
                  <a:gd name="T30" fmla="*/ 210 w 329"/>
                  <a:gd name="T31" fmla="*/ 63 h 111"/>
                  <a:gd name="T32" fmla="*/ 213 w 329"/>
                  <a:gd name="T33" fmla="*/ 58 h 111"/>
                  <a:gd name="T34" fmla="*/ 0 w 329"/>
                  <a:gd name="T35" fmla="*/ 6 h 111"/>
                  <a:gd name="T36" fmla="*/ 16 w 329"/>
                  <a:gd name="T37" fmla="*/ 0 h 111"/>
                  <a:gd name="T38" fmla="*/ 328 w 329"/>
                  <a:gd name="T39" fmla="*/ 78 h 111"/>
                  <a:gd name="T40" fmla="*/ 315 w 329"/>
                  <a:gd name="T41" fmla="*/ 85 h 111"/>
                  <a:gd name="T42" fmla="*/ 225 w 329"/>
                  <a:gd name="T43" fmla="*/ 61 h 111"/>
                  <a:gd name="T44" fmla="*/ 225 w 329"/>
                  <a:gd name="T45" fmla="*/ 62 h 111"/>
                  <a:gd name="T46" fmla="*/ 224 w 329"/>
                  <a:gd name="T47" fmla="*/ 63 h 111"/>
                  <a:gd name="T48" fmla="*/ 223 w 329"/>
                  <a:gd name="T49" fmla="*/ 64 h 111"/>
                  <a:gd name="T50" fmla="*/ 221 w 329"/>
                  <a:gd name="T51" fmla="*/ 66 h 111"/>
                  <a:gd name="T52" fmla="*/ 218 w 329"/>
                  <a:gd name="T53" fmla="*/ 69 h 111"/>
                  <a:gd name="T54" fmla="*/ 215 w 329"/>
                  <a:gd name="T55" fmla="*/ 71 h 111"/>
                  <a:gd name="T56" fmla="*/ 212 w 329"/>
                  <a:gd name="T57" fmla="*/ 75 h 111"/>
                  <a:gd name="T58" fmla="*/ 207 w 329"/>
                  <a:gd name="T59" fmla="*/ 78 h 111"/>
                  <a:gd name="T60" fmla="*/ 202 w 329"/>
                  <a:gd name="T61" fmla="*/ 82 h 111"/>
                  <a:gd name="T62" fmla="*/ 196 w 329"/>
                  <a:gd name="T63" fmla="*/ 86 h 111"/>
                  <a:gd name="T64" fmla="*/ 189 w 329"/>
                  <a:gd name="T65" fmla="*/ 90 h 111"/>
                  <a:gd name="T66" fmla="*/ 182 w 329"/>
                  <a:gd name="T67" fmla="*/ 94 h 111"/>
                  <a:gd name="T68" fmla="*/ 174 w 329"/>
                  <a:gd name="T69" fmla="*/ 98 h 111"/>
                  <a:gd name="T70" fmla="*/ 165 w 329"/>
                  <a:gd name="T71" fmla="*/ 102 h 111"/>
                  <a:gd name="T72" fmla="*/ 155 w 329"/>
                  <a:gd name="T73" fmla="*/ 106 h 111"/>
                  <a:gd name="T74" fmla="*/ 144 w 329"/>
                  <a:gd name="T75" fmla="*/ 110 h 111"/>
                  <a:gd name="T76" fmla="*/ 139 w 329"/>
                  <a:gd name="T77" fmla="*/ 106 h 11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9"/>
                  <a:gd name="T118" fmla="*/ 0 h 111"/>
                  <a:gd name="T119" fmla="*/ 329 w 329"/>
                  <a:gd name="T120" fmla="*/ 111 h 11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9" h="111">
                    <a:moveTo>
                      <a:pt x="139" y="106"/>
                    </a:moveTo>
                    <a:lnTo>
                      <a:pt x="139" y="106"/>
                    </a:lnTo>
                    <a:lnTo>
                      <a:pt x="141" y="105"/>
                    </a:lnTo>
                    <a:lnTo>
                      <a:pt x="144" y="104"/>
                    </a:lnTo>
                    <a:lnTo>
                      <a:pt x="148" y="103"/>
                    </a:lnTo>
                    <a:lnTo>
                      <a:pt x="153" y="100"/>
                    </a:lnTo>
                    <a:lnTo>
                      <a:pt x="158" y="98"/>
                    </a:lnTo>
                    <a:lnTo>
                      <a:pt x="164" y="95"/>
                    </a:lnTo>
                    <a:lnTo>
                      <a:pt x="170" y="92"/>
                    </a:lnTo>
                    <a:lnTo>
                      <a:pt x="177" y="89"/>
                    </a:lnTo>
                    <a:lnTo>
                      <a:pt x="183" y="85"/>
                    </a:lnTo>
                    <a:lnTo>
                      <a:pt x="189" y="81"/>
                    </a:lnTo>
                    <a:lnTo>
                      <a:pt x="195" y="77"/>
                    </a:lnTo>
                    <a:lnTo>
                      <a:pt x="201" y="72"/>
                    </a:lnTo>
                    <a:lnTo>
                      <a:pt x="206" y="68"/>
                    </a:lnTo>
                    <a:lnTo>
                      <a:pt x="210" y="63"/>
                    </a:lnTo>
                    <a:lnTo>
                      <a:pt x="213" y="58"/>
                    </a:lnTo>
                    <a:lnTo>
                      <a:pt x="0" y="6"/>
                    </a:lnTo>
                    <a:lnTo>
                      <a:pt x="16" y="0"/>
                    </a:lnTo>
                    <a:lnTo>
                      <a:pt x="328" y="78"/>
                    </a:lnTo>
                    <a:lnTo>
                      <a:pt x="315" y="85"/>
                    </a:lnTo>
                    <a:lnTo>
                      <a:pt x="225" y="61"/>
                    </a:lnTo>
                    <a:lnTo>
                      <a:pt x="225" y="62"/>
                    </a:lnTo>
                    <a:lnTo>
                      <a:pt x="224" y="63"/>
                    </a:lnTo>
                    <a:lnTo>
                      <a:pt x="223" y="64"/>
                    </a:lnTo>
                    <a:lnTo>
                      <a:pt x="221" y="66"/>
                    </a:lnTo>
                    <a:lnTo>
                      <a:pt x="218" y="69"/>
                    </a:lnTo>
                    <a:lnTo>
                      <a:pt x="215" y="71"/>
                    </a:lnTo>
                    <a:lnTo>
                      <a:pt x="212" y="75"/>
                    </a:lnTo>
                    <a:lnTo>
                      <a:pt x="207" y="78"/>
                    </a:lnTo>
                    <a:lnTo>
                      <a:pt x="202" y="82"/>
                    </a:lnTo>
                    <a:lnTo>
                      <a:pt x="196" y="86"/>
                    </a:lnTo>
                    <a:lnTo>
                      <a:pt x="189" y="90"/>
                    </a:lnTo>
                    <a:lnTo>
                      <a:pt x="182" y="94"/>
                    </a:lnTo>
                    <a:lnTo>
                      <a:pt x="174" y="98"/>
                    </a:lnTo>
                    <a:lnTo>
                      <a:pt x="165" y="102"/>
                    </a:lnTo>
                    <a:lnTo>
                      <a:pt x="155" y="106"/>
                    </a:lnTo>
                    <a:lnTo>
                      <a:pt x="144" y="110"/>
                    </a:lnTo>
                    <a:lnTo>
                      <a:pt x="139" y="10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3" name="Freeform 164"/>
              <p:cNvSpPr>
                <a:spLocks/>
              </p:cNvSpPr>
              <p:nvPr/>
            </p:nvSpPr>
            <p:spPr bwMode="auto">
              <a:xfrm>
                <a:off x="4914" y="1661"/>
                <a:ext cx="335" cy="99"/>
              </a:xfrm>
              <a:custGeom>
                <a:avLst/>
                <a:gdLst>
                  <a:gd name="T0" fmla="*/ 0 w 335"/>
                  <a:gd name="T1" fmla="*/ 0 h 99"/>
                  <a:gd name="T2" fmla="*/ 327 w 335"/>
                  <a:gd name="T3" fmla="*/ 98 h 99"/>
                  <a:gd name="T4" fmla="*/ 334 w 335"/>
                  <a:gd name="T5" fmla="*/ 98 h 99"/>
                  <a:gd name="T6" fmla="*/ 10 w 335"/>
                  <a:gd name="T7" fmla="*/ 0 h 99"/>
                  <a:gd name="T8" fmla="*/ 0 w 335"/>
                  <a:gd name="T9" fmla="*/ 0 h 99"/>
                  <a:gd name="T10" fmla="*/ 0 60000 65536"/>
                  <a:gd name="T11" fmla="*/ 0 60000 65536"/>
                  <a:gd name="T12" fmla="*/ 0 60000 65536"/>
                  <a:gd name="T13" fmla="*/ 0 60000 65536"/>
                  <a:gd name="T14" fmla="*/ 0 60000 65536"/>
                  <a:gd name="T15" fmla="*/ 0 w 335"/>
                  <a:gd name="T16" fmla="*/ 0 h 99"/>
                  <a:gd name="T17" fmla="*/ 335 w 335"/>
                  <a:gd name="T18" fmla="*/ 99 h 99"/>
                </a:gdLst>
                <a:ahLst/>
                <a:cxnLst>
                  <a:cxn ang="T10">
                    <a:pos x="T0" y="T1"/>
                  </a:cxn>
                  <a:cxn ang="T11">
                    <a:pos x="T2" y="T3"/>
                  </a:cxn>
                  <a:cxn ang="T12">
                    <a:pos x="T4" y="T5"/>
                  </a:cxn>
                  <a:cxn ang="T13">
                    <a:pos x="T6" y="T7"/>
                  </a:cxn>
                  <a:cxn ang="T14">
                    <a:pos x="T8" y="T9"/>
                  </a:cxn>
                </a:cxnLst>
                <a:rect l="T15" t="T16" r="T17" b="T18"/>
                <a:pathLst>
                  <a:path w="335" h="99">
                    <a:moveTo>
                      <a:pt x="0" y="0"/>
                    </a:moveTo>
                    <a:lnTo>
                      <a:pt x="327" y="98"/>
                    </a:lnTo>
                    <a:lnTo>
                      <a:pt x="334" y="98"/>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4" name="Freeform 165"/>
              <p:cNvSpPr>
                <a:spLocks/>
              </p:cNvSpPr>
              <p:nvPr/>
            </p:nvSpPr>
            <p:spPr bwMode="auto">
              <a:xfrm>
                <a:off x="4970" y="1648"/>
                <a:ext cx="331" cy="88"/>
              </a:xfrm>
              <a:custGeom>
                <a:avLst/>
                <a:gdLst>
                  <a:gd name="T0" fmla="*/ 0 w 331"/>
                  <a:gd name="T1" fmla="*/ 0 h 88"/>
                  <a:gd name="T2" fmla="*/ 323 w 331"/>
                  <a:gd name="T3" fmla="*/ 87 h 88"/>
                  <a:gd name="T4" fmla="*/ 330 w 331"/>
                  <a:gd name="T5" fmla="*/ 87 h 88"/>
                  <a:gd name="T6" fmla="*/ 10 w 331"/>
                  <a:gd name="T7" fmla="*/ 0 h 88"/>
                  <a:gd name="T8" fmla="*/ 0 w 331"/>
                  <a:gd name="T9" fmla="*/ 0 h 88"/>
                  <a:gd name="T10" fmla="*/ 0 60000 65536"/>
                  <a:gd name="T11" fmla="*/ 0 60000 65536"/>
                  <a:gd name="T12" fmla="*/ 0 60000 65536"/>
                  <a:gd name="T13" fmla="*/ 0 60000 65536"/>
                  <a:gd name="T14" fmla="*/ 0 60000 65536"/>
                  <a:gd name="T15" fmla="*/ 0 w 331"/>
                  <a:gd name="T16" fmla="*/ 0 h 88"/>
                  <a:gd name="T17" fmla="*/ 331 w 331"/>
                  <a:gd name="T18" fmla="*/ 88 h 88"/>
                </a:gdLst>
                <a:ahLst/>
                <a:cxnLst>
                  <a:cxn ang="T10">
                    <a:pos x="T0" y="T1"/>
                  </a:cxn>
                  <a:cxn ang="T11">
                    <a:pos x="T2" y="T3"/>
                  </a:cxn>
                  <a:cxn ang="T12">
                    <a:pos x="T4" y="T5"/>
                  </a:cxn>
                  <a:cxn ang="T13">
                    <a:pos x="T6" y="T7"/>
                  </a:cxn>
                  <a:cxn ang="T14">
                    <a:pos x="T8" y="T9"/>
                  </a:cxn>
                </a:cxnLst>
                <a:rect l="T15" t="T16" r="T17" b="T18"/>
                <a:pathLst>
                  <a:path w="331" h="88">
                    <a:moveTo>
                      <a:pt x="0" y="0"/>
                    </a:moveTo>
                    <a:lnTo>
                      <a:pt x="323" y="87"/>
                    </a:lnTo>
                    <a:lnTo>
                      <a:pt x="330" y="87"/>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5" name="Freeform 166"/>
              <p:cNvSpPr>
                <a:spLocks/>
              </p:cNvSpPr>
              <p:nvPr/>
            </p:nvSpPr>
            <p:spPr bwMode="auto">
              <a:xfrm>
                <a:off x="4943" y="1652"/>
                <a:ext cx="333" cy="98"/>
              </a:xfrm>
              <a:custGeom>
                <a:avLst/>
                <a:gdLst>
                  <a:gd name="T0" fmla="*/ 0 w 333"/>
                  <a:gd name="T1" fmla="*/ 0 h 98"/>
                  <a:gd name="T2" fmla="*/ 326 w 333"/>
                  <a:gd name="T3" fmla="*/ 97 h 98"/>
                  <a:gd name="T4" fmla="*/ 332 w 333"/>
                  <a:gd name="T5" fmla="*/ 95 h 98"/>
                  <a:gd name="T6" fmla="*/ 9 w 333"/>
                  <a:gd name="T7" fmla="*/ 0 h 98"/>
                  <a:gd name="T8" fmla="*/ 0 w 333"/>
                  <a:gd name="T9" fmla="*/ 0 h 98"/>
                  <a:gd name="T10" fmla="*/ 0 60000 65536"/>
                  <a:gd name="T11" fmla="*/ 0 60000 65536"/>
                  <a:gd name="T12" fmla="*/ 0 60000 65536"/>
                  <a:gd name="T13" fmla="*/ 0 60000 65536"/>
                  <a:gd name="T14" fmla="*/ 0 60000 65536"/>
                  <a:gd name="T15" fmla="*/ 0 w 333"/>
                  <a:gd name="T16" fmla="*/ 0 h 98"/>
                  <a:gd name="T17" fmla="*/ 333 w 333"/>
                  <a:gd name="T18" fmla="*/ 98 h 98"/>
                </a:gdLst>
                <a:ahLst/>
                <a:cxnLst>
                  <a:cxn ang="T10">
                    <a:pos x="T0" y="T1"/>
                  </a:cxn>
                  <a:cxn ang="T11">
                    <a:pos x="T2" y="T3"/>
                  </a:cxn>
                  <a:cxn ang="T12">
                    <a:pos x="T4" y="T5"/>
                  </a:cxn>
                  <a:cxn ang="T13">
                    <a:pos x="T6" y="T7"/>
                  </a:cxn>
                  <a:cxn ang="T14">
                    <a:pos x="T8" y="T9"/>
                  </a:cxn>
                </a:cxnLst>
                <a:rect l="T15" t="T16" r="T17" b="T18"/>
                <a:pathLst>
                  <a:path w="333" h="98">
                    <a:moveTo>
                      <a:pt x="0" y="0"/>
                    </a:moveTo>
                    <a:lnTo>
                      <a:pt x="326" y="97"/>
                    </a:lnTo>
                    <a:lnTo>
                      <a:pt x="332" y="95"/>
                    </a:lnTo>
                    <a:lnTo>
                      <a:pt x="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31" name="Group 174"/>
            <p:cNvGrpSpPr>
              <a:grpSpLocks/>
            </p:cNvGrpSpPr>
            <p:nvPr/>
          </p:nvGrpSpPr>
          <p:grpSpPr bwMode="auto">
            <a:xfrm>
              <a:off x="5011" y="1098"/>
              <a:ext cx="409" cy="568"/>
              <a:chOff x="5011" y="1098"/>
              <a:chExt cx="409" cy="568"/>
            </a:xfrm>
          </p:grpSpPr>
          <p:sp>
            <p:nvSpPr>
              <p:cNvPr id="101" name="Rectangle 168"/>
              <p:cNvSpPr>
                <a:spLocks noChangeArrowheads="1"/>
              </p:cNvSpPr>
              <p:nvPr/>
            </p:nvSpPr>
            <p:spPr bwMode="auto">
              <a:xfrm>
                <a:off x="5037" y="1117"/>
                <a:ext cx="383" cy="549"/>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02" name="Rectangle 169"/>
              <p:cNvSpPr>
                <a:spLocks noChangeArrowheads="1"/>
              </p:cNvSpPr>
              <p:nvPr/>
            </p:nvSpPr>
            <p:spPr bwMode="auto">
              <a:xfrm>
                <a:off x="5014" y="1098"/>
                <a:ext cx="383" cy="549"/>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03" name="Line 170"/>
              <p:cNvSpPr>
                <a:spLocks noChangeShapeType="1"/>
              </p:cNvSpPr>
              <p:nvPr/>
            </p:nvSpPr>
            <p:spPr bwMode="auto">
              <a:xfrm>
                <a:off x="5013" y="1213"/>
                <a:ext cx="385"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4" name="Line 171"/>
              <p:cNvSpPr>
                <a:spLocks noChangeShapeType="1"/>
              </p:cNvSpPr>
              <p:nvPr/>
            </p:nvSpPr>
            <p:spPr bwMode="auto">
              <a:xfrm>
                <a:off x="5018" y="1334"/>
                <a:ext cx="39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5" name="Line 172"/>
              <p:cNvSpPr>
                <a:spLocks noChangeShapeType="1"/>
              </p:cNvSpPr>
              <p:nvPr/>
            </p:nvSpPr>
            <p:spPr bwMode="auto">
              <a:xfrm>
                <a:off x="5012" y="1445"/>
                <a:ext cx="39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6" name="Line 173"/>
              <p:cNvSpPr>
                <a:spLocks noChangeShapeType="1"/>
              </p:cNvSpPr>
              <p:nvPr/>
            </p:nvSpPr>
            <p:spPr bwMode="auto">
              <a:xfrm>
                <a:off x="5011" y="1546"/>
                <a:ext cx="386"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2" name="Group 214"/>
            <p:cNvGrpSpPr>
              <a:grpSpLocks/>
            </p:cNvGrpSpPr>
            <p:nvPr/>
          </p:nvGrpSpPr>
          <p:grpSpPr bwMode="auto">
            <a:xfrm>
              <a:off x="4490" y="1877"/>
              <a:ext cx="619" cy="569"/>
              <a:chOff x="4490" y="1877"/>
              <a:chExt cx="619" cy="569"/>
            </a:xfrm>
          </p:grpSpPr>
          <p:sp>
            <p:nvSpPr>
              <p:cNvPr id="62" name="Freeform 175"/>
              <p:cNvSpPr>
                <a:spLocks/>
              </p:cNvSpPr>
              <p:nvPr/>
            </p:nvSpPr>
            <p:spPr bwMode="auto">
              <a:xfrm>
                <a:off x="4490" y="1922"/>
                <a:ext cx="619" cy="524"/>
              </a:xfrm>
              <a:custGeom>
                <a:avLst/>
                <a:gdLst>
                  <a:gd name="T0" fmla="*/ 174 w 619"/>
                  <a:gd name="T1" fmla="*/ 37 h 524"/>
                  <a:gd name="T2" fmla="*/ 176 w 619"/>
                  <a:gd name="T3" fmla="*/ 37 h 524"/>
                  <a:gd name="T4" fmla="*/ 179 w 619"/>
                  <a:gd name="T5" fmla="*/ 36 h 524"/>
                  <a:gd name="T6" fmla="*/ 185 w 619"/>
                  <a:gd name="T7" fmla="*/ 33 h 524"/>
                  <a:gd name="T8" fmla="*/ 194 w 619"/>
                  <a:gd name="T9" fmla="*/ 31 h 524"/>
                  <a:gd name="T10" fmla="*/ 205 w 619"/>
                  <a:gd name="T11" fmla="*/ 28 h 524"/>
                  <a:gd name="T12" fmla="*/ 219 w 619"/>
                  <a:gd name="T13" fmla="*/ 24 h 524"/>
                  <a:gd name="T14" fmla="*/ 236 w 619"/>
                  <a:gd name="T15" fmla="*/ 21 h 524"/>
                  <a:gd name="T16" fmla="*/ 255 w 619"/>
                  <a:gd name="T17" fmla="*/ 17 h 524"/>
                  <a:gd name="T18" fmla="*/ 276 w 619"/>
                  <a:gd name="T19" fmla="*/ 13 h 524"/>
                  <a:gd name="T20" fmla="*/ 300 w 619"/>
                  <a:gd name="T21" fmla="*/ 10 h 524"/>
                  <a:gd name="T22" fmla="*/ 327 w 619"/>
                  <a:gd name="T23" fmla="*/ 7 h 524"/>
                  <a:gd name="T24" fmla="*/ 356 w 619"/>
                  <a:gd name="T25" fmla="*/ 4 h 524"/>
                  <a:gd name="T26" fmla="*/ 388 w 619"/>
                  <a:gd name="T27" fmla="*/ 2 h 524"/>
                  <a:gd name="T28" fmla="*/ 423 w 619"/>
                  <a:gd name="T29" fmla="*/ 0 h 524"/>
                  <a:gd name="T30" fmla="*/ 460 w 619"/>
                  <a:gd name="T31" fmla="*/ 0 h 524"/>
                  <a:gd name="T32" fmla="*/ 500 w 619"/>
                  <a:gd name="T33" fmla="*/ 0 h 524"/>
                  <a:gd name="T34" fmla="*/ 517 w 619"/>
                  <a:gd name="T35" fmla="*/ 72 h 524"/>
                  <a:gd name="T36" fmla="*/ 523 w 619"/>
                  <a:gd name="T37" fmla="*/ 75 h 524"/>
                  <a:gd name="T38" fmla="*/ 537 w 619"/>
                  <a:gd name="T39" fmla="*/ 85 h 524"/>
                  <a:gd name="T40" fmla="*/ 552 w 619"/>
                  <a:gd name="T41" fmla="*/ 102 h 524"/>
                  <a:gd name="T42" fmla="*/ 561 w 619"/>
                  <a:gd name="T43" fmla="*/ 126 h 524"/>
                  <a:gd name="T44" fmla="*/ 597 w 619"/>
                  <a:gd name="T45" fmla="*/ 293 h 524"/>
                  <a:gd name="T46" fmla="*/ 612 w 619"/>
                  <a:gd name="T47" fmla="*/ 361 h 524"/>
                  <a:gd name="T48" fmla="*/ 614 w 619"/>
                  <a:gd name="T49" fmla="*/ 367 h 524"/>
                  <a:gd name="T50" fmla="*/ 618 w 619"/>
                  <a:gd name="T51" fmla="*/ 380 h 524"/>
                  <a:gd name="T52" fmla="*/ 617 w 619"/>
                  <a:gd name="T53" fmla="*/ 400 h 524"/>
                  <a:gd name="T54" fmla="*/ 609 w 619"/>
                  <a:gd name="T55" fmla="*/ 426 h 524"/>
                  <a:gd name="T56" fmla="*/ 0 w 619"/>
                  <a:gd name="T57" fmla="*/ 410 h 524"/>
                  <a:gd name="T58" fmla="*/ 61 w 619"/>
                  <a:gd name="T59" fmla="*/ 377 h 524"/>
                  <a:gd name="T60" fmla="*/ 61 w 619"/>
                  <a:gd name="T61" fmla="*/ 72 h 524"/>
                  <a:gd name="T62" fmla="*/ 64 w 619"/>
                  <a:gd name="T63" fmla="*/ 70 h 524"/>
                  <a:gd name="T64" fmla="*/ 70 w 619"/>
                  <a:gd name="T65" fmla="*/ 66 h 524"/>
                  <a:gd name="T66" fmla="*/ 79 w 619"/>
                  <a:gd name="T67" fmla="*/ 62 h 524"/>
                  <a:gd name="T68" fmla="*/ 91 w 619"/>
                  <a:gd name="T69" fmla="*/ 58 h 524"/>
                  <a:gd name="T70" fmla="*/ 105 w 619"/>
                  <a:gd name="T71" fmla="*/ 56 h 524"/>
                  <a:gd name="T72" fmla="*/ 122 w 619"/>
                  <a:gd name="T73" fmla="*/ 56 h 524"/>
                  <a:gd name="T74" fmla="*/ 142 w 619"/>
                  <a:gd name="T75" fmla="*/ 59 h 524"/>
                  <a:gd name="T76" fmla="*/ 167 w 619"/>
                  <a:gd name="T77" fmla="*/ 69 h 5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9"/>
                  <a:gd name="T118" fmla="*/ 0 h 524"/>
                  <a:gd name="T119" fmla="*/ 619 w 619"/>
                  <a:gd name="T120" fmla="*/ 524 h 5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9" h="524">
                    <a:moveTo>
                      <a:pt x="167" y="69"/>
                    </a:moveTo>
                    <a:lnTo>
                      <a:pt x="174" y="37"/>
                    </a:lnTo>
                    <a:lnTo>
                      <a:pt x="176" y="37"/>
                    </a:lnTo>
                    <a:lnTo>
                      <a:pt x="177" y="36"/>
                    </a:lnTo>
                    <a:lnTo>
                      <a:pt x="179" y="36"/>
                    </a:lnTo>
                    <a:lnTo>
                      <a:pt x="182" y="35"/>
                    </a:lnTo>
                    <a:lnTo>
                      <a:pt x="185" y="33"/>
                    </a:lnTo>
                    <a:lnTo>
                      <a:pt x="189" y="32"/>
                    </a:lnTo>
                    <a:lnTo>
                      <a:pt x="194" y="31"/>
                    </a:lnTo>
                    <a:lnTo>
                      <a:pt x="199" y="29"/>
                    </a:lnTo>
                    <a:lnTo>
                      <a:pt x="205" y="28"/>
                    </a:lnTo>
                    <a:lnTo>
                      <a:pt x="212" y="26"/>
                    </a:lnTo>
                    <a:lnTo>
                      <a:pt x="219" y="24"/>
                    </a:lnTo>
                    <a:lnTo>
                      <a:pt x="227" y="23"/>
                    </a:lnTo>
                    <a:lnTo>
                      <a:pt x="236" y="21"/>
                    </a:lnTo>
                    <a:lnTo>
                      <a:pt x="245" y="19"/>
                    </a:lnTo>
                    <a:lnTo>
                      <a:pt x="255" y="17"/>
                    </a:lnTo>
                    <a:lnTo>
                      <a:pt x="265" y="15"/>
                    </a:lnTo>
                    <a:lnTo>
                      <a:pt x="276" y="13"/>
                    </a:lnTo>
                    <a:lnTo>
                      <a:pt x="288" y="12"/>
                    </a:lnTo>
                    <a:lnTo>
                      <a:pt x="300" y="10"/>
                    </a:lnTo>
                    <a:lnTo>
                      <a:pt x="313" y="8"/>
                    </a:lnTo>
                    <a:lnTo>
                      <a:pt x="327" y="7"/>
                    </a:lnTo>
                    <a:lnTo>
                      <a:pt x="341" y="5"/>
                    </a:lnTo>
                    <a:lnTo>
                      <a:pt x="356" y="4"/>
                    </a:lnTo>
                    <a:lnTo>
                      <a:pt x="372" y="3"/>
                    </a:lnTo>
                    <a:lnTo>
                      <a:pt x="388" y="2"/>
                    </a:lnTo>
                    <a:lnTo>
                      <a:pt x="405" y="1"/>
                    </a:lnTo>
                    <a:lnTo>
                      <a:pt x="423" y="0"/>
                    </a:lnTo>
                    <a:lnTo>
                      <a:pt x="441" y="0"/>
                    </a:lnTo>
                    <a:lnTo>
                      <a:pt x="460" y="0"/>
                    </a:lnTo>
                    <a:lnTo>
                      <a:pt x="480" y="0"/>
                    </a:lnTo>
                    <a:lnTo>
                      <a:pt x="500" y="0"/>
                    </a:lnTo>
                    <a:lnTo>
                      <a:pt x="522" y="13"/>
                    </a:lnTo>
                    <a:lnTo>
                      <a:pt x="517" y="72"/>
                    </a:lnTo>
                    <a:lnTo>
                      <a:pt x="519" y="73"/>
                    </a:lnTo>
                    <a:lnTo>
                      <a:pt x="523" y="75"/>
                    </a:lnTo>
                    <a:lnTo>
                      <a:pt x="529" y="79"/>
                    </a:lnTo>
                    <a:lnTo>
                      <a:pt x="537" y="85"/>
                    </a:lnTo>
                    <a:lnTo>
                      <a:pt x="545" y="92"/>
                    </a:lnTo>
                    <a:lnTo>
                      <a:pt x="552" y="102"/>
                    </a:lnTo>
                    <a:lnTo>
                      <a:pt x="558" y="113"/>
                    </a:lnTo>
                    <a:lnTo>
                      <a:pt x="561" y="126"/>
                    </a:lnTo>
                    <a:lnTo>
                      <a:pt x="611" y="172"/>
                    </a:lnTo>
                    <a:lnTo>
                      <a:pt x="597" y="293"/>
                    </a:lnTo>
                    <a:lnTo>
                      <a:pt x="517" y="333"/>
                    </a:lnTo>
                    <a:lnTo>
                      <a:pt x="612" y="361"/>
                    </a:lnTo>
                    <a:lnTo>
                      <a:pt x="613" y="363"/>
                    </a:lnTo>
                    <a:lnTo>
                      <a:pt x="614" y="367"/>
                    </a:lnTo>
                    <a:lnTo>
                      <a:pt x="616" y="372"/>
                    </a:lnTo>
                    <a:lnTo>
                      <a:pt x="618" y="380"/>
                    </a:lnTo>
                    <a:lnTo>
                      <a:pt x="618" y="389"/>
                    </a:lnTo>
                    <a:lnTo>
                      <a:pt x="617" y="400"/>
                    </a:lnTo>
                    <a:lnTo>
                      <a:pt x="614" y="413"/>
                    </a:lnTo>
                    <a:lnTo>
                      <a:pt x="609" y="426"/>
                    </a:lnTo>
                    <a:lnTo>
                      <a:pt x="358" y="523"/>
                    </a:lnTo>
                    <a:lnTo>
                      <a:pt x="0" y="410"/>
                    </a:lnTo>
                    <a:lnTo>
                      <a:pt x="6" y="396"/>
                    </a:lnTo>
                    <a:lnTo>
                      <a:pt x="61" y="377"/>
                    </a:lnTo>
                    <a:lnTo>
                      <a:pt x="61" y="72"/>
                    </a:lnTo>
                    <a:lnTo>
                      <a:pt x="62" y="71"/>
                    </a:lnTo>
                    <a:lnTo>
                      <a:pt x="64" y="70"/>
                    </a:lnTo>
                    <a:lnTo>
                      <a:pt x="67" y="68"/>
                    </a:lnTo>
                    <a:lnTo>
                      <a:pt x="70" y="66"/>
                    </a:lnTo>
                    <a:lnTo>
                      <a:pt x="74" y="64"/>
                    </a:lnTo>
                    <a:lnTo>
                      <a:pt x="79" y="62"/>
                    </a:lnTo>
                    <a:lnTo>
                      <a:pt x="85" y="60"/>
                    </a:lnTo>
                    <a:lnTo>
                      <a:pt x="91" y="58"/>
                    </a:lnTo>
                    <a:lnTo>
                      <a:pt x="98" y="57"/>
                    </a:lnTo>
                    <a:lnTo>
                      <a:pt x="105" y="56"/>
                    </a:lnTo>
                    <a:lnTo>
                      <a:pt x="113" y="56"/>
                    </a:lnTo>
                    <a:lnTo>
                      <a:pt x="122" y="56"/>
                    </a:lnTo>
                    <a:lnTo>
                      <a:pt x="131" y="57"/>
                    </a:lnTo>
                    <a:lnTo>
                      <a:pt x="142" y="59"/>
                    </a:lnTo>
                    <a:lnTo>
                      <a:pt x="152" y="62"/>
                    </a:lnTo>
                    <a:lnTo>
                      <a:pt x="167" y="69"/>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3" name="Freeform 176"/>
              <p:cNvSpPr>
                <a:spLocks/>
              </p:cNvSpPr>
              <p:nvPr/>
            </p:nvSpPr>
            <p:spPr bwMode="auto">
              <a:xfrm>
                <a:off x="4704" y="1911"/>
                <a:ext cx="200" cy="228"/>
              </a:xfrm>
              <a:custGeom>
                <a:avLst/>
                <a:gdLst>
                  <a:gd name="T0" fmla="*/ 197 w 200"/>
                  <a:gd name="T1" fmla="*/ 8 h 228"/>
                  <a:gd name="T2" fmla="*/ 197 w 200"/>
                  <a:gd name="T3" fmla="*/ 8 h 228"/>
                  <a:gd name="T4" fmla="*/ 193 w 200"/>
                  <a:gd name="T5" fmla="*/ 7 h 228"/>
                  <a:gd name="T6" fmla="*/ 188 w 200"/>
                  <a:gd name="T7" fmla="*/ 6 h 228"/>
                  <a:gd name="T8" fmla="*/ 181 w 200"/>
                  <a:gd name="T9" fmla="*/ 5 h 228"/>
                  <a:gd name="T10" fmla="*/ 173 w 200"/>
                  <a:gd name="T11" fmla="*/ 3 h 228"/>
                  <a:gd name="T12" fmla="*/ 163 w 200"/>
                  <a:gd name="T13" fmla="*/ 2 h 228"/>
                  <a:gd name="T14" fmla="*/ 152 w 200"/>
                  <a:gd name="T15" fmla="*/ 1 h 228"/>
                  <a:gd name="T16" fmla="*/ 140 w 200"/>
                  <a:gd name="T17" fmla="*/ 0 h 228"/>
                  <a:gd name="T18" fmla="*/ 126 w 200"/>
                  <a:gd name="T19" fmla="*/ 0 h 228"/>
                  <a:gd name="T20" fmla="*/ 111 w 200"/>
                  <a:gd name="T21" fmla="*/ 1 h 228"/>
                  <a:gd name="T22" fmla="*/ 96 w 200"/>
                  <a:gd name="T23" fmla="*/ 2 h 228"/>
                  <a:gd name="T24" fmla="*/ 80 w 200"/>
                  <a:gd name="T25" fmla="*/ 5 h 228"/>
                  <a:gd name="T26" fmla="*/ 64 w 200"/>
                  <a:gd name="T27" fmla="*/ 8 h 228"/>
                  <a:gd name="T28" fmla="*/ 47 w 200"/>
                  <a:gd name="T29" fmla="*/ 13 h 228"/>
                  <a:gd name="T30" fmla="*/ 30 w 200"/>
                  <a:gd name="T31" fmla="*/ 19 h 228"/>
                  <a:gd name="T32" fmla="*/ 13 w 200"/>
                  <a:gd name="T33" fmla="*/ 27 h 228"/>
                  <a:gd name="T34" fmla="*/ 12 w 200"/>
                  <a:gd name="T35" fmla="*/ 31 h 228"/>
                  <a:gd name="T36" fmla="*/ 9 w 200"/>
                  <a:gd name="T37" fmla="*/ 44 h 228"/>
                  <a:gd name="T38" fmla="*/ 5 w 200"/>
                  <a:gd name="T39" fmla="*/ 63 h 228"/>
                  <a:gd name="T40" fmla="*/ 2 w 200"/>
                  <a:gd name="T41" fmla="*/ 87 h 228"/>
                  <a:gd name="T42" fmla="*/ 0 w 200"/>
                  <a:gd name="T43" fmla="*/ 117 h 228"/>
                  <a:gd name="T44" fmla="*/ 2 w 200"/>
                  <a:gd name="T45" fmla="*/ 149 h 228"/>
                  <a:gd name="T46" fmla="*/ 6 w 200"/>
                  <a:gd name="T47" fmla="*/ 185 h 228"/>
                  <a:gd name="T48" fmla="*/ 17 w 200"/>
                  <a:gd name="T49" fmla="*/ 221 h 228"/>
                  <a:gd name="T50" fmla="*/ 18 w 200"/>
                  <a:gd name="T51" fmla="*/ 221 h 228"/>
                  <a:gd name="T52" fmla="*/ 20 w 200"/>
                  <a:gd name="T53" fmla="*/ 221 h 228"/>
                  <a:gd name="T54" fmla="*/ 24 w 200"/>
                  <a:gd name="T55" fmla="*/ 220 h 228"/>
                  <a:gd name="T56" fmla="*/ 30 w 200"/>
                  <a:gd name="T57" fmla="*/ 220 h 228"/>
                  <a:gd name="T58" fmla="*/ 38 w 200"/>
                  <a:gd name="T59" fmla="*/ 219 h 228"/>
                  <a:gd name="T60" fmla="*/ 47 w 200"/>
                  <a:gd name="T61" fmla="*/ 219 h 228"/>
                  <a:gd name="T62" fmla="*/ 58 w 200"/>
                  <a:gd name="T63" fmla="*/ 218 h 228"/>
                  <a:gd name="T64" fmla="*/ 69 w 200"/>
                  <a:gd name="T65" fmla="*/ 218 h 228"/>
                  <a:gd name="T66" fmla="*/ 82 w 200"/>
                  <a:gd name="T67" fmla="*/ 218 h 228"/>
                  <a:gd name="T68" fmla="*/ 96 w 200"/>
                  <a:gd name="T69" fmla="*/ 218 h 228"/>
                  <a:gd name="T70" fmla="*/ 111 w 200"/>
                  <a:gd name="T71" fmla="*/ 218 h 228"/>
                  <a:gd name="T72" fmla="*/ 127 w 200"/>
                  <a:gd name="T73" fmla="*/ 219 h 228"/>
                  <a:gd name="T74" fmla="*/ 144 w 200"/>
                  <a:gd name="T75" fmla="*/ 220 h 228"/>
                  <a:gd name="T76" fmla="*/ 162 w 200"/>
                  <a:gd name="T77" fmla="*/ 222 h 228"/>
                  <a:gd name="T78" fmla="*/ 180 w 200"/>
                  <a:gd name="T79" fmla="*/ 224 h 228"/>
                  <a:gd name="T80" fmla="*/ 199 w 200"/>
                  <a:gd name="T81" fmla="*/ 227 h 228"/>
                  <a:gd name="T82" fmla="*/ 198 w 200"/>
                  <a:gd name="T83" fmla="*/ 220 h 228"/>
                  <a:gd name="T84" fmla="*/ 196 w 200"/>
                  <a:gd name="T85" fmla="*/ 202 h 228"/>
                  <a:gd name="T86" fmla="*/ 193 w 200"/>
                  <a:gd name="T87" fmla="*/ 175 h 228"/>
                  <a:gd name="T88" fmla="*/ 191 w 200"/>
                  <a:gd name="T89" fmla="*/ 143 h 228"/>
                  <a:gd name="T90" fmla="*/ 189 w 200"/>
                  <a:gd name="T91" fmla="*/ 107 h 228"/>
                  <a:gd name="T92" fmla="*/ 189 w 200"/>
                  <a:gd name="T93" fmla="*/ 71 h 228"/>
                  <a:gd name="T94" fmla="*/ 192 w 200"/>
                  <a:gd name="T95" fmla="*/ 37 h 228"/>
                  <a:gd name="T96" fmla="*/ 197 w 200"/>
                  <a:gd name="T97" fmla="*/ 8 h 2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0"/>
                  <a:gd name="T148" fmla="*/ 0 h 228"/>
                  <a:gd name="T149" fmla="*/ 200 w 200"/>
                  <a:gd name="T150" fmla="*/ 228 h 2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0" h="228">
                    <a:moveTo>
                      <a:pt x="197" y="8"/>
                    </a:moveTo>
                    <a:lnTo>
                      <a:pt x="197" y="8"/>
                    </a:lnTo>
                    <a:lnTo>
                      <a:pt x="193" y="7"/>
                    </a:lnTo>
                    <a:lnTo>
                      <a:pt x="188" y="6"/>
                    </a:lnTo>
                    <a:lnTo>
                      <a:pt x="181" y="5"/>
                    </a:lnTo>
                    <a:lnTo>
                      <a:pt x="173" y="3"/>
                    </a:lnTo>
                    <a:lnTo>
                      <a:pt x="163" y="2"/>
                    </a:lnTo>
                    <a:lnTo>
                      <a:pt x="152" y="1"/>
                    </a:lnTo>
                    <a:lnTo>
                      <a:pt x="140" y="0"/>
                    </a:lnTo>
                    <a:lnTo>
                      <a:pt x="126" y="0"/>
                    </a:lnTo>
                    <a:lnTo>
                      <a:pt x="111" y="1"/>
                    </a:lnTo>
                    <a:lnTo>
                      <a:pt x="96" y="2"/>
                    </a:lnTo>
                    <a:lnTo>
                      <a:pt x="80" y="5"/>
                    </a:lnTo>
                    <a:lnTo>
                      <a:pt x="64" y="8"/>
                    </a:lnTo>
                    <a:lnTo>
                      <a:pt x="47" y="13"/>
                    </a:lnTo>
                    <a:lnTo>
                      <a:pt x="30" y="19"/>
                    </a:lnTo>
                    <a:lnTo>
                      <a:pt x="13" y="27"/>
                    </a:lnTo>
                    <a:lnTo>
                      <a:pt x="12" y="31"/>
                    </a:lnTo>
                    <a:lnTo>
                      <a:pt x="9" y="44"/>
                    </a:lnTo>
                    <a:lnTo>
                      <a:pt x="5" y="63"/>
                    </a:lnTo>
                    <a:lnTo>
                      <a:pt x="2" y="87"/>
                    </a:lnTo>
                    <a:lnTo>
                      <a:pt x="0" y="117"/>
                    </a:lnTo>
                    <a:lnTo>
                      <a:pt x="2" y="149"/>
                    </a:lnTo>
                    <a:lnTo>
                      <a:pt x="6" y="185"/>
                    </a:lnTo>
                    <a:lnTo>
                      <a:pt x="17" y="221"/>
                    </a:lnTo>
                    <a:lnTo>
                      <a:pt x="18" y="221"/>
                    </a:lnTo>
                    <a:lnTo>
                      <a:pt x="20" y="221"/>
                    </a:lnTo>
                    <a:lnTo>
                      <a:pt x="24" y="220"/>
                    </a:lnTo>
                    <a:lnTo>
                      <a:pt x="30" y="220"/>
                    </a:lnTo>
                    <a:lnTo>
                      <a:pt x="38" y="219"/>
                    </a:lnTo>
                    <a:lnTo>
                      <a:pt x="47" y="219"/>
                    </a:lnTo>
                    <a:lnTo>
                      <a:pt x="58" y="218"/>
                    </a:lnTo>
                    <a:lnTo>
                      <a:pt x="69" y="218"/>
                    </a:lnTo>
                    <a:lnTo>
                      <a:pt x="82" y="218"/>
                    </a:lnTo>
                    <a:lnTo>
                      <a:pt x="96" y="218"/>
                    </a:lnTo>
                    <a:lnTo>
                      <a:pt x="111" y="218"/>
                    </a:lnTo>
                    <a:lnTo>
                      <a:pt x="127" y="219"/>
                    </a:lnTo>
                    <a:lnTo>
                      <a:pt x="144" y="220"/>
                    </a:lnTo>
                    <a:lnTo>
                      <a:pt x="162" y="222"/>
                    </a:lnTo>
                    <a:lnTo>
                      <a:pt x="180" y="224"/>
                    </a:lnTo>
                    <a:lnTo>
                      <a:pt x="199" y="227"/>
                    </a:lnTo>
                    <a:lnTo>
                      <a:pt x="198" y="220"/>
                    </a:lnTo>
                    <a:lnTo>
                      <a:pt x="196" y="202"/>
                    </a:lnTo>
                    <a:lnTo>
                      <a:pt x="193" y="175"/>
                    </a:lnTo>
                    <a:lnTo>
                      <a:pt x="191" y="143"/>
                    </a:lnTo>
                    <a:lnTo>
                      <a:pt x="189" y="107"/>
                    </a:lnTo>
                    <a:lnTo>
                      <a:pt x="189" y="71"/>
                    </a:lnTo>
                    <a:lnTo>
                      <a:pt x="192" y="37"/>
                    </a:lnTo>
                    <a:lnTo>
                      <a:pt x="197"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4" name="Freeform 177"/>
              <p:cNvSpPr>
                <a:spLocks/>
              </p:cNvSpPr>
              <p:nvPr/>
            </p:nvSpPr>
            <p:spPr bwMode="auto">
              <a:xfrm>
                <a:off x="4726" y="1973"/>
                <a:ext cx="328" cy="226"/>
              </a:xfrm>
              <a:custGeom>
                <a:avLst/>
                <a:gdLst>
                  <a:gd name="T0" fmla="*/ 2 w 328"/>
                  <a:gd name="T1" fmla="*/ 170 h 226"/>
                  <a:gd name="T2" fmla="*/ 0 w 328"/>
                  <a:gd name="T3" fmla="*/ 198 h 226"/>
                  <a:gd name="T4" fmla="*/ 213 w 328"/>
                  <a:gd name="T5" fmla="*/ 225 h 226"/>
                  <a:gd name="T6" fmla="*/ 215 w 328"/>
                  <a:gd name="T7" fmla="*/ 224 h 226"/>
                  <a:gd name="T8" fmla="*/ 219 w 328"/>
                  <a:gd name="T9" fmla="*/ 222 h 226"/>
                  <a:gd name="T10" fmla="*/ 226 w 328"/>
                  <a:gd name="T11" fmla="*/ 219 h 226"/>
                  <a:gd name="T12" fmla="*/ 234 w 328"/>
                  <a:gd name="T13" fmla="*/ 214 h 226"/>
                  <a:gd name="T14" fmla="*/ 245 w 328"/>
                  <a:gd name="T15" fmla="*/ 207 h 226"/>
                  <a:gd name="T16" fmla="*/ 256 w 328"/>
                  <a:gd name="T17" fmla="*/ 199 h 226"/>
                  <a:gd name="T18" fmla="*/ 267 w 328"/>
                  <a:gd name="T19" fmla="*/ 189 h 226"/>
                  <a:gd name="T20" fmla="*/ 279 w 328"/>
                  <a:gd name="T21" fmla="*/ 178 h 226"/>
                  <a:gd name="T22" fmla="*/ 291 w 328"/>
                  <a:gd name="T23" fmla="*/ 165 h 226"/>
                  <a:gd name="T24" fmla="*/ 302 w 328"/>
                  <a:gd name="T25" fmla="*/ 151 h 226"/>
                  <a:gd name="T26" fmla="*/ 311 w 328"/>
                  <a:gd name="T27" fmla="*/ 135 h 226"/>
                  <a:gd name="T28" fmla="*/ 318 w 328"/>
                  <a:gd name="T29" fmla="*/ 118 h 226"/>
                  <a:gd name="T30" fmla="*/ 324 w 328"/>
                  <a:gd name="T31" fmla="*/ 99 h 226"/>
                  <a:gd name="T32" fmla="*/ 327 w 328"/>
                  <a:gd name="T33" fmla="*/ 78 h 226"/>
                  <a:gd name="T34" fmla="*/ 327 w 328"/>
                  <a:gd name="T35" fmla="*/ 57 h 226"/>
                  <a:gd name="T36" fmla="*/ 323 w 328"/>
                  <a:gd name="T37" fmla="*/ 33 h 226"/>
                  <a:gd name="T38" fmla="*/ 322 w 328"/>
                  <a:gd name="T39" fmla="*/ 32 h 226"/>
                  <a:gd name="T40" fmla="*/ 320 w 328"/>
                  <a:gd name="T41" fmla="*/ 28 h 226"/>
                  <a:gd name="T42" fmla="*/ 317 w 328"/>
                  <a:gd name="T43" fmla="*/ 23 h 226"/>
                  <a:gd name="T44" fmla="*/ 312 w 328"/>
                  <a:gd name="T45" fmla="*/ 18 h 226"/>
                  <a:gd name="T46" fmla="*/ 306 w 328"/>
                  <a:gd name="T47" fmla="*/ 11 h 226"/>
                  <a:gd name="T48" fmla="*/ 299 w 328"/>
                  <a:gd name="T49" fmla="*/ 6 h 226"/>
                  <a:gd name="T50" fmla="*/ 290 w 328"/>
                  <a:gd name="T51" fmla="*/ 2 h 226"/>
                  <a:gd name="T52" fmla="*/ 281 w 328"/>
                  <a:gd name="T53" fmla="*/ 0 h 226"/>
                  <a:gd name="T54" fmla="*/ 282 w 328"/>
                  <a:gd name="T55" fmla="*/ 4 h 226"/>
                  <a:gd name="T56" fmla="*/ 285 w 328"/>
                  <a:gd name="T57" fmla="*/ 14 h 226"/>
                  <a:gd name="T58" fmla="*/ 289 w 328"/>
                  <a:gd name="T59" fmla="*/ 29 h 226"/>
                  <a:gd name="T60" fmla="*/ 292 w 328"/>
                  <a:gd name="T61" fmla="*/ 49 h 226"/>
                  <a:gd name="T62" fmla="*/ 293 w 328"/>
                  <a:gd name="T63" fmla="*/ 73 h 226"/>
                  <a:gd name="T64" fmla="*/ 291 w 328"/>
                  <a:gd name="T65" fmla="*/ 100 h 226"/>
                  <a:gd name="T66" fmla="*/ 283 w 328"/>
                  <a:gd name="T67" fmla="*/ 129 h 226"/>
                  <a:gd name="T68" fmla="*/ 270 w 328"/>
                  <a:gd name="T69" fmla="*/ 159 h 226"/>
                  <a:gd name="T70" fmla="*/ 270 w 328"/>
                  <a:gd name="T71" fmla="*/ 159 h 226"/>
                  <a:gd name="T72" fmla="*/ 268 w 328"/>
                  <a:gd name="T73" fmla="*/ 160 h 226"/>
                  <a:gd name="T74" fmla="*/ 266 w 328"/>
                  <a:gd name="T75" fmla="*/ 162 h 226"/>
                  <a:gd name="T76" fmla="*/ 263 w 328"/>
                  <a:gd name="T77" fmla="*/ 164 h 226"/>
                  <a:gd name="T78" fmla="*/ 260 w 328"/>
                  <a:gd name="T79" fmla="*/ 167 h 226"/>
                  <a:gd name="T80" fmla="*/ 256 w 328"/>
                  <a:gd name="T81" fmla="*/ 169 h 226"/>
                  <a:gd name="T82" fmla="*/ 250 w 328"/>
                  <a:gd name="T83" fmla="*/ 172 h 226"/>
                  <a:gd name="T84" fmla="*/ 244 w 328"/>
                  <a:gd name="T85" fmla="*/ 175 h 226"/>
                  <a:gd name="T86" fmla="*/ 238 w 328"/>
                  <a:gd name="T87" fmla="*/ 177 h 226"/>
                  <a:gd name="T88" fmla="*/ 230 w 328"/>
                  <a:gd name="T89" fmla="*/ 179 h 226"/>
                  <a:gd name="T90" fmla="*/ 222 w 328"/>
                  <a:gd name="T91" fmla="*/ 181 h 226"/>
                  <a:gd name="T92" fmla="*/ 213 w 328"/>
                  <a:gd name="T93" fmla="*/ 182 h 226"/>
                  <a:gd name="T94" fmla="*/ 203 w 328"/>
                  <a:gd name="T95" fmla="*/ 183 h 226"/>
                  <a:gd name="T96" fmla="*/ 193 w 328"/>
                  <a:gd name="T97" fmla="*/ 182 h 226"/>
                  <a:gd name="T98" fmla="*/ 181 w 328"/>
                  <a:gd name="T99" fmla="*/ 181 h 226"/>
                  <a:gd name="T100" fmla="*/ 169 w 328"/>
                  <a:gd name="T101" fmla="*/ 179 h 226"/>
                  <a:gd name="T102" fmla="*/ 169 w 328"/>
                  <a:gd name="T103" fmla="*/ 208 h 226"/>
                  <a:gd name="T104" fmla="*/ 7 w 328"/>
                  <a:gd name="T105" fmla="*/ 192 h 226"/>
                  <a:gd name="T106" fmla="*/ 2 w 328"/>
                  <a:gd name="T107" fmla="*/ 170 h 2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8"/>
                  <a:gd name="T163" fmla="*/ 0 h 226"/>
                  <a:gd name="T164" fmla="*/ 328 w 328"/>
                  <a:gd name="T165" fmla="*/ 226 h 2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8" h="226">
                    <a:moveTo>
                      <a:pt x="2" y="170"/>
                    </a:moveTo>
                    <a:lnTo>
                      <a:pt x="0" y="198"/>
                    </a:lnTo>
                    <a:lnTo>
                      <a:pt x="213" y="225"/>
                    </a:lnTo>
                    <a:lnTo>
                      <a:pt x="215" y="224"/>
                    </a:lnTo>
                    <a:lnTo>
                      <a:pt x="219" y="222"/>
                    </a:lnTo>
                    <a:lnTo>
                      <a:pt x="226" y="219"/>
                    </a:lnTo>
                    <a:lnTo>
                      <a:pt x="234" y="214"/>
                    </a:lnTo>
                    <a:lnTo>
                      <a:pt x="245" y="207"/>
                    </a:lnTo>
                    <a:lnTo>
                      <a:pt x="256" y="199"/>
                    </a:lnTo>
                    <a:lnTo>
                      <a:pt x="267" y="189"/>
                    </a:lnTo>
                    <a:lnTo>
                      <a:pt x="279" y="178"/>
                    </a:lnTo>
                    <a:lnTo>
                      <a:pt x="291" y="165"/>
                    </a:lnTo>
                    <a:lnTo>
                      <a:pt x="302" y="151"/>
                    </a:lnTo>
                    <a:lnTo>
                      <a:pt x="311" y="135"/>
                    </a:lnTo>
                    <a:lnTo>
                      <a:pt x="318" y="118"/>
                    </a:lnTo>
                    <a:lnTo>
                      <a:pt x="324" y="99"/>
                    </a:lnTo>
                    <a:lnTo>
                      <a:pt x="327" y="78"/>
                    </a:lnTo>
                    <a:lnTo>
                      <a:pt x="327" y="57"/>
                    </a:lnTo>
                    <a:lnTo>
                      <a:pt x="323" y="33"/>
                    </a:lnTo>
                    <a:lnTo>
                      <a:pt x="322" y="32"/>
                    </a:lnTo>
                    <a:lnTo>
                      <a:pt x="320" y="28"/>
                    </a:lnTo>
                    <a:lnTo>
                      <a:pt x="317" y="23"/>
                    </a:lnTo>
                    <a:lnTo>
                      <a:pt x="312" y="18"/>
                    </a:lnTo>
                    <a:lnTo>
                      <a:pt x="306" y="11"/>
                    </a:lnTo>
                    <a:lnTo>
                      <a:pt x="299" y="6"/>
                    </a:lnTo>
                    <a:lnTo>
                      <a:pt x="290" y="2"/>
                    </a:lnTo>
                    <a:lnTo>
                      <a:pt x="281" y="0"/>
                    </a:lnTo>
                    <a:lnTo>
                      <a:pt x="282" y="4"/>
                    </a:lnTo>
                    <a:lnTo>
                      <a:pt x="285" y="14"/>
                    </a:lnTo>
                    <a:lnTo>
                      <a:pt x="289" y="29"/>
                    </a:lnTo>
                    <a:lnTo>
                      <a:pt x="292" y="49"/>
                    </a:lnTo>
                    <a:lnTo>
                      <a:pt x="293" y="73"/>
                    </a:lnTo>
                    <a:lnTo>
                      <a:pt x="291" y="100"/>
                    </a:lnTo>
                    <a:lnTo>
                      <a:pt x="283" y="129"/>
                    </a:lnTo>
                    <a:lnTo>
                      <a:pt x="270" y="159"/>
                    </a:lnTo>
                    <a:lnTo>
                      <a:pt x="268" y="160"/>
                    </a:lnTo>
                    <a:lnTo>
                      <a:pt x="266" y="162"/>
                    </a:lnTo>
                    <a:lnTo>
                      <a:pt x="263" y="164"/>
                    </a:lnTo>
                    <a:lnTo>
                      <a:pt x="260" y="167"/>
                    </a:lnTo>
                    <a:lnTo>
                      <a:pt x="256" y="169"/>
                    </a:lnTo>
                    <a:lnTo>
                      <a:pt x="250" y="172"/>
                    </a:lnTo>
                    <a:lnTo>
                      <a:pt x="244" y="175"/>
                    </a:lnTo>
                    <a:lnTo>
                      <a:pt x="238" y="177"/>
                    </a:lnTo>
                    <a:lnTo>
                      <a:pt x="230" y="179"/>
                    </a:lnTo>
                    <a:lnTo>
                      <a:pt x="222" y="181"/>
                    </a:lnTo>
                    <a:lnTo>
                      <a:pt x="213" y="182"/>
                    </a:lnTo>
                    <a:lnTo>
                      <a:pt x="203" y="183"/>
                    </a:lnTo>
                    <a:lnTo>
                      <a:pt x="193" y="182"/>
                    </a:lnTo>
                    <a:lnTo>
                      <a:pt x="181" y="181"/>
                    </a:lnTo>
                    <a:lnTo>
                      <a:pt x="169" y="179"/>
                    </a:lnTo>
                    <a:lnTo>
                      <a:pt x="169" y="208"/>
                    </a:lnTo>
                    <a:lnTo>
                      <a:pt x="7" y="192"/>
                    </a:lnTo>
                    <a:lnTo>
                      <a:pt x="2" y="17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5" name="Freeform 178"/>
              <p:cNvSpPr>
                <a:spLocks/>
              </p:cNvSpPr>
              <p:nvPr/>
            </p:nvSpPr>
            <p:spPr bwMode="auto">
              <a:xfrm>
                <a:off x="4684" y="2195"/>
                <a:ext cx="242" cy="79"/>
              </a:xfrm>
              <a:custGeom>
                <a:avLst/>
                <a:gdLst>
                  <a:gd name="T0" fmla="*/ 241 w 242"/>
                  <a:gd name="T1" fmla="*/ 28 h 79"/>
                  <a:gd name="T2" fmla="*/ 4 w 242"/>
                  <a:gd name="T3" fmla="*/ 0 h 79"/>
                  <a:gd name="T4" fmla="*/ 0 w 242"/>
                  <a:gd name="T5" fmla="*/ 28 h 79"/>
                  <a:gd name="T6" fmla="*/ 234 w 242"/>
                  <a:gd name="T7" fmla="*/ 78 h 79"/>
                  <a:gd name="T8" fmla="*/ 241 w 242"/>
                  <a:gd name="T9" fmla="*/ 28 h 79"/>
                  <a:gd name="T10" fmla="*/ 0 60000 65536"/>
                  <a:gd name="T11" fmla="*/ 0 60000 65536"/>
                  <a:gd name="T12" fmla="*/ 0 60000 65536"/>
                  <a:gd name="T13" fmla="*/ 0 60000 65536"/>
                  <a:gd name="T14" fmla="*/ 0 60000 65536"/>
                  <a:gd name="T15" fmla="*/ 0 w 242"/>
                  <a:gd name="T16" fmla="*/ 0 h 79"/>
                  <a:gd name="T17" fmla="*/ 242 w 242"/>
                  <a:gd name="T18" fmla="*/ 79 h 79"/>
                </a:gdLst>
                <a:ahLst/>
                <a:cxnLst>
                  <a:cxn ang="T10">
                    <a:pos x="T0" y="T1"/>
                  </a:cxn>
                  <a:cxn ang="T11">
                    <a:pos x="T2" y="T3"/>
                  </a:cxn>
                  <a:cxn ang="T12">
                    <a:pos x="T4" y="T5"/>
                  </a:cxn>
                  <a:cxn ang="T13">
                    <a:pos x="T6" y="T7"/>
                  </a:cxn>
                  <a:cxn ang="T14">
                    <a:pos x="T8" y="T9"/>
                  </a:cxn>
                </a:cxnLst>
                <a:rect l="T15" t="T16" r="T17" b="T18"/>
                <a:pathLst>
                  <a:path w="242" h="79">
                    <a:moveTo>
                      <a:pt x="241" y="28"/>
                    </a:moveTo>
                    <a:lnTo>
                      <a:pt x="4" y="0"/>
                    </a:lnTo>
                    <a:lnTo>
                      <a:pt x="0" y="28"/>
                    </a:lnTo>
                    <a:lnTo>
                      <a:pt x="234" y="78"/>
                    </a:lnTo>
                    <a:lnTo>
                      <a:pt x="241" y="2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6" name="Freeform 179"/>
              <p:cNvSpPr>
                <a:spLocks/>
              </p:cNvSpPr>
              <p:nvPr/>
            </p:nvSpPr>
            <p:spPr bwMode="auto">
              <a:xfrm>
                <a:off x="4804" y="2220"/>
                <a:ext cx="104" cy="36"/>
              </a:xfrm>
              <a:custGeom>
                <a:avLst/>
                <a:gdLst>
                  <a:gd name="T0" fmla="*/ 103 w 104"/>
                  <a:gd name="T1" fmla="*/ 15 h 36"/>
                  <a:gd name="T2" fmla="*/ 1 w 104"/>
                  <a:gd name="T3" fmla="*/ 0 h 36"/>
                  <a:gd name="T4" fmla="*/ 0 w 104"/>
                  <a:gd name="T5" fmla="*/ 15 h 36"/>
                  <a:gd name="T6" fmla="*/ 100 w 104"/>
                  <a:gd name="T7" fmla="*/ 35 h 36"/>
                  <a:gd name="T8" fmla="*/ 103 w 104"/>
                  <a:gd name="T9" fmla="*/ 15 h 36"/>
                  <a:gd name="T10" fmla="*/ 0 60000 65536"/>
                  <a:gd name="T11" fmla="*/ 0 60000 65536"/>
                  <a:gd name="T12" fmla="*/ 0 60000 65536"/>
                  <a:gd name="T13" fmla="*/ 0 60000 65536"/>
                  <a:gd name="T14" fmla="*/ 0 60000 65536"/>
                  <a:gd name="T15" fmla="*/ 0 w 104"/>
                  <a:gd name="T16" fmla="*/ 0 h 36"/>
                  <a:gd name="T17" fmla="*/ 104 w 104"/>
                  <a:gd name="T18" fmla="*/ 36 h 36"/>
                </a:gdLst>
                <a:ahLst/>
                <a:cxnLst>
                  <a:cxn ang="T10">
                    <a:pos x="T0" y="T1"/>
                  </a:cxn>
                  <a:cxn ang="T11">
                    <a:pos x="T2" y="T3"/>
                  </a:cxn>
                  <a:cxn ang="T12">
                    <a:pos x="T4" y="T5"/>
                  </a:cxn>
                  <a:cxn ang="T13">
                    <a:pos x="T6" y="T7"/>
                  </a:cxn>
                  <a:cxn ang="T14">
                    <a:pos x="T8" y="T9"/>
                  </a:cxn>
                </a:cxnLst>
                <a:rect l="T15" t="T16" r="T17" b="T18"/>
                <a:pathLst>
                  <a:path w="104" h="36">
                    <a:moveTo>
                      <a:pt x="103" y="15"/>
                    </a:moveTo>
                    <a:lnTo>
                      <a:pt x="1" y="0"/>
                    </a:lnTo>
                    <a:lnTo>
                      <a:pt x="0" y="15"/>
                    </a:lnTo>
                    <a:lnTo>
                      <a:pt x="100" y="35"/>
                    </a:lnTo>
                    <a:lnTo>
                      <a:pt x="103" y="1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7" name="Freeform 180"/>
              <p:cNvSpPr>
                <a:spLocks/>
              </p:cNvSpPr>
              <p:nvPr/>
            </p:nvSpPr>
            <p:spPr bwMode="auto">
              <a:xfrm>
                <a:off x="4700" y="2202"/>
                <a:ext cx="69" cy="27"/>
              </a:xfrm>
              <a:custGeom>
                <a:avLst/>
                <a:gdLst>
                  <a:gd name="T0" fmla="*/ 68 w 69"/>
                  <a:gd name="T1" fmla="*/ 12 h 27"/>
                  <a:gd name="T2" fmla="*/ 0 w 69"/>
                  <a:gd name="T3" fmla="*/ 0 h 27"/>
                  <a:gd name="T4" fmla="*/ 1 w 69"/>
                  <a:gd name="T5" fmla="*/ 13 h 27"/>
                  <a:gd name="T6" fmla="*/ 66 w 69"/>
                  <a:gd name="T7" fmla="*/ 26 h 27"/>
                  <a:gd name="T8" fmla="*/ 68 w 69"/>
                  <a:gd name="T9" fmla="*/ 12 h 27"/>
                  <a:gd name="T10" fmla="*/ 0 60000 65536"/>
                  <a:gd name="T11" fmla="*/ 0 60000 65536"/>
                  <a:gd name="T12" fmla="*/ 0 60000 65536"/>
                  <a:gd name="T13" fmla="*/ 0 60000 65536"/>
                  <a:gd name="T14" fmla="*/ 0 60000 65536"/>
                  <a:gd name="T15" fmla="*/ 0 w 69"/>
                  <a:gd name="T16" fmla="*/ 0 h 27"/>
                  <a:gd name="T17" fmla="*/ 69 w 69"/>
                  <a:gd name="T18" fmla="*/ 27 h 27"/>
                </a:gdLst>
                <a:ahLst/>
                <a:cxnLst>
                  <a:cxn ang="T10">
                    <a:pos x="T0" y="T1"/>
                  </a:cxn>
                  <a:cxn ang="T11">
                    <a:pos x="T2" y="T3"/>
                  </a:cxn>
                  <a:cxn ang="T12">
                    <a:pos x="T4" y="T5"/>
                  </a:cxn>
                  <a:cxn ang="T13">
                    <a:pos x="T6" y="T7"/>
                  </a:cxn>
                  <a:cxn ang="T14">
                    <a:pos x="T8" y="T9"/>
                  </a:cxn>
                </a:cxnLst>
                <a:rect l="T15" t="T16" r="T17" b="T18"/>
                <a:pathLst>
                  <a:path w="69" h="27">
                    <a:moveTo>
                      <a:pt x="68" y="12"/>
                    </a:moveTo>
                    <a:lnTo>
                      <a:pt x="0" y="0"/>
                    </a:lnTo>
                    <a:lnTo>
                      <a:pt x="1" y="13"/>
                    </a:lnTo>
                    <a:lnTo>
                      <a:pt x="66" y="26"/>
                    </a:lnTo>
                    <a:lnTo>
                      <a:pt x="68" y="1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8" name="Freeform 181"/>
              <p:cNvSpPr>
                <a:spLocks/>
              </p:cNvSpPr>
              <p:nvPr/>
            </p:nvSpPr>
            <p:spPr bwMode="auto">
              <a:xfrm>
                <a:off x="4527" y="2228"/>
                <a:ext cx="406" cy="137"/>
              </a:xfrm>
              <a:custGeom>
                <a:avLst/>
                <a:gdLst>
                  <a:gd name="T0" fmla="*/ 0 w 406"/>
                  <a:gd name="T1" fmla="*/ 41 h 137"/>
                  <a:gd name="T2" fmla="*/ 1 w 406"/>
                  <a:gd name="T3" fmla="*/ 41 h 137"/>
                  <a:gd name="T4" fmla="*/ 3 w 406"/>
                  <a:gd name="T5" fmla="*/ 40 h 137"/>
                  <a:gd name="T6" fmla="*/ 7 w 406"/>
                  <a:gd name="T7" fmla="*/ 40 h 137"/>
                  <a:gd name="T8" fmla="*/ 13 w 406"/>
                  <a:gd name="T9" fmla="*/ 39 h 137"/>
                  <a:gd name="T10" fmla="*/ 19 w 406"/>
                  <a:gd name="T11" fmla="*/ 37 h 137"/>
                  <a:gd name="T12" fmla="*/ 26 w 406"/>
                  <a:gd name="T13" fmla="*/ 36 h 137"/>
                  <a:gd name="T14" fmla="*/ 35 w 406"/>
                  <a:gd name="T15" fmla="*/ 34 h 137"/>
                  <a:gd name="T16" fmla="*/ 43 w 406"/>
                  <a:gd name="T17" fmla="*/ 32 h 137"/>
                  <a:gd name="T18" fmla="*/ 52 w 406"/>
                  <a:gd name="T19" fmla="*/ 29 h 137"/>
                  <a:gd name="T20" fmla="*/ 61 w 406"/>
                  <a:gd name="T21" fmla="*/ 26 h 137"/>
                  <a:gd name="T22" fmla="*/ 70 w 406"/>
                  <a:gd name="T23" fmla="*/ 23 h 137"/>
                  <a:gd name="T24" fmla="*/ 79 w 406"/>
                  <a:gd name="T25" fmla="*/ 19 h 137"/>
                  <a:gd name="T26" fmla="*/ 87 w 406"/>
                  <a:gd name="T27" fmla="*/ 15 h 137"/>
                  <a:gd name="T28" fmla="*/ 94 w 406"/>
                  <a:gd name="T29" fmla="*/ 11 h 137"/>
                  <a:gd name="T30" fmla="*/ 102 w 406"/>
                  <a:gd name="T31" fmla="*/ 6 h 137"/>
                  <a:gd name="T32" fmla="*/ 108 w 406"/>
                  <a:gd name="T33" fmla="*/ 0 h 137"/>
                  <a:gd name="T34" fmla="*/ 405 w 406"/>
                  <a:gd name="T35" fmla="*/ 69 h 137"/>
                  <a:gd name="T36" fmla="*/ 404 w 406"/>
                  <a:gd name="T37" fmla="*/ 70 h 137"/>
                  <a:gd name="T38" fmla="*/ 403 w 406"/>
                  <a:gd name="T39" fmla="*/ 71 h 137"/>
                  <a:gd name="T40" fmla="*/ 400 w 406"/>
                  <a:gd name="T41" fmla="*/ 74 h 137"/>
                  <a:gd name="T42" fmla="*/ 396 w 406"/>
                  <a:gd name="T43" fmla="*/ 77 h 137"/>
                  <a:gd name="T44" fmla="*/ 392 w 406"/>
                  <a:gd name="T45" fmla="*/ 81 h 137"/>
                  <a:gd name="T46" fmla="*/ 387 w 406"/>
                  <a:gd name="T47" fmla="*/ 86 h 137"/>
                  <a:gd name="T48" fmla="*/ 381 w 406"/>
                  <a:gd name="T49" fmla="*/ 91 h 137"/>
                  <a:gd name="T50" fmla="*/ 374 w 406"/>
                  <a:gd name="T51" fmla="*/ 97 h 137"/>
                  <a:gd name="T52" fmla="*/ 367 w 406"/>
                  <a:gd name="T53" fmla="*/ 103 h 137"/>
                  <a:gd name="T54" fmla="*/ 360 w 406"/>
                  <a:gd name="T55" fmla="*/ 108 h 137"/>
                  <a:gd name="T56" fmla="*/ 353 w 406"/>
                  <a:gd name="T57" fmla="*/ 114 h 137"/>
                  <a:gd name="T58" fmla="*/ 345 w 406"/>
                  <a:gd name="T59" fmla="*/ 119 h 137"/>
                  <a:gd name="T60" fmla="*/ 337 w 406"/>
                  <a:gd name="T61" fmla="*/ 124 h 137"/>
                  <a:gd name="T62" fmla="*/ 329 w 406"/>
                  <a:gd name="T63" fmla="*/ 129 h 137"/>
                  <a:gd name="T64" fmla="*/ 321 w 406"/>
                  <a:gd name="T65" fmla="*/ 133 h 137"/>
                  <a:gd name="T66" fmla="*/ 314 w 406"/>
                  <a:gd name="T67" fmla="*/ 136 h 137"/>
                  <a:gd name="T68" fmla="*/ 0 w 406"/>
                  <a:gd name="T69" fmla="*/ 41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137"/>
                  <a:gd name="T107" fmla="*/ 406 w 406"/>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137">
                    <a:moveTo>
                      <a:pt x="0" y="41"/>
                    </a:moveTo>
                    <a:lnTo>
                      <a:pt x="1" y="41"/>
                    </a:lnTo>
                    <a:lnTo>
                      <a:pt x="3" y="40"/>
                    </a:lnTo>
                    <a:lnTo>
                      <a:pt x="7" y="40"/>
                    </a:lnTo>
                    <a:lnTo>
                      <a:pt x="13" y="39"/>
                    </a:lnTo>
                    <a:lnTo>
                      <a:pt x="19" y="37"/>
                    </a:lnTo>
                    <a:lnTo>
                      <a:pt x="26" y="36"/>
                    </a:lnTo>
                    <a:lnTo>
                      <a:pt x="35" y="34"/>
                    </a:lnTo>
                    <a:lnTo>
                      <a:pt x="43" y="32"/>
                    </a:lnTo>
                    <a:lnTo>
                      <a:pt x="52" y="29"/>
                    </a:lnTo>
                    <a:lnTo>
                      <a:pt x="61" y="26"/>
                    </a:lnTo>
                    <a:lnTo>
                      <a:pt x="70" y="23"/>
                    </a:lnTo>
                    <a:lnTo>
                      <a:pt x="79" y="19"/>
                    </a:lnTo>
                    <a:lnTo>
                      <a:pt x="87" y="15"/>
                    </a:lnTo>
                    <a:lnTo>
                      <a:pt x="94" y="11"/>
                    </a:lnTo>
                    <a:lnTo>
                      <a:pt x="102" y="6"/>
                    </a:lnTo>
                    <a:lnTo>
                      <a:pt x="108" y="0"/>
                    </a:lnTo>
                    <a:lnTo>
                      <a:pt x="405" y="69"/>
                    </a:lnTo>
                    <a:lnTo>
                      <a:pt x="404" y="70"/>
                    </a:lnTo>
                    <a:lnTo>
                      <a:pt x="403" y="71"/>
                    </a:lnTo>
                    <a:lnTo>
                      <a:pt x="400" y="74"/>
                    </a:lnTo>
                    <a:lnTo>
                      <a:pt x="396" y="77"/>
                    </a:lnTo>
                    <a:lnTo>
                      <a:pt x="392" y="81"/>
                    </a:lnTo>
                    <a:lnTo>
                      <a:pt x="387" y="86"/>
                    </a:lnTo>
                    <a:lnTo>
                      <a:pt x="381" y="91"/>
                    </a:lnTo>
                    <a:lnTo>
                      <a:pt x="374" y="97"/>
                    </a:lnTo>
                    <a:lnTo>
                      <a:pt x="367" y="103"/>
                    </a:lnTo>
                    <a:lnTo>
                      <a:pt x="360" y="108"/>
                    </a:lnTo>
                    <a:lnTo>
                      <a:pt x="353" y="114"/>
                    </a:lnTo>
                    <a:lnTo>
                      <a:pt x="345" y="119"/>
                    </a:lnTo>
                    <a:lnTo>
                      <a:pt x="337" y="124"/>
                    </a:lnTo>
                    <a:lnTo>
                      <a:pt x="329" y="129"/>
                    </a:lnTo>
                    <a:lnTo>
                      <a:pt x="321" y="133"/>
                    </a:lnTo>
                    <a:lnTo>
                      <a:pt x="314" y="136"/>
                    </a:lnTo>
                    <a:lnTo>
                      <a:pt x="0" y="4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9" name="Freeform 182"/>
              <p:cNvSpPr>
                <a:spLocks/>
              </p:cNvSpPr>
              <p:nvPr/>
            </p:nvSpPr>
            <p:spPr bwMode="auto">
              <a:xfrm>
                <a:off x="4931" y="2213"/>
                <a:ext cx="145" cy="66"/>
              </a:xfrm>
              <a:custGeom>
                <a:avLst/>
                <a:gdLst>
                  <a:gd name="T0" fmla="*/ 14 w 145"/>
                  <a:gd name="T1" fmla="*/ 65 h 66"/>
                  <a:gd name="T2" fmla="*/ 144 w 145"/>
                  <a:gd name="T3" fmla="*/ 26 h 66"/>
                  <a:gd name="T4" fmla="*/ 66 w 145"/>
                  <a:gd name="T5" fmla="*/ 0 h 66"/>
                  <a:gd name="T6" fmla="*/ 2 w 145"/>
                  <a:gd name="T7" fmla="*/ 7 h 66"/>
                  <a:gd name="T8" fmla="*/ 0 w 145"/>
                  <a:gd name="T9" fmla="*/ 61 h 66"/>
                  <a:gd name="T10" fmla="*/ 14 w 145"/>
                  <a:gd name="T11" fmla="*/ 65 h 66"/>
                  <a:gd name="T12" fmla="*/ 0 60000 65536"/>
                  <a:gd name="T13" fmla="*/ 0 60000 65536"/>
                  <a:gd name="T14" fmla="*/ 0 60000 65536"/>
                  <a:gd name="T15" fmla="*/ 0 60000 65536"/>
                  <a:gd name="T16" fmla="*/ 0 60000 65536"/>
                  <a:gd name="T17" fmla="*/ 0 60000 65536"/>
                  <a:gd name="T18" fmla="*/ 0 w 145"/>
                  <a:gd name="T19" fmla="*/ 0 h 66"/>
                  <a:gd name="T20" fmla="*/ 145 w 145"/>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145" h="66">
                    <a:moveTo>
                      <a:pt x="14" y="65"/>
                    </a:moveTo>
                    <a:lnTo>
                      <a:pt x="144" y="26"/>
                    </a:lnTo>
                    <a:lnTo>
                      <a:pt x="66" y="0"/>
                    </a:lnTo>
                    <a:lnTo>
                      <a:pt x="2" y="7"/>
                    </a:lnTo>
                    <a:lnTo>
                      <a:pt x="0" y="61"/>
                    </a:lnTo>
                    <a:lnTo>
                      <a:pt x="14" y="6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0" name="Freeform 183"/>
              <p:cNvSpPr>
                <a:spLocks/>
              </p:cNvSpPr>
              <p:nvPr/>
            </p:nvSpPr>
            <p:spPr bwMode="auto">
              <a:xfrm>
                <a:off x="4558" y="1936"/>
                <a:ext cx="78" cy="310"/>
              </a:xfrm>
              <a:custGeom>
                <a:avLst/>
                <a:gdLst>
                  <a:gd name="T0" fmla="*/ 77 w 78"/>
                  <a:gd name="T1" fmla="*/ 7 h 310"/>
                  <a:gd name="T2" fmla="*/ 77 w 78"/>
                  <a:gd name="T3" fmla="*/ 7 h 310"/>
                  <a:gd name="T4" fmla="*/ 75 w 78"/>
                  <a:gd name="T5" fmla="*/ 6 h 310"/>
                  <a:gd name="T6" fmla="*/ 73 w 78"/>
                  <a:gd name="T7" fmla="*/ 6 h 310"/>
                  <a:gd name="T8" fmla="*/ 71 w 78"/>
                  <a:gd name="T9" fmla="*/ 5 h 310"/>
                  <a:gd name="T10" fmla="*/ 67 w 78"/>
                  <a:gd name="T11" fmla="*/ 3 h 310"/>
                  <a:gd name="T12" fmla="*/ 63 w 78"/>
                  <a:gd name="T13" fmla="*/ 2 h 310"/>
                  <a:gd name="T14" fmla="*/ 58 w 78"/>
                  <a:gd name="T15" fmla="*/ 1 h 310"/>
                  <a:gd name="T16" fmla="*/ 53 w 78"/>
                  <a:gd name="T17" fmla="*/ 0 h 310"/>
                  <a:gd name="T18" fmla="*/ 48 w 78"/>
                  <a:gd name="T19" fmla="*/ 0 h 310"/>
                  <a:gd name="T20" fmla="*/ 41 w 78"/>
                  <a:gd name="T21" fmla="*/ 0 h 310"/>
                  <a:gd name="T22" fmla="*/ 35 w 78"/>
                  <a:gd name="T23" fmla="*/ 1 h 310"/>
                  <a:gd name="T24" fmla="*/ 28 w 78"/>
                  <a:gd name="T25" fmla="*/ 2 h 310"/>
                  <a:gd name="T26" fmla="*/ 21 w 78"/>
                  <a:gd name="T27" fmla="*/ 4 h 310"/>
                  <a:gd name="T28" fmla="*/ 14 w 78"/>
                  <a:gd name="T29" fmla="*/ 6 h 310"/>
                  <a:gd name="T30" fmla="*/ 7 w 78"/>
                  <a:gd name="T31" fmla="*/ 10 h 310"/>
                  <a:gd name="T32" fmla="*/ 0 w 78"/>
                  <a:gd name="T33" fmla="*/ 15 h 310"/>
                  <a:gd name="T34" fmla="*/ 0 w 78"/>
                  <a:gd name="T35" fmla="*/ 309 h 310"/>
                  <a:gd name="T36" fmla="*/ 0 w 78"/>
                  <a:gd name="T37" fmla="*/ 309 h 310"/>
                  <a:gd name="T38" fmla="*/ 2 w 78"/>
                  <a:gd name="T39" fmla="*/ 309 h 310"/>
                  <a:gd name="T40" fmla="*/ 4 w 78"/>
                  <a:gd name="T41" fmla="*/ 309 h 310"/>
                  <a:gd name="T42" fmla="*/ 7 w 78"/>
                  <a:gd name="T43" fmla="*/ 308 h 310"/>
                  <a:gd name="T44" fmla="*/ 11 w 78"/>
                  <a:gd name="T45" fmla="*/ 308 h 310"/>
                  <a:gd name="T46" fmla="*/ 15 w 78"/>
                  <a:gd name="T47" fmla="*/ 307 h 310"/>
                  <a:gd name="T48" fmla="*/ 20 w 78"/>
                  <a:gd name="T49" fmla="*/ 306 h 310"/>
                  <a:gd name="T50" fmla="*/ 25 w 78"/>
                  <a:gd name="T51" fmla="*/ 305 h 310"/>
                  <a:gd name="T52" fmla="*/ 31 w 78"/>
                  <a:gd name="T53" fmla="*/ 303 h 310"/>
                  <a:gd name="T54" fmla="*/ 37 w 78"/>
                  <a:gd name="T55" fmla="*/ 301 h 310"/>
                  <a:gd name="T56" fmla="*/ 44 w 78"/>
                  <a:gd name="T57" fmla="*/ 299 h 310"/>
                  <a:gd name="T58" fmla="*/ 50 w 78"/>
                  <a:gd name="T59" fmla="*/ 296 h 310"/>
                  <a:gd name="T60" fmla="*/ 57 w 78"/>
                  <a:gd name="T61" fmla="*/ 292 h 310"/>
                  <a:gd name="T62" fmla="*/ 64 w 78"/>
                  <a:gd name="T63" fmla="*/ 289 h 310"/>
                  <a:gd name="T64" fmla="*/ 71 w 78"/>
                  <a:gd name="T65" fmla="*/ 284 h 310"/>
                  <a:gd name="T66" fmla="*/ 77 w 78"/>
                  <a:gd name="T67" fmla="*/ 279 h 310"/>
                  <a:gd name="T68" fmla="*/ 77 w 78"/>
                  <a:gd name="T69" fmla="*/ 7 h 3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
                  <a:gd name="T106" fmla="*/ 0 h 310"/>
                  <a:gd name="T107" fmla="*/ 78 w 78"/>
                  <a:gd name="T108" fmla="*/ 310 h 3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 h="310">
                    <a:moveTo>
                      <a:pt x="77" y="7"/>
                    </a:moveTo>
                    <a:lnTo>
                      <a:pt x="77" y="7"/>
                    </a:lnTo>
                    <a:lnTo>
                      <a:pt x="75" y="6"/>
                    </a:lnTo>
                    <a:lnTo>
                      <a:pt x="73" y="6"/>
                    </a:lnTo>
                    <a:lnTo>
                      <a:pt x="71" y="5"/>
                    </a:lnTo>
                    <a:lnTo>
                      <a:pt x="67" y="3"/>
                    </a:lnTo>
                    <a:lnTo>
                      <a:pt x="63" y="2"/>
                    </a:lnTo>
                    <a:lnTo>
                      <a:pt x="58" y="1"/>
                    </a:lnTo>
                    <a:lnTo>
                      <a:pt x="53" y="0"/>
                    </a:lnTo>
                    <a:lnTo>
                      <a:pt x="48" y="0"/>
                    </a:lnTo>
                    <a:lnTo>
                      <a:pt x="41" y="0"/>
                    </a:lnTo>
                    <a:lnTo>
                      <a:pt x="35" y="1"/>
                    </a:lnTo>
                    <a:lnTo>
                      <a:pt x="28" y="2"/>
                    </a:lnTo>
                    <a:lnTo>
                      <a:pt x="21" y="4"/>
                    </a:lnTo>
                    <a:lnTo>
                      <a:pt x="14" y="6"/>
                    </a:lnTo>
                    <a:lnTo>
                      <a:pt x="7" y="10"/>
                    </a:lnTo>
                    <a:lnTo>
                      <a:pt x="0" y="15"/>
                    </a:lnTo>
                    <a:lnTo>
                      <a:pt x="0" y="309"/>
                    </a:lnTo>
                    <a:lnTo>
                      <a:pt x="2" y="309"/>
                    </a:lnTo>
                    <a:lnTo>
                      <a:pt x="4" y="309"/>
                    </a:lnTo>
                    <a:lnTo>
                      <a:pt x="7" y="308"/>
                    </a:lnTo>
                    <a:lnTo>
                      <a:pt x="11" y="308"/>
                    </a:lnTo>
                    <a:lnTo>
                      <a:pt x="15" y="307"/>
                    </a:lnTo>
                    <a:lnTo>
                      <a:pt x="20" y="306"/>
                    </a:lnTo>
                    <a:lnTo>
                      <a:pt x="25" y="305"/>
                    </a:lnTo>
                    <a:lnTo>
                      <a:pt x="31" y="303"/>
                    </a:lnTo>
                    <a:lnTo>
                      <a:pt x="37" y="301"/>
                    </a:lnTo>
                    <a:lnTo>
                      <a:pt x="44" y="299"/>
                    </a:lnTo>
                    <a:lnTo>
                      <a:pt x="50" y="296"/>
                    </a:lnTo>
                    <a:lnTo>
                      <a:pt x="57" y="292"/>
                    </a:lnTo>
                    <a:lnTo>
                      <a:pt x="64" y="289"/>
                    </a:lnTo>
                    <a:lnTo>
                      <a:pt x="71" y="284"/>
                    </a:lnTo>
                    <a:lnTo>
                      <a:pt x="77" y="279"/>
                    </a:lnTo>
                    <a:lnTo>
                      <a:pt x="77" y="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1" name="Freeform 184"/>
              <p:cNvSpPr>
                <a:spLocks/>
              </p:cNvSpPr>
              <p:nvPr/>
            </p:nvSpPr>
            <p:spPr bwMode="auto">
              <a:xfrm>
                <a:off x="4560" y="1939"/>
                <a:ext cx="67" cy="261"/>
              </a:xfrm>
              <a:custGeom>
                <a:avLst/>
                <a:gdLst>
                  <a:gd name="T0" fmla="*/ 66 w 67"/>
                  <a:gd name="T1" fmla="*/ 6 h 261"/>
                  <a:gd name="T2" fmla="*/ 66 w 67"/>
                  <a:gd name="T3" fmla="*/ 6 h 261"/>
                  <a:gd name="T4" fmla="*/ 65 w 67"/>
                  <a:gd name="T5" fmla="*/ 6 h 261"/>
                  <a:gd name="T6" fmla="*/ 63 w 67"/>
                  <a:gd name="T7" fmla="*/ 5 h 261"/>
                  <a:gd name="T8" fmla="*/ 60 w 67"/>
                  <a:gd name="T9" fmla="*/ 4 h 261"/>
                  <a:gd name="T10" fmla="*/ 57 w 67"/>
                  <a:gd name="T11" fmla="*/ 3 h 261"/>
                  <a:gd name="T12" fmla="*/ 54 w 67"/>
                  <a:gd name="T13" fmla="*/ 2 h 261"/>
                  <a:gd name="T14" fmla="*/ 50 w 67"/>
                  <a:gd name="T15" fmla="*/ 1 h 261"/>
                  <a:gd name="T16" fmla="*/ 46 w 67"/>
                  <a:gd name="T17" fmla="*/ 0 h 261"/>
                  <a:gd name="T18" fmla="*/ 41 w 67"/>
                  <a:gd name="T19" fmla="*/ 0 h 261"/>
                  <a:gd name="T20" fmla="*/ 35 w 67"/>
                  <a:gd name="T21" fmla="*/ 0 h 261"/>
                  <a:gd name="T22" fmla="*/ 30 w 67"/>
                  <a:gd name="T23" fmla="*/ 0 h 261"/>
                  <a:gd name="T24" fmla="*/ 24 w 67"/>
                  <a:gd name="T25" fmla="*/ 2 h 261"/>
                  <a:gd name="T26" fmla="*/ 18 w 67"/>
                  <a:gd name="T27" fmla="*/ 3 h 261"/>
                  <a:gd name="T28" fmla="*/ 12 w 67"/>
                  <a:gd name="T29" fmla="*/ 6 h 261"/>
                  <a:gd name="T30" fmla="*/ 6 w 67"/>
                  <a:gd name="T31" fmla="*/ 8 h 261"/>
                  <a:gd name="T32" fmla="*/ 0 w 67"/>
                  <a:gd name="T33" fmla="*/ 12 h 261"/>
                  <a:gd name="T34" fmla="*/ 0 w 67"/>
                  <a:gd name="T35" fmla="*/ 260 h 261"/>
                  <a:gd name="T36" fmla="*/ 0 w 67"/>
                  <a:gd name="T37" fmla="*/ 260 h 261"/>
                  <a:gd name="T38" fmla="*/ 2 w 67"/>
                  <a:gd name="T39" fmla="*/ 260 h 261"/>
                  <a:gd name="T40" fmla="*/ 4 w 67"/>
                  <a:gd name="T41" fmla="*/ 260 h 261"/>
                  <a:gd name="T42" fmla="*/ 6 w 67"/>
                  <a:gd name="T43" fmla="*/ 259 h 261"/>
                  <a:gd name="T44" fmla="*/ 9 w 67"/>
                  <a:gd name="T45" fmla="*/ 259 h 261"/>
                  <a:gd name="T46" fmla="*/ 13 w 67"/>
                  <a:gd name="T47" fmla="*/ 258 h 261"/>
                  <a:gd name="T48" fmla="*/ 17 w 67"/>
                  <a:gd name="T49" fmla="*/ 258 h 261"/>
                  <a:gd name="T50" fmla="*/ 22 w 67"/>
                  <a:gd name="T51" fmla="*/ 256 h 261"/>
                  <a:gd name="T52" fmla="*/ 27 w 67"/>
                  <a:gd name="T53" fmla="*/ 255 h 261"/>
                  <a:gd name="T54" fmla="*/ 32 w 67"/>
                  <a:gd name="T55" fmla="*/ 253 h 261"/>
                  <a:gd name="T56" fmla="*/ 38 w 67"/>
                  <a:gd name="T57" fmla="*/ 251 h 261"/>
                  <a:gd name="T58" fmla="*/ 43 w 67"/>
                  <a:gd name="T59" fmla="*/ 249 h 261"/>
                  <a:gd name="T60" fmla="*/ 49 w 67"/>
                  <a:gd name="T61" fmla="*/ 246 h 261"/>
                  <a:gd name="T62" fmla="*/ 55 w 67"/>
                  <a:gd name="T63" fmla="*/ 242 h 261"/>
                  <a:gd name="T64" fmla="*/ 60 w 67"/>
                  <a:gd name="T65" fmla="*/ 239 h 261"/>
                  <a:gd name="T66" fmla="*/ 66 w 67"/>
                  <a:gd name="T67" fmla="*/ 234 h 261"/>
                  <a:gd name="T68" fmla="*/ 66 w 67"/>
                  <a:gd name="T69" fmla="*/ 6 h 2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
                  <a:gd name="T106" fmla="*/ 0 h 261"/>
                  <a:gd name="T107" fmla="*/ 67 w 67"/>
                  <a:gd name="T108" fmla="*/ 261 h 2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 h="261">
                    <a:moveTo>
                      <a:pt x="66" y="6"/>
                    </a:moveTo>
                    <a:lnTo>
                      <a:pt x="66" y="6"/>
                    </a:lnTo>
                    <a:lnTo>
                      <a:pt x="65" y="6"/>
                    </a:lnTo>
                    <a:lnTo>
                      <a:pt x="63" y="5"/>
                    </a:lnTo>
                    <a:lnTo>
                      <a:pt x="60" y="4"/>
                    </a:lnTo>
                    <a:lnTo>
                      <a:pt x="57" y="3"/>
                    </a:lnTo>
                    <a:lnTo>
                      <a:pt x="54" y="2"/>
                    </a:lnTo>
                    <a:lnTo>
                      <a:pt x="50" y="1"/>
                    </a:lnTo>
                    <a:lnTo>
                      <a:pt x="46" y="0"/>
                    </a:lnTo>
                    <a:lnTo>
                      <a:pt x="41" y="0"/>
                    </a:lnTo>
                    <a:lnTo>
                      <a:pt x="35" y="0"/>
                    </a:lnTo>
                    <a:lnTo>
                      <a:pt x="30" y="0"/>
                    </a:lnTo>
                    <a:lnTo>
                      <a:pt x="24" y="2"/>
                    </a:lnTo>
                    <a:lnTo>
                      <a:pt x="18" y="3"/>
                    </a:lnTo>
                    <a:lnTo>
                      <a:pt x="12" y="6"/>
                    </a:lnTo>
                    <a:lnTo>
                      <a:pt x="6" y="8"/>
                    </a:lnTo>
                    <a:lnTo>
                      <a:pt x="0" y="12"/>
                    </a:lnTo>
                    <a:lnTo>
                      <a:pt x="0" y="260"/>
                    </a:lnTo>
                    <a:lnTo>
                      <a:pt x="2" y="260"/>
                    </a:lnTo>
                    <a:lnTo>
                      <a:pt x="4" y="260"/>
                    </a:lnTo>
                    <a:lnTo>
                      <a:pt x="6" y="259"/>
                    </a:lnTo>
                    <a:lnTo>
                      <a:pt x="9" y="259"/>
                    </a:lnTo>
                    <a:lnTo>
                      <a:pt x="13" y="258"/>
                    </a:lnTo>
                    <a:lnTo>
                      <a:pt x="17" y="258"/>
                    </a:lnTo>
                    <a:lnTo>
                      <a:pt x="22" y="256"/>
                    </a:lnTo>
                    <a:lnTo>
                      <a:pt x="27" y="255"/>
                    </a:lnTo>
                    <a:lnTo>
                      <a:pt x="32" y="253"/>
                    </a:lnTo>
                    <a:lnTo>
                      <a:pt x="38" y="251"/>
                    </a:lnTo>
                    <a:lnTo>
                      <a:pt x="43" y="249"/>
                    </a:lnTo>
                    <a:lnTo>
                      <a:pt x="49" y="246"/>
                    </a:lnTo>
                    <a:lnTo>
                      <a:pt x="55" y="242"/>
                    </a:lnTo>
                    <a:lnTo>
                      <a:pt x="60" y="239"/>
                    </a:lnTo>
                    <a:lnTo>
                      <a:pt x="66" y="234"/>
                    </a:lnTo>
                    <a:lnTo>
                      <a:pt x="66"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2" name="Freeform 185"/>
              <p:cNvSpPr>
                <a:spLocks/>
              </p:cNvSpPr>
              <p:nvPr/>
            </p:nvSpPr>
            <p:spPr bwMode="auto">
              <a:xfrm>
                <a:off x="4562" y="1942"/>
                <a:ext cx="56" cy="212"/>
              </a:xfrm>
              <a:custGeom>
                <a:avLst/>
                <a:gdLst>
                  <a:gd name="T0" fmla="*/ 55 w 56"/>
                  <a:gd name="T1" fmla="*/ 5 h 212"/>
                  <a:gd name="T2" fmla="*/ 55 w 56"/>
                  <a:gd name="T3" fmla="*/ 5 h 212"/>
                  <a:gd name="T4" fmla="*/ 54 w 56"/>
                  <a:gd name="T5" fmla="*/ 4 h 212"/>
                  <a:gd name="T6" fmla="*/ 53 w 56"/>
                  <a:gd name="T7" fmla="*/ 4 h 212"/>
                  <a:gd name="T8" fmla="*/ 50 w 56"/>
                  <a:gd name="T9" fmla="*/ 3 h 212"/>
                  <a:gd name="T10" fmla="*/ 48 w 56"/>
                  <a:gd name="T11" fmla="*/ 2 h 212"/>
                  <a:gd name="T12" fmla="*/ 45 w 56"/>
                  <a:gd name="T13" fmla="*/ 1 h 212"/>
                  <a:gd name="T14" fmla="*/ 42 w 56"/>
                  <a:gd name="T15" fmla="*/ 1 h 212"/>
                  <a:gd name="T16" fmla="*/ 38 w 56"/>
                  <a:gd name="T17" fmla="*/ 0 h 212"/>
                  <a:gd name="T18" fmla="*/ 34 w 56"/>
                  <a:gd name="T19" fmla="*/ 0 h 212"/>
                  <a:gd name="T20" fmla="*/ 30 w 56"/>
                  <a:gd name="T21" fmla="*/ 0 h 212"/>
                  <a:gd name="T22" fmla="*/ 25 w 56"/>
                  <a:gd name="T23" fmla="*/ 0 h 212"/>
                  <a:gd name="T24" fmla="*/ 20 w 56"/>
                  <a:gd name="T25" fmla="*/ 1 h 212"/>
                  <a:gd name="T26" fmla="*/ 15 w 56"/>
                  <a:gd name="T27" fmla="*/ 2 h 212"/>
                  <a:gd name="T28" fmla="*/ 10 w 56"/>
                  <a:gd name="T29" fmla="*/ 4 h 212"/>
                  <a:gd name="T30" fmla="*/ 5 w 56"/>
                  <a:gd name="T31" fmla="*/ 7 h 212"/>
                  <a:gd name="T32" fmla="*/ 0 w 56"/>
                  <a:gd name="T33" fmla="*/ 10 h 212"/>
                  <a:gd name="T34" fmla="*/ 0 w 56"/>
                  <a:gd name="T35" fmla="*/ 211 h 212"/>
                  <a:gd name="T36" fmla="*/ 0 w 56"/>
                  <a:gd name="T37" fmla="*/ 211 h 212"/>
                  <a:gd name="T38" fmla="*/ 1 w 56"/>
                  <a:gd name="T39" fmla="*/ 211 h 212"/>
                  <a:gd name="T40" fmla="*/ 3 w 56"/>
                  <a:gd name="T41" fmla="*/ 211 h 212"/>
                  <a:gd name="T42" fmla="*/ 5 w 56"/>
                  <a:gd name="T43" fmla="*/ 210 h 212"/>
                  <a:gd name="T44" fmla="*/ 8 w 56"/>
                  <a:gd name="T45" fmla="*/ 210 h 212"/>
                  <a:gd name="T46" fmla="*/ 11 w 56"/>
                  <a:gd name="T47" fmla="*/ 210 h 212"/>
                  <a:gd name="T48" fmla="*/ 14 w 56"/>
                  <a:gd name="T49" fmla="*/ 209 h 212"/>
                  <a:gd name="T50" fmla="*/ 18 w 56"/>
                  <a:gd name="T51" fmla="*/ 208 h 212"/>
                  <a:gd name="T52" fmla="*/ 22 w 56"/>
                  <a:gd name="T53" fmla="*/ 207 h 212"/>
                  <a:gd name="T54" fmla="*/ 27 w 56"/>
                  <a:gd name="T55" fmla="*/ 205 h 212"/>
                  <a:gd name="T56" fmla="*/ 31 w 56"/>
                  <a:gd name="T57" fmla="*/ 204 h 212"/>
                  <a:gd name="T58" fmla="*/ 36 w 56"/>
                  <a:gd name="T59" fmla="*/ 202 h 212"/>
                  <a:gd name="T60" fmla="*/ 41 w 56"/>
                  <a:gd name="T61" fmla="*/ 200 h 212"/>
                  <a:gd name="T62" fmla="*/ 46 w 56"/>
                  <a:gd name="T63" fmla="*/ 197 h 212"/>
                  <a:gd name="T64" fmla="*/ 50 w 56"/>
                  <a:gd name="T65" fmla="*/ 193 h 212"/>
                  <a:gd name="T66" fmla="*/ 55 w 56"/>
                  <a:gd name="T67" fmla="*/ 190 h 212"/>
                  <a:gd name="T68" fmla="*/ 55 w 56"/>
                  <a:gd name="T69" fmla="*/ 5 h 2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212"/>
                  <a:gd name="T107" fmla="*/ 56 w 56"/>
                  <a:gd name="T108" fmla="*/ 212 h 2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212">
                    <a:moveTo>
                      <a:pt x="55" y="5"/>
                    </a:moveTo>
                    <a:lnTo>
                      <a:pt x="55" y="5"/>
                    </a:lnTo>
                    <a:lnTo>
                      <a:pt x="54" y="4"/>
                    </a:lnTo>
                    <a:lnTo>
                      <a:pt x="53" y="4"/>
                    </a:lnTo>
                    <a:lnTo>
                      <a:pt x="50" y="3"/>
                    </a:lnTo>
                    <a:lnTo>
                      <a:pt x="48" y="2"/>
                    </a:lnTo>
                    <a:lnTo>
                      <a:pt x="45" y="1"/>
                    </a:lnTo>
                    <a:lnTo>
                      <a:pt x="42" y="1"/>
                    </a:lnTo>
                    <a:lnTo>
                      <a:pt x="38" y="0"/>
                    </a:lnTo>
                    <a:lnTo>
                      <a:pt x="34" y="0"/>
                    </a:lnTo>
                    <a:lnTo>
                      <a:pt x="30" y="0"/>
                    </a:lnTo>
                    <a:lnTo>
                      <a:pt x="25" y="0"/>
                    </a:lnTo>
                    <a:lnTo>
                      <a:pt x="20" y="1"/>
                    </a:lnTo>
                    <a:lnTo>
                      <a:pt x="15" y="2"/>
                    </a:lnTo>
                    <a:lnTo>
                      <a:pt x="10" y="4"/>
                    </a:lnTo>
                    <a:lnTo>
                      <a:pt x="5" y="7"/>
                    </a:lnTo>
                    <a:lnTo>
                      <a:pt x="0" y="10"/>
                    </a:lnTo>
                    <a:lnTo>
                      <a:pt x="0" y="211"/>
                    </a:lnTo>
                    <a:lnTo>
                      <a:pt x="1" y="211"/>
                    </a:lnTo>
                    <a:lnTo>
                      <a:pt x="3" y="211"/>
                    </a:lnTo>
                    <a:lnTo>
                      <a:pt x="5" y="210"/>
                    </a:lnTo>
                    <a:lnTo>
                      <a:pt x="8" y="210"/>
                    </a:lnTo>
                    <a:lnTo>
                      <a:pt x="11" y="210"/>
                    </a:lnTo>
                    <a:lnTo>
                      <a:pt x="14" y="209"/>
                    </a:lnTo>
                    <a:lnTo>
                      <a:pt x="18" y="208"/>
                    </a:lnTo>
                    <a:lnTo>
                      <a:pt x="22" y="207"/>
                    </a:lnTo>
                    <a:lnTo>
                      <a:pt x="27" y="205"/>
                    </a:lnTo>
                    <a:lnTo>
                      <a:pt x="31" y="204"/>
                    </a:lnTo>
                    <a:lnTo>
                      <a:pt x="36" y="202"/>
                    </a:lnTo>
                    <a:lnTo>
                      <a:pt x="41" y="200"/>
                    </a:lnTo>
                    <a:lnTo>
                      <a:pt x="46" y="197"/>
                    </a:lnTo>
                    <a:lnTo>
                      <a:pt x="50" y="193"/>
                    </a:lnTo>
                    <a:lnTo>
                      <a:pt x="55" y="190"/>
                    </a:lnTo>
                    <a:lnTo>
                      <a:pt x="5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3" name="Freeform 186"/>
              <p:cNvSpPr>
                <a:spLocks/>
              </p:cNvSpPr>
              <p:nvPr/>
            </p:nvSpPr>
            <p:spPr bwMode="auto">
              <a:xfrm>
                <a:off x="4564" y="1944"/>
                <a:ext cx="46" cy="165"/>
              </a:xfrm>
              <a:custGeom>
                <a:avLst/>
                <a:gdLst>
                  <a:gd name="T0" fmla="*/ 45 w 46"/>
                  <a:gd name="T1" fmla="*/ 4 h 165"/>
                  <a:gd name="T2" fmla="*/ 44 w 46"/>
                  <a:gd name="T3" fmla="*/ 4 h 165"/>
                  <a:gd name="T4" fmla="*/ 41 w 46"/>
                  <a:gd name="T5" fmla="*/ 2 h 165"/>
                  <a:gd name="T6" fmla="*/ 37 w 46"/>
                  <a:gd name="T7" fmla="*/ 1 h 165"/>
                  <a:gd name="T8" fmla="*/ 31 w 46"/>
                  <a:gd name="T9" fmla="*/ 0 h 165"/>
                  <a:gd name="T10" fmla="*/ 24 w 46"/>
                  <a:gd name="T11" fmla="*/ 0 h 165"/>
                  <a:gd name="T12" fmla="*/ 17 w 46"/>
                  <a:gd name="T13" fmla="*/ 1 h 165"/>
                  <a:gd name="T14" fmla="*/ 8 w 46"/>
                  <a:gd name="T15" fmla="*/ 3 h 165"/>
                  <a:gd name="T16" fmla="*/ 0 w 46"/>
                  <a:gd name="T17" fmla="*/ 8 h 165"/>
                  <a:gd name="T18" fmla="*/ 0 w 46"/>
                  <a:gd name="T19" fmla="*/ 164 h 165"/>
                  <a:gd name="T20" fmla="*/ 1 w 46"/>
                  <a:gd name="T21" fmla="*/ 164 h 165"/>
                  <a:gd name="T22" fmla="*/ 4 w 46"/>
                  <a:gd name="T23" fmla="*/ 164 h 165"/>
                  <a:gd name="T24" fmla="*/ 9 w 46"/>
                  <a:gd name="T25" fmla="*/ 163 h 165"/>
                  <a:gd name="T26" fmla="*/ 15 w 46"/>
                  <a:gd name="T27" fmla="*/ 161 h 165"/>
                  <a:gd name="T28" fmla="*/ 22 w 46"/>
                  <a:gd name="T29" fmla="*/ 159 h 165"/>
                  <a:gd name="T30" fmla="*/ 30 w 46"/>
                  <a:gd name="T31" fmla="*/ 156 h 165"/>
                  <a:gd name="T32" fmla="*/ 37 w 46"/>
                  <a:gd name="T33" fmla="*/ 152 h 165"/>
                  <a:gd name="T34" fmla="*/ 45 w 46"/>
                  <a:gd name="T35" fmla="*/ 147 h 165"/>
                  <a:gd name="T36" fmla="*/ 45 w 46"/>
                  <a:gd name="T37" fmla="*/ 4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65"/>
                  <a:gd name="T59" fmla="*/ 46 w 46"/>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65">
                    <a:moveTo>
                      <a:pt x="45" y="4"/>
                    </a:moveTo>
                    <a:lnTo>
                      <a:pt x="44" y="4"/>
                    </a:lnTo>
                    <a:lnTo>
                      <a:pt x="41" y="2"/>
                    </a:lnTo>
                    <a:lnTo>
                      <a:pt x="37" y="1"/>
                    </a:lnTo>
                    <a:lnTo>
                      <a:pt x="31" y="0"/>
                    </a:lnTo>
                    <a:lnTo>
                      <a:pt x="24" y="0"/>
                    </a:lnTo>
                    <a:lnTo>
                      <a:pt x="17" y="1"/>
                    </a:lnTo>
                    <a:lnTo>
                      <a:pt x="8" y="3"/>
                    </a:lnTo>
                    <a:lnTo>
                      <a:pt x="0" y="8"/>
                    </a:lnTo>
                    <a:lnTo>
                      <a:pt x="0" y="164"/>
                    </a:lnTo>
                    <a:lnTo>
                      <a:pt x="1" y="164"/>
                    </a:lnTo>
                    <a:lnTo>
                      <a:pt x="4" y="164"/>
                    </a:lnTo>
                    <a:lnTo>
                      <a:pt x="9" y="163"/>
                    </a:lnTo>
                    <a:lnTo>
                      <a:pt x="15" y="161"/>
                    </a:lnTo>
                    <a:lnTo>
                      <a:pt x="22" y="159"/>
                    </a:lnTo>
                    <a:lnTo>
                      <a:pt x="30" y="156"/>
                    </a:lnTo>
                    <a:lnTo>
                      <a:pt x="37" y="152"/>
                    </a:lnTo>
                    <a:lnTo>
                      <a:pt x="45" y="147"/>
                    </a:lnTo>
                    <a:lnTo>
                      <a:pt x="45"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4" name="Freeform 187"/>
              <p:cNvSpPr>
                <a:spLocks/>
              </p:cNvSpPr>
              <p:nvPr/>
            </p:nvSpPr>
            <p:spPr bwMode="auto">
              <a:xfrm>
                <a:off x="4567" y="1946"/>
                <a:ext cx="34" cy="117"/>
              </a:xfrm>
              <a:custGeom>
                <a:avLst/>
                <a:gdLst>
                  <a:gd name="T0" fmla="*/ 33 w 34"/>
                  <a:gd name="T1" fmla="*/ 3 h 117"/>
                  <a:gd name="T2" fmla="*/ 32 w 34"/>
                  <a:gd name="T3" fmla="*/ 3 h 117"/>
                  <a:gd name="T4" fmla="*/ 30 w 34"/>
                  <a:gd name="T5" fmla="*/ 2 h 117"/>
                  <a:gd name="T6" fmla="*/ 27 w 34"/>
                  <a:gd name="T7" fmla="*/ 1 h 117"/>
                  <a:gd name="T8" fmla="*/ 23 w 34"/>
                  <a:gd name="T9" fmla="*/ 0 h 117"/>
                  <a:gd name="T10" fmla="*/ 18 w 34"/>
                  <a:gd name="T11" fmla="*/ 0 h 117"/>
                  <a:gd name="T12" fmla="*/ 12 w 34"/>
                  <a:gd name="T13" fmla="*/ 1 h 117"/>
                  <a:gd name="T14" fmla="*/ 6 w 34"/>
                  <a:gd name="T15" fmla="*/ 3 h 117"/>
                  <a:gd name="T16" fmla="*/ 0 w 34"/>
                  <a:gd name="T17" fmla="*/ 7 h 117"/>
                  <a:gd name="T18" fmla="*/ 0 w 34"/>
                  <a:gd name="T19" fmla="*/ 116 h 117"/>
                  <a:gd name="T20" fmla="*/ 1 w 34"/>
                  <a:gd name="T21" fmla="*/ 116 h 117"/>
                  <a:gd name="T22" fmla="*/ 3 w 34"/>
                  <a:gd name="T23" fmla="*/ 116 h 117"/>
                  <a:gd name="T24" fmla="*/ 6 w 34"/>
                  <a:gd name="T25" fmla="*/ 115 h 117"/>
                  <a:gd name="T26" fmla="*/ 11 w 34"/>
                  <a:gd name="T27" fmla="*/ 114 h 117"/>
                  <a:gd name="T28" fmla="*/ 16 w 34"/>
                  <a:gd name="T29" fmla="*/ 113 h 117"/>
                  <a:gd name="T30" fmla="*/ 22 w 34"/>
                  <a:gd name="T31" fmla="*/ 110 h 117"/>
                  <a:gd name="T32" fmla="*/ 27 w 34"/>
                  <a:gd name="T33" fmla="*/ 107 h 117"/>
                  <a:gd name="T34" fmla="*/ 33 w 34"/>
                  <a:gd name="T35" fmla="*/ 103 h 117"/>
                  <a:gd name="T36" fmla="*/ 33 w 34"/>
                  <a:gd name="T37" fmla="*/ 3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117"/>
                  <a:gd name="T59" fmla="*/ 34 w 34"/>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117">
                    <a:moveTo>
                      <a:pt x="33" y="3"/>
                    </a:moveTo>
                    <a:lnTo>
                      <a:pt x="32" y="3"/>
                    </a:lnTo>
                    <a:lnTo>
                      <a:pt x="30" y="2"/>
                    </a:lnTo>
                    <a:lnTo>
                      <a:pt x="27" y="1"/>
                    </a:lnTo>
                    <a:lnTo>
                      <a:pt x="23" y="0"/>
                    </a:lnTo>
                    <a:lnTo>
                      <a:pt x="18" y="0"/>
                    </a:lnTo>
                    <a:lnTo>
                      <a:pt x="12" y="1"/>
                    </a:lnTo>
                    <a:lnTo>
                      <a:pt x="6" y="3"/>
                    </a:lnTo>
                    <a:lnTo>
                      <a:pt x="0" y="7"/>
                    </a:lnTo>
                    <a:lnTo>
                      <a:pt x="0" y="116"/>
                    </a:lnTo>
                    <a:lnTo>
                      <a:pt x="1" y="116"/>
                    </a:lnTo>
                    <a:lnTo>
                      <a:pt x="3" y="116"/>
                    </a:lnTo>
                    <a:lnTo>
                      <a:pt x="6" y="115"/>
                    </a:lnTo>
                    <a:lnTo>
                      <a:pt x="11" y="114"/>
                    </a:lnTo>
                    <a:lnTo>
                      <a:pt x="16" y="113"/>
                    </a:lnTo>
                    <a:lnTo>
                      <a:pt x="22" y="110"/>
                    </a:lnTo>
                    <a:lnTo>
                      <a:pt x="27" y="107"/>
                    </a:lnTo>
                    <a:lnTo>
                      <a:pt x="33" y="103"/>
                    </a:lnTo>
                    <a:lnTo>
                      <a:pt x="33"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5" name="Freeform 188"/>
              <p:cNvSpPr>
                <a:spLocks/>
              </p:cNvSpPr>
              <p:nvPr/>
            </p:nvSpPr>
            <p:spPr bwMode="auto">
              <a:xfrm>
                <a:off x="4569" y="1949"/>
                <a:ext cx="23" cy="68"/>
              </a:xfrm>
              <a:custGeom>
                <a:avLst/>
                <a:gdLst>
                  <a:gd name="T0" fmla="*/ 22 w 23"/>
                  <a:gd name="T1" fmla="*/ 2 h 68"/>
                  <a:gd name="T2" fmla="*/ 21 w 23"/>
                  <a:gd name="T3" fmla="*/ 2 h 68"/>
                  <a:gd name="T4" fmla="*/ 20 w 23"/>
                  <a:gd name="T5" fmla="*/ 1 h 68"/>
                  <a:gd name="T6" fmla="*/ 18 w 23"/>
                  <a:gd name="T7" fmla="*/ 1 h 68"/>
                  <a:gd name="T8" fmla="*/ 15 w 23"/>
                  <a:gd name="T9" fmla="*/ 0 h 68"/>
                  <a:gd name="T10" fmla="*/ 12 w 23"/>
                  <a:gd name="T11" fmla="*/ 0 h 68"/>
                  <a:gd name="T12" fmla="*/ 8 w 23"/>
                  <a:gd name="T13" fmla="*/ 0 h 68"/>
                  <a:gd name="T14" fmla="*/ 4 w 23"/>
                  <a:gd name="T15" fmla="*/ 2 h 68"/>
                  <a:gd name="T16" fmla="*/ 0 w 23"/>
                  <a:gd name="T17" fmla="*/ 4 h 68"/>
                  <a:gd name="T18" fmla="*/ 0 w 23"/>
                  <a:gd name="T19" fmla="*/ 67 h 68"/>
                  <a:gd name="T20" fmla="*/ 1 w 23"/>
                  <a:gd name="T21" fmla="*/ 67 h 68"/>
                  <a:gd name="T22" fmla="*/ 2 w 23"/>
                  <a:gd name="T23" fmla="*/ 67 h 68"/>
                  <a:gd name="T24" fmla="*/ 4 w 23"/>
                  <a:gd name="T25" fmla="*/ 66 h 68"/>
                  <a:gd name="T26" fmla="*/ 7 w 23"/>
                  <a:gd name="T27" fmla="*/ 65 h 68"/>
                  <a:gd name="T28" fmla="*/ 11 w 23"/>
                  <a:gd name="T29" fmla="*/ 65 h 68"/>
                  <a:gd name="T30" fmla="*/ 15 w 23"/>
                  <a:gd name="T31" fmla="*/ 63 h 68"/>
                  <a:gd name="T32" fmla="*/ 18 w 23"/>
                  <a:gd name="T33" fmla="*/ 60 h 68"/>
                  <a:gd name="T34" fmla="*/ 22 w 23"/>
                  <a:gd name="T35" fmla="*/ 58 h 68"/>
                  <a:gd name="T36" fmla="*/ 22 w 23"/>
                  <a:gd name="T37" fmla="*/ 2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68"/>
                  <a:gd name="T59" fmla="*/ 23 w 23"/>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68">
                    <a:moveTo>
                      <a:pt x="22" y="2"/>
                    </a:moveTo>
                    <a:lnTo>
                      <a:pt x="21" y="2"/>
                    </a:lnTo>
                    <a:lnTo>
                      <a:pt x="20" y="1"/>
                    </a:lnTo>
                    <a:lnTo>
                      <a:pt x="18" y="1"/>
                    </a:lnTo>
                    <a:lnTo>
                      <a:pt x="15" y="0"/>
                    </a:lnTo>
                    <a:lnTo>
                      <a:pt x="12" y="0"/>
                    </a:lnTo>
                    <a:lnTo>
                      <a:pt x="8" y="0"/>
                    </a:lnTo>
                    <a:lnTo>
                      <a:pt x="4" y="2"/>
                    </a:lnTo>
                    <a:lnTo>
                      <a:pt x="0" y="4"/>
                    </a:lnTo>
                    <a:lnTo>
                      <a:pt x="0" y="67"/>
                    </a:lnTo>
                    <a:lnTo>
                      <a:pt x="1" y="67"/>
                    </a:lnTo>
                    <a:lnTo>
                      <a:pt x="2" y="67"/>
                    </a:lnTo>
                    <a:lnTo>
                      <a:pt x="4" y="66"/>
                    </a:lnTo>
                    <a:lnTo>
                      <a:pt x="7" y="65"/>
                    </a:lnTo>
                    <a:lnTo>
                      <a:pt x="11" y="65"/>
                    </a:lnTo>
                    <a:lnTo>
                      <a:pt x="15" y="63"/>
                    </a:lnTo>
                    <a:lnTo>
                      <a:pt x="18" y="60"/>
                    </a:lnTo>
                    <a:lnTo>
                      <a:pt x="22" y="58"/>
                    </a:lnTo>
                    <a:lnTo>
                      <a:pt x="22"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6" name="Freeform 189"/>
              <p:cNvSpPr>
                <a:spLocks/>
              </p:cNvSpPr>
              <p:nvPr/>
            </p:nvSpPr>
            <p:spPr bwMode="auto">
              <a:xfrm>
                <a:off x="4845" y="2140"/>
                <a:ext cx="35" cy="36"/>
              </a:xfrm>
              <a:custGeom>
                <a:avLst/>
                <a:gdLst>
                  <a:gd name="T0" fmla="*/ 17 w 35"/>
                  <a:gd name="T1" fmla="*/ 35 h 36"/>
                  <a:gd name="T2" fmla="*/ 20 w 35"/>
                  <a:gd name="T3" fmla="*/ 35 h 36"/>
                  <a:gd name="T4" fmla="*/ 23 w 35"/>
                  <a:gd name="T5" fmla="*/ 33 h 36"/>
                  <a:gd name="T6" fmla="*/ 26 w 35"/>
                  <a:gd name="T7" fmla="*/ 32 h 36"/>
                  <a:gd name="T8" fmla="*/ 29 w 35"/>
                  <a:gd name="T9" fmla="*/ 30 h 36"/>
                  <a:gd name="T10" fmla="*/ 31 w 35"/>
                  <a:gd name="T11" fmla="*/ 27 h 36"/>
                  <a:gd name="T12" fmla="*/ 33 w 35"/>
                  <a:gd name="T13" fmla="*/ 24 h 36"/>
                  <a:gd name="T14" fmla="*/ 34 w 35"/>
                  <a:gd name="T15" fmla="*/ 21 h 36"/>
                  <a:gd name="T16" fmla="*/ 34 w 35"/>
                  <a:gd name="T17" fmla="*/ 18 h 36"/>
                  <a:gd name="T18" fmla="*/ 34 w 35"/>
                  <a:gd name="T19" fmla="*/ 14 h 36"/>
                  <a:gd name="T20" fmla="*/ 33 w 35"/>
                  <a:gd name="T21" fmla="*/ 11 h 36"/>
                  <a:gd name="T22" fmla="*/ 31 w 35"/>
                  <a:gd name="T23" fmla="*/ 8 h 36"/>
                  <a:gd name="T24" fmla="*/ 29 w 35"/>
                  <a:gd name="T25" fmla="*/ 5 h 36"/>
                  <a:gd name="T26" fmla="*/ 26 w 35"/>
                  <a:gd name="T27" fmla="*/ 3 h 36"/>
                  <a:gd name="T28" fmla="*/ 23 w 35"/>
                  <a:gd name="T29" fmla="*/ 2 h 36"/>
                  <a:gd name="T30" fmla="*/ 20 w 35"/>
                  <a:gd name="T31" fmla="*/ 1 h 36"/>
                  <a:gd name="T32" fmla="*/ 17 w 35"/>
                  <a:gd name="T33" fmla="*/ 0 h 36"/>
                  <a:gd name="T34" fmla="*/ 14 w 35"/>
                  <a:gd name="T35" fmla="*/ 1 h 36"/>
                  <a:gd name="T36" fmla="*/ 10 w 35"/>
                  <a:gd name="T37" fmla="*/ 2 h 36"/>
                  <a:gd name="T38" fmla="*/ 8 w 35"/>
                  <a:gd name="T39" fmla="*/ 3 h 36"/>
                  <a:gd name="T40" fmla="*/ 5 w 35"/>
                  <a:gd name="T41" fmla="*/ 5 h 36"/>
                  <a:gd name="T42" fmla="*/ 3 w 35"/>
                  <a:gd name="T43" fmla="*/ 8 h 36"/>
                  <a:gd name="T44" fmla="*/ 1 w 35"/>
                  <a:gd name="T45" fmla="*/ 11 h 36"/>
                  <a:gd name="T46" fmla="*/ 0 w 35"/>
                  <a:gd name="T47" fmla="*/ 14 h 36"/>
                  <a:gd name="T48" fmla="*/ 0 w 35"/>
                  <a:gd name="T49" fmla="*/ 18 h 36"/>
                  <a:gd name="T50" fmla="*/ 0 w 35"/>
                  <a:gd name="T51" fmla="*/ 21 h 36"/>
                  <a:gd name="T52" fmla="*/ 1 w 35"/>
                  <a:gd name="T53" fmla="*/ 24 h 36"/>
                  <a:gd name="T54" fmla="*/ 3 w 35"/>
                  <a:gd name="T55" fmla="*/ 27 h 36"/>
                  <a:gd name="T56" fmla="*/ 5 w 35"/>
                  <a:gd name="T57" fmla="*/ 30 h 36"/>
                  <a:gd name="T58" fmla="*/ 8 w 35"/>
                  <a:gd name="T59" fmla="*/ 32 h 36"/>
                  <a:gd name="T60" fmla="*/ 10 w 35"/>
                  <a:gd name="T61" fmla="*/ 33 h 36"/>
                  <a:gd name="T62" fmla="*/ 14 w 35"/>
                  <a:gd name="T63" fmla="*/ 35 h 36"/>
                  <a:gd name="T64" fmla="*/ 17 w 35"/>
                  <a:gd name="T65" fmla="*/ 35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
                  <a:gd name="T100" fmla="*/ 0 h 36"/>
                  <a:gd name="T101" fmla="*/ 35 w 35"/>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 h="36">
                    <a:moveTo>
                      <a:pt x="17" y="35"/>
                    </a:moveTo>
                    <a:lnTo>
                      <a:pt x="20" y="35"/>
                    </a:lnTo>
                    <a:lnTo>
                      <a:pt x="23" y="33"/>
                    </a:lnTo>
                    <a:lnTo>
                      <a:pt x="26" y="32"/>
                    </a:lnTo>
                    <a:lnTo>
                      <a:pt x="29" y="30"/>
                    </a:lnTo>
                    <a:lnTo>
                      <a:pt x="31" y="27"/>
                    </a:lnTo>
                    <a:lnTo>
                      <a:pt x="33" y="24"/>
                    </a:lnTo>
                    <a:lnTo>
                      <a:pt x="34" y="21"/>
                    </a:lnTo>
                    <a:lnTo>
                      <a:pt x="34" y="18"/>
                    </a:lnTo>
                    <a:lnTo>
                      <a:pt x="34" y="14"/>
                    </a:lnTo>
                    <a:lnTo>
                      <a:pt x="33" y="11"/>
                    </a:lnTo>
                    <a:lnTo>
                      <a:pt x="31" y="8"/>
                    </a:lnTo>
                    <a:lnTo>
                      <a:pt x="29" y="5"/>
                    </a:lnTo>
                    <a:lnTo>
                      <a:pt x="26" y="3"/>
                    </a:lnTo>
                    <a:lnTo>
                      <a:pt x="23" y="2"/>
                    </a:lnTo>
                    <a:lnTo>
                      <a:pt x="20" y="1"/>
                    </a:lnTo>
                    <a:lnTo>
                      <a:pt x="17" y="0"/>
                    </a:lnTo>
                    <a:lnTo>
                      <a:pt x="14" y="1"/>
                    </a:lnTo>
                    <a:lnTo>
                      <a:pt x="10" y="2"/>
                    </a:lnTo>
                    <a:lnTo>
                      <a:pt x="8" y="3"/>
                    </a:lnTo>
                    <a:lnTo>
                      <a:pt x="5" y="5"/>
                    </a:lnTo>
                    <a:lnTo>
                      <a:pt x="3" y="8"/>
                    </a:lnTo>
                    <a:lnTo>
                      <a:pt x="1" y="11"/>
                    </a:lnTo>
                    <a:lnTo>
                      <a:pt x="0" y="14"/>
                    </a:lnTo>
                    <a:lnTo>
                      <a:pt x="0" y="18"/>
                    </a:lnTo>
                    <a:lnTo>
                      <a:pt x="0" y="21"/>
                    </a:lnTo>
                    <a:lnTo>
                      <a:pt x="1" y="24"/>
                    </a:lnTo>
                    <a:lnTo>
                      <a:pt x="3" y="27"/>
                    </a:lnTo>
                    <a:lnTo>
                      <a:pt x="5" y="30"/>
                    </a:lnTo>
                    <a:lnTo>
                      <a:pt x="8" y="32"/>
                    </a:lnTo>
                    <a:lnTo>
                      <a:pt x="10" y="33"/>
                    </a:lnTo>
                    <a:lnTo>
                      <a:pt x="14" y="35"/>
                    </a:lnTo>
                    <a:lnTo>
                      <a:pt x="17" y="3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7" name="Freeform 190"/>
              <p:cNvSpPr>
                <a:spLocks/>
              </p:cNvSpPr>
              <p:nvPr/>
            </p:nvSpPr>
            <p:spPr bwMode="auto">
              <a:xfrm>
                <a:off x="4742" y="2141"/>
                <a:ext cx="18" cy="18"/>
              </a:xfrm>
              <a:custGeom>
                <a:avLst/>
                <a:gdLst>
                  <a:gd name="T0" fmla="*/ 8 w 18"/>
                  <a:gd name="T1" fmla="*/ 17 h 18"/>
                  <a:gd name="T2" fmla="*/ 12 w 18"/>
                  <a:gd name="T3" fmla="*/ 16 h 18"/>
                  <a:gd name="T4" fmla="*/ 15 w 18"/>
                  <a:gd name="T5" fmla="*/ 14 h 18"/>
                  <a:gd name="T6" fmla="*/ 16 w 18"/>
                  <a:gd name="T7" fmla="*/ 11 h 18"/>
                  <a:gd name="T8" fmla="*/ 17 w 18"/>
                  <a:gd name="T9" fmla="*/ 8 h 18"/>
                  <a:gd name="T10" fmla="*/ 16 w 18"/>
                  <a:gd name="T11" fmla="*/ 5 h 18"/>
                  <a:gd name="T12" fmla="*/ 15 w 18"/>
                  <a:gd name="T13" fmla="*/ 2 h 18"/>
                  <a:gd name="T14" fmla="*/ 12 w 18"/>
                  <a:gd name="T15" fmla="*/ 1 h 18"/>
                  <a:gd name="T16" fmla="*/ 8 w 18"/>
                  <a:gd name="T17" fmla="*/ 0 h 18"/>
                  <a:gd name="T18" fmla="*/ 5 w 18"/>
                  <a:gd name="T19" fmla="*/ 1 h 18"/>
                  <a:gd name="T20" fmla="*/ 2 w 18"/>
                  <a:gd name="T21" fmla="*/ 2 h 18"/>
                  <a:gd name="T22" fmla="*/ 1 w 18"/>
                  <a:gd name="T23" fmla="*/ 5 h 18"/>
                  <a:gd name="T24" fmla="*/ 0 w 18"/>
                  <a:gd name="T25" fmla="*/ 8 h 18"/>
                  <a:gd name="T26" fmla="*/ 1 w 18"/>
                  <a:gd name="T27" fmla="*/ 11 h 18"/>
                  <a:gd name="T28" fmla="*/ 2 w 18"/>
                  <a:gd name="T29" fmla="*/ 14 h 18"/>
                  <a:gd name="T30" fmla="*/ 5 w 18"/>
                  <a:gd name="T31" fmla="*/ 16 h 18"/>
                  <a:gd name="T32" fmla="*/ 8 w 18"/>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8"/>
                  <a:gd name="T53" fmla="*/ 18 w 18"/>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8">
                    <a:moveTo>
                      <a:pt x="8" y="17"/>
                    </a:moveTo>
                    <a:lnTo>
                      <a:pt x="12" y="16"/>
                    </a:lnTo>
                    <a:lnTo>
                      <a:pt x="15" y="14"/>
                    </a:lnTo>
                    <a:lnTo>
                      <a:pt x="16" y="11"/>
                    </a:lnTo>
                    <a:lnTo>
                      <a:pt x="17" y="8"/>
                    </a:lnTo>
                    <a:lnTo>
                      <a:pt x="16" y="5"/>
                    </a:lnTo>
                    <a:lnTo>
                      <a:pt x="15" y="2"/>
                    </a:lnTo>
                    <a:lnTo>
                      <a:pt x="12" y="1"/>
                    </a:lnTo>
                    <a:lnTo>
                      <a:pt x="8" y="0"/>
                    </a:lnTo>
                    <a:lnTo>
                      <a:pt x="5" y="1"/>
                    </a:lnTo>
                    <a:lnTo>
                      <a:pt x="2" y="2"/>
                    </a:lnTo>
                    <a:lnTo>
                      <a:pt x="1" y="5"/>
                    </a:lnTo>
                    <a:lnTo>
                      <a:pt x="0" y="8"/>
                    </a:lnTo>
                    <a:lnTo>
                      <a:pt x="1" y="11"/>
                    </a:lnTo>
                    <a:lnTo>
                      <a:pt x="2" y="14"/>
                    </a:lnTo>
                    <a:lnTo>
                      <a:pt x="5" y="16"/>
                    </a:lnTo>
                    <a:lnTo>
                      <a:pt x="8"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8" name="Freeform 191"/>
              <p:cNvSpPr>
                <a:spLocks/>
              </p:cNvSpPr>
              <p:nvPr/>
            </p:nvSpPr>
            <p:spPr bwMode="auto">
              <a:xfrm>
                <a:off x="4771" y="2142"/>
                <a:ext cx="18" cy="18"/>
              </a:xfrm>
              <a:custGeom>
                <a:avLst/>
                <a:gdLst>
                  <a:gd name="T0" fmla="*/ 9 w 18"/>
                  <a:gd name="T1" fmla="*/ 17 h 18"/>
                  <a:gd name="T2" fmla="*/ 12 w 18"/>
                  <a:gd name="T3" fmla="*/ 16 h 18"/>
                  <a:gd name="T4" fmla="*/ 15 w 18"/>
                  <a:gd name="T5" fmla="*/ 15 h 18"/>
                  <a:gd name="T6" fmla="*/ 16 w 18"/>
                  <a:gd name="T7" fmla="*/ 12 h 18"/>
                  <a:gd name="T8" fmla="*/ 17 w 18"/>
                  <a:gd name="T9" fmla="*/ 9 h 18"/>
                  <a:gd name="T10" fmla="*/ 16 w 18"/>
                  <a:gd name="T11" fmla="*/ 5 h 18"/>
                  <a:gd name="T12" fmla="*/ 15 w 18"/>
                  <a:gd name="T13" fmla="*/ 2 h 18"/>
                  <a:gd name="T14" fmla="*/ 12 w 18"/>
                  <a:gd name="T15" fmla="*/ 1 h 18"/>
                  <a:gd name="T16" fmla="*/ 9 w 18"/>
                  <a:gd name="T17" fmla="*/ 0 h 18"/>
                  <a:gd name="T18" fmla="*/ 5 w 18"/>
                  <a:gd name="T19" fmla="*/ 1 h 18"/>
                  <a:gd name="T20" fmla="*/ 3 w 18"/>
                  <a:gd name="T21" fmla="*/ 2 h 18"/>
                  <a:gd name="T22" fmla="*/ 1 w 18"/>
                  <a:gd name="T23" fmla="*/ 5 h 18"/>
                  <a:gd name="T24" fmla="*/ 0 w 18"/>
                  <a:gd name="T25" fmla="*/ 9 h 18"/>
                  <a:gd name="T26" fmla="*/ 1 w 18"/>
                  <a:gd name="T27" fmla="*/ 12 h 18"/>
                  <a:gd name="T28" fmla="*/ 3 w 18"/>
                  <a:gd name="T29" fmla="*/ 15 h 18"/>
                  <a:gd name="T30" fmla="*/ 5 w 18"/>
                  <a:gd name="T31" fmla="*/ 16 h 18"/>
                  <a:gd name="T32" fmla="*/ 9 w 18"/>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8"/>
                  <a:gd name="T53" fmla="*/ 18 w 18"/>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8">
                    <a:moveTo>
                      <a:pt x="9" y="17"/>
                    </a:moveTo>
                    <a:lnTo>
                      <a:pt x="12" y="16"/>
                    </a:lnTo>
                    <a:lnTo>
                      <a:pt x="15" y="15"/>
                    </a:lnTo>
                    <a:lnTo>
                      <a:pt x="16" y="12"/>
                    </a:lnTo>
                    <a:lnTo>
                      <a:pt x="17" y="9"/>
                    </a:lnTo>
                    <a:lnTo>
                      <a:pt x="16" y="5"/>
                    </a:lnTo>
                    <a:lnTo>
                      <a:pt x="15" y="2"/>
                    </a:lnTo>
                    <a:lnTo>
                      <a:pt x="12" y="1"/>
                    </a:lnTo>
                    <a:lnTo>
                      <a:pt x="9" y="0"/>
                    </a:lnTo>
                    <a:lnTo>
                      <a:pt x="5" y="1"/>
                    </a:lnTo>
                    <a:lnTo>
                      <a:pt x="3" y="2"/>
                    </a:lnTo>
                    <a:lnTo>
                      <a:pt x="1" y="5"/>
                    </a:lnTo>
                    <a:lnTo>
                      <a:pt x="0" y="9"/>
                    </a:lnTo>
                    <a:lnTo>
                      <a:pt x="1" y="12"/>
                    </a:lnTo>
                    <a:lnTo>
                      <a:pt x="3" y="15"/>
                    </a:lnTo>
                    <a:lnTo>
                      <a:pt x="5" y="16"/>
                    </a:lnTo>
                    <a:lnTo>
                      <a:pt x="9"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9" name="Freeform 192"/>
              <p:cNvSpPr>
                <a:spLocks/>
              </p:cNvSpPr>
              <p:nvPr/>
            </p:nvSpPr>
            <p:spPr bwMode="auto">
              <a:xfrm>
                <a:off x="4658" y="1909"/>
                <a:ext cx="49" cy="233"/>
              </a:xfrm>
              <a:custGeom>
                <a:avLst/>
                <a:gdLst>
                  <a:gd name="T0" fmla="*/ 15 w 49"/>
                  <a:gd name="T1" fmla="*/ 5 h 233"/>
                  <a:gd name="T2" fmla="*/ 14 w 49"/>
                  <a:gd name="T3" fmla="*/ 9 h 233"/>
                  <a:gd name="T4" fmla="*/ 10 w 49"/>
                  <a:gd name="T5" fmla="*/ 23 h 233"/>
                  <a:gd name="T6" fmla="*/ 6 w 49"/>
                  <a:gd name="T7" fmla="*/ 43 h 233"/>
                  <a:gd name="T8" fmla="*/ 2 w 49"/>
                  <a:gd name="T9" fmla="*/ 71 h 233"/>
                  <a:gd name="T10" fmla="*/ 0 w 49"/>
                  <a:gd name="T11" fmla="*/ 104 h 233"/>
                  <a:gd name="T12" fmla="*/ 0 w 49"/>
                  <a:gd name="T13" fmla="*/ 143 h 233"/>
                  <a:gd name="T14" fmla="*/ 4 w 49"/>
                  <a:gd name="T15" fmla="*/ 186 h 233"/>
                  <a:gd name="T16" fmla="*/ 13 w 49"/>
                  <a:gd name="T17" fmla="*/ 232 h 233"/>
                  <a:gd name="T18" fmla="*/ 46 w 49"/>
                  <a:gd name="T19" fmla="*/ 230 h 233"/>
                  <a:gd name="T20" fmla="*/ 45 w 49"/>
                  <a:gd name="T21" fmla="*/ 223 h 233"/>
                  <a:gd name="T22" fmla="*/ 42 w 49"/>
                  <a:gd name="T23" fmla="*/ 205 h 233"/>
                  <a:gd name="T24" fmla="*/ 38 w 49"/>
                  <a:gd name="T25" fmla="*/ 177 h 233"/>
                  <a:gd name="T26" fmla="*/ 34 w 49"/>
                  <a:gd name="T27" fmla="*/ 143 h 233"/>
                  <a:gd name="T28" fmla="*/ 32 w 49"/>
                  <a:gd name="T29" fmla="*/ 106 h 233"/>
                  <a:gd name="T30" fmla="*/ 33 w 49"/>
                  <a:gd name="T31" fmla="*/ 68 h 233"/>
                  <a:gd name="T32" fmla="*/ 38 w 49"/>
                  <a:gd name="T33" fmla="*/ 33 h 233"/>
                  <a:gd name="T34" fmla="*/ 48 w 49"/>
                  <a:gd name="T35" fmla="*/ 3 h 233"/>
                  <a:gd name="T36" fmla="*/ 48 w 49"/>
                  <a:gd name="T37" fmla="*/ 2 h 233"/>
                  <a:gd name="T38" fmla="*/ 48 w 49"/>
                  <a:gd name="T39" fmla="*/ 2 h 233"/>
                  <a:gd name="T40" fmla="*/ 47 w 49"/>
                  <a:gd name="T41" fmla="*/ 1 h 233"/>
                  <a:gd name="T42" fmla="*/ 45 w 49"/>
                  <a:gd name="T43" fmla="*/ 0 h 233"/>
                  <a:gd name="T44" fmla="*/ 41 w 49"/>
                  <a:gd name="T45" fmla="*/ 0 h 233"/>
                  <a:gd name="T46" fmla="*/ 35 w 49"/>
                  <a:gd name="T47" fmla="*/ 0 h 233"/>
                  <a:gd name="T48" fmla="*/ 27 w 49"/>
                  <a:gd name="T49" fmla="*/ 2 h 233"/>
                  <a:gd name="T50" fmla="*/ 15 w 49"/>
                  <a:gd name="T51" fmla="*/ 5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
                  <a:gd name="T79" fmla="*/ 0 h 233"/>
                  <a:gd name="T80" fmla="*/ 49 w 49"/>
                  <a:gd name="T81" fmla="*/ 233 h 2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 h="233">
                    <a:moveTo>
                      <a:pt x="15" y="5"/>
                    </a:moveTo>
                    <a:lnTo>
                      <a:pt x="14" y="9"/>
                    </a:lnTo>
                    <a:lnTo>
                      <a:pt x="10" y="23"/>
                    </a:lnTo>
                    <a:lnTo>
                      <a:pt x="6" y="43"/>
                    </a:lnTo>
                    <a:lnTo>
                      <a:pt x="2" y="71"/>
                    </a:lnTo>
                    <a:lnTo>
                      <a:pt x="0" y="104"/>
                    </a:lnTo>
                    <a:lnTo>
                      <a:pt x="0" y="143"/>
                    </a:lnTo>
                    <a:lnTo>
                      <a:pt x="4" y="186"/>
                    </a:lnTo>
                    <a:lnTo>
                      <a:pt x="13" y="232"/>
                    </a:lnTo>
                    <a:lnTo>
                      <a:pt x="46" y="230"/>
                    </a:lnTo>
                    <a:lnTo>
                      <a:pt x="45" y="223"/>
                    </a:lnTo>
                    <a:lnTo>
                      <a:pt x="42" y="205"/>
                    </a:lnTo>
                    <a:lnTo>
                      <a:pt x="38" y="177"/>
                    </a:lnTo>
                    <a:lnTo>
                      <a:pt x="34" y="143"/>
                    </a:lnTo>
                    <a:lnTo>
                      <a:pt x="32" y="106"/>
                    </a:lnTo>
                    <a:lnTo>
                      <a:pt x="33" y="68"/>
                    </a:lnTo>
                    <a:lnTo>
                      <a:pt x="38" y="33"/>
                    </a:lnTo>
                    <a:lnTo>
                      <a:pt x="48" y="3"/>
                    </a:lnTo>
                    <a:lnTo>
                      <a:pt x="48" y="2"/>
                    </a:lnTo>
                    <a:lnTo>
                      <a:pt x="47" y="1"/>
                    </a:lnTo>
                    <a:lnTo>
                      <a:pt x="45" y="0"/>
                    </a:lnTo>
                    <a:lnTo>
                      <a:pt x="41" y="0"/>
                    </a:lnTo>
                    <a:lnTo>
                      <a:pt x="35" y="0"/>
                    </a:lnTo>
                    <a:lnTo>
                      <a:pt x="27" y="2"/>
                    </a:lnTo>
                    <a:lnTo>
                      <a:pt x="1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0" name="Freeform 193"/>
              <p:cNvSpPr>
                <a:spLocks/>
              </p:cNvSpPr>
              <p:nvPr/>
            </p:nvSpPr>
            <p:spPr bwMode="auto">
              <a:xfrm>
                <a:off x="4904" y="1880"/>
                <a:ext cx="66" cy="260"/>
              </a:xfrm>
              <a:custGeom>
                <a:avLst/>
                <a:gdLst>
                  <a:gd name="T0" fmla="*/ 65 w 66"/>
                  <a:gd name="T1" fmla="*/ 2 h 260"/>
                  <a:gd name="T2" fmla="*/ 63 w 66"/>
                  <a:gd name="T3" fmla="*/ 3 h 260"/>
                  <a:gd name="T4" fmla="*/ 59 w 66"/>
                  <a:gd name="T5" fmla="*/ 10 h 260"/>
                  <a:gd name="T6" fmla="*/ 53 w 66"/>
                  <a:gd name="T7" fmla="*/ 24 h 260"/>
                  <a:gd name="T8" fmla="*/ 48 w 66"/>
                  <a:gd name="T9" fmla="*/ 46 h 260"/>
                  <a:gd name="T10" fmla="*/ 43 w 66"/>
                  <a:gd name="T11" fmla="*/ 78 h 260"/>
                  <a:gd name="T12" fmla="*/ 41 w 66"/>
                  <a:gd name="T13" fmla="*/ 124 h 260"/>
                  <a:gd name="T14" fmla="*/ 42 w 66"/>
                  <a:gd name="T15" fmla="*/ 183 h 260"/>
                  <a:gd name="T16" fmla="*/ 48 w 66"/>
                  <a:gd name="T17" fmla="*/ 259 h 260"/>
                  <a:gd name="T18" fmla="*/ 12 w 66"/>
                  <a:gd name="T19" fmla="*/ 259 h 260"/>
                  <a:gd name="T20" fmla="*/ 10 w 66"/>
                  <a:gd name="T21" fmla="*/ 251 h 260"/>
                  <a:gd name="T22" fmla="*/ 7 w 66"/>
                  <a:gd name="T23" fmla="*/ 230 h 260"/>
                  <a:gd name="T24" fmla="*/ 4 w 66"/>
                  <a:gd name="T25" fmla="*/ 199 h 260"/>
                  <a:gd name="T26" fmla="*/ 1 w 66"/>
                  <a:gd name="T27" fmla="*/ 161 h 260"/>
                  <a:gd name="T28" fmla="*/ 0 w 66"/>
                  <a:gd name="T29" fmla="*/ 119 h 260"/>
                  <a:gd name="T30" fmla="*/ 2 w 66"/>
                  <a:gd name="T31" fmla="*/ 75 h 260"/>
                  <a:gd name="T32" fmla="*/ 9 w 66"/>
                  <a:gd name="T33" fmla="*/ 35 h 260"/>
                  <a:gd name="T34" fmla="*/ 21 w 66"/>
                  <a:gd name="T35" fmla="*/ 0 h 260"/>
                  <a:gd name="T36" fmla="*/ 65 w 66"/>
                  <a:gd name="T37" fmla="*/ 2 h 2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260"/>
                  <a:gd name="T59" fmla="*/ 66 w 66"/>
                  <a:gd name="T60" fmla="*/ 260 h 2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260">
                    <a:moveTo>
                      <a:pt x="65" y="2"/>
                    </a:moveTo>
                    <a:lnTo>
                      <a:pt x="63" y="3"/>
                    </a:lnTo>
                    <a:lnTo>
                      <a:pt x="59" y="10"/>
                    </a:lnTo>
                    <a:lnTo>
                      <a:pt x="53" y="24"/>
                    </a:lnTo>
                    <a:lnTo>
                      <a:pt x="48" y="46"/>
                    </a:lnTo>
                    <a:lnTo>
                      <a:pt x="43" y="78"/>
                    </a:lnTo>
                    <a:lnTo>
                      <a:pt x="41" y="124"/>
                    </a:lnTo>
                    <a:lnTo>
                      <a:pt x="42" y="183"/>
                    </a:lnTo>
                    <a:lnTo>
                      <a:pt x="48" y="259"/>
                    </a:lnTo>
                    <a:lnTo>
                      <a:pt x="12" y="259"/>
                    </a:lnTo>
                    <a:lnTo>
                      <a:pt x="10" y="251"/>
                    </a:lnTo>
                    <a:lnTo>
                      <a:pt x="7" y="230"/>
                    </a:lnTo>
                    <a:lnTo>
                      <a:pt x="4" y="199"/>
                    </a:lnTo>
                    <a:lnTo>
                      <a:pt x="1" y="161"/>
                    </a:lnTo>
                    <a:lnTo>
                      <a:pt x="0" y="119"/>
                    </a:lnTo>
                    <a:lnTo>
                      <a:pt x="2" y="75"/>
                    </a:lnTo>
                    <a:lnTo>
                      <a:pt x="9" y="35"/>
                    </a:lnTo>
                    <a:lnTo>
                      <a:pt x="21" y="0"/>
                    </a:lnTo>
                    <a:lnTo>
                      <a:pt x="6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1" name="Freeform 194"/>
              <p:cNvSpPr>
                <a:spLocks/>
              </p:cNvSpPr>
              <p:nvPr/>
            </p:nvSpPr>
            <p:spPr bwMode="auto">
              <a:xfrm>
                <a:off x="4660" y="1923"/>
                <a:ext cx="43" cy="204"/>
              </a:xfrm>
              <a:custGeom>
                <a:avLst/>
                <a:gdLst>
                  <a:gd name="T0" fmla="*/ 13 w 43"/>
                  <a:gd name="T1" fmla="*/ 4 h 204"/>
                  <a:gd name="T2" fmla="*/ 12 w 43"/>
                  <a:gd name="T3" fmla="*/ 8 h 204"/>
                  <a:gd name="T4" fmla="*/ 9 w 43"/>
                  <a:gd name="T5" fmla="*/ 19 h 204"/>
                  <a:gd name="T6" fmla="*/ 6 w 43"/>
                  <a:gd name="T7" fmla="*/ 38 h 204"/>
                  <a:gd name="T8" fmla="*/ 2 w 43"/>
                  <a:gd name="T9" fmla="*/ 62 h 204"/>
                  <a:gd name="T10" fmla="*/ 0 w 43"/>
                  <a:gd name="T11" fmla="*/ 91 h 204"/>
                  <a:gd name="T12" fmla="*/ 0 w 43"/>
                  <a:gd name="T13" fmla="*/ 125 h 204"/>
                  <a:gd name="T14" fmla="*/ 4 w 43"/>
                  <a:gd name="T15" fmla="*/ 162 h 204"/>
                  <a:gd name="T16" fmla="*/ 12 w 43"/>
                  <a:gd name="T17" fmla="*/ 203 h 204"/>
                  <a:gd name="T18" fmla="*/ 40 w 43"/>
                  <a:gd name="T19" fmla="*/ 201 h 204"/>
                  <a:gd name="T20" fmla="*/ 39 w 43"/>
                  <a:gd name="T21" fmla="*/ 195 h 204"/>
                  <a:gd name="T22" fmla="*/ 36 w 43"/>
                  <a:gd name="T23" fmla="*/ 179 h 204"/>
                  <a:gd name="T24" fmla="*/ 33 w 43"/>
                  <a:gd name="T25" fmla="*/ 154 h 204"/>
                  <a:gd name="T26" fmla="*/ 30 w 43"/>
                  <a:gd name="T27" fmla="*/ 125 h 204"/>
                  <a:gd name="T28" fmla="*/ 28 w 43"/>
                  <a:gd name="T29" fmla="*/ 92 h 204"/>
                  <a:gd name="T30" fmla="*/ 29 w 43"/>
                  <a:gd name="T31" fmla="*/ 59 h 204"/>
                  <a:gd name="T32" fmla="*/ 33 w 43"/>
                  <a:gd name="T33" fmla="*/ 28 h 204"/>
                  <a:gd name="T34" fmla="*/ 42 w 43"/>
                  <a:gd name="T35" fmla="*/ 2 h 204"/>
                  <a:gd name="T36" fmla="*/ 42 w 43"/>
                  <a:gd name="T37" fmla="*/ 2 h 204"/>
                  <a:gd name="T38" fmla="*/ 42 w 43"/>
                  <a:gd name="T39" fmla="*/ 1 h 204"/>
                  <a:gd name="T40" fmla="*/ 41 w 43"/>
                  <a:gd name="T41" fmla="*/ 1 h 204"/>
                  <a:gd name="T42" fmla="*/ 40 w 43"/>
                  <a:gd name="T43" fmla="*/ 0 h 204"/>
                  <a:gd name="T44" fmla="*/ 36 w 43"/>
                  <a:gd name="T45" fmla="*/ 0 h 204"/>
                  <a:gd name="T46" fmla="*/ 31 w 43"/>
                  <a:gd name="T47" fmla="*/ 0 h 204"/>
                  <a:gd name="T48" fmla="*/ 24 w 43"/>
                  <a:gd name="T49" fmla="*/ 2 h 204"/>
                  <a:gd name="T50" fmla="*/ 13 w 43"/>
                  <a:gd name="T51" fmla="*/ 4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204"/>
                  <a:gd name="T80" fmla="*/ 43 w 43"/>
                  <a:gd name="T81" fmla="*/ 204 h 20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204">
                    <a:moveTo>
                      <a:pt x="13" y="4"/>
                    </a:moveTo>
                    <a:lnTo>
                      <a:pt x="12" y="8"/>
                    </a:lnTo>
                    <a:lnTo>
                      <a:pt x="9" y="19"/>
                    </a:lnTo>
                    <a:lnTo>
                      <a:pt x="6" y="38"/>
                    </a:lnTo>
                    <a:lnTo>
                      <a:pt x="2" y="62"/>
                    </a:lnTo>
                    <a:lnTo>
                      <a:pt x="0" y="91"/>
                    </a:lnTo>
                    <a:lnTo>
                      <a:pt x="0" y="125"/>
                    </a:lnTo>
                    <a:lnTo>
                      <a:pt x="4" y="162"/>
                    </a:lnTo>
                    <a:lnTo>
                      <a:pt x="12" y="203"/>
                    </a:lnTo>
                    <a:lnTo>
                      <a:pt x="40" y="201"/>
                    </a:lnTo>
                    <a:lnTo>
                      <a:pt x="39" y="195"/>
                    </a:lnTo>
                    <a:lnTo>
                      <a:pt x="36" y="179"/>
                    </a:lnTo>
                    <a:lnTo>
                      <a:pt x="33" y="154"/>
                    </a:lnTo>
                    <a:lnTo>
                      <a:pt x="30" y="125"/>
                    </a:lnTo>
                    <a:lnTo>
                      <a:pt x="28" y="92"/>
                    </a:lnTo>
                    <a:lnTo>
                      <a:pt x="29" y="59"/>
                    </a:lnTo>
                    <a:lnTo>
                      <a:pt x="33" y="28"/>
                    </a:lnTo>
                    <a:lnTo>
                      <a:pt x="42" y="2"/>
                    </a:lnTo>
                    <a:lnTo>
                      <a:pt x="42" y="1"/>
                    </a:lnTo>
                    <a:lnTo>
                      <a:pt x="41" y="1"/>
                    </a:lnTo>
                    <a:lnTo>
                      <a:pt x="40" y="0"/>
                    </a:lnTo>
                    <a:lnTo>
                      <a:pt x="36" y="0"/>
                    </a:lnTo>
                    <a:lnTo>
                      <a:pt x="31" y="0"/>
                    </a:lnTo>
                    <a:lnTo>
                      <a:pt x="24" y="2"/>
                    </a:lnTo>
                    <a:lnTo>
                      <a:pt x="1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2" name="Freeform 195"/>
              <p:cNvSpPr>
                <a:spLocks/>
              </p:cNvSpPr>
              <p:nvPr/>
            </p:nvSpPr>
            <p:spPr bwMode="auto">
              <a:xfrm>
                <a:off x="4662" y="1937"/>
                <a:ext cx="36" cy="173"/>
              </a:xfrm>
              <a:custGeom>
                <a:avLst/>
                <a:gdLst>
                  <a:gd name="T0" fmla="*/ 11 w 36"/>
                  <a:gd name="T1" fmla="*/ 3 h 173"/>
                  <a:gd name="T2" fmla="*/ 10 w 36"/>
                  <a:gd name="T3" fmla="*/ 6 h 173"/>
                  <a:gd name="T4" fmla="*/ 7 w 36"/>
                  <a:gd name="T5" fmla="*/ 16 h 173"/>
                  <a:gd name="T6" fmla="*/ 5 w 36"/>
                  <a:gd name="T7" fmla="*/ 32 h 173"/>
                  <a:gd name="T8" fmla="*/ 2 w 36"/>
                  <a:gd name="T9" fmla="*/ 52 h 173"/>
                  <a:gd name="T10" fmla="*/ 0 w 36"/>
                  <a:gd name="T11" fmla="*/ 77 h 173"/>
                  <a:gd name="T12" fmla="*/ 0 w 36"/>
                  <a:gd name="T13" fmla="*/ 106 h 173"/>
                  <a:gd name="T14" fmla="*/ 3 w 36"/>
                  <a:gd name="T15" fmla="*/ 138 h 173"/>
                  <a:gd name="T16" fmla="*/ 10 w 36"/>
                  <a:gd name="T17" fmla="*/ 172 h 173"/>
                  <a:gd name="T18" fmla="*/ 34 w 36"/>
                  <a:gd name="T19" fmla="*/ 170 h 173"/>
                  <a:gd name="T20" fmla="*/ 33 w 36"/>
                  <a:gd name="T21" fmla="*/ 165 h 173"/>
                  <a:gd name="T22" fmla="*/ 30 w 36"/>
                  <a:gd name="T23" fmla="*/ 151 h 173"/>
                  <a:gd name="T24" fmla="*/ 27 w 36"/>
                  <a:gd name="T25" fmla="*/ 131 h 173"/>
                  <a:gd name="T26" fmla="*/ 25 w 36"/>
                  <a:gd name="T27" fmla="*/ 106 h 173"/>
                  <a:gd name="T28" fmla="*/ 23 w 36"/>
                  <a:gd name="T29" fmla="*/ 78 h 173"/>
                  <a:gd name="T30" fmla="*/ 24 w 36"/>
                  <a:gd name="T31" fmla="*/ 50 h 173"/>
                  <a:gd name="T32" fmla="*/ 27 w 36"/>
                  <a:gd name="T33" fmla="*/ 24 h 173"/>
                  <a:gd name="T34" fmla="*/ 35 w 36"/>
                  <a:gd name="T35" fmla="*/ 2 h 173"/>
                  <a:gd name="T36" fmla="*/ 35 w 36"/>
                  <a:gd name="T37" fmla="*/ 2 h 173"/>
                  <a:gd name="T38" fmla="*/ 35 w 36"/>
                  <a:gd name="T39" fmla="*/ 1 h 173"/>
                  <a:gd name="T40" fmla="*/ 34 w 36"/>
                  <a:gd name="T41" fmla="*/ 1 h 173"/>
                  <a:gd name="T42" fmla="*/ 33 w 36"/>
                  <a:gd name="T43" fmla="*/ 0 h 173"/>
                  <a:gd name="T44" fmla="*/ 30 w 36"/>
                  <a:gd name="T45" fmla="*/ 0 h 173"/>
                  <a:gd name="T46" fmla="*/ 26 w 36"/>
                  <a:gd name="T47" fmla="*/ 0 h 173"/>
                  <a:gd name="T48" fmla="*/ 20 w 36"/>
                  <a:gd name="T49" fmla="*/ 1 h 173"/>
                  <a:gd name="T50" fmla="*/ 11 w 36"/>
                  <a:gd name="T51" fmla="*/ 3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
                  <a:gd name="T79" fmla="*/ 0 h 173"/>
                  <a:gd name="T80" fmla="*/ 36 w 36"/>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 h="173">
                    <a:moveTo>
                      <a:pt x="11" y="3"/>
                    </a:moveTo>
                    <a:lnTo>
                      <a:pt x="10" y="6"/>
                    </a:lnTo>
                    <a:lnTo>
                      <a:pt x="7" y="16"/>
                    </a:lnTo>
                    <a:lnTo>
                      <a:pt x="5" y="32"/>
                    </a:lnTo>
                    <a:lnTo>
                      <a:pt x="2" y="52"/>
                    </a:lnTo>
                    <a:lnTo>
                      <a:pt x="0" y="77"/>
                    </a:lnTo>
                    <a:lnTo>
                      <a:pt x="0" y="106"/>
                    </a:lnTo>
                    <a:lnTo>
                      <a:pt x="3" y="138"/>
                    </a:lnTo>
                    <a:lnTo>
                      <a:pt x="10" y="172"/>
                    </a:lnTo>
                    <a:lnTo>
                      <a:pt x="34" y="170"/>
                    </a:lnTo>
                    <a:lnTo>
                      <a:pt x="33" y="165"/>
                    </a:lnTo>
                    <a:lnTo>
                      <a:pt x="30" y="151"/>
                    </a:lnTo>
                    <a:lnTo>
                      <a:pt x="27" y="131"/>
                    </a:lnTo>
                    <a:lnTo>
                      <a:pt x="25" y="106"/>
                    </a:lnTo>
                    <a:lnTo>
                      <a:pt x="23" y="78"/>
                    </a:lnTo>
                    <a:lnTo>
                      <a:pt x="24" y="50"/>
                    </a:lnTo>
                    <a:lnTo>
                      <a:pt x="27" y="24"/>
                    </a:lnTo>
                    <a:lnTo>
                      <a:pt x="35" y="2"/>
                    </a:lnTo>
                    <a:lnTo>
                      <a:pt x="35" y="1"/>
                    </a:lnTo>
                    <a:lnTo>
                      <a:pt x="34" y="1"/>
                    </a:lnTo>
                    <a:lnTo>
                      <a:pt x="33" y="0"/>
                    </a:lnTo>
                    <a:lnTo>
                      <a:pt x="30" y="0"/>
                    </a:lnTo>
                    <a:lnTo>
                      <a:pt x="26" y="0"/>
                    </a:lnTo>
                    <a:lnTo>
                      <a:pt x="20" y="1"/>
                    </a:lnTo>
                    <a:lnTo>
                      <a:pt x="11"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3" name="Freeform 196"/>
              <p:cNvSpPr>
                <a:spLocks/>
              </p:cNvSpPr>
              <p:nvPr/>
            </p:nvSpPr>
            <p:spPr bwMode="auto">
              <a:xfrm>
                <a:off x="4663" y="1950"/>
                <a:ext cx="31" cy="144"/>
              </a:xfrm>
              <a:custGeom>
                <a:avLst/>
                <a:gdLst>
                  <a:gd name="T0" fmla="*/ 9 w 31"/>
                  <a:gd name="T1" fmla="*/ 3 h 144"/>
                  <a:gd name="T2" fmla="*/ 8 w 31"/>
                  <a:gd name="T3" fmla="*/ 5 h 144"/>
                  <a:gd name="T4" fmla="*/ 6 w 31"/>
                  <a:gd name="T5" fmla="*/ 14 h 144"/>
                  <a:gd name="T6" fmla="*/ 4 w 31"/>
                  <a:gd name="T7" fmla="*/ 26 h 144"/>
                  <a:gd name="T8" fmla="*/ 1 w 31"/>
                  <a:gd name="T9" fmla="*/ 43 h 144"/>
                  <a:gd name="T10" fmla="*/ 0 w 31"/>
                  <a:gd name="T11" fmla="*/ 64 h 144"/>
                  <a:gd name="T12" fmla="*/ 0 w 31"/>
                  <a:gd name="T13" fmla="*/ 88 h 144"/>
                  <a:gd name="T14" fmla="*/ 3 w 31"/>
                  <a:gd name="T15" fmla="*/ 114 h 144"/>
                  <a:gd name="T16" fmla="*/ 8 w 31"/>
                  <a:gd name="T17" fmla="*/ 143 h 144"/>
                  <a:gd name="T18" fmla="*/ 29 w 31"/>
                  <a:gd name="T19" fmla="*/ 142 h 144"/>
                  <a:gd name="T20" fmla="*/ 28 w 31"/>
                  <a:gd name="T21" fmla="*/ 138 h 144"/>
                  <a:gd name="T22" fmla="*/ 26 w 31"/>
                  <a:gd name="T23" fmla="*/ 126 h 144"/>
                  <a:gd name="T24" fmla="*/ 23 w 31"/>
                  <a:gd name="T25" fmla="*/ 109 h 144"/>
                  <a:gd name="T26" fmla="*/ 21 w 31"/>
                  <a:gd name="T27" fmla="*/ 88 h 144"/>
                  <a:gd name="T28" fmla="*/ 20 w 31"/>
                  <a:gd name="T29" fmla="*/ 65 h 144"/>
                  <a:gd name="T30" fmla="*/ 21 w 31"/>
                  <a:gd name="T31" fmla="*/ 42 h 144"/>
                  <a:gd name="T32" fmla="*/ 24 w 31"/>
                  <a:gd name="T33" fmla="*/ 20 h 144"/>
                  <a:gd name="T34" fmla="*/ 30 w 31"/>
                  <a:gd name="T35" fmla="*/ 2 h 144"/>
                  <a:gd name="T36" fmla="*/ 30 w 31"/>
                  <a:gd name="T37" fmla="*/ 1 h 144"/>
                  <a:gd name="T38" fmla="*/ 30 w 31"/>
                  <a:gd name="T39" fmla="*/ 1 h 144"/>
                  <a:gd name="T40" fmla="*/ 29 w 31"/>
                  <a:gd name="T41" fmla="*/ 0 h 144"/>
                  <a:gd name="T42" fmla="*/ 28 w 31"/>
                  <a:gd name="T43" fmla="*/ 0 h 144"/>
                  <a:gd name="T44" fmla="*/ 26 w 31"/>
                  <a:gd name="T45" fmla="*/ 0 h 144"/>
                  <a:gd name="T46" fmla="*/ 22 w 31"/>
                  <a:gd name="T47" fmla="*/ 0 h 144"/>
                  <a:gd name="T48" fmla="*/ 17 w 31"/>
                  <a:gd name="T49" fmla="*/ 1 h 144"/>
                  <a:gd name="T50" fmla="*/ 9 w 31"/>
                  <a:gd name="T51" fmla="*/ 3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
                  <a:gd name="T79" fmla="*/ 0 h 144"/>
                  <a:gd name="T80" fmla="*/ 31 w 31"/>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 h="144">
                    <a:moveTo>
                      <a:pt x="9" y="3"/>
                    </a:moveTo>
                    <a:lnTo>
                      <a:pt x="8" y="5"/>
                    </a:lnTo>
                    <a:lnTo>
                      <a:pt x="6" y="14"/>
                    </a:lnTo>
                    <a:lnTo>
                      <a:pt x="4" y="26"/>
                    </a:lnTo>
                    <a:lnTo>
                      <a:pt x="1" y="43"/>
                    </a:lnTo>
                    <a:lnTo>
                      <a:pt x="0" y="64"/>
                    </a:lnTo>
                    <a:lnTo>
                      <a:pt x="0" y="88"/>
                    </a:lnTo>
                    <a:lnTo>
                      <a:pt x="3" y="114"/>
                    </a:lnTo>
                    <a:lnTo>
                      <a:pt x="8" y="143"/>
                    </a:lnTo>
                    <a:lnTo>
                      <a:pt x="29" y="142"/>
                    </a:lnTo>
                    <a:lnTo>
                      <a:pt x="28" y="138"/>
                    </a:lnTo>
                    <a:lnTo>
                      <a:pt x="26" y="126"/>
                    </a:lnTo>
                    <a:lnTo>
                      <a:pt x="23" y="109"/>
                    </a:lnTo>
                    <a:lnTo>
                      <a:pt x="21" y="88"/>
                    </a:lnTo>
                    <a:lnTo>
                      <a:pt x="20" y="65"/>
                    </a:lnTo>
                    <a:lnTo>
                      <a:pt x="21" y="42"/>
                    </a:lnTo>
                    <a:lnTo>
                      <a:pt x="24" y="20"/>
                    </a:lnTo>
                    <a:lnTo>
                      <a:pt x="30" y="2"/>
                    </a:lnTo>
                    <a:lnTo>
                      <a:pt x="30" y="1"/>
                    </a:lnTo>
                    <a:lnTo>
                      <a:pt x="29" y="0"/>
                    </a:lnTo>
                    <a:lnTo>
                      <a:pt x="28" y="0"/>
                    </a:lnTo>
                    <a:lnTo>
                      <a:pt x="26" y="0"/>
                    </a:lnTo>
                    <a:lnTo>
                      <a:pt x="22" y="0"/>
                    </a:lnTo>
                    <a:lnTo>
                      <a:pt x="17" y="1"/>
                    </a:lnTo>
                    <a:lnTo>
                      <a:pt x="9"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4" name="Freeform 197"/>
              <p:cNvSpPr>
                <a:spLocks/>
              </p:cNvSpPr>
              <p:nvPr/>
            </p:nvSpPr>
            <p:spPr bwMode="auto">
              <a:xfrm>
                <a:off x="4665" y="1964"/>
                <a:ext cx="24" cy="114"/>
              </a:xfrm>
              <a:custGeom>
                <a:avLst/>
                <a:gdLst>
                  <a:gd name="T0" fmla="*/ 7 w 24"/>
                  <a:gd name="T1" fmla="*/ 2 h 114"/>
                  <a:gd name="T2" fmla="*/ 7 w 24"/>
                  <a:gd name="T3" fmla="*/ 5 h 114"/>
                  <a:gd name="T4" fmla="*/ 5 w 24"/>
                  <a:gd name="T5" fmla="*/ 11 h 114"/>
                  <a:gd name="T6" fmla="*/ 3 w 24"/>
                  <a:gd name="T7" fmla="*/ 21 h 114"/>
                  <a:gd name="T8" fmla="*/ 1 w 24"/>
                  <a:gd name="T9" fmla="*/ 34 h 114"/>
                  <a:gd name="T10" fmla="*/ 0 w 24"/>
                  <a:gd name="T11" fmla="*/ 50 h 114"/>
                  <a:gd name="T12" fmla="*/ 0 w 24"/>
                  <a:gd name="T13" fmla="*/ 70 h 114"/>
                  <a:gd name="T14" fmla="*/ 2 w 24"/>
                  <a:gd name="T15" fmla="*/ 91 h 114"/>
                  <a:gd name="T16" fmla="*/ 6 w 24"/>
                  <a:gd name="T17" fmla="*/ 113 h 114"/>
                  <a:gd name="T18" fmla="*/ 22 w 24"/>
                  <a:gd name="T19" fmla="*/ 112 h 114"/>
                  <a:gd name="T20" fmla="*/ 21 w 24"/>
                  <a:gd name="T21" fmla="*/ 109 h 114"/>
                  <a:gd name="T22" fmla="*/ 20 w 24"/>
                  <a:gd name="T23" fmla="*/ 99 h 114"/>
                  <a:gd name="T24" fmla="*/ 18 w 24"/>
                  <a:gd name="T25" fmla="*/ 86 h 114"/>
                  <a:gd name="T26" fmla="*/ 16 w 24"/>
                  <a:gd name="T27" fmla="*/ 70 h 114"/>
                  <a:gd name="T28" fmla="*/ 15 w 24"/>
                  <a:gd name="T29" fmla="*/ 52 h 114"/>
                  <a:gd name="T30" fmla="*/ 16 w 24"/>
                  <a:gd name="T31" fmla="*/ 33 h 114"/>
                  <a:gd name="T32" fmla="*/ 18 w 24"/>
                  <a:gd name="T33" fmla="*/ 16 h 114"/>
                  <a:gd name="T34" fmla="*/ 23 w 24"/>
                  <a:gd name="T35" fmla="*/ 2 h 114"/>
                  <a:gd name="T36" fmla="*/ 23 w 24"/>
                  <a:gd name="T37" fmla="*/ 1 h 114"/>
                  <a:gd name="T38" fmla="*/ 23 w 24"/>
                  <a:gd name="T39" fmla="*/ 0 h 114"/>
                  <a:gd name="T40" fmla="*/ 22 w 24"/>
                  <a:gd name="T41" fmla="*/ 0 h 114"/>
                  <a:gd name="T42" fmla="*/ 20 w 24"/>
                  <a:gd name="T43" fmla="*/ 0 h 114"/>
                  <a:gd name="T44" fmla="*/ 17 w 24"/>
                  <a:gd name="T45" fmla="*/ 0 h 114"/>
                  <a:gd name="T46" fmla="*/ 13 w 24"/>
                  <a:gd name="T47" fmla="*/ 1 h 114"/>
                  <a:gd name="T48" fmla="*/ 7 w 24"/>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
                  <a:gd name="T76" fmla="*/ 0 h 114"/>
                  <a:gd name="T77" fmla="*/ 24 w 24"/>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 h="114">
                    <a:moveTo>
                      <a:pt x="7" y="2"/>
                    </a:moveTo>
                    <a:lnTo>
                      <a:pt x="7" y="5"/>
                    </a:lnTo>
                    <a:lnTo>
                      <a:pt x="5" y="11"/>
                    </a:lnTo>
                    <a:lnTo>
                      <a:pt x="3" y="21"/>
                    </a:lnTo>
                    <a:lnTo>
                      <a:pt x="1" y="34"/>
                    </a:lnTo>
                    <a:lnTo>
                      <a:pt x="0" y="50"/>
                    </a:lnTo>
                    <a:lnTo>
                      <a:pt x="0" y="70"/>
                    </a:lnTo>
                    <a:lnTo>
                      <a:pt x="2" y="91"/>
                    </a:lnTo>
                    <a:lnTo>
                      <a:pt x="6" y="113"/>
                    </a:lnTo>
                    <a:lnTo>
                      <a:pt x="22" y="112"/>
                    </a:lnTo>
                    <a:lnTo>
                      <a:pt x="21" y="109"/>
                    </a:lnTo>
                    <a:lnTo>
                      <a:pt x="20" y="99"/>
                    </a:lnTo>
                    <a:lnTo>
                      <a:pt x="18" y="86"/>
                    </a:lnTo>
                    <a:lnTo>
                      <a:pt x="16" y="70"/>
                    </a:lnTo>
                    <a:lnTo>
                      <a:pt x="15" y="52"/>
                    </a:lnTo>
                    <a:lnTo>
                      <a:pt x="16" y="33"/>
                    </a:lnTo>
                    <a:lnTo>
                      <a:pt x="18" y="16"/>
                    </a:lnTo>
                    <a:lnTo>
                      <a:pt x="23" y="2"/>
                    </a:lnTo>
                    <a:lnTo>
                      <a:pt x="23" y="1"/>
                    </a:lnTo>
                    <a:lnTo>
                      <a:pt x="23" y="0"/>
                    </a:lnTo>
                    <a:lnTo>
                      <a:pt x="22" y="0"/>
                    </a:lnTo>
                    <a:lnTo>
                      <a:pt x="20" y="0"/>
                    </a:lnTo>
                    <a:lnTo>
                      <a:pt x="17" y="0"/>
                    </a:lnTo>
                    <a:lnTo>
                      <a:pt x="13" y="1"/>
                    </a:lnTo>
                    <a:lnTo>
                      <a:pt x="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5" name="Freeform 198"/>
              <p:cNvSpPr>
                <a:spLocks/>
              </p:cNvSpPr>
              <p:nvPr/>
            </p:nvSpPr>
            <p:spPr bwMode="auto">
              <a:xfrm>
                <a:off x="4667" y="1978"/>
                <a:ext cx="18" cy="84"/>
              </a:xfrm>
              <a:custGeom>
                <a:avLst/>
                <a:gdLst>
                  <a:gd name="T0" fmla="*/ 5 w 18"/>
                  <a:gd name="T1" fmla="*/ 2 h 84"/>
                  <a:gd name="T2" fmla="*/ 5 w 18"/>
                  <a:gd name="T3" fmla="*/ 3 h 84"/>
                  <a:gd name="T4" fmla="*/ 4 w 18"/>
                  <a:gd name="T5" fmla="*/ 8 h 84"/>
                  <a:gd name="T6" fmla="*/ 2 w 18"/>
                  <a:gd name="T7" fmla="*/ 15 h 84"/>
                  <a:gd name="T8" fmla="*/ 1 w 18"/>
                  <a:gd name="T9" fmla="*/ 25 h 84"/>
                  <a:gd name="T10" fmla="*/ 0 w 18"/>
                  <a:gd name="T11" fmla="*/ 37 h 84"/>
                  <a:gd name="T12" fmla="*/ 0 w 18"/>
                  <a:gd name="T13" fmla="*/ 51 h 84"/>
                  <a:gd name="T14" fmla="*/ 1 w 18"/>
                  <a:gd name="T15" fmla="*/ 66 h 84"/>
                  <a:gd name="T16" fmla="*/ 5 w 18"/>
                  <a:gd name="T17" fmla="*/ 83 h 84"/>
                  <a:gd name="T18" fmla="*/ 16 w 18"/>
                  <a:gd name="T19" fmla="*/ 82 h 84"/>
                  <a:gd name="T20" fmla="*/ 16 w 18"/>
                  <a:gd name="T21" fmla="*/ 80 h 84"/>
                  <a:gd name="T22" fmla="*/ 15 w 18"/>
                  <a:gd name="T23" fmla="*/ 73 h 84"/>
                  <a:gd name="T24" fmla="*/ 13 w 18"/>
                  <a:gd name="T25" fmla="*/ 63 h 84"/>
                  <a:gd name="T26" fmla="*/ 12 w 18"/>
                  <a:gd name="T27" fmla="*/ 51 h 84"/>
                  <a:gd name="T28" fmla="*/ 11 w 18"/>
                  <a:gd name="T29" fmla="*/ 38 h 84"/>
                  <a:gd name="T30" fmla="*/ 12 w 18"/>
                  <a:gd name="T31" fmla="*/ 24 h 84"/>
                  <a:gd name="T32" fmla="*/ 13 w 18"/>
                  <a:gd name="T33" fmla="*/ 11 h 84"/>
                  <a:gd name="T34" fmla="*/ 17 w 18"/>
                  <a:gd name="T35" fmla="*/ 1 h 84"/>
                  <a:gd name="T36" fmla="*/ 17 w 18"/>
                  <a:gd name="T37" fmla="*/ 1 h 84"/>
                  <a:gd name="T38" fmla="*/ 17 w 18"/>
                  <a:gd name="T39" fmla="*/ 0 h 84"/>
                  <a:gd name="T40" fmla="*/ 16 w 18"/>
                  <a:gd name="T41" fmla="*/ 0 h 84"/>
                  <a:gd name="T42" fmla="*/ 15 w 18"/>
                  <a:gd name="T43" fmla="*/ 0 h 84"/>
                  <a:gd name="T44" fmla="*/ 13 w 18"/>
                  <a:gd name="T45" fmla="*/ 0 h 84"/>
                  <a:gd name="T46" fmla="*/ 9 w 18"/>
                  <a:gd name="T47" fmla="*/ 1 h 84"/>
                  <a:gd name="T48" fmla="*/ 5 w 18"/>
                  <a:gd name="T49" fmla="*/ 2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
                  <a:gd name="T76" fmla="*/ 0 h 84"/>
                  <a:gd name="T77" fmla="*/ 18 w 1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 h="84">
                    <a:moveTo>
                      <a:pt x="5" y="2"/>
                    </a:moveTo>
                    <a:lnTo>
                      <a:pt x="5" y="3"/>
                    </a:lnTo>
                    <a:lnTo>
                      <a:pt x="4" y="8"/>
                    </a:lnTo>
                    <a:lnTo>
                      <a:pt x="2" y="15"/>
                    </a:lnTo>
                    <a:lnTo>
                      <a:pt x="1" y="25"/>
                    </a:lnTo>
                    <a:lnTo>
                      <a:pt x="0" y="37"/>
                    </a:lnTo>
                    <a:lnTo>
                      <a:pt x="0" y="51"/>
                    </a:lnTo>
                    <a:lnTo>
                      <a:pt x="1" y="66"/>
                    </a:lnTo>
                    <a:lnTo>
                      <a:pt x="5" y="83"/>
                    </a:lnTo>
                    <a:lnTo>
                      <a:pt x="16" y="82"/>
                    </a:lnTo>
                    <a:lnTo>
                      <a:pt x="16" y="80"/>
                    </a:lnTo>
                    <a:lnTo>
                      <a:pt x="15" y="73"/>
                    </a:lnTo>
                    <a:lnTo>
                      <a:pt x="13" y="63"/>
                    </a:lnTo>
                    <a:lnTo>
                      <a:pt x="12" y="51"/>
                    </a:lnTo>
                    <a:lnTo>
                      <a:pt x="11" y="38"/>
                    </a:lnTo>
                    <a:lnTo>
                      <a:pt x="12" y="24"/>
                    </a:lnTo>
                    <a:lnTo>
                      <a:pt x="13" y="11"/>
                    </a:lnTo>
                    <a:lnTo>
                      <a:pt x="17" y="1"/>
                    </a:lnTo>
                    <a:lnTo>
                      <a:pt x="17" y="0"/>
                    </a:lnTo>
                    <a:lnTo>
                      <a:pt x="16" y="0"/>
                    </a:lnTo>
                    <a:lnTo>
                      <a:pt x="15" y="0"/>
                    </a:lnTo>
                    <a:lnTo>
                      <a:pt x="13" y="0"/>
                    </a:lnTo>
                    <a:lnTo>
                      <a:pt x="9" y="1"/>
                    </a:lnTo>
                    <a:lnTo>
                      <a:pt x="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6" name="Freeform 199"/>
              <p:cNvSpPr>
                <a:spLocks/>
              </p:cNvSpPr>
              <p:nvPr/>
            </p:nvSpPr>
            <p:spPr bwMode="auto">
              <a:xfrm>
                <a:off x="4906" y="1896"/>
                <a:ext cx="58" cy="227"/>
              </a:xfrm>
              <a:custGeom>
                <a:avLst/>
                <a:gdLst>
                  <a:gd name="T0" fmla="*/ 57 w 58"/>
                  <a:gd name="T1" fmla="*/ 2 h 227"/>
                  <a:gd name="T2" fmla="*/ 56 w 58"/>
                  <a:gd name="T3" fmla="*/ 3 h 227"/>
                  <a:gd name="T4" fmla="*/ 52 w 58"/>
                  <a:gd name="T5" fmla="*/ 9 h 227"/>
                  <a:gd name="T6" fmla="*/ 47 w 58"/>
                  <a:gd name="T7" fmla="*/ 21 h 227"/>
                  <a:gd name="T8" fmla="*/ 42 w 58"/>
                  <a:gd name="T9" fmla="*/ 40 h 227"/>
                  <a:gd name="T10" fmla="*/ 38 w 58"/>
                  <a:gd name="T11" fmla="*/ 68 h 227"/>
                  <a:gd name="T12" fmla="*/ 36 w 58"/>
                  <a:gd name="T13" fmla="*/ 108 h 227"/>
                  <a:gd name="T14" fmla="*/ 37 w 58"/>
                  <a:gd name="T15" fmla="*/ 160 h 227"/>
                  <a:gd name="T16" fmla="*/ 43 w 58"/>
                  <a:gd name="T17" fmla="*/ 226 h 227"/>
                  <a:gd name="T18" fmla="*/ 10 w 58"/>
                  <a:gd name="T19" fmla="*/ 226 h 227"/>
                  <a:gd name="T20" fmla="*/ 10 w 58"/>
                  <a:gd name="T21" fmla="*/ 220 h 227"/>
                  <a:gd name="T22" fmla="*/ 7 w 58"/>
                  <a:gd name="T23" fmla="*/ 201 h 227"/>
                  <a:gd name="T24" fmla="*/ 4 w 58"/>
                  <a:gd name="T25" fmla="*/ 174 h 227"/>
                  <a:gd name="T26" fmla="*/ 1 w 58"/>
                  <a:gd name="T27" fmla="*/ 140 h 227"/>
                  <a:gd name="T28" fmla="*/ 0 w 58"/>
                  <a:gd name="T29" fmla="*/ 103 h 227"/>
                  <a:gd name="T30" fmla="*/ 2 w 58"/>
                  <a:gd name="T31" fmla="*/ 66 h 227"/>
                  <a:gd name="T32" fmla="*/ 8 w 58"/>
                  <a:gd name="T33" fmla="*/ 30 h 227"/>
                  <a:gd name="T34" fmla="*/ 18 w 58"/>
                  <a:gd name="T35" fmla="*/ 0 h 227"/>
                  <a:gd name="T36" fmla="*/ 57 w 58"/>
                  <a:gd name="T37" fmla="*/ 2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227"/>
                  <a:gd name="T59" fmla="*/ 58 w 58"/>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227">
                    <a:moveTo>
                      <a:pt x="57" y="2"/>
                    </a:moveTo>
                    <a:lnTo>
                      <a:pt x="56" y="3"/>
                    </a:lnTo>
                    <a:lnTo>
                      <a:pt x="52" y="9"/>
                    </a:lnTo>
                    <a:lnTo>
                      <a:pt x="47" y="21"/>
                    </a:lnTo>
                    <a:lnTo>
                      <a:pt x="42" y="40"/>
                    </a:lnTo>
                    <a:lnTo>
                      <a:pt x="38" y="68"/>
                    </a:lnTo>
                    <a:lnTo>
                      <a:pt x="36" y="108"/>
                    </a:lnTo>
                    <a:lnTo>
                      <a:pt x="37" y="160"/>
                    </a:lnTo>
                    <a:lnTo>
                      <a:pt x="43" y="226"/>
                    </a:lnTo>
                    <a:lnTo>
                      <a:pt x="10" y="226"/>
                    </a:lnTo>
                    <a:lnTo>
                      <a:pt x="10" y="220"/>
                    </a:lnTo>
                    <a:lnTo>
                      <a:pt x="7" y="201"/>
                    </a:lnTo>
                    <a:lnTo>
                      <a:pt x="4" y="174"/>
                    </a:lnTo>
                    <a:lnTo>
                      <a:pt x="1" y="140"/>
                    </a:lnTo>
                    <a:lnTo>
                      <a:pt x="0" y="103"/>
                    </a:lnTo>
                    <a:lnTo>
                      <a:pt x="2" y="66"/>
                    </a:lnTo>
                    <a:lnTo>
                      <a:pt x="8" y="30"/>
                    </a:lnTo>
                    <a:lnTo>
                      <a:pt x="18" y="0"/>
                    </a:lnTo>
                    <a:lnTo>
                      <a:pt x="5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7" name="Freeform 200"/>
              <p:cNvSpPr>
                <a:spLocks/>
              </p:cNvSpPr>
              <p:nvPr/>
            </p:nvSpPr>
            <p:spPr bwMode="auto">
              <a:xfrm>
                <a:off x="4908" y="1912"/>
                <a:ext cx="49" cy="194"/>
              </a:xfrm>
              <a:custGeom>
                <a:avLst/>
                <a:gdLst>
                  <a:gd name="T0" fmla="*/ 48 w 49"/>
                  <a:gd name="T1" fmla="*/ 1 h 194"/>
                  <a:gd name="T2" fmla="*/ 46 w 49"/>
                  <a:gd name="T3" fmla="*/ 3 h 194"/>
                  <a:gd name="T4" fmla="*/ 44 w 49"/>
                  <a:gd name="T5" fmla="*/ 8 h 194"/>
                  <a:gd name="T6" fmla="*/ 39 w 49"/>
                  <a:gd name="T7" fmla="*/ 18 h 194"/>
                  <a:gd name="T8" fmla="*/ 35 w 49"/>
                  <a:gd name="T9" fmla="*/ 34 h 194"/>
                  <a:gd name="T10" fmla="*/ 32 w 49"/>
                  <a:gd name="T11" fmla="*/ 58 h 194"/>
                  <a:gd name="T12" fmla="*/ 30 w 49"/>
                  <a:gd name="T13" fmla="*/ 92 h 194"/>
                  <a:gd name="T14" fmla="*/ 31 w 49"/>
                  <a:gd name="T15" fmla="*/ 136 h 194"/>
                  <a:gd name="T16" fmla="*/ 36 w 49"/>
                  <a:gd name="T17" fmla="*/ 193 h 194"/>
                  <a:gd name="T18" fmla="*/ 9 w 49"/>
                  <a:gd name="T19" fmla="*/ 193 h 194"/>
                  <a:gd name="T20" fmla="*/ 8 w 49"/>
                  <a:gd name="T21" fmla="*/ 187 h 194"/>
                  <a:gd name="T22" fmla="*/ 5 w 49"/>
                  <a:gd name="T23" fmla="*/ 172 h 194"/>
                  <a:gd name="T24" fmla="*/ 3 w 49"/>
                  <a:gd name="T25" fmla="*/ 148 h 194"/>
                  <a:gd name="T26" fmla="*/ 1 w 49"/>
                  <a:gd name="T27" fmla="*/ 120 h 194"/>
                  <a:gd name="T28" fmla="*/ 0 w 49"/>
                  <a:gd name="T29" fmla="*/ 88 h 194"/>
                  <a:gd name="T30" fmla="*/ 2 w 49"/>
                  <a:gd name="T31" fmla="*/ 56 h 194"/>
                  <a:gd name="T32" fmla="*/ 6 w 49"/>
                  <a:gd name="T33" fmla="*/ 26 h 194"/>
                  <a:gd name="T34" fmla="*/ 15 w 49"/>
                  <a:gd name="T35" fmla="*/ 0 h 194"/>
                  <a:gd name="T36" fmla="*/ 48 w 49"/>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194"/>
                  <a:gd name="T59" fmla="*/ 49 w 49"/>
                  <a:gd name="T60" fmla="*/ 194 h 1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194">
                    <a:moveTo>
                      <a:pt x="48" y="1"/>
                    </a:moveTo>
                    <a:lnTo>
                      <a:pt x="46" y="3"/>
                    </a:lnTo>
                    <a:lnTo>
                      <a:pt x="44" y="8"/>
                    </a:lnTo>
                    <a:lnTo>
                      <a:pt x="39" y="18"/>
                    </a:lnTo>
                    <a:lnTo>
                      <a:pt x="35" y="34"/>
                    </a:lnTo>
                    <a:lnTo>
                      <a:pt x="32" y="58"/>
                    </a:lnTo>
                    <a:lnTo>
                      <a:pt x="30" y="92"/>
                    </a:lnTo>
                    <a:lnTo>
                      <a:pt x="31" y="136"/>
                    </a:lnTo>
                    <a:lnTo>
                      <a:pt x="36" y="193"/>
                    </a:lnTo>
                    <a:lnTo>
                      <a:pt x="9" y="193"/>
                    </a:lnTo>
                    <a:lnTo>
                      <a:pt x="8" y="187"/>
                    </a:lnTo>
                    <a:lnTo>
                      <a:pt x="5" y="172"/>
                    </a:lnTo>
                    <a:lnTo>
                      <a:pt x="3" y="148"/>
                    </a:lnTo>
                    <a:lnTo>
                      <a:pt x="1" y="120"/>
                    </a:lnTo>
                    <a:lnTo>
                      <a:pt x="0" y="88"/>
                    </a:lnTo>
                    <a:lnTo>
                      <a:pt x="2" y="56"/>
                    </a:lnTo>
                    <a:lnTo>
                      <a:pt x="6" y="26"/>
                    </a:lnTo>
                    <a:lnTo>
                      <a:pt x="15" y="0"/>
                    </a:lnTo>
                    <a:lnTo>
                      <a:pt x="4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8" name="Freeform 201"/>
              <p:cNvSpPr>
                <a:spLocks/>
              </p:cNvSpPr>
              <p:nvPr/>
            </p:nvSpPr>
            <p:spPr bwMode="auto">
              <a:xfrm>
                <a:off x="4910" y="1928"/>
                <a:ext cx="41" cy="160"/>
              </a:xfrm>
              <a:custGeom>
                <a:avLst/>
                <a:gdLst>
                  <a:gd name="T0" fmla="*/ 40 w 41"/>
                  <a:gd name="T1" fmla="*/ 1 h 160"/>
                  <a:gd name="T2" fmla="*/ 39 w 41"/>
                  <a:gd name="T3" fmla="*/ 2 h 160"/>
                  <a:gd name="T4" fmla="*/ 36 w 41"/>
                  <a:gd name="T5" fmla="*/ 6 h 160"/>
                  <a:gd name="T6" fmla="*/ 33 w 41"/>
                  <a:gd name="T7" fmla="*/ 14 h 160"/>
                  <a:gd name="T8" fmla="*/ 30 w 41"/>
                  <a:gd name="T9" fmla="*/ 28 h 160"/>
                  <a:gd name="T10" fmla="*/ 27 w 41"/>
                  <a:gd name="T11" fmla="*/ 48 h 160"/>
                  <a:gd name="T12" fmla="*/ 26 w 41"/>
                  <a:gd name="T13" fmla="*/ 76 h 160"/>
                  <a:gd name="T14" fmla="*/ 26 w 41"/>
                  <a:gd name="T15" fmla="*/ 113 h 160"/>
                  <a:gd name="T16" fmla="*/ 30 w 41"/>
                  <a:gd name="T17" fmla="*/ 159 h 160"/>
                  <a:gd name="T18" fmla="*/ 8 w 41"/>
                  <a:gd name="T19" fmla="*/ 159 h 160"/>
                  <a:gd name="T20" fmla="*/ 7 w 41"/>
                  <a:gd name="T21" fmla="*/ 154 h 160"/>
                  <a:gd name="T22" fmla="*/ 5 w 41"/>
                  <a:gd name="T23" fmla="*/ 141 h 160"/>
                  <a:gd name="T24" fmla="*/ 3 w 41"/>
                  <a:gd name="T25" fmla="*/ 122 h 160"/>
                  <a:gd name="T26" fmla="*/ 1 w 41"/>
                  <a:gd name="T27" fmla="*/ 98 h 160"/>
                  <a:gd name="T28" fmla="*/ 0 w 41"/>
                  <a:gd name="T29" fmla="*/ 73 h 160"/>
                  <a:gd name="T30" fmla="*/ 1 w 41"/>
                  <a:gd name="T31" fmla="*/ 46 h 160"/>
                  <a:gd name="T32" fmla="*/ 5 w 41"/>
                  <a:gd name="T33" fmla="*/ 22 h 160"/>
                  <a:gd name="T34" fmla="*/ 13 w 41"/>
                  <a:gd name="T35" fmla="*/ 0 h 160"/>
                  <a:gd name="T36" fmla="*/ 40 w 41"/>
                  <a:gd name="T37" fmla="*/ 1 h 1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60"/>
                  <a:gd name="T59" fmla="*/ 41 w 41"/>
                  <a:gd name="T60" fmla="*/ 160 h 1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60">
                    <a:moveTo>
                      <a:pt x="40" y="1"/>
                    </a:moveTo>
                    <a:lnTo>
                      <a:pt x="39" y="2"/>
                    </a:lnTo>
                    <a:lnTo>
                      <a:pt x="36" y="6"/>
                    </a:lnTo>
                    <a:lnTo>
                      <a:pt x="33" y="14"/>
                    </a:lnTo>
                    <a:lnTo>
                      <a:pt x="30" y="28"/>
                    </a:lnTo>
                    <a:lnTo>
                      <a:pt x="27" y="48"/>
                    </a:lnTo>
                    <a:lnTo>
                      <a:pt x="26" y="76"/>
                    </a:lnTo>
                    <a:lnTo>
                      <a:pt x="26" y="113"/>
                    </a:lnTo>
                    <a:lnTo>
                      <a:pt x="30" y="159"/>
                    </a:lnTo>
                    <a:lnTo>
                      <a:pt x="8" y="159"/>
                    </a:lnTo>
                    <a:lnTo>
                      <a:pt x="7" y="154"/>
                    </a:lnTo>
                    <a:lnTo>
                      <a:pt x="5" y="141"/>
                    </a:lnTo>
                    <a:lnTo>
                      <a:pt x="3" y="122"/>
                    </a:lnTo>
                    <a:lnTo>
                      <a:pt x="1" y="98"/>
                    </a:lnTo>
                    <a:lnTo>
                      <a:pt x="0" y="73"/>
                    </a:lnTo>
                    <a:lnTo>
                      <a:pt x="1" y="46"/>
                    </a:lnTo>
                    <a:lnTo>
                      <a:pt x="5" y="22"/>
                    </a:lnTo>
                    <a:lnTo>
                      <a:pt x="13" y="0"/>
                    </a:lnTo>
                    <a:lnTo>
                      <a:pt x="40"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9" name="Freeform 202"/>
              <p:cNvSpPr>
                <a:spLocks/>
              </p:cNvSpPr>
              <p:nvPr/>
            </p:nvSpPr>
            <p:spPr bwMode="auto">
              <a:xfrm>
                <a:off x="4912" y="1943"/>
                <a:ext cx="33" cy="128"/>
              </a:xfrm>
              <a:custGeom>
                <a:avLst/>
                <a:gdLst>
                  <a:gd name="T0" fmla="*/ 32 w 33"/>
                  <a:gd name="T1" fmla="*/ 1 h 128"/>
                  <a:gd name="T2" fmla="*/ 31 w 33"/>
                  <a:gd name="T3" fmla="*/ 2 h 128"/>
                  <a:gd name="T4" fmla="*/ 29 w 33"/>
                  <a:gd name="T5" fmla="*/ 5 h 128"/>
                  <a:gd name="T6" fmla="*/ 26 w 33"/>
                  <a:gd name="T7" fmla="*/ 12 h 128"/>
                  <a:gd name="T8" fmla="*/ 23 w 33"/>
                  <a:gd name="T9" fmla="*/ 23 h 128"/>
                  <a:gd name="T10" fmla="*/ 21 w 33"/>
                  <a:gd name="T11" fmla="*/ 39 h 128"/>
                  <a:gd name="T12" fmla="*/ 20 w 33"/>
                  <a:gd name="T13" fmla="*/ 61 h 128"/>
                  <a:gd name="T14" fmla="*/ 21 w 33"/>
                  <a:gd name="T15" fmla="*/ 90 h 128"/>
                  <a:gd name="T16" fmla="*/ 24 w 33"/>
                  <a:gd name="T17" fmla="*/ 127 h 128"/>
                  <a:gd name="T18" fmla="*/ 6 w 33"/>
                  <a:gd name="T19" fmla="*/ 127 h 128"/>
                  <a:gd name="T20" fmla="*/ 5 w 33"/>
                  <a:gd name="T21" fmla="*/ 123 h 128"/>
                  <a:gd name="T22" fmla="*/ 3 w 33"/>
                  <a:gd name="T23" fmla="*/ 113 h 128"/>
                  <a:gd name="T24" fmla="*/ 2 w 33"/>
                  <a:gd name="T25" fmla="*/ 98 h 128"/>
                  <a:gd name="T26" fmla="*/ 1 w 33"/>
                  <a:gd name="T27" fmla="*/ 79 h 128"/>
                  <a:gd name="T28" fmla="*/ 0 w 33"/>
                  <a:gd name="T29" fmla="*/ 58 h 128"/>
                  <a:gd name="T30" fmla="*/ 1 w 33"/>
                  <a:gd name="T31" fmla="*/ 37 h 128"/>
                  <a:gd name="T32" fmla="*/ 5 w 33"/>
                  <a:gd name="T33" fmla="*/ 17 h 128"/>
                  <a:gd name="T34" fmla="*/ 10 w 33"/>
                  <a:gd name="T35" fmla="*/ 0 h 128"/>
                  <a:gd name="T36" fmla="*/ 32 w 33"/>
                  <a:gd name="T37" fmla="*/ 1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
                  <a:gd name="T58" fmla="*/ 0 h 128"/>
                  <a:gd name="T59" fmla="*/ 33 w 33"/>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 h="128">
                    <a:moveTo>
                      <a:pt x="32" y="1"/>
                    </a:moveTo>
                    <a:lnTo>
                      <a:pt x="31" y="2"/>
                    </a:lnTo>
                    <a:lnTo>
                      <a:pt x="29" y="5"/>
                    </a:lnTo>
                    <a:lnTo>
                      <a:pt x="26" y="12"/>
                    </a:lnTo>
                    <a:lnTo>
                      <a:pt x="23" y="23"/>
                    </a:lnTo>
                    <a:lnTo>
                      <a:pt x="21" y="39"/>
                    </a:lnTo>
                    <a:lnTo>
                      <a:pt x="20" y="61"/>
                    </a:lnTo>
                    <a:lnTo>
                      <a:pt x="21" y="90"/>
                    </a:lnTo>
                    <a:lnTo>
                      <a:pt x="24" y="127"/>
                    </a:lnTo>
                    <a:lnTo>
                      <a:pt x="6" y="127"/>
                    </a:lnTo>
                    <a:lnTo>
                      <a:pt x="5" y="123"/>
                    </a:lnTo>
                    <a:lnTo>
                      <a:pt x="3" y="113"/>
                    </a:lnTo>
                    <a:lnTo>
                      <a:pt x="2" y="98"/>
                    </a:lnTo>
                    <a:lnTo>
                      <a:pt x="1" y="79"/>
                    </a:lnTo>
                    <a:lnTo>
                      <a:pt x="0" y="58"/>
                    </a:lnTo>
                    <a:lnTo>
                      <a:pt x="1" y="37"/>
                    </a:lnTo>
                    <a:lnTo>
                      <a:pt x="5" y="17"/>
                    </a:lnTo>
                    <a:lnTo>
                      <a:pt x="10" y="0"/>
                    </a:lnTo>
                    <a:lnTo>
                      <a:pt x="32"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0" name="Freeform 203"/>
              <p:cNvSpPr>
                <a:spLocks/>
              </p:cNvSpPr>
              <p:nvPr/>
            </p:nvSpPr>
            <p:spPr bwMode="auto">
              <a:xfrm>
                <a:off x="4915" y="1959"/>
                <a:ext cx="24" cy="94"/>
              </a:xfrm>
              <a:custGeom>
                <a:avLst/>
                <a:gdLst>
                  <a:gd name="T0" fmla="*/ 23 w 24"/>
                  <a:gd name="T1" fmla="*/ 1 h 94"/>
                  <a:gd name="T2" fmla="*/ 22 w 24"/>
                  <a:gd name="T3" fmla="*/ 1 h 94"/>
                  <a:gd name="T4" fmla="*/ 21 w 24"/>
                  <a:gd name="T5" fmla="*/ 4 h 94"/>
                  <a:gd name="T6" fmla="*/ 19 w 24"/>
                  <a:gd name="T7" fmla="*/ 9 h 94"/>
                  <a:gd name="T8" fmla="*/ 17 w 24"/>
                  <a:gd name="T9" fmla="*/ 16 h 94"/>
                  <a:gd name="T10" fmla="*/ 15 w 24"/>
                  <a:gd name="T11" fmla="*/ 28 h 94"/>
                  <a:gd name="T12" fmla="*/ 15 w 24"/>
                  <a:gd name="T13" fmla="*/ 45 h 94"/>
                  <a:gd name="T14" fmla="*/ 15 w 24"/>
                  <a:gd name="T15" fmla="*/ 66 h 94"/>
                  <a:gd name="T16" fmla="*/ 17 w 24"/>
                  <a:gd name="T17" fmla="*/ 93 h 94"/>
                  <a:gd name="T18" fmla="*/ 4 w 24"/>
                  <a:gd name="T19" fmla="*/ 93 h 94"/>
                  <a:gd name="T20" fmla="*/ 4 w 24"/>
                  <a:gd name="T21" fmla="*/ 91 h 94"/>
                  <a:gd name="T22" fmla="*/ 3 w 24"/>
                  <a:gd name="T23" fmla="*/ 83 h 94"/>
                  <a:gd name="T24" fmla="*/ 1 w 24"/>
                  <a:gd name="T25" fmla="*/ 71 h 94"/>
                  <a:gd name="T26" fmla="*/ 0 w 24"/>
                  <a:gd name="T27" fmla="*/ 58 h 94"/>
                  <a:gd name="T28" fmla="*/ 0 w 24"/>
                  <a:gd name="T29" fmla="*/ 42 h 94"/>
                  <a:gd name="T30" fmla="*/ 1 w 24"/>
                  <a:gd name="T31" fmla="*/ 27 h 94"/>
                  <a:gd name="T32" fmla="*/ 3 w 24"/>
                  <a:gd name="T33" fmla="*/ 13 h 94"/>
                  <a:gd name="T34" fmla="*/ 8 w 24"/>
                  <a:gd name="T35" fmla="*/ 0 h 94"/>
                  <a:gd name="T36" fmla="*/ 23 w 24"/>
                  <a:gd name="T37" fmla="*/ 1 h 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94"/>
                  <a:gd name="T59" fmla="*/ 24 w 24"/>
                  <a:gd name="T60" fmla="*/ 94 h 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94">
                    <a:moveTo>
                      <a:pt x="23" y="1"/>
                    </a:moveTo>
                    <a:lnTo>
                      <a:pt x="22" y="1"/>
                    </a:lnTo>
                    <a:lnTo>
                      <a:pt x="21" y="4"/>
                    </a:lnTo>
                    <a:lnTo>
                      <a:pt x="19" y="9"/>
                    </a:lnTo>
                    <a:lnTo>
                      <a:pt x="17" y="16"/>
                    </a:lnTo>
                    <a:lnTo>
                      <a:pt x="15" y="28"/>
                    </a:lnTo>
                    <a:lnTo>
                      <a:pt x="15" y="45"/>
                    </a:lnTo>
                    <a:lnTo>
                      <a:pt x="15" y="66"/>
                    </a:lnTo>
                    <a:lnTo>
                      <a:pt x="17" y="93"/>
                    </a:lnTo>
                    <a:lnTo>
                      <a:pt x="4" y="93"/>
                    </a:lnTo>
                    <a:lnTo>
                      <a:pt x="4" y="91"/>
                    </a:lnTo>
                    <a:lnTo>
                      <a:pt x="3" y="83"/>
                    </a:lnTo>
                    <a:lnTo>
                      <a:pt x="1" y="71"/>
                    </a:lnTo>
                    <a:lnTo>
                      <a:pt x="0" y="58"/>
                    </a:lnTo>
                    <a:lnTo>
                      <a:pt x="0" y="42"/>
                    </a:lnTo>
                    <a:lnTo>
                      <a:pt x="1" y="27"/>
                    </a:lnTo>
                    <a:lnTo>
                      <a:pt x="3" y="13"/>
                    </a:lnTo>
                    <a:lnTo>
                      <a:pt x="8" y="0"/>
                    </a:lnTo>
                    <a:lnTo>
                      <a:pt x="2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1" name="Rectangle 204"/>
              <p:cNvSpPr>
                <a:spLocks noChangeArrowheads="1"/>
              </p:cNvSpPr>
              <p:nvPr/>
            </p:nvSpPr>
            <p:spPr bwMode="auto">
              <a:xfrm>
                <a:off x="4609" y="1936"/>
                <a:ext cx="7" cy="29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92" name="Freeform 205"/>
              <p:cNvSpPr>
                <a:spLocks/>
              </p:cNvSpPr>
              <p:nvPr/>
            </p:nvSpPr>
            <p:spPr bwMode="auto">
              <a:xfrm>
                <a:off x="4713" y="1932"/>
                <a:ext cx="115" cy="136"/>
              </a:xfrm>
              <a:custGeom>
                <a:avLst/>
                <a:gdLst>
                  <a:gd name="T0" fmla="*/ 11 w 115"/>
                  <a:gd name="T1" fmla="*/ 13 h 136"/>
                  <a:gd name="T2" fmla="*/ 10 w 115"/>
                  <a:gd name="T3" fmla="*/ 15 h 136"/>
                  <a:gd name="T4" fmla="*/ 8 w 115"/>
                  <a:gd name="T5" fmla="*/ 23 h 136"/>
                  <a:gd name="T6" fmla="*/ 5 w 115"/>
                  <a:gd name="T7" fmla="*/ 34 h 136"/>
                  <a:gd name="T8" fmla="*/ 2 w 115"/>
                  <a:gd name="T9" fmla="*/ 50 h 136"/>
                  <a:gd name="T10" fmla="*/ 1 w 115"/>
                  <a:gd name="T11" fmla="*/ 68 h 136"/>
                  <a:gd name="T12" fmla="*/ 0 w 115"/>
                  <a:gd name="T13" fmla="*/ 89 h 136"/>
                  <a:gd name="T14" fmla="*/ 2 w 115"/>
                  <a:gd name="T15" fmla="*/ 111 h 136"/>
                  <a:gd name="T16" fmla="*/ 7 w 115"/>
                  <a:gd name="T17" fmla="*/ 135 h 136"/>
                  <a:gd name="T18" fmla="*/ 7 w 115"/>
                  <a:gd name="T19" fmla="*/ 134 h 136"/>
                  <a:gd name="T20" fmla="*/ 7 w 115"/>
                  <a:gd name="T21" fmla="*/ 131 h 136"/>
                  <a:gd name="T22" fmla="*/ 7 w 115"/>
                  <a:gd name="T23" fmla="*/ 126 h 136"/>
                  <a:gd name="T24" fmla="*/ 7 w 115"/>
                  <a:gd name="T25" fmla="*/ 120 h 136"/>
                  <a:gd name="T26" fmla="*/ 8 w 115"/>
                  <a:gd name="T27" fmla="*/ 113 h 136"/>
                  <a:gd name="T28" fmla="*/ 9 w 115"/>
                  <a:gd name="T29" fmla="*/ 105 h 136"/>
                  <a:gd name="T30" fmla="*/ 10 w 115"/>
                  <a:gd name="T31" fmla="*/ 96 h 136"/>
                  <a:gd name="T32" fmla="*/ 12 w 115"/>
                  <a:gd name="T33" fmla="*/ 86 h 136"/>
                  <a:gd name="T34" fmla="*/ 15 w 115"/>
                  <a:gd name="T35" fmla="*/ 77 h 136"/>
                  <a:gd name="T36" fmla="*/ 19 w 115"/>
                  <a:gd name="T37" fmla="*/ 68 h 136"/>
                  <a:gd name="T38" fmla="*/ 23 w 115"/>
                  <a:gd name="T39" fmla="*/ 60 h 136"/>
                  <a:gd name="T40" fmla="*/ 28 w 115"/>
                  <a:gd name="T41" fmla="*/ 52 h 136"/>
                  <a:gd name="T42" fmla="*/ 35 w 115"/>
                  <a:gd name="T43" fmla="*/ 44 h 136"/>
                  <a:gd name="T44" fmla="*/ 43 w 115"/>
                  <a:gd name="T45" fmla="*/ 39 h 136"/>
                  <a:gd name="T46" fmla="*/ 53 w 115"/>
                  <a:gd name="T47" fmla="*/ 35 h 136"/>
                  <a:gd name="T48" fmla="*/ 63 w 115"/>
                  <a:gd name="T49" fmla="*/ 33 h 136"/>
                  <a:gd name="T50" fmla="*/ 64 w 115"/>
                  <a:gd name="T51" fmla="*/ 32 h 136"/>
                  <a:gd name="T52" fmla="*/ 66 w 115"/>
                  <a:gd name="T53" fmla="*/ 31 h 136"/>
                  <a:gd name="T54" fmla="*/ 69 w 115"/>
                  <a:gd name="T55" fmla="*/ 28 h 136"/>
                  <a:gd name="T56" fmla="*/ 74 w 115"/>
                  <a:gd name="T57" fmla="*/ 25 h 136"/>
                  <a:gd name="T58" fmla="*/ 81 w 115"/>
                  <a:gd name="T59" fmla="*/ 21 h 136"/>
                  <a:gd name="T60" fmla="*/ 90 w 115"/>
                  <a:gd name="T61" fmla="*/ 17 h 136"/>
                  <a:gd name="T62" fmla="*/ 101 w 115"/>
                  <a:gd name="T63" fmla="*/ 11 h 136"/>
                  <a:gd name="T64" fmla="*/ 114 w 115"/>
                  <a:gd name="T65" fmla="*/ 5 h 136"/>
                  <a:gd name="T66" fmla="*/ 113 w 115"/>
                  <a:gd name="T67" fmla="*/ 5 h 136"/>
                  <a:gd name="T68" fmla="*/ 111 w 115"/>
                  <a:gd name="T69" fmla="*/ 5 h 136"/>
                  <a:gd name="T70" fmla="*/ 109 w 115"/>
                  <a:gd name="T71" fmla="*/ 4 h 136"/>
                  <a:gd name="T72" fmla="*/ 104 w 115"/>
                  <a:gd name="T73" fmla="*/ 3 h 136"/>
                  <a:gd name="T74" fmla="*/ 99 w 115"/>
                  <a:gd name="T75" fmla="*/ 2 h 136"/>
                  <a:gd name="T76" fmla="*/ 93 w 115"/>
                  <a:gd name="T77" fmla="*/ 2 h 136"/>
                  <a:gd name="T78" fmla="*/ 87 w 115"/>
                  <a:gd name="T79" fmla="*/ 1 h 136"/>
                  <a:gd name="T80" fmla="*/ 79 w 115"/>
                  <a:gd name="T81" fmla="*/ 0 h 136"/>
                  <a:gd name="T82" fmla="*/ 71 w 115"/>
                  <a:gd name="T83" fmla="*/ 0 h 136"/>
                  <a:gd name="T84" fmla="*/ 63 w 115"/>
                  <a:gd name="T85" fmla="*/ 0 h 136"/>
                  <a:gd name="T86" fmla="*/ 55 w 115"/>
                  <a:gd name="T87" fmla="*/ 1 h 136"/>
                  <a:gd name="T88" fmla="*/ 46 w 115"/>
                  <a:gd name="T89" fmla="*/ 2 h 136"/>
                  <a:gd name="T90" fmla="*/ 37 w 115"/>
                  <a:gd name="T91" fmla="*/ 3 h 136"/>
                  <a:gd name="T92" fmla="*/ 28 w 115"/>
                  <a:gd name="T93" fmla="*/ 6 h 136"/>
                  <a:gd name="T94" fmla="*/ 19 w 115"/>
                  <a:gd name="T95" fmla="*/ 9 h 136"/>
                  <a:gd name="T96" fmla="*/ 11 w 115"/>
                  <a:gd name="T97" fmla="*/ 13 h 1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5"/>
                  <a:gd name="T148" fmla="*/ 0 h 136"/>
                  <a:gd name="T149" fmla="*/ 115 w 115"/>
                  <a:gd name="T150" fmla="*/ 136 h 1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5" h="136">
                    <a:moveTo>
                      <a:pt x="11" y="13"/>
                    </a:moveTo>
                    <a:lnTo>
                      <a:pt x="10" y="15"/>
                    </a:lnTo>
                    <a:lnTo>
                      <a:pt x="8" y="23"/>
                    </a:lnTo>
                    <a:lnTo>
                      <a:pt x="5" y="34"/>
                    </a:lnTo>
                    <a:lnTo>
                      <a:pt x="2" y="50"/>
                    </a:lnTo>
                    <a:lnTo>
                      <a:pt x="1" y="68"/>
                    </a:lnTo>
                    <a:lnTo>
                      <a:pt x="0" y="89"/>
                    </a:lnTo>
                    <a:lnTo>
                      <a:pt x="2" y="111"/>
                    </a:lnTo>
                    <a:lnTo>
                      <a:pt x="7" y="135"/>
                    </a:lnTo>
                    <a:lnTo>
                      <a:pt x="7" y="134"/>
                    </a:lnTo>
                    <a:lnTo>
                      <a:pt x="7" y="131"/>
                    </a:lnTo>
                    <a:lnTo>
                      <a:pt x="7" y="126"/>
                    </a:lnTo>
                    <a:lnTo>
                      <a:pt x="7" y="120"/>
                    </a:lnTo>
                    <a:lnTo>
                      <a:pt x="8" y="113"/>
                    </a:lnTo>
                    <a:lnTo>
                      <a:pt x="9" y="105"/>
                    </a:lnTo>
                    <a:lnTo>
                      <a:pt x="10" y="96"/>
                    </a:lnTo>
                    <a:lnTo>
                      <a:pt x="12" y="86"/>
                    </a:lnTo>
                    <a:lnTo>
                      <a:pt x="15" y="77"/>
                    </a:lnTo>
                    <a:lnTo>
                      <a:pt x="19" y="68"/>
                    </a:lnTo>
                    <a:lnTo>
                      <a:pt x="23" y="60"/>
                    </a:lnTo>
                    <a:lnTo>
                      <a:pt x="28" y="52"/>
                    </a:lnTo>
                    <a:lnTo>
                      <a:pt x="35" y="44"/>
                    </a:lnTo>
                    <a:lnTo>
                      <a:pt x="43" y="39"/>
                    </a:lnTo>
                    <a:lnTo>
                      <a:pt x="53" y="35"/>
                    </a:lnTo>
                    <a:lnTo>
                      <a:pt x="63" y="33"/>
                    </a:lnTo>
                    <a:lnTo>
                      <a:pt x="64" y="32"/>
                    </a:lnTo>
                    <a:lnTo>
                      <a:pt x="66" y="31"/>
                    </a:lnTo>
                    <a:lnTo>
                      <a:pt x="69" y="28"/>
                    </a:lnTo>
                    <a:lnTo>
                      <a:pt x="74" y="25"/>
                    </a:lnTo>
                    <a:lnTo>
                      <a:pt x="81" y="21"/>
                    </a:lnTo>
                    <a:lnTo>
                      <a:pt x="90" y="17"/>
                    </a:lnTo>
                    <a:lnTo>
                      <a:pt x="101" y="11"/>
                    </a:lnTo>
                    <a:lnTo>
                      <a:pt x="114" y="5"/>
                    </a:lnTo>
                    <a:lnTo>
                      <a:pt x="113" y="5"/>
                    </a:lnTo>
                    <a:lnTo>
                      <a:pt x="111" y="5"/>
                    </a:lnTo>
                    <a:lnTo>
                      <a:pt x="109" y="4"/>
                    </a:lnTo>
                    <a:lnTo>
                      <a:pt x="104" y="3"/>
                    </a:lnTo>
                    <a:lnTo>
                      <a:pt x="99" y="2"/>
                    </a:lnTo>
                    <a:lnTo>
                      <a:pt x="93" y="2"/>
                    </a:lnTo>
                    <a:lnTo>
                      <a:pt x="87" y="1"/>
                    </a:lnTo>
                    <a:lnTo>
                      <a:pt x="79" y="0"/>
                    </a:lnTo>
                    <a:lnTo>
                      <a:pt x="71" y="0"/>
                    </a:lnTo>
                    <a:lnTo>
                      <a:pt x="63" y="0"/>
                    </a:lnTo>
                    <a:lnTo>
                      <a:pt x="55" y="1"/>
                    </a:lnTo>
                    <a:lnTo>
                      <a:pt x="46" y="2"/>
                    </a:lnTo>
                    <a:lnTo>
                      <a:pt x="37" y="3"/>
                    </a:lnTo>
                    <a:lnTo>
                      <a:pt x="28" y="6"/>
                    </a:lnTo>
                    <a:lnTo>
                      <a:pt x="19" y="9"/>
                    </a:lnTo>
                    <a:lnTo>
                      <a:pt x="11" y="1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3" name="Freeform 206"/>
              <p:cNvSpPr>
                <a:spLocks/>
              </p:cNvSpPr>
              <p:nvPr/>
            </p:nvSpPr>
            <p:spPr bwMode="auto">
              <a:xfrm>
                <a:off x="4554" y="2033"/>
                <a:ext cx="95" cy="26"/>
              </a:xfrm>
              <a:custGeom>
                <a:avLst/>
                <a:gdLst>
                  <a:gd name="T0" fmla="*/ 0 w 95"/>
                  <a:gd name="T1" fmla="*/ 16 h 26"/>
                  <a:gd name="T2" fmla="*/ 0 w 95"/>
                  <a:gd name="T3" fmla="*/ 16 h 26"/>
                  <a:gd name="T4" fmla="*/ 1 w 95"/>
                  <a:gd name="T5" fmla="*/ 14 h 26"/>
                  <a:gd name="T6" fmla="*/ 2 w 95"/>
                  <a:gd name="T7" fmla="*/ 13 h 26"/>
                  <a:gd name="T8" fmla="*/ 3 w 95"/>
                  <a:gd name="T9" fmla="*/ 11 h 26"/>
                  <a:gd name="T10" fmla="*/ 6 w 95"/>
                  <a:gd name="T11" fmla="*/ 9 h 26"/>
                  <a:gd name="T12" fmla="*/ 8 w 95"/>
                  <a:gd name="T13" fmla="*/ 8 h 26"/>
                  <a:gd name="T14" fmla="*/ 12 w 95"/>
                  <a:gd name="T15" fmla="*/ 5 h 26"/>
                  <a:gd name="T16" fmla="*/ 17 w 95"/>
                  <a:gd name="T17" fmla="*/ 4 h 26"/>
                  <a:gd name="T18" fmla="*/ 22 w 95"/>
                  <a:gd name="T19" fmla="*/ 2 h 26"/>
                  <a:gd name="T20" fmla="*/ 28 w 95"/>
                  <a:gd name="T21" fmla="*/ 1 h 26"/>
                  <a:gd name="T22" fmla="*/ 36 w 95"/>
                  <a:gd name="T23" fmla="*/ 0 h 26"/>
                  <a:gd name="T24" fmla="*/ 45 w 95"/>
                  <a:gd name="T25" fmla="*/ 0 h 26"/>
                  <a:gd name="T26" fmla="*/ 55 w 95"/>
                  <a:gd name="T27" fmla="*/ 1 h 26"/>
                  <a:gd name="T28" fmla="*/ 67 w 95"/>
                  <a:gd name="T29" fmla="*/ 2 h 26"/>
                  <a:gd name="T30" fmla="*/ 80 w 95"/>
                  <a:gd name="T31" fmla="*/ 5 h 26"/>
                  <a:gd name="T32" fmla="*/ 94 w 95"/>
                  <a:gd name="T33" fmla="*/ 9 h 26"/>
                  <a:gd name="T34" fmla="*/ 92 w 95"/>
                  <a:gd name="T35" fmla="*/ 14 h 26"/>
                  <a:gd name="T36" fmla="*/ 92 w 95"/>
                  <a:gd name="T37" fmla="*/ 14 h 26"/>
                  <a:gd name="T38" fmla="*/ 89 w 95"/>
                  <a:gd name="T39" fmla="*/ 13 h 26"/>
                  <a:gd name="T40" fmla="*/ 85 w 95"/>
                  <a:gd name="T41" fmla="*/ 12 h 26"/>
                  <a:gd name="T42" fmla="*/ 81 w 95"/>
                  <a:gd name="T43" fmla="*/ 11 h 26"/>
                  <a:gd name="T44" fmla="*/ 75 w 95"/>
                  <a:gd name="T45" fmla="*/ 10 h 26"/>
                  <a:gd name="T46" fmla="*/ 69 w 95"/>
                  <a:gd name="T47" fmla="*/ 8 h 26"/>
                  <a:gd name="T48" fmla="*/ 62 w 95"/>
                  <a:gd name="T49" fmla="*/ 8 h 26"/>
                  <a:gd name="T50" fmla="*/ 54 w 95"/>
                  <a:gd name="T51" fmla="*/ 7 h 26"/>
                  <a:gd name="T52" fmla="*/ 47 w 95"/>
                  <a:gd name="T53" fmla="*/ 6 h 26"/>
                  <a:gd name="T54" fmla="*/ 39 w 95"/>
                  <a:gd name="T55" fmla="*/ 6 h 26"/>
                  <a:gd name="T56" fmla="*/ 31 w 95"/>
                  <a:gd name="T57" fmla="*/ 7 h 26"/>
                  <a:gd name="T58" fmla="*/ 24 w 95"/>
                  <a:gd name="T59" fmla="*/ 9 h 26"/>
                  <a:gd name="T60" fmla="*/ 17 w 95"/>
                  <a:gd name="T61" fmla="*/ 11 h 26"/>
                  <a:gd name="T62" fmla="*/ 10 w 95"/>
                  <a:gd name="T63" fmla="*/ 14 h 26"/>
                  <a:gd name="T64" fmla="*/ 5 w 95"/>
                  <a:gd name="T65" fmla="*/ 19 h 26"/>
                  <a:gd name="T66" fmla="*/ 0 w 95"/>
                  <a:gd name="T67" fmla="*/ 25 h 26"/>
                  <a:gd name="T68" fmla="*/ 0 w 95"/>
                  <a:gd name="T69" fmla="*/ 16 h 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5"/>
                  <a:gd name="T106" fmla="*/ 0 h 26"/>
                  <a:gd name="T107" fmla="*/ 95 w 95"/>
                  <a:gd name="T108" fmla="*/ 26 h 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5" h="26">
                    <a:moveTo>
                      <a:pt x="0" y="16"/>
                    </a:moveTo>
                    <a:lnTo>
                      <a:pt x="0" y="16"/>
                    </a:lnTo>
                    <a:lnTo>
                      <a:pt x="1" y="14"/>
                    </a:lnTo>
                    <a:lnTo>
                      <a:pt x="2" y="13"/>
                    </a:lnTo>
                    <a:lnTo>
                      <a:pt x="3" y="11"/>
                    </a:lnTo>
                    <a:lnTo>
                      <a:pt x="6" y="9"/>
                    </a:lnTo>
                    <a:lnTo>
                      <a:pt x="8" y="8"/>
                    </a:lnTo>
                    <a:lnTo>
                      <a:pt x="12" y="5"/>
                    </a:lnTo>
                    <a:lnTo>
                      <a:pt x="17" y="4"/>
                    </a:lnTo>
                    <a:lnTo>
                      <a:pt x="22" y="2"/>
                    </a:lnTo>
                    <a:lnTo>
                      <a:pt x="28" y="1"/>
                    </a:lnTo>
                    <a:lnTo>
                      <a:pt x="36" y="0"/>
                    </a:lnTo>
                    <a:lnTo>
                      <a:pt x="45" y="0"/>
                    </a:lnTo>
                    <a:lnTo>
                      <a:pt x="55" y="1"/>
                    </a:lnTo>
                    <a:lnTo>
                      <a:pt x="67" y="2"/>
                    </a:lnTo>
                    <a:lnTo>
                      <a:pt x="80" y="5"/>
                    </a:lnTo>
                    <a:lnTo>
                      <a:pt x="94" y="9"/>
                    </a:lnTo>
                    <a:lnTo>
                      <a:pt x="92" y="14"/>
                    </a:lnTo>
                    <a:lnTo>
                      <a:pt x="89" y="13"/>
                    </a:lnTo>
                    <a:lnTo>
                      <a:pt x="85" y="12"/>
                    </a:lnTo>
                    <a:lnTo>
                      <a:pt x="81" y="11"/>
                    </a:lnTo>
                    <a:lnTo>
                      <a:pt x="75" y="10"/>
                    </a:lnTo>
                    <a:lnTo>
                      <a:pt x="69" y="8"/>
                    </a:lnTo>
                    <a:lnTo>
                      <a:pt x="62" y="8"/>
                    </a:lnTo>
                    <a:lnTo>
                      <a:pt x="54" y="7"/>
                    </a:lnTo>
                    <a:lnTo>
                      <a:pt x="47" y="6"/>
                    </a:lnTo>
                    <a:lnTo>
                      <a:pt x="39" y="6"/>
                    </a:lnTo>
                    <a:lnTo>
                      <a:pt x="31" y="7"/>
                    </a:lnTo>
                    <a:lnTo>
                      <a:pt x="24" y="9"/>
                    </a:lnTo>
                    <a:lnTo>
                      <a:pt x="17" y="11"/>
                    </a:lnTo>
                    <a:lnTo>
                      <a:pt x="10" y="14"/>
                    </a:lnTo>
                    <a:lnTo>
                      <a:pt x="5" y="19"/>
                    </a:lnTo>
                    <a:lnTo>
                      <a:pt x="0" y="25"/>
                    </a:lnTo>
                    <a:lnTo>
                      <a:pt x="0"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4" name="Freeform 207"/>
              <p:cNvSpPr>
                <a:spLocks/>
              </p:cNvSpPr>
              <p:nvPr/>
            </p:nvSpPr>
            <p:spPr bwMode="auto">
              <a:xfrm>
                <a:off x="4554" y="1971"/>
                <a:ext cx="95" cy="27"/>
              </a:xfrm>
              <a:custGeom>
                <a:avLst/>
                <a:gdLst>
                  <a:gd name="T0" fmla="*/ 0 w 95"/>
                  <a:gd name="T1" fmla="*/ 17 h 27"/>
                  <a:gd name="T2" fmla="*/ 0 w 95"/>
                  <a:gd name="T3" fmla="*/ 16 h 27"/>
                  <a:gd name="T4" fmla="*/ 1 w 95"/>
                  <a:gd name="T5" fmla="*/ 15 h 27"/>
                  <a:gd name="T6" fmla="*/ 2 w 95"/>
                  <a:gd name="T7" fmla="*/ 14 h 27"/>
                  <a:gd name="T8" fmla="*/ 3 w 95"/>
                  <a:gd name="T9" fmla="*/ 12 h 27"/>
                  <a:gd name="T10" fmla="*/ 6 w 95"/>
                  <a:gd name="T11" fmla="*/ 10 h 27"/>
                  <a:gd name="T12" fmla="*/ 8 w 95"/>
                  <a:gd name="T13" fmla="*/ 8 h 27"/>
                  <a:gd name="T14" fmla="*/ 12 w 95"/>
                  <a:gd name="T15" fmla="*/ 5 h 27"/>
                  <a:gd name="T16" fmla="*/ 17 w 95"/>
                  <a:gd name="T17" fmla="*/ 4 h 27"/>
                  <a:gd name="T18" fmla="*/ 22 w 95"/>
                  <a:gd name="T19" fmla="*/ 2 h 27"/>
                  <a:gd name="T20" fmla="*/ 28 w 95"/>
                  <a:gd name="T21" fmla="*/ 1 h 27"/>
                  <a:gd name="T22" fmla="*/ 36 w 95"/>
                  <a:gd name="T23" fmla="*/ 0 h 27"/>
                  <a:gd name="T24" fmla="*/ 45 w 95"/>
                  <a:gd name="T25" fmla="*/ 0 h 27"/>
                  <a:gd name="T26" fmla="*/ 55 w 95"/>
                  <a:gd name="T27" fmla="*/ 1 h 27"/>
                  <a:gd name="T28" fmla="*/ 67 w 95"/>
                  <a:gd name="T29" fmla="*/ 3 h 27"/>
                  <a:gd name="T30" fmla="*/ 80 w 95"/>
                  <a:gd name="T31" fmla="*/ 5 h 27"/>
                  <a:gd name="T32" fmla="*/ 94 w 95"/>
                  <a:gd name="T33" fmla="*/ 9 h 27"/>
                  <a:gd name="T34" fmla="*/ 92 w 95"/>
                  <a:gd name="T35" fmla="*/ 15 h 27"/>
                  <a:gd name="T36" fmla="*/ 92 w 95"/>
                  <a:gd name="T37" fmla="*/ 14 h 27"/>
                  <a:gd name="T38" fmla="*/ 89 w 95"/>
                  <a:gd name="T39" fmla="*/ 13 h 27"/>
                  <a:gd name="T40" fmla="*/ 85 w 95"/>
                  <a:gd name="T41" fmla="*/ 13 h 27"/>
                  <a:gd name="T42" fmla="*/ 81 w 95"/>
                  <a:gd name="T43" fmla="*/ 11 h 27"/>
                  <a:gd name="T44" fmla="*/ 75 w 95"/>
                  <a:gd name="T45" fmla="*/ 10 h 27"/>
                  <a:gd name="T46" fmla="*/ 69 w 95"/>
                  <a:gd name="T47" fmla="*/ 9 h 27"/>
                  <a:gd name="T48" fmla="*/ 62 w 95"/>
                  <a:gd name="T49" fmla="*/ 8 h 27"/>
                  <a:gd name="T50" fmla="*/ 54 w 95"/>
                  <a:gd name="T51" fmla="*/ 7 h 27"/>
                  <a:gd name="T52" fmla="*/ 47 w 95"/>
                  <a:gd name="T53" fmla="*/ 7 h 27"/>
                  <a:gd name="T54" fmla="*/ 39 w 95"/>
                  <a:gd name="T55" fmla="*/ 7 h 27"/>
                  <a:gd name="T56" fmla="*/ 31 w 95"/>
                  <a:gd name="T57" fmla="*/ 8 h 27"/>
                  <a:gd name="T58" fmla="*/ 24 w 95"/>
                  <a:gd name="T59" fmla="*/ 9 h 27"/>
                  <a:gd name="T60" fmla="*/ 17 w 95"/>
                  <a:gd name="T61" fmla="*/ 12 h 27"/>
                  <a:gd name="T62" fmla="*/ 10 w 95"/>
                  <a:gd name="T63" fmla="*/ 15 h 27"/>
                  <a:gd name="T64" fmla="*/ 5 w 95"/>
                  <a:gd name="T65" fmla="*/ 20 h 27"/>
                  <a:gd name="T66" fmla="*/ 0 w 95"/>
                  <a:gd name="T67" fmla="*/ 26 h 27"/>
                  <a:gd name="T68" fmla="*/ 0 w 95"/>
                  <a:gd name="T69" fmla="*/ 17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5"/>
                  <a:gd name="T106" fmla="*/ 0 h 27"/>
                  <a:gd name="T107" fmla="*/ 95 w 95"/>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5" h="27">
                    <a:moveTo>
                      <a:pt x="0" y="17"/>
                    </a:moveTo>
                    <a:lnTo>
                      <a:pt x="0" y="16"/>
                    </a:lnTo>
                    <a:lnTo>
                      <a:pt x="1" y="15"/>
                    </a:lnTo>
                    <a:lnTo>
                      <a:pt x="2" y="14"/>
                    </a:lnTo>
                    <a:lnTo>
                      <a:pt x="3" y="12"/>
                    </a:lnTo>
                    <a:lnTo>
                      <a:pt x="6" y="10"/>
                    </a:lnTo>
                    <a:lnTo>
                      <a:pt x="8" y="8"/>
                    </a:lnTo>
                    <a:lnTo>
                      <a:pt x="12" y="5"/>
                    </a:lnTo>
                    <a:lnTo>
                      <a:pt x="17" y="4"/>
                    </a:lnTo>
                    <a:lnTo>
                      <a:pt x="22" y="2"/>
                    </a:lnTo>
                    <a:lnTo>
                      <a:pt x="28" y="1"/>
                    </a:lnTo>
                    <a:lnTo>
                      <a:pt x="36" y="0"/>
                    </a:lnTo>
                    <a:lnTo>
                      <a:pt x="45" y="0"/>
                    </a:lnTo>
                    <a:lnTo>
                      <a:pt x="55" y="1"/>
                    </a:lnTo>
                    <a:lnTo>
                      <a:pt x="67" y="3"/>
                    </a:lnTo>
                    <a:lnTo>
                      <a:pt x="80" y="5"/>
                    </a:lnTo>
                    <a:lnTo>
                      <a:pt x="94" y="9"/>
                    </a:lnTo>
                    <a:lnTo>
                      <a:pt x="92" y="15"/>
                    </a:lnTo>
                    <a:lnTo>
                      <a:pt x="92" y="14"/>
                    </a:lnTo>
                    <a:lnTo>
                      <a:pt x="89" y="13"/>
                    </a:lnTo>
                    <a:lnTo>
                      <a:pt x="85" y="13"/>
                    </a:lnTo>
                    <a:lnTo>
                      <a:pt x="81" y="11"/>
                    </a:lnTo>
                    <a:lnTo>
                      <a:pt x="75" y="10"/>
                    </a:lnTo>
                    <a:lnTo>
                      <a:pt x="69" y="9"/>
                    </a:lnTo>
                    <a:lnTo>
                      <a:pt x="62" y="8"/>
                    </a:lnTo>
                    <a:lnTo>
                      <a:pt x="54" y="7"/>
                    </a:lnTo>
                    <a:lnTo>
                      <a:pt x="47" y="7"/>
                    </a:lnTo>
                    <a:lnTo>
                      <a:pt x="39" y="7"/>
                    </a:lnTo>
                    <a:lnTo>
                      <a:pt x="31" y="8"/>
                    </a:lnTo>
                    <a:lnTo>
                      <a:pt x="24" y="9"/>
                    </a:lnTo>
                    <a:lnTo>
                      <a:pt x="17" y="12"/>
                    </a:lnTo>
                    <a:lnTo>
                      <a:pt x="10" y="15"/>
                    </a:lnTo>
                    <a:lnTo>
                      <a:pt x="5" y="20"/>
                    </a:lnTo>
                    <a:lnTo>
                      <a:pt x="0" y="26"/>
                    </a:lnTo>
                    <a:lnTo>
                      <a:pt x="0"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5" name="Freeform 208"/>
              <p:cNvSpPr>
                <a:spLocks/>
              </p:cNvSpPr>
              <p:nvPr/>
            </p:nvSpPr>
            <p:spPr bwMode="auto">
              <a:xfrm>
                <a:off x="4642" y="1942"/>
                <a:ext cx="153" cy="284"/>
              </a:xfrm>
              <a:custGeom>
                <a:avLst/>
                <a:gdLst>
                  <a:gd name="T0" fmla="*/ 0 w 153"/>
                  <a:gd name="T1" fmla="*/ 0 h 284"/>
                  <a:gd name="T2" fmla="*/ 0 w 153"/>
                  <a:gd name="T3" fmla="*/ 273 h 284"/>
                  <a:gd name="T4" fmla="*/ 46 w 153"/>
                  <a:gd name="T5" fmla="*/ 283 h 284"/>
                  <a:gd name="T6" fmla="*/ 44 w 153"/>
                  <a:gd name="T7" fmla="*/ 246 h 284"/>
                  <a:gd name="T8" fmla="*/ 152 w 153"/>
                  <a:gd name="T9" fmla="*/ 263 h 284"/>
                  <a:gd name="T10" fmla="*/ 150 w 153"/>
                  <a:gd name="T11" fmla="*/ 248 h 284"/>
                  <a:gd name="T12" fmla="*/ 75 w 153"/>
                  <a:gd name="T13" fmla="*/ 239 h 284"/>
                  <a:gd name="T14" fmla="*/ 73 w 153"/>
                  <a:gd name="T15" fmla="*/ 207 h 284"/>
                  <a:gd name="T16" fmla="*/ 22 w 153"/>
                  <a:gd name="T17" fmla="*/ 207 h 284"/>
                  <a:gd name="T18" fmla="*/ 21 w 153"/>
                  <a:gd name="T19" fmla="*/ 203 h 284"/>
                  <a:gd name="T20" fmla="*/ 17 w 153"/>
                  <a:gd name="T21" fmla="*/ 191 h 284"/>
                  <a:gd name="T22" fmla="*/ 13 w 153"/>
                  <a:gd name="T23" fmla="*/ 173 h 284"/>
                  <a:gd name="T24" fmla="*/ 8 w 153"/>
                  <a:gd name="T25" fmla="*/ 148 h 284"/>
                  <a:gd name="T26" fmla="*/ 5 w 153"/>
                  <a:gd name="T27" fmla="*/ 119 h 284"/>
                  <a:gd name="T28" fmla="*/ 3 w 153"/>
                  <a:gd name="T29" fmla="*/ 85 h 284"/>
                  <a:gd name="T30" fmla="*/ 6 w 153"/>
                  <a:gd name="T31" fmla="*/ 49 h 284"/>
                  <a:gd name="T32" fmla="*/ 13 w 153"/>
                  <a:gd name="T33" fmla="*/ 9 h 284"/>
                  <a:gd name="T34" fmla="*/ 0 w 153"/>
                  <a:gd name="T35" fmla="*/ 0 h 2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
                  <a:gd name="T55" fmla="*/ 0 h 284"/>
                  <a:gd name="T56" fmla="*/ 153 w 153"/>
                  <a:gd name="T57" fmla="*/ 284 h 2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 h="284">
                    <a:moveTo>
                      <a:pt x="0" y="0"/>
                    </a:moveTo>
                    <a:lnTo>
                      <a:pt x="0" y="273"/>
                    </a:lnTo>
                    <a:lnTo>
                      <a:pt x="46" y="283"/>
                    </a:lnTo>
                    <a:lnTo>
                      <a:pt x="44" y="246"/>
                    </a:lnTo>
                    <a:lnTo>
                      <a:pt x="152" y="263"/>
                    </a:lnTo>
                    <a:lnTo>
                      <a:pt x="150" y="248"/>
                    </a:lnTo>
                    <a:lnTo>
                      <a:pt x="75" y="239"/>
                    </a:lnTo>
                    <a:lnTo>
                      <a:pt x="73" y="207"/>
                    </a:lnTo>
                    <a:lnTo>
                      <a:pt x="22" y="207"/>
                    </a:lnTo>
                    <a:lnTo>
                      <a:pt x="21" y="203"/>
                    </a:lnTo>
                    <a:lnTo>
                      <a:pt x="17" y="191"/>
                    </a:lnTo>
                    <a:lnTo>
                      <a:pt x="13" y="173"/>
                    </a:lnTo>
                    <a:lnTo>
                      <a:pt x="8" y="148"/>
                    </a:lnTo>
                    <a:lnTo>
                      <a:pt x="5" y="119"/>
                    </a:lnTo>
                    <a:lnTo>
                      <a:pt x="3" y="85"/>
                    </a:lnTo>
                    <a:lnTo>
                      <a:pt x="6" y="49"/>
                    </a:lnTo>
                    <a:lnTo>
                      <a:pt x="13" y="9"/>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6" name="Freeform 209"/>
              <p:cNvSpPr>
                <a:spLocks/>
              </p:cNvSpPr>
              <p:nvPr/>
            </p:nvSpPr>
            <p:spPr bwMode="auto">
              <a:xfrm>
                <a:off x="4717" y="1877"/>
                <a:ext cx="196" cy="40"/>
              </a:xfrm>
              <a:custGeom>
                <a:avLst/>
                <a:gdLst>
                  <a:gd name="T0" fmla="*/ 0 w 196"/>
                  <a:gd name="T1" fmla="*/ 39 h 40"/>
                  <a:gd name="T2" fmla="*/ 1 w 196"/>
                  <a:gd name="T3" fmla="*/ 39 h 40"/>
                  <a:gd name="T4" fmla="*/ 4 w 196"/>
                  <a:gd name="T5" fmla="*/ 37 h 40"/>
                  <a:gd name="T6" fmla="*/ 9 w 196"/>
                  <a:gd name="T7" fmla="*/ 36 h 40"/>
                  <a:gd name="T8" fmla="*/ 16 w 196"/>
                  <a:gd name="T9" fmla="*/ 33 h 40"/>
                  <a:gd name="T10" fmla="*/ 25 w 196"/>
                  <a:gd name="T11" fmla="*/ 31 h 40"/>
                  <a:gd name="T12" fmla="*/ 35 w 196"/>
                  <a:gd name="T13" fmla="*/ 28 h 40"/>
                  <a:gd name="T14" fmla="*/ 46 w 196"/>
                  <a:gd name="T15" fmla="*/ 25 h 40"/>
                  <a:gd name="T16" fmla="*/ 59 w 196"/>
                  <a:gd name="T17" fmla="*/ 23 h 40"/>
                  <a:gd name="T18" fmla="*/ 72 w 196"/>
                  <a:gd name="T19" fmla="*/ 20 h 40"/>
                  <a:gd name="T20" fmla="*/ 87 w 196"/>
                  <a:gd name="T21" fmla="*/ 19 h 40"/>
                  <a:gd name="T22" fmla="*/ 103 w 196"/>
                  <a:gd name="T23" fmla="*/ 17 h 40"/>
                  <a:gd name="T24" fmla="*/ 119 w 196"/>
                  <a:gd name="T25" fmla="*/ 17 h 40"/>
                  <a:gd name="T26" fmla="*/ 136 w 196"/>
                  <a:gd name="T27" fmla="*/ 17 h 40"/>
                  <a:gd name="T28" fmla="*/ 154 w 196"/>
                  <a:gd name="T29" fmla="*/ 19 h 40"/>
                  <a:gd name="T30" fmla="*/ 171 w 196"/>
                  <a:gd name="T31" fmla="*/ 22 h 40"/>
                  <a:gd name="T32" fmla="*/ 189 w 196"/>
                  <a:gd name="T33" fmla="*/ 26 h 40"/>
                  <a:gd name="T34" fmla="*/ 195 w 196"/>
                  <a:gd name="T35" fmla="*/ 0 h 40"/>
                  <a:gd name="T36" fmla="*/ 194 w 196"/>
                  <a:gd name="T37" fmla="*/ 0 h 40"/>
                  <a:gd name="T38" fmla="*/ 189 w 196"/>
                  <a:gd name="T39" fmla="*/ 0 h 40"/>
                  <a:gd name="T40" fmla="*/ 183 w 196"/>
                  <a:gd name="T41" fmla="*/ 0 h 40"/>
                  <a:gd name="T42" fmla="*/ 175 w 196"/>
                  <a:gd name="T43" fmla="*/ 0 h 40"/>
                  <a:gd name="T44" fmla="*/ 164 w 196"/>
                  <a:gd name="T45" fmla="*/ 1 h 40"/>
                  <a:gd name="T46" fmla="*/ 152 w 196"/>
                  <a:gd name="T47" fmla="*/ 1 h 40"/>
                  <a:gd name="T48" fmla="*/ 138 w 196"/>
                  <a:gd name="T49" fmla="*/ 2 h 40"/>
                  <a:gd name="T50" fmla="*/ 124 w 196"/>
                  <a:gd name="T51" fmla="*/ 2 h 40"/>
                  <a:gd name="T52" fmla="*/ 108 w 196"/>
                  <a:gd name="T53" fmla="*/ 4 h 40"/>
                  <a:gd name="T54" fmla="*/ 92 w 196"/>
                  <a:gd name="T55" fmla="*/ 5 h 40"/>
                  <a:gd name="T56" fmla="*/ 76 w 196"/>
                  <a:gd name="T57" fmla="*/ 7 h 40"/>
                  <a:gd name="T58" fmla="*/ 60 w 196"/>
                  <a:gd name="T59" fmla="*/ 9 h 40"/>
                  <a:gd name="T60" fmla="*/ 44 w 196"/>
                  <a:gd name="T61" fmla="*/ 12 h 40"/>
                  <a:gd name="T62" fmla="*/ 28 w 196"/>
                  <a:gd name="T63" fmla="*/ 15 h 40"/>
                  <a:gd name="T64" fmla="*/ 14 w 196"/>
                  <a:gd name="T65" fmla="*/ 18 h 40"/>
                  <a:gd name="T66" fmla="*/ 0 w 196"/>
                  <a:gd name="T67" fmla="*/ 22 h 40"/>
                  <a:gd name="T68" fmla="*/ 0 w 196"/>
                  <a:gd name="T69" fmla="*/ 39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6"/>
                  <a:gd name="T106" fmla="*/ 0 h 40"/>
                  <a:gd name="T107" fmla="*/ 196 w 196"/>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6" h="40">
                    <a:moveTo>
                      <a:pt x="0" y="39"/>
                    </a:moveTo>
                    <a:lnTo>
                      <a:pt x="1" y="39"/>
                    </a:lnTo>
                    <a:lnTo>
                      <a:pt x="4" y="37"/>
                    </a:lnTo>
                    <a:lnTo>
                      <a:pt x="9" y="36"/>
                    </a:lnTo>
                    <a:lnTo>
                      <a:pt x="16" y="33"/>
                    </a:lnTo>
                    <a:lnTo>
                      <a:pt x="25" y="31"/>
                    </a:lnTo>
                    <a:lnTo>
                      <a:pt x="35" y="28"/>
                    </a:lnTo>
                    <a:lnTo>
                      <a:pt x="46" y="25"/>
                    </a:lnTo>
                    <a:lnTo>
                      <a:pt x="59" y="23"/>
                    </a:lnTo>
                    <a:lnTo>
                      <a:pt x="72" y="20"/>
                    </a:lnTo>
                    <a:lnTo>
                      <a:pt x="87" y="19"/>
                    </a:lnTo>
                    <a:lnTo>
                      <a:pt x="103" y="17"/>
                    </a:lnTo>
                    <a:lnTo>
                      <a:pt x="119" y="17"/>
                    </a:lnTo>
                    <a:lnTo>
                      <a:pt x="136" y="17"/>
                    </a:lnTo>
                    <a:lnTo>
                      <a:pt x="154" y="19"/>
                    </a:lnTo>
                    <a:lnTo>
                      <a:pt x="171" y="22"/>
                    </a:lnTo>
                    <a:lnTo>
                      <a:pt x="189" y="26"/>
                    </a:lnTo>
                    <a:lnTo>
                      <a:pt x="195" y="0"/>
                    </a:lnTo>
                    <a:lnTo>
                      <a:pt x="194" y="0"/>
                    </a:lnTo>
                    <a:lnTo>
                      <a:pt x="189" y="0"/>
                    </a:lnTo>
                    <a:lnTo>
                      <a:pt x="183" y="0"/>
                    </a:lnTo>
                    <a:lnTo>
                      <a:pt x="175" y="0"/>
                    </a:lnTo>
                    <a:lnTo>
                      <a:pt x="164" y="1"/>
                    </a:lnTo>
                    <a:lnTo>
                      <a:pt x="152" y="1"/>
                    </a:lnTo>
                    <a:lnTo>
                      <a:pt x="138" y="2"/>
                    </a:lnTo>
                    <a:lnTo>
                      <a:pt x="124" y="2"/>
                    </a:lnTo>
                    <a:lnTo>
                      <a:pt x="108" y="4"/>
                    </a:lnTo>
                    <a:lnTo>
                      <a:pt x="92" y="5"/>
                    </a:lnTo>
                    <a:lnTo>
                      <a:pt x="76" y="7"/>
                    </a:lnTo>
                    <a:lnTo>
                      <a:pt x="60" y="9"/>
                    </a:lnTo>
                    <a:lnTo>
                      <a:pt x="44" y="12"/>
                    </a:lnTo>
                    <a:lnTo>
                      <a:pt x="28" y="15"/>
                    </a:lnTo>
                    <a:lnTo>
                      <a:pt x="14" y="18"/>
                    </a:lnTo>
                    <a:lnTo>
                      <a:pt x="0" y="22"/>
                    </a:lnTo>
                    <a:lnTo>
                      <a:pt x="0" y="3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7" name="Freeform 210"/>
              <p:cNvSpPr>
                <a:spLocks/>
              </p:cNvSpPr>
              <p:nvPr/>
            </p:nvSpPr>
            <p:spPr bwMode="auto">
              <a:xfrm>
                <a:off x="4602" y="2231"/>
                <a:ext cx="330" cy="111"/>
              </a:xfrm>
              <a:custGeom>
                <a:avLst/>
                <a:gdLst>
                  <a:gd name="T0" fmla="*/ 139 w 330"/>
                  <a:gd name="T1" fmla="*/ 106 h 111"/>
                  <a:gd name="T2" fmla="*/ 140 w 330"/>
                  <a:gd name="T3" fmla="*/ 106 h 111"/>
                  <a:gd name="T4" fmla="*/ 142 w 330"/>
                  <a:gd name="T5" fmla="*/ 105 h 111"/>
                  <a:gd name="T6" fmla="*/ 144 w 330"/>
                  <a:gd name="T7" fmla="*/ 104 h 111"/>
                  <a:gd name="T8" fmla="*/ 148 w 330"/>
                  <a:gd name="T9" fmla="*/ 103 h 111"/>
                  <a:gd name="T10" fmla="*/ 153 w 330"/>
                  <a:gd name="T11" fmla="*/ 100 h 111"/>
                  <a:gd name="T12" fmla="*/ 159 w 330"/>
                  <a:gd name="T13" fmla="*/ 98 h 111"/>
                  <a:gd name="T14" fmla="*/ 165 w 330"/>
                  <a:gd name="T15" fmla="*/ 95 h 111"/>
                  <a:gd name="T16" fmla="*/ 171 w 330"/>
                  <a:gd name="T17" fmla="*/ 92 h 111"/>
                  <a:gd name="T18" fmla="*/ 178 w 330"/>
                  <a:gd name="T19" fmla="*/ 89 h 111"/>
                  <a:gd name="T20" fmla="*/ 184 w 330"/>
                  <a:gd name="T21" fmla="*/ 85 h 111"/>
                  <a:gd name="T22" fmla="*/ 190 w 330"/>
                  <a:gd name="T23" fmla="*/ 81 h 111"/>
                  <a:gd name="T24" fmla="*/ 196 w 330"/>
                  <a:gd name="T25" fmla="*/ 77 h 111"/>
                  <a:gd name="T26" fmla="*/ 201 w 330"/>
                  <a:gd name="T27" fmla="*/ 72 h 111"/>
                  <a:gd name="T28" fmla="*/ 206 w 330"/>
                  <a:gd name="T29" fmla="*/ 68 h 111"/>
                  <a:gd name="T30" fmla="*/ 211 w 330"/>
                  <a:gd name="T31" fmla="*/ 63 h 111"/>
                  <a:gd name="T32" fmla="*/ 214 w 330"/>
                  <a:gd name="T33" fmla="*/ 58 h 111"/>
                  <a:gd name="T34" fmla="*/ 0 w 330"/>
                  <a:gd name="T35" fmla="*/ 6 h 111"/>
                  <a:gd name="T36" fmla="*/ 17 w 330"/>
                  <a:gd name="T37" fmla="*/ 0 h 111"/>
                  <a:gd name="T38" fmla="*/ 329 w 330"/>
                  <a:gd name="T39" fmla="*/ 78 h 111"/>
                  <a:gd name="T40" fmla="*/ 316 w 330"/>
                  <a:gd name="T41" fmla="*/ 85 h 111"/>
                  <a:gd name="T42" fmla="*/ 226 w 330"/>
                  <a:gd name="T43" fmla="*/ 61 h 111"/>
                  <a:gd name="T44" fmla="*/ 226 w 330"/>
                  <a:gd name="T45" fmla="*/ 62 h 111"/>
                  <a:gd name="T46" fmla="*/ 225 w 330"/>
                  <a:gd name="T47" fmla="*/ 63 h 111"/>
                  <a:gd name="T48" fmla="*/ 223 w 330"/>
                  <a:gd name="T49" fmla="*/ 64 h 111"/>
                  <a:gd name="T50" fmla="*/ 222 w 330"/>
                  <a:gd name="T51" fmla="*/ 66 h 111"/>
                  <a:gd name="T52" fmla="*/ 219 w 330"/>
                  <a:gd name="T53" fmla="*/ 69 h 111"/>
                  <a:gd name="T54" fmla="*/ 216 w 330"/>
                  <a:gd name="T55" fmla="*/ 71 h 111"/>
                  <a:gd name="T56" fmla="*/ 212 w 330"/>
                  <a:gd name="T57" fmla="*/ 75 h 111"/>
                  <a:gd name="T58" fmla="*/ 208 w 330"/>
                  <a:gd name="T59" fmla="*/ 78 h 111"/>
                  <a:gd name="T60" fmla="*/ 203 w 330"/>
                  <a:gd name="T61" fmla="*/ 82 h 111"/>
                  <a:gd name="T62" fmla="*/ 197 w 330"/>
                  <a:gd name="T63" fmla="*/ 86 h 111"/>
                  <a:gd name="T64" fmla="*/ 190 w 330"/>
                  <a:gd name="T65" fmla="*/ 90 h 111"/>
                  <a:gd name="T66" fmla="*/ 183 w 330"/>
                  <a:gd name="T67" fmla="*/ 94 h 111"/>
                  <a:gd name="T68" fmla="*/ 174 w 330"/>
                  <a:gd name="T69" fmla="*/ 98 h 111"/>
                  <a:gd name="T70" fmla="*/ 165 w 330"/>
                  <a:gd name="T71" fmla="*/ 102 h 111"/>
                  <a:gd name="T72" fmla="*/ 155 w 330"/>
                  <a:gd name="T73" fmla="*/ 106 h 111"/>
                  <a:gd name="T74" fmla="*/ 144 w 330"/>
                  <a:gd name="T75" fmla="*/ 110 h 111"/>
                  <a:gd name="T76" fmla="*/ 139 w 330"/>
                  <a:gd name="T77" fmla="*/ 106 h 11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30"/>
                  <a:gd name="T118" fmla="*/ 0 h 111"/>
                  <a:gd name="T119" fmla="*/ 330 w 330"/>
                  <a:gd name="T120" fmla="*/ 111 h 11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30" h="111">
                    <a:moveTo>
                      <a:pt x="139" y="106"/>
                    </a:moveTo>
                    <a:lnTo>
                      <a:pt x="140" y="106"/>
                    </a:lnTo>
                    <a:lnTo>
                      <a:pt x="142" y="105"/>
                    </a:lnTo>
                    <a:lnTo>
                      <a:pt x="144" y="104"/>
                    </a:lnTo>
                    <a:lnTo>
                      <a:pt x="148" y="103"/>
                    </a:lnTo>
                    <a:lnTo>
                      <a:pt x="153" y="100"/>
                    </a:lnTo>
                    <a:lnTo>
                      <a:pt x="159" y="98"/>
                    </a:lnTo>
                    <a:lnTo>
                      <a:pt x="165" y="95"/>
                    </a:lnTo>
                    <a:lnTo>
                      <a:pt x="171" y="92"/>
                    </a:lnTo>
                    <a:lnTo>
                      <a:pt x="178" y="89"/>
                    </a:lnTo>
                    <a:lnTo>
                      <a:pt x="184" y="85"/>
                    </a:lnTo>
                    <a:lnTo>
                      <a:pt x="190" y="81"/>
                    </a:lnTo>
                    <a:lnTo>
                      <a:pt x="196" y="77"/>
                    </a:lnTo>
                    <a:lnTo>
                      <a:pt x="201" y="72"/>
                    </a:lnTo>
                    <a:lnTo>
                      <a:pt x="206" y="68"/>
                    </a:lnTo>
                    <a:lnTo>
                      <a:pt x="211" y="63"/>
                    </a:lnTo>
                    <a:lnTo>
                      <a:pt x="214" y="58"/>
                    </a:lnTo>
                    <a:lnTo>
                      <a:pt x="0" y="6"/>
                    </a:lnTo>
                    <a:lnTo>
                      <a:pt x="17" y="0"/>
                    </a:lnTo>
                    <a:lnTo>
                      <a:pt x="329" y="78"/>
                    </a:lnTo>
                    <a:lnTo>
                      <a:pt x="316" y="85"/>
                    </a:lnTo>
                    <a:lnTo>
                      <a:pt x="226" y="61"/>
                    </a:lnTo>
                    <a:lnTo>
                      <a:pt x="226" y="62"/>
                    </a:lnTo>
                    <a:lnTo>
                      <a:pt x="225" y="63"/>
                    </a:lnTo>
                    <a:lnTo>
                      <a:pt x="223" y="64"/>
                    </a:lnTo>
                    <a:lnTo>
                      <a:pt x="222" y="66"/>
                    </a:lnTo>
                    <a:lnTo>
                      <a:pt x="219" y="69"/>
                    </a:lnTo>
                    <a:lnTo>
                      <a:pt x="216" y="71"/>
                    </a:lnTo>
                    <a:lnTo>
                      <a:pt x="212" y="75"/>
                    </a:lnTo>
                    <a:lnTo>
                      <a:pt x="208" y="78"/>
                    </a:lnTo>
                    <a:lnTo>
                      <a:pt x="203" y="82"/>
                    </a:lnTo>
                    <a:lnTo>
                      <a:pt x="197" y="86"/>
                    </a:lnTo>
                    <a:lnTo>
                      <a:pt x="190" y="90"/>
                    </a:lnTo>
                    <a:lnTo>
                      <a:pt x="183" y="94"/>
                    </a:lnTo>
                    <a:lnTo>
                      <a:pt x="174" y="98"/>
                    </a:lnTo>
                    <a:lnTo>
                      <a:pt x="165" y="102"/>
                    </a:lnTo>
                    <a:lnTo>
                      <a:pt x="155" y="106"/>
                    </a:lnTo>
                    <a:lnTo>
                      <a:pt x="144" y="110"/>
                    </a:lnTo>
                    <a:lnTo>
                      <a:pt x="139" y="10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8" name="Freeform 211"/>
              <p:cNvSpPr>
                <a:spLocks/>
              </p:cNvSpPr>
              <p:nvPr/>
            </p:nvSpPr>
            <p:spPr bwMode="auto">
              <a:xfrm>
                <a:off x="4535" y="2260"/>
                <a:ext cx="335" cy="99"/>
              </a:xfrm>
              <a:custGeom>
                <a:avLst/>
                <a:gdLst>
                  <a:gd name="T0" fmla="*/ 0 w 335"/>
                  <a:gd name="T1" fmla="*/ 0 h 99"/>
                  <a:gd name="T2" fmla="*/ 327 w 335"/>
                  <a:gd name="T3" fmla="*/ 98 h 99"/>
                  <a:gd name="T4" fmla="*/ 334 w 335"/>
                  <a:gd name="T5" fmla="*/ 98 h 99"/>
                  <a:gd name="T6" fmla="*/ 10 w 335"/>
                  <a:gd name="T7" fmla="*/ 0 h 99"/>
                  <a:gd name="T8" fmla="*/ 0 w 335"/>
                  <a:gd name="T9" fmla="*/ 0 h 99"/>
                  <a:gd name="T10" fmla="*/ 0 60000 65536"/>
                  <a:gd name="T11" fmla="*/ 0 60000 65536"/>
                  <a:gd name="T12" fmla="*/ 0 60000 65536"/>
                  <a:gd name="T13" fmla="*/ 0 60000 65536"/>
                  <a:gd name="T14" fmla="*/ 0 60000 65536"/>
                  <a:gd name="T15" fmla="*/ 0 w 335"/>
                  <a:gd name="T16" fmla="*/ 0 h 99"/>
                  <a:gd name="T17" fmla="*/ 335 w 335"/>
                  <a:gd name="T18" fmla="*/ 99 h 99"/>
                </a:gdLst>
                <a:ahLst/>
                <a:cxnLst>
                  <a:cxn ang="T10">
                    <a:pos x="T0" y="T1"/>
                  </a:cxn>
                  <a:cxn ang="T11">
                    <a:pos x="T2" y="T3"/>
                  </a:cxn>
                  <a:cxn ang="T12">
                    <a:pos x="T4" y="T5"/>
                  </a:cxn>
                  <a:cxn ang="T13">
                    <a:pos x="T6" y="T7"/>
                  </a:cxn>
                  <a:cxn ang="T14">
                    <a:pos x="T8" y="T9"/>
                  </a:cxn>
                </a:cxnLst>
                <a:rect l="T15" t="T16" r="T17" b="T18"/>
                <a:pathLst>
                  <a:path w="335" h="99">
                    <a:moveTo>
                      <a:pt x="0" y="0"/>
                    </a:moveTo>
                    <a:lnTo>
                      <a:pt x="327" y="98"/>
                    </a:lnTo>
                    <a:lnTo>
                      <a:pt x="334" y="98"/>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9" name="Freeform 212"/>
              <p:cNvSpPr>
                <a:spLocks/>
              </p:cNvSpPr>
              <p:nvPr/>
            </p:nvSpPr>
            <p:spPr bwMode="auto">
              <a:xfrm>
                <a:off x="4591" y="2247"/>
                <a:ext cx="332" cy="88"/>
              </a:xfrm>
              <a:custGeom>
                <a:avLst/>
                <a:gdLst>
                  <a:gd name="T0" fmla="*/ 0 w 332"/>
                  <a:gd name="T1" fmla="*/ 0 h 88"/>
                  <a:gd name="T2" fmla="*/ 324 w 332"/>
                  <a:gd name="T3" fmla="*/ 87 h 88"/>
                  <a:gd name="T4" fmla="*/ 331 w 332"/>
                  <a:gd name="T5" fmla="*/ 87 h 88"/>
                  <a:gd name="T6" fmla="*/ 10 w 332"/>
                  <a:gd name="T7" fmla="*/ 0 h 88"/>
                  <a:gd name="T8" fmla="*/ 0 w 332"/>
                  <a:gd name="T9" fmla="*/ 0 h 88"/>
                  <a:gd name="T10" fmla="*/ 0 60000 65536"/>
                  <a:gd name="T11" fmla="*/ 0 60000 65536"/>
                  <a:gd name="T12" fmla="*/ 0 60000 65536"/>
                  <a:gd name="T13" fmla="*/ 0 60000 65536"/>
                  <a:gd name="T14" fmla="*/ 0 60000 65536"/>
                  <a:gd name="T15" fmla="*/ 0 w 332"/>
                  <a:gd name="T16" fmla="*/ 0 h 88"/>
                  <a:gd name="T17" fmla="*/ 332 w 332"/>
                  <a:gd name="T18" fmla="*/ 88 h 88"/>
                </a:gdLst>
                <a:ahLst/>
                <a:cxnLst>
                  <a:cxn ang="T10">
                    <a:pos x="T0" y="T1"/>
                  </a:cxn>
                  <a:cxn ang="T11">
                    <a:pos x="T2" y="T3"/>
                  </a:cxn>
                  <a:cxn ang="T12">
                    <a:pos x="T4" y="T5"/>
                  </a:cxn>
                  <a:cxn ang="T13">
                    <a:pos x="T6" y="T7"/>
                  </a:cxn>
                  <a:cxn ang="T14">
                    <a:pos x="T8" y="T9"/>
                  </a:cxn>
                </a:cxnLst>
                <a:rect l="T15" t="T16" r="T17" b="T18"/>
                <a:pathLst>
                  <a:path w="332" h="88">
                    <a:moveTo>
                      <a:pt x="0" y="0"/>
                    </a:moveTo>
                    <a:lnTo>
                      <a:pt x="324" y="87"/>
                    </a:lnTo>
                    <a:lnTo>
                      <a:pt x="331" y="87"/>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0" name="Freeform 213"/>
              <p:cNvSpPr>
                <a:spLocks/>
              </p:cNvSpPr>
              <p:nvPr/>
            </p:nvSpPr>
            <p:spPr bwMode="auto">
              <a:xfrm>
                <a:off x="4564" y="2251"/>
                <a:ext cx="333" cy="98"/>
              </a:xfrm>
              <a:custGeom>
                <a:avLst/>
                <a:gdLst>
                  <a:gd name="T0" fmla="*/ 0 w 333"/>
                  <a:gd name="T1" fmla="*/ 0 h 98"/>
                  <a:gd name="T2" fmla="*/ 326 w 333"/>
                  <a:gd name="T3" fmla="*/ 97 h 98"/>
                  <a:gd name="T4" fmla="*/ 332 w 333"/>
                  <a:gd name="T5" fmla="*/ 95 h 98"/>
                  <a:gd name="T6" fmla="*/ 9 w 333"/>
                  <a:gd name="T7" fmla="*/ 0 h 98"/>
                  <a:gd name="T8" fmla="*/ 0 w 333"/>
                  <a:gd name="T9" fmla="*/ 0 h 98"/>
                  <a:gd name="T10" fmla="*/ 0 60000 65536"/>
                  <a:gd name="T11" fmla="*/ 0 60000 65536"/>
                  <a:gd name="T12" fmla="*/ 0 60000 65536"/>
                  <a:gd name="T13" fmla="*/ 0 60000 65536"/>
                  <a:gd name="T14" fmla="*/ 0 60000 65536"/>
                  <a:gd name="T15" fmla="*/ 0 w 333"/>
                  <a:gd name="T16" fmla="*/ 0 h 98"/>
                  <a:gd name="T17" fmla="*/ 333 w 333"/>
                  <a:gd name="T18" fmla="*/ 98 h 98"/>
                </a:gdLst>
                <a:ahLst/>
                <a:cxnLst>
                  <a:cxn ang="T10">
                    <a:pos x="T0" y="T1"/>
                  </a:cxn>
                  <a:cxn ang="T11">
                    <a:pos x="T2" y="T3"/>
                  </a:cxn>
                  <a:cxn ang="T12">
                    <a:pos x="T4" y="T5"/>
                  </a:cxn>
                  <a:cxn ang="T13">
                    <a:pos x="T6" y="T7"/>
                  </a:cxn>
                  <a:cxn ang="T14">
                    <a:pos x="T8" y="T9"/>
                  </a:cxn>
                </a:cxnLst>
                <a:rect l="T15" t="T16" r="T17" b="T18"/>
                <a:pathLst>
                  <a:path w="333" h="98">
                    <a:moveTo>
                      <a:pt x="0" y="0"/>
                    </a:moveTo>
                    <a:lnTo>
                      <a:pt x="326" y="97"/>
                    </a:lnTo>
                    <a:lnTo>
                      <a:pt x="332" y="95"/>
                    </a:lnTo>
                    <a:lnTo>
                      <a:pt x="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33" name="Group 221"/>
            <p:cNvGrpSpPr>
              <a:grpSpLocks/>
            </p:cNvGrpSpPr>
            <p:nvPr/>
          </p:nvGrpSpPr>
          <p:grpSpPr bwMode="auto">
            <a:xfrm>
              <a:off x="4771" y="1739"/>
              <a:ext cx="409" cy="569"/>
              <a:chOff x="4771" y="1739"/>
              <a:chExt cx="409" cy="569"/>
            </a:xfrm>
          </p:grpSpPr>
          <p:sp>
            <p:nvSpPr>
              <p:cNvPr id="56" name="Rectangle 215"/>
              <p:cNvSpPr>
                <a:spLocks noChangeArrowheads="1"/>
              </p:cNvSpPr>
              <p:nvPr/>
            </p:nvSpPr>
            <p:spPr bwMode="auto">
              <a:xfrm>
                <a:off x="4797" y="1758"/>
                <a:ext cx="383" cy="550"/>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7" name="Rectangle 216"/>
              <p:cNvSpPr>
                <a:spLocks noChangeArrowheads="1"/>
              </p:cNvSpPr>
              <p:nvPr/>
            </p:nvSpPr>
            <p:spPr bwMode="auto">
              <a:xfrm>
                <a:off x="4774" y="1739"/>
                <a:ext cx="383" cy="550"/>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8" name="Line 217"/>
              <p:cNvSpPr>
                <a:spLocks noChangeShapeType="1"/>
              </p:cNvSpPr>
              <p:nvPr/>
            </p:nvSpPr>
            <p:spPr bwMode="auto">
              <a:xfrm>
                <a:off x="4773" y="1854"/>
                <a:ext cx="385"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9" name="Line 218"/>
              <p:cNvSpPr>
                <a:spLocks noChangeShapeType="1"/>
              </p:cNvSpPr>
              <p:nvPr/>
            </p:nvSpPr>
            <p:spPr bwMode="auto">
              <a:xfrm>
                <a:off x="4778" y="1975"/>
                <a:ext cx="39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0" name="Line 219"/>
              <p:cNvSpPr>
                <a:spLocks noChangeShapeType="1"/>
              </p:cNvSpPr>
              <p:nvPr/>
            </p:nvSpPr>
            <p:spPr bwMode="auto">
              <a:xfrm>
                <a:off x="4772" y="2087"/>
                <a:ext cx="39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 name="Line 220"/>
              <p:cNvSpPr>
                <a:spLocks noChangeShapeType="1"/>
              </p:cNvSpPr>
              <p:nvPr/>
            </p:nvSpPr>
            <p:spPr bwMode="auto">
              <a:xfrm>
                <a:off x="4771" y="2188"/>
                <a:ext cx="386"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34" name="Oval 222"/>
            <p:cNvSpPr>
              <a:spLocks noChangeArrowheads="1"/>
            </p:cNvSpPr>
            <p:nvPr/>
          </p:nvSpPr>
          <p:spPr bwMode="auto">
            <a:xfrm>
              <a:off x="3022" y="1068"/>
              <a:ext cx="56" cy="55"/>
            </a:xfrm>
            <a:prstGeom prst="ellipse">
              <a:avLst/>
            </a:prstGeom>
            <a:solidFill>
              <a:srgbClr val="FF0000"/>
            </a:solidFill>
            <a:ln w="12700">
              <a:solidFill>
                <a:srgbClr val="FF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5" name="Oval 223"/>
            <p:cNvSpPr>
              <a:spLocks noChangeArrowheads="1"/>
            </p:cNvSpPr>
            <p:nvPr/>
          </p:nvSpPr>
          <p:spPr bwMode="auto">
            <a:xfrm>
              <a:off x="2428" y="1620"/>
              <a:ext cx="56" cy="55"/>
            </a:xfrm>
            <a:prstGeom prst="ellipse">
              <a:avLst/>
            </a:prstGeom>
            <a:solidFill>
              <a:srgbClr val="FF0000"/>
            </a:solidFill>
            <a:ln w="12700">
              <a:solidFill>
                <a:srgbClr val="FF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6" name="Line 224"/>
            <p:cNvSpPr>
              <a:spLocks noChangeShapeType="1"/>
            </p:cNvSpPr>
            <p:nvPr/>
          </p:nvSpPr>
          <p:spPr bwMode="auto">
            <a:xfrm flipH="1">
              <a:off x="3093" y="1007"/>
              <a:ext cx="186" cy="66"/>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7" name="Rectangle 225"/>
            <p:cNvSpPr>
              <a:spLocks noChangeArrowheads="1"/>
            </p:cNvSpPr>
            <p:nvPr/>
          </p:nvSpPr>
          <p:spPr bwMode="auto">
            <a:xfrm>
              <a:off x="4899" y="839"/>
              <a:ext cx="3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400" b="1">
                  <a:latin typeface="Symbol" panose="05050102010706020507" pitchFamily="18" charset="2"/>
                  <a:ea typeface="宋体" panose="02010600030101010101" pitchFamily="2" charset="-122"/>
                </a:rPr>
                <a:t>l</a:t>
              </a:r>
              <a:r>
                <a:rPr lang="en-US" altLang="zh-CN" sz="1200" b="1" baseline="-25000">
                  <a:latin typeface="Arial" panose="020B0604020202020204" pitchFamily="34" charset="0"/>
                  <a:ea typeface="宋体" panose="02010600030101010101" pitchFamily="2" charset="-122"/>
                </a:rPr>
                <a:t>out</a:t>
              </a:r>
            </a:p>
          </p:txBody>
        </p:sp>
        <p:sp>
          <p:nvSpPr>
            <p:cNvPr id="38" name="Line 226"/>
            <p:cNvSpPr>
              <a:spLocks noChangeShapeType="1"/>
            </p:cNvSpPr>
            <p:nvPr/>
          </p:nvSpPr>
          <p:spPr bwMode="auto">
            <a:xfrm>
              <a:off x="5019" y="1019"/>
              <a:ext cx="126" cy="138"/>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227"/>
            <p:cNvSpPr>
              <a:spLocks noChangeShapeType="1"/>
            </p:cNvSpPr>
            <p:nvPr/>
          </p:nvSpPr>
          <p:spPr bwMode="auto">
            <a:xfrm flipH="1">
              <a:off x="4047" y="1595"/>
              <a:ext cx="210" cy="204"/>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42" name="Group 239"/>
            <p:cNvGrpSpPr>
              <a:grpSpLocks/>
            </p:cNvGrpSpPr>
            <p:nvPr/>
          </p:nvGrpSpPr>
          <p:grpSpPr bwMode="auto">
            <a:xfrm>
              <a:off x="3777" y="1841"/>
              <a:ext cx="424" cy="168"/>
              <a:chOff x="3777" y="1841"/>
              <a:chExt cx="424" cy="168"/>
            </a:xfrm>
          </p:grpSpPr>
          <p:sp>
            <p:nvSpPr>
              <p:cNvPr id="45" name="Rectangle 228"/>
              <p:cNvSpPr>
                <a:spLocks noChangeArrowheads="1"/>
              </p:cNvSpPr>
              <p:nvPr/>
            </p:nvSpPr>
            <p:spPr bwMode="auto">
              <a:xfrm>
                <a:off x="3787" y="1841"/>
                <a:ext cx="414" cy="168"/>
              </a:xfrm>
              <a:prstGeom prst="rect">
                <a:avLst/>
              </a:prstGeom>
              <a:gradFill rotWithShape="0">
                <a:gsLst>
                  <a:gs pos="0">
                    <a:srgbClr val="969696"/>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6" name="Freeform 229"/>
              <p:cNvSpPr>
                <a:spLocks/>
              </p:cNvSpPr>
              <p:nvPr/>
            </p:nvSpPr>
            <p:spPr bwMode="auto">
              <a:xfrm>
                <a:off x="3939" y="1850"/>
                <a:ext cx="256" cy="157"/>
              </a:xfrm>
              <a:custGeom>
                <a:avLst/>
                <a:gdLst>
                  <a:gd name="T0" fmla="*/ 0 w 256"/>
                  <a:gd name="T1" fmla="*/ 0 h 157"/>
                  <a:gd name="T2" fmla="*/ 255 w 256"/>
                  <a:gd name="T3" fmla="*/ 0 h 157"/>
                  <a:gd name="T4" fmla="*/ 255 w 256"/>
                  <a:gd name="T5" fmla="*/ 156 h 157"/>
                  <a:gd name="T6" fmla="*/ 13 w 256"/>
                  <a:gd name="T7" fmla="*/ 156 h 157"/>
                  <a:gd name="T8" fmla="*/ 0 60000 65536"/>
                  <a:gd name="T9" fmla="*/ 0 60000 65536"/>
                  <a:gd name="T10" fmla="*/ 0 60000 65536"/>
                  <a:gd name="T11" fmla="*/ 0 60000 65536"/>
                  <a:gd name="T12" fmla="*/ 0 w 256"/>
                  <a:gd name="T13" fmla="*/ 0 h 157"/>
                  <a:gd name="T14" fmla="*/ 256 w 256"/>
                  <a:gd name="T15" fmla="*/ 157 h 157"/>
                </a:gdLst>
                <a:ahLst/>
                <a:cxnLst>
                  <a:cxn ang="T8">
                    <a:pos x="T0" y="T1"/>
                  </a:cxn>
                  <a:cxn ang="T9">
                    <a:pos x="T2" y="T3"/>
                  </a:cxn>
                  <a:cxn ang="T10">
                    <a:pos x="T4" y="T5"/>
                  </a:cxn>
                  <a:cxn ang="T11">
                    <a:pos x="T6" y="T7"/>
                  </a:cxn>
                </a:cxnLst>
                <a:rect l="T12" t="T13" r="T14" b="T15"/>
                <a:pathLst>
                  <a:path w="256" h="157">
                    <a:moveTo>
                      <a:pt x="0" y="0"/>
                    </a:moveTo>
                    <a:lnTo>
                      <a:pt x="255" y="0"/>
                    </a:lnTo>
                    <a:lnTo>
                      <a:pt x="255" y="156"/>
                    </a:lnTo>
                    <a:lnTo>
                      <a:pt x="13" y="15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Line 230"/>
              <p:cNvSpPr>
                <a:spLocks noChangeShapeType="1"/>
              </p:cNvSpPr>
              <p:nvPr/>
            </p:nvSpPr>
            <p:spPr bwMode="auto">
              <a:xfrm>
                <a:off x="3777" y="1850"/>
                <a:ext cx="162" cy="1"/>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 name="Line 231"/>
              <p:cNvSpPr>
                <a:spLocks noChangeShapeType="1"/>
              </p:cNvSpPr>
              <p:nvPr/>
            </p:nvSpPr>
            <p:spPr bwMode="auto">
              <a:xfrm>
                <a:off x="3786" y="2006"/>
                <a:ext cx="161" cy="1"/>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9" name="Line 232"/>
              <p:cNvSpPr>
                <a:spLocks noChangeShapeType="1"/>
              </p:cNvSpPr>
              <p:nvPr/>
            </p:nvSpPr>
            <p:spPr bwMode="auto">
              <a:xfrm>
                <a:off x="4167" y="1874"/>
                <a:ext cx="0"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0" name="Line 233"/>
              <p:cNvSpPr>
                <a:spLocks noChangeShapeType="1"/>
              </p:cNvSpPr>
              <p:nvPr/>
            </p:nvSpPr>
            <p:spPr bwMode="auto">
              <a:xfrm>
                <a:off x="4140" y="1874"/>
                <a:ext cx="0"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 name="Line 234"/>
              <p:cNvSpPr>
                <a:spLocks noChangeShapeType="1"/>
              </p:cNvSpPr>
              <p:nvPr/>
            </p:nvSpPr>
            <p:spPr bwMode="auto">
              <a:xfrm>
                <a:off x="4113" y="1874"/>
                <a:ext cx="0"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 name="Line 235"/>
              <p:cNvSpPr>
                <a:spLocks noChangeShapeType="1"/>
              </p:cNvSpPr>
              <p:nvPr/>
            </p:nvSpPr>
            <p:spPr bwMode="auto">
              <a:xfrm>
                <a:off x="4086" y="1871"/>
                <a:ext cx="0"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 name="Line 236"/>
              <p:cNvSpPr>
                <a:spLocks noChangeShapeType="1"/>
              </p:cNvSpPr>
              <p:nvPr/>
            </p:nvSpPr>
            <p:spPr bwMode="auto">
              <a:xfrm>
                <a:off x="4059" y="1871"/>
                <a:ext cx="0"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4" name="Line 237"/>
              <p:cNvSpPr>
                <a:spLocks noChangeShapeType="1"/>
              </p:cNvSpPr>
              <p:nvPr/>
            </p:nvSpPr>
            <p:spPr bwMode="auto">
              <a:xfrm>
                <a:off x="4031" y="1871"/>
                <a:ext cx="1"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5" name="Line 238"/>
              <p:cNvSpPr>
                <a:spLocks noChangeShapeType="1"/>
              </p:cNvSpPr>
              <p:nvPr/>
            </p:nvSpPr>
            <p:spPr bwMode="auto">
              <a:xfrm>
                <a:off x="3819" y="1925"/>
                <a:ext cx="174" cy="0"/>
              </a:xfrm>
              <a:prstGeom prst="line">
                <a:avLst/>
              </a:prstGeom>
              <a:noFill/>
              <a:ln w="254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43" name="Freeform 240"/>
            <p:cNvSpPr>
              <a:spLocks/>
            </p:cNvSpPr>
            <p:nvPr/>
          </p:nvSpPr>
          <p:spPr bwMode="auto">
            <a:xfrm>
              <a:off x="2457" y="1667"/>
              <a:ext cx="2491" cy="601"/>
            </a:xfrm>
            <a:custGeom>
              <a:avLst/>
              <a:gdLst>
                <a:gd name="T0" fmla="*/ 0 w 2491"/>
                <a:gd name="T1" fmla="*/ 0 h 601"/>
                <a:gd name="T2" fmla="*/ 0 w 2491"/>
                <a:gd name="T3" fmla="*/ 594 h 601"/>
                <a:gd name="T4" fmla="*/ 402 w 2491"/>
                <a:gd name="T5" fmla="*/ 600 h 601"/>
                <a:gd name="T6" fmla="*/ 744 w 2491"/>
                <a:gd name="T7" fmla="*/ 282 h 601"/>
                <a:gd name="T8" fmla="*/ 2034 w 2491"/>
                <a:gd name="T9" fmla="*/ 288 h 601"/>
                <a:gd name="T10" fmla="*/ 1722 w 2491"/>
                <a:gd name="T11" fmla="*/ 582 h 601"/>
                <a:gd name="T12" fmla="*/ 2490 w 2491"/>
                <a:gd name="T13" fmla="*/ 582 h 601"/>
                <a:gd name="T14" fmla="*/ 2488 w 2491"/>
                <a:gd name="T15" fmla="*/ 156 h 601"/>
                <a:gd name="T16" fmla="*/ 0 60000 65536"/>
                <a:gd name="T17" fmla="*/ 0 60000 65536"/>
                <a:gd name="T18" fmla="*/ 0 60000 65536"/>
                <a:gd name="T19" fmla="*/ 0 60000 65536"/>
                <a:gd name="T20" fmla="*/ 0 60000 65536"/>
                <a:gd name="T21" fmla="*/ 0 60000 65536"/>
                <a:gd name="T22" fmla="*/ 0 60000 65536"/>
                <a:gd name="T23" fmla="*/ 0 60000 65536"/>
                <a:gd name="T24" fmla="*/ 0 w 2491"/>
                <a:gd name="T25" fmla="*/ 0 h 601"/>
                <a:gd name="T26" fmla="*/ 2491 w 2491"/>
                <a:gd name="T27" fmla="*/ 601 h 6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91" h="601">
                  <a:moveTo>
                    <a:pt x="0" y="0"/>
                  </a:moveTo>
                  <a:lnTo>
                    <a:pt x="0" y="594"/>
                  </a:lnTo>
                  <a:lnTo>
                    <a:pt x="402" y="600"/>
                  </a:lnTo>
                  <a:lnTo>
                    <a:pt x="744" y="282"/>
                  </a:lnTo>
                  <a:lnTo>
                    <a:pt x="2034" y="288"/>
                  </a:lnTo>
                  <a:lnTo>
                    <a:pt x="1722" y="582"/>
                  </a:lnTo>
                  <a:lnTo>
                    <a:pt x="2490" y="582"/>
                  </a:lnTo>
                  <a:lnTo>
                    <a:pt x="2488" y="156"/>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241"/>
            <p:cNvSpPr>
              <a:spLocks/>
            </p:cNvSpPr>
            <p:nvPr/>
          </p:nvSpPr>
          <p:spPr bwMode="auto">
            <a:xfrm>
              <a:off x="3051" y="1097"/>
              <a:ext cx="2161" cy="805"/>
            </a:xfrm>
            <a:custGeom>
              <a:avLst/>
              <a:gdLst>
                <a:gd name="T0" fmla="*/ 0 w 2161"/>
                <a:gd name="T1" fmla="*/ 0 h 805"/>
                <a:gd name="T2" fmla="*/ 0 w 2161"/>
                <a:gd name="T3" fmla="*/ 594 h 805"/>
                <a:gd name="T4" fmla="*/ 402 w 2161"/>
                <a:gd name="T5" fmla="*/ 600 h 805"/>
                <a:gd name="T6" fmla="*/ 216 w 2161"/>
                <a:gd name="T7" fmla="*/ 804 h 805"/>
                <a:gd name="T8" fmla="*/ 1446 w 2161"/>
                <a:gd name="T9" fmla="*/ 804 h 805"/>
                <a:gd name="T10" fmla="*/ 1740 w 2161"/>
                <a:gd name="T11" fmla="*/ 510 h 805"/>
                <a:gd name="T12" fmla="*/ 2160 w 2161"/>
                <a:gd name="T13" fmla="*/ 516 h 805"/>
                <a:gd name="T14" fmla="*/ 2160 w 2161"/>
                <a:gd name="T15" fmla="*/ 48 h 805"/>
                <a:gd name="T16" fmla="*/ 0 60000 65536"/>
                <a:gd name="T17" fmla="*/ 0 60000 65536"/>
                <a:gd name="T18" fmla="*/ 0 60000 65536"/>
                <a:gd name="T19" fmla="*/ 0 60000 65536"/>
                <a:gd name="T20" fmla="*/ 0 60000 65536"/>
                <a:gd name="T21" fmla="*/ 0 60000 65536"/>
                <a:gd name="T22" fmla="*/ 0 60000 65536"/>
                <a:gd name="T23" fmla="*/ 0 60000 65536"/>
                <a:gd name="T24" fmla="*/ 0 w 2161"/>
                <a:gd name="T25" fmla="*/ 0 h 805"/>
                <a:gd name="T26" fmla="*/ 2161 w 2161"/>
                <a:gd name="T27" fmla="*/ 805 h 8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1" h="805">
                  <a:moveTo>
                    <a:pt x="0" y="0"/>
                  </a:moveTo>
                  <a:lnTo>
                    <a:pt x="0" y="594"/>
                  </a:lnTo>
                  <a:lnTo>
                    <a:pt x="402" y="600"/>
                  </a:lnTo>
                  <a:lnTo>
                    <a:pt x="216" y="804"/>
                  </a:lnTo>
                  <a:lnTo>
                    <a:pt x="1446" y="804"/>
                  </a:lnTo>
                  <a:lnTo>
                    <a:pt x="1740" y="510"/>
                  </a:lnTo>
                  <a:lnTo>
                    <a:pt x="2160" y="516"/>
                  </a:lnTo>
                  <a:lnTo>
                    <a:pt x="2160" y="48"/>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7235163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700669" y="1463947"/>
            <a:ext cx="3385556" cy="1358406"/>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一个路由器，有限缓冲区</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发送方重发丢失的报文</a:t>
            </a:r>
            <a:endParaRPr lang="en-US" altLang="zh-CN" b="1" dirty="0">
              <a:ea typeface="宋体" panose="02010600030101010101" pitchFamily="2" charset="-122"/>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拥塞控制原理</a:t>
            </a:r>
          </a:p>
        </p:txBody>
      </p:sp>
      <p:sp>
        <p:nvSpPr>
          <p:cNvPr id="41" name="矩形 40"/>
          <p:cNvSpPr/>
          <p:nvPr/>
        </p:nvSpPr>
        <p:spPr>
          <a:xfrm>
            <a:off x="3361919" y="710268"/>
            <a:ext cx="5468165" cy="646331"/>
          </a:xfrm>
          <a:prstGeom prst="rect">
            <a:avLst/>
          </a:prstGeom>
        </p:spPr>
        <p:txBody>
          <a:bodyPr wrap="none">
            <a:spAutoFit/>
          </a:bodyPr>
          <a:lstStyle/>
          <a:p>
            <a:pPr algn="ctr"/>
            <a:r>
              <a:rPr lang="zh-CN" altLang="en-US" sz="3600" b="1" dirty="0">
                <a:solidFill>
                  <a:schemeClr val="accent1"/>
                </a:solidFill>
                <a:cs typeface="+mn-ea"/>
                <a:sym typeface="+mn-lt"/>
              </a:rPr>
              <a:t>拥塞的原因和代价</a:t>
            </a:r>
            <a:r>
              <a:rPr lang="en-US" altLang="zh-CN" sz="3600" b="1" dirty="0">
                <a:solidFill>
                  <a:schemeClr val="accent1"/>
                </a:solidFill>
                <a:cs typeface="+mn-ea"/>
                <a:sym typeface="+mn-lt"/>
              </a:rPr>
              <a:t>: </a:t>
            </a:r>
            <a:r>
              <a:rPr lang="zh-CN" altLang="en-US" sz="3600" b="1" dirty="0">
                <a:solidFill>
                  <a:schemeClr val="accent1"/>
                </a:solidFill>
                <a:cs typeface="+mn-ea"/>
                <a:sym typeface="+mn-lt"/>
              </a:rPr>
              <a:t>场景</a:t>
            </a:r>
            <a:r>
              <a:rPr lang="en-US" altLang="zh-CN" sz="3600" b="1" dirty="0">
                <a:solidFill>
                  <a:schemeClr val="accent1"/>
                </a:solidFill>
                <a:cs typeface="+mn-ea"/>
                <a:sym typeface="+mn-lt"/>
              </a:rPr>
              <a:t>2 </a:t>
            </a:r>
          </a:p>
        </p:txBody>
      </p:sp>
      <p:sp>
        <p:nvSpPr>
          <p:cNvPr id="8" name="Oval 4"/>
          <p:cNvSpPr>
            <a:spLocks noChangeArrowheads="1"/>
          </p:cNvSpPr>
          <p:nvPr/>
        </p:nvSpPr>
        <p:spPr bwMode="auto">
          <a:xfrm>
            <a:off x="6081713" y="5195888"/>
            <a:ext cx="1304925" cy="303212"/>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9" name="Line 5"/>
          <p:cNvSpPr>
            <a:spLocks noChangeShapeType="1"/>
          </p:cNvSpPr>
          <p:nvPr/>
        </p:nvSpPr>
        <p:spPr bwMode="auto">
          <a:xfrm>
            <a:off x="6081713" y="5172075"/>
            <a:ext cx="0" cy="18732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6"/>
          <p:cNvSpPr>
            <a:spLocks noChangeShapeType="1"/>
          </p:cNvSpPr>
          <p:nvPr/>
        </p:nvSpPr>
        <p:spPr bwMode="auto">
          <a:xfrm>
            <a:off x="7386638" y="5172075"/>
            <a:ext cx="0" cy="187325"/>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 name="Rectangle 7"/>
          <p:cNvSpPr>
            <a:spLocks noChangeArrowheads="1"/>
          </p:cNvSpPr>
          <p:nvPr/>
        </p:nvSpPr>
        <p:spPr bwMode="auto">
          <a:xfrm>
            <a:off x="6081713" y="5172075"/>
            <a:ext cx="309562" cy="1841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12" name="Rectangle 8"/>
          <p:cNvSpPr>
            <a:spLocks noChangeArrowheads="1"/>
          </p:cNvSpPr>
          <p:nvPr/>
        </p:nvSpPr>
        <p:spPr bwMode="auto">
          <a:xfrm>
            <a:off x="6991350" y="5159375"/>
            <a:ext cx="395288" cy="1841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13" name="Oval 9"/>
          <p:cNvSpPr>
            <a:spLocks noChangeArrowheads="1"/>
          </p:cNvSpPr>
          <p:nvPr/>
        </p:nvSpPr>
        <p:spPr bwMode="auto">
          <a:xfrm>
            <a:off x="6067425" y="4954588"/>
            <a:ext cx="1306513" cy="352425"/>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14" name="Group 13"/>
          <p:cNvGrpSpPr>
            <a:grpSpLocks/>
          </p:cNvGrpSpPr>
          <p:nvPr/>
        </p:nvGrpSpPr>
        <p:grpSpPr bwMode="auto">
          <a:xfrm>
            <a:off x="6383338" y="5029200"/>
            <a:ext cx="647700" cy="207963"/>
            <a:chOff x="2581" y="3054"/>
            <a:chExt cx="408" cy="131"/>
          </a:xfrm>
        </p:grpSpPr>
        <p:sp>
          <p:nvSpPr>
            <p:cNvPr id="15" name="Line 10"/>
            <p:cNvSpPr>
              <a:spLocks noChangeShapeType="1"/>
            </p:cNvSpPr>
            <p:nvPr/>
          </p:nvSpPr>
          <p:spPr bwMode="auto">
            <a:xfrm flipV="1">
              <a:off x="2581" y="3054"/>
              <a:ext cx="146" cy="3"/>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1"/>
            <p:cNvSpPr>
              <a:spLocks noChangeShapeType="1"/>
            </p:cNvSpPr>
            <p:nvPr/>
          </p:nvSpPr>
          <p:spPr bwMode="auto">
            <a:xfrm>
              <a:off x="2861" y="3185"/>
              <a:ext cx="128" cy="0"/>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 name="Line 12"/>
            <p:cNvSpPr>
              <a:spLocks noChangeShapeType="1"/>
            </p:cNvSpPr>
            <p:nvPr/>
          </p:nvSpPr>
          <p:spPr bwMode="auto">
            <a:xfrm>
              <a:off x="2715" y="3058"/>
              <a:ext cx="152" cy="127"/>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17"/>
          <p:cNvGrpSpPr>
            <a:grpSpLocks/>
          </p:cNvGrpSpPr>
          <p:nvPr/>
        </p:nvGrpSpPr>
        <p:grpSpPr bwMode="auto">
          <a:xfrm>
            <a:off x="6383338" y="5029200"/>
            <a:ext cx="647700" cy="204788"/>
            <a:chOff x="2581" y="3054"/>
            <a:chExt cx="408" cy="129"/>
          </a:xfrm>
        </p:grpSpPr>
        <p:sp>
          <p:nvSpPr>
            <p:cNvPr id="19" name="Line 14"/>
            <p:cNvSpPr>
              <a:spLocks noChangeShapeType="1"/>
            </p:cNvSpPr>
            <p:nvPr/>
          </p:nvSpPr>
          <p:spPr bwMode="auto">
            <a:xfrm>
              <a:off x="2581" y="3180"/>
              <a:ext cx="146" cy="3"/>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Line 15"/>
            <p:cNvSpPr>
              <a:spLocks noChangeShapeType="1"/>
            </p:cNvSpPr>
            <p:nvPr/>
          </p:nvSpPr>
          <p:spPr bwMode="auto">
            <a:xfrm>
              <a:off x="2861" y="3054"/>
              <a:ext cx="128" cy="0"/>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Line 16"/>
            <p:cNvSpPr>
              <a:spLocks noChangeShapeType="1"/>
            </p:cNvSpPr>
            <p:nvPr/>
          </p:nvSpPr>
          <p:spPr bwMode="auto">
            <a:xfrm flipV="1">
              <a:off x="2715" y="3054"/>
              <a:ext cx="152" cy="126"/>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2" name="Rectangle 18"/>
          <p:cNvSpPr>
            <a:spLocks noChangeArrowheads="1"/>
          </p:cNvSpPr>
          <p:nvPr/>
        </p:nvSpPr>
        <p:spPr bwMode="auto">
          <a:xfrm>
            <a:off x="6705600" y="4170363"/>
            <a:ext cx="146367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zh-CN" altLang="en-US" sz="1600" b="1">
                <a:solidFill>
                  <a:schemeClr val="tx2"/>
                </a:solidFill>
                <a:latin typeface="Arial" panose="020B0604020202020204" pitchFamily="34" charset="0"/>
                <a:ea typeface="宋体" panose="02010600030101010101" pitchFamily="2" charset="-122"/>
              </a:rPr>
              <a:t>有限的共享式输出链路缓存</a:t>
            </a:r>
          </a:p>
        </p:txBody>
      </p:sp>
      <p:sp>
        <p:nvSpPr>
          <p:cNvPr id="23" name="Line 19"/>
          <p:cNvSpPr>
            <a:spLocks noChangeShapeType="1"/>
          </p:cNvSpPr>
          <p:nvPr/>
        </p:nvSpPr>
        <p:spPr bwMode="auto">
          <a:xfrm flipH="1">
            <a:off x="4710113" y="4725988"/>
            <a:ext cx="1135062" cy="11176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 name="Line 20"/>
          <p:cNvSpPr>
            <a:spLocks noChangeShapeType="1"/>
          </p:cNvSpPr>
          <p:nvPr/>
        </p:nvSpPr>
        <p:spPr bwMode="auto">
          <a:xfrm flipH="1">
            <a:off x="5307013" y="4725988"/>
            <a:ext cx="538162" cy="15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5" name="Group 60"/>
          <p:cNvGrpSpPr>
            <a:grpSpLocks/>
          </p:cNvGrpSpPr>
          <p:nvPr/>
        </p:nvGrpSpPr>
        <p:grpSpPr bwMode="auto">
          <a:xfrm>
            <a:off x="4359275" y="3783013"/>
            <a:ext cx="1204913" cy="1163637"/>
            <a:chOff x="1306" y="2269"/>
            <a:chExt cx="759" cy="733"/>
          </a:xfrm>
        </p:grpSpPr>
        <p:sp>
          <p:nvSpPr>
            <p:cNvPr id="26" name="Freeform 21"/>
            <p:cNvSpPr>
              <a:spLocks/>
            </p:cNvSpPr>
            <p:nvPr/>
          </p:nvSpPr>
          <p:spPr bwMode="auto">
            <a:xfrm>
              <a:off x="1306" y="2327"/>
              <a:ext cx="759" cy="675"/>
            </a:xfrm>
            <a:custGeom>
              <a:avLst/>
              <a:gdLst>
                <a:gd name="T0" fmla="*/ 214 w 759"/>
                <a:gd name="T1" fmla="*/ 48 h 675"/>
                <a:gd name="T2" fmla="*/ 215 w 759"/>
                <a:gd name="T3" fmla="*/ 48 h 675"/>
                <a:gd name="T4" fmla="*/ 220 w 759"/>
                <a:gd name="T5" fmla="*/ 46 h 675"/>
                <a:gd name="T6" fmla="*/ 227 w 759"/>
                <a:gd name="T7" fmla="*/ 43 h 675"/>
                <a:gd name="T8" fmla="*/ 238 w 759"/>
                <a:gd name="T9" fmla="*/ 40 h 675"/>
                <a:gd name="T10" fmla="*/ 252 w 759"/>
                <a:gd name="T11" fmla="*/ 36 h 675"/>
                <a:gd name="T12" fmla="*/ 269 w 759"/>
                <a:gd name="T13" fmla="*/ 31 h 675"/>
                <a:gd name="T14" fmla="*/ 289 w 759"/>
                <a:gd name="T15" fmla="*/ 27 h 675"/>
                <a:gd name="T16" fmla="*/ 312 w 759"/>
                <a:gd name="T17" fmla="*/ 22 h 675"/>
                <a:gd name="T18" fmla="*/ 339 w 759"/>
                <a:gd name="T19" fmla="*/ 17 h 675"/>
                <a:gd name="T20" fmla="*/ 368 w 759"/>
                <a:gd name="T21" fmla="*/ 13 h 675"/>
                <a:gd name="T22" fmla="*/ 401 w 759"/>
                <a:gd name="T23" fmla="*/ 9 h 675"/>
                <a:gd name="T24" fmla="*/ 437 w 759"/>
                <a:gd name="T25" fmla="*/ 5 h 675"/>
                <a:gd name="T26" fmla="*/ 476 w 759"/>
                <a:gd name="T27" fmla="*/ 3 h 675"/>
                <a:gd name="T28" fmla="*/ 519 w 759"/>
                <a:gd name="T29" fmla="*/ 0 h 675"/>
                <a:gd name="T30" fmla="*/ 564 w 759"/>
                <a:gd name="T31" fmla="*/ 0 h 675"/>
                <a:gd name="T32" fmla="*/ 613 w 759"/>
                <a:gd name="T33" fmla="*/ 0 h 675"/>
                <a:gd name="T34" fmla="*/ 634 w 759"/>
                <a:gd name="T35" fmla="*/ 93 h 675"/>
                <a:gd name="T36" fmla="*/ 642 w 759"/>
                <a:gd name="T37" fmla="*/ 97 h 675"/>
                <a:gd name="T38" fmla="*/ 659 w 759"/>
                <a:gd name="T39" fmla="*/ 109 h 675"/>
                <a:gd name="T40" fmla="*/ 677 w 759"/>
                <a:gd name="T41" fmla="*/ 131 h 675"/>
                <a:gd name="T42" fmla="*/ 688 w 759"/>
                <a:gd name="T43" fmla="*/ 163 h 675"/>
                <a:gd name="T44" fmla="*/ 733 w 759"/>
                <a:gd name="T45" fmla="*/ 377 h 675"/>
                <a:gd name="T46" fmla="*/ 751 w 759"/>
                <a:gd name="T47" fmla="*/ 466 h 675"/>
                <a:gd name="T48" fmla="*/ 754 w 759"/>
                <a:gd name="T49" fmla="*/ 472 h 675"/>
                <a:gd name="T50" fmla="*/ 758 w 759"/>
                <a:gd name="T51" fmla="*/ 489 h 675"/>
                <a:gd name="T52" fmla="*/ 757 w 759"/>
                <a:gd name="T53" fmla="*/ 516 h 675"/>
                <a:gd name="T54" fmla="*/ 746 w 759"/>
                <a:gd name="T55" fmla="*/ 549 h 675"/>
                <a:gd name="T56" fmla="*/ 0 w 759"/>
                <a:gd name="T57" fmla="*/ 528 h 675"/>
                <a:gd name="T58" fmla="*/ 75 w 759"/>
                <a:gd name="T59" fmla="*/ 486 h 675"/>
                <a:gd name="T60" fmla="*/ 75 w 759"/>
                <a:gd name="T61" fmla="*/ 92 h 675"/>
                <a:gd name="T62" fmla="*/ 79 w 759"/>
                <a:gd name="T63" fmla="*/ 90 h 675"/>
                <a:gd name="T64" fmla="*/ 86 w 759"/>
                <a:gd name="T65" fmla="*/ 85 h 675"/>
                <a:gd name="T66" fmla="*/ 97 w 759"/>
                <a:gd name="T67" fmla="*/ 80 h 675"/>
                <a:gd name="T68" fmla="*/ 111 w 759"/>
                <a:gd name="T69" fmla="*/ 75 h 675"/>
                <a:gd name="T70" fmla="*/ 129 w 759"/>
                <a:gd name="T71" fmla="*/ 73 h 675"/>
                <a:gd name="T72" fmla="*/ 150 w 759"/>
                <a:gd name="T73" fmla="*/ 72 h 675"/>
                <a:gd name="T74" fmla="*/ 174 w 759"/>
                <a:gd name="T75" fmla="*/ 76 h 675"/>
                <a:gd name="T76" fmla="*/ 205 w 759"/>
                <a:gd name="T77" fmla="*/ 89 h 6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59"/>
                <a:gd name="T118" fmla="*/ 0 h 675"/>
                <a:gd name="T119" fmla="*/ 759 w 759"/>
                <a:gd name="T120" fmla="*/ 675 h 6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59" h="675">
                  <a:moveTo>
                    <a:pt x="205" y="89"/>
                  </a:moveTo>
                  <a:lnTo>
                    <a:pt x="214" y="48"/>
                  </a:lnTo>
                  <a:lnTo>
                    <a:pt x="215" y="48"/>
                  </a:lnTo>
                  <a:lnTo>
                    <a:pt x="217" y="47"/>
                  </a:lnTo>
                  <a:lnTo>
                    <a:pt x="220" y="46"/>
                  </a:lnTo>
                  <a:lnTo>
                    <a:pt x="223" y="45"/>
                  </a:lnTo>
                  <a:lnTo>
                    <a:pt x="227" y="43"/>
                  </a:lnTo>
                  <a:lnTo>
                    <a:pt x="232" y="42"/>
                  </a:lnTo>
                  <a:lnTo>
                    <a:pt x="238" y="40"/>
                  </a:lnTo>
                  <a:lnTo>
                    <a:pt x="245" y="38"/>
                  </a:lnTo>
                  <a:lnTo>
                    <a:pt x="252" y="36"/>
                  </a:lnTo>
                  <a:lnTo>
                    <a:pt x="260" y="33"/>
                  </a:lnTo>
                  <a:lnTo>
                    <a:pt x="269" y="31"/>
                  </a:lnTo>
                  <a:lnTo>
                    <a:pt x="278" y="29"/>
                  </a:lnTo>
                  <a:lnTo>
                    <a:pt x="289" y="27"/>
                  </a:lnTo>
                  <a:lnTo>
                    <a:pt x="301" y="24"/>
                  </a:lnTo>
                  <a:lnTo>
                    <a:pt x="312" y="22"/>
                  </a:lnTo>
                  <a:lnTo>
                    <a:pt x="325" y="19"/>
                  </a:lnTo>
                  <a:lnTo>
                    <a:pt x="339" y="17"/>
                  </a:lnTo>
                  <a:lnTo>
                    <a:pt x="353" y="15"/>
                  </a:lnTo>
                  <a:lnTo>
                    <a:pt x="368" y="13"/>
                  </a:lnTo>
                  <a:lnTo>
                    <a:pt x="384" y="11"/>
                  </a:lnTo>
                  <a:lnTo>
                    <a:pt x="401" y="9"/>
                  </a:lnTo>
                  <a:lnTo>
                    <a:pt x="419" y="7"/>
                  </a:lnTo>
                  <a:lnTo>
                    <a:pt x="437" y="5"/>
                  </a:lnTo>
                  <a:lnTo>
                    <a:pt x="456" y="4"/>
                  </a:lnTo>
                  <a:lnTo>
                    <a:pt x="476" y="3"/>
                  </a:lnTo>
                  <a:lnTo>
                    <a:pt x="497" y="1"/>
                  </a:lnTo>
                  <a:lnTo>
                    <a:pt x="519" y="0"/>
                  </a:lnTo>
                  <a:lnTo>
                    <a:pt x="541" y="0"/>
                  </a:lnTo>
                  <a:lnTo>
                    <a:pt x="564" y="0"/>
                  </a:lnTo>
                  <a:lnTo>
                    <a:pt x="588" y="0"/>
                  </a:lnTo>
                  <a:lnTo>
                    <a:pt x="613" y="0"/>
                  </a:lnTo>
                  <a:lnTo>
                    <a:pt x="640" y="16"/>
                  </a:lnTo>
                  <a:lnTo>
                    <a:pt x="634" y="93"/>
                  </a:lnTo>
                  <a:lnTo>
                    <a:pt x="636" y="93"/>
                  </a:lnTo>
                  <a:lnTo>
                    <a:pt x="642" y="97"/>
                  </a:lnTo>
                  <a:lnTo>
                    <a:pt x="649" y="102"/>
                  </a:lnTo>
                  <a:lnTo>
                    <a:pt x="659" y="109"/>
                  </a:lnTo>
                  <a:lnTo>
                    <a:pt x="668" y="119"/>
                  </a:lnTo>
                  <a:lnTo>
                    <a:pt x="677" y="131"/>
                  </a:lnTo>
                  <a:lnTo>
                    <a:pt x="684" y="146"/>
                  </a:lnTo>
                  <a:lnTo>
                    <a:pt x="688" y="163"/>
                  </a:lnTo>
                  <a:lnTo>
                    <a:pt x="749" y="221"/>
                  </a:lnTo>
                  <a:lnTo>
                    <a:pt x="733" y="377"/>
                  </a:lnTo>
                  <a:lnTo>
                    <a:pt x="634" y="429"/>
                  </a:lnTo>
                  <a:lnTo>
                    <a:pt x="751" y="466"/>
                  </a:lnTo>
                  <a:lnTo>
                    <a:pt x="752" y="468"/>
                  </a:lnTo>
                  <a:lnTo>
                    <a:pt x="754" y="472"/>
                  </a:lnTo>
                  <a:lnTo>
                    <a:pt x="755" y="480"/>
                  </a:lnTo>
                  <a:lnTo>
                    <a:pt x="758" y="489"/>
                  </a:lnTo>
                  <a:lnTo>
                    <a:pt x="758" y="501"/>
                  </a:lnTo>
                  <a:lnTo>
                    <a:pt x="757" y="516"/>
                  </a:lnTo>
                  <a:lnTo>
                    <a:pt x="753" y="532"/>
                  </a:lnTo>
                  <a:lnTo>
                    <a:pt x="746" y="549"/>
                  </a:lnTo>
                  <a:lnTo>
                    <a:pt x="439" y="674"/>
                  </a:lnTo>
                  <a:lnTo>
                    <a:pt x="0" y="528"/>
                  </a:lnTo>
                  <a:lnTo>
                    <a:pt x="7" y="511"/>
                  </a:lnTo>
                  <a:lnTo>
                    <a:pt x="75" y="486"/>
                  </a:lnTo>
                  <a:lnTo>
                    <a:pt x="75" y="93"/>
                  </a:lnTo>
                  <a:lnTo>
                    <a:pt x="75" y="92"/>
                  </a:lnTo>
                  <a:lnTo>
                    <a:pt x="76" y="91"/>
                  </a:lnTo>
                  <a:lnTo>
                    <a:pt x="79" y="90"/>
                  </a:lnTo>
                  <a:lnTo>
                    <a:pt x="82" y="87"/>
                  </a:lnTo>
                  <a:lnTo>
                    <a:pt x="86" y="85"/>
                  </a:lnTo>
                  <a:lnTo>
                    <a:pt x="91" y="82"/>
                  </a:lnTo>
                  <a:lnTo>
                    <a:pt x="97" y="80"/>
                  </a:lnTo>
                  <a:lnTo>
                    <a:pt x="104" y="77"/>
                  </a:lnTo>
                  <a:lnTo>
                    <a:pt x="111" y="75"/>
                  </a:lnTo>
                  <a:lnTo>
                    <a:pt x="120" y="74"/>
                  </a:lnTo>
                  <a:lnTo>
                    <a:pt x="129" y="73"/>
                  </a:lnTo>
                  <a:lnTo>
                    <a:pt x="139" y="72"/>
                  </a:lnTo>
                  <a:lnTo>
                    <a:pt x="150" y="72"/>
                  </a:lnTo>
                  <a:lnTo>
                    <a:pt x="161" y="74"/>
                  </a:lnTo>
                  <a:lnTo>
                    <a:pt x="174" y="76"/>
                  </a:lnTo>
                  <a:lnTo>
                    <a:pt x="187" y="80"/>
                  </a:lnTo>
                  <a:lnTo>
                    <a:pt x="205" y="89"/>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 name="Freeform 22"/>
            <p:cNvSpPr>
              <a:spLocks/>
            </p:cNvSpPr>
            <p:nvPr/>
          </p:nvSpPr>
          <p:spPr bwMode="auto">
            <a:xfrm>
              <a:off x="1569" y="2313"/>
              <a:ext cx="244" cy="293"/>
            </a:xfrm>
            <a:custGeom>
              <a:avLst/>
              <a:gdLst>
                <a:gd name="T0" fmla="*/ 241 w 244"/>
                <a:gd name="T1" fmla="*/ 11 h 293"/>
                <a:gd name="T2" fmla="*/ 240 w 244"/>
                <a:gd name="T3" fmla="*/ 10 h 293"/>
                <a:gd name="T4" fmla="*/ 236 w 244"/>
                <a:gd name="T5" fmla="*/ 9 h 293"/>
                <a:gd name="T6" fmla="*/ 230 w 244"/>
                <a:gd name="T7" fmla="*/ 8 h 293"/>
                <a:gd name="T8" fmla="*/ 221 w 244"/>
                <a:gd name="T9" fmla="*/ 6 h 293"/>
                <a:gd name="T10" fmla="*/ 211 w 244"/>
                <a:gd name="T11" fmla="*/ 4 h 293"/>
                <a:gd name="T12" fmla="*/ 199 w 244"/>
                <a:gd name="T13" fmla="*/ 2 h 293"/>
                <a:gd name="T14" fmla="*/ 185 w 244"/>
                <a:gd name="T15" fmla="*/ 1 h 293"/>
                <a:gd name="T16" fmla="*/ 170 w 244"/>
                <a:gd name="T17" fmla="*/ 0 h 293"/>
                <a:gd name="T18" fmla="*/ 154 w 244"/>
                <a:gd name="T19" fmla="*/ 0 h 293"/>
                <a:gd name="T20" fmla="*/ 136 w 244"/>
                <a:gd name="T21" fmla="*/ 1 h 293"/>
                <a:gd name="T22" fmla="*/ 118 w 244"/>
                <a:gd name="T23" fmla="*/ 2 h 293"/>
                <a:gd name="T24" fmla="*/ 98 w 244"/>
                <a:gd name="T25" fmla="*/ 6 h 293"/>
                <a:gd name="T26" fmla="*/ 78 w 244"/>
                <a:gd name="T27" fmla="*/ 10 h 293"/>
                <a:gd name="T28" fmla="*/ 58 w 244"/>
                <a:gd name="T29" fmla="*/ 17 h 293"/>
                <a:gd name="T30" fmla="*/ 37 w 244"/>
                <a:gd name="T31" fmla="*/ 24 h 293"/>
                <a:gd name="T32" fmla="*/ 16 w 244"/>
                <a:gd name="T33" fmla="*/ 35 h 293"/>
                <a:gd name="T34" fmla="*/ 14 w 244"/>
                <a:gd name="T35" fmla="*/ 40 h 293"/>
                <a:gd name="T36" fmla="*/ 10 w 244"/>
                <a:gd name="T37" fmla="*/ 56 h 293"/>
                <a:gd name="T38" fmla="*/ 6 w 244"/>
                <a:gd name="T39" fmla="*/ 81 h 293"/>
                <a:gd name="T40" fmla="*/ 2 w 244"/>
                <a:gd name="T41" fmla="*/ 112 h 293"/>
                <a:gd name="T42" fmla="*/ 0 w 244"/>
                <a:gd name="T43" fmla="*/ 150 h 293"/>
                <a:gd name="T44" fmla="*/ 2 w 244"/>
                <a:gd name="T45" fmla="*/ 192 h 293"/>
                <a:gd name="T46" fmla="*/ 8 w 244"/>
                <a:gd name="T47" fmla="*/ 238 h 293"/>
                <a:gd name="T48" fmla="*/ 20 w 244"/>
                <a:gd name="T49" fmla="*/ 284 h 293"/>
                <a:gd name="T50" fmla="*/ 22 w 244"/>
                <a:gd name="T51" fmla="*/ 284 h 293"/>
                <a:gd name="T52" fmla="*/ 25 w 244"/>
                <a:gd name="T53" fmla="*/ 284 h 293"/>
                <a:gd name="T54" fmla="*/ 30 w 244"/>
                <a:gd name="T55" fmla="*/ 283 h 293"/>
                <a:gd name="T56" fmla="*/ 37 w 244"/>
                <a:gd name="T57" fmla="*/ 283 h 293"/>
                <a:gd name="T58" fmla="*/ 46 w 244"/>
                <a:gd name="T59" fmla="*/ 282 h 293"/>
                <a:gd name="T60" fmla="*/ 57 w 244"/>
                <a:gd name="T61" fmla="*/ 281 h 293"/>
                <a:gd name="T62" fmla="*/ 70 w 244"/>
                <a:gd name="T63" fmla="*/ 281 h 293"/>
                <a:gd name="T64" fmla="*/ 84 w 244"/>
                <a:gd name="T65" fmla="*/ 280 h 293"/>
                <a:gd name="T66" fmla="*/ 100 w 244"/>
                <a:gd name="T67" fmla="*/ 280 h 293"/>
                <a:gd name="T68" fmla="*/ 117 w 244"/>
                <a:gd name="T69" fmla="*/ 280 h 293"/>
                <a:gd name="T70" fmla="*/ 135 w 244"/>
                <a:gd name="T71" fmla="*/ 281 h 293"/>
                <a:gd name="T72" fmla="*/ 155 w 244"/>
                <a:gd name="T73" fmla="*/ 282 h 293"/>
                <a:gd name="T74" fmla="*/ 176 w 244"/>
                <a:gd name="T75" fmla="*/ 283 h 293"/>
                <a:gd name="T76" fmla="*/ 197 w 244"/>
                <a:gd name="T77" fmla="*/ 286 h 293"/>
                <a:gd name="T78" fmla="*/ 220 w 244"/>
                <a:gd name="T79" fmla="*/ 288 h 293"/>
                <a:gd name="T80" fmla="*/ 243 w 244"/>
                <a:gd name="T81" fmla="*/ 292 h 293"/>
                <a:gd name="T82" fmla="*/ 242 w 244"/>
                <a:gd name="T83" fmla="*/ 283 h 293"/>
                <a:gd name="T84" fmla="*/ 240 w 244"/>
                <a:gd name="T85" fmla="*/ 260 h 293"/>
                <a:gd name="T86" fmla="*/ 236 w 244"/>
                <a:gd name="T87" fmla="*/ 226 h 293"/>
                <a:gd name="T88" fmla="*/ 233 w 244"/>
                <a:gd name="T89" fmla="*/ 184 h 293"/>
                <a:gd name="T90" fmla="*/ 231 w 244"/>
                <a:gd name="T91" fmla="*/ 137 h 293"/>
                <a:gd name="T92" fmla="*/ 231 w 244"/>
                <a:gd name="T93" fmla="*/ 91 h 293"/>
                <a:gd name="T94" fmla="*/ 234 w 244"/>
                <a:gd name="T95" fmla="*/ 47 h 293"/>
                <a:gd name="T96" fmla="*/ 241 w 244"/>
                <a:gd name="T97" fmla="*/ 11 h 2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4"/>
                <a:gd name="T148" fmla="*/ 0 h 293"/>
                <a:gd name="T149" fmla="*/ 244 w 244"/>
                <a:gd name="T150" fmla="*/ 293 h 2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4" h="293">
                  <a:moveTo>
                    <a:pt x="241" y="11"/>
                  </a:moveTo>
                  <a:lnTo>
                    <a:pt x="240" y="10"/>
                  </a:lnTo>
                  <a:lnTo>
                    <a:pt x="236" y="9"/>
                  </a:lnTo>
                  <a:lnTo>
                    <a:pt x="230" y="8"/>
                  </a:lnTo>
                  <a:lnTo>
                    <a:pt x="221" y="6"/>
                  </a:lnTo>
                  <a:lnTo>
                    <a:pt x="211" y="4"/>
                  </a:lnTo>
                  <a:lnTo>
                    <a:pt x="199" y="2"/>
                  </a:lnTo>
                  <a:lnTo>
                    <a:pt x="185" y="1"/>
                  </a:lnTo>
                  <a:lnTo>
                    <a:pt x="170" y="0"/>
                  </a:lnTo>
                  <a:lnTo>
                    <a:pt x="154" y="0"/>
                  </a:lnTo>
                  <a:lnTo>
                    <a:pt x="136" y="1"/>
                  </a:lnTo>
                  <a:lnTo>
                    <a:pt x="118" y="2"/>
                  </a:lnTo>
                  <a:lnTo>
                    <a:pt x="98" y="6"/>
                  </a:lnTo>
                  <a:lnTo>
                    <a:pt x="78" y="10"/>
                  </a:lnTo>
                  <a:lnTo>
                    <a:pt x="58" y="17"/>
                  </a:lnTo>
                  <a:lnTo>
                    <a:pt x="37" y="24"/>
                  </a:lnTo>
                  <a:lnTo>
                    <a:pt x="16" y="35"/>
                  </a:lnTo>
                  <a:lnTo>
                    <a:pt x="14" y="40"/>
                  </a:lnTo>
                  <a:lnTo>
                    <a:pt x="10" y="56"/>
                  </a:lnTo>
                  <a:lnTo>
                    <a:pt x="6" y="81"/>
                  </a:lnTo>
                  <a:lnTo>
                    <a:pt x="2" y="112"/>
                  </a:lnTo>
                  <a:lnTo>
                    <a:pt x="0" y="150"/>
                  </a:lnTo>
                  <a:lnTo>
                    <a:pt x="2" y="192"/>
                  </a:lnTo>
                  <a:lnTo>
                    <a:pt x="8" y="238"/>
                  </a:lnTo>
                  <a:lnTo>
                    <a:pt x="20" y="284"/>
                  </a:lnTo>
                  <a:lnTo>
                    <a:pt x="22" y="284"/>
                  </a:lnTo>
                  <a:lnTo>
                    <a:pt x="25" y="284"/>
                  </a:lnTo>
                  <a:lnTo>
                    <a:pt x="30" y="283"/>
                  </a:lnTo>
                  <a:lnTo>
                    <a:pt x="37" y="283"/>
                  </a:lnTo>
                  <a:lnTo>
                    <a:pt x="46" y="282"/>
                  </a:lnTo>
                  <a:lnTo>
                    <a:pt x="57" y="281"/>
                  </a:lnTo>
                  <a:lnTo>
                    <a:pt x="70" y="281"/>
                  </a:lnTo>
                  <a:lnTo>
                    <a:pt x="84" y="280"/>
                  </a:lnTo>
                  <a:lnTo>
                    <a:pt x="100" y="280"/>
                  </a:lnTo>
                  <a:lnTo>
                    <a:pt x="117" y="280"/>
                  </a:lnTo>
                  <a:lnTo>
                    <a:pt x="135" y="281"/>
                  </a:lnTo>
                  <a:lnTo>
                    <a:pt x="155" y="282"/>
                  </a:lnTo>
                  <a:lnTo>
                    <a:pt x="176" y="283"/>
                  </a:lnTo>
                  <a:lnTo>
                    <a:pt x="197" y="286"/>
                  </a:lnTo>
                  <a:lnTo>
                    <a:pt x="220" y="288"/>
                  </a:lnTo>
                  <a:lnTo>
                    <a:pt x="243" y="292"/>
                  </a:lnTo>
                  <a:lnTo>
                    <a:pt x="242" y="283"/>
                  </a:lnTo>
                  <a:lnTo>
                    <a:pt x="240" y="260"/>
                  </a:lnTo>
                  <a:lnTo>
                    <a:pt x="236" y="226"/>
                  </a:lnTo>
                  <a:lnTo>
                    <a:pt x="233" y="184"/>
                  </a:lnTo>
                  <a:lnTo>
                    <a:pt x="231" y="137"/>
                  </a:lnTo>
                  <a:lnTo>
                    <a:pt x="231" y="91"/>
                  </a:lnTo>
                  <a:lnTo>
                    <a:pt x="234" y="47"/>
                  </a:lnTo>
                  <a:lnTo>
                    <a:pt x="241" y="1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8" name="Freeform 23"/>
            <p:cNvSpPr>
              <a:spLocks/>
            </p:cNvSpPr>
            <p:nvPr/>
          </p:nvSpPr>
          <p:spPr bwMode="auto">
            <a:xfrm>
              <a:off x="1596" y="2392"/>
              <a:ext cx="402" cy="292"/>
            </a:xfrm>
            <a:custGeom>
              <a:avLst/>
              <a:gdLst>
                <a:gd name="T0" fmla="*/ 2 w 402"/>
                <a:gd name="T1" fmla="*/ 220 h 292"/>
                <a:gd name="T2" fmla="*/ 0 w 402"/>
                <a:gd name="T3" fmla="*/ 256 h 292"/>
                <a:gd name="T4" fmla="*/ 261 w 402"/>
                <a:gd name="T5" fmla="*/ 291 h 292"/>
                <a:gd name="T6" fmla="*/ 263 w 402"/>
                <a:gd name="T7" fmla="*/ 290 h 292"/>
                <a:gd name="T8" fmla="*/ 268 w 402"/>
                <a:gd name="T9" fmla="*/ 287 h 292"/>
                <a:gd name="T10" fmla="*/ 277 w 402"/>
                <a:gd name="T11" fmla="*/ 283 h 292"/>
                <a:gd name="T12" fmla="*/ 288 w 402"/>
                <a:gd name="T13" fmla="*/ 276 h 292"/>
                <a:gd name="T14" fmla="*/ 300 w 402"/>
                <a:gd name="T15" fmla="*/ 268 h 292"/>
                <a:gd name="T16" fmla="*/ 314 w 402"/>
                <a:gd name="T17" fmla="*/ 257 h 292"/>
                <a:gd name="T18" fmla="*/ 328 w 402"/>
                <a:gd name="T19" fmla="*/ 244 h 292"/>
                <a:gd name="T20" fmla="*/ 343 w 402"/>
                <a:gd name="T21" fmla="*/ 230 h 292"/>
                <a:gd name="T22" fmla="*/ 357 w 402"/>
                <a:gd name="T23" fmla="*/ 213 h 292"/>
                <a:gd name="T24" fmla="*/ 370 w 402"/>
                <a:gd name="T25" fmla="*/ 195 h 292"/>
                <a:gd name="T26" fmla="*/ 381 w 402"/>
                <a:gd name="T27" fmla="*/ 175 h 292"/>
                <a:gd name="T28" fmla="*/ 391 w 402"/>
                <a:gd name="T29" fmla="*/ 152 h 292"/>
                <a:gd name="T30" fmla="*/ 397 w 402"/>
                <a:gd name="T31" fmla="*/ 128 h 292"/>
                <a:gd name="T32" fmla="*/ 401 w 402"/>
                <a:gd name="T33" fmla="*/ 102 h 292"/>
                <a:gd name="T34" fmla="*/ 401 w 402"/>
                <a:gd name="T35" fmla="*/ 74 h 292"/>
                <a:gd name="T36" fmla="*/ 396 w 402"/>
                <a:gd name="T37" fmla="*/ 43 h 292"/>
                <a:gd name="T38" fmla="*/ 395 w 402"/>
                <a:gd name="T39" fmla="*/ 41 h 292"/>
                <a:gd name="T40" fmla="*/ 393 w 402"/>
                <a:gd name="T41" fmla="*/ 37 h 292"/>
                <a:gd name="T42" fmla="*/ 388 w 402"/>
                <a:gd name="T43" fmla="*/ 30 h 292"/>
                <a:gd name="T44" fmla="*/ 383 w 402"/>
                <a:gd name="T45" fmla="*/ 23 h 292"/>
                <a:gd name="T46" fmla="*/ 375 w 402"/>
                <a:gd name="T47" fmla="*/ 15 h 292"/>
                <a:gd name="T48" fmla="*/ 367 w 402"/>
                <a:gd name="T49" fmla="*/ 8 h 292"/>
                <a:gd name="T50" fmla="*/ 356 w 402"/>
                <a:gd name="T51" fmla="*/ 3 h 292"/>
                <a:gd name="T52" fmla="*/ 344 w 402"/>
                <a:gd name="T53" fmla="*/ 0 h 292"/>
                <a:gd name="T54" fmla="*/ 346 w 402"/>
                <a:gd name="T55" fmla="*/ 5 h 292"/>
                <a:gd name="T56" fmla="*/ 350 w 402"/>
                <a:gd name="T57" fmla="*/ 18 h 292"/>
                <a:gd name="T58" fmla="*/ 355 w 402"/>
                <a:gd name="T59" fmla="*/ 37 h 292"/>
                <a:gd name="T60" fmla="*/ 359 w 402"/>
                <a:gd name="T61" fmla="*/ 63 h 292"/>
                <a:gd name="T62" fmla="*/ 360 w 402"/>
                <a:gd name="T63" fmla="*/ 95 h 292"/>
                <a:gd name="T64" fmla="*/ 357 w 402"/>
                <a:gd name="T65" fmla="*/ 129 h 292"/>
                <a:gd name="T66" fmla="*/ 347 w 402"/>
                <a:gd name="T67" fmla="*/ 166 h 292"/>
                <a:gd name="T68" fmla="*/ 331 w 402"/>
                <a:gd name="T69" fmla="*/ 205 h 292"/>
                <a:gd name="T70" fmla="*/ 331 w 402"/>
                <a:gd name="T71" fmla="*/ 206 h 292"/>
                <a:gd name="T72" fmla="*/ 329 w 402"/>
                <a:gd name="T73" fmla="*/ 207 h 292"/>
                <a:gd name="T74" fmla="*/ 326 w 402"/>
                <a:gd name="T75" fmla="*/ 209 h 292"/>
                <a:gd name="T76" fmla="*/ 323 w 402"/>
                <a:gd name="T77" fmla="*/ 213 h 292"/>
                <a:gd name="T78" fmla="*/ 319 w 402"/>
                <a:gd name="T79" fmla="*/ 215 h 292"/>
                <a:gd name="T80" fmla="*/ 313 w 402"/>
                <a:gd name="T81" fmla="*/ 219 h 292"/>
                <a:gd name="T82" fmla="*/ 307 w 402"/>
                <a:gd name="T83" fmla="*/ 223 h 292"/>
                <a:gd name="T84" fmla="*/ 300 w 402"/>
                <a:gd name="T85" fmla="*/ 226 h 292"/>
                <a:gd name="T86" fmla="*/ 291 w 402"/>
                <a:gd name="T87" fmla="*/ 229 h 292"/>
                <a:gd name="T88" fmla="*/ 282 w 402"/>
                <a:gd name="T89" fmla="*/ 232 h 292"/>
                <a:gd name="T90" fmla="*/ 272 w 402"/>
                <a:gd name="T91" fmla="*/ 234 h 292"/>
                <a:gd name="T92" fmla="*/ 261 w 402"/>
                <a:gd name="T93" fmla="*/ 236 h 292"/>
                <a:gd name="T94" fmla="*/ 249 w 402"/>
                <a:gd name="T95" fmla="*/ 236 h 292"/>
                <a:gd name="T96" fmla="*/ 236 w 402"/>
                <a:gd name="T97" fmla="*/ 236 h 292"/>
                <a:gd name="T98" fmla="*/ 222 w 402"/>
                <a:gd name="T99" fmla="*/ 234 h 292"/>
                <a:gd name="T100" fmla="*/ 208 w 402"/>
                <a:gd name="T101" fmla="*/ 231 h 292"/>
                <a:gd name="T102" fmla="*/ 208 w 402"/>
                <a:gd name="T103" fmla="*/ 270 h 292"/>
                <a:gd name="T104" fmla="*/ 9 w 402"/>
                <a:gd name="T105" fmla="*/ 248 h 292"/>
                <a:gd name="T106" fmla="*/ 2 w 402"/>
                <a:gd name="T107" fmla="*/ 220 h 2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2"/>
                <a:gd name="T163" fmla="*/ 0 h 292"/>
                <a:gd name="T164" fmla="*/ 402 w 402"/>
                <a:gd name="T165" fmla="*/ 292 h 2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2" h="292">
                  <a:moveTo>
                    <a:pt x="2" y="220"/>
                  </a:moveTo>
                  <a:lnTo>
                    <a:pt x="0" y="256"/>
                  </a:lnTo>
                  <a:lnTo>
                    <a:pt x="261" y="291"/>
                  </a:lnTo>
                  <a:lnTo>
                    <a:pt x="263" y="290"/>
                  </a:lnTo>
                  <a:lnTo>
                    <a:pt x="268" y="287"/>
                  </a:lnTo>
                  <a:lnTo>
                    <a:pt x="277" y="283"/>
                  </a:lnTo>
                  <a:lnTo>
                    <a:pt x="288" y="276"/>
                  </a:lnTo>
                  <a:lnTo>
                    <a:pt x="300" y="268"/>
                  </a:lnTo>
                  <a:lnTo>
                    <a:pt x="314" y="257"/>
                  </a:lnTo>
                  <a:lnTo>
                    <a:pt x="328" y="244"/>
                  </a:lnTo>
                  <a:lnTo>
                    <a:pt x="343" y="230"/>
                  </a:lnTo>
                  <a:lnTo>
                    <a:pt x="357" y="213"/>
                  </a:lnTo>
                  <a:lnTo>
                    <a:pt x="370" y="195"/>
                  </a:lnTo>
                  <a:lnTo>
                    <a:pt x="381" y="175"/>
                  </a:lnTo>
                  <a:lnTo>
                    <a:pt x="391" y="152"/>
                  </a:lnTo>
                  <a:lnTo>
                    <a:pt x="397" y="128"/>
                  </a:lnTo>
                  <a:lnTo>
                    <a:pt x="401" y="102"/>
                  </a:lnTo>
                  <a:lnTo>
                    <a:pt x="401" y="74"/>
                  </a:lnTo>
                  <a:lnTo>
                    <a:pt x="396" y="43"/>
                  </a:lnTo>
                  <a:lnTo>
                    <a:pt x="395" y="41"/>
                  </a:lnTo>
                  <a:lnTo>
                    <a:pt x="393" y="37"/>
                  </a:lnTo>
                  <a:lnTo>
                    <a:pt x="388" y="30"/>
                  </a:lnTo>
                  <a:lnTo>
                    <a:pt x="383" y="23"/>
                  </a:lnTo>
                  <a:lnTo>
                    <a:pt x="375" y="15"/>
                  </a:lnTo>
                  <a:lnTo>
                    <a:pt x="367" y="8"/>
                  </a:lnTo>
                  <a:lnTo>
                    <a:pt x="356" y="3"/>
                  </a:lnTo>
                  <a:lnTo>
                    <a:pt x="344" y="0"/>
                  </a:lnTo>
                  <a:lnTo>
                    <a:pt x="346" y="5"/>
                  </a:lnTo>
                  <a:lnTo>
                    <a:pt x="350" y="18"/>
                  </a:lnTo>
                  <a:lnTo>
                    <a:pt x="355" y="37"/>
                  </a:lnTo>
                  <a:lnTo>
                    <a:pt x="359" y="63"/>
                  </a:lnTo>
                  <a:lnTo>
                    <a:pt x="360" y="95"/>
                  </a:lnTo>
                  <a:lnTo>
                    <a:pt x="357" y="129"/>
                  </a:lnTo>
                  <a:lnTo>
                    <a:pt x="347" y="166"/>
                  </a:lnTo>
                  <a:lnTo>
                    <a:pt x="331" y="205"/>
                  </a:lnTo>
                  <a:lnTo>
                    <a:pt x="331" y="206"/>
                  </a:lnTo>
                  <a:lnTo>
                    <a:pt x="329" y="207"/>
                  </a:lnTo>
                  <a:lnTo>
                    <a:pt x="326" y="209"/>
                  </a:lnTo>
                  <a:lnTo>
                    <a:pt x="323" y="213"/>
                  </a:lnTo>
                  <a:lnTo>
                    <a:pt x="319" y="215"/>
                  </a:lnTo>
                  <a:lnTo>
                    <a:pt x="313" y="219"/>
                  </a:lnTo>
                  <a:lnTo>
                    <a:pt x="307" y="223"/>
                  </a:lnTo>
                  <a:lnTo>
                    <a:pt x="300" y="226"/>
                  </a:lnTo>
                  <a:lnTo>
                    <a:pt x="291" y="229"/>
                  </a:lnTo>
                  <a:lnTo>
                    <a:pt x="282" y="232"/>
                  </a:lnTo>
                  <a:lnTo>
                    <a:pt x="272" y="234"/>
                  </a:lnTo>
                  <a:lnTo>
                    <a:pt x="261" y="236"/>
                  </a:lnTo>
                  <a:lnTo>
                    <a:pt x="249" y="236"/>
                  </a:lnTo>
                  <a:lnTo>
                    <a:pt x="236" y="236"/>
                  </a:lnTo>
                  <a:lnTo>
                    <a:pt x="222" y="234"/>
                  </a:lnTo>
                  <a:lnTo>
                    <a:pt x="208" y="231"/>
                  </a:lnTo>
                  <a:lnTo>
                    <a:pt x="208" y="270"/>
                  </a:lnTo>
                  <a:lnTo>
                    <a:pt x="9" y="248"/>
                  </a:lnTo>
                  <a:lnTo>
                    <a:pt x="2" y="22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9" name="Freeform 24"/>
            <p:cNvSpPr>
              <a:spLocks/>
            </p:cNvSpPr>
            <p:nvPr/>
          </p:nvSpPr>
          <p:spPr bwMode="auto">
            <a:xfrm>
              <a:off x="1544" y="2678"/>
              <a:ext cx="296" cy="102"/>
            </a:xfrm>
            <a:custGeom>
              <a:avLst/>
              <a:gdLst>
                <a:gd name="T0" fmla="*/ 295 w 296"/>
                <a:gd name="T1" fmla="*/ 36 h 102"/>
                <a:gd name="T2" fmla="*/ 4 w 296"/>
                <a:gd name="T3" fmla="*/ 0 h 102"/>
                <a:gd name="T4" fmla="*/ 0 w 296"/>
                <a:gd name="T5" fmla="*/ 36 h 102"/>
                <a:gd name="T6" fmla="*/ 286 w 296"/>
                <a:gd name="T7" fmla="*/ 101 h 102"/>
                <a:gd name="T8" fmla="*/ 295 w 296"/>
                <a:gd name="T9" fmla="*/ 36 h 102"/>
                <a:gd name="T10" fmla="*/ 0 60000 65536"/>
                <a:gd name="T11" fmla="*/ 0 60000 65536"/>
                <a:gd name="T12" fmla="*/ 0 60000 65536"/>
                <a:gd name="T13" fmla="*/ 0 60000 65536"/>
                <a:gd name="T14" fmla="*/ 0 60000 65536"/>
                <a:gd name="T15" fmla="*/ 0 w 296"/>
                <a:gd name="T16" fmla="*/ 0 h 102"/>
                <a:gd name="T17" fmla="*/ 296 w 296"/>
                <a:gd name="T18" fmla="*/ 102 h 102"/>
              </a:gdLst>
              <a:ahLst/>
              <a:cxnLst>
                <a:cxn ang="T10">
                  <a:pos x="T0" y="T1"/>
                </a:cxn>
                <a:cxn ang="T11">
                  <a:pos x="T2" y="T3"/>
                </a:cxn>
                <a:cxn ang="T12">
                  <a:pos x="T4" y="T5"/>
                </a:cxn>
                <a:cxn ang="T13">
                  <a:pos x="T6" y="T7"/>
                </a:cxn>
                <a:cxn ang="T14">
                  <a:pos x="T8" y="T9"/>
                </a:cxn>
              </a:cxnLst>
              <a:rect l="T15" t="T16" r="T17" b="T18"/>
              <a:pathLst>
                <a:path w="296" h="102">
                  <a:moveTo>
                    <a:pt x="295" y="36"/>
                  </a:moveTo>
                  <a:lnTo>
                    <a:pt x="4" y="0"/>
                  </a:lnTo>
                  <a:lnTo>
                    <a:pt x="0" y="36"/>
                  </a:lnTo>
                  <a:lnTo>
                    <a:pt x="286" y="101"/>
                  </a:lnTo>
                  <a:lnTo>
                    <a:pt x="295" y="3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0" name="Freeform 25"/>
            <p:cNvSpPr>
              <a:spLocks/>
            </p:cNvSpPr>
            <p:nvPr/>
          </p:nvSpPr>
          <p:spPr bwMode="auto">
            <a:xfrm>
              <a:off x="1692" y="2711"/>
              <a:ext cx="126" cy="46"/>
            </a:xfrm>
            <a:custGeom>
              <a:avLst/>
              <a:gdLst>
                <a:gd name="T0" fmla="*/ 125 w 126"/>
                <a:gd name="T1" fmla="*/ 20 h 46"/>
                <a:gd name="T2" fmla="*/ 1 w 126"/>
                <a:gd name="T3" fmla="*/ 0 h 46"/>
                <a:gd name="T4" fmla="*/ 0 w 126"/>
                <a:gd name="T5" fmla="*/ 19 h 46"/>
                <a:gd name="T6" fmla="*/ 122 w 126"/>
                <a:gd name="T7" fmla="*/ 45 h 46"/>
                <a:gd name="T8" fmla="*/ 125 w 126"/>
                <a:gd name="T9" fmla="*/ 20 h 46"/>
                <a:gd name="T10" fmla="*/ 0 60000 65536"/>
                <a:gd name="T11" fmla="*/ 0 60000 65536"/>
                <a:gd name="T12" fmla="*/ 0 60000 65536"/>
                <a:gd name="T13" fmla="*/ 0 60000 65536"/>
                <a:gd name="T14" fmla="*/ 0 60000 65536"/>
                <a:gd name="T15" fmla="*/ 0 w 126"/>
                <a:gd name="T16" fmla="*/ 0 h 46"/>
                <a:gd name="T17" fmla="*/ 126 w 126"/>
                <a:gd name="T18" fmla="*/ 46 h 46"/>
              </a:gdLst>
              <a:ahLst/>
              <a:cxnLst>
                <a:cxn ang="T10">
                  <a:pos x="T0" y="T1"/>
                </a:cxn>
                <a:cxn ang="T11">
                  <a:pos x="T2" y="T3"/>
                </a:cxn>
                <a:cxn ang="T12">
                  <a:pos x="T4" y="T5"/>
                </a:cxn>
                <a:cxn ang="T13">
                  <a:pos x="T6" y="T7"/>
                </a:cxn>
                <a:cxn ang="T14">
                  <a:pos x="T8" y="T9"/>
                </a:cxn>
              </a:cxnLst>
              <a:rect l="T15" t="T16" r="T17" b="T18"/>
              <a:pathLst>
                <a:path w="126" h="46">
                  <a:moveTo>
                    <a:pt x="125" y="20"/>
                  </a:moveTo>
                  <a:lnTo>
                    <a:pt x="1" y="0"/>
                  </a:lnTo>
                  <a:lnTo>
                    <a:pt x="0" y="19"/>
                  </a:lnTo>
                  <a:lnTo>
                    <a:pt x="122" y="45"/>
                  </a:lnTo>
                  <a:lnTo>
                    <a:pt x="125" y="2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1" name="Freeform 26"/>
            <p:cNvSpPr>
              <a:spLocks/>
            </p:cNvSpPr>
            <p:nvPr/>
          </p:nvSpPr>
          <p:spPr bwMode="auto">
            <a:xfrm>
              <a:off x="1563" y="2688"/>
              <a:ext cx="85" cy="35"/>
            </a:xfrm>
            <a:custGeom>
              <a:avLst/>
              <a:gdLst>
                <a:gd name="T0" fmla="*/ 84 w 85"/>
                <a:gd name="T1" fmla="*/ 16 h 35"/>
                <a:gd name="T2" fmla="*/ 0 w 85"/>
                <a:gd name="T3" fmla="*/ 0 h 35"/>
                <a:gd name="T4" fmla="*/ 1 w 85"/>
                <a:gd name="T5" fmla="*/ 16 h 35"/>
                <a:gd name="T6" fmla="*/ 81 w 85"/>
                <a:gd name="T7" fmla="*/ 34 h 35"/>
                <a:gd name="T8" fmla="*/ 84 w 85"/>
                <a:gd name="T9" fmla="*/ 16 h 35"/>
                <a:gd name="T10" fmla="*/ 0 60000 65536"/>
                <a:gd name="T11" fmla="*/ 0 60000 65536"/>
                <a:gd name="T12" fmla="*/ 0 60000 65536"/>
                <a:gd name="T13" fmla="*/ 0 60000 65536"/>
                <a:gd name="T14" fmla="*/ 0 60000 65536"/>
                <a:gd name="T15" fmla="*/ 0 w 85"/>
                <a:gd name="T16" fmla="*/ 0 h 35"/>
                <a:gd name="T17" fmla="*/ 85 w 85"/>
                <a:gd name="T18" fmla="*/ 35 h 35"/>
              </a:gdLst>
              <a:ahLst/>
              <a:cxnLst>
                <a:cxn ang="T10">
                  <a:pos x="T0" y="T1"/>
                </a:cxn>
                <a:cxn ang="T11">
                  <a:pos x="T2" y="T3"/>
                </a:cxn>
                <a:cxn ang="T12">
                  <a:pos x="T4" y="T5"/>
                </a:cxn>
                <a:cxn ang="T13">
                  <a:pos x="T6" y="T7"/>
                </a:cxn>
                <a:cxn ang="T14">
                  <a:pos x="T8" y="T9"/>
                </a:cxn>
              </a:cxnLst>
              <a:rect l="T15" t="T16" r="T17" b="T18"/>
              <a:pathLst>
                <a:path w="85" h="35">
                  <a:moveTo>
                    <a:pt x="84" y="16"/>
                  </a:moveTo>
                  <a:lnTo>
                    <a:pt x="0" y="0"/>
                  </a:lnTo>
                  <a:lnTo>
                    <a:pt x="1" y="16"/>
                  </a:lnTo>
                  <a:lnTo>
                    <a:pt x="81" y="34"/>
                  </a:lnTo>
                  <a:lnTo>
                    <a:pt x="84"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2" name="Freeform 27"/>
            <p:cNvSpPr>
              <a:spLocks/>
            </p:cNvSpPr>
            <p:nvPr/>
          </p:nvSpPr>
          <p:spPr bwMode="auto">
            <a:xfrm>
              <a:off x="1352" y="2721"/>
              <a:ext cx="497" cy="176"/>
            </a:xfrm>
            <a:custGeom>
              <a:avLst/>
              <a:gdLst>
                <a:gd name="T0" fmla="*/ 0 w 497"/>
                <a:gd name="T1" fmla="*/ 53 h 176"/>
                <a:gd name="T2" fmla="*/ 1 w 497"/>
                <a:gd name="T3" fmla="*/ 53 h 176"/>
                <a:gd name="T4" fmla="*/ 4 w 497"/>
                <a:gd name="T5" fmla="*/ 52 h 176"/>
                <a:gd name="T6" fmla="*/ 9 w 497"/>
                <a:gd name="T7" fmla="*/ 51 h 176"/>
                <a:gd name="T8" fmla="*/ 16 w 497"/>
                <a:gd name="T9" fmla="*/ 50 h 176"/>
                <a:gd name="T10" fmla="*/ 23 w 497"/>
                <a:gd name="T11" fmla="*/ 48 h 176"/>
                <a:gd name="T12" fmla="*/ 32 w 497"/>
                <a:gd name="T13" fmla="*/ 46 h 176"/>
                <a:gd name="T14" fmla="*/ 42 w 497"/>
                <a:gd name="T15" fmla="*/ 43 h 176"/>
                <a:gd name="T16" fmla="*/ 53 w 497"/>
                <a:gd name="T17" fmla="*/ 41 h 176"/>
                <a:gd name="T18" fmla="*/ 64 w 497"/>
                <a:gd name="T19" fmla="*/ 37 h 176"/>
                <a:gd name="T20" fmla="*/ 74 w 497"/>
                <a:gd name="T21" fmla="*/ 34 h 176"/>
                <a:gd name="T22" fmla="*/ 85 w 497"/>
                <a:gd name="T23" fmla="*/ 29 h 176"/>
                <a:gd name="T24" fmla="*/ 96 w 497"/>
                <a:gd name="T25" fmla="*/ 25 h 176"/>
                <a:gd name="T26" fmla="*/ 107 w 497"/>
                <a:gd name="T27" fmla="*/ 19 h 176"/>
                <a:gd name="T28" fmla="*/ 116 w 497"/>
                <a:gd name="T29" fmla="*/ 14 h 176"/>
                <a:gd name="T30" fmla="*/ 125 w 497"/>
                <a:gd name="T31" fmla="*/ 7 h 176"/>
                <a:gd name="T32" fmla="*/ 132 w 497"/>
                <a:gd name="T33" fmla="*/ 0 h 176"/>
                <a:gd name="T34" fmla="*/ 496 w 497"/>
                <a:gd name="T35" fmla="*/ 89 h 176"/>
                <a:gd name="T36" fmla="*/ 495 w 497"/>
                <a:gd name="T37" fmla="*/ 90 h 176"/>
                <a:gd name="T38" fmla="*/ 493 w 497"/>
                <a:gd name="T39" fmla="*/ 92 h 176"/>
                <a:gd name="T40" fmla="*/ 490 w 497"/>
                <a:gd name="T41" fmla="*/ 95 h 176"/>
                <a:gd name="T42" fmla="*/ 486 w 497"/>
                <a:gd name="T43" fmla="*/ 100 h 176"/>
                <a:gd name="T44" fmla="*/ 480 w 497"/>
                <a:gd name="T45" fmla="*/ 105 h 176"/>
                <a:gd name="T46" fmla="*/ 474 w 497"/>
                <a:gd name="T47" fmla="*/ 111 h 176"/>
                <a:gd name="T48" fmla="*/ 467 w 497"/>
                <a:gd name="T49" fmla="*/ 118 h 176"/>
                <a:gd name="T50" fmla="*/ 459 w 497"/>
                <a:gd name="T51" fmla="*/ 124 h 176"/>
                <a:gd name="T52" fmla="*/ 450 w 497"/>
                <a:gd name="T53" fmla="*/ 132 h 176"/>
                <a:gd name="T54" fmla="*/ 441 w 497"/>
                <a:gd name="T55" fmla="*/ 139 h 176"/>
                <a:gd name="T56" fmla="*/ 432 w 497"/>
                <a:gd name="T57" fmla="*/ 146 h 176"/>
                <a:gd name="T58" fmla="*/ 422 w 497"/>
                <a:gd name="T59" fmla="*/ 153 h 176"/>
                <a:gd name="T60" fmla="*/ 413 w 497"/>
                <a:gd name="T61" fmla="*/ 160 h 176"/>
                <a:gd name="T62" fmla="*/ 403 w 497"/>
                <a:gd name="T63" fmla="*/ 165 h 176"/>
                <a:gd name="T64" fmla="*/ 393 w 497"/>
                <a:gd name="T65" fmla="*/ 171 h 176"/>
                <a:gd name="T66" fmla="*/ 384 w 497"/>
                <a:gd name="T67" fmla="*/ 175 h 176"/>
                <a:gd name="T68" fmla="*/ 0 w 497"/>
                <a:gd name="T69" fmla="*/ 53 h 1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7"/>
                <a:gd name="T106" fmla="*/ 0 h 176"/>
                <a:gd name="T107" fmla="*/ 497 w 497"/>
                <a:gd name="T108" fmla="*/ 176 h 17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7" h="176">
                  <a:moveTo>
                    <a:pt x="0" y="53"/>
                  </a:moveTo>
                  <a:lnTo>
                    <a:pt x="1" y="53"/>
                  </a:lnTo>
                  <a:lnTo>
                    <a:pt x="4" y="52"/>
                  </a:lnTo>
                  <a:lnTo>
                    <a:pt x="9" y="51"/>
                  </a:lnTo>
                  <a:lnTo>
                    <a:pt x="16" y="50"/>
                  </a:lnTo>
                  <a:lnTo>
                    <a:pt x="23" y="48"/>
                  </a:lnTo>
                  <a:lnTo>
                    <a:pt x="32" y="46"/>
                  </a:lnTo>
                  <a:lnTo>
                    <a:pt x="42" y="43"/>
                  </a:lnTo>
                  <a:lnTo>
                    <a:pt x="53" y="41"/>
                  </a:lnTo>
                  <a:lnTo>
                    <a:pt x="64" y="37"/>
                  </a:lnTo>
                  <a:lnTo>
                    <a:pt x="74" y="34"/>
                  </a:lnTo>
                  <a:lnTo>
                    <a:pt x="85" y="29"/>
                  </a:lnTo>
                  <a:lnTo>
                    <a:pt x="96" y="25"/>
                  </a:lnTo>
                  <a:lnTo>
                    <a:pt x="107" y="19"/>
                  </a:lnTo>
                  <a:lnTo>
                    <a:pt x="116" y="14"/>
                  </a:lnTo>
                  <a:lnTo>
                    <a:pt x="125" y="7"/>
                  </a:lnTo>
                  <a:lnTo>
                    <a:pt x="132" y="0"/>
                  </a:lnTo>
                  <a:lnTo>
                    <a:pt x="496" y="89"/>
                  </a:lnTo>
                  <a:lnTo>
                    <a:pt x="495" y="90"/>
                  </a:lnTo>
                  <a:lnTo>
                    <a:pt x="493" y="92"/>
                  </a:lnTo>
                  <a:lnTo>
                    <a:pt x="490" y="95"/>
                  </a:lnTo>
                  <a:lnTo>
                    <a:pt x="486" y="100"/>
                  </a:lnTo>
                  <a:lnTo>
                    <a:pt x="480" y="105"/>
                  </a:lnTo>
                  <a:lnTo>
                    <a:pt x="474" y="111"/>
                  </a:lnTo>
                  <a:lnTo>
                    <a:pt x="467" y="118"/>
                  </a:lnTo>
                  <a:lnTo>
                    <a:pt x="459" y="124"/>
                  </a:lnTo>
                  <a:lnTo>
                    <a:pt x="450" y="132"/>
                  </a:lnTo>
                  <a:lnTo>
                    <a:pt x="441" y="139"/>
                  </a:lnTo>
                  <a:lnTo>
                    <a:pt x="432" y="146"/>
                  </a:lnTo>
                  <a:lnTo>
                    <a:pt x="422" y="153"/>
                  </a:lnTo>
                  <a:lnTo>
                    <a:pt x="413" y="160"/>
                  </a:lnTo>
                  <a:lnTo>
                    <a:pt x="403" y="165"/>
                  </a:lnTo>
                  <a:lnTo>
                    <a:pt x="393" y="171"/>
                  </a:lnTo>
                  <a:lnTo>
                    <a:pt x="384" y="175"/>
                  </a:lnTo>
                  <a:lnTo>
                    <a:pt x="0" y="5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3" name="Freeform 28"/>
            <p:cNvSpPr>
              <a:spLocks/>
            </p:cNvSpPr>
            <p:nvPr/>
          </p:nvSpPr>
          <p:spPr bwMode="auto">
            <a:xfrm>
              <a:off x="1846" y="2703"/>
              <a:ext cx="178" cy="84"/>
            </a:xfrm>
            <a:custGeom>
              <a:avLst/>
              <a:gdLst>
                <a:gd name="T0" fmla="*/ 18 w 178"/>
                <a:gd name="T1" fmla="*/ 83 h 84"/>
                <a:gd name="T2" fmla="*/ 177 w 178"/>
                <a:gd name="T3" fmla="*/ 33 h 84"/>
                <a:gd name="T4" fmla="*/ 81 w 178"/>
                <a:gd name="T5" fmla="*/ 0 h 84"/>
                <a:gd name="T6" fmla="*/ 2 w 178"/>
                <a:gd name="T7" fmla="*/ 10 h 84"/>
                <a:gd name="T8" fmla="*/ 0 w 178"/>
                <a:gd name="T9" fmla="*/ 78 h 84"/>
                <a:gd name="T10" fmla="*/ 18 w 178"/>
                <a:gd name="T11" fmla="*/ 83 h 84"/>
                <a:gd name="T12" fmla="*/ 0 60000 65536"/>
                <a:gd name="T13" fmla="*/ 0 60000 65536"/>
                <a:gd name="T14" fmla="*/ 0 60000 65536"/>
                <a:gd name="T15" fmla="*/ 0 60000 65536"/>
                <a:gd name="T16" fmla="*/ 0 60000 65536"/>
                <a:gd name="T17" fmla="*/ 0 60000 65536"/>
                <a:gd name="T18" fmla="*/ 0 w 178"/>
                <a:gd name="T19" fmla="*/ 0 h 84"/>
                <a:gd name="T20" fmla="*/ 178 w 178"/>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178" h="84">
                  <a:moveTo>
                    <a:pt x="18" y="83"/>
                  </a:moveTo>
                  <a:lnTo>
                    <a:pt x="177" y="33"/>
                  </a:lnTo>
                  <a:lnTo>
                    <a:pt x="81" y="0"/>
                  </a:lnTo>
                  <a:lnTo>
                    <a:pt x="2" y="10"/>
                  </a:lnTo>
                  <a:lnTo>
                    <a:pt x="0" y="78"/>
                  </a:lnTo>
                  <a:lnTo>
                    <a:pt x="18" y="8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4" name="Freeform 29"/>
            <p:cNvSpPr>
              <a:spLocks/>
            </p:cNvSpPr>
            <p:nvPr/>
          </p:nvSpPr>
          <p:spPr bwMode="auto">
            <a:xfrm>
              <a:off x="1390" y="2345"/>
              <a:ext cx="95" cy="399"/>
            </a:xfrm>
            <a:custGeom>
              <a:avLst/>
              <a:gdLst>
                <a:gd name="T0" fmla="*/ 94 w 95"/>
                <a:gd name="T1" fmla="*/ 9 h 399"/>
                <a:gd name="T2" fmla="*/ 94 w 95"/>
                <a:gd name="T3" fmla="*/ 9 h 399"/>
                <a:gd name="T4" fmla="*/ 92 w 95"/>
                <a:gd name="T5" fmla="*/ 8 h 399"/>
                <a:gd name="T6" fmla="*/ 90 w 95"/>
                <a:gd name="T7" fmla="*/ 7 h 399"/>
                <a:gd name="T8" fmla="*/ 86 w 95"/>
                <a:gd name="T9" fmla="*/ 6 h 399"/>
                <a:gd name="T10" fmla="*/ 82 w 95"/>
                <a:gd name="T11" fmla="*/ 4 h 399"/>
                <a:gd name="T12" fmla="*/ 77 w 95"/>
                <a:gd name="T13" fmla="*/ 3 h 399"/>
                <a:gd name="T14" fmla="*/ 71 w 95"/>
                <a:gd name="T15" fmla="*/ 2 h 399"/>
                <a:gd name="T16" fmla="*/ 65 w 95"/>
                <a:gd name="T17" fmla="*/ 0 h 399"/>
                <a:gd name="T18" fmla="*/ 58 w 95"/>
                <a:gd name="T19" fmla="*/ 0 h 399"/>
                <a:gd name="T20" fmla="*/ 50 w 95"/>
                <a:gd name="T21" fmla="*/ 0 h 399"/>
                <a:gd name="T22" fmla="*/ 43 w 95"/>
                <a:gd name="T23" fmla="*/ 1 h 399"/>
                <a:gd name="T24" fmla="*/ 34 w 95"/>
                <a:gd name="T25" fmla="*/ 2 h 399"/>
                <a:gd name="T26" fmla="*/ 26 w 95"/>
                <a:gd name="T27" fmla="*/ 5 h 399"/>
                <a:gd name="T28" fmla="*/ 18 w 95"/>
                <a:gd name="T29" fmla="*/ 8 h 399"/>
                <a:gd name="T30" fmla="*/ 9 w 95"/>
                <a:gd name="T31" fmla="*/ 13 h 399"/>
                <a:gd name="T32" fmla="*/ 0 w 95"/>
                <a:gd name="T33" fmla="*/ 19 h 399"/>
                <a:gd name="T34" fmla="*/ 0 w 95"/>
                <a:gd name="T35" fmla="*/ 398 h 399"/>
                <a:gd name="T36" fmla="*/ 0 w 95"/>
                <a:gd name="T37" fmla="*/ 398 h 399"/>
                <a:gd name="T38" fmla="*/ 2 w 95"/>
                <a:gd name="T39" fmla="*/ 398 h 399"/>
                <a:gd name="T40" fmla="*/ 5 w 95"/>
                <a:gd name="T41" fmla="*/ 398 h 399"/>
                <a:gd name="T42" fmla="*/ 9 w 95"/>
                <a:gd name="T43" fmla="*/ 397 h 399"/>
                <a:gd name="T44" fmla="*/ 13 w 95"/>
                <a:gd name="T45" fmla="*/ 396 h 399"/>
                <a:gd name="T46" fmla="*/ 18 w 95"/>
                <a:gd name="T47" fmla="*/ 396 h 399"/>
                <a:gd name="T48" fmla="*/ 24 w 95"/>
                <a:gd name="T49" fmla="*/ 394 h 399"/>
                <a:gd name="T50" fmla="*/ 31 w 95"/>
                <a:gd name="T51" fmla="*/ 392 h 399"/>
                <a:gd name="T52" fmla="*/ 38 w 95"/>
                <a:gd name="T53" fmla="*/ 390 h 399"/>
                <a:gd name="T54" fmla="*/ 45 w 95"/>
                <a:gd name="T55" fmla="*/ 388 h 399"/>
                <a:gd name="T56" fmla="*/ 54 w 95"/>
                <a:gd name="T57" fmla="*/ 385 h 399"/>
                <a:gd name="T58" fmla="*/ 61 w 95"/>
                <a:gd name="T59" fmla="*/ 381 h 399"/>
                <a:gd name="T60" fmla="*/ 70 w 95"/>
                <a:gd name="T61" fmla="*/ 376 h 399"/>
                <a:gd name="T62" fmla="*/ 78 w 95"/>
                <a:gd name="T63" fmla="*/ 372 h 399"/>
                <a:gd name="T64" fmla="*/ 86 w 95"/>
                <a:gd name="T65" fmla="*/ 366 h 399"/>
                <a:gd name="T66" fmla="*/ 94 w 95"/>
                <a:gd name="T67" fmla="*/ 360 h 399"/>
                <a:gd name="T68" fmla="*/ 94 w 95"/>
                <a:gd name="T69" fmla="*/ 9 h 3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5"/>
                <a:gd name="T106" fmla="*/ 0 h 399"/>
                <a:gd name="T107" fmla="*/ 95 w 95"/>
                <a:gd name="T108" fmla="*/ 399 h 3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5" h="399">
                  <a:moveTo>
                    <a:pt x="94" y="9"/>
                  </a:moveTo>
                  <a:lnTo>
                    <a:pt x="94" y="9"/>
                  </a:lnTo>
                  <a:lnTo>
                    <a:pt x="92" y="8"/>
                  </a:lnTo>
                  <a:lnTo>
                    <a:pt x="90" y="7"/>
                  </a:lnTo>
                  <a:lnTo>
                    <a:pt x="86" y="6"/>
                  </a:lnTo>
                  <a:lnTo>
                    <a:pt x="82" y="4"/>
                  </a:lnTo>
                  <a:lnTo>
                    <a:pt x="77" y="3"/>
                  </a:lnTo>
                  <a:lnTo>
                    <a:pt x="71" y="2"/>
                  </a:lnTo>
                  <a:lnTo>
                    <a:pt x="65" y="0"/>
                  </a:lnTo>
                  <a:lnTo>
                    <a:pt x="58" y="0"/>
                  </a:lnTo>
                  <a:lnTo>
                    <a:pt x="50" y="0"/>
                  </a:lnTo>
                  <a:lnTo>
                    <a:pt x="43" y="1"/>
                  </a:lnTo>
                  <a:lnTo>
                    <a:pt x="34" y="2"/>
                  </a:lnTo>
                  <a:lnTo>
                    <a:pt x="26" y="5"/>
                  </a:lnTo>
                  <a:lnTo>
                    <a:pt x="18" y="8"/>
                  </a:lnTo>
                  <a:lnTo>
                    <a:pt x="9" y="13"/>
                  </a:lnTo>
                  <a:lnTo>
                    <a:pt x="0" y="19"/>
                  </a:lnTo>
                  <a:lnTo>
                    <a:pt x="0" y="398"/>
                  </a:lnTo>
                  <a:lnTo>
                    <a:pt x="2" y="398"/>
                  </a:lnTo>
                  <a:lnTo>
                    <a:pt x="5" y="398"/>
                  </a:lnTo>
                  <a:lnTo>
                    <a:pt x="9" y="397"/>
                  </a:lnTo>
                  <a:lnTo>
                    <a:pt x="13" y="396"/>
                  </a:lnTo>
                  <a:lnTo>
                    <a:pt x="18" y="396"/>
                  </a:lnTo>
                  <a:lnTo>
                    <a:pt x="24" y="394"/>
                  </a:lnTo>
                  <a:lnTo>
                    <a:pt x="31" y="392"/>
                  </a:lnTo>
                  <a:lnTo>
                    <a:pt x="38" y="390"/>
                  </a:lnTo>
                  <a:lnTo>
                    <a:pt x="45" y="388"/>
                  </a:lnTo>
                  <a:lnTo>
                    <a:pt x="54" y="385"/>
                  </a:lnTo>
                  <a:lnTo>
                    <a:pt x="61" y="381"/>
                  </a:lnTo>
                  <a:lnTo>
                    <a:pt x="70" y="376"/>
                  </a:lnTo>
                  <a:lnTo>
                    <a:pt x="78" y="372"/>
                  </a:lnTo>
                  <a:lnTo>
                    <a:pt x="86" y="366"/>
                  </a:lnTo>
                  <a:lnTo>
                    <a:pt x="94" y="360"/>
                  </a:lnTo>
                  <a:lnTo>
                    <a:pt x="94"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5" name="Freeform 30"/>
            <p:cNvSpPr>
              <a:spLocks/>
            </p:cNvSpPr>
            <p:nvPr/>
          </p:nvSpPr>
          <p:spPr bwMode="auto">
            <a:xfrm>
              <a:off x="1392" y="2349"/>
              <a:ext cx="82" cy="336"/>
            </a:xfrm>
            <a:custGeom>
              <a:avLst/>
              <a:gdLst>
                <a:gd name="T0" fmla="*/ 81 w 82"/>
                <a:gd name="T1" fmla="*/ 8 h 336"/>
                <a:gd name="T2" fmla="*/ 81 w 82"/>
                <a:gd name="T3" fmla="*/ 8 h 336"/>
                <a:gd name="T4" fmla="*/ 79 w 82"/>
                <a:gd name="T5" fmla="*/ 7 h 336"/>
                <a:gd name="T6" fmla="*/ 77 w 82"/>
                <a:gd name="T7" fmla="*/ 6 h 336"/>
                <a:gd name="T8" fmla="*/ 74 w 82"/>
                <a:gd name="T9" fmla="*/ 5 h 336"/>
                <a:gd name="T10" fmla="*/ 70 w 82"/>
                <a:gd name="T11" fmla="*/ 4 h 336"/>
                <a:gd name="T12" fmla="*/ 66 w 82"/>
                <a:gd name="T13" fmla="*/ 2 h 336"/>
                <a:gd name="T14" fmla="*/ 61 w 82"/>
                <a:gd name="T15" fmla="*/ 2 h 336"/>
                <a:gd name="T16" fmla="*/ 56 w 82"/>
                <a:gd name="T17" fmla="*/ 0 h 336"/>
                <a:gd name="T18" fmla="*/ 50 w 82"/>
                <a:gd name="T19" fmla="*/ 0 h 336"/>
                <a:gd name="T20" fmla="*/ 43 w 82"/>
                <a:gd name="T21" fmla="*/ 0 h 336"/>
                <a:gd name="T22" fmla="*/ 37 w 82"/>
                <a:gd name="T23" fmla="*/ 0 h 336"/>
                <a:gd name="T24" fmla="*/ 30 w 82"/>
                <a:gd name="T25" fmla="*/ 2 h 336"/>
                <a:gd name="T26" fmla="*/ 23 w 82"/>
                <a:gd name="T27" fmla="*/ 4 h 336"/>
                <a:gd name="T28" fmla="*/ 15 w 82"/>
                <a:gd name="T29" fmla="*/ 7 h 336"/>
                <a:gd name="T30" fmla="*/ 8 w 82"/>
                <a:gd name="T31" fmla="*/ 11 h 336"/>
                <a:gd name="T32" fmla="*/ 0 w 82"/>
                <a:gd name="T33" fmla="*/ 16 h 336"/>
                <a:gd name="T34" fmla="*/ 0 w 82"/>
                <a:gd name="T35" fmla="*/ 335 h 336"/>
                <a:gd name="T36" fmla="*/ 0 w 82"/>
                <a:gd name="T37" fmla="*/ 335 h 336"/>
                <a:gd name="T38" fmla="*/ 2 w 82"/>
                <a:gd name="T39" fmla="*/ 335 h 336"/>
                <a:gd name="T40" fmla="*/ 5 w 82"/>
                <a:gd name="T41" fmla="*/ 335 h 336"/>
                <a:gd name="T42" fmla="*/ 8 w 82"/>
                <a:gd name="T43" fmla="*/ 334 h 336"/>
                <a:gd name="T44" fmla="*/ 11 w 82"/>
                <a:gd name="T45" fmla="*/ 334 h 336"/>
                <a:gd name="T46" fmla="*/ 16 w 82"/>
                <a:gd name="T47" fmla="*/ 333 h 336"/>
                <a:gd name="T48" fmla="*/ 21 w 82"/>
                <a:gd name="T49" fmla="*/ 332 h 336"/>
                <a:gd name="T50" fmla="*/ 27 w 82"/>
                <a:gd name="T51" fmla="*/ 330 h 336"/>
                <a:gd name="T52" fmla="*/ 33 w 82"/>
                <a:gd name="T53" fmla="*/ 328 h 336"/>
                <a:gd name="T54" fmla="*/ 40 w 82"/>
                <a:gd name="T55" fmla="*/ 326 h 336"/>
                <a:gd name="T56" fmla="*/ 46 w 82"/>
                <a:gd name="T57" fmla="*/ 323 h 336"/>
                <a:gd name="T58" fmla="*/ 53 w 82"/>
                <a:gd name="T59" fmla="*/ 320 h 336"/>
                <a:gd name="T60" fmla="*/ 60 w 82"/>
                <a:gd name="T61" fmla="*/ 317 h 336"/>
                <a:gd name="T62" fmla="*/ 67 w 82"/>
                <a:gd name="T63" fmla="*/ 312 h 336"/>
                <a:gd name="T64" fmla="*/ 74 w 82"/>
                <a:gd name="T65" fmla="*/ 308 h 336"/>
                <a:gd name="T66" fmla="*/ 81 w 82"/>
                <a:gd name="T67" fmla="*/ 302 h 336"/>
                <a:gd name="T68" fmla="*/ 81 w 82"/>
                <a:gd name="T69" fmla="*/ 8 h 3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2"/>
                <a:gd name="T106" fmla="*/ 0 h 336"/>
                <a:gd name="T107" fmla="*/ 82 w 82"/>
                <a:gd name="T108" fmla="*/ 336 h 3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2" h="336">
                  <a:moveTo>
                    <a:pt x="81" y="8"/>
                  </a:moveTo>
                  <a:lnTo>
                    <a:pt x="81" y="8"/>
                  </a:lnTo>
                  <a:lnTo>
                    <a:pt x="79" y="7"/>
                  </a:lnTo>
                  <a:lnTo>
                    <a:pt x="77" y="6"/>
                  </a:lnTo>
                  <a:lnTo>
                    <a:pt x="74" y="5"/>
                  </a:lnTo>
                  <a:lnTo>
                    <a:pt x="70" y="4"/>
                  </a:lnTo>
                  <a:lnTo>
                    <a:pt x="66" y="2"/>
                  </a:lnTo>
                  <a:lnTo>
                    <a:pt x="61" y="2"/>
                  </a:lnTo>
                  <a:lnTo>
                    <a:pt x="56" y="0"/>
                  </a:lnTo>
                  <a:lnTo>
                    <a:pt x="50" y="0"/>
                  </a:lnTo>
                  <a:lnTo>
                    <a:pt x="43" y="0"/>
                  </a:lnTo>
                  <a:lnTo>
                    <a:pt x="37" y="0"/>
                  </a:lnTo>
                  <a:lnTo>
                    <a:pt x="30" y="2"/>
                  </a:lnTo>
                  <a:lnTo>
                    <a:pt x="23" y="4"/>
                  </a:lnTo>
                  <a:lnTo>
                    <a:pt x="15" y="7"/>
                  </a:lnTo>
                  <a:lnTo>
                    <a:pt x="8" y="11"/>
                  </a:lnTo>
                  <a:lnTo>
                    <a:pt x="0" y="16"/>
                  </a:lnTo>
                  <a:lnTo>
                    <a:pt x="0" y="335"/>
                  </a:lnTo>
                  <a:lnTo>
                    <a:pt x="2" y="335"/>
                  </a:lnTo>
                  <a:lnTo>
                    <a:pt x="5" y="335"/>
                  </a:lnTo>
                  <a:lnTo>
                    <a:pt x="8" y="334"/>
                  </a:lnTo>
                  <a:lnTo>
                    <a:pt x="11" y="334"/>
                  </a:lnTo>
                  <a:lnTo>
                    <a:pt x="16" y="333"/>
                  </a:lnTo>
                  <a:lnTo>
                    <a:pt x="21" y="332"/>
                  </a:lnTo>
                  <a:lnTo>
                    <a:pt x="27" y="330"/>
                  </a:lnTo>
                  <a:lnTo>
                    <a:pt x="33" y="328"/>
                  </a:lnTo>
                  <a:lnTo>
                    <a:pt x="40" y="326"/>
                  </a:lnTo>
                  <a:lnTo>
                    <a:pt x="46" y="323"/>
                  </a:lnTo>
                  <a:lnTo>
                    <a:pt x="53" y="320"/>
                  </a:lnTo>
                  <a:lnTo>
                    <a:pt x="60" y="317"/>
                  </a:lnTo>
                  <a:lnTo>
                    <a:pt x="67" y="312"/>
                  </a:lnTo>
                  <a:lnTo>
                    <a:pt x="74" y="308"/>
                  </a:lnTo>
                  <a:lnTo>
                    <a:pt x="81" y="302"/>
                  </a:lnTo>
                  <a:lnTo>
                    <a:pt x="81"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6" name="Freeform 31"/>
            <p:cNvSpPr>
              <a:spLocks/>
            </p:cNvSpPr>
            <p:nvPr/>
          </p:nvSpPr>
          <p:spPr bwMode="auto">
            <a:xfrm>
              <a:off x="1395" y="2352"/>
              <a:ext cx="68" cy="274"/>
            </a:xfrm>
            <a:custGeom>
              <a:avLst/>
              <a:gdLst>
                <a:gd name="T0" fmla="*/ 67 w 68"/>
                <a:gd name="T1" fmla="*/ 6 h 274"/>
                <a:gd name="T2" fmla="*/ 67 w 68"/>
                <a:gd name="T3" fmla="*/ 6 h 274"/>
                <a:gd name="T4" fmla="*/ 66 w 68"/>
                <a:gd name="T5" fmla="*/ 6 h 274"/>
                <a:gd name="T6" fmla="*/ 64 w 68"/>
                <a:gd name="T7" fmla="*/ 5 h 274"/>
                <a:gd name="T8" fmla="*/ 61 w 68"/>
                <a:gd name="T9" fmla="*/ 4 h 274"/>
                <a:gd name="T10" fmla="*/ 58 w 68"/>
                <a:gd name="T11" fmla="*/ 3 h 274"/>
                <a:gd name="T12" fmla="*/ 55 w 68"/>
                <a:gd name="T13" fmla="*/ 2 h 274"/>
                <a:gd name="T14" fmla="*/ 51 w 68"/>
                <a:gd name="T15" fmla="*/ 1 h 274"/>
                <a:gd name="T16" fmla="*/ 47 w 68"/>
                <a:gd name="T17" fmla="*/ 0 h 274"/>
                <a:gd name="T18" fmla="*/ 41 w 68"/>
                <a:gd name="T19" fmla="*/ 0 h 274"/>
                <a:gd name="T20" fmla="*/ 36 w 68"/>
                <a:gd name="T21" fmla="*/ 0 h 274"/>
                <a:gd name="T22" fmla="*/ 30 w 68"/>
                <a:gd name="T23" fmla="*/ 0 h 274"/>
                <a:gd name="T24" fmla="*/ 25 w 68"/>
                <a:gd name="T25" fmla="*/ 1 h 274"/>
                <a:gd name="T26" fmla="*/ 19 w 68"/>
                <a:gd name="T27" fmla="*/ 3 h 274"/>
                <a:gd name="T28" fmla="*/ 12 w 68"/>
                <a:gd name="T29" fmla="*/ 6 h 274"/>
                <a:gd name="T30" fmla="*/ 6 w 68"/>
                <a:gd name="T31" fmla="*/ 9 h 274"/>
                <a:gd name="T32" fmla="*/ 0 w 68"/>
                <a:gd name="T33" fmla="*/ 13 h 274"/>
                <a:gd name="T34" fmla="*/ 0 w 68"/>
                <a:gd name="T35" fmla="*/ 273 h 274"/>
                <a:gd name="T36" fmla="*/ 0 w 68"/>
                <a:gd name="T37" fmla="*/ 273 h 274"/>
                <a:gd name="T38" fmla="*/ 1 w 68"/>
                <a:gd name="T39" fmla="*/ 273 h 274"/>
                <a:gd name="T40" fmla="*/ 3 w 68"/>
                <a:gd name="T41" fmla="*/ 273 h 274"/>
                <a:gd name="T42" fmla="*/ 6 w 68"/>
                <a:gd name="T43" fmla="*/ 272 h 274"/>
                <a:gd name="T44" fmla="*/ 10 w 68"/>
                <a:gd name="T45" fmla="*/ 272 h 274"/>
                <a:gd name="T46" fmla="*/ 13 w 68"/>
                <a:gd name="T47" fmla="*/ 271 h 274"/>
                <a:gd name="T48" fmla="*/ 17 w 68"/>
                <a:gd name="T49" fmla="*/ 270 h 274"/>
                <a:gd name="T50" fmla="*/ 22 w 68"/>
                <a:gd name="T51" fmla="*/ 269 h 274"/>
                <a:gd name="T52" fmla="*/ 27 w 68"/>
                <a:gd name="T53" fmla="*/ 267 h 274"/>
                <a:gd name="T54" fmla="*/ 32 w 68"/>
                <a:gd name="T55" fmla="*/ 266 h 274"/>
                <a:gd name="T56" fmla="*/ 38 w 68"/>
                <a:gd name="T57" fmla="*/ 264 h 274"/>
                <a:gd name="T58" fmla="*/ 44 w 68"/>
                <a:gd name="T59" fmla="*/ 261 h 274"/>
                <a:gd name="T60" fmla="*/ 50 w 68"/>
                <a:gd name="T61" fmla="*/ 258 h 274"/>
                <a:gd name="T62" fmla="*/ 55 w 68"/>
                <a:gd name="T63" fmla="*/ 255 h 274"/>
                <a:gd name="T64" fmla="*/ 61 w 68"/>
                <a:gd name="T65" fmla="*/ 250 h 274"/>
                <a:gd name="T66" fmla="*/ 67 w 68"/>
                <a:gd name="T67" fmla="*/ 246 h 274"/>
                <a:gd name="T68" fmla="*/ 67 w 68"/>
                <a:gd name="T69" fmla="*/ 6 h 2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274"/>
                <a:gd name="T107" fmla="*/ 68 w 68"/>
                <a:gd name="T108" fmla="*/ 274 h 2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274">
                  <a:moveTo>
                    <a:pt x="67" y="6"/>
                  </a:moveTo>
                  <a:lnTo>
                    <a:pt x="67" y="6"/>
                  </a:lnTo>
                  <a:lnTo>
                    <a:pt x="66" y="6"/>
                  </a:lnTo>
                  <a:lnTo>
                    <a:pt x="64" y="5"/>
                  </a:lnTo>
                  <a:lnTo>
                    <a:pt x="61" y="4"/>
                  </a:lnTo>
                  <a:lnTo>
                    <a:pt x="58" y="3"/>
                  </a:lnTo>
                  <a:lnTo>
                    <a:pt x="55" y="2"/>
                  </a:lnTo>
                  <a:lnTo>
                    <a:pt x="51" y="1"/>
                  </a:lnTo>
                  <a:lnTo>
                    <a:pt x="47" y="0"/>
                  </a:lnTo>
                  <a:lnTo>
                    <a:pt x="41" y="0"/>
                  </a:lnTo>
                  <a:lnTo>
                    <a:pt x="36" y="0"/>
                  </a:lnTo>
                  <a:lnTo>
                    <a:pt x="30" y="0"/>
                  </a:lnTo>
                  <a:lnTo>
                    <a:pt x="25" y="1"/>
                  </a:lnTo>
                  <a:lnTo>
                    <a:pt x="19" y="3"/>
                  </a:lnTo>
                  <a:lnTo>
                    <a:pt x="12" y="6"/>
                  </a:lnTo>
                  <a:lnTo>
                    <a:pt x="6" y="9"/>
                  </a:lnTo>
                  <a:lnTo>
                    <a:pt x="0" y="13"/>
                  </a:lnTo>
                  <a:lnTo>
                    <a:pt x="0" y="273"/>
                  </a:lnTo>
                  <a:lnTo>
                    <a:pt x="1" y="273"/>
                  </a:lnTo>
                  <a:lnTo>
                    <a:pt x="3" y="273"/>
                  </a:lnTo>
                  <a:lnTo>
                    <a:pt x="6" y="272"/>
                  </a:lnTo>
                  <a:lnTo>
                    <a:pt x="10" y="272"/>
                  </a:lnTo>
                  <a:lnTo>
                    <a:pt x="13" y="271"/>
                  </a:lnTo>
                  <a:lnTo>
                    <a:pt x="17" y="270"/>
                  </a:lnTo>
                  <a:lnTo>
                    <a:pt x="22" y="269"/>
                  </a:lnTo>
                  <a:lnTo>
                    <a:pt x="27" y="267"/>
                  </a:lnTo>
                  <a:lnTo>
                    <a:pt x="32" y="266"/>
                  </a:lnTo>
                  <a:lnTo>
                    <a:pt x="38" y="264"/>
                  </a:lnTo>
                  <a:lnTo>
                    <a:pt x="44" y="261"/>
                  </a:lnTo>
                  <a:lnTo>
                    <a:pt x="50" y="258"/>
                  </a:lnTo>
                  <a:lnTo>
                    <a:pt x="55" y="255"/>
                  </a:lnTo>
                  <a:lnTo>
                    <a:pt x="61" y="250"/>
                  </a:lnTo>
                  <a:lnTo>
                    <a:pt x="67" y="246"/>
                  </a:lnTo>
                  <a:lnTo>
                    <a:pt x="67"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7" name="Freeform 32"/>
            <p:cNvSpPr>
              <a:spLocks/>
            </p:cNvSpPr>
            <p:nvPr/>
          </p:nvSpPr>
          <p:spPr bwMode="auto">
            <a:xfrm>
              <a:off x="1397" y="2355"/>
              <a:ext cx="56" cy="212"/>
            </a:xfrm>
            <a:custGeom>
              <a:avLst/>
              <a:gdLst>
                <a:gd name="T0" fmla="*/ 55 w 56"/>
                <a:gd name="T1" fmla="*/ 6 h 212"/>
                <a:gd name="T2" fmla="*/ 54 w 56"/>
                <a:gd name="T3" fmla="*/ 5 h 212"/>
                <a:gd name="T4" fmla="*/ 50 w 56"/>
                <a:gd name="T5" fmla="*/ 3 h 212"/>
                <a:gd name="T6" fmla="*/ 45 w 56"/>
                <a:gd name="T7" fmla="*/ 2 h 212"/>
                <a:gd name="T8" fmla="*/ 38 w 56"/>
                <a:gd name="T9" fmla="*/ 0 h 212"/>
                <a:gd name="T10" fmla="*/ 30 w 56"/>
                <a:gd name="T11" fmla="*/ 0 h 212"/>
                <a:gd name="T12" fmla="*/ 20 w 56"/>
                <a:gd name="T13" fmla="*/ 1 h 212"/>
                <a:gd name="T14" fmla="*/ 10 w 56"/>
                <a:gd name="T15" fmla="*/ 4 h 212"/>
                <a:gd name="T16" fmla="*/ 0 w 56"/>
                <a:gd name="T17" fmla="*/ 11 h 212"/>
                <a:gd name="T18" fmla="*/ 0 w 56"/>
                <a:gd name="T19" fmla="*/ 211 h 212"/>
                <a:gd name="T20" fmla="*/ 1 w 56"/>
                <a:gd name="T21" fmla="*/ 211 h 212"/>
                <a:gd name="T22" fmla="*/ 5 w 56"/>
                <a:gd name="T23" fmla="*/ 211 h 212"/>
                <a:gd name="T24" fmla="*/ 11 w 56"/>
                <a:gd name="T25" fmla="*/ 209 h 212"/>
                <a:gd name="T26" fmla="*/ 18 w 56"/>
                <a:gd name="T27" fmla="*/ 207 h 212"/>
                <a:gd name="T28" fmla="*/ 27 w 56"/>
                <a:gd name="T29" fmla="*/ 205 h 212"/>
                <a:gd name="T30" fmla="*/ 36 w 56"/>
                <a:gd name="T31" fmla="*/ 201 h 212"/>
                <a:gd name="T32" fmla="*/ 46 w 56"/>
                <a:gd name="T33" fmla="*/ 196 h 212"/>
                <a:gd name="T34" fmla="*/ 55 w 56"/>
                <a:gd name="T35" fmla="*/ 189 h 212"/>
                <a:gd name="T36" fmla="*/ 55 w 56"/>
                <a:gd name="T37" fmla="*/ 6 h 2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212"/>
                <a:gd name="T59" fmla="*/ 56 w 56"/>
                <a:gd name="T60" fmla="*/ 212 h 2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212">
                  <a:moveTo>
                    <a:pt x="55" y="6"/>
                  </a:moveTo>
                  <a:lnTo>
                    <a:pt x="54" y="5"/>
                  </a:lnTo>
                  <a:lnTo>
                    <a:pt x="50" y="3"/>
                  </a:lnTo>
                  <a:lnTo>
                    <a:pt x="45" y="2"/>
                  </a:lnTo>
                  <a:lnTo>
                    <a:pt x="38" y="0"/>
                  </a:lnTo>
                  <a:lnTo>
                    <a:pt x="30" y="0"/>
                  </a:lnTo>
                  <a:lnTo>
                    <a:pt x="20" y="1"/>
                  </a:lnTo>
                  <a:lnTo>
                    <a:pt x="10" y="4"/>
                  </a:lnTo>
                  <a:lnTo>
                    <a:pt x="0" y="11"/>
                  </a:lnTo>
                  <a:lnTo>
                    <a:pt x="0" y="211"/>
                  </a:lnTo>
                  <a:lnTo>
                    <a:pt x="1" y="211"/>
                  </a:lnTo>
                  <a:lnTo>
                    <a:pt x="5" y="211"/>
                  </a:lnTo>
                  <a:lnTo>
                    <a:pt x="11" y="209"/>
                  </a:lnTo>
                  <a:lnTo>
                    <a:pt x="18" y="207"/>
                  </a:lnTo>
                  <a:lnTo>
                    <a:pt x="27" y="205"/>
                  </a:lnTo>
                  <a:lnTo>
                    <a:pt x="36" y="201"/>
                  </a:lnTo>
                  <a:lnTo>
                    <a:pt x="46" y="196"/>
                  </a:lnTo>
                  <a:lnTo>
                    <a:pt x="55" y="189"/>
                  </a:lnTo>
                  <a:lnTo>
                    <a:pt x="55"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8" name="Freeform 33"/>
            <p:cNvSpPr>
              <a:spLocks/>
            </p:cNvSpPr>
            <p:nvPr/>
          </p:nvSpPr>
          <p:spPr bwMode="auto">
            <a:xfrm>
              <a:off x="1400" y="2359"/>
              <a:ext cx="42" cy="149"/>
            </a:xfrm>
            <a:custGeom>
              <a:avLst/>
              <a:gdLst>
                <a:gd name="T0" fmla="*/ 41 w 42"/>
                <a:gd name="T1" fmla="*/ 4 h 149"/>
                <a:gd name="T2" fmla="*/ 40 w 42"/>
                <a:gd name="T3" fmla="*/ 4 h 149"/>
                <a:gd name="T4" fmla="*/ 38 w 42"/>
                <a:gd name="T5" fmla="*/ 2 h 149"/>
                <a:gd name="T6" fmla="*/ 33 w 42"/>
                <a:gd name="T7" fmla="*/ 1 h 149"/>
                <a:gd name="T8" fmla="*/ 28 w 42"/>
                <a:gd name="T9" fmla="*/ 0 h 149"/>
                <a:gd name="T10" fmla="*/ 22 w 42"/>
                <a:gd name="T11" fmla="*/ 0 h 149"/>
                <a:gd name="T12" fmla="*/ 15 w 42"/>
                <a:gd name="T13" fmla="*/ 1 h 149"/>
                <a:gd name="T14" fmla="*/ 8 w 42"/>
                <a:gd name="T15" fmla="*/ 4 h 149"/>
                <a:gd name="T16" fmla="*/ 0 w 42"/>
                <a:gd name="T17" fmla="*/ 8 h 149"/>
                <a:gd name="T18" fmla="*/ 0 w 42"/>
                <a:gd name="T19" fmla="*/ 148 h 149"/>
                <a:gd name="T20" fmla="*/ 1 w 42"/>
                <a:gd name="T21" fmla="*/ 148 h 149"/>
                <a:gd name="T22" fmla="*/ 3 w 42"/>
                <a:gd name="T23" fmla="*/ 148 h 149"/>
                <a:gd name="T24" fmla="*/ 8 w 42"/>
                <a:gd name="T25" fmla="*/ 146 h 149"/>
                <a:gd name="T26" fmla="*/ 14 w 42"/>
                <a:gd name="T27" fmla="*/ 145 h 149"/>
                <a:gd name="T28" fmla="*/ 20 w 42"/>
                <a:gd name="T29" fmla="*/ 144 h 149"/>
                <a:gd name="T30" fmla="*/ 27 w 42"/>
                <a:gd name="T31" fmla="*/ 140 h 149"/>
                <a:gd name="T32" fmla="*/ 34 w 42"/>
                <a:gd name="T33" fmla="*/ 136 h 149"/>
                <a:gd name="T34" fmla="*/ 41 w 42"/>
                <a:gd name="T35" fmla="*/ 131 h 149"/>
                <a:gd name="T36" fmla="*/ 41 w 42"/>
                <a:gd name="T37" fmla="*/ 4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149"/>
                <a:gd name="T59" fmla="*/ 42 w 42"/>
                <a:gd name="T60" fmla="*/ 149 h 1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149">
                  <a:moveTo>
                    <a:pt x="41" y="4"/>
                  </a:moveTo>
                  <a:lnTo>
                    <a:pt x="40" y="4"/>
                  </a:lnTo>
                  <a:lnTo>
                    <a:pt x="38" y="2"/>
                  </a:lnTo>
                  <a:lnTo>
                    <a:pt x="33" y="1"/>
                  </a:lnTo>
                  <a:lnTo>
                    <a:pt x="28" y="0"/>
                  </a:lnTo>
                  <a:lnTo>
                    <a:pt x="22" y="0"/>
                  </a:lnTo>
                  <a:lnTo>
                    <a:pt x="15" y="1"/>
                  </a:lnTo>
                  <a:lnTo>
                    <a:pt x="8" y="4"/>
                  </a:lnTo>
                  <a:lnTo>
                    <a:pt x="0" y="8"/>
                  </a:lnTo>
                  <a:lnTo>
                    <a:pt x="0" y="148"/>
                  </a:lnTo>
                  <a:lnTo>
                    <a:pt x="1" y="148"/>
                  </a:lnTo>
                  <a:lnTo>
                    <a:pt x="3" y="148"/>
                  </a:lnTo>
                  <a:lnTo>
                    <a:pt x="8" y="146"/>
                  </a:lnTo>
                  <a:lnTo>
                    <a:pt x="14" y="145"/>
                  </a:lnTo>
                  <a:lnTo>
                    <a:pt x="20" y="144"/>
                  </a:lnTo>
                  <a:lnTo>
                    <a:pt x="27" y="140"/>
                  </a:lnTo>
                  <a:lnTo>
                    <a:pt x="34" y="136"/>
                  </a:lnTo>
                  <a:lnTo>
                    <a:pt x="41" y="131"/>
                  </a:lnTo>
                  <a:lnTo>
                    <a:pt x="41"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9" name="Freeform 34"/>
            <p:cNvSpPr>
              <a:spLocks/>
            </p:cNvSpPr>
            <p:nvPr/>
          </p:nvSpPr>
          <p:spPr bwMode="auto">
            <a:xfrm>
              <a:off x="1402" y="2362"/>
              <a:ext cx="29" cy="87"/>
            </a:xfrm>
            <a:custGeom>
              <a:avLst/>
              <a:gdLst>
                <a:gd name="T0" fmla="*/ 28 w 29"/>
                <a:gd name="T1" fmla="*/ 2 h 87"/>
                <a:gd name="T2" fmla="*/ 27 w 29"/>
                <a:gd name="T3" fmla="*/ 2 h 87"/>
                <a:gd name="T4" fmla="*/ 26 w 29"/>
                <a:gd name="T5" fmla="*/ 2 h 87"/>
                <a:gd name="T6" fmla="*/ 23 w 29"/>
                <a:gd name="T7" fmla="*/ 1 h 87"/>
                <a:gd name="T8" fmla="*/ 19 w 29"/>
                <a:gd name="T9" fmla="*/ 0 h 87"/>
                <a:gd name="T10" fmla="*/ 15 w 29"/>
                <a:gd name="T11" fmla="*/ 0 h 87"/>
                <a:gd name="T12" fmla="*/ 10 w 29"/>
                <a:gd name="T13" fmla="*/ 0 h 87"/>
                <a:gd name="T14" fmla="*/ 5 w 29"/>
                <a:gd name="T15" fmla="*/ 2 h 87"/>
                <a:gd name="T16" fmla="*/ 0 w 29"/>
                <a:gd name="T17" fmla="*/ 6 h 87"/>
                <a:gd name="T18" fmla="*/ 0 w 29"/>
                <a:gd name="T19" fmla="*/ 86 h 87"/>
                <a:gd name="T20" fmla="*/ 1 w 29"/>
                <a:gd name="T21" fmla="*/ 86 h 87"/>
                <a:gd name="T22" fmla="*/ 3 w 29"/>
                <a:gd name="T23" fmla="*/ 86 h 87"/>
                <a:gd name="T24" fmla="*/ 6 w 29"/>
                <a:gd name="T25" fmla="*/ 85 h 87"/>
                <a:gd name="T26" fmla="*/ 9 w 29"/>
                <a:gd name="T27" fmla="*/ 84 h 87"/>
                <a:gd name="T28" fmla="*/ 14 w 29"/>
                <a:gd name="T29" fmla="*/ 83 h 87"/>
                <a:gd name="T30" fmla="*/ 19 w 29"/>
                <a:gd name="T31" fmla="*/ 81 h 87"/>
                <a:gd name="T32" fmla="*/ 24 w 29"/>
                <a:gd name="T33" fmla="*/ 78 h 87"/>
                <a:gd name="T34" fmla="*/ 28 w 29"/>
                <a:gd name="T35" fmla="*/ 74 h 87"/>
                <a:gd name="T36" fmla="*/ 28 w 29"/>
                <a:gd name="T37" fmla="*/ 2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87"/>
                <a:gd name="T59" fmla="*/ 29 w 29"/>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87">
                  <a:moveTo>
                    <a:pt x="28" y="2"/>
                  </a:moveTo>
                  <a:lnTo>
                    <a:pt x="27" y="2"/>
                  </a:lnTo>
                  <a:lnTo>
                    <a:pt x="26" y="2"/>
                  </a:lnTo>
                  <a:lnTo>
                    <a:pt x="23" y="1"/>
                  </a:lnTo>
                  <a:lnTo>
                    <a:pt x="19" y="0"/>
                  </a:lnTo>
                  <a:lnTo>
                    <a:pt x="15" y="0"/>
                  </a:lnTo>
                  <a:lnTo>
                    <a:pt x="10" y="0"/>
                  </a:lnTo>
                  <a:lnTo>
                    <a:pt x="5" y="2"/>
                  </a:lnTo>
                  <a:lnTo>
                    <a:pt x="0" y="6"/>
                  </a:lnTo>
                  <a:lnTo>
                    <a:pt x="0" y="86"/>
                  </a:lnTo>
                  <a:lnTo>
                    <a:pt x="1" y="86"/>
                  </a:lnTo>
                  <a:lnTo>
                    <a:pt x="3" y="86"/>
                  </a:lnTo>
                  <a:lnTo>
                    <a:pt x="6" y="85"/>
                  </a:lnTo>
                  <a:lnTo>
                    <a:pt x="9" y="84"/>
                  </a:lnTo>
                  <a:lnTo>
                    <a:pt x="14" y="83"/>
                  </a:lnTo>
                  <a:lnTo>
                    <a:pt x="19" y="81"/>
                  </a:lnTo>
                  <a:lnTo>
                    <a:pt x="24" y="78"/>
                  </a:lnTo>
                  <a:lnTo>
                    <a:pt x="28" y="74"/>
                  </a:lnTo>
                  <a:lnTo>
                    <a:pt x="28"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2" name="Freeform 35"/>
            <p:cNvSpPr>
              <a:spLocks/>
            </p:cNvSpPr>
            <p:nvPr/>
          </p:nvSpPr>
          <p:spPr bwMode="auto">
            <a:xfrm>
              <a:off x="1742" y="2608"/>
              <a:ext cx="42" cy="46"/>
            </a:xfrm>
            <a:custGeom>
              <a:avLst/>
              <a:gdLst>
                <a:gd name="T0" fmla="*/ 21 w 42"/>
                <a:gd name="T1" fmla="*/ 45 h 46"/>
                <a:gd name="T2" fmla="*/ 25 w 42"/>
                <a:gd name="T3" fmla="*/ 45 h 46"/>
                <a:gd name="T4" fmla="*/ 28 w 42"/>
                <a:gd name="T5" fmla="*/ 43 h 46"/>
                <a:gd name="T6" fmla="*/ 32 w 42"/>
                <a:gd name="T7" fmla="*/ 41 h 46"/>
                <a:gd name="T8" fmla="*/ 35 w 42"/>
                <a:gd name="T9" fmla="*/ 38 h 46"/>
                <a:gd name="T10" fmla="*/ 37 w 42"/>
                <a:gd name="T11" fmla="*/ 35 h 46"/>
                <a:gd name="T12" fmla="*/ 40 w 42"/>
                <a:gd name="T13" fmla="*/ 31 h 46"/>
                <a:gd name="T14" fmla="*/ 41 w 42"/>
                <a:gd name="T15" fmla="*/ 27 h 46"/>
                <a:gd name="T16" fmla="*/ 41 w 42"/>
                <a:gd name="T17" fmla="*/ 23 h 46"/>
                <a:gd name="T18" fmla="*/ 41 w 42"/>
                <a:gd name="T19" fmla="*/ 18 h 46"/>
                <a:gd name="T20" fmla="*/ 40 w 42"/>
                <a:gd name="T21" fmla="*/ 14 h 46"/>
                <a:gd name="T22" fmla="*/ 37 w 42"/>
                <a:gd name="T23" fmla="*/ 10 h 46"/>
                <a:gd name="T24" fmla="*/ 35 w 42"/>
                <a:gd name="T25" fmla="*/ 7 h 46"/>
                <a:gd name="T26" fmla="*/ 32 w 42"/>
                <a:gd name="T27" fmla="*/ 4 h 46"/>
                <a:gd name="T28" fmla="*/ 28 w 42"/>
                <a:gd name="T29" fmla="*/ 2 h 46"/>
                <a:gd name="T30" fmla="*/ 25 w 42"/>
                <a:gd name="T31" fmla="*/ 1 h 46"/>
                <a:gd name="T32" fmla="*/ 21 w 42"/>
                <a:gd name="T33" fmla="*/ 0 h 46"/>
                <a:gd name="T34" fmla="*/ 16 w 42"/>
                <a:gd name="T35" fmla="*/ 1 h 46"/>
                <a:gd name="T36" fmla="*/ 12 w 42"/>
                <a:gd name="T37" fmla="*/ 2 h 46"/>
                <a:gd name="T38" fmla="*/ 9 w 42"/>
                <a:gd name="T39" fmla="*/ 4 h 46"/>
                <a:gd name="T40" fmla="*/ 6 w 42"/>
                <a:gd name="T41" fmla="*/ 7 h 46"/>
                <a:gd name="T42" fmla="*/ 4 w 42"/>
                <a:gd name="T43" fmla="*/ 10 h 46"/>
                <a:gd name="T44" fmla="*/ 1 w 42"/>
                <a:gd name="T45" fmla="*/ 14 h 46"/>
                <a:gd name="T46" fmla="*/ 0 w 42"/>
                <a:gd name="T47" fmla="*/ 18 h 46"/>
                <a:gd name="T48" fmla="*/ 0 w 42"/>
                <a:gd name="T49" fmla="*/ 23 h 46"/>
                <a:gd name="T50" fmla="*/ 0 w 42"/>
                <a:gd name="T51" fmla="*/ 27 h 46"/>
                <a:gd name="T52" fmla="*/ 1 w 42"/>
                <a:gd name="T53" fmla="*/ 31 h 46"/>
                <a:gd name="T54" fmla="*/ 4 w 42"/>
                <a:gd name="T55" fmla="*/ 35 h 46"/>
                <a:gd name="T56" fmla="*/ 6 w 42"/>
                <a:gd name="T57" fmla="*/ 38 h 46"/>
                <a:gd name="T58" fmla="*/ 9 w 42"/>
                <a:gd name="T59" fmla="*/ 41 h 46"/>
                <a:gd name="T60" fmla="*/ 12 w 42"/>
                <a:gd name="T61" fmla="*/ 43 h 46"/>
                <a:gd name="T62" fmla="*/ 16 w 42"/>
                <a:gd name="T63" fmla="*/ 45 h 46"/>
                <a:gd name="T64" fmla="*/ 21 w 42"/>
                <a:gd name="T65" fmla="*/ 45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46"/>
                <a:gd name="T101" fmla="*/ 42 w 42"/>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46">
                  <a:moveTo>
                    <a:pt x="21" y="45"/>
                  </a:moveTo>
                  <a:lnTo>
                    <a:pt x="25" y="45"/>
                  </a:lnTo>
                  <a:lnTo>
                    <a:pt x="28" y="43"/>
                  </a:lnTo>
                  <a:lnTo>
                    <a:pt x="32" y="41"/>
                  </a:lnTo>
                  <a:lnTo>
                    <a:pt x="35" y="38"/>
                  </a:lnTo>
                  <a:lnTo>
                    <a:pt x="37" y="35"/>
                  </a:lnTo>
                  <a:lnTo>
                    <a:pt x="40" y="31"/>
                  </a:lnTo>
                  <a:lnTo>
                    <a:pt x="41" y="27"/>
                  </a:lnTo>
                  <a:lnTo>
                    <a:pt x="41" y="23"/>
                  </a:lnTo>
                  <a:lnTo>
                    <a:pt x="41" y="18"/>
                  </a:lnTo>
                  <a:lnTo>
                    <a:pt x="40" y="14"/>
                  </a:lnTo>
                  <a:lnTo>
                    <a:pt x="37" y="10"/>
                  </a:lnTo>
                  <a:lnTo>
                    <a:pt x="35" y="7"/>
                  </a:lnTo>
                  <a:lnTo>
                    <a:pt x="32" y="4"/>
                  </a:lnTo>
                  <a:lnTo>
                    <a:pt x="28" y="2"/>
                  </a:lnTo>
                  <a:lnTo>
                    <a:pt x="25" y="1"/>
                  </a:lnTo>
                  <a:lnTo>
                    <a:pt x="21" y="0"/>
                  </a:lnTo>
                  <a:lnTo>
                    <a:pt x="16" y="1"/>
                  </a:lnTo>
                  <a:lnTo>
                    <a:pt x="12" y="2"/>
                  </a:lnTo>
                  <a:lnTo>
                    <a:pt x="9" y="4"/>
                  </a:lnTo>
                  <a:lnTo>
                    <a:pt x="6" y="7"/>
                  </a:lnTo>
                  <a:lnTo>
                    <a:pt x="4" y="10"/>
                  </a:lnTo>
                  <a:lnTo>
                    <a:pt x="1" y="14"/>
                  </a:lnTo>
                  <a:lnTo>
                    <a:pt x="0" y="18"/>
                  </a:lnTo>
                  <a:lnTo>
                    <a:pt x="0" y="23"/>
                  </a:lnTo>
                  <a:lnTo>
                    <a:pt x="0" y="27"/>
                  </a:lnTo>
                  <a:lnTo>
                    <a:pt x="1" y="31"/>
                  </a:lnTo>
                  <a:lnTo>
                    <a:pt x="4" y="35"/>
                  </a:lnTo>
                  <a:lnTo>
                    <a:pt x="6" y="38"/>
                  </a:lnTo>
                  <a:lnTo>
                    <a:pt x="9" y="41"/>
                  </a:lnTo>
                  <a:lnTo>
                    <a:pt x="12" y="43"/>
                  </a:lnTo>
                  <a:lnTo>
                    <a:pt x="16" y="45"/>
                  </a:lnTo>
                  <a:lnTo>
                    <a:pt x="21" y="4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3" name="Freeform 36"/>
            <p:cNvSpPr>
              <a:spLocks/>
            </p:cNvSpPr>
            <p:nvPr/>
          </p:nvSpPr>
          <p:spPr bwMode="auto">
            <a:xfrm>
              <a:off x="1615" y="2610"/>
              <a:ext cx="22" cy="22"/>
            </a:xfrm>
            <a:custGeom>
              <a:avLst/>
              <a:gdLst>
                <a:gd name="T0" fmla="*/ 10 w 22"/>
                <a:gd name="T1" fmla="*/ 21 h 22"/>
                <a:gd name="T2" fmla="*/ 15 w 22"/>
                <a:gd name="T3" fmla="*/ 20 h 22"/>
                <a:gd name="T4" fmla="*/ 18 w 22"/>
                <a:gd name="T5" fmla="*/ 18 h 22"/>
                <a:gd name="T6" fmla="*/ 20 w 22"/>
                <a:gd name="T7" fmla="*/ 14 h 22"/>
                <a:gd name="T8" fmla="*/ 21 w 22"/>
                <a:gd name="T9" fmla="*/ 10 h 22"/>
                <a:gd name="T10" fmla="*/ 20 w 22"/>
                <a:gd name="T11" fmla="*/ 6 h 22"/>
                <a:gd name="T12" fmla="*/ 18 w 22"/>
                <a:gd name="T13" fmla="*/ 3 h 22"/>
                <a:gd name="T14" fmla="*/ 15 w 22"/>
                <a:gd name="T15" fmla="*/ 1 h 22"/>
                <a:gd name="T16" fmla="*/ 10 w 22"/>
                <a:gd name="T17" fmla="*/ 0 h 22"/>
                <a:gd name="T18" fmla="*/ 6 w 22"/>
                <a:gd name="T19" fmla="*/ 1 h 22"/>
                <a:gd name="T20" fmla="*/ 3 w 22"/>
                <a:gd name="T21" fmla="*/ 3 h 22"/>
                <a:gd name="T22" fmla="*/ 1 w 22"/>
                <a:gd name="T23" fmla="*/ 6 h 22"/>
                <a:gd name="T24" fmla="*/ 0 w 22"/>
                <a:gd name="T25" fmla="*/ 10 h 22"/>
                <a:gd name="T26" fmla="*/ 1 w 22"/>
                <a:gd name="T27" fmla="*/ 14 h 22"/>
                <a:gd name="T28" fmla="*/ 3 w 22"/>
                <a:gd name="T29" fmla="*/ 18 h 22"/>
                <a:gd name="T30" fmla="*/ 6 w 22"/>
                <a:gd name="T31" fmla="*/ 20 h 22"/>
                <a:gd name="T32" fmla="*/ 10 w 22"/>
                <a:gd name="T33" fmla="*/ 21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22"/>
                <a:gd name="T53" fmla="*/ 22 w 22"/>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22">
                  <a:moveTo>
                    <a:pt x="10" y="21"/>
                  </a:moveTo>
                  <a:lnTo>
                    <a:pt x="15" y="20"/>
                  </a:lnTo>
                  <a:lnTo>
                    <a:pt x="18" y="18"/>
                  </a:lnTo>
                  <a:lnTo>
                    <a:pt x="20" y="14"/>
                  </a:lnTo>
                  <a:lnTo>
                    <a:pt x="21" y="10"/>
                  </a:lnTo>
                  <a:lnTo>
                    <a:pt x="20" y="6"/>
                  </a:lnTo>
                  <a:lnTo>
                    <a:pt x="18" y="3"/>
                  </a:lnTo>
                  <a:lnTo>
                    <a:pt x="15" y="1"/>
                  </a:lnTo>
                  <a:lnTo>
                    <a:pt x="10" y="0"/>
                  </a:lnTo>
                  <a:lnTo>
                    <a:pt x="6" y="1"/>
                  </a:lnTo>
                  <a:lnTo>
                    <a:pt x="3" y="3"/>
                  </a:lnTo>
                  <a:lnTo>
                    <a:pt x="1" y="6"/>
                  </a:lnTo>
                  <a:lnTo>
                    <a:pt x="0" y="10"/>
                  </a:lnTo>
                  <a:lnTo>
                    <a:pt x="1" y="14"/>
                  </a:lnTo>
                  <a:lnTo>
                    <a:pt x="3" y="18"/>
                  </a:lnTo>
                  <a:lnTo>
                    <a:pt x="6" y="20"/>
                  </a:lnTo>
                  <a:lnTo>
                    <a:pt x="1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4" name="Freeform 37"/>
            <p:cNvSpPr>
              <a:spLocks/>
            </p:cNvSpPr>
            <p:nvPr/>
          </p:nvSpPr>
          <p:spPr bwMode="auto">
            <a:xfrm>
              <a:off x="1651" y="2610"/>
              <a:ext cx="21" cy="23"/>
            </a:xfrm>
            <a:custGeom>
              <a:avLst/>
              <a:gdLst>
                <a:gd name="T0" fmla="*/ 10 w 21"/>
                <a:gd name="T1" fmla="*/ 22 h 23"/>
                <a:gd name="T2" fmla="*/ 14 w 21"/>
                <a:gd name="T3" fmla="*/ 21 h 23"/>
                <a:gd name="T4" fmla="*/ 17 w 21"/>
                <a:gd name="T5" fmla="*/ 19 h 23"/>
                <a:gd name="T6" fmla="*/ 19 w 21"/>
                <a:gd name="T7" fmla="*/ 16 h 23"/>
                <a:gd name="T8" fmla="*/ 20 w 21"/>
                <a:gd name="T9" fmla="*/ 11 h 23"/>
                <a:gd name="T10" fmla="*/ 19 w 21"/>
                <a:gd name="T11" fmla="*/ 7 h 23"/>
                <a:gd name="T12" fmla="*/ 17 w 21"/>
                <a:gd name="T13" fmla="*/ 3 h 23"/>
                <a:gd name="T14" fmla="*/ 14 w 21"/>
                <a:gd name="T15" fmla="*/ 1 h 23"/>
                <a:gd name="T16" fmla="*/ 10 w 21"/>
                <a:gd name="T17" fmla="*/ 0 h 23"/>
                <a:gd name="T18" fmla="*/ 6 w 21"/>
                <a:gd name="T19" fmla="*/ 1 h 23"/>
                <a:gd name="T20" fmla="*/ 3 w 21"/>
                <a:gd name="T21" fmla="*/ 3 h 23"/>
                <a:gd name="T22" fmla="*/ 1 w 21"/>
                <a:gd name="T23" fmla="*/ 7 h 23"/>
                <a:gd name="T24" fmla="*/ 0 w 21"/>
                <a:gd name="T25" fmla="*/ 11 h 23"/>
                <a:gd name="T26" fmla="*/ 1 w 21"/>
                <a:gd name="T27" fmla="*/ 16 h 23"/>
                <a:gd name="T28" fmla="*/ 3 w 21"/>
                <a:gd name="T29" fmla="*/ 19 h 23"/>
                <a:gd name="T30" fmla="*/ 6 w 21"/>
                <a:gd name="T31" fmla="*/ 21 h 23"/>
                <a:gd name="T32" fmla="*/ 10 w 21"/>
                <a:gd name="T33" fmla="*/ 22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23"/>
                <a:gd name="T53" fmla="*/ 21 w 21"/>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23">
                  <a:moveTo>
                    <a:pt x="10" y="22"/>
                  </a:moveTo>
                  <a:lnTo>
                    <a:pt x="14" y="21"/>
                  </a:lnTo>
                  <a:lnTo>
                    <a:pt x="17" y="19"/>
                  </a:lnTo>
                  <a:lnTo>
                    <a:pt x="19" y="16"/>
                  </a:lnTo>
                  <a:lnTo>
                    <a:pt x="20" y="11"/>
                  </a:lnTo>
                  <a:lnTo>
                    <a:pt x="19" y="7"/>
                  </a:lnTo>
                  <a:lnTo>
                    <a:pt x="17" y="3"/>
                  </a:lnTo>
                  <a:lnTo>
                    <a:pt x="14" y="1"/>
                  </a:lnTo>
                  <a:lnTo>
                    <a:pt x="10" y="0"/>
                  </a:lnTo>
                  <a:lnTo>
                    <a:pt x="6" y="1"/>
                  </a:lnTo>
                  <a:lnTo>
                    <a:pt x="3" y="3"/>
                  </a:lnTo>
                  <a:lnTo>
                    <a:pt x="1" y="7"/>
                  </a:lnTo>
                  <a:lnTo>
                    <a:pt x="0" y="11"/>
                  </a:lnTo>
                  <a:lnTo>
                    <a:pt x="1" y="16"/>
                  </a:lnTo>
                  <a:lnTo>
                    <a:pt x="3" y="19"/>
                  </a:lnTo>
                  <a:lnTo>
                    <a:pt x="6" y="21"/>
                  </a:lnTo>
                  <a:lnTo>
                    <a:pt x="10" y="2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5" name="Freeform 38"/>
            <p:cNvSpPr>
              <a:spLocks/>
            </p:cNvSpPr>
            <p:nvPr/>
          </p:nvSpPr>
          <p:spPr bwMode="auto">
            <a:xfrm>
              <a:off x="1512" y="2310"/>
              <a:ext cx="60" cy="301"/>
            </a:xfrm>
            <a:custGeom>
              <a:avLst/>
              <a:gdLst>
                <a:gd name="T0" fmla="*/ 18 w 60"/>
                <a:gd name="T1" fmla="*/ 6 h 301"/>
                <a:gd name="T2" fmla="*/ 17 w 60"/>
                <a:gd name="T3" fmla="*/ 12 h 301"/>
                <a:gd name="T4" fmla="*/ 12 w 60"/>
                <a:gd name="T5" fmla="*/ 29 h 301"/>
                <a:gd name="T6" fmla="*/ 7 w 60"/>
                <a:gd name="T7" fmla="*/ 56 h 301"/>
                <a:gd name="T8" fmla="*/ 3 w 60"/>
                <a:gd name="T9" fmla="*/ 91 h 301"/>
                <a:gd name="T10" fmla="*/ 0 w 60"/>
                <a:gd name="T11" fmla="*/ 134 h 301"/>
                <a:gd name="T12" fmla="*/ 0 w 60"/>
                <a:gd name="T13" fmla="*/ 184 h 301"/>
                <a:gd name="T14" fmla="*/ 5 w 60"/>
                <a:gd name="T15" fmla="*/ 240 h 301"/>
                <a:gd name="T16" fmla="*/ 16 w 60"/>
                <a:gd name="T17" fmla="*/ 300 h 301"/>
                <a:gd name="T18" fmla="*/ 57 w 60"/>
                <a:gd name="T19" fmla="*/ 298 h 301"/>
                <a:gd name="T20" fmla="*/ 55 w 60"/>
                <a:gd name="T21" fmla="*/ 289 h 301"/>
                <a:gd name="T22" fmla="*/ 51 w 60"/>
                <a:gd name="T23" fmla="*/ 264 h 301"/>
                <a:gd name="T24" fmla="*/ 47 w 60"/>
                <a:gd name="T25" fmla="*/ 229 h 301"/>
                <a:gd name="T26" fmla="*/ 42 w 60"/>
                <a:gd name="T27" fmla="*/ 185 h 301"/>
                <a:gd name="T28" fmla="*/ 39 w 60"/>
                <a:gd name="T29" fmla="*/ 136 h 301"/>
                <a:gd name="T30" fmla="*/ 40 w 60"/>
                <a:gd name="T31" fmla="*/ 88 h 301"/>
                <a:gd name="T32" fmla="*/ 47 w 60"/>
                <a:gd name="T33" fmla="*/ 42 h 301"/>
                <a:gd name="T34" fmla="*/ 59 w 60"/>
                <a:gd name="T35" fmla="*/ 4 h 301"/>
                <a:gd name="T36" fmla="*/ 59 w 60"/>
                <a:gd name="T37" fmla="*/ 3 h 301"/>
                <a:gd name="T38" fmla="*/ 59 w 60"/>
                <a:gd name="T39" fmla="*/ 2 h 301"/>
                <a:gd name="T40" fmla="*/ 58 w 60"/>
                <a:gd name="T41" fmla="*/ 2 h 301"/>
                <a:gd name="T42" fmla="*/ 56 w 60"/>
                <a:gd name="T43" fmla="*/ 0 h 301"/>
                <a:gd name="T44" fmla="*/ 51 w 60"/>
                <a:gd name="T45" fmla="*/ 0 h 301"/>
                <a:gd name="T46" fmla="*/ 43 w 60"/>
                <a:gd name="T47" fmla="*/ 0 h 301"/>
                <a:gd name="T48" fmla="*/ 33 w 60"/>
                <a:gd name="T49" fmla="*/ 3 h 301"/>
                <a:gd name="T50" fmla="*/ 18 w 60"/>
                <a:gd name="T51" fmla="*/ 6 h 3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01"/>
                <a:gd name="T80" fmla="*/ 60 w 60"/>
                <a:gd name="T81" fmla="*/ 301 h 3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01">
                  <a:moveTo>
                    <a:pt x="18" y="6"/>
                  </a:moveTo>
                  <a:lnTo>
                    <a:pt x="17" y="12"/>
                  </a:lnTo>
                  <a:lnTo>
                    <a:pt x="12" y="29"/>
                  </a:lnTo>
                  <a:lnTo>
                    <a:pt x="7" y="56"/>
                  </a:lnTo>
                  <a:lnTo>
                    <a:pt x="3" y="91"/>
                  </a:lnTo>
                  <a:lnTo>
                    <a:pt x="0" y="134"/>
                  </a:lnTo>
                  <a:lnTo>
                    <a:pt x="0" y="184"/>
                  </a:lnTo>
                  <a:lnTo>
                    <a:pt x="5" y="240"/>
                  </a:lnTo>
                  <a:lnTo>
                    <a:pt x="16" y="300"/>
                  </a:lnTo>
                  <a:lnTo>
                    <a:pt x="57" y="298"/>
                  </a:lnTo>
                  <a:lnTo>
                    <a:pt x="55" y="289"/>
                  </a:lnTo>
                  <a:lnTo>
                    <a:pt x="51" y="264"/>
                  </a:lnTo>
                  <a:lnTo>
                    <a:pt x="47" y="229"/>
                  </a:lnTo>
                  <a:lnTo>
                    <a:pt x="42" y="185"/>
                  </a:lnTo>
                  <a:lnTo>
                    <a:pt x="39" y="136"/>
                  </a:lnTo>
                  <a:lnTo>
                    <a:pt x="40" y="88"/>
                  </a:lnTo>
                  <a:lnTo>
                    <a:pt x="47" y="42"/>
                  </a:lnTo>
                  <a:lnTo>
                    <a:pt x="59" y="4"/>
                  </a:lnTo>
                  <a:lnTo>
                    <a:pt x="59" y="3"/>
                  </a:lnTo>
                  <a:lnTo>
                    <a:pt x="59" y="2"/>
                  </a:lnTo>
                  <a:lnTo>
                    <a:pt x="58" y="2"/>
                  </a:lnTo>
                  <a:lnTo>
                    <a:pt x="56" y="0"/>
                  </a:lnTo>
                  <a:lnTo>
                    <a:pt x="51" y="0"/>
                  </a:lnTo>
                  <a:lnTo>
                    <a:pt x="43" y="0"/>
                  </a:lnTo>
                  <a:lnTo>
                    <a:pt x="33" y="3"/>
                  </a:lnTo>
                  <a:lnTo>
                    <a:pt x="18"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6" name="Freeform 39"/>
            <p:cNvSpPr>
              <a:spLocks/>
            </p:cNvSpPr>
            <p:nvPr/>
          </p:nvSpPr>
          <p:spPr bwMode="auto">
            <a:xfrm>
              <a:off x="1814" y="2273"/>
              <a:ext cx="80" cy="335"/>
            </a:xfrm>
            <a:custGeom>
              <a:avLst/>
              <a:gdLst>
                <a:gd name="T0" fmla="*/ 79 w 80"/>
                <a:gd name="T1" fmla="*/ 2 h 335"/>
                <a:gd name="T2" fmla="*/ 77 w 80"/>
                <a:gd name="T3" fmla="*/ 4 h 335"/>
                <a:gd name="T4" fmla="*/ 72 w 80"/>
                <a:gd name="T5" fmla="*/ 13 h 335"/>
                <a:gd name="T6" fmla="*/ 65 w 80"/>
                <a:gd name="T7" fmla="*/ 31 h 335"/>
                <a:gd name="T8" fmla="*/ 58 w 80"/>
                <a:gd name="T9" fmla="*/ 59 h 335"/>
                <a:gd name="T10" fmla="*/ 53 w 80"/>
                <a:gd name="T11" fmla="*/ 101 h 335"/>
                <a:gd name="T12" fmla="*/ 50 w 80"/>
                <a:gd name="T13" fmla="*/ 160 h 335"/>
                <a:gd name="T14" fmla="*/ 51 w 80"/>
                <a:gd name="T15" fmla="*/ 236 h 335"/>
                <a:gd name="T16" fmla="*/ 59 w 80"/>
                <a:gd name="T17" fmla="*/ 334 h 335"/>
                <a:gd name="T18" fmla="*/ 14 w 80"/>
                <a:gd name="T19" fmla="*/ 334 h 335"/>
                <a:gd name="T20" fmla="*/ 13 w 80"/>
                <a:gd name="T21" fmla="*/ 324 h 335"/>
                <a:gd name="T22" fmla="*/ 9 w 80"/>
                <a:gd name="T23" fmla="*/ 297 h 335"/>
                <a:gd name="T24" fmla="*/ 4 w 80"/>
                <a:gd name="T25" fmla="*/ 257 h 335"/>
                <a:gd name="T26" fmla="*/ 1 w 80"/>
                <a:gd name="T27" fmla="*/ 207 h 335"/>
                <a:gd name="T28" fmla="*/ 0 w 80"/>
                <a:gd name="T29" fmla="*/ 153 h 335"/>
                <a:gd name="T30" fmla="*/ 2 w 80"/>
                <a:gd name="T31" fmla="*/ 97 h 335"/>
                <a:gd name="T32" fmla="*/ 11 w 80"/>
                <a:gd name="T33" fmla="*/ 45 h 335"/>
                <a:gd name="T34" fmla="*/ 25 w 80"/>
                <a:gd name="T35" fmla="*/ 0 h 335"/>
                <a:gd name="T36" fmla="*/ 79 w 80"/>
                <a:gd name="T37" fmla="*/ 2 h 3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335"/>
                <a:gd name="T59" fmla="*/ 80 w 80"/>
                <a:gd name="T60" fmla="*/ 335 h 3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335">
                  <a:moveTo>
                    <a:pt x="79" y="2"/>
                  </a:moveTo>
                  <a:lnTo>
                    <a:pt x="77" y="4"/>
                  </a:lnTo>
                  <a:lnTo>
                    <a:pt x="72" y="13"/>
                  </a:lnTo>
                  <a:lnTo>
                    <a:pt x="65" y="31"/>
                  </a:lnTo>
                  <a:lnTo>
                    <a:pt x="58" y="59"/>
                  </a:lnTo>
                  <a:lnTo>
                    <a:pt x="53" y="101"/>
                  </a:lnTo>
                  <a:lnTo>
                    <a:pt x="50" y="160"/>
                  </a:lnTo>
                  <a:lnTo>
                    <a:pt x="51" y="236"/>
                  </a:lnTo>
                  <a:lnTo>
                    <a:pt x="59" y="334"/>
                  </a:lnTo>
                  <a:lnTo>
                    <a:pt x="14" y="334"/>
                  </a:lnTo>
                  <a:lnTo>
                    <a:pt x="13" y="324"/>
                  </a:lnTo>
                  <a:lnTo>
                    <a:pt x="9" y="297"/>
                  </a:lnTo>
                  <a:lnTo>
                    <a:pt x="4" y="257"/>
                  </a:lnTo>
                  <a:lnTo>
                    <a:pt x="1" y="207"/>
                  </a:lnTo>
                  <a:lnTo>
                    <a:pt x="0" y="153"/>
                  </a:lnTo>
                  <a:lnTo>
                    <a:pt x="2" y="97"/>
                  </a:lnTo>
                  <a:lnTo>
                    <a:pt x="11" y="45"/>
                  </a:lnTo>
                  <a:lnTo>
                    <a:pt x="25" y="0"/>
                  </a:lnTo>
                  <a:lnTo>
                    <a:pt x="7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7" name="Freeform 40"/>
            <p:cNvSpPr>
              <a:spLocks/>
            </p:cNvSpPr>
            <p:nvPr/>
          </p:nvSpPr>
          <p:spPr bwMode="auto">
            <a:xfrm>
              <a:off x="1514" y="2328"/>
              <a:ext cx="53" cy="262"/>
            </a:xfrm>
            <a:custGeom>
              <a:avLst/>
              <a:gdLst>
                <a:gd name="T0" fmla="*/ 16 w 53"/>
                <a:gd name="T1" fmla="*/ 5 h 262"/>
                <a:gd name="T2" fmla="*/ 15 w 53"/>
                <a:gd name="T3" fmla="*/ 10 h 262"/>
                <a:gd name="T4" fmla="*/ 11 w 53"/>
                <a:gd name="T5" fmla="*/ 25 h 262"/>
                <a:gd name="T6" fmla="*/ 7 w 53"/>
                <a:gd name="T7" fmla="*/ 49 h 262"/>
                <a:gd name="T8" fmla="*/ 3 w 53"/>
                <a:gd name="T9" fmla="*/ 79 h 262"/>
                <a:gd name="T10" fmla="*/ 0 w 53"/>
                <a:gd name="T11" fmla="*/ 117 h 262"/>
                <a:gd name="T12" fmla="*/ 0 w 53"/>
                <a:gd name="T13" fmla="*/ 160 h 262"/>
                <a:gd name="T14" fmla="*/ 5 w 53"/>
                <a:gd name="T15" fmla="*/ 208 h 262"/>
                <a:gd name="T16" fmla="*/ 14 w 53"/>
                <a:gd name="T17" fmla="*/ 261 h 262"/>
                <a:gd name="T18" fmla="*/ 50 w 53"/>
                <a:gd name="T19" fmla="*/ 259 h 262"/>
                <a:gd name="T20" fmla="*/ 48 w 53"/>
                <a:gd name="T21" fmla="*/ 251 h 262"/>
                <a:gd name="T22" fmla="*/ 45 w 53"/>
                <a:gd name="T23" fmla="*/ 230 h 262"/>
                <a:gd name="T24" fmla="*/ 41 w 53"/>
                <a:gd name="T25" fmla="*/ 199 h 262"/>
                <a:gd name="T26" fmla="*/ 37 w 53"/>
                <a:gd name="T27" fmla="*/ 160 h 262"/>
                <a:gd name="T28" fmla="*/ 35 w 53"/>
                <a:gd name="T29" fmla="*/ 118 h 262"/>
                <a:gd name="T30" fmla="*/ 36 w 53"/>
                <a:gd name="T31" fmla="*/ 76 h 262"/>
                <a:gd name="T32" fmla="*/ 41 w 53"/>
                <a:gd name="T33" fmla="*/ 36 h 262"/>
                <a:gd name="T34" fmla="*/ 52 w 53"/>
                <a:gd name="T35" fmla="*/ 3 h 262"/>
                <a:gd name="T36" fmla="*/ 52 w 53"/>
                <a:gd name="T37" fmla="*/ 2 h 262"/>
                <a:gd name="T38" fmla="*/ 52 w 53"/>
                <a:gd name="T39" fmla="*/ 2 h 262"/>
                <a:gd name="T40" fmla="*/ 51 w 53"/>
                <a:gd name="T41" fmla="*/ 1 h 262"/>
                <a:gd name="T42" fmla="*/ 49 w 53"/>
                <a:gd name="T43" fmla="*/ 0 h 262"/>
                <a:gd name="T44" fmla="*/ 45 w 53"/>
                <a:gd name="T45" fmla="*/ 0 h 262"/>
                <a:gd name="T46" fmla="*/ 38 w 53"/>
                <a:gd name="T47" fmla="*/ 0 h 262"/>
                <a:gd name="T48" fmla="*/ 29 w 53"/>
                <a:gd name="T49" fmla="*/ 2 h 262"/>
                <a:gd name="T50" fmla="*/ 16 w 53"/>
                <a:gd name="T51" fmla="*/ 5 h 2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3"/>
                <a:gd name="T79" fmla="*/ 0 h 262"/>
                <a:gd name="T80" fmla="*/ 53 w 53"/>
                <a:gd name="T81" fmla="*/ 262 h 2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3" h="262">
                  <a:moveTo>
                    <a:pt x="16" y="5"/>
                  </a:moveTo>
                  <a:lnTo>
                    <a:pt x="15" y="10"/>
                  </a:lnTo>
                  <a:lnTo>
                    <a:pt x="11" y="25"/>
                  </a:lnTo>
                  <a:lnTo>
                    <a:pt x="7" y="49"/>
                  </a:lnTo>
                  <a:lnTo>
                    <a:pt x="3" y="79"/>
                  </a:lnTo>
                  <a:lnTo>
                    <a:pt x="0" y="117"/>
                  </a:lnTo>
                  <a:lnTo>
                    <a:pt x="0" y="160"/>
                  </a:lnTo>
                  <a:lnTo>
                    <a:pt x="5" y="208"/>
                  </a:lnTo>
                  <a:lnTo>
                    <a:pt x="14" y="261"/>
                  </a:lnTo>
                  <a:lnTo>
                    <a:pt x="50" y="259"/>
                  </a:lnTo>
                  <a:lnTo>
                    <a:pt x="48" y="251"/>
                  </a:lnTo>
                  <a:lnTo>
                    <a:pt x="45" y="230"/>
                  </a:lnTo>
                  <a:lnTo>
                    <a:pt x="41" y="199"/>
                  </a:lnTo>
                  <a:lnTo>
                    <a:pt x="37" y="160"/>
                  </a:lnTo>
                  <a:lnTo>
                    <a:pt x="35" y="118"/>
                  </a:lnTo>
                  <a:lnTo>
                    <a:pt x="36" y="76"/>
                  </a:lnTo>
                  <a:lnTo>
                    <a:pt x="41" y="36"/>
                  </a:lnTo>
                  <a:lnTo>
                    <a:pt x="52" y="3"/>
                  </a:lnTo>
                  <a:lnTo>
                    <a:pt x="52" y="2"/>
                  </a:lnTo>
                  <a:lnTo>
                    <a:pt x="51" y="1"/>
                  </a:lnTo>
                  <a:lnTo>
                    <a:pt x="49" y="0"/>
                  </a:lnTo>
                  <a:lnTo>
                    <a:pt x="45" y="0"/>
                  </a:lnTo>
                  <a:lnTo>
                    <a:pt x="38" y="0"/>
                  </a:lnTo>
                  <a:lnTo>
                    <a:pt x="29" y="2"/>
                  </a:lnTo>
                  <a:lnTo>
                    <a:pt x="16"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8" name="Freeform 41"/>
            <p:cNvSpPr>
              <a:spLocks/>
            </p:cNvSpPr>
            <p:nvPr/>
          </p:nvSpPr>
          <p:spPr bwMode="auto">
            <a:xfrm>
              <a:off x="1517" y="2346"/>
              <a:ext cx="44" cy="224"/>
            </a:xfrm>
            <a:custGeom>
              <a:avLst/>
              <a:gdLst>
                <a:gd name="T0" fmla="*/ 13 w 44"/>
                <a:gd name="T1" fmla="*/ 4 h 224"/>
                <a:gd name="T2" fmla="*/ 12 w 44"/>
                <a:gd name="T3" fmla="*/ 8 h 224"/>
                <a:gd name="T4" fmla="*/ 9 w 44"/>
                <a:gd name="T5" fmla="*/ 21 h 224"/>
                <a:gd name="T6" fmla="*/ 6 w 44"/>
                <a:gd name="T7" fmla="*/ 41 h 224"/>
                <a:gd name="T8" fmla="*/ 2 w 44"/>
                <a:gd name="T9" fmla="*/ 67 h 224"/>
                <a:gd name="T10" fmla="*/ 0 w 44"/>
                <a:gd name="T11" fmla="*/ 100 h 224"/>
                <a:gd name="T12" fmla="*/ 0 w 44"/>
                <a:gd name="T13" fmla="*/ 137 h 224"/>
                <a:gd name="T14" fmla="*/ 4 w 44"/>
                <a:gd name="T15" fmla="*/ 178 h 224"/>
                <a:gd name="T16" fmla="*/ 12 w 44"/>
                <a:gd name="T17" fmla="*/ 223 h 224"/>
                <a:gd name="T18" fmla="*/ 42 w 44"/>
                <a:gd name="T19" fmla="*/ 221 h 224"/>
                <a:gd name="T20" fmla="*/ 40 w 44"/>
                <a:gd name="T21" fmla="*/ 214 h 224"/>
                <a:gd name="T22" fmla="*/ 37 w 44"/>
                <a:gd name="T23" fmla="*/ 196 h 224"/>
                <a:gd name="T24" fmla="*/ 34 w 44"/>
                <a:gd name="T25" fmla="*/ 170 h 224"/>
                <a:gd name="T26" fmla="*/ 30 w 44"/>
                <a:gd name="T27" fmla="*/ 137 h 224"/>
                <a:gd name="T28" fmla="*/ 29 w 44"/>
                <a:gd name="T29" fmla="*/ 102 h 224"/>
                <a:gd name="T30" fmla="*/ 29 w 44"/>
                <a:gd name="T31" fmla="*/ 65 h 224"/>
                <a:gd name="T32" fmla="*/ 34 w 44"/>
                <a:gd name="T33" fmla="*/ 31 h 224"/>
                <a:gd name="T34" fmla="*/ 43 w 44"/>
                <a:gd name="T35" fmla="*/ 2 h 224"/>
                <a:gd name="T36" fmla="*/ 43 w 44"/>
                <a:gd name="T37" fmla="*/ 2 h 224"/>
                <a:gd name="T38" fmla="*/ 43 w 44"/>
                <a:gd name="T39" fmla="*/ 2 h 224"/>
                <a:gd name="T40" fmla="*/ 42 w 44"/>
                <a:gd name="T41" fmla="*/ 1 h 224"/>
                <a:gd name="T42" fmla="*/ 40 w 44"/>
                <a:gd name="T43" fmla="*/ 0 h 224"/>
                <a:gd name="T44" fmla="*/ 37 w 44"/>
                <a:gd name="T45" fmla="*/ 0 h 224"/>
                <a:gd name="T46" fmla="*/ 32 w 44"/>
                <a:gd name="T47" fmla="*/ 0 h 224"/>
                <a:gd name="T48" fmla="*/ 24 w 44"/>
                <a:gd name="T49" fmla="*/ 2 h 224"/>
                <a:gd name="T50" fmla="*/ 13 w 44"/>
                <a:gd name="T51" fmla="*/ 4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24"/>
                <a:gd name="T80" fmla="*/ 44 w 44"/>
                <a:gd name="T81" fmla="*/ 224 h 2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24">
                  <a:moveTo>
                    <a:pt x="13" y="4"/>
                  </a:moveTo>
                  <a:lnTo>
                    <a:pt x="12" y="8"/>
                  </a:lnTo>
                  <a:lnTo>
                    <a:pt x="9" y="21"/>
                  </a:lnTo>
                  <a:lnTo>
                    <a:pt x="6" y="41"/>
                  </a:lnTo>
                  <a:lnTo>
                    <a:pt x="2" y="67"/>
                  </a:lnTo>
                  <a:lnTo>
                    <a:pt x="0" y="100"/>
                  </a:lnTo>
                  <a:lnTo>
                    <a:pt x="0" y="137"/>
                  </a:lnTo>
                  <a:lnTo>
                    <a:pt x="4" y="178"/>
                  </a:lnTo>
                  <a:lnTo>
                    <a:pt x="12" y="223"/>
                  </a:lnTo>
                  <a:lnTo>
                    <a:pt x="42" y="221"/>
                  </a:lnTo>
                  <a:lnTo>
                    <a:pt x="40" y="214"/>
                  </a:lnTo>
                  <a:lnTo>
                    <a:pt x="37" y="196"/>
                  </a:lnTo>
                  <a:lnTo>
                    <a:pt x="34" y="170"/>
                  </a:lnTo>
                  <a:lnTo>
                    <a:pt x="30" y="137"/>
                  </a:lnTo>
                  <a:lnTo>
                    <a:pt x="29" y="102"/>
                  </a:lnTo>
                  <a:lnTo>
                    <a:pt x="29" y="65"/>
                  </a:lnTo>
                  <a:lnTo>
                    <a:pt x="34" y="31"/>
                  </a:lnTo>
                  <a:lnTo>
                    <a:pt x="43" y="2"/>
                  </a:lnTo>
                  <a:lnTo>
                    <a:pt x="42" y="1"/>
                  </a:lnTo>
                  <a:lnTo>
                    <a:pt x="40" y="0"/>
                  </a:lnTo>
                  <a:lnTo>
                    <a:pt x="37" y="0"/>
                  </a:lnTo>
                  <a:lnTo>
                    <a:pt x="32" y="0"/>
                  </a:lnTo>
                  <a:lnTo>
                    <a:pt x="24" y="2"/>
                  </a:lnTo>
                  <a:lnTo>
                    <a:pt x="1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9" name="Freeform 42"/>
            <p:cNvSpPr>
              <a:spLocks/>
            </p:cNvSpPr>
            <p:nvPr/>
          </p:nvSpPr>
          <p:spPr bwMode="auto">
            <a:xfrm>
              <a:off x="1518" y="2363"/>
              <a:ext cx="38" cy="185"/>
            </a:xfrm>
            <a:custGeom>
              <a:avLst/>
              <a:gdLst>
                <a:gd name="T0" fmla="*/ 11 w 38"/>
                <a:gd name="T1" fmla="*/ 4 h 185"/>
                <a:gd name="T2" fmla="*/ 10 w 38"/>
                <a:gd name="T3" fmla="*/ 7 h 185"/>
                <a:gd name="T4" fmla="*/ 8 w 38"/>
                <a:gd name="T5" fmla="*/ 17 h 185"/>
                <a:gd name="T6" fmla="*/ 5 w 38"/>
                <a:gd name="T7" fmla="*/ 34 h 185"/>
                <a:gd name="T8" fmla="*/ 2 w 38"/>
                <a:gd name="T9" fmla="*/ 56 h 185"/>
                <a:gd name="T10" fmla="*/ 0 w 38"/>
                <a:gd name="T11" fmla="*/ 82 h 185"/>
                <a:gd name="T12" fmla="*/ 0 w 38"/>
                <a:gd name="T13" fmla="*/ 113 h 185"/>
                <a:gd name="T14" fmla="*/ 3 w 38"/>
                <a:gd name="T15" fmla="*/ 147 h 185"/>
                <a:gd name="T16" fmla="*/ 10 w 38"/>
                <a:gd name="T17" fmla="*/ 184 h 185"/>
                <a:gd name="T18" fmla="*/ 35 w 38"/>
                <a:gd name="T19" fmla="*/ 183 h 185"/>
                <a:gd name="T20" fmla="*/ 34 w 38"/>
                <a:gd name="T21" fmla="*/ 177 h 185"/>
                <a:gd name="T22" fmla="*/ 32 w 38"/>
                <a:gd name="T23" fmla="*/ 162 h 185"/>
                <a:gd name="T24" fmla="*/ 29 w 38"/>
                <a:gd name="T25" fmla="*/ 140 h 185"/>
                <a:gd name="T26" fmla="*/ 26 w 38"/>
                <a:gd name="T27" fmla="*/ 113 h 185"/>
                <a:gd name="T28" fmla="*/ 25 w 38"/>
                <a:gd name="T29" fmla="*/ 84 h 185"/>
                <a:gd name="T30" fmla="*/ 26 w 38"/>
                <a:gd name="T31" fmla="*/ 54 h 185"/>
                <a:gd name="T32" fmla="*/ 29 w 38"/>
                <a:gd name="T33" fmla="*/ 26 h 185"/>
                <a:gd name="T34" fmla="*/ 37 w 38"/>
                <a:gd name="T35" fmla="*/ 2 h 185"/>
                <a:gd name="T36" fmla="*/ 37 w 38"/>
                <a:gd name="T37" fmla="*/ 2 h 185"/>
                <a:gd name="T38" fmla="*/ 37 w 38"/>
                <a:gd name="T39" fmla="*/ 1 h 185"/>
                <a:gd name="T40" fmla="*/ 36 w 38"/>
                <a:gd name="T41" fmla="*/ 0 h 185"/>
                <a:gd name="T42" fmla="*/ 35 w 38"/>
                <a:gd name="T43" fmla="*/ 0 h 185"/>
                <a:gd name="T44" fmla="*/ 32 w 38"/>
                <a:gd name="T45" fmla="*/ 0 h 185"/>
                <a:gd name="T46" fmla="*/ 27 w 38"/>
                <a:gd name="T47" fmla="*/ 0 h 185"/>
                <a:gd name="T48" fmla="*/ 21 w 38"/>
                <a:gd name="T49" fmla="*/ 1 h 185"/>
                <a:gd name="T50" fmla="*/ 11 w 38"/>
                <a:gd name="T51" fmla="*/ 4 h 1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185"/>
                <a:gd name="T80" fmla="*/ 38 w 38"/>
                <a:gd name="T81" fmla="*/ 185 h 1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185">
                  <a:moveTo>
                    <a:pt x="11" y="4"/>
                  </a:moveTo>
                  <a:lnTo>
                    <a:pt x="10" y="7"/>
                  </a:lnTo>
                  <a:lnTo>
                    <a:pt x="8" y="17"/>
                  </a:lnTo>
                  <a:lnTo>
                    <a:pt x="5" y="34"/>
                  </a:lnTo>
                  <a:lnTo>
                    <a:pt x="2" y="56"/>
                  </a:lnTo>
                  <a:lnTo>
                    <a:pt x="0" y="82"/>
                  </a:lnTo>
                  <a:lnTo>
                    <a:pt x="0" y="113"/>
                  </a:lnTo>
                  <a:lnTo>
                    <a:pt x="3" y="147"/>
                  </a:lnTo>
                  <a:lnTo>
                    <a:pt x="10" y="184"/>
                  </a:lnTo>
                  <a:lnTo>
                    <a:pt x="35" y="183"/>
                  </a:lnTo>
                  <a:lnTo>
                    <a:pt x="34" y="177"/>
                  </a:lnTo>
                  <a:lnTo>
                    <a:pt x="32" y="162"/>
                  </a:lnTo>
                  <a:lnTo>
                    <a:pt x="29" y="140"/>
                  </a:lnTo>
                  <a:lnTo>
                    <a:pt x="26" y="113"/>
                  </a:lnTo>
                  <a:lnTo>
                    <a:pt x="25" y="84"/>
                  </a:lnTo>
                  <a:lnTo>
                    <a:pt x="26" y="54"/>
                  </a:lnTo>
                  <a:lnTo>
                    <a:pt x="29" y="26"/>
                  </a:lnTo>
                  <a:lnTo>
                    <a:pt x="37" y="2"/>
                  </a:lnTo>
                  <a:lnTo>
                    <a:pt x="37" y="1"/>
                  </a:lnTo>
                  <a:lnTo>
                    <a:pt x="36" y="0"/>
                  </a:lnTo>
                  <a:lnTo>
                    <a:pt x="35" y="0"/>
                  </a:lnTo>
                  <a:lnTo>
                    <a:pt x="32" y="0"/>
                  </a:lnTo>
                  <a:lnTo>
                    <a:pt x="27" y="0"/>
                  </a:lnTo>
                  <a:lnTo>
                    <a:pt x="21" y="1"/>
                  </a:lnTo>
                  <a:lnTo>
                    <a:pt x="11"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0" name="Freeform 43"/>
            <p:cNvSpPr>
              <a:spLocks/>
            </p:cNvSpPr>
            <p:nvPr/>
          </p:nvSpPr>
          <p:spPr bwMode="auto">
            <a:xfrm>
              <a:off x="1520" y="2381"/>
              <a:ext cx="30" cy="147"/>
            </a:xfrm>
            <a:custGeom>
              <a:avLst/>
              <a:gdLst>
                <a:gd name="T0" fmla="*/ 9 w 30"/>
                <a:gd name="T1" fmla="*/ 3 h 147"/>
                <a:gd name="T2" fmla="*/ 8 w 30"/>
                <a:gd name="T3" fmla="*/ 6 h 147"/>
                <a:gd name="T4" fmla="*/ 6 w 30"/>
                <a:gd name="T5" fmla="*/ 14 h 147"/>
                <a:gd name="T6" fmla="*/ 4 w 30"/>
                <a:gd name="T7" fmla="*/ 27 h 147"/>
                <a:gd name="T8" fmla="*/ 2 w 30"/>
                <a:gd name="T9" fmla="*/ 45 h 147"/>
                <a:gd name="T10" fmla="*/ 0 w 30"/>
                <a:gd name="T11" fmla="*/ 65 h 147"/>
                <a:gd name="T12" fmla="*/ 0 w 30"/>
                <a:gd name="T13" fmla="*/ 90 h 147"/>
                <a:gd name="T14" fmla="*/ 3 w 30"/>
                <a:gd name="T15" fmla="*/ 117 h 147"/>
                <a:gd name="T16" fmla="*/ 8 w 30"/>
                <a:gd name="T17" fmla="*/ 146 h 147"/>
                <a:gd name="T18" fmla="*/ 28 w 30"/>
                <a:gd name="T19" fmla="*/ 145 h 147"/>
                <a:gd name="T20" fmla="*/ 27 w 30"/>
                <a:gd name="T21" fmla="*/ 140 h 147"/>
                <a:gd name="T22" fmla="*/ 25 w 30"/>
                <a:gd name="T23" fmla="*/ 128 h 147"/>
                <a:gd name="T24" fmla="*/ 23 w 30"/>
                <a:gd name="T25" fmla="*/ 111 h 147"/>
                <a:gd name="T26" fmla="*/ 20 w 30"/>
                <a:gd name="T27" fmla="*/ 90 h 147"/>
                <a:gd name="T28" fmla="*/ 19 w 30"/>
                <a:gd name="T29" fmla="*/ 67 h 147"/>
                <a:gd name="T30" fmla="*/ 20 w 30"/>
                <a:gd name="T31" fmla="*/ 43 h 147"/>
                <a:gd name="T32" fmla="*/ 23 w 30"/>
                <a:gd name="T33" fmla="*/ 21 h 147"/>
                <a:gd name="T34" fmla="*/ 29 w 30"/>
                <a:gd name="T35" fmla="*/ 2 h 147"/>
                <a:gd name="T36" fmla="*/ 29 w 30"/>
                <a:gd name="T37" fmla="*/ 1 h 147"/>
                <a:gd name="T38" fmla="*/ 29 w 30"/>
                <a:gd name="T39" fmla="*/ 0 h 147"/>
                <a:gd name="T40" fmla="*/ 27 w 30"/>
                <a:gd name="T41" fmla="*/ 0 h 147"/>
                <a:gd name="T42" fmla="*/ 25 w 30"/>
                <a:gd name="T43" fmla="*/ 0 h 147"/>
                <a:gd name="T44" fmla="*/ 21 w 30"/>
                <a:gd name="T45" fmla="*/ 0 h 147"/>
                <a:gd name="T46" fmla="*/ 16 w 30"/>
                <a:gd name="T47" fmla="*/ 2 h 147"/>
                <a:gd name="T48" fmla="*/ 9 w 30"/>
                <a:gd name="T49" fmla="*/ 3 h 1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
                <a:gd name="T76" fmla="*/ 0 h 147"/>
                <a:gd name="T77" fmla="*/ 30 w 30"/>
                <a:gd name="T78" fmla="*/ 147 h 1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 h="147">
                  <a:moveTo>
                    <a:pt x="9" y="3"/>
                  </a:moveTo>
                  <a:lnTo>
                    <a:pt x="8" y="6"/>
                  </a:lnTo>
                  <a:lnTo>
                    <a:pt x="6" y="14"/>
                  </a:lnTo>
                  <a:lnTo>
                    <a:pt x="4" y="27"/>
                  </a:lnTo>
                  <a:lnTo>
                    <a:pt x="2" y="45"/>
                  </a:lnTo>
                  <a:lnTo>
                    <a:pt x="0" y="65"/>
                  </a:lnTo>
                  <a:lnTo>
                    <a:pt x="0" y="90"/>
                  </a:lnTo>
                  <a:lnTo>
                    <a:pt x="3" y="117"/>
                  </a:lnTo>
                  <a:lnTo>
                    <a:pt x="8" y="146"/>
                  </a:lnTo>
                  <a:lnTo>
                    <a:pt x="28" y="145"/>
                  </a:lnTo>
                  <a:lnTo>
                    <a:pt x="27" y="140"/>
                  </a:lnTo>
                  <a:lnTo>
                    <a:pt x="25" y="128"/>
                  </a:lnTo>
                  <a:lnTo>
                    <a:pt x="23" y="111"/>
                  </a:lnTo>
                  <a:lnTo>
                    <a:pt x="20" y="90"/>
                  </a:lnTo>
                  <a:lnTo>
                    <a:pt x="19" y="67"/>
                  </a:lnTo>
                  <a:lnTo>
                    <a:pt x="20" y="43"/>
                  </a:lnTo>
                  <a:lnTo>
                    <a:pt x="23" y="21"/>
                  </a:lnTo>
                  <a:lnTo>
                    <a:pt x="29" y="2"/>
                  </a:lnTo>
                  <a:lnTo>
                    <a:pt x="29" y="1"/>
                  </a:lnTo>
                  <a:lnTo>
                    <a:pt x="29" y="0"/>
                  </a:lnTo>
                  <a:lnTo>
                    <a:pt x="27" y="0"/>
                  </a:lnTo>
                  <a:lnTo>
                    <a:pt x="25" y="0"/>
                  </a:lnTo>
                  <a:lnTo>
                    <a:pt x="21" y="0"/>
                  </a:lnTo>
                  <a:lnTo>
                    <a:pt x="16" y="2"/>
                  </a:lnTo>
                  <a:lnTo>
                    <a:pt x="9"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1" name="Freeform 44"/>
            <p:cNvSpPr>
              <a:spLocks/>
            </p:cNvSpPr>
            <p:nvPr/>
          </p:nvSpPr>
          <p:spPr bwMode="auto">
            <a:xfrm>
              <a:off x="1523" y="2399"/>
              <a:ext cx="22" cy="109"/>
            </a:xfrm>
            <a:custGeom>
              <a:avLst/>
              <a:gdLst>
                <a:gd name="T0" fmla="*/ 6 w 22"/>
                <a:gd name="T1" fmla="*/ 2 h 109"/>
                <a:gd name="T2" fmla="*/ 6 w 22"/>
                <a:gd name="T3" fmla="*/ 4 h 109"/>
                <a:gd name="T4" fmla="*/ 5 w 22"/>
                <a:gd name="T5" fmla="*/ 10 h 109"/>
                <a:gd name="T6" fmla="*/ 2 w 22"/>
                <a:gd name="T7" fmla="*/ 20 h 109"/>
                <a:gd name="T8" fmla="*/ 1 w 22"/>
                <a:gd name="T9" fmla="*/ 33 h 109"/>
                <a:gd name="T10" fmla="*/ 0 w 22"/>
                <a:gd name="T11" fmla="*/ 49 h 109"/>
                <a:gd name="T12" fmla="*/ 0 w 22"/>
                <a:gd name="T13" fmla="*/ 66 h 109"/>
                <a:gd name="T14" fmla="*/ 2 w 22"/>
                <a:gd name="T15" fmla="*/ 86 h 109"/>
                <a:gd name="T16" fmla="*/ 6 w 22"/>
                <a:gd name="T17" fmla="*/ 108 h 109"/>
                <a:gd name="T18" fmla="*/ 20 w 22"/>
                <a:gd name="T19" fmla="*/ 107 h 109"/>
                <a:gd name="T20" fmla="*/ 20 w 22"/>
                <a:gd name="T21" fmla="*/ 104 h 109"/>
                <a:gd name="T22" fmla="*/ 18 w 22"/>
                <a:gd name="T23" fmla="*/ 95 h 109"/>
                <a:gd name="T24" fmla="*/ 17 w 22"/>
                <a:gd name="T25" fmla="*/ 82 h 109"/>
                <a:gd name="T26" fmla="*/ 15 w 22"/>
                <a:gd name="T27" fmla="*/ 66 h 109"/>
                <a:gd name="T28" fmla="*/ 14 w 22"/>
                <a:gd name="T29" fmla="*/ 49 h 109"/>
                <a:gd name="T30" fmla="*/ 15 w 22"/>
                <a:gd name="T31" fmla="*/ 31 h 109"/>
                <a:gd name="T32" fmla="*/ 17 w 22"/>
                <a:gd name="T33" fmla="*/ 15 h 109"/>
                <a:gd name="T34" fmla="*/ 21 w 22"/>
                <a:gd name="T35" fmla="*/ 1 h 109"/>
                <a:gd name="T36" fmla="*/ 21 w 22"/>
                <a:gd name="T37" fmla="*/ 1 h 109"/>
                <a:gd name="T38" fmla="*/ 21 w 22"/>
                <a:gd name="T39" fmla="*/ 0 h 109"/>
                <a:gd name="T40" fmla="*/ 20 w 22"/>
                <a:gd name="T41" fmla="*/ 0 h 109"/>
                <a:gd name="T42" fmla="*/ 18 w 22"/>
                <a:gd name="T43" fmla="*/ 0 h 109"/>
                <a:gd name="T44" fmla="*/ 16 w 22"/>
                <a:gd name="T45" fmla="*/ 0 h 109"/>
                <a:gd name="T46" fmla="*/ 12 w 22"/>
                <a:gd name="T47" fmla="*/ 1 h 109"/>
                <a:gd name="T48" fmla="*/ 6 w 22"/>
                <a:gd name="T49" fmla="*/ 2 h 1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09"/>
                <a:gd name="T77" fmla="*/ 22 w 22"/>
                <a:gd name="T78" fmla="*/ 109 h 10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09">
                  <a:moveTo>
                    <a:pt x="6" y="2"/>
                  </a:moveTo>
                  <a:lnTo>
                    <a:pt x="6" y="4"/>
                  </a:lnTo>
                  <a:lnTo>
                    <a:pt x="5" y="10"/>
                  </a:lnTo>
                  <a:lnTo>
                    <a:pt x="2" y="20"/>
                  </a:lnTo>
                  <a:lnTo>
                    <a:pt x="1" y="33"/>
                  </a:lnTo>
                  <a:lnTo>
                    <a:pt x="0" y="49"/>
                  </a:lnTo>
                  <a:lnTo>
                    <a:pt x="0" y="66"/>
                  </a:lnTo>
                  <a:lnTo>
                    <a:pt x="2" y="86"/>
                  </a:lnTo>
                  <a:lnTo>
                    <a:pt x="6" y="108"/>
                  </a:lnTo>
                  <a:lnTo>
                    <a:pt x="20" y="107"/>
                  </a:lnTo>
                  <a:lnTo>
                    <a:pt x="20" y="104"/>
                  </a:lnTo>
                  <a:lnTo>
                    <a:pt x="18" y="95"/>
                  </a:lnTo>
                  <a:lnTo>
                    <a:pt x="17" y="82"/>
                  </a:lnTo>
                  <a:lnTo>
                    <a:pt x="15" y="66"/>
                  </a:lnTo>
                  <a:lnTo>
                    <a:pt x="14" y="49"/>
                  </a:lnTo>
                  <a:lnTo>
                    <a:pt x="15" y="31"/>
                  </a:lnTo>
                  <a:lnTo>
                    <a:pt x="17" y="15"/>
                  </a:lnTo>
                  <a:lnTo>
                    <a:pt x="21" y="1"/>
                  </a:lnTo>
                  <a:lnTo>
                    <a:pt x="21" y="0"/>
                  </a:lnTo>
                  <a:lnTo>
                    <a:pt x="20" y="0"/>
                  </a:lnTo>
                  <a:lnTo>
                    <a:pt x="18" y="0"/>
                  </a:lnTo>
                  <a:lnTo>
                    <a:pt x="16" y="0"/>
                  </a:lnTo>
                  <a:lnTo>
                    <a:pt x="12" y="1"/>
                  </a:lnTo>
                  <a:lnTo>
                    <a:pt x="6"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2" name="Freeform 45"/>
            <p:cNvSpPr>
              <a:spLocks/>
            </p:cNvSpPr>
            <p:nvPr/>
          </p:nvSpPr>
          <p:spPr bwMode="auto">
            <a:xfrm>
              <a:off x="1816" y="2294"/>
              <a:ext cx="71" cy="292"/>
            </a:xfrm>
            <a:custGeom>
              <a:avLst/>
              <a:gdLst>
                <a:gd name="T0" fmla="*/ 70 w 71"/>
                <a:gd name="T1" fmla="*/ 2 h 292"/>
                <a:gd name="T2" fmla="*/ 68 w 71"/>
                <a:gd name="T3" fmla="*/ 4 h 292"/>
                <a:gd name="T4" fmla="*/ 64 w 71"/>
                <a:gd name="T5" fmla="*/ 12 h 292"/>
                <a:gd name="T6" fmla="*/ 58 w 71"/>
                <a:gd name="T7" fmla="*/ 27 h 292"/>
                <a:gd name="T8" fmla="*/ 52 w 71"/>
                <a:gd name="T9" fmla="*/ 52 h 292"/>
                <a:gd name="T10" fmla="*/ 47 w 71"/>
                <a:gd name="T11" fmla="*/ 88 h 292"/>
                <a:gd name="T12" fmla="*/ 44 w 71"/>
                <a:gd name="T13" fmla="*/ 139 h 292"/>
                <a:gd name="T14" fmla="*/ 46 w 71"/>
                <a:gd name="T15" fmla="*/ 206 h 292"/>
                <a:gd name="T16" fmla="*/ 52 w 71"/>
                <a:gd name="T17" fmla="*/ 291 h 292"/>
                <a:gd name="T18" fmla="*/ 13 w 71"/>
                <a:gd name="T19" fmla="*/ 291 h 292"/>
                <a:gd name="T20" fmla="*/ 12 w 71"/>
                <a:gd name="T21" fmla="*/ 283 h 292"/>
                <a:gd name="T22" fmla="*/ 8 w 71"/>
                <a:gd name="T23" fmla="*/ 259 h 292"/>
                <a:gd name="T24" fmla="*/ 5 w 71"/>
                <a:gd name="T25" fmla="*/ 224 h 292"/>
                <a:gd name="T26" fmla="*/ 1 w 71"/>
                <a:gd name="T27" fmla="*/ 180 h 292"/>
                <a:gd name="T28" fmla="*/ 0 w 71"/>
                <a:gd name="T29" fmla="*/ 133 h 292"/>
                <a:gd name="T30" fmla="*/ 2 w 71"/>
                <a:gd name="T31" fmla="*/ 85 h 292"/>
                <a:gd name="T32" fmla="*/ 9 w 71"/>
                <a:gd name="T33" fmla="*/ 39 h 292"/>
                <a:gd name="T34" fmla="*/ 23 w 71"/>
                <a:gd name="T35" fmla="*/ 0 h 292"/>
                <a:gd name="T36" fmla="*/ 70 w 71"/>
                <a:gd name="T37" fmla="*/ 2 h 2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1"/>
                <a:gd name="T58" fmla="*/ 0 h 292"/>
                <a:gd name="T59" fmla="*/ 71 w 71"/>
                <a:gd name="T60" fmla="*/ 292 h 2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1" h="292">
                  <a:moveTo>
                    <a:pt x="70" y="2"/>
                  </a:moveTo>
                  <a:lnTo>
                    <a:pt x="68" y="4"/>
                  </a:lnTo>
                  <a:lnTo>
                    <a:pt x="64" y="12"/>
                  </a:lnTo>
                  <a:lnTo>
                    <a:pt x="58" y="27"/>
                  </a:lnTo>
                  <a:lnTo>
                    <a:pt x="52" y="52"/>
                  </a:lnTo>
                  <a:lnTo>
                    <a:pt x="47" y="88"/>
                  </a:lnTo>
                  <a:lnTo>
                    <a:pt x="44" y="139"/>
                  </a:lnTo>
                  <a:lnTo>
                    <a:pt x="46" y="206"/>
                  </a:lnTo>
                  <a:lnTo>
                    <a:pt x="52" y="291"/>
                  </a:lnTo>
                  <a:lnTo>
                    <a:pt x="13" y="291"/>
                  </a:lnTo>
                  <a:lnTo>
                    <a:pt x="12" y="283"/>
                  </a:lnTo>
                  <a:lnTo>
                    <a:pt x="8" y="259"/>
                  </a:lnTo>
                  <a:lnTo>
                    <a:pt x="5" y="224"/>
                  </a:lnTo>
                  <a:lnTo>
                    <a:pt x="1" y="180"/>
                  </a:lnTo>
                  <a:lnTo>
                    <a:pt x="0" y="133"/>
                  </a:lnTo>
                  <a:lnTo>
                    <a:pt x="2" y="85"/>
                  </a:lnTo>
                  <a:lnTo>
                    <a:pt x="9" y="39"/>
                  </a:lnTo>
                  <a:lnTo>
                    <a:pt x="23" y="0"/>
                  </a:lnTo>
                  <a:lnTo>
                    <a:pt x="70"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3" name="Freeform 46"/>
            <p:cNvSpPr>
              <a:spLocks/>
            </p:cNvSpPr>
            <p:nvPr/>
          </p:nvSpPr>
          <p:spPr bwMode="auto">
            <a:xfrm>
              <a:off x="1819" y="2314"/>
              <a:ext cx="60" cy="250"/>
            </a:xfrm>
            <a:custGeom>
              <a:avLst/>
              <a:gdLst>
                <a:gd name="T0" fmla="*/ 59 w 60"/>
                <a:gd name="T1" fmla="*/ 2 h 250"/>
                <a:gd name="T2" fmla="*/ 57 w 60"/>
                <a:gd name="T3" fmla="*/ 4 h 250"/>
                <a:gd name="T4" fmla="*/ 54 w 60"/>
                <a:gd name="T5" fmla="*/ 10 h 250"/>
                <a:gd name="T6" fmla="*/ 49 w 60"/>
                <a:gd name="T7" fmla="*/ 23 h 250"/>
                <a:gd name="T8" fmla="*/ 43 w 60"/>
                <a:gd name="T9" fmla="*/ 44 h 250"/>
                <a:gd name="T10" fmla="*/ 39 w 60"/>
                <a:gd name="T11" fmla="*/ 75 h 250"/>
                <a:gd name="T12" fmla="*/ 37 w 60"/>
                <a:gd name="T13" fmla="*/ 119 h 250"/>
                <a:gd name="T14" fmla="*/ 38 w 60"/>
                <a:gd name="T15" fmla="*/ 176 h 250"/>
                <a:gd name="T16" fmla="*/ 44 w 60"/>
                <a:gd name="T17" fmla="*/ 249 h 250"/>
                <a:gd name="T18" fmla="*/ 11 w 60"/>
                <a:gd name="T19" fmla="*/ 249 h 250"/>
                <a:gd name="T20" fmla="*/ 9 w 60"/>
                <a:gd name="T21" fmla="*/ 242 h 250"/>
                <a:gd name="T22" fmla="*/ 7 w 60"/>
                <a:gd name="T23" fmla="*/ 222 h 250"/>
                <a:gd name="T24" fmla="*/ 3 w 60"/>
                <a:gd name="T25" fmla="*/ 191 h 250"/>
                <a:gd name="T26" fmla="*/ 1 w 60"/>
                <a:gd name="T27" fmla="*/ 154 h 250"/>
                <a:gd name="T28" fmla="*/ 0 w 60"/>
                <a:gd name="T29" fmla="*/ 114 h 250"/>
                <a:gd name="T30" fmla="*/ 2 w 60"/>
                <a:gd name="T31" fmla="*/ 73 h 250"/>
                <a:gd name="T32" fmla="*/ 8 w 60"/>
                <a:gd name="T33" fmla="*/ 33 h 250"/>
                <a:gd name="T34" fmla="*/ 19 w 60"/>
                <a:gd name="T35" fmla="*/ 0 h 250"/>
                <a:gd name="T36" fmla="*/ 59 w 60"/>
                <a:gd name="T37" fmla="*/ 2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250"/>
                <a:gd name="T59" fmla="*/ 60 w 60"/>
                <a:gd name="T60" fmla="*/ 250 h 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250">
                  <a:moveTo>
                    <a:pt x="59" y="2"/>
                  </a:moveTo>
                  <a:lnTo>
                    <a:pt x="57" y="4"/>
                  </a:lnTo>
                  <a:lnTo>
                    <a:pt x="54" y="10"/>
                  </a:lnTo>
                  <a:lnTo>
                    <a:pt x="49" y="23"/>
                  </a:lnTo>
                  <a:lnTo>
                    <a:pt x="43" y="44"/>
                  </a:lnTo>
                  <a:lnTo>
                    <a:pt x="39" y="75"/>
                  </a:lnTo>
                  <a:lnTo>
                    <a:pt x="37" y="119"/>
                  </a:lnTo>
                  <a:lnTo>
                    <a:pt x="38" y="176"/>
                  </a:lnTo>
                  <a:lnTo>
                    <a:pt x="44" y="249"/>
                  </a:lnTo>
                  <a:lnTo>
                    <a:pt x="11" y="249"/>
                  </a:lnTo>
                  <a:lnTo>
                    <a:pt x="9" y="242"/>
                  </a:lnTo>
                  <a:lnTo>
                    <a:pt x="7" y="222"/>
                  </a:lnTo>
                  <a:lnTo>
                    <a:pt x="3" y="191"/>
                  </a:lnTo>
                  <a:lnTo>
                    <a:pt x="1" y="154"/>
                  </a:lnTo>
                  <a:lnTo>
                    <a:pt x="0" y="114"/>
                  </a:lnTo>
                  <a:lnTo>
                    <a:pt x="2" y="73"/>
                  </a:lnTo>
                  <a:lnTo>
                    <a:pt x="8" y="33"/>
                  </a:lnTo>
                  <a:lnTo>
                    <a:pt x="19" y="0"/>
                  </a:lnTo>
                  <a:lnTo>
                    <a:pt x="5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4" name="Freeform 47"/>
            <p:cNvSpPr>
              <a:spLocks/>
            </p:cNvSpPr>
            <p:nvPr/>
          </p:nvSpPr>
          <p:spPr bwMode="auto">
            <a:xfrm>
              <a:off x="1821" y="2334"/>
              <a:ext cx="50" cy="207"/>
            </a:xfrm>
            <a:custGeom>
              <a:avLst/>
              <a:gdLst>
                <a:gd name="T0" fmla="*/ 49 w 50"/>
                <a:gd name="T1" fmla="*/ 2 h 207"/>
                <a:gd name="T2" fmla="*/ 48 w 50"/>
                <a:gd name="T3" fmla="*/ 3 h 207"/>
                <a:gd name="T4" fmla="*/ 45 w 50"/>
                <a:gd name="T5" fmla="*/ 8 h 207"/>
                <a:gd name="T6" fmla="*/ 41 w 50"/>
                <a:gd name="T7" fmla="*/ 19 h 207"/>
                <a:gd name="T8" fmla="*/ 36 w 50"/>
                <a:gd name="T9" fmla="*/ 36 h 207"/>
                <a:gd name="T10" fmla="*/ 33 w 50"/>
                <a:gd name="T11" fmla="*/ 62 h 207"/>
                <a:gd name="T12" fmla="*/ 31 w 50"/>
                <a:gd name="T13" fmla="*/ 98 h 207"/>
                <a:gd name="T14" fmla="*/ 32 w 50"/>
                <a:gd name="T15" fmla="*/ 146 h 207"/>
                <a:gd name="T16" fmla="*/ 37 w 50"/>
                <a:gd name="T17" fmla="*/ 206 h 207"/>
                <a:gd name="T18" fmla="*/ 9 w 50"/>
                <a:gd name="T19" fmla="*/ 206 h 207"/>
                <a:gd name="T20" fmla="*/ 9 w 50"/>
                <a:gd name="T21" fmla="*/ 200 h 207"/>
                <a:gd name="T22" fmla="*/ 6 w 50"/>
                <a:gd name="T23" fmla="*/ 183 h 207"/>
                <a:gd name="T24" fmla="*/ 3 w 50"/>
                <a:gd name="T25" fmla="*/ 158 h 207"/>
                <a:gd name="T26" fmla="*/ 1 w 50"/>
                <a:gd name="T27" fmla="*/ 128 h 207"/>
                <a:gd name="T28" fmla="*/ 0 w 50"/>
                <a:gd name="T29" fmla="*/ 94 h 207"/>
                <a:gd name="T30" fmla="*/ 1 w 50"/>
                <a:gd name="T31" fmla="*/ 60 h 207"/>
                <a:gd name="T32" fmla="*/ 7 w 50"/>
                <a:gd name="T33" fmla="*/ 28 h 207"/>
                <a:gd name="T34" fmla="*/ 16 w 50"/>
                <a:gd name="T35" fmla="*/ 0 h 207"/>
                <a:gd name="T36" fmla="*/ 49 w 50"/>
                <a:gd name="T37" fmla="*/ 2 h 2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0"/>
                <a:gd name="T58" fmla="*/ 0 h 207"/>
                <a:gd name="T59" fmla="*/ 50 w 50"/>
                <a:gd name="T60" fmla="*/ 207 h 2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0" h="207">
                  <a:moveTo>
                    <a:pt x="49" y="2"/>
                  </a:moveTo>
                  <a:lnTo>
                    <a:pt x="48" y="3"/>
                  </a:lnTo>
                  <a:lnTo>
                    <a:pt x="45" y="8"/>
                  </a:lnTo>
                  <a:lnTo>
                    <a:pt x="41" y="19"/>
                  </a:lnTo>
                  <a:lnTo>
                    <a:pt x="36" y="36"/>
                  </a:lnTo>
                  <a:lnTo>
                    <a:pt x="33" y="62"/>
                  </a:lnTo>
                  <a:lnTo>
                    <a:pt x="31" y="98"/>
                  </a:lnTo>
                  <a:lnTo>
                    <a:pt x="32" y="146"/>
                  </a:lnTo>
                  <a:lnTo>
                    <a:pt x="37" y="206"/>
                  </a:lnTo>
                  <a:lnTo>
                    <a:pt x="9" y="206"/>
                  </a:lnTo>
                  <a:lnTo>
                    <a:pt x="9" y="200"/>
                  </a:lnTo>
                  <a:lnTo>
                    <a:pt x="6" y="183"/>
                  </a:lnTo>
                  <a:lnTo>
                    <a:pt x="3" y="158"/>
                  </a:lnTo>
                  <a:lnTo>
                    <a:pt x="1" y="128"/>
                  </a:lnTo>
                  <a:lnTo>
                    <a:pt x="0" y="94"/>
                  </a:lnTo>
                  <a:lnTo>
                    <a:pt x="1" y="60"/>
                  </a:lnTo>
                  <a:lnTo>
                    <a:pt x="7" y="28"/>
                  </a:lnTo>
                  <a:lnTo>
                    <a:pt x="16" y="0"/>
                  </a:lnTo>
                  <a:lnTo>
                    <a:pt x="4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5" name="Freeform 48"/>
            <p:cNvSpPr>
              <a:spLocks/>
            </p:cNvSpPr>
            <p:nvPr/>
          </p:nvSpPr>
          <p:spPr bwMode="auto">
            <a:xfrm>
              <a:off x="1824" y="2354"/>
              <a:ext cx="40" cy="165"/>
            </a:xfrm>
            <a:custGeom>
              <a:avLst/>
              <a:gdLst>
                <a:gd name="T0" fmla="*/ 39 w 40"/>
                <a:gd name="T1" fmla="*/ 2 h 165"/>
                <a:gd name="T2" fmla="*/ 38 w 40"/>
                <a:gd name="T3" fmla="*/ 3 h 165"/>
                <a:gd name="T4" fmla="*/ 35 w 40"/>
                <a:gd name="T5" fmla="*/ 7 h 165"/>
                <a:gd name="T6" fmla="*/ 32 w 40"/>
                <a:gd name="T7" fmla="*/ 15 h 165"/>
                <a:gd name="T8" fmla="*/ 29 w 40"/>
                <a:gd name="T9" fmla="*/ 29 h 165"/>
                <a:gd name="T10" fmla="*/ 26 w 40"/>
                <a:gd name="T11" fmla="*/ 50 h 165"/>
                <a:gd name="T12" fmla="*/ 24 w 40"/>
                <a:gd name="T13" fmla="*/ 78 h 165"/>
                <a:gd name="T14" fmla="*/ 25 w 40"/>
                <a:gd name="T15" fmla="*/ 116 h 165"/>
                <a:gd name="T16" fmla="*/ 29 w 40"/>
                <a:gd name="T17" fmla="*/ 164 h 165"/>
                <a:gd name="T18" fmla="*/ 7 w 40"/>
                <a:gd name="T19" fmla="*/ 164 h 165"/>
                <a:gd name="T20" fmla="*/ 6 w 40"/>
                <a:gd name="T21" fmla="*/ 159 h 165"/>
                <a:gd name="T22" fmla="*/ 4 w 40"/>
                <a:gd name="T23" fmla="*/ 146 h 165"/>
                <a:gd name="T24" fmla="*/ 2 w 40"/>
                <a:gd name="T25" fmla="*/ 126 h 165"/>
                <a:gd name="T26" fmla="*/ 1 w 40"/>
                <a:gd name="T27" fmla="*/ 102 h 165"/>
                <a:gd name="T28" fmla="*/ 0 w 40"/>
                <a:gd name="T29" fmla="*/ 75 h 165"/>
                <a:gd name="T30" fmla="*/ 2 w 40"/>
                <a:gd name="T31" fmla="*/ 48 h 165"/>
                <a:gd name="T32" fmla="*/ 6 w 40"/>
                <a:gd name="T33" fmla="*/ 22 h 165"/>
                <a:gd name="T34" fmla="*/ 13 w 40"/>
                <a:gd name="T35" fmla="*/ 0 h 165"/>
                <a:gd name="T36" fmla="*/ 39 w 40"/>
                <a:gd name="T37" fmla="*/ 2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165"/>
                <a:gd name="T59" fmla="*/ 40 w 40"/>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165">
                  <a:moveTo>
                    <a:pt x="39" y="2"/>
                  </a:moveTo>
                  <a:lnTo>
                    <a:pt x="38" y="3"/>
                  </a:lnTo>
                  <a:lnTo>
                    <a:pt x="35" y="7"/>
                  </a:lnTo>
                  <a:lnTo>
                    <a:pt x="32" y="15"/>
                  </a:lnTo>
                  <a:lnTo>
                    <a:pt x="29" y="29"/>
                  </a:lnTo>
                  <a:lnTo>
                    <a:pt x="26" y="50"/>
                  </a:lnTo>
                  <a:lnTo>
                    <a:pt x="24" y="78"/>
                  </a:lnTo>
                  <a:lnTo>
                    <a:pt x="25" y="116"/>
                  </a:lnTo>
                  <a:lnTo>
                    <a:pt x="29" y="164"/>
                  </a:lnTo>
                  <a:lnTo>
                    <a:pt x="7" y="164"/>
                  </a:lnTo>
                  <a:lnTo>
                    <a:pt x="6" y="159"/>
                  </a:lnTo>
                  <a:lnTo>
                    <a:pt x="4" y="146"/>
                  </a:lnTo>
                  <a:lnTo>
                    <a:pt x="2" y="126"/>
                  </a:lnTo>
                  <a:lnTo>
                    <a:pt x="1" y="102"/>
                  </a:lnTo>
                  <a:lnTo>
                    <a:pt x="0" y="75"/>
                  </a:lnTo>
                  <a:lnTo>
                    <a:pt x="2" y="48"/>
                  </a:lnTo>
                  <a:lnTo>
                    <a:pt x="6" y="22"/>
                  </a:lnTo>
                  <a:lnTo>
                    <a:pt x="13" y="0"/>
                  </a:lnTo>
                  <a:lnTo>
                    <a:pt x="3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6" name="Freeform 49"/>
            <p:cNvSpPr>
              <a:spLocks/>
            </p:cNvSpPr>
            <p:nvPr/>
          </p:nvSpPr>
          <p:spPr bwMode="auto">
            <a:xfrm>
              <a:off x="1827" y="2374"/>
              <a:ext cx="29" cy="122"/>
            </a:xfrm>
            <a:custGeom>
              <a:avLst/>
              <a:gdLst>
                <a:gd name="T0" fmla="*/ 28 w 29"/>
                <a:gd name="T1" fmla="*/ 1 h 122"/>
                <a:gd name="T2" fmla="*/ 27 w 29"/>
                <a:gd name="T3" fmla="*/ 2 h 122"/>
                <a:gd name="T4" fmla="*/ 26 w 29"/>
                <a:gd name="T5" fmla="*/ 5 h 122"/>
                <a:gd name="T6" fmla="*/ 23 w 29"/>
                <a:gd name="T7" fmla="*/ 11 h 122"/>
                <a:gd name="T8" fmla="*/ 21 w 29"/>
                <a:gd name="T9" fmla="*/ 21 h 122"/>
                <a:gd name="T10" fmla="*/ 19 w 29"/>
                <a:gd name="T11" fmla="*/ 37 h 122"/>
                <a:gd name="T12" fmla="*/ 18 w 29"/>
                <a:gd name="T13" fmla="*/ 58 h 122"/>
                <a:gd name="T14" fmla="*/ 18 w 29"/>
                <a:gd name="T15" fmla="*/ 86 h 122"/>
                <a:gd name="T16" fmla="*/ 21 w 29"/>
                <a:gd name="T17" fmla="*/ 121 h 122"/>
                <a:gd name="T18" fmla="*/ 5 w 29"/>
                <a:gd name="T19" fmla="*/ 121 h 122"/>
                <a:gd name="T20" fmla="*/ 5 w 29"/>
                <a:gd name="T21" fmla="*/ 118 h 122"/>
                <a:gd name="T22" fmla="*/ 3 w 29"/>
                <a:gd name="T23" fmla="*/ 108 h 122"/>
                <a:gd name="T24" fmla="*/ 1 w 29"/>
                <a:gd name="T25" fmla="*/ 93 h 122"/>
                <a:gd name="T26" fmla="*/ 0 w 29"/>
                <a:gd name="T27" fmla="*/ 75 h 122"/>
                <a:gd name="T28" fmla="*/ 0 w 29"/>
                <a:gd name="T29" fmla="*/ 55 h 122"/>
                <a:gd name="T30" fmla="*/ 1 w 29"/>
                <a:gd name="T31" fmla="*/ 36 h 122"/>
                <a:gd name="T32" fmla="*/ 4 w 29"/>
                <a:gd name="T33" fmla="*/ 16 h 122"/>
                <a:gd name="T34" fmla="*/ 9 w 29"/>
                <a:gd name="T35" fmla="*/ 0 h 122"/>
                <a:gd name="T36" fmla="*/ 28 w 29"/>
                <a:gd name="T37" fmla="*/ 1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22"/>
                <a:gd name="T59" fmla="*/ 29 w 2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22">
                  <a:moveTo>
                    <a:pt x="28" y="1"/>
                  </a:moveTo>
                  <a:lnTo>
                    <a:pt x="27" y="2"/>
                  </a:lnTo>
                  <a:lnTo>
                    <a:pt x="26" y="5"/>
                  </a:lnTo>
                  <a:lnTo>
                    <a:pt x="23" y="11"/>
                  </a:lnTo>
                  <a:lnTo>
                    <a:pt x="21" y="21"/>
                  </a:lnTo>
                  <a:lnTo>
                    <a:pt x="19" y="37"/>
                  </a:lnTo>
                  <a:lnTo>
                    <a:pt x="18" y="58"/>
                  </a:lnTo>
                  <a:lnTo>
                    <a:pt x="18" y="86"/>
                  </a:lnTo>
                  <a:lnTo>
                    <a:pt x="21" y="121"/>
                  </a:lnTo>
                  <a:lnTo>
                    <a:pt x="5" y="121"/>
                  </a:lnTo>
                  <a:lnTo>
                    <a:pt x="5" y="118"/>
                  </a:lnTo>
                  <a:lnTo>
                    <a:pt x="3" y="108"/>
                  </a:lnTo>
                  <a:lnTo>
                    <a:pt x="1" y="93"/>
                  </a:lnTo>
                  <a:lnTo>
                    <a:pt x="0" y="75"/>
                  </a:lnTo>
                  <a:lnTo>
                    <a:pt x="0" y="55"/>
                  </a:lnTo>
                  <a:lnTo>
                    <a:pt x="1" y="36"/>
                  </a:lnTo>
                  <a:lnTo>
                    <a:pt x="4" y="16"/>
                  </a:lnTo>
                  <a:lnTo>
                    <a:pt x="9" y="0"/>
                  </a:lnTo>
                  <a:lnTo>
                    <a:pt x="2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 name="Rectangle 50"/>
            <p:cNvSpPr>
              <a:spLocks noChangeArrowheads="1"/>
            </p:cNvSpPr>
            <p:nvPr/>
          </p:nvSpPr>
          <p:spPr bwMode="auto">
            <a:xfrm>
              <a:off x="1453" y="2345"/>
              <a:ext cx="8"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8" name="Freeform 51"/>
            <p:cNvSpPr>
              <a:spLocks/>
            </p:cNvSpPr>
            <p:nvPr/>
          </p:nvSpPr>
          <p:spPr bwMode="auto">
            <a:xfrm>
              <a:off x="1579" y="2339"/>
              <a:ext cx="142" cy="176"/>
            </a:xfrm>
            <a:custGeom>
              <a:avLst/>
              <a:gdLst>
                <a:gd name="T0" fmla="*/ 13 w 142"/>
                <a:gd name="T1" fmla="*/ 16 h 176"/>
                <a:gd name="T2" fmla="*/ 12 w 142"/>
                <a:gd name="T3" fmla="*/ 19 h 176"/>
                <a:gd name="T4" fmla="*/ 9 w 142"/>
                <a:gd name="T5" fmla="*/ 29 h 176"/>
                <a:gd name="T6" fmla="*/ 6 w 142"/>
                <a:gd name="T7" fmla="*/ 45 h 176"/>
                <a:gd name="T8" fmla="*/ 3 w 142"/>
                <a:gd name="T9" fmla="*/ 65 h 176"/>
                <a:gd name="T10" fmla="*/ 1 w 142"/>
                <a:gd name="T11" fmla="*/ 89 h 176"/>
                <a:gd name="T12" fmla="*/ 0 w 142"/>
                <a:gd name="T13" fmla="*/ 115 h 176"/>
                <a:gd name="T14" fmla="*/ 3 w 142"/>
                <a:gd name="T15" fmla="*/ 144 h 176"/>
                <a:gd name="T16" fmla="*/ 9 w 142"/>
                <a:gd name="T17" fmla="*/ 175 h 176"/>
                <a:gd name="T18" fmla="*/ 9 w 142"/>
                <a:gd name="T19" fmla="*/ 174 h 176"/>
                <a:gd name="T20" fmla="*/ 9 w 142"/>
                <a:gd name="T21" fmla="*/ 170 h 176"/>
                <a:gd name="T22" fmla="*/ 9 w 142"/>
                <a:gd name="T23" fmla="*/ 163 h 176"/>
                <a:gd name="T24" fmla="*/ 9 w 142"/>
                <a:gd name="T25" fmla="*/ 156 h 176"/>
                <a:gd name="T26" fmla="*/ 9 w 142"/>
                <a:gd name="T27" fmla="*/ 146 h 176"/>
                <a:gd name="T28" fmla="*/ 11 w 142"/>
                <a:gd name="T29" fmla="*/ 136 h 176"/>
                <a:gd name="T30" fmla="*/ 12 w 142"/>
                <a:gd name="T31" fmla="*/ 124 h 176"/>
                <a:gd name="T32" fmla="*/ 15 w 142"/>
                <a:gd name="T33" fmla="*/ 112 h 176"/>
                <a:gd name="T34" fmla="*/ 18 w 142"/>
                <a:gd name="T35" fmla="*/ 100 h 176"/>
                <a:gd name="T36" fmla="*/ 23 w 142"/>
                <a:gd name="T37" fmla="*/ 88 h 176"/>
                <a:gd name="T38" fmla="*/ 28 w 142"/>
                <a:gd name="T39" fmla="*/ 77 h 176"/>
                <a:gd name="T40" fmla="*/ 35 w 142"/>
                <a:gd name="T41" fmla="*/ 67 h 176"/>
                <a:gd name="T42" fmla="*/ 44 w 142"/>
                <a:gd name="T43" fmla="*/ 58 h 176"/>
                <a:gd name="T44" fmla="*/ 53 w 142"/>
                <a:gd name="T45" fmla="*/ 51 h 176"/>
                <a:gd name="T46" fmla="*/ 65 w 142"/>
                <a:gd name="T47" fmla="*/ 45 h 176"/>
                <a:gd name="T48" fmla="*/ 78 w 142"/>
                <a:gd name="T49" fmla="*/ 42 h 176"/>
                <a:gd name="T50" fmla="*/ 79 w 142"/>
                <a:gd name="T51" fmla="*/ 41 h 176"/>
                <a:gd name="T52" fmla="*/ 82 w 142"/>
                <a:gd name="T53" fmla="*/ 40 h 176"/>
                <a:gd name="T54" fmla="*/ 85 w 142"/>
                <a:gd name="T55" fmla="*/ 37 h 176"/>
                <a:gd name="T56" fmla="*/ 92 w 142"/>
                <a:gd name="T57" fmla="*/ 33 h 176"/>
                <a:gd name="T58" fmla="*/ 100 w 142"/>
                <a:gd name="T59" fmla="*/ 27 h 176"/>
                <a:gd name="T60" fmla="*/ 111 w 142"/>
                <a:gd name="T61" fmla="*/ 21 h 176"/>
                <a:gd name="T62" fmla="*/ 125 w 142"/>
                <a:gd name="T63" fmla="*/ 14 h 176"/>
                <a:gd name="T64" fmla="*/ 141 w 142"/>
                <a:gd name="T65" fmla="*/ 7 h 176"/>
                <a:gd name="T66" fmla="*/ 140 w 142"/>
                <a:gd name="T67" fmla="*/ 6 h 176"/>
                <a:gd name="T68" fmla="*/ 138 w 142"/>
                <a:gd name="T69" fmla="*/ 6 h 176"/>
                <a:gd name="T70" fmla="*/ 134 w 142"/>
                <a:gd name="T71" fmla="*/ 5 h 176"/>
                <a:gd name="T72" fmla="*/ 129 w 142"/>
                <a:gd name="T73" fmla="*/ 4 h 176"/>
                <a:gd name="T74" fmla="*/ 123 w 142"/>
                <a:gd name="T75" fmla="*/ 3 h 176"/>
                <a:gd name="T76" fmla="*/ 115 w 142"/>
                <a:gd name="T77" fmla="*/ 2 h 176"/>
                <a:gd name="T78" fmla="*/ 107 w 142"/>
                <a:gd name="T79" fmla="*/ 1 h 176"/>
                <a:gd name="T80" fmla="*/ 98 w 142"/>
                <a:gd name="T81" fmla="*/ 0 h 176"/>
                <a:gd name="T82" fmla="*/ 88 w 142"/>
                <a:gd name="T83" fmla="*/ 0 h 176"/>
                <a:gd name="T84" fmla="*/ 78 w 142"/>
                <a:gd name="T85" fmla="*/ 0 h 176"/>
                <a:gd name="T86" fmla="*/ 68 w 142"/>
                <a:gd name="T87" fmla="*/ 1 h 176"/>
                <a:gd name="T88" fmla="*/ 57 w 142"/>
                <a:gd name="T89" fmla="*/ 2 h 176"/>
                <a:gd name="T90" fmla="*/ 46 w 142"/>
                <a:gd name="T91" fmla="*/ 4 h 176"/>
                <a:gd name="T92" fmla="*/ 35 w 142"/>
                <a:gd name="T93" fmla="*/ 7 h 176"/>
                <a:gd name="T94" fmla="*/ 24 w 142"/>
                <a:gd name="T95" fmla="*/ 11 h 176"/>
                <a:gd name="T96" fmla="*/ 13 w 142"/>
                <a:gd name="T97" fmla="*/ 16 h 1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2"/>
                <a:gd name="T148" fmla="*/ 0 h 176"/>
                <a:gd name="T149" fmla="*/ 142 w 142"/>
                <a:gd name="T150" fmla="*/ 176 h 1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2" h="176">
                  <a:moveTo>
                    <a:pt x="13" y="16"/>
                  </a:moveTo>
                  <a:lnTo>
                    <a:pt x="12" y="19"/>
                  </a:lnTo>
                  <a:lnTo>
                    <a:pt x="9" y="29"/>
                  </a:lnTo>
                  <a:lnTo>
                    <a:pt x="6" y="45"/>
                  </a:lnTo>
                  <a:lnTo>
                    <a:pt x="3" y="65"/>
                  </a:lnTo>
                  <a:lnTo>
                    <a:pt x="1" y="89"/>
                  </a:lnTo>
                  <a:lnTo>
                    <a:pt x="0" y="115"/>
                  </a:lnTo>
                  <a:lnTo>
                    <a:pt x="3" y="144"/>
                  </a:lnTo>
                  <a:lnTo>
                    <a:pt x="9" y="175"/>
                  </a:lnTo>
                  <a:lnTo>
                    <a:pt x="9" y="174"/>
                  </a:lnTo>
                  <a:lnTo>
                    <a:pt x="9" y="170"/>
                  </a:lnTo>
                  <a:lnTo>
                    <a:pt x="9" y="163"/>
                  </a:lnTo>
                  <a:lnTo>
                    <a:pt x="9" y="156"/>
                  </a:lnTo>
                  <a:lnTo>
                    <a:pt x="9" y="146"/>
                  </a:lnTo>
                  <a:lnTo>
                    <a:pt x="11" y="136"/>
                  </a:lnTo>
                  <a:lnTo>
                    <a:pt x="12" y="124"/>
                  </a:lnTo>
                  <a:lnTo>
                    <a:pt x="15" y="112"/>
                  </a:lnTo>
                  <a:lnTo>
                    <a:pt x="18" y="100"/>
                  </a:lnTo>
                  <a:lnTo>
                    <a:pt x="23" y="88"/>
                  </a:lnTo>
                  <a:lnTo>
                    <a:pt x="28" y="77"/>
                  </a:lnTo>
                  <a:lnTo>
                    <a:pt x="35" y="67"/>
                  </a:lnTo>
                  <a:lnTo>
                    <a:pt x="44" y="58"/>
                  </a:lnTo>
                  <a:lnTo>
                    <a:pt x="53" y="51"/>
                  </a:lnTo>
                  <a:lnTo>
                    <a:pt x="65" y="45"/>
                  </a:lnTo>
                  <a:lnTo>
                    <a:pt x="78" y="42"/>
                  </a:lnTo>
                  <a:lnTo>
                    <a:pt x="79" y="41"/>
                  </a:lnTo>
                  <a:lnTo>
                    <a:pt x="82" y="40"/>
                  </a:lnTo>
                  <a:lnTo>
                    <a:pt x="85" y="37"/>
                  </a:lnTo>
                  <a:lnTo>
                    <a:pt x="92" y="33"/>
                  </a:lnTo>
                  <a:lnTo>
                    <a:pt x="100" y="27"/>
                  </a:lnTo>
                  <a:lnTo>
                    <a:pt x="111" y="21"/>
                  </a:lnTo>
                  <a:lnTo>
                    <a:pt x="125" y="14"/>
                  </a:lnTo>
                  <a:lnTo>
                    <a:pt x="141" y="7"/>
                  </a:lnTo>
                  <a:lnTo>
                    <a:pt x="140" y="6"/>
                  </a:lnTo>
                  <a:lnTo>
                    <a:pt x="138" y="6"/>
                  </a:lnTo>
                  <a:lnTo>
                    <a:pt x="134" y="5"/>
                  </a:lnTo>
                  <a:lnTo>
                    <a:pt x="129" y="4"/>
                  </a:lnTo>
                  <a:lnTo>
                    <a:pt x="123" y="3"/>
                  </a:lnTo>
                  <a:lnTo>
                    <a:pt x="115" y="2"/>
                  </a:lnTo>
                  <a:lnTo>
                    <a:pt x="107" y="1"/>
                  </a:lnTo>
                  <a:lnTo>
                    <a:pt x="98" y="0"/>
                  </a:lnTo>
                  <a:lnTo>
                    <a:pt x="88" y="0"/>
                  </a:lnTo>
                  <a:lnTo>
                    <a:pt x="78" y="0"/>
                  </a:lnTo>
                  <a:lnTo>
                    <a:pt x="68" y="1"/>
                  </a:lnTo>
                  <a:lnTo>
                    <a:pt x="57" y="2"/>
                  </a:lnTo>
                  <a:lnTo>
                    <a:pt x="46" y="4"/>
                  </a:lnTo>
                  <a:lnTo>
                    <a:pt x="35" y="7"/>
                  </a:lnTo>
                  <a:lnTo>
                    <a:pt x="24" y="11"/>
                  </a:lnTo>
                  <a:lnTo>
                    <a:pt x="13"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9" name="Freeform 52"/>
            <p:cNvSpPr>
              <a:spLocks/>
            </p:cNvSpPr>
            <p:nvPr/>
          </p:nvSpPr>
          <p:spPr bwMode="auto">
            <a:xfrm>
              <a:off x="1385" y="2470"/>
              <a:ext cx="115" cy="34"/>
            </a:xfrm>
            <a:custGeom>
              <a:avLst/>
              <a:gdLst>
                <a:gd name="T0" fmla="*/ 0 w 115"/>
                <a:gd name="T1" fmla="*/ 21 h 34"/>
                <a:gd name="T2" fmla="*/ 0 w 115"/>
                <a:gd name="T3" fmla="*/ 21 h 34"/>
                <a:gd name="T4" fmla="*/ 1 w 115"/>
                <a:gd name="T5" fmla="*/ 19 h 34"/>
                <a:gd name="T6" fmla="*/ 2 w 115"/>
                <a:gd name="T7" fmla="*/ 17 h 34"/>
                <a:gd name="T8" fmla="*/ 4 w 115"/>
                <a:gd name="T9" fmla="*/ 15 h 34"/>
                <a:gd name="T10" fmla="*/ 7 w 115"/>
                <a:gd name="T11" fmla="*/ 12 h 34"/>
                <a:gd name="T12" fmla="*/ 10 w 115"/>
                <a:gd name="T13" fmla="*/ 10 h 34"/>
                <a:gd name="T14" fmla="*/ 15 w 115"/>
                <a:gd name="T15" fmla="*/ 7 h 34"/>
                <a:gd name="T16" fmla="*/ 20 w 115"/>
                <a:gd name="T17" fmla="*/ 5 h 34"/>
                <a:gd name="T18" fmla="*/ 27 w 115"/>
                <a:gd name="T19" fmla="*/ 2 h 34"/>
                <a:gd name="T20" fmla="*/ 34 w 115"/>
                <a:gd name="T21" fmla="*/ 1 h 34"/>
                <a:gd name="T22" fmla="*/ 44 w 115"/>
                <a:gd name="T23" fmla="*/ 0 h 34"/>
                <a:gd name="T24" fmla="*/ 55 w 115"/>
                <a:gd name="T25" fmla="*/ 0 h 34"/>
                <a:gd name="T26" fmla="*/ 67 w 115"/>
                <a:gd name="T27" fmla="*/ 1 h 34"/>
                <a:gd name="T28" fmla="*/ 81 w 115"/>
                <a:gd name="T29" fmla="*/ 3 h 34"/>
                <a:gd name="T30" fmla="*/ 96 w 115"/>
                <a:gd name="T31" fmla="*/ 6 h 34"/>
                <a:gd name="T32" fmla="*/ 114 w 115"/>
                <a:gd name="T33" fmla="*/ 12 h 34"/>
                <a:gd name="T34" fmla="*/ 112 w 115"/>
                <a:gd name="T35" fmla="*/ 19 h 34"/>
                <a:gd name="T36" fmla="*/ 111 w 115"/>
                <a:gd name="T37" fmla="*/ 18 h 34"/>
                <a:gd name="T38" fmla="*/ 108 w 115"/>
                <a:gd name="T39" fmla="*/ 17 h 34"/>
                <a:gd name="T40" fmla="*/ 104 w 115"/>
                <a:gd name="T41" fmla="*/ 16 h 34"/>
                <a:gd name="T42" fmla="*/ 98 w 115"/>
                <a:gd name="T43" fmla="*/ 14 h 34"/>
                <a:gd name="T44" fmla="*/ 91 w 115"/>
                <a:gd name="T45" fmla="*/ 13 h 34"/>
                <a:gd name="T46" fmla="*/ 84 w 115"/>
                <a:gd name="T47" fmla="*/ 11 h 34"/>
                <a:gd name="T48" fmla="*/ 75 w 115"/>
                <a:gd name="T49" fmla="*/ 10 h 34"/>
                <a:gd name="T50" fmla="*/ 66 w 115"/>
                <a:gd name="T51" fmla="*/ 9 h 34"/>
                <a:gd name="T52" fmla="*/ 57 w 115"/>
                <a:gd name="T53" fmla="*/ 8 h 34"/>
                <a:gd name="T54" fmla="*/ 47 w 115"/>
                <a:gd name="T55" fmla="*/ 8 h 34"/>
                <a:gd name="T56" fmla="*/ 38 w 115"/>
                <a:gd name="T57" fmla="*/ 9 h 34"/>
                <a:gd name="T58" fmla="*/ 29 w 115"/>
                <a:gd name="T59" fmla="*/ 12 h 34"/>
                <a:gd name="T60" fmla="*/ 21 w 115"/>
                <a:gd name="T61" fmla="*/ 15 h 34"/>
                <a:gd name="T62" fmla="*/ 12 w 115"/>
                <a:gd name="T63" fmla="*/ 19 h 34"/>
                <a:gd name="T64" fmla="*/ 6 w 115"/>
                <a:gd name="T65" fmla="*/ 25 h 34"/>
                <a:gd name="T66" fmla="*/ 0 w 115"/>
                <a:gd name="T67" fmla="*/ 33 h 34"/>
                <a:gd name="T68" fmla="*/ 0 w 115"/>
                <a:gd name="T69" fmla="*/ 21 h 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5"/>
                <a:gd name="T106" fmla="*/ 0 h 34"/>
                <a:gd name="T107" fmla="*/ 115 w 115"/>
                <a:gd name="T108" fmla="*/ 34 h 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5" h="34">
                  <a:moveTo>
                    <a:pt x="0" y="21"/>
                  </a:moveTo>
                  <a:lnTo>
                    <a:pt x="0" y="21"/>
                  </a:lnTo>
                  <a:lnTo>
                    <a:pt x="1" y="19"/>
                  </a:lnTo>
                  <a:lnTo>
                    <a:pt x="2" y="17"/>
                  </a:lnTo>
                  <a:lnTo>
                    <a:pt x="4" y="15"/>
                  </a:lnTo>
                  <a:lnTo>
                    <a:pt x="7" y="12"/>
                  </a:lnTo>
                  <a:lnTo>
                    <a:pt x="10" y="10"/>
                  </a:lnTo>
                  <a:lnTo>
                    <a:pt x="15" y="7"/>
                  </a:lnTo>
                  <a:lnTo>
                    <a:pt x="20" y="5"/>
                  </a:lnTo>
                  <a:lnTo>
                    <a:pt x="27" y="2"/>
                  </a:lnTo>
                  <a:lnTo>
                    <a:pt x="34" y="1"/>
                  </a:lnTo>
                  <a:lnTo>
                    <a:pt x="44" y="0"/>
                  </a:lnTo>
                  <a:lnTo>
                    <a:pt x="55" y="0"/>
                  </a:lnTo>
                  <a:lnTo>
                    <a:pt x="67" y="1"/>
                  </a:lnTo>
                  <a:lnTo>
                    <a:pt x="81" y="3"/>
                  </a:lnTo>
                  <a:lnTo>
                    <a:pt x="96" y="6"/>
                  </a:lnTo>
                  <a:lnTo>
                    <a:pt x="114" y="12"/>
                  </a:lnTo>
                  <a:lnTo>
                    <a:pt x="112" y="19"/>
                  </a:lnTo>
                  <a:lnTo>
                    <a:pt x="111" y="18"/>
                  </a:lnTo>
                  <a:lnTo>
                    <a:pt x="108" y="17"/>
                  </a:lnTo>
                  <a:lnTo>
                    <a:pt x="104" y="16"/>
                  </a:lnTo>
                  <a:lnTo>
                    <a:pt x="98" y="14"/>
                  </a:lnTo>
                  <a:lnTo>
                    <a:pt x="91" y="13"/>
                  </a:lnTo>
                  <a:lnTo>
                    <a:pt x="84" y="11"/>
                  </a:lnTo>
                  <a:lnTo>
                    <a:pt x="75" y="10"/>
                  </a:lnTo>
                  <a:lnTo>
                    <a:pt x="66" y="9"/>
                  </a:lnTo>
                  <a:lnTo>
                    <a:pt x="57" y="8"/>
                  </a:lnTo>
                  <a:lnTo>
                    <a:pt x="47" y="8"/>
                  </a:lnTo>
                  <a:lnTo>
                    <a:pt x="38" y="9"/>
                  </a:lnTo>
                  <a:lnTo>
                    <a:pt x="29" y="12"/>
                  </a:lnTo>
                  <a:lnTo>
                    <a:pt x="21" y="15"/>
                  </a:lnTo>
                  <a:lnTo>
                    <a:pt x="12" y="19"/>
                  </a:lnTo>
                  <a:lnTo>
                    <a:pt x="6" y="25"/>
                  </a:lnTo>
                  <a:lnTo>
                    <a:pt x="0" y="33"/>
                  </a:lnTo>
                  <a:lnTo>
                    <a:pt x="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0" name="Freeform 53"/>
            <p:cNvSpPr>
              <a:spLocks/>
            </p:cNvSpPr>
            <p:nvPr/>
          </p:nvSpPr>
          <p:spPr bwMode="auto">
            <a:xfrm>
              <a:off x="1385" y="2391"/>
              <a:ext cx="115" cy="34"/>
            </a:xfrm>
            <a:custGeom>
              <a:avLst/>
              <a:gdLst>
                <a:gd name="T0" fmla="*/ 0 w 115"/>
                <a:gd name="T1" fmla="*/ 21 h 34"/>
                <a:gd name="T2" fmla="*/ 0 w 115"/>
                <a:gd name="T3" fmla="*/ 21 h 34"/>
                <a:gd name="T4" fmla="*/ 1 w 115"/>
                <a:gd name="T5" fmla="*/ 19 h 34"/>
                <a:gd name="T6" fmla="*/ 2 w 115"/>
                <a:gd name="T7" fmla="*/ 17 h 34"/>
                <a:gd name="T8" fmla="*/ 4 w 115"/>
                <a:gd name="T9" fmla="*/ 15 h 34"/>
                <a:gd name="T10" fmla="*/ 7 w 115"/>
                <a:gd name="T11" fmla="*/ 12 h 34"/>
                <a:gd name="T12" fmla="*/ 10 w 115"/>
                <a:gd name="T13" fmla="*/ 10 h 34"/>
                <a:gd name="T14" fmla="*/ 15 w 115"/>
                <a:gd name="T15" fmla="*/ 7 h 34"/>
                <a:gd name="T16" fmla="*/ 20 w 115"/>
                <a:gd name="T17" fmla="*/ 5 h 34"/>
                <a:gd name="T18" fmla="*/ 27 w 115"/>
                <a:gd name="T19" fmla="*/ 3 h 34"/>
                <a:gd name="T20" fmla="*/ 34 w 115"/>
                <a:gd name="T21" fmla="*/ 1 h 34"/>
                <a:gd name="T22" fmla="*/ 44 w 115"/>
                <a:gd name="T23" fmla="*/ 0 h 34"/>
                <a:gd name="T24" fmla="*/ 55 w 115"/>
                <a:gd name="T25" fmla="*/ 0 h 34"/>
                <a:gd name="T26" fmla="*/ 67 w 115"/>
                <a:gd name="T27" fmla="*/ 1 h 34"/>
                <a:gd name="T28" fmla="*/ 81 w 115"/>
                <a:gd name="T29" fmla="*/ 3 h 34"/>
                <a:gd name="T30" fmla="*/ 96 w 115"/>
                <a:gd name="T31" fmla="*/ 6 h 34"/>
                <a:gd name="T32" fmla="*/ 114 w 115"/>
                <a:gd name="T33" fmla="*/ 12 h 34"/>
                <a:gd name="T34" fmla="*/ 112 w 115"/>
                <a:gd name="T35" fmla="*/ 19 h 34"/>
                <a:gd name="T36" fmla="*/ 111 w 115"/>
                <a:gd name="T37" fmla="*/ 18 h 34"/>
                <a:gd name="T38" fmla="*/ 108 w 115"/>
                <a:gd name="T39" fmla="*/ 17 h 34"/>
                <a:gd name="T40" fmla="*/ 104 w 115"/>
                <a:gd name="T41" fmla="*/ 16 h 34"/>
                <a:gd name="T42" fmla="*/ 98 w 115"/>
                <a:gd name="T43" fmla="*/ 14 h 34"/>
                <a:gd name="T44" fmla="*/ 91 w 115"/>
                <a:gd name="T45" fmla="*/ 13 h 34"/>
                <a:gd name="T46" fmla="*/ 84 w 115"/>
                <a:gd name="T47" fmla="*/ 11 h 34"/>
                <a:gd name="T48" fmla="*/ 75 w 115"/>
                <a:gd name="T49" fmla="*/ 10 h 34"/>
                <a:gd name="T50" fmla="*/ 66 w 115"/>
                <a:gd name="T51" fmla="*/ 9 h 34"/>
                <a:gd name="T52" fmla="*/ 57 w 115"/>
                <a:gd name="T53" fmla="*/ 8 h 34"/>
                <a:gd name="T54" fmla="*/ 47 w 115"/>
                <a:gd name="T55" fmla="*/ 9 h 34"/>
                <a:gd name="T56" fmla="*/ 38 w 115"/>
                <a:gd name="T57" fmla="*/ 10 h 34"/>
                <a:gd name="T58" fmla="*/ 29 w 115"/>
                <a:gd name="T59" fmla="*/ 12 h 34"/>
                <a:gd name="T60" fmla="*/ 21 w 115"/>
                <a:gd name="T61" fmla="*/ 15 h 34"/>
                <a:gd name="T62" fmla="*/ 12 w 115"/>
                <a:gd name="T63" fmla="*/ 19 h 34"/>
                <a:gd name="T64" fmla="*/ 6 w 115"/>
                <a:gd name="T65" fmla="*/ 25 h 34"/>
                <a:gd name="T66" fmla="*/ 0 w 115"/>
                <a:gd name="T67" fmla="*/ 33 h 34"/>
                <a:gd name="T68" fmla="*/ 0 w 115"/>
                <a:gd name="T69" fmla="*/ 21 h 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5"/>
                <a:gd name="T106" fmla="*/ 0 h 34"/>
                <a:gd name="T107" fmla="*/ 115 w 115"/>
                <a:gd name="T108" fmla="*/ 34 h 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5" h="34">
                  <a:moveTo>
                    <a:pt x="0" y="21"/>
                  </a:moveTo>
                  <a:lnTo>
                    <a:pt x="0" y="21"/>
                  </a:lnTo>
                  <a:lnTo>
                    <a:pt x="1" y="19"/>
                  </a:lnTo>
                  <a:lnTo>
                    <a:pt x="2" y="17"/>
                  </a:lnTo>
                  <a:lnTo>
                    <a:pt x="4" y="15"/>
                  </a:lnTo>
                  <a:lnTo>
                    <a:pt x="7" y="12"/>
                  </a:lnTo>
                  <a:lnTo>
                    <a:pt x="10" y="10"/>
                  </a:lnTo>
                  <a:lnTo>
                    <a:pt x="15" y="7"/>
                  </a:lnTo>
                  <a:lnTo>
                    <a:pt x="20" y="5"/>
                  </a:lnTo>
                  <a:lnTo>
                    <a:pt x="27" y="3"/>
                  </a:lnTo>
                  <a:lnTo>
                    <a:pt x="34" y="1"/>
                  </a:lnTo>
                  <a:lnTo>
                    <a:pt x="44" y="0"/>
                  </a:lnTo>
                  <a:lnTo>
                    <a:pt x="55" y="0"/>
                  </a:lnTo>
                  <a:lnTo>
                    <a:pt x="67" y="1"/>
                  </a:lnTo>
                  <a:lnTo>
                    <a:pt x="81" y="3"/>
                  </a:lnTo>
                  <a:lnTo>
                    <a:pt x="96" y="6"/>
                  </a:lnTo>
                  <a:lnTo>
                    <a:pt x="114" y="12"/>
                  </a:lnTo>
                  <a:lnTo>
                    <a:pt x="112" y="19"/>
                  </a:lnTo>
                  <a:lnTo>
                    <a:pt x="111" y="18"/>
                  </a:lnTo>
                  <a:lnTo>
                    <a:pt x="108" y="17"/>
                  </a:lnTo>
                  <a:lnTo>
                    <a:pt x="104" y="16"/>
                  </a:lnTo>
                  <a:lnTo>
                    <a:pt x="98" y="14"/>
                  </a:lnTo>
                  <a:lnTo>
                    <a:pt x="91" y="13"/>
                  </a:lnTo>
                  <a:lnTo>
                    <a:pt x="84" y="11"/>
                  </a:lnTo>
                  <a:lnTo>
                    <a:pt x="75" y="10"/>
                  </a:lnTo>
                  <a:lnTo>
                    <a:pt x="66" y="9"/>
                  </a:lnTo>
                  <a:lnTo>
                    <a:pt x="57" y="8"/>
                  </a:lnTo>
                  <a:lnTo>
                    <a:pt x="47" y="9"/>
                  </a:lnTo>
                  <a:lnTo>
                    <a:pt x="38" y="10"/>
                  </a:lnTo>
                  <a:lnTo>
                    <a:pt x="29" y="12"/>
                  </a:lnTo>
                  <a:lnTo>
                    <a:pt x="21" y="15"/>
                  </a:lnTo>
                  <a:lnTo>
                    <a:pt x="12" y="19"/>
                  </a:lnTo>
                  <a:lnTo>
                    <a:pt x="6" y="25"/>
                  </a:lnTo>
                  <a:lnTo>
                    <a:pt x="0" y="33"/>
                  </a:lnTo>
                  <a:lnTo>
                    <a:pt x="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1" name="Freeform 54"/>
            <p:cNvSpPr>
              <a:spLocks/>
            </p:cNvSpPr>
            <p:nvPr/>
          </p:nvSpPr>
          <p:spPr bwMode="auto">
            <a:xfrm>
              <a:off x="1493" y="2352"/>
              <a:ext cx="186" cy="366"/>
            </a:xfrm>
            <a:custGeom>
              <a:avLst/>
              <a:gdLst>
                <a:gd name="T0" fmla="*/ 0 w 186"/>
                <a:gd name="T1" fmla="*/ 0 h 366"/>
                <a:gd name="T2" fmla="*/ 0 w 186"/>
                <a:gd name="T3" fmla="*/ 353 h 366"/>
                <a:gd name="T4" fmla="*/ 56 w 186"/>
                <a:gd name="T5" fmla="*/ 365 h 366"/>
                <a:gd name="T6" fmla="*/ 53 w 186"/>
                <a:gd name="T7" fmla="*/ 317 h 366"/>
                <a:gd name="T8" fmla="*/ 185 w 186"/>
                <a:gd name="T9" fmla="*/ 339 h 366"/>
                <a:gd name="T10" fmla="*/ 183 w 186"/>
                <a:gd name="T11" fmla="*/ 320 h 366"/>
                <a:gd name="T12" fmla="*/ 91 w 186"/>
                <a:gd name="T13" fmla="*/ 308 h 366"/>
                <a:gd name="T14" fmla="*/ 89 w 186"/>
                <a:gd name="T15" fmla="*/ 267 h 366"/>
                <a:gd name="T16" fmla="*/ 27 w 186"/>
                <a:gd name="T17" fmla="*/ 267 h 366"/>
                <a:gd name="T18" fmla="*/ 25 w 186"/>
                <a:gd name="T19" fmla="*/ 262 h 366"/>
                <a:gd name="T20" fmla="*/ 21 w 186"/>
                <a:gd name="T21" fmla="*/ 247 h 366"/>
                <a:gd name="T22" fmla="*/ 15 w 186"/>
                <a:gd name="T23" fmla="*/ 223 h 366"/>
                <a:gd name="T24" fmla="*/ 10 w 186"/>
                <a:gd name="T25" fmla="*/ 191 h 366"/>
                <a:gd name="T26" fmla="*/ 6 w 186"/>
                <a:gd name="T27" fmla="*/ 153 h 366"/>
                <a:gd name="T28" fmla="*/ 4 w 186"/>
                <a:gd name="T29" fmla="*/ 110 h 366"/>
                <a:gd name="T30" fmla="*/ 7 w 186"/>
                <a:gd name="T31" fmla="*/ 63 h 366"/>
                <a:gd name="T32" fmla="*/ 16 w 186"/>
                <a:gd name="T33" fmla="*/ 12 h 366"/>
                <a:gd name="T34" fmla="*/ 0 w 186"/>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6"/>
                <a:gd name="T55" fmla="*/ 0 h 366"/>
                <a:gd name="T56" fmla="*/ 186 w 186"/>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6" h="366">
                  <a:moveTo>
                    <a:pt x="0" y="0"/>
                  </a:moveTo>
                  <a:lnTo>
                    <a:pt x="0" y="353"/>
                  </a:lnTo>
                  <a:lnTo>
                    <a:pt x="56" y="365"/>
                  </a:lnTo>
                  <a:lnTo>
                    <a:pt x="53" y="317"/>
                  </a:lnTo>
                  <a:lnTo>
                    <a:pt x="185" y="339"/>
                  </a:lnTo>
                  <a:lnTo>
                    <a:pt x="183" y="320"/>
                  </a:lnTo>
                  <a:lnTo>
                    <a:pt x="91" y="308"/>
                  </a:lnTo>
                  <a:lnTo>
                    <a:pt x="89" y="267"/>
                  </a:lnTo>
                  <a:lnTo>
                    <a:pt x="27" y="267"/>
                  </a:lnTo>
                  <a:lnTo>
                    <a:pt x="25" y="262"/>
                  </a:lnTo>
                  <a:lnTo>
                    <a:pt x="21" y="247"/>
                  </a:lnTo>
                  <a:lnTo>
                    <a:pt x="15" y="223"/>
                  </a:lnTo>
                  <a:lnTo>
                    <a:pt x="10" y="191"/>
                  </a:lnTo>
                  <a:lnTo>
                    <a:pt x="6" y="153"/>
                  </a:lnTo>
                  <a:lnTo>
                    <a:pt x="4" y="110"/>
                  </a:lnTo>
                  <a:lnTo>
                    <a:pt x="7" y="63"/>
                  </a:lnTo>
                  <a:lnTo>
                    <a:pt x="16" y="12"/>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2" name="Freeform 55"/>
            <p:cNvSpPr>
              <a:spLocks/>
            </p:cNvSpPr>
            <p:nvPr/>
          </p:nvSpPr>
          <p:spPr bwMode="auto">
            <a:xfrm>
              <a:off x="1584" y="2269"/>
              <a:ext cx="240" cy="51"/>
            </a:xfrm>
            <a:custGeom>
              <a:avLst/>
              <a:gdLst>
                <a:gd name="T0" fmla="*/ 0 w 240"/>
                <a:gd name="T1" fmla="*/ 50 h 51"/>
                <a:gd name="T2" fmla="*/ 1 w 240"/>
                <a:gd name="T3" fmla="*/ 50 h 51"/>
                <a:gd name="T4" fmla="*/ 5 w 240"/>
                <a:gd name="T5" fmla="*/ 48 h 51"/>
                <a:gd name="T6" fmla="*/ 12 w 240"/>
                <a:gd name="T7" fmla="*/ 46 h 51"/>
                <a:gd name="T8" fmla="*/ 20 w 240"/>
                <a:gd name="T9" fmla="*/ 42 h 51"/>
                <a:gd name="T10" fmla="*/ 30 w 240"/>
                <a:gd name="T11" fmla="*/ 39 h 51"/>
                <a:gd name="T12" fmla="*/ 42 w 240"/>
                <a:gd name="T13" fmla="*/ 36 h 51"/>
                <a:gd name="T14" fmla="*/ 57 w 240"/>
                <a:gd name="T15" fmla="*/ 32 h 51"/>
                <a:gd name="T16" fmla="*/ 72 w 240"/>
                <a:gd name="T17" fmla="*/ 29 h 51"/>
                <a:gd name="T18" fmla="*/ 89 w 240"/>
                <a:gd name="T19" fmla="*/ 26 h 51"/>
                <a:gd name="T20" fmla="*/ 107 w 240"/>
                <a:gd name="T21" fmla="*/ 24 h 51"/>
                <a:gd name="T22" fmla="*/ 126 w 240"/>
                <a:gd name="T23" fmla="*/ 22 h 51"/>
                <a:gd name="T24" fmla="*/ 146 w 240"/>
                <a:gd name="T25" fmla="*/ 22 h 51"/>
                <a:gd name="T26" fmla="*/ 167 w 240"/>
                <a:gd name="T27" fmla="*/ 22 h 51"/>
                <a:gd name="T28" fmla="*/ 188 w 240"/>
                <a:gd name="T29" fmla="*/ 24 h 51"/>
                <a:gd name="T30" fmla="*/ 210 w 240"/>
                <a:gd name="T31" fmla="*/ 28 h 51"/>
                <a:gd name="T32" fmla="*/ 232 w 240"/>
                <a:gd name="T33" fmla="*/ 33 h 51"/>
                <a:gd name="T34" fmla="*/ 239 w 240"/>
                <a:gd name="T35" fmla="*/ 0 h 51"/>
                <a:gd name="T36" fmla="*/ 238 w 240"/>
                <a:gd name="T37" fmla="*/ 0 h 51"/>
                <a:gd name="T38" fmla="*/ 232 w 240"/>
                <a:gd name="T39" fmla="*/ 0 h 51"/>
                <a:gd name="T40" fmla="*/ 224 w 240"/>
                <a:gd name="T41" fmla="*/ 0 h 51"/>
                <a:gd name="T42" fmla="*/ 214 w 240"/>
                <a:gd name="T43" fmla="*/ 0 h 51"/>
                <a:gd name="T44" fmla="*/ 201 w 240"/>
                <a:gd name="T45" fmla="*/ 1 h 51"/>
                <a:gd name="T46" fmla="*/ 186 w 240"/>
                <a:gd name="T47" fmla="*/ 1 h 51"/>
                <a:gd name="T48" fmla="*/ 169 w 240"/>
                <a:gd name="T49" fmla="*/ 2 h 51"/>
                <a:gd name="T50" fmla="*/ 152 w 240"/>
                <a:gd name="T51" fmla="*/ 3 h 51"/>
                <a:gd name="T52" fmla="*/ 133 w 240"/>
                <a:gd name="T53" fmla="*/ 5 h 51"/>
                <a:gd name="T54" fmla="*/ 113 w 240"/>
                <a:gd name="T55" fmla="*/ 7 h 51"/>
                <a:gd name="T56" fmla="*/ 93 w 240"/>
                <a:gd name="T57" fmla="*/ 9 h 51"/>
                <a:gd name="T58" fmla="*/ 73 w 240"/>
                <a:gd name="T59" fmla="*/ 12 h 51"/>
                <a:gd name="T60" fmla="*/ 54 w 240"/>
                <a:gd name="T61" fmla="*/ 15 h 51"/>
                <a:gd name="T62" fmla="*/ 35 w 240"/>
                <a:gd name="T63" fmla="*/ 19 h 51"/>
                <a:gd name="T64" fmla="*/ 17 w 240"/>
                <a:gd name="T65" fmla="*/ 23 h 51"/>
                <a:gd name="T66" fmla="*/ 0 w 240"/>
                <a:gd name="T67" fmla="*/ 28 h 51"/>
                <a:gd name="T68" fmla="*/ 0 w 240"/>
                <a:gd name="T69" fmla="*/ 50 h 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0"/>
                <a:gd name="T106" fmla="*/ 0 h 51"/>
                <a:gd name="T107" fmla="*/ 240 w 240"/>
                <a:gd name="T108" fmla="*/ 51 h 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0" h="51">
                  <a:moveTo>
                    <a:pt x="0" y="50"/>
                  </a:moveTo>
                  <a:lnTo>
                    <a:pt x="1" y="50"/>
                  </a:lnTo>
                  <a:lnTo>
                    <a:pt x="5" y="48"/>
                  </a:lnTo>
                  <a:lnTo>
                    <a:pt x="12" y="46"/>
                  </a:lnTo>
                  <a:lnTo>
                    <a:pt x="20" y="42"/>
                  </a:lnTo>
                  <a:lnTo>
                    <a:pt x="30" y="39"/>
                  </a:lnTo>
                  <a:lnTo>
                    <a:pt x="42" y="36"/>
                  </a:lnTo>
                  <a:lnTo>
                    <a:pt x="57" y="32"/>
                  </a:lnTo>
                  <a:lnTo>
                    <a:pt x="72" y="29"/>
                  </a:lnTo>
                  <a:lnTo>
                    <a:pt x="89" y="26"/>
                  </a:lnTo>
                  <a:lnTo>
                    <a:pt x="107" y="24"/>
                  </a:lnTo>
                  <a:lnTo>
                    <a:pt x="126" y="22"/>
                  </a:lnTo>
                  <a:lnTo>
                    <a:pt x="146" y="22"/>
                  </a:lnTo>
                  <a:lnTo>
                    <a:pt x="167" y="22"/>
                  </a:lnTo>
                  <a:lnTo>
                    <a:pt x="188" y="24"/>
                  </a:lnTo>
                  <a:lnTo>
                    <a:pt x="210" y="28"/>
                  </a:lnTo>
                  <a:lnTo>
                    <a:pt x="232" y="33"/>
                  </a:lnTo>
                  <a:lnTo>
                    <a:pt x="239" y="0"/>
                  </a:lnTo>
                  <a:lnTo>
                    <a:pt x="238" y="0"/>
                  </a:lnTo>
                  <a:lnTo>
                    <a:pt x="232" y="0"/>
                  </a:lnTo>
                  <a:lnTo>
                    <a:pt x="224" y="0"/>
                  </a:lnTo>
                  <a:lnTo>
                    <a:pt x="214" y="0"/>
                  </a:lnTo>
                  <a:lnTo>
                    <a:pt x="201" y="1"/>
                  </a:lnTo>
                  <a:lnTo>
                    <a:pt x="186" y="1"/>
                  </a:lnTo>
                  <a:lnTo>
                    <a:pt x="169" y="2"/>
                  </a:lnTo>
                  <a:lnTo>
                    <a:pt x="152" y="3"/>
                  </a:lnTo>
                  <a:lnTo>
                    <a:pt x="133" y="5"/>
                  </a:lnTo>
                  <a:lnTo>
                    <a:pt x="113" y="7"/>
                  </a:lnTo>
                  <a:lnTo>
                    <a:pt x="93" y="9"/>
                  </a:lnTo>
                  <a:lnTo>
                    <a:pt x="73" y="12"/>
                  </a:lnTo>
                  <a:lnTo>
                    <a:pt x="54" y="15"/>
                  </a:lnTo>
                  <a:lnTo>
                    <a:pt x="35" y="19"/>
                  </a:lnTo>
                  <a:lnTo>
                    <a:pt x="17" y="23"/>
                  </a:lnTo>
                  <a:lnTo>
                    <a:pt x="0" y="28"/>
                  </a:lnTo>
                  <a:lnTo>
                    <a:pt x="0" y="5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3" name="Freeform 56"/>
            <p:cNvSpPr>
              <a:spLocks/>
            </p:cNvSpPr>
            <p:nvPr/>
          </p:nvSpPr>
          <p:spPr bwMode="auto">
            <a:xfrm>
              <a:off x="1444" y="2725"/>
              <a:ext cx="403" cy="143"/>
            </a:xfrm>
            <a:custGeom>
              <a:avLst/>
              <a:gdLst>
                <a:gd name="T0" fmla="*/ 170 w 403"/>
                <a:gd name="T1" fmla="*/ 137 h 143"/>
                <a:gd name="T2" fmla="*/ 171 w 403"/>
                <a:gd name="T3" fmla="*/ 137 h 143"/>
                <a:gd name="T4" fmla="*/ 173 w 403"/>
                <a:gd name="T5" fmla="*/ 136 h 143"/>
                <a:gd name="T6" fmla="*/ 177 w 403"/>
                <a:gd name="T7" fmla="*/ 134 h 143"/>
                <a:gd name="T8" fmla="*/ 181 w 403"/>
                <a:gd name="T9" fmla="*/ 132 h 143"/>
                <a:gd name="T10" fmla="*/ 187 w 403"/>
                <a:gd name="T11" fmla="*/ 130 h 143"/>
                <a:gd name="T12" fmla="*/ 194 w 403"/>
                <a:gd name="T13" fmla="*/ 126 h 143"/>
                <a:gd name="T14" fmla="*/ 201 w 403"/>
                <a:gd name="T15" fmla="*/ 123 h 143"/>
                <a:gd name="T16" fmla="*/ 209 w 403"/>
                <a:gd name="T17" fmla="*/ 119 h 143"/>
                <a:gd name="T18" fmla="*/ 217 w 403"/>
                <a:gd name="T19" fmla="*/ 114 h 143"/>
                <a:gd name="T20" fmla="*/ 224 w 403"/>
                <a:gd name="T21" fmla="*/ 109 h 143"/>
                <a:gd name="T22" fmla="*/ 232 w 403"/>
                <a:gd name="T23" fmla="*/ 105 h 143"/>
                <a:gd name="T24" fmla="*/ 239 w 403"/>
                <a:gd name="T25" fmla="*/ 99 h 143"/>
                <a:gd name="T26" fmla="*/ 246 w 403"/>
                <a:gd name="T27" fmla="*/ 93 h 143"/>
                <a:gd name="T28" fmla="*/ 252 w 403"/>
                <a:gd name="T29" fmla="*/ 87 h 143"/>
                <a:gd name="T30" fmla="*/ 257 w 403"/>
                <a:gd name="T31" fmla="*/ 81 h 143"/>
                <a:gd name="T32" fmla="*/ 261 w 403"/>
                <a:gd name="T33" fmla="*/ 75 h 143"/>
                <a:gd name="T34" fmla="*/ 0 w 403"/>
                <a:gd name="T35" fmla="*/ 7 h 143"/>
                <a:gd name="T36" fmla="*/ 20 w 403"/>
                <a:gd name="T37" fmla="*/ 0 h 143"/>
                <a:gd name="T38" fmla="*/ 402 w 403"/>
                <a:gd name="T39" fmla="*/ 100 h 143"/>
                <a:gd name="T40" fmla="*/ 386 w 403"/>
                <a:gd name="T41" fmla="*/ 109 h 143"/>
                <a:gd name="T42" fmla="*/ 276 w 403"/>
                <a:gd name="T43" fmla="*/ 79 h 143"/>
                <a:gd name="T44" fmla="*/ 276 w 403"/>
                <a:gd name="T45" fmla="*/ 80 h 143"/>
                <a:gd name="T46" fmla="*/ 275 w 403"/>
                <a:gd name="T47" fmla="*/ 81 h 143"/>
                <a:gd name="T48" fmla="*/ 273 w 403"/>
                <a:gd name="T49" fmla="*/ 83 h 143"/>
                <a:gd name="T50" fmla="*/ 271 w 403"/>
                <a:gd name="T51" fmla="*/ 85 h 143"/>
                <a:gd name="T52" fmla="*/ 268 w 403"/>
                <a:gd name="T53" fmla="*/ 89 h 143"/>
                <a:gd name="T54" fmla="*/ 264 w 403"/>
                <a:gd name="T55" fmla="*/ 92 h 143"/>
                <a:gd name="T56" fmla="*/ 260 w 403"/>
                <a:gd name="T57" fmla="*/ 97 h 143"/>
                <a:gd name="T58" fmla="*/ 254 w 403"/>
                <a:gd name="T59" fmla="*/ 101 h 143"/>
                <a:gd name="T60" fmla="*/ 248 w 403"/>
                <a:gd name="T61" fmla="*/ 106 h 143"/>
                <a:gd name="T62" fmla="*/ 240 w 403"/>
                <a:gd name="T63" fmla="*/ 111 h 143"/>
                <a:gd name="T64" fmla="*/ 232 w 403"/>
                <a:gd name="T65" fmla="*/ 116 h 143"/>
                <a:gd name="T66" fmla="*/ 223 w 403"/>
                <a:gd name="T67" fmla="*/ 121 h 143"/>
                <a:gd name="T68" fmla="*/ 213 w 403"/>
                <a:gd name="T69" fmla="*/ 126 h 143"/>
                <a:gd name="T70" fmla="*/ 202 w 403"/>
                <a:gd name="T71" fmla="*/ 132 h 143"/>
                <a:gd name="T72" fmla="*/ 190 w 403"/>
                <a:gd name="T73" fmla="*/ 137 h 143"/>
                <a:gd name="T74" fmla="*/ 177 w 403"/>
                <a:gd name="T75" fmla="*/ 142 h 143"/>
                <a:gd name="T76" fmla="*/ 170 w 403"/>
                <a:gd name="T77" fmla="*/ 137 h 1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03"/>
                <a:gd name="T118" fmla="*/ 0 h 143"/>
                <a:gd name="T119" fmla="*/ 403 w 403"/>
                <a:gd name="T120" fmla="*/ 143 h 1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03" h="143">
                  <a:moveTo>
                    <a:pt x="170" y="137"/>
                  </a:moveTo>
                  <a:lnTo>
                    <a:pt x="171" y="137"/>
                  </a:lnTo>
                  <a:lnTo>
                    <a:pt x="173" y="136"/>
                  </a:lnTo>
                  <a:lnTo>
                    <a:pt x="177" y="134"/>
                  </a:lnTo>
                  <a:lnTo>
                    <a:pt x="181" y="132"/>
                  </a:lnTo>
                  <a:lnTo>
                    <a:pt x="187" y="130"/>
                  </a:lnTo>
                  <a:lnTo>
                    <a:pt x="194" y="126"/>
                  </a:lnTo>
                  <a:lnTo>
                    <a:pt x="201" y="123"/>
                  </a:lnTo>
                  <a:lnTo>
                    <a:pt x="209" y="119"/>
                  </a:lnTo>
                  <a:lnTo>
                    <a:pt x="217" y="114"/>
                  </a:lnTo>
                  <a:lnTo>
                    <a:pt x="224" y="109"/>
                  </a:lnTo>
                  <a:lnTo>
                    <a:pt x="232" y="105"/>
                  </a:lnTo>
                  <a:lnTo>
                    <a:pt x="239" y="99"/>
                  </a:lnTo>
                  <a:lnTo>
                    <a:pt x="246" y="93"/>
                  </a:lnTo>
                  <a:lnTo>
                    <a:pt x="252" y="87"/>
                  </a:lnTo>
                  <a:lnTo>
                    <a:pt x="257" y="81"/>
                  </a:lnTo>
                  <a:lnTo>
                    <a:pt x="261" y="75"/>
                  </a:lnTo>
                  <a:lnTo>
                    <a:pt x="0" y="7"/>
                  </a:lnTo>
                  <a:lnTo>
                    <a:pt x="20" y="0"/>
                  </a:lnTo>
                  <a:lnTo>
                    <a:pt x="402" y="100"/>
                  </a:lnTo>
                  <a:lnTo>
                    <a:pt x="386" y="109"/>
                  </a:lnTo>
                  <a:lnTo>
                    <a:pt x="276" y="79"/>
                  </a:lnTo>
                  <a:lnTo>
                    <a:pt x="276" y="80"/>
                  </a:lnTo>
                  <a:lnTo>
                    <a:pt x="275" y="81"/>
                  </a:lnTo>
                  <a:lnTo>
                    <a:pt x="273" y="83"/>
                  </a:lnTo>
                  <a:lnTo>
                    <a:pt x="271" y="85"/>
                  </a:lnTo>
                  <a:lnTo>
                    <a:pt x="268" y="89"/>
                  </a:lnTo>
                  <a:lnTo>
                    <a:pt x="264" y="92"/>
                  </a:lnTo>
                  <a:lnTo>
                    <a:pt x="260" y="97"/>
                  </a:lnTo>
                  <a:lnTo>
                    <a:pt x="254" y="101"/>
                  </a:lnTo>
                  <a:lnTo>
                    <a:pt x="248" y="106"/>
                  </a:lnTo>
                  <a:lnTo>
                    <a:pt x="240" y="111"/>
                  </a:lnTo>
                  <a:lnTo>
                    <a:pt x="232" y="116"/>
                  </a:lnTo>
                  <a:lnTo>
                    <a:pt x="223" y="121"/>
                  </a:lnTo>
                  <a:lnTo>
                    <a:pt x="213" y="126"/>
                  </a:lnTo>
                  <a:lnTo>
                    <a:pt x="202" y="132"/>
                  </a:lnTo>
                  <a:lnTo>
                    <a:pt x="190" y="137"/>
                  </a:lnTo>
                  <a:lnTo>
                    <a:pt x="177" y="142"/>
                  </a:lnTo>
                  <a:lnTo>
                    <a:pt x="170" y="13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4" name="Freeform 57"/>
            <p:cNvSpPr>
              <a:spLocks/>
            </p:cNvSpPr>
            <p:nvPr/>
          </p:nvSpPr>
          <p:spPr bwMode="auto">
            <a:xfrm>
              <a:off x="1361" y="2762"/>
              <a:ext cx="411" cy="128"/>
            </a:xfrm>
            <a:custGeom>
              <a:avLst/>
              <a:gdLst>
                <a:gd name="T0" fmla="*/ 0 w 411"/>
                <a:gd name="T1" fmla="*/ 0 h 128"/>
                <a:gd name="T2" fmla="*/ 401 w 411"/>
                <a:gd name="T3" fmla="*/ 127 h 128"/>
                <a:gd name="T4" fmla="*/ 410 w 411"/>
                <a:gd name="T5" fmla="*/ 127 h 128"/>
                <a:gd name="T6" fmla="*/ 12 w 411"/>
                <a:gd name="T7" fmla="*/ 0 h 128"/>
                <a:gd name="T8" fmla="*/ 0 w 411"/>
                <a:gd name="T9" fmla="*/ 0 h 128"/>
                <a:gd name="T10" fmla="*/ 0 60000 65536"/>
                <a:gd name="T11" fmla="*/ 0 60000 65536"/>
                <a:gd name="T12" fmla="*/ 0 60000 65536"/>
                <a:gd name="T13" fmla="*/ 0 60000 65536"/>
                <a:gd name="T14" fmla="*/ 0 60000 65536"/>
                <a:gd name="T15" fmla="*/ 0 w 411"/>
                <a:gd name="T16" fmla="*/ 0 h 128"/>
                <a:gd name="T17" fmla="*/ 411 w 411"/>
                <a:gd name="T18" fmla="*/ 128 h 128"/>
              </a:gdLst>
              <a:ahLst/>
              <a:cxnLst>
                <a:cxn ang="T10">
                  <a:pos x="T0" y="T1"/>
                </a:cxn>
                <a:cxn ang="T11">
                  <a:pos x="T2" y="T3"/>
                </a:cxn>
                <a:cxn ang="T12">
                  <a:pos x="T4" y="T5"/>
                </a:cxn>
                <a:cxn ang="T13">
                  <a:pos x="T6" y="T7"/>
                </a:cxn>
                <a:cxn ang="T14">
                  <a:pos x="T8" y="T9"/>
                </a:cxn>
              </a:cxnLst>
              <a:rect l="T15" t="T16" r="T17" b="T18"/>
              <a:pathLst>
                <a:path w="411" h="128">
                  <a:moveTo>
                    <a:pt x="0" y="0"/>
                  </a:moveTo>
                  <a:lnTo>
                    <a:pt x="401" y="127"/>
                  </a:lnTo>
                  <a:lnTo>
                    <a:pt x="410" y="127"/>
                  </a:lnTo>
                  <a:lnTo>
                    <a:pt x="12"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5" name="Freeform 58"/>
            <p:cNvSpPr>
              <a:spLocks/>
            </p:cNvSpPr>
            <p:nvPr/>
          </p:nvSpPr>
          <p:spPr bwMode="auto">
            <a:xfrm>
              <a:off x="1430" y="2745"/>
              <a:ext cx="406" cy="115"/>
            </a:xfrm>
            <a:custGeom>
              <a:avLst/>
              <a:gdLst>
                <a:gd name="T0" fmla="*/ 0 w 406"/>
                <a:gd name="T1" fmla="*/ 0 h 115"/>
                <a:gd name="T2" fmla="*/ 396 w 406"/>
                <a:gd name="T3" fmla="*/ 114 h 115"/>
                <a:gd name="T4" fmla="*/ 405 w 406"/>
                <a:gd name="T5" fmla="*/ 114 h 115"/>
                <a:gd name="T6" fmla="*/ 12 w 406"/>
                <a:gd name="T7" fmla="*/ 0 h 115"/>
                <a:gd name="T8" fmla="*/ 0 w 406"/>
                <a:gd name="T9" fmla="*/ 0 h 115"/>
                <a:gd name="T10" fmla="*/ 0 60000 65536"/>
                <a:gd name="T11" fmla="*/ 0 60000 65536"/>
                <a:gd name="T12" fmla="*/ 0 60000 65536"/>
                <a:gd name="T13" fmla="*/ 0 60000 65536"/>
                <a:gd name="T14" fmla="*/ 0 60000 65536"/>
                <a:gd name="T15" fmla="*/ 0 w 406"/>
                <a:gd name="T16" fmla="*/ 0 h 115"/>
                <a:gd name="T17" fmla="*/ 406 w 406"/>
                <a:gd name="T18" fmla="*/ 115 h 115"/>
              </a:gdLst>
              <a:ahLst/>
              <a:cxnLst>
                <a:cxn ang="T10">
                  <a:pos x="T0" y="T1"/>
                </a:cxn>
                <a:cxn ang="T11">
                  <a:pos x="T2" y="T3"/>
                </a:cxn>
                <a:cxn ang="T12">
                  <a:pos x="T4" y="T5"/>
                </a:cxn>
                <a:cxn ang="T13">
                  <a:pos x="T6" y="T7"/>
                </a:cxn>
                <a:cxn ang="T14">
                  <a:pos x="T8" y="T9"/>
                </a:cxn>
              </a:cxnLst>
              <a:rect l="T15" t="T16" r="T17" b="T18"/>
              <a:pathLst>
                <a:path w="406" h="115">
                  <a:moveTo>
                    <a:pt x="0" y="0"/>
                  </a:moveTo>
                  <a:lnTo>
                    <a:pt x="396" y="114"/>
                  </a:lnTo>
                  <a:lnTo>
                    <a:pt x="405" y="114"/>
                  </a:lnTo>
                  <a:lnTo>
                    <a:pt x="12"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6" name="Freeform 59"/>
            <p:cNvSpPr>
              <a:spLocks/>
            </p:cNvSpPr>
            <p:nvPr/>
          </p:nvSpPr>
          <p:spPr bwMode="auto">
            <a:xfrm>
              <a:off x="1397" y="2751"/>
              <a:ext cx="408" cy="126"/>
            </a:xfrm>
            <a:custGeom>
              <a:avLst/>
              <a:gdLst>
                <a:gd name="T0" fmla="*/ 0 w 408"/>
                <a:gd name="T1" fmla="*/ 0 h 126"/>
                <a:gd name="T2" fmla="*/ 399 w 408"/>
                <a:gd name="T3" fmla="*/ 125 h 126"/>
                <a:gd name="T4" fmla="*/ 407 w 408"/>
                <a:gd name="T5" fmla="*/ 122 h 126"/>
                <a:gd name="T6" fmla="*/ 12 w 408"/>
                <a:gd name="T7" fmla="*/ 0 h 126"/>
                <a:gd name="T8" fmla="*/ 0 w 408"/>
                <a:gd name="T9" fmla="*/ 0 h 126"/>
                <a:gd name="T10" fmla="*/ 0 60000 65536"/>
                <a:gd name="T11" fmla="*/ 0 60000 65536"/>
                <a:gd name="T12" fmla="*/ 0 60000 65536"/>
                <a:gd name="T13" fmla="*/ 0 60000 65536"/>
                <a:gd name="T14" fmla="*/ 0 60000 65536"/>
                <a:gd name="T15" fmla="*/ 0 w 408"/>
                <a:gd name="T16" fmla="*/ 0 h 126"/>
                <a:gd name="T17" fmla="*/ 408 w 408"/>
                <a:gd name="T18" fmla="*/ 126 h 126"/>
              </a:gdLst>
              <a:ahLst/>
              <a:cxnLst>
                <a:cxn ang="T10">
                  <a:pos x="T0" y="T1"/>
                </a:cxn>
                <a:cxn ang="T11">
                  <a:pos x="T2" y="T3"/>
                </a:cxn>
                <a:cxn ang="T12">
                  <a:pos x="T4" y="T5"/>
                </a:cxn>
                <a:cxn ang="T13">
                  <a:pos x="T6" y="T7"/>
                </a:cxn>
                <a:cxn ang="T14">
                  <a:pos x="T8" y="T9"/>
                </a:cxn>
              </a:cxnLst>
              <a:rect l="T15" t="T16" r="T17" b="T18"/>
              <a:pathLst>
                <a:path w="408" h="126">
                  <a:moveTo>
                    <a:pt x="0" y="0"/>
                  </a:moveTo>
                  <a:lnTo>
                    <a:pt x="399" y="125"/>
                  </a:lnTo>
                  <a:lnTo>
                    <a:pt x="407" y="122"/>
                  </a:lnTo>
                  <a:lnTo>
                    <a:pt x="12"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67" name="Group 67"/>
          <p:cNvGrpSpPr>
            <a:grpSpLocks/>
          </p:cNvGrpSpPr>
          <p:nvPr/>
        </p:nvGrpSpPr>
        <p:grpSpPr bwMode="auto">
          <a:xfrm>
            <a:off x="4637088" y="3413125"/>
            <a:ext cx="796925" cy="1163638"/>
            <a:chOff x="1481" y="2036"/>
            <a:chExt cx="502" cy="733"/>
          </a:xfrm>
        </p:grpSpPr>
        <p:sp>
          <p:nvSpPr>
            <p:cNvPr id="68" name="Rectangle 61"/>
            <p:cNvSpPr>
              <a:spLocks noChangeArrowheads="1"/>
            </p:cNvSpPr>
            <p:nvPr/>
          </p:nvSpPr>
          <p:spPr bwMode="auto">
            <a:xfrm>
              <a:off x="1512" y="2061"/>
              <a:ext cx="471" cy="708"/>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69" name="Rectangle 62"/>
            <p:cNvSpPr>
              <a:spLocks noChangeArrowheads="1"/>
            </p:cNvSpPr>
            <p:nvPr/>
          </p:nvSpPr>
          <p:spPr bwMode="auto">
            <a:xfrm>
              <a:off x="1484" y="2036"/>
              <a:ext cx="471" cy="708"/>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0" name="Line 63"/>
            <p:cNvSpPr>
              <a:spLocks noChangeShapeType="1"/>
            </p:cNvSpPr>
            <p:nvPr/>
          </p:nvSpPr>
          <p:spPr bwMode="auto">
            <a:xfrm>
              <a:off x="1483" y="2185"/>
              <a:ext cx="47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1" name="Line 64"/>
            <p:cNvSpPr>
              <a:spLocks noChangeShapeType="1"/>
            </p:cNvSpPr>
            <p:nvPr/>
          </p:nvSpPr>
          <p:spPr bwMode="auto">
            <a:xfrm>
              <a:off x="1490" y="2340"/>
              <a:ext cx="480"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2" name="Line 65"/>
            <p:cNvSpPr>
              <a:spLocks noChangeShapeType="1"/>
            </p:cNvSpPr>
            <p:nvPr/>
          </p:nvSpPr>
          <p:spPr bwMode="auto">
            <a:xfrm>
              <a:off x="1482" y="2484"/>
              <a:ext cx="48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3" name="Line 66"/>
            <p:cNvSpPr>
              <a:spLocks noChangeShapeType="1"/>
            </p:cNvSpPr>
            <p:nvPr/>
          </p:nvSpPr>
          <p:spPr bwMode="auto">
            <a:xfrm>
              <a:off x="1481" y="2614"/>
              <a:ext cx="474"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74" name="Rectangle 68"/>
          <p:cNvSpPr>
            <a:spLocks noChangeArrowheads="1"/>
          </p:cNvSpPr>
          <p:nvPr/>
        </p:nvSpPr>
        <p:spPr bwMode="auto">
          <a:xfrm>
            <a:off x="4640263" y="3006725"/>
            <a:ext cx="8524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600" b="1">
                <a:solidFill>
                  <a:schemeClr val="tx2"/>
                </a:solidFill>
                <a:latin typeface="Arial" panose="020B0604020202020204" pitchFamily="34" charset="0"/>
                <a:ea typeface="宋体" panose="02010600030101010101" pitchFamily="2" charset="-122"/>
              </a:rPr>
              <a:t>Host A</a:t>
            </a:r>
          </a:p>
        </p:txBody>
      </p:sp>
      <p:sp>
        <p:nvSpPr>
          <p:cNvPr id="75" name="Rectangle 69"/>
          <p:cNvSpPr>
            <a:spLocks noChangeArrowheads="1"/>
          </p:cNvSpPr>
          <p:nvPr/>
        </p:nvSpPr>
        <p:spPr bwMode="auto">
          <a:xfrm>
            <a:off x="5648325" y="3103563"/>
            <a:ext cx="18954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800" b="1">
                <a:latin typeface="Symbol" panose="05050102010706020507" pitchFamily="18" charset="2"/>
                <a:ea typeface="宋体" panose="02010600030101010101" pitchFamily="2" charset="-122"/>
              </a:rPr>
              <a:t>l</a:t>
            </a:r>
            <a:r>
              <a:rPr lang="en-US" altLang="zh-CN" sz="1800" b="1" baseline="-25000">
                <a:latin typeface="Arial" panose="020B0604020202020204" pitchFamily="34" charset="0"/>
                <a:ea typeface="宋体" panose="02010600030101010101" pitchFamily="2" charset="-122"/>
              </a:rPr>
              <a:t>in </a:t>
            </a:r>
            <a:r>
              <a:rPr lang="en-US" altLang="zh-CN" sz="1800" b="1">
                <a:latin typeface="Arial" panose="020B0604020202020204" pitchFamily="34" charset="0"/>
                <a:ea typeface="宋体" panose="02010600030101010101" pitchFamily="2" charset="-122"/>
              </a:rPr>
              <a:t>: </a:t>
            </a:r>
            <a:r>
              <a:rPr lang="zh-CN" altLang="en-US" sz="1800" b="1">
                <a:latin typeface="Arial" panose="020B0604020202020204" pitchFamily="34" charset="0"/>
                <a:ea typeface="宋体" panose="02010600030101010101" pitchFamily="2" charset="-122"/>
              </a:rPr>
              <a:t>原始数据</a:t>
            </a:r>
          </a:p>
        </p:txBody>
      </p:sp>
      <p:sp>
        <p:nvSpPr>
          <p:cNvPr id="76" name="Line 70"/>
          <p:cNvSpPr>
            <a:spLocks noChangeShapeType="1"/>
          </p:cNvSpPr>
          <p:nvPr/>
        </p:nvSpPr>
        <p:spPr bwMode="auto">
          <a:xfrm flipH="1">
            <a:off x="4171950" y="5830888"/>
            <a:ext cx="538163" cy="15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77" name="Group 110"/>
          <p:cNvGrpSpPr>
            <a:grpSpLocks/>
          </p:cNvGrpSpPr>
          <p:nvPr/>
        </p:nvGrpSpPr>
        <p:grpSpPr bwMode="auto">
          <a:xfrm>
            <a:off x="3306763" y="4937125"/>
            <a:ext cx="1204912" cy="1163638"/>
            <a:chOff x="643" y="2996"/>
            <a:chExt cx="759" cy="733"/>
          </a:xfrm>
        </p:grpSpPr>
        <p:sp>
          <p:nvSpPr>
            <p:cNvPr id="78" name="Freeform 71"/>
            <p:cNvSpPr>
              <a:spLocks/>
            </p:cNvSpPr>
            <p:nvPr/>
          </p:nvSpPr>
          <p:spPr bwMode="auto">
            <a:xfrm>
              <a:off x="643" y="3054"/>
              <a:ext cx="759" cy="675"/>
            </a:xfrm>
            <a:custGeom>
              <a:avLst/>
              <a:gdLst>
                <a:gd name="T0" fmla="*/ 214 w 759"/>
                <a:gd name="T1" fmla="*/ 48 h 675"/>
                <a:gd name="T2" fmla="*/ 215 w 759"/>
                <a:gd name="T3" fmla="*/ 48 h 675"/>
                <a:gd name="T4" fmla="*/ 220 w 759"/>
                <a:gd name="T5" fmla="*/ 46 h 675"/>
                <a:gd name="T6" fmla="*/ 227 w 759"/>
                <a:gd name="T7" fmla="*/ 43 h 675"/>
                <a:gd name="T8" fmla="*/ 238 w 759"/>
                <a:gd name="T9" fmla="*/ 40 h 675"/>
                <a:gd name="T10" fmla="*/ 252 w 759"/>
                <a:gd name="T11" fmla="*/ 36 h 675"/>
                <a:gd name="T12" fmla="*/ 269 w 759"/>
                <a:gd name="T13" fmla="*/ 31 h 675"/>
                <a:gd name="T14" fmla="*/ 289 w 759"/>
                <a:gd name="T15" fmla="*/ 27 h 675"/>
                <a:gd name="T16" fmla="*/ 312 w 759"/>
                <a:gd name="T17" fmla="*/ 22 h 675"/>
                <a:gd name="T18" fmla="*/ 339 w 759"/>
                <a:gd name="T19" fmla="*/ 17 h 675"/>
                <a:gd name="T20" fmla="*/ 368 w 759"/>
                <a:gd name="T21" fmla="*/ 13 h 675"/>
                <a:gd name="T22" fmla="*/ 401 w 759"/>
                <a:gd name="T23" fmla="*/ 9 h 675"/>
                <a:gd name="T24" fmla="*/ 437 w 759"/>
                <a:gd name="T25" fmla="*/ 5 h 675"/>
                <a:gd name="T26" fmla="*/ 476 w 759"/>
                <a:gd name="T27" fmla="*/ 3 h 675"/>
                <a:gd name="T28" fmla="*/ 519 w 759"/>
                <a:gd name="T29" fmla="*/ 0 h 675"/>
                <a:gd name="T30" fmla="*/ 564 w 759"/>
                <a:gd name="T31" fmla="*/ 0 h 675"/>
                <a:gd name="T32" fmla="*/ 613 w 759"/>
                <a:gd name="T33" fmla="*/ 0 h 675"/>
                <a:gd name="T34" fmla="*/ 634 w 759"/>
                <a:gd name="T35" fmla="*/ 93 h 675"/>
                <a:gd name="T36" fmla="*/ 642 w 759"/>
                <a:gd name="T37" fmla="*/ 97 h 675"/>
                <a:gd name="T38" fmla="*/ 659 w 759"/>
                <a:gd name="T39" fmla="*/ 109 h 675"/>
                <a:gd name="T40" fmla="*/ 677 w 759"/>
                <a:gd name="T41" fmla="*/ 131 h 675"/>
                <a:gd name="T42" fmla="*/ 688 w 759"/>
                <a:gd name="T43" fmla="*/ 163 h 675"/>
                <a:gd name="T44" fmla="*/ 733 w 759"/>
                <a:gd name="T45" fmla="*/ 377 h 675"/>
                <a:gd name="T46" fmla="*/ 751 w 759"/>
                <a:gd name="T47" fmla="*/ 466 h 675"/>
                <a:gd name="T48" fmla="*/ 754 w 759"/>
                <a:gd name="T49" fmla="*/ 472 h 675"/>
                <a:gd name="T50" fmla="*/ 758 w 759"/>
                <a:gd name="T51" fmla="*/ 489 h 675"/>
                <a:gd name="T52" fmla="*/ 757 w 759"/>
                <a:gd name="T53" fmla="*/ 516 h 675"/>
                <a:gd name="T54" fmla="*/ 746 w 759"/>
                <a:gd name="T55" fmla="*/ 549 h 675"/>
                <a:gd name="T56" fmla="*/ 0 w 759"/>
                <a:gd name="T57" fmla="*/ 528 h 675"/>
                <a:gd name="T58" fmla="*/ 75 w 759"/>
                <a:gd name="T59" fmla="*/ 486 h 675"/>
                <a:gd name="T60" fmla="*/ 75 w 759"/>
                <a:gd name="T61" fmla="*/ 92 h 675"/>
                <a:gd name="T62" fmla="*/ 79 w 759"/>
                <a:gd name="T63" fmla="*/ 90 h 675"/>
                <a:gd name="T64" fmla="*/ 86 w 759"/>
                <a:gd name="T65" fmla="*/ 85 h 675"/>
                <a:gd name="T66" fmla="*/ 97 w 759"/>
                <a:gd name="T67" fmla="*/ 80 h 675"/>
                <a:gd name="T68" fmla="*/ 111 w 759"/>
                <a:gd name="T69" fmla="*/ 75 h 675"/>
                <a:gd name="T70" fmla="*/ 129 w 759"/>
                <a:gd name="T71" fmla="*/ 73 h 675"/>
                <a:gd name="T72" fmla="*/ 150 w 759"/>
                <a:gd name="T73" fmla="*/ 72 h 675"/>
                <a:gd name="T74" fmla="*/ 174 w 759"/>
                <a:gd name="T75" fmla="*/ 76 h 675"/>
                <a:gd name="T76" fmla="*/ 205 w 759"/>
                <a:gd name="T77" fmla="*/ 89 h 6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59"/>
                <a:gd name="T118" fmla="*/ 0 h 675"/>
                <a:gd name="T119" fmla="*/ 759 w 759"/>
                <a:gd name="T120" fmla="*/ 675 h 6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59" h="675">
                  <a:moveTo>
                    <a:pt x="205" y="89"/>
                  </a:moveTo>
                  <a:lnTo>
                    <a:pt x="214" y="48"/>
                  </a:lnTo>
                  <a:lnTo>
                    <a:pt x="215" y="48"/>
                  </a:lnTo>
                  <a:lnTo>
                    <a:pt x="217" y="47"/>
                  </a:lnTo>
                  <a:lnTo>
                    <a:pt x="220" y="46"/>
                  </a:lnTo>
                  <a:lnTo>
                    <a:pt x="223" y="45"/>
                  </a:lnTo>
                  <a:lnTo>
                    <a:pt x="227" y="43"/>
                  </a:lnTo>
                  <a:lnTo>
                    <a:pt x="232" y="42"/>
                  </a:lnTo>
                  <a:lnTo>
                    <a:pt x="238" y="40"/>
                  </a:lnTo>
                  <a:lnTo>
                    <a:pt x="245" y="38"/>
                  </a:lnTo>
                  <a:lnTo>
                    <a:pt x="252" y="36"/>
                  </a:lnTo>
                  <a:lnTo>
                    <a:pt x="260" y="33"/>
                  </a:lnTo>
                  <a:lnTo>
                    <a:pt x="269" y="31"/>
                  </a:lnTo>
                  <a:lnTo>
                    <a:pt x="278" y="29"/>
                  </a:lnTo>
                  <a:lnTo>
                    <a:pt x="289" y="27"/>
                  </a:lnTo>
                  <a:lnTo>
                    <a:pt x="301" y="24"/>
                  </a:lnTo>
                  <a:lnTo>
                    <a:pt x="312" y="22"/>
                  </a:lnTo>
                  <a:lnTo>
                    <a:pt x="325" y="19"/>
                  </a:lnTo>
                  <a:lnTo>
                    <a:pt x="339" y="17"/>
                  </a:lnTo>
                  <a:lnTo>
                    <a:pt x="353" y="15"/>
                  </a:lnTo>
                  <a:lnTo>
                    <a:pt x="368" y="13"/>
                  </a:lnTo>
                  <a:lnTo>
                    <a:pt x="384" y="11"/>
                  </a:lnTo>
                  <a:lnTo>
                    <a:pt x="401" y="9"/>
                  </a:lnTo>
                  <a:lnTo>
                    <a:pt x="419" y="7"/>
                  </a:lnTo>
                  <a:lnTo>
                    <a:pt x="437" y="5"/>
                  </a:lnTo>
                  <a:lnTo>
                    <a:pt x="456" y="4"/>
                  </a:lnTo>
                  <a:lnTo>
                    <a:pt x="476" y="3"/>
                  </a:lnTo>
                  <a:lnTo>
                    <a:pt x="497" y="1"/>
                  </a:lnTo>
                  <a:lnTo>
                    <a:pt x="519" y="0"/>
                  </a:lnTo>
                  <a:lnTo>
                    <a:pt x="541" y="0"/>
                  </a:lnTo>
                  <a:lnTo>
                    <a:pt x="564" y="0"/>
                  </a:lnTo>
                  <a:lnTo>
                    <a:pt x="588" y="0"/>
                  </a:lnTo>
                  <a:lnTo>
                    <a:pt x="613" y="0"/>
                  </a:lnTo>
                  <a:lnTo>
                    <a:pt x="640" y="16"/>
                  </a:lnTo>
                  <a:lnTo>
                    <a:pt x="634" y="93"/>
                  </a:lnTo>
                  <a:lnTo>
                    <a:pt x="636" y="93"/>
                  </a:lnTo>
                  <a:lnTo>
                    <a:pt x="642" y="97"/>
                  </a:lnTo>
                  <a:lnTo>
                    <a:pt x="649" y="102"/>
                  </a:lnTo>
                  <a:lnTo>
                    <a:pt x="659" y="109"/>
                  </a:lnTo>
                  <a:lnTo>
                    <a:pt x="668" y="119"/>
                  </a:lnTo>
                  <a:lnTo>
                    <a:pt x="677" y="131"/>
                  </a:lnTo>
                  <a:lnTo>
                    <a:pt x="684" y="146"/>
                  </a:lnTo>
                  <a:lnTo>
                    <a:pt x="688" y="163"/>
                  </a:lnTo>
                  <a:lnTo>
                    <a:pt x="749" y="221"/>
                  </a:lnTo>
                  <a:lnTo>
                    <a:pt x="733" y="377"/>
                  </a:lnTo>
                  <a:lnTo>
                    <a:pt x="634" y="429"/>
                  </a:lnTo>
                  <a:lnTo>
                    <a:pt x="751" y="466"/>
                  </a:lnTo>
                  <a:lnTo>
                    <a:pt x="752" y="468"/>
                  </a:lnTo>
                  <a:lnTo>
                    <a:pt x="754" y="472"/>
                  </a:lnTo>
                  <a:lnTo>
                    <a:pt x="755" y="480"/>
                  </a:lnTo>
                  <a:lnTo>
                    <a:pt x="758" y="489"/>
                  </a:lnTo>
                  <a:lnTo>
                    <a:pt x="758" y="501"/>
                  </a:lnTo>
                  <a:lnTo>
                    <a:pt x="757" y="516"/>
                  </a:lnTo>
                  <a:lnTo>
                    <a:pt x="753" y="532"/>
                  </a:lnTo>
                  <a:lnTo>
                    <a:pt x="746" y="549"/>
                  </a:lnTo>
                  <a:lnTo>
                    <a:pt x="439" y="674"/>
                  </a:lnTo>
                  <a:lnTo>
                    <a:pt x="0" y="528"/>
                  </a:lnTo>
                  <a:lnTo>
                    <a:pt x="7" y="511"/>
                  </a:lnTo>
                  <a:lnTo>
                    <a:pt x="75" y="486"/>
                  </a:lnTo>
                  <a:lnTo>
                    <a:pt x="75" y="93"/>
                  </a:lnTo>
                  <a:lnTo>
                    <a:pt x="75" y="92"/>
                  </a:lnTo>
                  <a:lnTo>
                    <a:pt x="76" y="91"/>
                  </a:lnTo>
                  <a:lnTo>
                    <a:pt x="79" y="90"/>
                  </a:lnTo>
                  <a:lnTo>
                    <a:pt x="82" y="87"/>
                  </a:lnTo>
                  <a:lnTo>
                    <a:pt x="86" y="85"/>
                  </a:lnTo>
                  <a:lnTo>
                    <a:pt x="91" y="82"/>
                  </a:lnTo>
                  <a:lnTo>
                    <a:pt x="97" y="80"/>
                  </a:lnTo>
                  <a:lnTo>
                    <a:pt x="104" y="77"/>
                  </a:lnTo>
                  <a:lnTo>
                    <a:pt x="111" y="75"/>
                  </a:lnTo>
                  <a:lnTo>
                    <a:pt x="120" y="74"/>
                  </a:lnTo>
                  <a:lnTo>
                    <a:pt x="129" y="73"/>
                  </a:lnTo>
                  <a:lnTo>
                    <a:pt x="139" y="72"/>
                  </a:lnTo>
                  <a:lnTo>
                    <a:pt x="150" y="72"/>
                  </a:lnTo>
                  <a:lnTo>
                    <a:pt x="161" y="74"/>
                  </a:lnTo>
                  <a:lnTo>
                    <a:pt x="174" y="76"/>
                  </a:lnTo>
                  <a:lnTo>
                    <a:pt x="187" y="80"/>
                  </a:lnTo>
                  <a:lnTo>
                    <a:pt x="205" y="89"/>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9" name="Freeform 72"/>
            <p:cNvSpPr>
              <a:spLocks/>
            </p:cNvSpPr>
            <p:nvPr/>
          </p:nvSpPr>
          <p:spPr bwMode="auto">
            <a:xfrm>
              <a:off x="906" y="3040"/>
              <a:ext cx="244" cy="293"/>
            </a:xfrm>
            <a:custGeom>
              <a:avLst/>
              <a:gdLst>
                <a:gd name="T0" fmla="*/ 241 w 244"/>
                <a:gd name="T1" fmla="*/ 11 h 293"/>
                <a:gd name="T2" fmla="*/ 240 w 244"/>
                <a:gd name="T3" fmla="*/ 10 h 293"/>
                <a:gd name="T4" fmla="*/ 236 w 244"/>
                <a:gd name="T5" fmla="*/ 9 h 293"/>
                <a:gd name="T6" fmla="*/ 230 w 244"/>
                <a:gd name="T7" fmla="*/ 8 h 293"/>
                <a:gd name="T8" fmla="*/ 221 w 244"/>
                <a:gd name="T9" fmla="*/ 6 h 293"/>
                <a:gd name="T10" fmla="*/ 211 w 244"/>
                <a:gd name="T11" fmla="*/ 4 h 293"/>
                <a:gd name="T12" fmla="*/ 199 w 244"/>
                <a:gd name="T13" fmla="*/ 2 h 293"/>
                <a:gd name="T14" fmla="*/ 185 w 244"/>
                <a:gd name="T15" fmla="*/ 1 h 293"/>
                <a:gd name="T16" fmla="*/ 170 w 244"/>
                <a:gd name="T17" fmla="*/ 0 h 293"/>
                <a:gd name="T18" fmla="*/ 154 w 244"/>
                <a:gd name="T19" fmla="*/ 0 h 293"/>
                <a:gd name="T20" fmla="*/ 136 w 244"/>
                <a:gd name="T21" fmla="*/ 1 h 293"/>
                <a:gd name="T22" fmla="*/ 118 w 244"/>
                <a:gd name="T23" fmla="*/ 2 h 293"/>
                <a:gd name="T24" fmla="*/ 98 w 244"/>
                <a:gd name="T25" fmla="*/ 6 h 293"/>
                <a:gd name="T26" fmla="*/ 78 w 244"/>
                <a:gd name="T27" fmla="*/ 10 h 293"/>
                <a:gd name="T28" fmla="*/ 58 w 244"/>
                <a:gd name="T29" fmla="*/ 17 h 293"/>
                <a:gd name="T30" fmla="*/ 37 w 244"/>
                <a:gd name="T31" fmla="*/ 24 h 293"/>
                <a:gd name="T32" fmla="*/ 16 w 244"/>
                <a:gd name="T33" fmla="*/ 35 h 293"/>
                <a:gd name="T34" fmla="*/ 14 w 244"/>
                <a:gd name="T35" fmla="*/ 40 h 293"/>
                <a:gd name="T36" fmla="*/ 10 w 244"/>
                <a:gd name="T37" fmla="*/ 56 h 293"/>
                <a:gd name="T38" fmla="*/ 6 w 244"/>
                <a:gd name="T39" fmla="*/ 81 h 293"/>
                <a:gd name="T40" fmla="*/ 2 w 244"/>
                <a:gd name="T41" fmla="*/ 112 h 293"/>
                <a:gd name="T42" fmla="*/ 0 w 244"/>
                <a:gd name="T43" fmla="*/ 150 h 293"/>
                <a:gd name="T44" fmla="*/ 2 w 244"/>
                <a:gd name="T45" fmla="*/ 192 h 293"/>
                <a:gd name="T46" fmla="*/ 8 w 244"/>
                <a:gd name="T47" fmla="*/ 238 h 293"/>
                <a:gd name="T48" fmla="*/ 20 w 244"/>
                <a:gd name="T49" fmla="*/ 284 h 293"/>
                <a:gd name="T50" fmla="*/ 22 w 244"/>
                <a:gd name="T51" fmla="*/ 284 h 293"/>
                <a:gd name="T52" fmla="*/ 25 w 244"/>
                <a:gd name="T53" fmla="*/ 284 h 293"/>
                <a:gd name="T54" fmla="*/ 30 w 244"/>
                <a:gd name="T55" fmla="*/ 283 h 293"/>
                <a:gd name="T56" fmla="*/ 37 w 244"/>
                <a:gd name="T57" fmla="*/ 283 h 293"/>
                <a:gd name="T58" fmla="*/ 46 w 244"/>
                <a:gd name="T59" fmla="*/ 282 h 293"/>
                <a:gd name="T60" fmla="*/ 57 w 244"/>
                <a:gd name="T61" fmla="*/ 281 h 293"/>
                <a:gd name="T62" fmla="*/ 70 w 244"/>
                <a:gd name="T63" fmla="*/ 281 h 293"/>
                <a:gd name="T64" fmla="*/ 84 w 244"/>
                <a:gd name="T65" fmla="*/ 280 h 293"/>
                <a:gd name="T66" fmla="*/ 100 w 244"/>
                <a:gd name="T67" fmla="*/ 280 h 293"/>
                <a:gd name="T68" fmla="*/ 117 w 244"/>
                <a:gd name="T69" fmla="*/ 280 h 293"/>
                <a:gd name="T70" fmla="*/ 135 w 244"/>
                <a:gd name="T71" fmla="*/ 281 h 293"/>
                <a:gd name="T72" fmla="*/ 155 w 244"/>
                <a:gd name="T73" fmla="*/ 282 h 293"/>
                <a:gd name="T74" fmla="*/ 176 w 244"/>
                <a:gd name="T75" fmla="*/ 283 h 293"/>
                <a:gd name="T76" fmla="*/ 197 w 244"/>
                <a:gd name="T77" fmla="*/ 286 h 293"/>
                <a:gd name="T78" fmla="*/ 220 w 244"/>
                <a:gd name="T79" fmla="*/ 288 h 293"/>
                <a:gd name="T80" fmla="*/ 243 w 244"/>
                <a:gd name="T81" fmla="*/ 292 h 293"/>
                <a:gd name="T82" fmla="*/ 242 w 244"/>
                <a:gd name="T83" fmla="*/ 283 h 293"/>
                <a:gd name="T84" fmla="*/ 240 w 244"/>
                <a:gd name="T85" fmla="*/ 260 h 293"/>
                <a:gd name="T86" fmla="*/ 236 w 244"/>
                <a:gd name="T87" fmla="*/ 226 h 293"/>
                <a:gd name="T88" fmla="*/ 233 w 244"/>
                <a:gd name="T89" fmla="*/ 184 h 293"/>
                <a:gd name="T90" fmla="*/ 231 w 244"/>
                <a:gd name="T91" fmla="*/ 137 h 293"/>
                <a:gd name="T92" fmla="*/ 231 w 244"/>
                <a:gd name="T93" fmla="*/ 91 h 293"/>
                <a:gd name="T94" fmla="*/ 234 w 244"/>
                <a:gd name="T95" fmla="*/ 47 h 293"/>
                <a:gd name="T96" fmla="*/ 241 w 244"/>
                <a:gd name="T97" fmla="*/ 11 h 2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4"/>
                <a:gd name="T148" fmla="*/ 0 h 293"/>
                <a:gd name="T149" fmla="*/ 244 w 244"/>
                <a:gd name="T150" fmla="*/ 293 h 2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4" h="293">
                  <a:moveTo>
                    <a:pt x="241" y="11"/>
                  </a:moveTo>
                  <a:lnTo>
                    <a:pt x="240" y="10"/>
                  </a:lnTo>
                  <a:lnTo>
                    <a:pt x="236" y="9"/>
                  </a:lnTo>
                  <a:lnTo>
                    <a:pt x="230" y="8"/>
                  </a:lnTo>
                  <a:lnTo>
                    <a:pt x="221" y="6"/>
                  </a:lnTo>
                  <a:lnTo>
                    <a:pt x="211" y="4"/>
                  </a:lnTo>
                  <a:lnTo>
                    <a:pt x="199" y="2"/>
                  </a:lnTo>
                  <a:lnTo>
                    <a:pt x="185" y="1"/>
                  </a:lnTo>
                  <a:lnTo>
                    <a:pt x="170" y="0"/>
                  </a:lnTo>
                  <a:lnTo>
                    <a:pt x="154" y="0"/>
                  </a:lnTo>
                  <a:lnTo>
                    <a:pt x="136" y="1"/>
                  </a:lnTo>
                  <a:lnTo>
                    <a:pt x="118" y="2"/>
                  </a:lnTo>
                  <a:lnTo>
                    <a:pt x="98" y="6"/>
                  </a:lnTo>
                  <a:lnTo>
                    <a:pt x="78" y="10"/>
                  </a:lnTo>
                  <a:lnTo>
                    <a:pt x="58" y="17"/>
                  </a:lnTo>
                  <a:lnTo>
                    <a:pt x="37" y="24"/>
                  </a:lnTo>
                  <a:lnTo>
                    <a:pt x="16" y="35"/>
                  </a:lnTo>
                  <a:lnTo>
                    <a:pt x="14" y="40"/>
                  </a:lnTo>
                  <a:lnTo>
                    <a:pt x="10" y="56"/>
                  </a:lnTo>
                  <a:lnTo>
                    <a:pt x="6" y="81"/>
                  </a:lnTo>
                  <a:lnTo>
                    <a:pt x="2" y="112"/>
                  </a:lnTo>
                  <a:lnTo>
                    <a:pt x="0" y="150"/>
                  </a:lnTo>
                  <a:lnTo>
                    <a:pt x="2" y="192"/>
                  </a:lnTo>
                  <a:lnTo>
                    <a:pt x="8" y="238"/>
                  </a:lnTo>
                  <a:lnTo>
                    <a:pt x="20" y="284"/>
                  </a:lnTo>
                  <a:lnTo>
                    <a:pt x="22" y="284"/>
                  </a:lnTo>
                  <a:lnTo>
                    <a:pt x="25" y="284"/>
                  </a:lnTo>
                  <a:lnTo>
                    <a:pt x="30" y="283"/>
                  </a:lnTo>
                  <a:lnTo>
                    <a:pt x="37" y="283"/>
                  </a:lnTo>
                  <a:lnTo>
                    <a:pt x="46" y="282"/>
                  </a:lnTo>
                  <a:lnTo>
                    <a:pt x="57" y="281"/>
                  </a:lnTo>
                  <a:lnTo>
                    <a:pt x="70" y="281"/>
                  </a:lnTo>
                  <a:lnTo>
                    <a:pt x="84" y="280"/>
                  </a:lnTo>
                  <a:lnTo>
                    <a:pt x="100" y="280"/>
                  </a:lnTo>
                  <a:lnTo>
                    <a:pt x="117" y="280"/>
                  </a:lnTo>
                  <a:lnTo>
                    <a:pt x="135" y="281"/>
                  </a:lnTo>
                  <a:lnTo>
                    <a:pt x="155" y="282"/>
                  </a:lnTo>
                  <a:lnTo>
                    <a:pt x="176" y="283"/>
                  </a:lnTo>
                  <a:lnTo>
                    <a:pt x="197" y="286"/>
                  </a:lnTo>
                  <a:lnTo>
                    <a:pt x="220" y="288"/>
                  </a:lnTo>
                  <a:lnTo>
                    <a:pt x="243" y="292"/>
                  </a:lnTo>
                  <a:lnTo>
                    <a:pt x="242" y="283"/>
                  </a:lnTo>
                  <a:lnTo>
                    <a:pt x="240" y="260"/>
                  </a:lnTo>
                  <a:lnTo>
                    <a:pt x="236" y="226"/>
                  </a:lnTo>
                  <a:lnTo>
                    <a:pt x="233" y="184"/>
                  </a:lnTo>
                  <a:lnTo>
                    <a:pt x="231" y="137"/>
                  </a:lnTo>
                  <a:lnTo>
                    <a:pt x="231" y="91"/>
                  </a:lnTo>
                  <a:lnTo>
                    <a:pt x="234" y="47"/>
                  </a:lnTo>
                  <a:lnTo>
                    <a:pt x="241" y="1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0" name="Freeform 73"/>
            <p:cNvSpPr>
              <a:spLocks/>
            </p:cNvSpPr>
            <p:nvPr/>
          </p:nvSpPr>
          <p:spPr bwMode="auto">
            <a:xfrm>
              <a:off x="933" y="3119"/>
              <a:ext cx="402" cy="292"/>
            </a:xfrm>
            <a:custGeom>
              <a:avLst/>
              <a:gdLst>
                <a:gd name="T0" fmla="*/ 2 w 402"/>
                <a:gd name="T1" fmla="*/ 220 h 292"/>
                <a:gd name="T2" fmla="*/ 0 w 402"/>
                <a:gd name="T3" fmla="*/ 256 h 292"/>
                <a:gd name="T4" fmla="*/ 261 w 402"/>
                <a:gd name="T5" fmla="*/ 291 h 292"/>
                <a:gd name="T6" fmla="*/ 263 w 402"/>
                <a:gd name="T7" fmla="*/ 290 h 292"/>
                <a:gd name="T8" fmla="*/ 268 w 402"/>
                <a:gd name="T9" fmla="*/ 287 h 292"/>
                <a:gd name="T10" fmla="*/ 277 w 402"/>
                <a:gd name="T11" fmla="*/ 283 h 292"/>
                <a:gd name="T12" fmla="*/ 288 w 402"/>
                <a:gd name="T13" fmla="*/ 276 h 292"/>
                <a:gd name="T14" fmla="*/ 300 w 402"/>
                <a:gd name="T15" fmla="*/ 268 h 292"/>
                <a:gd name="T16" fmla="*/ 314 w 402"/>
                <a:gd name="T17" fmla="*/ 257 h 292"/>
                <a:gd name="T18" fmla="*/ 328 w 402"/>
                <a:gd name="T19" fmla="*/ 244 h 292"/>
                <a:gd name="T20" fmla="*/ 343 w 402"/>
                <a:gd name="T21" fmla="*/ 230 h 292"/>
                <a:gd name="T22" fmla="*/ 357 w 402"/>
                <a:gd name="T23" fmla="*/ 213 h 292"/>
                <a:gd name="T24" fmla="*/ 370 w 402"/>
                <a:gd name="T25" fmla="*/ 195 h 292"/>
                <a:gd name="T26" fmla="*/ 381 w 402"/>
                <a:gd name="T27" fmla="*/ 175 h 292"/>
                <a:gd name="T28" fmla="*/ 391 w 402"/>
                <a:gd name="T29" fmla="*/ 152 h 292"/>
                <a:gd name="T30" fmla="*/ 397 w 402"/>
                <a:gd name="T31" fmla="*/ 128 h 292"/>
                <a:gd name="T32" fmla="*/ 401 w 402"/>
                <a:gd name="T33" fmla="*/ 102 h 292"/>
                <a:gd name="T34" fmla="*/ 401 w 402"/>
                <a:gd name="T35" fmla="*/ 74 h 292"/>
                <a:gd name="T36" fmla="*/ 396 w 402"/>
                <a:gd name="T37" fmla="*/ 43 h 292"/>
                <a:gd name="T38" fmla="*/ 395 w 402"/>
                <a:gd name="T39" fmla="*/ 41 h 292"/>
                <a:gd name="T40" fmla="*/ 393 w 402"/>
                <a:gd name="T41" fmla="*/ 37 h 292"/>
                <a:gd name="T42" fmla="*/ 388 w 402"/>
                <a:gd name="T43" fmla="*/ 30 h 292"/>
                <a:gd name="T44" fmla="*/ 383 w 402"/>
                <a:gd name="T45" fmla="*/ 23 h 292"/>
                <a:gd name="T46" fmla="*/ 375 w 402"/>
                <a:gd name="T47" fmla="*/ 15 h 292"/>
                <a:gd name="T48" fmla="*/ 367 w 402"/>
                <a:gd name="T49" fmla="*/ 8 h 292"/>
                <a:gd name="T50" fmla="*/ 356 w 402"/>
                <a:gd name="T51" fmla="*/ 3 h 292"/>
                <a:gd name="T52" fmla="*/ 344 w 402"/>
                <a:gd name="T53" fmla="*/ 0 h 292"/>
                <a:gd name="T54" fmla="*/ 346 w 402"/>
                <a:gd name="T55" fmla="*/ 5 h 292"/>
                <a:gd name="T56" fmla="*/ 350 w 402"/>
                <a:gd name="T57" fmla="*/ 18 h 292"/>
                <a:gd name="T58" fmla="*/ 355 w 402"/>
                <a:gd name="T59" fmla="*/ 37 h 292"/>
                <a:gd name="T60" fmla="*/ 359 w 402"/>
                <a:gd name="T61" fmla="*/ 63 h 292"/>
                <a:gd name="T62" fmla="*/ 360 w 402"/>
                <a:gd name="T63" fmla="*/ 95 h 292"/>
                <a:gd name="T64" fmla="*/ 357 w 402"/>
                <a:gd name="T65" fmla="*/ 129 h 292"/>
                <a:gd name="T66" fmla="*/ 347 w 402"/>
                <a:gd name="T67" fmla="*/ 166 h 292"/>
                <a:gd name="T68" fmla="*/ 331 w 402"/>
                <a:gd name="T69" fmla="*/ 205 h 292"/>
                <a:gd name="T70" fmla="*/ 331 w 402"/>
                <a:gd name="T71" fmla="*/ 206 h 292"/>
                <a:gd name="T72" fmla="*/ 329 w 402"/>
                <a:gd name="T73" fmla="*/ 207 h 292"/>
                <a:gd name="T74" fmla="*/ 326 w 402"/>
                <a:gd name="T75" fmla="*/ 209 h 292"/>
                <a:gd name="T76" fmla="*/ 323 w 402"/>
                <a:gd name="T77" fmla="*/ 213 h 292"/>
                <a:gd name="T78" fmla="*/ 319 w 402"/>
                <a:gd name="T79" fmla="*/ 215 h 292"/>
                <a:gd name="T80" fmla="*/ 313 w 402"/>
                <a:gd name="T81" fmla="*/ 219 h 292"/>
                <a:gd name="T82" fmla="*/ 307 w 402"/>
                <a:gd name="T83" fmla="*/ 223 h 292"/>
                <a:gd name="T84" fmla="*/ 300 w 402"/>
                <a:gd name="T85" fmla="*/ 226 h 292"/>
                <a:gd name="T86" fmla="*/ 291 w 402"/>
                <a:gd name="T87" fmla="*/ 229 h 292"/>
                <a:gd name="T88" fmla="*/ 282 w 402"/>
                <a:gd name="T89" fmla="*/ 232 h 292"/>
                <a:gd name="T90" fmla="*/ 272 w 402"/>
                <a:gd name="T91" fmla="*/ 234 h 292"/>
                <a:gd name="T92" fmla="*/ 261 w 402"/>
                <a:gd name="T93" fmla="*/ 236 h 292"/>
                <a:gd name="T94" fmla="*/ 249 w 402"/>
                <a:gd name="T95" fmla="*/ 236 h 292"/>
                <a:gd name="T96" fmla="*/ 236 w 402"/>
                <a:gd name="T97" fmla="*/ 236 h 292"/>
                <a:gd name="T98" fmla="*/ 222 w 402"/>
                <a:gd name="T99" fmla="*/ 234 h 292"/>
                <a:gd name="T100" fmla="*/ 208 w 402"/>
                <a:gd name="T101" fmla="*/ 231 h 292"/>
                <a:gd name="T102" fmla="*/ 208 w 402"/>
                <a:gd name="T103" fmla="*/ 270 h 292"/>
                <a:gd name="T104" fmla="*/ 9 w 402"/>
                <a:gd name="T105" fmla="*/ 248 h 292"/>
                <a:gd name="T106" fmla="*/ 2 w 402"/>
                <a:gd name="T107" fmla="*/ 220 h 2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2"/>
                <a:gd name="T163" fmla="*/ 0 h 292"/>
                <a:gd name="T164" fmla="*/ 402 w 402"/>
                <a:gd name="T165" fmla="*/ 292 h 2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2" h="292">
                  <a:moveTo>
                    <a:pt x="2" y="220"/>
                  </a:moveTo>
                  <a:lnTo>
                    <a:pt x="0" y="256"/>
                  </a:lnTo>
                  <a:lnTo>
                    <a:pt x="261" y="291"/>
                  </a:lnTo>
                  <a:lnTo>
                    <a:pt x="263" y="290"/>
                  </a:lnTo>
                  <a:lnTo>
                    <a:pt x="268" y="287"/>
                  </a:lnTo>
                  <a:lnTo>
                    <a:pt x="277" y="283"/>
                  </a:lnTo>
                  <a:lnTo>
                    <a:pt x="288" y="276"/>
                  </a:lnTo>
                  <a:lnTo>
                    <a:pt x="300" y="268"/>
                  </a:lnTo>
                  <a:lnTo>
                    <a:pt x="314" y="257"/>
                  </a:lnTo>
                  <a:lnTo>
                    <a:pt x="328" y="244"/>
                  </a:lnTo>
                  <a:lnTo>
                    <a:pt x="343" y="230"/>
                  </a:lnTo>
                  <a:lnTo>
                    <a:pt x="357" y="213"/>
                  </a:lnTo>
                  <a:lnTo>
                    <a:pt x="370" y="195"/>
                  </a:lnTo>
                  <a:lnTo>
                    <a:pt x="381" y="175"/>
                  </a:lnTo>
                  <a:lnTo>
                    <a:pt x="391" y="152"/>
                  </a:lnTo>
                  <a:lnTo>
                    <a:pt x="397" y="128"/>
                  </a:lnTo>
                  <a:lnTo>
                    <a:pt x="401" y="102"/>
                  </a:lnTo>
                  <a:lnTo>
                    <a:pt x="401" y="74"/>
                  </a:lnTo>
                  <a:lnTo>
                    <a:pt x="396" y="43"/>
                  </a:lnTo>
                  <a:lnTo>
                    <a:pt x="395" y="41"/>
                  </a:lnTo>
                  <a:lnTo>
                    <a:pt x="393" y="37"/>
                  </a:lnTo>
                  <a:lnTo>
                    <a:pt x="388" y="30"/>
                  </a:lnTo>
                  <a:lnTo>
                    <a:pt x="383" y="23"/>
                  </a:lnTo>
                  <a:lnTo>
                    <a:pt x="375" y="15"/>
                  </a:lnTo>
                  <a:lnTo>
                    <a:pt x="367" y="8"/>
                  </a:lnTo>
                  <a:lnTo>
                    <a:pt x="356" y="3"/>
                  </a:lnTo>
                  <a:lnTo>
                    <a:pt x="344" y="0"/>
                  </a:lnTo>
                  <a:lnTo>
                    <a:pt x="346" y="5"/>
                  </a:lnTo>
                  <a:lnTo>
                    <a:pt x="350" y="18"/>
                  </a:lnTo>
                  <a:lnTo>
                    <a:pt x="355" y="37"/>
                  </a:lnTo>
                  <a:lnTo>
                    <a:pt x="359" y="63"/>
                  </a:lnTo>
                  <a:lnTo>
                    <a:pt x="360" y="95"/>
                  </a:lnTo>
                  <a:lnTo>
                    <a:pt x="357" y="129"/>
                  </a:lnTo>
                  <a:lnTo>
                    <a:pt x="347" y="166"/>
                  </a:lnTo>
                  <a:lnTo>
                    <a:pt x="331" y="205"/>
                  </a:lnTo>
                  <a:lnTo>
                    <a:pt x="331" y="206"/>
                  </a:lnTo>
                  <a:lnTo>
                    <a:pt x="329" y="207"/>
                  </a:lnTo>
                  <a:lnTo>
                    <a:pt x="326" y="209"/>
                  </a:lnTo>
                  <a:lnTo>
                    <a:pt x="323" y="213"/>
                  </a:lnTo>
                  <a:lnTo>
                    <a:pt x="319" y="215"/>
                  </a:lnTo>
                  <a:lnTo>
                    <a:pt x="313" y="219"/>
                  </a:lnTo>
                  <a:lnTo>
                    <a:pt x="307" y="223"/>
                  </a:lnTo>
                  <a:lnTo>
                    <a:pt x="300" y="226"/>
                  </a:lnTo>
                  <a:lnTo>
                    <a:pt x="291" y="229"/>
                  </a:lnTo>
                  <a:lnTo>
                    <a:pt x="282" y="232"/>
                  </a:lnTo>
                  <a:lnTo>
                    <a:pt x="272" y="234"/>
                  </a:lnTo>
                  <a:lnTo>
                    <a:pt x="261" y="236"/>
                  </a:lnTo>
                  <a:lnTo>
                    <a:pt x="249" y="236"/>
                  </a:lnTo>
                  <a:lnTo>
                    <a:pt x="236" y="236"/>
                  </a:lnTo>
                  <a:lnTo>
                    <a:pt x="222" y="234"/>
                  </a:lnTo>
                  <a:lnTo>
                    <a:pt x="208" y="231"/>
                  </a:lnTo>
                  <a:lnTo>
                    <a:pt x="208" y="270"/>
                  </a:lnTo>
                  <a:lnTo>
                    <a:pt x="9" y="248"/>
                  </a:lnTo>
                  <a:lnTo>
                    <a:pt x="2" y="22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1" name="Freeform 74"/>
            <p:cNvSpPr>
              <a:spLocks/>
            </p:cNvSpPr>
            <p:nvPr/>
          </p:nvSpPr>
          <p:spPr bwMode="auto">
            <a:xfrm>
              <a:off x="881" y="3405"/>
              <a:ext cx="296" cy="102"/>
            </a:xfrm>
            <a:custGeom>
              <a:avLst/>
              <a:gdLst>
                <a:gd name="T0" fmla="*/ 295 w 296"/>
                <a:gd name="T1" fmla="*/ 36 h 102"/>
                <a:gd name="T2" fmla="*/ 4 w 296"/>
                <a:gd name="T3" fmla="*/ 0 h 102"/>
                <a:gd name="T4" fmla="*/ 0 w 296"/>
                <a:gd name="T5" fmla="*/ 36 h 102"/>
                <a:gd name="T6" fmla="*/ 286 w 296"/>
                <a:gd name="T7" fmla="*/ 101 h 102"/>
                <a:gd name="T8" fmla="*/ 295 w 296"/>
                <a:gd name="T9" fmla="*/ 36 h 102"/>
                <a:gd name="T10" fmla="*/ 0 60000 65536"/>
                <a:gd name="T11" fmla="*/ 0 60000 65536"/>
                <a:gd name="T12" fmla="*/ 0 60000 65536"/>
                <a:gd name="T13" fmla="*/ 0 60000 65536"/>
                <a:gd name="T14" fmla="*/ 0 60000 65536"/>
                <a:gd name="T15" fmla="*/ 0 w 296"/>
                <a:gd name="T16" fmla="*/ 0 h 102"/>
                <a:gd name="T17" fmla="*/ 296 w 296"/>
                <a:gd name="T18" fmla="*/ 102 h 102"/>
              </a:gdLst>
              <a:ahLst/>
              <a:cxnLst>
                <a:cxn ang="T10">
                  <a:pos x="T0" y="T1"/>
                </a:cxn>
                <a:cxn ang="T11">
                  <a:pos x="T2" y="T3"/>
                </a:cxn>
                <a:cxn ang="T12">
                  <a:pos x="T4" y="T5"/>
                </a:cxn>
                <a:cxn ang="T13">
                  <a:pos x="T6" y="T7"/>
                </a:cxn>
                <a:cxn ang="T14">
                  <a:pos x="T8" y="T9"/>
                </a:cxn>
              </a:cxnLst>
              <a:rect l="T15" t="T16" r="T17" b="T18"/>
              <a:pathLst>
                <a:path w="296" h="102">
                  <a:moveTo>
                    <a:pt x="295" y="36"/>
                  </a:moveTo>
                  <a:lnTo>
                    <a:pt x="4" y="0"/>
                  </a:lnTo>
                  <a:lnTo>
                    <a:pt x="0" y="36"/>
                  </a:lnTo>
                  <a:lnTo>
                    <a:pt x="286" y="101"/>
                  </a:lnTo>
                  <a:lnTo>
                    <a:pt x="295" y="3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2" name="Freeform 75"/>
            <p:cNvSpPr>
              <a:spLocks/>
            </p:cNvSpPr>
            <p:nvPr/>
          </p:nvSpPr>
          <p:spPr bwMode="auto">
            <a:xfrm>
              <a:off x="1029" y="3438"/>
              <a:ext cx="126" cy="46"/>
            </a:xfrm>
            <a:custGeom>
              <a:avLst/>
              <a:gdLst>
                <a:gd name="T0" fmla="*/ 125 w 126"/>
                <a:gd name="T1" fmla="*/ 20 h 46"/>
                <a:gd name="T2" fmla="*/ 1 w 126"/>
                <a:gd name="T3" fmla="*/ 0 h 46"/>
                <a:gd name="T4" fmla="*/ 0 w 126"/>
                <a:gd name="T5" fmla="*/ 19 h 46"/>
                <a:gd name="T6" fmla="*/ 122 w 126"/>
                <a:gd name="T7" fmla="*/ 45 h 46"/>
                <a:gd name="T8" fmla="*/ 125 w 126"/>
                <a:gd name="T9" fmla="*/ 20 h 46"/>
                <a:gd name="T10" fmla="*/ 0 60000 65536"/>
                <a:gd name="T11" fmla="*/ 0 60000 65536"/>
                <a:gd name="T12" fmla="*/ 0 60000 65536"/>
                <a:gd name="T13" fmla="*/ 0 60000 65536"/>
                <a:gd name="T14" fmla="*/ 0 60000 65536"/>
                <a:gd name="T15" fmla="*/ 0 w 126"/>
                <a:gd name="T16" fmla="*/ 0 h 46"/>
                <a:gd name="T17" fmla="*/ 126 w 126"/>
                <a:gd name="T18" fmla="*/ 46 h 46"/>
              </a:gdLst>
              <a:ahLst/>
              <a:cxnLst>
                <a:cxn ang="T10">
                  <a:pos x="T0" y="T1"/>
                </a:cxn>
                <a:cxn ang="T11">
                  <a:pos x="T2" y="T3"/>
                </a:cxn>
                <a:cxn ang="T12">
                  <a:pos x="T4" y="T5"/>
                </a:cxn>
                <a:cxn ang="T13">
                  <a:pos x="T6" y="T7"/>
                </a:cxn>
                <a:cxn ang="T14">
                  <a:pos x="T8" y="T9"/>
                </a:cxn>
              </a:cxnLst>
              <a:rect l="T15" t="T16" r="T17" b="T18"/>
              <a:pathLst>
                <a:path w="126" h="46">
                  <a:moveTo>
                    <a:pt x="125" y="20"/>
                  </a:moveTo>
                  <a:lnTo>
                    <a:pt x="1" y="0"/>
                  </a:lnTo>
                  <a:lnTo>
                    <a:pt x="0" y="19"/>
                  </a:lnTo>
                  <a:lnTo>
                    <a:pt x="122" y="45"/>
                  </a:lnTo>
                  <a:lnTo>
                    <a:pt x="125" y="2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3" name="Freeform 76"/>
            <p:cNvSpPr>
              <a:spLocks/>
            </p:cNvSpPr>
            <p:nvPr/>
          </p:nvSpPr>
          <p:spPr bwMode="auto">
            <a:xfrm>
              <a:off x="900" y="3415"/>
              <a:ext cx="85" cy="35"/>
            </a:xfrm>
            <a:custGeom>
              <a:avLst/>
              <a:gdLst>
                <a:gd name="T0" fmla="*/ 84 w 85"/>
                <a:gd name="T1" fmla="*/ 16 h 35"/>
                <a:gd name="T2" fmla="*/ 0 w 85"/>
                <a:gd name="T3" fmla="*/ 0 h 35"/>
                <a:gd name="T4" fmla="*/ 1 w 85"/>
                <a:gd name="T5" fmla="*/ 16 h 35"/>
                <a:gd name="T6" fmla="*/ 81 w 85"/>
                <a:gd name="T7" fmla="*/ 34 h 35"/>
                <a:gd name="T8" fmla="*/ 84 w 85"/>
                <a:gd name="T9" fmla="*/ 16 h 35"/>
                <a:gd name="T10" fmla="*/ 0 60000 65536"/>
                <a:gd name="T11" fmla="*/ 0 60000 65536"/>
                <a:gd name="T12" fmla="*/ 0 60000 65536"/>
                <a:gd name="T13" fmla="*/ 0 60000 65536"/>
                <a:gd name="T14" fmla="*/ 0 60000 65536"/>
                <a:gd name="T15" fmla="*/ 0 w 85"/>
                <a:gd name="T16" fmla="*/ 0 h 35"/>
                <a:gd name="T17" fmla="*/ 85 w 85"/>
                <a:gd name="T18" fmla="*/ 35 h 35"/>
              </a:gdLst>
              <a:ahLst/>
              <a:cxnLst>
                <a:cxn ang="T10">
                  <a:pos x="T0" y="T1"/>
                </a:cxn>
                <a:cxn ang="T11">
                  <a:pos x="T2" y="T3"/>
                </a:cxn>
                <a:cxn ang="T12">
                  <a:pos x="T4" y="T5"/>
                </a:cxn>
                <a:cxn ang="T13">
                  <a:pos x="T6" y="T7"/>
                </a:cxn>
                <a:cxn ang="T14">
                  <a:pos x="T8" y="T9"/>
                </a:cxn>
              </a:cxnLst>
              <a:rect l="T15" t="T16" r="T17" b="T18"/>
              <a:pathLst>
                <a:path w="85" h="35">
                  <a:moveTo>
                    <a:pt x="84" y="16"/>
                  </a:moveTo>
                  <a:lnTo>
                    <a:pt x="0" y="0"/>
                  </a:lnTo>
                  <a:lnTo>
                    <a:pt x="1" y="16"/>
                  </a:lnTo>
                  <a:lnTo>
                    <a:pt x="81" y="34"/>
                  </a:lnTo>
                  <a:lnTo>
                    <a:pt x="84"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4" name="Freeform 77"/>
            <p:cNvSpPr>
              <a:spLocks/>
            </p:cNvSpPr>
            <p:nvPr/>
          </p:nvSpPr>
          <p:spPr bwMode="auto">
            <a:xfrm>
              <a:off x="689" y="3448"/>
              <a:ext cx="497" cy="176"/>
            </a:xfrm>
            <a:custGeom>
              <a:avLst/>
              <a:gdLst>
                <a:gd name="T0" fmla="*/ 0 w 497"/>
                <a:gd name="T1" fmla="*/ 53 h 176"/>
                <a:gd name="T2" fmla="*/ 1 w 497"/>
                <a:gd name="T3" fmla="*/ 53 h 176"/>
                <a:gd name="T4" fmla="*/ 4 w 497"/>
                <a:gd name="T5" fmla="*/ 52 h 176"/>
                <a:gd name="T6" fmla="*/ 9 w 497"/>
                <a:gd name="T7" fmla="*/ 51 h 176"/>
                <a:gd name="T8" fmla="*/ 16 w 497"/>
                <a:gd name="T9" fmla="*/ 50 h 176"/>
                <a:gd name="T10" fmla="*/ 23 w 497"/>
                <a:gd name="T11" fmla="*/ 48 h 176"/>
                <a:gd name="T12" fmla="*/ 32 w 497"/>
                <a:gd name="T13" fmla="*/ 46 h 176"/>
                <a:gd name="T14" fmla="*/ 42 w 497"/>
                <a:gd name="T15" fmla="*/ 43 h 176"/>
                <a:gd name="T16" fmla="*/ 53 w 497"/>
                <a:gd name="T17" fmla="*/ 41 h 176"/>
                <a:gd name="T18" fmla="*/ 64 w 497"/>
                <a:gd name="T19" fmla="*/ 37 h 176"/>
                <a:gd name="T20" fmla="*/ 74 w 497"/>
                <a:gd name="T21" fmla="*/ 34 h 176"/>
                <a:gd name="T22" fmla="*/ 85 w 497"/>
                <a:gd name="T23" fmla="*/ 29 h 176"/>
                <a:gd name="T24" fmla="*/ 96 w 497"/>
                <a:gd name="T25" fmla="*/ 25 h 176"/>
                <a:gd name="T26" fmla="*/ 107 w 497"/>
                <a:gd name="T27" fmla="*/ 19 h 176"/>
                <a:gd name="T28" fmla="*/ 116 w 497"/>
                <a:gd name="T29" fmla="*/ 14 h 176"/>
                <a:gd name="T30" fmla="*/ 125 w 497"/>
                <a:gd name="T31" fmla="*/ 7 h 176"/>
                <a:gd name="T32" fmla="*/ 132 w 497"/>
                <a:gd name="T33" fmla="*/ 0 h 176"/>
                <a:gd name="T34" fmla="*/ 496 w 497"/>
                <a:gd name="T35" fmla="*/ 89 h 176"/>
                <a:gd name="T36" fmla="*/ 495 w 497"/>
                <a:gd name="T37" fmla="*/ 90 h 176"/>
                <a:gd name="T38" fmla="*/ 493 w 497"/>
                <a:gd name="T39" fmla="*/ 92 h 176"/>
                <a:gd name="T40" fmla="*/ 490 w 497"/>
                <a:gd name="T41" fmla="*/ 95 h 176"/>
                <a:gd name="T42" fmla="*/ 486 w 497"/>
                <a:gd name="T43" fmla="*/ 100 h 176"/>
                <a:gd name="T44" fmla="*/ 480 w 497"/>
                <a:gd name="T45" fmla="*/ 105 h 176"/>
                <a:gd name="T46" fmla="*/ 474 w 497"/>
                <a:gd name="T47" fmla="*/ 111 h 176"/>
                <a:gd name="T48" fmla="*/ 467 w 497"/>
                <a:gd name="T49" fmla="*/ 118 h 176"/>
                <a:gd name="T50" fmla="*/ 459 w 497"/>
                <a:gd name="T51" fmla="*/ 124 h 176"/>
                <a:gd name="T52" fmla="*/ 450 w 497"/>
                <a:gd name="T53" fmla="*/ 132 h 176"/>
                <a:gd name="T54" fmla="*/ 441 w 497"/>
                <a:gd name="T55" fmla="*/ 139 h 176"/>
                <a:gd name="T56" fmla="*/ 432 w 497"/>
                <a:gd name="T57" fmla="*/ 146 h 176"/>
                <a:gd name="T58" fmla="*/ 422 w 497"/>
                <a:gd name="T59" fmla="*/ 153 h 176"/>
                <a:gd name="T60" fmla="*/ 413 w 497"/>
                <a:gd name="T61" fmla="*/ 160 h 176"/>
                <a:gd name="T62" fmla="*/ 403 w 497"/>
                <a:gd name="T63" fmla="*/ 165 h 176"/>
                <a:gd name="T64" fmla="*/ 393 w 497"/>
                <a:gd name="T65" fmla="*/ 171 h 176"/>
                <a:gd name="T66" fmla="*/ 384 w 497"/>
                <a:gd name="T67" fmla="*/ 175 h 176"/>
                <a:gd name="T68" fmla="*/ 0 w 497"/>
                <a:gd name="T69" fmla="*/ 53 h 1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7"/>
                <a:gd name="T106" fmla="*/ 0 h 176"/>
                <a:gd name="T107" fmla="*/ 497 w 497"/>
                <a:gd name="T108" fmla="*/ 176 h 17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7" h="176">
                  <a:moveTo>
                    <a:pt x="0" y="53"/>
                  </a:moveTo>
                  <a:lnTo>
                    <a:pt x="1" y="53"/>
                  </a:lnTo>
                  <a:lnTo>
                    <a:pt x="4" y="52"/>
                  </a:lnTo>
                  <a:lnTo>
                    <a:pt x="9" y="51"/>
                  </a:lnTo>
                  <a:lnTo>
                    <a:pt x="16" y="50"/>
                  </a:lnTo>
                  <a:lnTo>
                    <a:pt x="23" y="48"/>
                  </a:lnTo>
                  <a:lnTo>
                    <a:pt x="32" y="46"/>
                  </a:lnTo>
                  <a:lnTo>
                    <a:pt x="42" y="43"/>
                  </a:lnTo>
                  <a:lnTo>
                    <a:pt x="53" y="41"/>
                  </a:lnTo>
                  <a:lnTo>
                    <a:pt x="64" y="37"/>
                  </a:lnTo>
                  <a:lnTo>
                    <a:pt x="74" y="34"/>
                  </a:lnTo>
                  <a:lnTo>
                    <a:pt x="85" y="29"/>
                  </a:lnTo>
                  <a:lnTo>
                    <a:pt x="96" y="25"/>
                  </a:lnTo>
                  <a:lnTo>
                    <a:pt x="107" y="19"/>
                  </a:lnTo>
                  <a:lnTo>
                    <a:pt x="116" y="14"/>
                  </a:lnTo>
                  <a:lnTo>
                    <a:pt x="125" y="7"/>
                  </a:lnTo>
                  <a:lnTo>
                    <a:pt x="132" y="0"/>
                  </a:lnTo>
                  <a:lnTo>
                    <a:pt x="496" y="89"/>
                  </a:lnTo>
                  <a:lnTo>
                    <a:pt x="495" y="90"/>
                  </a:lnTo>
                  <a:lnTo>
                    <a:pt x="493" y="92"/>
                  </a:lnTo>
                  <a:lnTo>
                    <a:pt x="490" y="95"/>
                  </a:lnTo>
                  <a:lnTo>
                    <a:pt x="486" y="100"/>
                  </a:lnTo>
                  <a:lnTo>
                    <a:pt x="480" y="105"/>
                  </a:lnTo>
                  <a:lnTo>
                    <a:pt x="474" y="111"/>
                  </a:lnTo>
                  <a:lnTo>
                    <a:pt x="467" y="118"/>
                  </a:lnTo>
                  <a:lnTo>
                    <a:pt x="459" y="124"/>
                  </a:lnTo>
                  <a:lnTo>
                    <a:pt x="450" y="132"/>
                  </a:lnTo>
                  <a:lnTo>
                    <a:pt x="441" y="139"/>
                  </a:lnTo>
                  <a:lnTo>
                    <a:pt x="432" y="146"/>
                  </a:lnTo>
                  <a:lnTo>
                    <a:pt x="422" y="153"/>
                  </a:lnTo>
                  <a:lnTo>
                    <a:pt x="413" y="160"/>
                  </a:lnTo>
                  <a:lnTo>
                    <a:pt x="403" y="165"/>
                  </a:lnTo>
                  <a:lnTo>
                    <a:pt x="393" y="171"/>
                  </a:lnTo>
                  <a:lnTo>
                    <a:pt x="384" y="175"/>
                  </a:lnTo>
                  <a:lnTo>
                    <a:pt x="0" y="5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5" name="Freeform 78"/>
            <p:cNvSpPr>
              <a:spLocks/>
            </p:cNvSpPr>
            <p:nvPr/>
          </p:nvSpPr>
          <p:spPr bwMode="auto">
            <a:xfrm>
              <a:off x="1183" y="3430"/>
              <a:ext cx="178" cy="84"/>
            </a:xfrm>
            <a:custGeom>
              <a:avLst/>
              <a:gdLst>
                <a:gd name="T0" fmla="*/ 18 w 178"/>
                <a:gd name="T1" fmla="*/ 83 h 84"/>
                <a:gd name="T2" fmla="*/ 177 w 178"/>
                <a:gd name="T3" fmla="*/ 33 h 84"/>
                <a:gd name="T4" fmla="*/ 81 w 178"/>
                <a:gd name="T5" fmla="*/ 0 h 84"/>
                <a:gd name="T6" fmla="*/ 2 w 178"/>
                <a:gd name="T7" fmla="*/ 10 h 84"/>
                <a:gd name="T8" fmla="*/ 0 w 178"/>
                <a:gd name="T9" fmla="*/ 78 h 84"/>
                <a:gd name="T10" fmla="*/ 18 w 178"/>
                <a:gd name="T11" fmla="*/ 83 h 84"/>
                <a:gd name="T12" fmla="*/ 0 60000 65536"/>
                <a:gd name="T13" fmla="*/ 0 60000 65536"/>
                <a:gd name="T14" fmla="*/ 0 60000 65536"/>
                <a:gd name="T15" fmla="*/ 0 60000 65536"/>
                <a:gd name="T16" fmla="*/ 0 60000 65536"/>
                <a:gd name="T17" fmla="*/ 0 60000 65536"/>
                <a:gd name="T18" fmla="*/ 0 w 178"/>
                <a:gd name="T19" fmla="*/ 0 h 84"/>
                <a:gd name="T20" fmla="*/ 178 w 178"/>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178" h="84">
                  <a:moveTo>
                    <a:pt x="18" y="83"/>
                  </a:moveTo>
                  <a:lnTo>
                    <a:pt x="177" y="33"/>
                  </a:lnTo>
                  <a:lnTo>
                    <a:pt x="81" y="0"/>
                  </a:lnTo>
                  <a:lnTo>
                    <a:pt x="2" y="10"/>
                  </a:lnTo>
                  <a:lnTo>
                    <a:pt x="0" y="78"/>
                  </a:lnTo>
                  <a:lnTo>
                    <a:pt x="18" y="8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6" name="Freeform 79"/>
            <p:cNvSpPr>
              <a:spLocks/>
            </p:cNvSpPr>
            <p:nvPr/>
          </p:nvSpPr>
          <p:spPr bwMode="auto">
            <a:xfrm>
              <a:off x="727" y="3072"/>
              <a:ext cx="95" cy="399"/>
            </a:xfrm>
            <a:custGeom>
              <a:avLst/>
              <a:gdLst>
                <a:gd name="T0" fmla="*/ 94 w 95"/>
                <a:gd name="T1" fmla="*/ 9 h 399"/>
                <a:gd name="T2" fmla="*/ 94 w 95"/>
                <a:gd name="T3" fmla="*/ 9 h 399"/>
                <a:gd name="T4" fmla="*/ 92 w 95"/>
                <a:gd name="T5" fmla="*/ 8 h 399"/>
                <a:gd name="T6" fmla="*/ 90 w 95"/>
                <a:gd name="T7" fmla="*/ 7 h 399"/>
                <a:gd name="T8" fmla="*/ 86 w 95"/>
                <a:gd name="T9" fmla="*/ 6 h 399"/>
                <a:gd name="T10" fmla="*/ 82 w 95"/>
                <a:gd name="T11" fmla="*/ 4 h 399"/>
                <a:gd name="T12" fmla="*/ 77 w 95"/>
                <a:gd name="T13" fmla="*/ 3 h 399"/>
                <a:gd name="T14" fmla="*/ 71 w 95"/>
                <a:gd name="T15" fmla="*/ 2 h 399"/>
                <a:gd name="T16" fmla="*/ 65 w 95"/>
                <a:gd name="T17" fmla="*/ 0 h 399"/>
                <a:gd name="T18" fmla="*/ 58 w 95"/>
                <a:gd name="T19" fmla="*/ 0 h 399"/>
                <a:gd name="T20" fmla="*/ 50 w 95"/>
                <a:gd name="T21" fmla="*/ 0 h 399"/>
                <a:gd name="T22" fmla="*/ 43 w 95"/>
                <a:gd name="T23" fmla="*/ 1 h 399"/>
                <a:gd name="T24" fmla="*/ 34 w 95"/>
                <a:gd name="T25" fmla="*/ 2 h 399"/>
                <a:gd name="T26" fmla="*/ 26 w 95"/>
                <a:gd name="T27" fmla="*/ 5 h 399"/>
                <a:gd name="T28" fmla="*/ 18 w 95"/>
                <a:gd name="T29" fmla="*/ 8 h 399"/>
                <a:gd name="T30" fmla="*/ 9 w 95"/>
                <a:gd name="T31" fmla="*/ 13 h 399"/>
                <a:gd name="T32" fmla="*/ 0 w 95"/>
                <a:gd name="T33" fmla="*/ 19 h 399"/>
                <a:gd name="T34" fmla="*/ 0 w 95"/>
                <a:gd name="T35" fmla="*/ 398 h 399"/>
                <a:gd name="T36" fmla="*/ 0 w 95"/>
                <a:gd name="T37" fmla="*/ 398 h 399"/>
                <a:gd name="T38" fmla="*/ 2 w 95"/>
                <a:gd name="T39" fmla="*/ 398 h 399"/>
                <a:gd name="T40" fmla="*/ 5 w 95"/>
                <a:gd name="T41" fmla="*/ 398 h 399"/>
                <a:gd name="T42" fmla="*/ 9 w 95"/>
                <a:gd name="T43" fmla="*/ 397 h 399"/>
                <a:gd name="T44" fmla="*/ 13 w 95"/>
                <a:gd name="T45" fmla="*/ 396 h 399"/>
                <a:gd name="T46" fmla="*/ 18 w 95"/>
                <a:gd name="T47" fmla="*/ 396 h 399"/>
                <a:gd name="T48" fmla="*/ 24 w 95"/>
                <a:gd name="T49" fmla="*/ 394 h 399"/>
                <a:gd name="T50" fmla="*/ 31 w 95"/>
                <a:gd name="T51" fmla="*/ 392 h 399"/>
                <a:gd name="T52" fmla="*/ 38 w 95"/>
                <a:gd name="T53" fmla="*/ 390 h 399"/>
                <a:gd name="T54" fmla="*/ 45 w 95"/>
                <a:gd name="T55" fmla="*/ 388 h 399"/>
                <a:gd name="T56" fmla="*/ 54 w 95"/>
                <a:gd name="T57" fmla="*/ 385 h 399"/>
                <a:gd name="T58" fmla="*/ 61 w 95"/>
                <a:gd name="T59" fmla="*/ 381 h 399"/>
                <a:gd name="T60" fmla="*/ 70 w 95"/>
                <a:gd name="T61" fmla="*/ 376 h 399"/>
                <a:gd name="T62" fmla="*/ 78 w 95"/>
                <a:gd name="T63" fmla="*/ 372 h 399"/>
                <a:gd name="T64" fmla="*/ 86 w 95"/>
                <a:gd name="T65" fmla="*/ 366 h 399"/>
                <a:gd name="T66" fmla="*/ 94 w 95"/>
                <a:gd name="T67" fmla="*/ 360 h 399"/>
                <a:gd name="T68" fmla="*/ 94 w 95"/>
                <a:gd name="T69" fmla="*/ 9 h 3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5"/>
                <a:gd name="T106" fmla="*/ 0 h 399"/>
                <a:gd name="T107" fmla="*/ 95 w 95"/>
                <a:gd name="T108" fmla="*/ 399 h 3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5" h="399">
                  <a:moveTo>
                    <a:pt x="94" y="9"/>
                  </a:moveTo>
                  <a:lnTo>
                    <a:pt x="94" y="9"/>
                  </a:lnTo>
                  <a:lnTo>
                    <a:pt x="92" y="8"/>
                  </a:lnTo>
                  <a:lnTo>
                    <a:pt x="90" y="7"/>
                  </a:lnTo>
                  <a:lnTo>
                    <a:pt x="86" y="6"/>
                  </a:lnTo>
                  <a:lnTo>
                    <a:pt x="82" y="4"/>
                  </a:lnTo>
                  <a:lnTo>
                    <a:pt x="77" y="3"/>
                  </a:lnTo>
                  <a:lnTo>
                    <a:pt x="71" y="2"/>
                  </a:lnTo>
                  <a:lnTo>
                    <a:pt x="65" y="0"/>
                  </a:lnTo>
                  <a:lnTo>
                    <a:pt x="58" y="0"/>
                  </a:lnTo>
                  <a:lnTo>
                    <a:pt x="50" y="0"/>
                  </a:lnTo>
                  <a:lnTo>
                    <a:pt x="43" y="1"/>
                  </a:lnTo>
                  <a:lnTo>
                    <a:pt x="34" y="2"/>
                  </a:lnTo>
                  <a:lnTo>
                    <a:pt x="26" y="5"/>
                  </a:lnTo>
                  <a:lnTo>
                    <a:pt x="18" y="8"/>
                  </a:lnTo>
                  <a:lnTo>
                    <a:pt x="9" y="13"/>
                  </a:lnTo>
                  <a:lnTo>
                    <a:pt x="0" y="19"/>
                  </a:lnTo>
                  <a:lnTo>
                    <a:pt x="0" y="398"/>
                  </a:lnTo>
                  <a:lnTo>
                    <a:pt x="2" y="398"/>
                  </a:lnTo>
                  <a:lnTo>
                    <a:pt x="5" y="398"/>
                  </a:lnTo>
                  <a:lnTo>
                    <a:pt x="9" y="397"/>
                  </a:lnTo>
                  <a:lnTo>
                    <a:pt x="13" y="396"/>
                  </a:lnTo>
                  <a:lnTo>
                    <a:pt x="18" y="396"/>
                  </a:lnTo>
                  <a:lnTo>
                    <a:pt x="24" y="394"/>
                  </a:lnTo>
                  <a:lnTo>
                    <a:pt x="31" y="392"/>
                  </a:lnTo>
                  <a:lnTo>
                    <a:pt x="38" y="390"/>
                  </a:lnTo>
                  <a:lnTo>
                    <a:pt x="45" y="388"/>
                  </a:lnTo>
                  <a:lnTo>
                    <a:pt x="54" y="385"/>
                  </a:lnTo>
                  <a:lnTo>
                    <a:pt x="61" y="381"/>
                  </a:lnTo>
                  <a:lnTo>
                    <a:pt x="70" y="376"/>
                  </a:lnTo>
                  <a:lnTo>
                    <a:pt x="78" y="372"/>
                  </a:lnTo>
                  <a:lnTo>
                    <a:pt x="86" y="366"/>
                  </a:lnTo>
                  <a:lnTo>
                    <a:pt x="94" y="360"/>
                  </a:lnTo>
                  <a:lnTo>
                    <a:pt x="94"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7" name="Freeform 80"/>
            <p:cNvSpPr>
              <a:spLocks/>
            </p:cNvSpPr>
            <p:nvPr/>
          </p:nvSpPr>
          <p:spPr bwMode="auto">
            <a:xfrm>
              <a:off x="729" y="3076"/>
              <a:ext cx="82" cy="336"/>
            </a:xfrm>
            <a:custGeom>
              <a:avLst/>
              <a:gdLst>
                <a:gd name="T0" fmla="*/ 81 w 82"/>
                <a:gd name="T1" fmla="*/ 8 h 336"/>
                <a:gd name="T2" fmla="*/ 81 w 82"/>
                <a:gd name="T3" fmla="*/ 8 h 336"/>
                <a:gd name="T4" fmla="*/ 79 w 82"/>
                <a:gd name="T5" fmla="*/ 7 h 336"/>
                <a:gd name="T6" fmla="*/ 77 w 82"/>
                <a:gd name="T7" fmla="*/ 6 h 336"/>
                <a:gd name="T8" fmla="*/ 74 w 82"/>
                <a:gd name="T9" fmla="*/ 5 h 336"/>
                <a:gd name="T10" fmla="*/ 70 w 82"/>
                <a:gd name="T11" fmla="*/ 4 h 336"/>
                <a:gd name="T12" fmla="*/ 66 w 82"/>
                <a:gd name="T13" fmla="*/ 2 h 336"/>
                <a:gd name="T14" fmla="*/ 61 w 82"/>
                <a:gd name="T15" fmla="*/ 2 h 336"/>
                <a:gd name="T16" fmla="*/ 56 w 82"/>
                <a:gd name="T17" fmla="*/ 0 h 336"/>
                <a:gd name="T18" fmla="*/ 50 w 82"/>
                <a:gd name="T19" fmla="*/ 0 h 336"/>
                <a:gd name="T20" fmla="*/ 43 w 82"/>
                <a:gd name="T21" fmla="*/ 0 h 336"/>
                <a:gd name="T22" fmla="*/ 37 w 82"/>
                <a:gd name="T23" fmla="*/ 0 h 336"/>
                <a:gd name="T24" fmla="*/ 30 w 82"/>
                <a:gd name="T25" fmla="*/ 2 h 336"/>
                <a:gd name="T26" fmla="*/ 23 w 82"/>
                <a:gd name="T27" fmla="*/ 4 h 336"/>
                <a:gd name="T28" fmla="*/ 15 w 82"/>
                <a:gd name="T29" fmla="*/ 7 h 336"/>
                <a:gd name="T30" fmla="*/ 8 w 82"/>
                <a:gd name="T31" fmla="*/ 11 h 336"/>
                <a:gd name="T32" fmla="*/ 0 w 82"/>
                <a:gd name="T33" fmla="*/ 16 h 336"/>
                <a:gd name="T34" fmla="*/ 0 w 82"/>
                <a:gd name="T35" fmla="*/ 335 h 336"/>
                <a:gd name="T36" fmla="*/ 0 w 82"/>
                <a:gd name="T37" fmla="*/ 335 h 336"/>
                <a:gd name="T38" fmla="*/ 2 w 82"/>
                <a:gd name="T39" fmla="*/ 335 h 336"/>
                <a:gd name="T40" fmla="*/ 5 w 82"/>
                <a:gd name="T41" fmla="*/ 335 h 336"/>
                <a:gd name="T42" fmla="*/ 8 w 82"/>
                <a:gd name="T43" fmla="*/ 334 h 336"/>
                <a:gd name="T44" fmla="*/ 11 w 82"/>
                <a:gd name="T45" fmla="*/ 334 h 336"/>
                <a:gd name="T46" fmla="*/ 16 w 82"/>
                <a:gd name="T47" fmla="*/ 333 h 336"/>
                <a:gd name="T48" fmla="*/ 21 w 82"/>
                <a:gd name="T49" fmla="*/ 332 h 336"/>
                <a:gd name="T50" fmla="*/ 27 w 82"/>
                <a:gd name="T51" fmla="*/ 330 h 336"/>
                <a:gd name="T52" fmla="*/ 33 w 82"/>
                <a:gd name="T53" fmla="*/ 328 h 336"/>
                <a:gd name="T54" fmla="*/ 40 w 82"/>
                <a:gd name="T55" fmla="*/ 326 h 336"/>
                <a:gd name="T56" fmla="*/ 46 w 82"/>
                <a:gd name="T57" fmla="*/ 323 h 336"/>
                <a:gd name="T58" fmla="*/ 53 w 82"/>
                <a:gd name="T59" fmla="*/ 320 h 336"/>
                <a:gd name="T60" fmla="*/ 60 w 82"/>
                <a:gd name="T61" fmla="*/ 317 h 336"/>
                <a:gd name="T62" fmla="*/ 67 w 82"/>
                <a:gd name="T63" fmla="*/ 312 h 336"/>
                <a:gd name="T64" fmla="*/ 74 w 82"/>
                <a:gd name="T65" fmla="*/ 308 h 336"/>
                <a:gd name="T66" fmla="*/ 81 w 82"/>
                <a:gd name="T67" fmla="*/ 302 h 336"/>
                <a:gd name="T68" fmla="*/ 81 w 82"/>
                <a:gd name="T69" fmla="*/ 8 h 3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2"/>
                <a:gd name="T106" fmla="*/ 0 h 336"/>
                <a:gd name="T107" fmla="*/ 82 w 82"/>
                <a:gd name="T108" fmla="*/ 336 h 3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2" h="336">
                  <a:moveTo>
                    <a:pt x="81" y="8"/>
                  </a:moveTo>
                  <a:lnTo>
                    <a:pt x="81" y="8"/>
                  </a:lnTo>
                  <a:lnTo>
                    <a:pt x="79" y="7"/>
                  </a:lnTo>
                  <a:lnTo>
                    <a:pt x="77" y="6"/>
                  </a:lnTo>
                  <a:lnTo>
                    <a:pt x="74" y="5"/>
                  </a:lnTo>
                  <a:lnTo>
                    <a:pt x="70" y="4"/>
                  </a:lnTo>
                  <a:lnTo>
                    <a:pt x="66" y="2"/>
                  </a:lnTo>
                  <a:lnTo>
                    <a:pt x="61" y="2"/>
                  </a:lnTo>
                  <a:lnTo>
                    <a:pt x="56" y="0"/>
                  </a:lnTo>
                  <a:lnTo>
                    <a:pt x="50" y="0"/>
                  </a:lnTo>
                  <a:lnTo>
                    <a:pt x="43" y="0"/>
                  </a:lnTo>
                  <a:lnTo>
                    <a:pt x="37" y="0"/>
                  </a:lnTo>
                  <a:lnTo>
                    <a:pt x="30" y="2"/>
                  </a:lnTo>
                  <a:lnTo>
                    <a:pt x="23" y="4"/>
                  </a:lnTo>
                  <a:lnTo>
                    <a:pt x="15" y="7"/>
                  </a:lnTo>
                  <a:lnTo>
                    <a:pt x="8" y="11"/>
                  </a:lnTo>
                  <a:lnTo>
                    <a:pt x="0" y="16"/>
                  </a:lnTo>
                  <a:lnTo>
                    <a:pt x="0" y="335"/>
                  </a:lnTo>
                  <a:lnTo>
                    <a:pt x="2" y="335"/>
                  </a:lnTo>
                  <a:lnTo>
                    <a:pt x="5" y="335"/>
                  </a:lnTo>
                  <a:lnTo>
                    <a:pt x="8" y="334"/>
                  </a:lnTo>
                  <a:lnTo>
                    <a:pt x="11" y="334"/>
                  </a:lnTo>
                  <a:lnTo>
                    <a:pt x="16" y="333"/>
                  </a:lnTo>
                  <a:lnTo>
                    <a:pt x="21" y="332"/>
                  </a:lnTo>
                  <a:lnTo>
                    <a:pt x="27" y="330"/>
                  </a:lnTo>
                  <a:lnTo>
                    <a:pt x="33" y="328"/>
                  </a:lnTo>
                  <a:lnTo>
                    <a:pt x="40" y="326"/>
                  </a:lnTo>
                  <a:lnTo>
                    <a:pt x="46" y="323"/>
                  </a:lnTo>
                  <a:lnTo>
                    <a:pt x="53" y="320"/>
                  </a:lnTo>
                  <a:lnTo>
                    <a:pt x="60" y="317"/>
                  </a:lnTo>
                  <a:lnTo>
                    <a:pt x="67" y="312"/>
                  </a:lnTo>
                  <a:lnTo>
                    <a:pt x="74" y="308"/>
                  </a:lnTo>
                  <a:lnTo>
                    <a:pt x="81" y="302"/>
                  </a:lnTo>
                  <a:lnTo>
                    <a:pt x="81"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8" name="Freeform 81"/>
            <p:cNvSpPr>
              <a:spLocks/>
            </p:cNvSpPr>
            <p:nvPr/>
          </p:nvSpPr>
          <p:spPr bwMode="auto">
            <a:xfrm>
              <a:off x="732" y="3079"/>
              <a:ext cx="68" cy="274"/>
            </a:xfrm>
            <a:custGeom>
              <a:avLst/>
              <a:gdLst>
                <a:gd name="T0" fmla="*/ 67 w 68"/>
                <a:gd name="T1" fmla="*/ 6 h 274"/>
                <a:gd name="T2" fmla="*/ 67 w 68"/>
                <a:gd name="T3" fmla="*/ 6 h 274"/>
                <a:gd name="T4" fmla="*/ 66 w 68"/>
                <a:gd name="T5" fmla="*/ 6 h 274"/>
                <a:gd name="T6" fmla="*/ 64 w 68"/>
                <a:gd name="T7" fmla="*/ 5 h 274"/>
                <a:gd name="T8" fmla="*/ 61 w 68"/>
                <a:gd name="T9" fmla="*/ 4 h 274"/>
                <a:gd name="T10" fmla="*/ 58 w 68"/>
                <a:gd name="T11" fmla="*/ 3 h 274"/>
                <a:gd name="T12" fmla="*/ 55 w 68"/>
                <a:gd name="T13" fmla="*/ 2 h 274"/>
                <a:gd name="T14" fmla="*/ 51 w 68"/>
                <a:gd name="T15" fmla="*/ 1 h 274"/>
                <a:gd name="T16" fmla="*/ 47 w 68"/>
                <a:gd name="T17" fmla="*/ 0 h 274"/>
                <a:gd name="T18" fmla="*/ 41 w 68"/>
                <a:gd name="T19" fmla="*/ 0 h 274"/>
                <a:gd name="T20" fmla="*/ 36 w 68"/>
                <a:gd name="T21" fmla="*/ 0 h 274"/>
                <a:gd name="T22" fmla="*/ 30 w 68"/>
                <a:gd name="T23" fmla="*/ 0 h 274"/>
                <a:gd name="T24" fmla="*/ 25 w 68"/>
                <a:gd name="T25" fmla="*/ 1 h 274"/>
                <a:gd name="T26" fmla="*/ 19 w 68"/>
                <a:gd name="T27" fmla="*/ 3 h 274"/>
                <a:gd name="T28" fmla="*/ 12 w 68"/>
                <a:gd name="T29" fmla="*/ 6 h 274"/>
                <a:gd name="T30" fmla="*/ 6 w 68"/>
                <a:gd name="T31" fmla="*/ 9 h 274"/>
                <a:gd name="T32" fmla="*/ 0 w 68"/>
                <a:gd name="T33" fmla="*/ 13 h 274"/>
                <a:gd name="T34" fmla="*/ 0 w 68"/>
                <a:gd name="T35" fmla="*/ 273 h 274"/>
                <a:gd name="T36" fmla="*/ 0 w 68"/>
                <a:gd name="T37" fmla="*/ 273 h 274"/>
                <a:gd name="T38" fmla="*/ 1 w 68"/>
                <a:gd name="T39" fmla="*/ 273 h 274"/>
                <a:gd name="T40" fmla="*/ 3 w 68"/>
                <a:gd name="T41" fmla="*/ 273 h 274"/>
                <a:gd name="T42" fmla="*/ 6 w 68"/>
                <a:gd name="T43" fmla="*/ 272 h 274"/>
                <a:gd name="T44" fmla="*/ 10 w 68"/>
                <a:gd name="T45" fmla="*/ 272 h 274"/>
                <a:gd name="T46" fmla="*/ 13 w 68"/>
                <a:gd name="T47" fmla="*/ 271 h 274"/>
                <a:gd name="T48" fmla="*/ 17 w 68"/>
                <a:gd name="T49" fmla="*/ 270 h 274"/>
                <a:gd name="T50" fmla="*/ 22 w 68"/>
                <a:gd name="T51" fmla="*/ 269 h 274"/>
                <a:gd name="T52" fmla="*/ 27 w 68"/>
                <a:gd name="T53" fmla="*/ 267 h 274"/>
                <a:gd name="T54" fmla="*/ 32 w 68"/>
                <a:gd name="T55" fmla="*/ 266 h 274"/>
                <a:gd name="T56" fmla="*/ 38 w 68"/>
                <a:gd name="T57" fmla="*/ 264 h 274"/>
                <a:gd name="T58" fmla="*/ 44 w 68"/>
                <a:gd name="T59" fmla="*/ 261 h 274"/>
                <a:gd name="T60" fmla="*/ 50 w 68"/>
                <a:gd name="T61" fmla="*/ 258 h 274"/>
                <a:gd name="T62" fmla="*/ 55 w 68"/>
                <a:gd name="T63" fmla="*/ 255 h 274"/>
                <a:gd name="T64" fmla="*/ 61 w 68"/>
                <a:gd name="T65" fmla="*/ 250 h 274"/>
                <a:gd name="T66" fmla="*/ 67 w 68"/>
                <a:gd name="T67" fmla="*/ 246 h 274"/>
                <a:gd name="T68" fmla="*/ 67 w 68"/>
                <a:gd name="T69" fmla="*/ 6 h 2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274"/>
                <a:gd name="T107" fmla="*/ 68 w 68"/>
                <a:gd name="T108" fmla="*/ 274 h 2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274">
                  <a:moveTo>
                    <a:pt x="67" y="6"/>
                  </a:moveTo>
                  <a:lnTo>
                    <a:pt x="67" y="6"/>
                  </a:lnTo>
                  <a:lnTo>
                    <a:pt x="66" y="6"/>
                  </a:lnTo>
                  <a:lnTo>
                    <a:pt x="64" y="5"/>
                  </a:lnTo>
                  <a:lnTo>
                    <a:pt x="61" y="4"/>
                  </a:lnTo>
                  <a:lnTo>
                    <a:pt x="58" y="3"/>
                  </a:lnTo>
                  <a:lnTo>
                    <a:pt x="55" y="2"/>
                  </a:lnTo>
                  <a:lnTo>
                    <a:pt x="51" y="1"/>
                  </a:lnTo>
                  <a:lnTo>
                    <a:pt x="47" y="0"/>
                  </a:lnTo>
                  <a:lnTo>
                    <a:pt x="41" y="0"/>
                  </a:lnTo>
                  <a:lnTo>
                    <a:pt x="36" y="0"/>
                  </a:lnTo>
                  <a:lnTo>
                    <a:pt x="30" y="0"/>
                  </a:lnTo>
                  <a:lnTo>
                    <a:pt x="25" y="1"/>
                  </a:lnTo>
                  <a:lnTo>
                    <a:pt x="19" y="3"/>
                  </a:lnTo>
                  <a:lnTo>
                    <a:pt x="12" y="6"/>
                  </a:lnTo>
                  <a:lnTo>
                    <a:pt x="6" y="9"/>
                  </a:lnTo>
                  <a:lnTo>
                    <a:pt x="0" y="13"/>
                  </a:lnTo>
                  <a:lnTo>
                    <a:pt x="0" y="273"/>
                  </a:lnTo>
                  <a:lnTo>
                    <a:pt x="1" y="273"/>
                  </a:lnTo>
                  <a:lnTo>
                    <a:pt x="3" y="273"/>
                  </a:lnTo>
                  <a:lnTo>
                    <a:pt x="6" y="272"/>
                  </a:lnTo>
                  <a:lnTo>
                    <a:pt x="10" y="272"/>
                  </a:lnTo>
                  <a:lnTo>
                    <a:pt x="13" y="271"/>
                  </a:lnTo>
                  <a:lnTo>
                    <a:pt x="17" y="270"/>
                  </a:lnTo>
                  <a:lnTo>
                    <a:pt x="22" y="269"/>
                  </a:lnTo>
                  <a:lnTo>
                    <a:pt x="27" y="267"/>
                  </a:lnTo>
                  <a:lnTo>
                    <a:pt x="32" y="266"/>
                  </a:lnTo>
                  <a:lnTo>
                    <a:pt x="38" y="264"/>
                  </a:lnTo>
                  <a:lnTo>
                    <a:pt x="44" y="261"/>
                  </a:lnTo>
                  <a:lnTo>
                    <a:pt x="50" y="258"/>
                  </a:lnTo>
                  <a:lnTo>
                    <a:pt x="55" y="255"/>
                  </a:lnTo>
                  <a:lnTo>
                    <a:pt x="61" y="250"/>
                  </a:lnTo>
                  <a:lnTo>
                    <a:pt x="67" y="246"/>
                  </a:lnTo>
                  <a:lnTo>
                    <a:pt x="67"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9" name="Freeform 82"/>
            <p:cNvSpPr>
              <a:spLocks/>
            </p:cNvSpPr>
            <p:nvPr/>
          </p:nvSpPr>
          <p:spPr bwMode="auto">
            <a:xfrm>
              <a:off x="734" y="3082"/>
              <a:ext cx="56" cy="212"/>
            </a:xfrm>
            <a:custGeom>
              <a:avLst/>
              <a:gdLst>
                <a:gd name="T0" fmla="*/ 55 w 56"/>
                <a:gd name="T1" fmla="*/ 6 h 212"/>
                <a:gd name="T2" fmla="*/ 54 w 56"/>
                <a:gd name="T3" fmla="*/ 5 h 212"/>
                <a:gd name="T4" fmla="*/ 50 w 56"/>
                <a:gd name="T5" fmla="*/ 3 h 212"/>
                <a:gd name="T6" fmla="*/ 45 w 56"/>
                <a:gd name="T7" fmla="*/ 2 h 212"/>
                <a:gd name="T8" fmla="*/ 38 w 56"/>
                <a:gd name="T9" fmla="*/ 0 h 212"/>
                <a:gd name="T10" fmla="*/ 30 w 56"/>
                <a:gd name="T11" fmla="*/ 0 h 212"/>
                <a:gd name="T12" fmla="*/ 20 w 56"/>
                <a:gd name="T13" fmla="*/ 1 h 212"/>
                <a:gd name="T14" fmla="*/ 10 w 56"/>
                <a:gd name="T15" fmla="*/ 4 h 212"/>
                <a:gd name="T16" fmla="*/ 0 w 56"/>
                <a:gd name="T17" fmla="*/ 11 h 212"/>
                <a:gd name="T18" fmla="*/ 0 w 56"/>
                <a:gd name="T19" fmla="*/ 211 h 212"/>
                <a:gd name="T20" fmla="*/ 1 w 56"/>
                <a:gd name="T21" fmla="*/ 211 h 212"/>
                <a:gd name="T22" fmla="*/ 5 w 56"/>
                <a:gd name="T23" fmla="*/ 211 h 212"/>
                <a:gd name="T24" fmla="*/ 11 w 56"/>
                <a:gd name="T25" fmla="*/ 209 h 212"/>
                <a:gd name="T26" fmla="*/ 18 w 56"/>
                <a:gd name="T27" fmla="*/ 207 h 212"/>
                <a:gd name="T28" fmla="*/ 27 w 56"/>
                <a:gd name="T29" fmla="*/ 205 h 212"/>
                <a:gd name="T30" fmla="*/ 36 w 56"/>
                <a:gd name="T31" fmla="*/ 201 h 212"/>
                <a:gd name="T32" fmla="*/ 46 w 56"/>
                <a:gd name="T33" fmla="*/ 196 h 212"/>
                <a:gd name="T34" fmla="*/ 55 w 56"/>
                <a:gd name="T35" fmla="*/ 189 h 212"/>
                <a:gd name="T36" fmla="*/ 55 w 56"/>
                <a:gd name="T37" fmla="*/ 6 h 2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212"/>
                <a:gd name="T59" fmla="*/ 56 w 56"/>
                <a:gd name="T60" fmla="*/ 212 h 2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212">
                  <a:moveTo>
                    <a:pt x="55" y="6"/>
                  </a:moveTo>
                  <a:lnTo>
                    <a:pt x="54" y="5"/>
                  </a:lnTo>
                  <a:lnTo>
                    <a:pt x="50" y="3"/>
                  </a:lnTo>
                  <a:lnTo>
                    <a:pt x="45" y="2"/>
                  </a:lnTo>
                  <a:lnTo>
                    <a:pt x="38" y="0"/>
                  </a:lnTo>
                  <a:lnTo>
                    <a:pt x="30" y="0"/>
                  </a:lnTo>
                  <a:lnTo>
                    <a:pt x="20" y="1"/>
                  </a:lnTo>
                  <a:lnTo>
                    <a:pt x="10" y="4"/>
                  </a:lnTo>
                  <a:lnTo>
                    <a:pt x="0" y="11"/>
                  </a:lnTo>
                  <a:lnTo>
                    <a:pt x="0" y="211"/>
                  </a:lnTo>
                  <a:lnTo>
                    <a:pt x="1" y="211"/>
                  </a:lnTo>
                  <a:lnTo>
                    <a:pt x="5" y="211"/>
                  </a:lnTo>
                  <a:lnTo>
                    <a:pt x="11" y="209"/>
                  </a:lnTo>
                  <a:lnTo>
                    <a:pt x="18" y="207"/>
                  </a:lnTo>
                  <a:lnTo>
                    <a:pt x="27" y="205"/>
                  </a:lnTo>
                  <a:lnTo>
                    <a:pt x="36" y="201"/>
                  </a:lnTo>
                  <a:lnTo>
                    <a:pt x="46" y="196"/>
                  </a:lnTo>
                  <a:lnTo>
                    <a:pt x="55" y="189"/>
                  </a:lnTo>
                  <a:lnTo>
                    <a:pt x="55"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0" name="Freeform 83"/>
            <p:cNvSpPr>
              <a:spLocks/>
            </p:cNvSpPr>
            <p:nvPr/>
          </p:nvSpPr>
          <p:spPr bwMode="auto">
            <a:xfrm>
              <a:off x="737" y="3086"/>
              <a:ext cx="42" cy="149"/>
            </a:xfrm>
            <a:custGeom>
              <a:avLst/>
              <a:gdLst>
                <a:gd name="T0" fmla="*/ 41 w 42"/>
                <a:gd name="T1" fmla="*/ 4 h 149"/>
                <a:gd name="T2" fmla="*/ 40 w 42"/>
                <a:gd name="T3" fmla="*/ 4 h 149"/>
                <a:gd name="T4" fmla="*/ 38 w 42"/>
                <a:gd name="T5" fmla="*/ 2 h 149"/>
                <a:gd name="T6" fmla="*/ 33 w 42"/>
                <a:gd name="T7" fmla="*/ 1 h 149"/>
                <a:gd name="T8" fmla="*/ 28 w 42"/>
                <a:gd name="T9" fmla="*/ 0 h 149"/>
                <a:gd name="T10" fmla="*/ 22 w 42"/>
                <a:gd name="T11" fmla="*/ 0 h 149"/>
                <a:gd name="T12" fmla="*/ 15 w 42"/>
                <a:gd name="T13" fmla="*/ 1 h 149"/>
                <a:gd name="T14" fmla="*/ 8 w 42"/>
                <a:gd name="T15" fmla="*/ 4 h 149"/>
                <a:gd name="T16" fmla="*/ 0 w 42"/>
                <a:gd name="T17" fmla="*/ 8 h 149"/>
                <a:gd name="T18" fmla="*/ 0 w 42"/>
                <a:gd name="T19" fmla="*/ 148 h 149"/>
                <a:gd name="T20" fmla="*/ 1 w 42"/>
                <a:gd name="T21" fmla="*/ 148 h 149"/>
                <a:gd name="T22" fmla="*/ 3 w 42"/>
                <a:gd name="T23" fmla="*/ 148 h 149"/>
                <a:gd name="T24" fmla="*/ 8 w 42"/>
                <a:gd name="T25" fmla="*/ 146 h 149"/>
                <a:gd name="T26" fmla="*/ 14 w 42"/>
                <a:gd name="T27" fmla="*/ 145 h 149"/>
                <a:gd name="T28" fmla="*/ 20 w 42"/>
                <a:gd name="T29" fmla="*/ 144 h 149"/>
                <a:gd name="T30" fmla="*/ 27 w 42"/>
                <a:gd name="T31" fmla="*/ 140 h 149"/>
                <a:gd name="T32" fmla="*/ 34 w 42"/>
                <a:gd name="T33" fmla="*/ 136 h 149"/>
                <a:gd name="T34" fmla="*/ 41 w 42"/>
                <a:gd name="T35" fmla="*/ 131 h 149"/>
                <a:gd name="T36" fmla="*/ 41 w 42"/>
                <a:gd name="T37" fmla="*/ 4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149"/>
                <a:gd name="T59" fmla="*/ 42 w 42"/>
                <a:gd name="T60" fmla="*/ 149 h 1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149">
                  <a:moveTo>
                    <a:pt x="41" y="4"/>
                  </a:moveTo>
                  <a:lnTo>
                    <a:pt x="40" y="4"/>
                  </a:lnTo>
                  <a:lnTo>
                    <a:pt x="38" y="2"/>
                  </a:lnTo>
                  <a:lnTo>
                    <a:pt x="33" y="1"/>
                  </a:lnTo>
                  <a:lnTo>
                    <a:pt x="28" y="0"/>
                  </a:lnTo>
                  <a:lnTo>
                    <a:pt x="22" y="0"/>
                  </a:lnTo>
                  <a:lnTo>
                    <a:pt x="15" y="1"/>
                  </a:lnTo>
                  <a:lnTo>
                    <a:pt x="8" y="4"/>
                  </a:lnTo>
                  <a:lnTo>
                    <a:pt x="0" y="8"/>
                  </a:lnTo>
                  <a:lnTo>
                    <a:pt x="0" y="148"/>
                  </a:lnTo>
                  <a:lnTo>
                    <a:pt x="1" y="148"/>
                  </a:lnTo>
                  <a:lnTo>
                    <a:pt x="3" y="148"/>
                  </a:lnTo>
                  <a:lnTo>
                    <a:pt x="8" y="146"/>
                  </a:lnTo>
                  <a:lnTo>
                    <a:pt x="14" y="145"/>
                  </a:lnTo>
                  <a:lnTo>
                    <a:pt x="20" y="144"/>
                  </a:lnTo>
                  <a:lnTo>
                    <a:pt x="27" y="140"/>
                  </a:lnTo>
                  <a:lnTo>
                    <a:pt x="34" y="136"/>
                  </a:lnTo>
                  <a:lnTo>
                    <a:pt x="41" y="131"/>
                  </a:lnTo>
                  <a:lnTo>
                    <a:pt x="41"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1" name="Freeform 84"/>
            <p:cNvSpPr>
              <a:spLocks/>
            </p:cNvSpPr>
            <p:nvPr/>
          </p:nvSpPr>
          <p:spPr bwMode="auto">
            <a:xfrm>
              <a:off x="739" y="3089"/>
              <a:ext cx="29" cy="87"/>
            </a:xfrm>
            <a:custGeom>
              <a:avLst/>
              <a:gdLst>
                <a:gd name="T0" fmla="*/ 28 w 29"/>
                <a:gd name="T1" fmla="*/ 2 h 87"/>
                <a:gd name="T2" fmla="*/ 27 w 29"/>
                <a:gd name="T3" fmla="*/ 2 h 87"/>
                <a:gd name="T4" fmla="*/ 26 w 29"/>
                <a:gd name="T5" fmla="*/ 2 h 87"/>
                <a:gd name="T6" fmla="*/ 23 w 29"/>
                <a:gd name="T7" fmla="*/ 1 h 87"/>
                <a:gd name="T8" fmla="*/ 19 w 29"/>
                <a:gd name="T9" fmla="*/ 0 h 87"/>
                <a:gd name="T10" fmla="*/ 15 w 29"/>
                <a:gd name="T11" fmla="*/ 0 h 87"/>
                <a:gd name="T12" fmla="*/ 10 w 29"/>
                <a:gd name="T13" fmla="*/ 0 h 87"/>
                <a:gd name="T14" fmla="*/ 5 w 29"/>
                <a:gd name="T15" fmla="*/ 2 h 87"/>
                <a:gd name="T16" fmla="*/ 0 w 29"/>
                <a:gd name="T17" fmla="*/ 6 h 87"/>
                <a:gd name="T18" fmla="*/ 0 w 29"/>
                <a:gd name="T19" fmla="*/ 86 h 87"/>
                <a:gd name="T20" fmla="*/ 1 w 29"/>
                <a:gd name="T21" fmla="*/ 86 h 87"/>
                <a:gd name="T22" fmla="*/ 3 w 29"/>
                <a:gd name="T23" fmla="*/ 86 h 87"/>
                <a:gd name="T24" fmla="*/ 6 w 29"/>
                <a:gd name="T25" fmla="*/ 85 h 87"/>
                <a:gd name="T26" fmla="*/ 9 w 29"/>
                <a:gd name="T27" fmla="*/ 84 h 87"/>
                <a:gd name="T28" fmla="*/ 14 w 29"/>
                <a:gd name="T29" fmla="*/ 83 h 87"/>
                <a:gd name="T30" fmla="*/ 19 w 29"/>
                <a:gd name="T31" fmla="*/ 81 h 87"/>
                <a:gd name="T32" fmla="*/ 24 w 29"/>
                <a:gd name="T33" fmla="*/ 78 h 87"/>
                <a:gd name="T34" fmla="*/ 28 w 29"/>
                <a:gd name="T35" fmla="*/ 74 h 87"/>
                <a:gd name="T36" fmla="*/ 28 w 29"/>
                <a:gd name="T37" fmla="*/ 2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87"/>
                <a:gd name="T59" fmla="*/ 29 w 29"/>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87">
                  <a:moveTo>
                    <a:pt x="28" y="2"/>
                  </a:moveTo>
                  <a:lnTo>
                    <a:pt x="27" y="2"/>
                  </a:lnTo>
                  <a:lnTo>
                    <a:pt x="26" y="2"/>
                  </a:lnTo>
                  <a:lnTo>
                    <a:pt x="23" y="1"/>
                  </a:lnTo>
                  <a:lnTo>
                    <a:pt x="19" y="0"/>
                  </a:lnTo>
                  <a:lnTo>
                    <a:pt x="15" y="0"/>
                  </a:lnTo>
                  <a:lnTo>
                    <a:pt x="10" y="0"/>
                  </a:lnTo>
                  <a:lnTo>
                    <a:pt x="5" y="2"/>
                  </a:lnTo>
                  <a:lnTo>
                    <a:pt x="0" y="6"/>
                  </a:lnTo>
                  <a:lnTo>
                    <a:pt x="0" y="86"/>
                  </a:lnTo>
                  <a:lnTo>
                    <a:pt x="1" y="86"/>
                  </a:lnTo>
                  <a:lnTo>
                    <a:pt x="3" y="86"/>
                  </a:lnTo>
                  <a:lnTo>
                    <a:pt x="6" y="85"/>
                  </a:lnTo>
                  <a:lnTo>
                    <a:pt x="9" y="84"/>
                  </a:lnTo>
                  <a:lnTo>
                    <a:pt x="14" y="83"/>
                  </a:lnTo>
                  <a:lnTo>
                    <a:pt x="19" y="81"/>
                  </a:lnTo>
                  <a:lnTo>
                    <a:pt x="24" y="78"/>
                  </a:lnTo>
                  <a:lnTo>
                    <a:pt x="28" y="74"/>
                  </a:lnTo>
                  <a:lnTo>
                    <a:pt x="28"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2" name="Freeform 85"/>
            <p:cNvSpPr>
              <a:spLocks/>
            </p:cNvSpPr>
            <p:nvPr/>
          </p:nvSpPr>
          <p:spPr bwMode="auto">
            <a:xfrm>
              <a:off x="1079" y="3335"/>
              <a:ext cx="42" cy="46"/>
            </a:xfrm>
            <a:custGeom>
              <a:avLst/>
              <a:gdLst>
                <a:gd name="T0" fmla="*/ 21 w 42"/>
                <a:gd name="T1" fmla="*/ 45 h 46"/>
                <a:gd name="T2" fmla="*/ 25 w 42"/>
                <a:gd name="T3" fmla="*/ 45 h 46"/>
                <a:gd name="T4" fmla="*/ 28 w 42"/>
                <a:gd name="T5" fmla="*/ 43 h 46"/>
                <a:gd name="T6" fmla="*/ 32 w 42"/>
                <a:gd name="T7" fmla="*/ 41 h 46"/>
                <a:gd name="T8" fmla="*/ 35 w 42"/>
                <a:gd name="T9" fmla="*/ 38 h 46"/>
                <a:gd name="T10" fmla="*/ 37 w 42"/>
                <a:gd name="T11" fmla="*/ 35 h 46"/>
                <a:gd name="T12" fmla="*/ 40 w 42"/>
                <a:gd name="T13" fmla="*/ 31 h 46"/>
                <a:gd name="T14" fmla="*/ 41 w 42"/>
                <a:gd name="T15" fmla="*/ 27 h 46"/>
                <a:gd name="T16" fmla="*/ 41 w 42"/>
                <a:gd name="T17" fmla="*/ 23 h 46"/>
                <a:gd name="T18" fmla="*/ 41 w 42"/>
                <a:gd name="T19" fmla="*/ 18 h 46"/>
                <a:gd name="T20" fmla="*/ 40 w 42"/>
                <a:gd name="T21" fmla="*/ 14 h 46"/>
                <a:gd name="T22" fmla="*/ 37 w 42"/>
                <a:gd name="T23" fmla="*/ 10 h 46"/>
                <a:gd name="T24" fmla="*/ 35 w 42"/>
                <a:gd name="T25" fmla="*/ 7 h 46"/>
                <a:gd name="T26" fmla="*/ 32 w 42"/>
                <a:gd name="T27" fmla="*/ 4 h 46"/>
                <a:gd name="T28" fmla="*/ 28 w 42"/>
                <a:gd name="T29" fmla="*/ 2 h 46"/>
                <a:gd name="T30" fmla="*/ 25 w 42"/>
                <a:gd name="T31" fmla="*/ 1 h 46"/>
                <a:gd name="T32" fmla="*/ 21 w 42"/>
                <a:gd name="T33" fmla="*/ 0 h 46"/>
                <a:gd name="T34" fmla="*/ 16 w 42"/>
                <a:gd name="T35" fmla="*/ 1 h 46"/>
                <a:gd name="T36" fmla="*/ 12 w 42"/>
                <a:gd name="T37" fmla="*/ 2 h 46"/>
                <a:gd name="T38" fmla="*/ 9 w 42"/>
                <a:gd name="T39" fmla="*/ 4 h 46"/>
                <a:gd name="T40" fmla="*/ 6 w 42"/>
                <a:gd name="T41" fmla="*/ 7 h 46"/>
                <a:gd name="T42" fmla="*/ 4 w 42"/>
                <a:gd name="T43" fmla="*/ 10 h 46"/>
                <a:gd name="T44" fmla="*/ 1 w 42"/>
                <a:gd name="T45" fmla="*/ 14 h 46"/>
                <a:gd name="T46" fmla="*/ 0 w 42"/>
                <a:gd name="T47" fmla="*/ 18 h 46"/>
                <a:gd name="T48" fmla="*/ 0 w 42"/>
                <a:gd name="T49" fmla="*/ 23 h 46"/>
                <a:gd name="T50" fmla="*/ 0 w 42"/>
                <a:gd name="T51" fmla="*/ 27 h 46"/>
                <a:gd name="T52" fmla="*/ 1 w 42"/>
                <a:gd name="T53" fmla="*/ 31 h 46"/>
                <a:gd name="T54" fmla="*/ 4 w 42"/>
                <a:gd name="T55" fmla="*/ 35 h 46"/>
                <a:gd name="T56" fmla="*/ 6 w 42"/>
                <a:gd name="T57" fmla="*/ 38 h 46"/>
                <a:gd name="T58" fmla="*/ 9 w 42"/>
                <a:gd name="T59" fmla="*/ 41 h 46"/>
                <a:gd name="T60" fmla="*/ 12 w 42"/>
                <a:gd name="T61" fmla="*/ 43 h 46"/>
                <a:gd name="T62" fmla="*/ 16 w 42"/>
                <a:gd name="T63" fmla="*/ 45 h 46"/>
                <a:gd name="T64" fmla="*/ 21 w 42"/>
                <a:gd name="T65" fmla="*/ 45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46"/>
                <a:gd name="T101" fmla="*/ 42 w 42"/>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46">
                  <a:moveTo>
                    <a:pt x="21" y="45"/>
                  </a:moveTo>
                  <a:lnTo>
                    <a:pt x="25" y="45"/>
                  </a:lnTo>
                  <a:lnTo>
                    <a:pt x="28" y="43"/>
                  </a:lnTo>
                  <a:lnTo>
                    <a:pt x="32" y="41"/>
                  </a:lnTo>
                  <a:lnTo>
                    <a:pt x="35" y="38"/>
                  </a:lnTo>
                  <a:lnTo>
                    <a:pt x="37" y="35"/>
                  </a:lnTo>
                  <a:lnTo>
                    <a:pt x="40" y="31"/>
                  </a:lnTo>
                  <a:lnTo>
                    <a:pt x="41" y="27"/>
                  </a:lnTo>
                  <a:lnTo>
                    <a:pt x="41" y="23"/>
                  </a:lnTo>
                  <a:lnTo>
                    <a:pt x="41" y="18"/>
                  </a:lnTo>
                  <a:lnTo>
                    <a:pt x="40" y="14"/>
                  </a:lnTo>
                  <a:lnTo>
                    <a:pt x="37" y="10"/>
                  </a:lnTo>
                  <a:lnTo>
                    <a:pt x="35" y="7"/>
                  </a:lnTo>
                  <a:lnTo>
                    <a:pt x="32" y="4"/>
                  </a:lnTo>
                  <a:lnTo>
                    <a:pt x="28" y="2"/>
                  </a:lnTo>
                  <a:lnTo>
                    <a:pt x="25" y="1"/>
                  </a:lnTo>
                  <a:lnTo>
                    <a:pt x="21" y="0"/>
                  </a:lnTo>
                  <a:lnTo>
                    <a:pt x="16" y="1"/>
                  </a:lnTo>
                  <a:lnTo>
                    <a:pt x="12" y="2"/>
                  </a:lnTo>
                  <a:lnTo>
                    <a:pt x="9" y="4"/>
                  </a:lnTo>
                  <a:lnTo>
                    <a:pt x="6" y="7"/>
                  </a:lnTo>
                  <a:lnTo>
                    <a:pt x="4" y="10"/>
                  </a:lnTo>
                  <a:lnTo>
                    <a:pt x="1" y="14"/>
                  </a:lnTo>
                  <a:lnTo>
                    <a:pt x="0" y="18"/>
                  </a:lnTo>
                  <a:lnTo>
                    <a:pt x="0" y="23"/>
                  </a:lnTo>
                  <a:lnTo>
                    <a:pt x="0" y="27"/>
                  </a:lnTo>
                  <a:lnTo>
                    <a:pt x="1" y="31"/>
                  </a:lnTo>
                  <a:lnTo>
                    <a:pt x="4" y="35"/>
                  </a:lnTo>
                  <a:lnTo>
                    <a:pt x="6" y="38"/>
                  </a:lnTo>
                  <a:lnTo>
                    <a:pt x="9" y="41"/>
                  </a:lnTo>
                  <a:lnTo>
                    <a:pt x="12" y="43"/>
                  </a:lnTo>
                  <a:lnTo>
                    <a:pt x="16" y="45"/>
                  </a:lnTo>
                  <a:lnTo>
                    <a:pt x="21" y="4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3" name="Freeform 86"/>
            <p:cNvSpPr>
              <a:spLocks/>
            </p:cNvSpPr>
            <p:nvPr/>
          </p:nvSpPr>
          <p:spPr bwMode="auto">
            <a:xfrm>
              <a:off x="952" y="3337"/>
              <a:ext cx="22" cy="22"/>
            </a:xfrm>
            <a:custGeom>
              <a:avLst/>
              <a:gdLst>
                <a:gd name="T0" fmla="*/ 10 w 22"/>
                <a:gd name="T1" fmla="*/ 21 h 22"/>
                <a:gd name="T2" fmla="*/ 15 w 22"/>
                <a:gd name="T3" fmla="*/ 20 h 22"/>
                <a:gd name="T4" fmla="*/ 18 w 22"/>
                <a:gd name="T5" fmla="*/ 18 h 22"/>
                <a:gd name="T6" fmla="*/ 20 w 22"/>
                <a:gd name="T7" fmla="*/ 14 h 22"/>
                <a:gd name="T8" fmla="*/ 21 w 22"/>
                <a:gd name="T9" fmla="*/ 10 h 22"/>
                <a:gd name="T10" fmla="*/ 20 w 22"/>
                <a:gd name="T11" fmla="*/ 6 h 22"/>
                <a:gd name="T12" fmla="*/ 18 w 22"/>
                <a:gd name="T13" fmla="*/ 3 h 22"/>
                <a:gd name="T14" fmla="*/ 15 w 22"/>
                <a:gd name="T15" fmla="*/ 1 h 22"/>
                <a:gd name="T16" fmla="*/ 10 w 22"/>
                <a:gd name="T17" fmla="*/ 0 h 22"/>
                <a:gd name="T18" fmla="*/ 6 w 22"/>
                <a:gd name="T19" fmla="*/ 1 h 22"/>
                <a:gd name="T20" fmla="*/ 3 w 22"/>
                <a:gd name="T21" fmla="*/ 3 h 22"/>
                <a:gd name="T22" fmla="*/ 1 w 22"/>
                <a:gd name="T23" fmla="*/ 6 h 22"/>
                <a:gd name="T24" fmla="*/ 0 w 22"/>
                <a:gd name="T25" fmla="*/ 10 h 22"/>
                <a:gd name="T26" fmla="*/ 1 w 22"/>
                <a:gd name="T27" fmla="*/ 14 h 22"/>
                <a:gd name="T28" fmla="*/ 3 w 22"/>
                <a:gd name="T29" fmla="*/ 18 h 22"/>
                <a:gd name="T30" fmla="*/ 6 w 22"/>
                <a:gd name="T31" fmla="*/ 20 h 22"/>
                <a:gd name="T32" fmla="*/ 10 w 22"/>
                <a:gd name="T33" fmla="*/ 21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22"/>
                <a:gd name="T53" fmla="*/ 22 w 22"/>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22">
                  <a:moveTo>
                    <a:pt x="10" y="21"/>
                  </a:moveTo>
                  <a:lnTo>
                    <a:pt x="15" y="20"/>
                  </a:lnTo>
                  <a:lnTo>
                    <a:pt x="18" y="18"/>
                  </a:lnTo>
                  <a:lnTo>
                    <a:pt x="20" y="14"/>
                  </a:lnTo>
                  <a:lnTo>
                    <a:pt x="21" y="10"/>
                  </a:lnTo>
                  <a:lnTo>
                    <a:pt x="20" y="6"/>
                  </a:lnTo>
                  <a:lnTo>
                    <a:pt x="18" y="3"/>
                  </a:lnTo>
                  <a:lnTo>
                    <a:pt x="15" y="1"/>
                  </a:lnTo>
                  <a:lnTo>
                    <a:pt x="10" y="0"/>
                  </a:lnTo>
                  <a:lnTo>
                    <a:pt x="6" y="1"/>
                  </a:lnTo>
                  <a:lnTo>
                    <a:pt x="3" y="3"/>
                  </a:lnTo>
                  <a:lnTo>
                    <a:pt x="1" y="6"/>
                  </a:lnTo>
                  <a:lnTo>
                    <a:pt x="0" y="10"/>
                  </a:lnTo>
                  <a:lnTo>
                    <a:pt x="1" y="14"/>
                  </a:lnTo>
                  <a:lnTo>
                    <a:pt x="3" y="18"/>
                  </a:lnTo>
                  <a:lnTo>
                    <a:pt x="6" y="20"/>
                  </a:lnTo>
                  <a:lnTo>
                    <a:pt x="1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4" name="Freeform 87"/>
            <p:cNvSpPr>
              <a:spLocks/>
            </p:cNvSpPr>
            <p:nvPr/>
          </p:nvSpPr>
          <p:spPr bwMode="auto">
            <a:xfrm>
              <a:off x="988" y="3337"/>
              <a:ext cx="21" cy="23"/>
            </a:xfrm>
            <a:custGeom>
              <a:avLst/>
              <a:gdLst>
                <a:gd name="T0" fmla="*/ 10 w 21"/>
                <a:gd name="T1" fmla="*/ 22 h 23"/>
                <a:gd name="T2" fmla="*/ 14 w 21"/>
                <a:gd name="T3" fmla="*/ 21 h 23"/>
                <a:gd name="T4" fmla="*/ 17 w 21"/>
                <a:gd name="T5" fmla="*/ 19 h 23"/>
                <a:gd name="T6" fmla="*/ 19 w 21"/>
                <a:gd name="T7" fmla="*/ 16 h 23"/>
                <a:gd name="T8" fmla="*/ 20 w 21"/>
                <a:gd name="T9" fmla="*/ 11 h 23"/>
                <a:gd name="T10" fmla="*/ 19 w 21"/>
                <a:gd name="T11" fmla="*/ 7 h 23"/>
                <a:gd name="T12" fmla="*/ 17 w 21"/>
                <a:gd name="T13" fmla="*/ 3 h 23"/>
                <a:gd name="T14" fmla="*/ 14 w 21"/>
                <a:gd name="T15" fmla="*/ 1 h 23"/>
                <a:gd name="T16" fmla="*/ 10 w 21"/>
                <a:gd name="T17" fmla="*/ 0 h 23"/>
                <a:gd name="T18" fmla="*/ 6 w 21"/>
                <a:gd name="T19" fmla="*/ 1 h 23"/>
                <a:gd name="T20" fmla="*/ 3 w 21"/>
                <a:gd name="T21" fmla="*/ 3 h 23"/>
                <a:gd name="T22" fmla="*/ 1 w 21"/>
                <a:gd name="T23" fmla="*/ 7 h 23"/>
                <a:gd name="T24" fmla="*/ 0 w 21"/>
                <a:gd name="T25" fmla="*/ 11 h 23"/>
                <a:gd name="T26" fmla="*/ 1 w 21"/>
                <a:gd name="T27" fmla="*/ 16 h 23"/>
                <a:gd name="T28" fmla="*/ 3 w 21"/>
                <a:gd name="T29" fmla="*/ 19 h 23"/>
                <a:gd name="T30" fmla="*/ 6 w 21"/>
                <a:gd name="T31" fmla="*/ 21 h 23"/>
                <a:gd name="T32" fmla="*/ 10 w 21"/>
                <a:gd name="T33" fmla="*/ 22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23"/>
                <a:gd name="T53" fmla="*/ 21 w 21"/>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23">
                  <a:moveTo>
                    <a:pt x="10" y="22"/>
                  </a:moveTo>
                  <a:lnTo>
                    <a:pt x="14" y="21"/>
                  </a:lnTo>
                  <a:lnTo>
                    <a:pt x="17" y="19"/>
                  </a:lnTo>
                  <a:lnTo>
                    <a:pt x="19" y="16"/>
                  </a:lnTo>
                  <a:lnTo>
                    <a:pt x="20" y="11"/>
                  </a:lnTo>
                  <a:lnTo>
                    <a:pt x="19" y="7"/>
                  </a:lnTo>
                  <a:lnTo>
                    <a:pt x="17" y="3"/>
                  </a:lnTo>
                  <a:lnTo>
                    <a:pt x="14" y="1"/>
                  </a:lnTo>
                  <a:lnTo>
                    <a:pt x="10" y="0"/>
                  </a:lnTo>
                  <a:lnTo>
                    <a:pt x="6" y="1"/>
                  </a:lnTo>
                  <a:lnTo>
                    <a:pt x="3" y="3"/>
                  </a:lnTo>
                  <a:lnTo>
                    <a:pt x="1" y="7"/>
                  </a:lnTo>
                  <a:lnTo>
                    <a:pt x="0" y="11"/>
                  </a:lnTo>
                  <a:lnTo>
                    <a:pt x="1" y="16"/>
                  </a:lnTo>
                  <a:lnTo>
                    <a:pt x="3" y="19"/>
                  </a:lnTo>
                  <a:lnTo>
                    <a:pt x="6" y="21"/>
                  </a:lnTo>
                  <a:lnTo>
                    <a:pt x="10" y="2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5" name="Freeform 88"/>
            <p:cNvSpPr>
              <a:spLocks/>
            </p:cNvSpPr>
            <p:nvPr/>
          </p:nvSpPr>
          <p:spPr bwMode="auto">
            <a:xfrm>
              <a:off x="849" y="3037"/>
              <a:ext cx="60" cy="301"/>
            </a:xfrm>
            <a:custGeom>
              <a:avLst/>
              <a:gdLst>
                <a:gd name="T0" fmla="*/ 18 w 60"/>
                <a:gd name="T1" fmla="*/ 6 h 301"/>
                <a:gd name="T2" fmla="*/ 17 w 60"/>
                <a:gd name="T3" fmla="*/ 12 h 301"/>
                <a:gd name="T4" fmla="*/ 12 w 60"/>
                <a:gd name="T5" fmla="*/ 29 h 301"/>
                <a:gd name="T6" fmla="*/ 7 w 60"/>
                <a:gd name="T7" fmla="*/ 56 h 301"/>
                <a:gd name="T8" fmla="*/ 3 w 60"/>
                <a:gd name="T9" fmla="*/ 91 h 301"/>
                <a:gd name="T10" fmla="*/ 0 w 60"/>
                <a:gd name="T11" fmla="*/ 134 h 301"/>
                <a:gd name="T12" fmla="*/ 0 w 60"/>
                <a:gd name="T13" fmla="*/ 184 h 301"/>
                <a:gd name="T14" fmla="*/ 5 w 60"/>
                <a:gd name="T15" fmla="*/ 240 h 301"/>
                <a:gd name="T16" fmla="*/ 16 w 60"/>
                <a:gd name="T17" fmla="*/ 300 h 301"/>
                <a:gd name="T18" fmla="*/ 57 w 60"/>
                <a:gd name="T19" fmla="*/ 298 h 301"/>
                <a:gd name="T20" fmla="*/ 55 w 60"/>
                <a:gd name="T21" fmla="*/ 289 h 301"/>
                <a:gd name="T22" fmla="*/ 51 w 60"/>
                <a:gd name="T23" fmla="*/ 264 h 301"/>
                <a:gd name="T24" fmla="*/ 47 w 60"/>
                <a:gd name="T25" fmla="*/ 229 h 301"/>
                <a:gd name="T26" fmla="*/ 42 w 60"/>
                <a:gd name="T27" fmla="*/ 185 h 301"/>
                <a:gd name="T28" fmla="*/ 39 w 60"/>
                <a:gd name="T29" fmla="*/ 136 h 301"/>
                <a:gd name="T30" fmla="*/ 40 w 60"/>
                <a:gd name="T31" fmla="*/ 88 h 301"/>
                <a:gd name="T32" fmla="*/ 47 w 60"/>
                <a:gd name="T33" fmla="*/ 42 h 301"/>
                <a:gd name="T34" fmla="*/ 59 w 60"/>
                <a:gd name="T35" fmla="*/ 4 h 301"/>
                <a:gd name="T36" fmla="*/ 59 w 60"/>
                <a:gd name="T37" fmla="*/ 3 h 301"/>
                <a:gd name="T38" fmla="*/ 59 w 60"/>
                <a:gd name="T39" fmla="*/ 2 h 301"/>
                <a:gd name="T40" fmla="*/ 58 w 60"/>
                <a:gd name="T41" fmla="*/ 2 h 301"/>
                <a:gd name="T42" fmla="*/ 56 w 60"/>
                <a:gd name="T43" fmla="*/ 0 h 301"/>
                <a:gd name="T44" fmla="*/ 51 w 60"/>
                <a:gd name="T45" fmla="*/ 0 h 301"/>
                <a:gd name="T46" fmla="*/ 43 w 60"/>
                <a:gd name="T47" fmla="*/ 0 h 301"/>
                <a:gd name="T48" fmla="*/ 33 w 60"/>
                <a:gd name="T49" fmla="*/ 3 h 301"/>
                <a:gd name="T50" fmla="*/ 18 w 60"/>
                <a:gd name="T51" fmla="*/ 6 h 3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01"/>
                <a:gd name="T80" fmla="*/ 60 w 60"/>
                <a:gd name="T81" fmla="*/ 301 h 3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01">
                  <a:moveTo>
                    <a:pt x="18" y="6"/>
                  </a:moveTo>
                  <a:lnTo>
                    <a:pt x="17" y="12"/>
                  </a:lnTo>
                  <a:lnTo>
                    <a:pt x="12" y="29"/>
                  </a:lnTo>
                  <a:lnTo>
                    <a:pt x="7" y="56"/>
                  </a:lnTo>
                  <a:lnTo>
                    <a:pt x="3" y="91"/>
                  </a:lnTo>
                  <a:lnTo>
                    <a:pt x="0" y="134"/>
                  </a:lnTo>
                  <a:lnTo>
                    <a:pt x="0" y="184"/>
                  </a:lnTo>
                  <a:lnTo>
                    <a:pt x="5" y="240"/>
                  </a:lnTo>
                  <a:lnTo>
                    <a:pt x="16" y="300"/>
                  </a:lnTo>
                  <a:lnTo>
                    <a:pt x="57" y="298"/>
                  </a:lnTo>
                  <a:lnTo>
                    <a:pt x="55" y="289"/>
                  </a:lnTo>
                  <a:lnTo>
                    <a:pt x="51" y="264"/>
                  </a:lnTo>
                  <a:lnTo>
                    <a:pt x="47" y="229"/>
                  </a:lnTo>
                  <a:lnTo>
                    <a:pt x="42" y="185"/>
                  </a:lnTo>
                  <a:lnTo>
                    <a:pt x="39" y="136"/>
                  </a:lnTo>
                  <a:lnTo>
                    <a:pt x="40" y="88"/>
                  </a:lnTo>
                  <a:lnTo>
                    <a:pt x="47" y="42"/>
                  </a:lnTo>
                  <a:lnTo>
                    <a:pt x="59" y="4"/>
                  </a:lnTo>
                  <a:lnTo>
                    <a:pt x="59" y="3"/>
                  </a:lnTo>
                  <a:lnTo>
                    <a:pt x="59" y="2"/>
                  </a:lnTo>
                  <a:lnTo>
                    <a:pt x="58" y="2"/>
                  </a:lnTo>
                  <a:lnTo>
                    <a:pt x="56" y="0"/>
                  </a:lnTo>
                  <a:lnTo>
                    <a:pt x="51" y="0"/>
                  </a:lnTo>
                  <a:lnTo>
                    <a:pt x="43" y="0"/>
                  </a:lnTo>
                  <a:lnTo>
                    <a:pt x="33" y="3"/>
                  </a:lnTo>
                  <a:lnTo>
                    <a:pt x="18"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6" name="Freeform 89"/>
            <p:cNvSpPr>
              <a:spLocks/>
            </p:cNvSpPr>
            <p:nvPr/>
          </p:nvSpPr>
          <p:spPr bwMode="auto">
            <a:xfrm>
              <a:off x="1151" y="3000"/>
              <a:ext cx="80" cy="335"/>
            </a:xfrm>
            <a:custGeom>
              <a:avLst/>
              <a:gdLst>
                <a:gd name="T0" fmla="*/ 79 w 80"/>
                <a:gd name="T1" fmla="*/ 2 h 335"/>
                <a:gd name="T2" fmla="*/ 77 w 80"/>
                <a:gd name="T3" fmla="*/ 4 h 335"/>
                <a:gd name="T4" fmla="*/ 72 w 80"/>
                <a:gd name="T5" fmla="*/ 13 h 335"/>
                <a:gd name="T6" fmla="*/ 65 w 80"/>
                <a:gd name="T7" fmla="*/ 31 h 335"/>
                <a:gd name="T8" fmla="*/ 58 w 80"/>
                <a:gd name="T9" fmla="*/ 59 h 335"/>
                <a:gd name="T10" fmla="*/ 53 w 80"/>
                <a:gd name="T11" fmla="*/ 101 h 335"/>
                <a:gd name="T12" fmla="*/ 50 w 80"/>
                <a:gd name="T13" fmla="*/ 160 h 335"/>
                <a:gd name="T14" fmla="*/ 51 w 80"/>
                <a:gd name="T15" fmla="*/ 236 h 335"/>
                <a:gd name="T16" fmla="*/ 59 w 80"/>
                <a:gd name="T17" fmla="*/ 334 h 335"/>
                <a:gd name="T18" fmla="*/ 14 w 80"/>
                <a:gd name="T19" fmla="*/ 334 h 335"/>
                <a:gd name="T20" fmla="*/ 13 w 80"/>
                <a:gd name="T21" fmla="*/ 324 h 335"/>
                <a:gd name="T22" fmla="*/ 9 w 80"/>
                <a:gd name="T23" fmla="*/ 297 h 335"/>
                <a:gd name="T24" fmla="*/ 4 w 80"/>
                <a:gd name="T25" fmla="*/ 257 h 335"/>
                <a:gd name="T26" fmla="*/ 1 w 80"/>
                <a:gd name="T27" fmla="*/ 207 h 335"/>
                <a:gd name="T28" fmla="*/ 0 w 80"/>
                <a:gd name="T29" fmla="*/ 153 h 335"/>
                <a:gd name="T30" fmla="*/ 2 w 80"/>
                <a:gd name="T31" fmla="*/ 97 h 335"/>
                <a:gd name="T32" fmla="*/ 11 w 80"/>
                <a:gd name="T33" fmla="*/ 45 h 335"/>
                <a:gd name="T34" fmla="*/ 25 w 80"/>
                <a:gd name="T35" fmla="*/ 0 h 335"/>
                <a:gd name="T36" fmla="*/ 79 w 80"/>
                <a:gd name="T37" fmla="*/ 2 h 3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335"/>
                <a:gd name="T59" fmla="*/ 80 w 80"/>
                <a:gd name="T60" fmla="*/ 335 h 3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335">
                  <a:moveTo>
                    <a:pt x="79" y="2"/>
                  </a:moveTo>
                  <a:lnTo>
                    <a:pt x="77" y="4"/>
                  </a:lnTo>
                  <a:lnTo>
                    <a:pt x="72" y="13"/>
                  </a:lnTo>
                  <a:lnTo>
                    <a:pt x="65" y="31"/>
                  </a:lnTo>
                  <a:lnTo>
                    <a:pt x="58" y="59"/>
                  </a:lnTo>
                  <a:lnTo>
                    <a:pt x="53" y="101"/>
                  </a:lnTo>
                  <a:lnTo>
                    <a:pt x="50" y="160"/>
                  </a:lnTo>
                  <a:lnTo>
                    <a:pt x="51" y="236"/>
                  </a:lnTo>
                  <a:lnTo>
                    <a:pt x="59" y="334"/>
                  </a:lnTo>
                  <a:lnTo>
                    <a:pt x="14" y="334"/>
                  </a:lnTo>
                  <a:lnTo>
                    <a:pt x="13" y="324"/>
                  </a:lnTo>
                  <a:lnTo>
                    <a:pt x="9" y="297"/>
                  </a:lnTo>
                  <a:lnTo>
                    <a:pt x="4" y="257"/>
                  </a:lnTo>
                  <a:lnTo>
                    <a:pt x="1" y="207"/>
                  </a:lnTo>
                  <a:lnTo>
                    <a:pt x="0" y="153"/>
                  </a:lnTo>
                  <a:lnTo>
                    <a:pt x="2" y="97"/>
                  </a:lnTo>
                  <a:lnTo>
                    <a:pt x="11" y="45"/>
                  </a:lnTo>
                  <a:lnTo>
                    <a:pt x="25" y="0"/>
                  </a:lnTo>
                  <a:lnTo>
                    <a:pt x="7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7" name="Freeform 90"/>
            <p:cNvSpPr>
              <a:spLocks/>
            </p:cNvSpPr>
            <p:nvPr/>
          </p:nvSpPr>
          <p:spPr bwMode="auto">
            <a:xfrm>
              <a:off x="851" y="3055"/>
              <a:ext cx="53" cy="262"/>
            </a:xfrm>
            <a:custGeom>
              <a:avLst/>
              <a:gdLst>
                <a:gd name="T0" fmla="*/ 16 w 53"/>
                <a:gd name="T1" fmla="*/ 5 h 262"/>
                <a:gd name="T2" fmla="*/ 15 w 53"/>
                <a:gd name="T3" fmla="*/ 10 h 262"/>
                <a:gd name="T4" fmla="*/ 11 w 53"/>
                <a:gd name="T5" fmla="*/ 25 h 262"/>
                <a:gd name="T6" fmla="*/ 7 w 53"/>
                <a:gd name="T7" fmla="*/ 49 h 262"/>
                <a:gd name="T8" fmla="*/ 3 w 53"/>
                <a:gd name="T9" fmla="*/ 79 h 262"/>
                <a:gd name="T10" fmla="*/ 0 w 53"/>
                <a:gd name="T11" fmla="*/ 117 h 262"/>
                <a:gd name="T12" fmla="*/ 0 w 53"/>
                <a:gd name="T13" fmla="*/ 160 h 262"/>
                <a:gd name="T14" fmla="*/ 5 w 53"/>
                <a:gd name="T15" fmla="*/ 208 h 262"/>
                <a:gd name="T16" fmla="*/ 14 w 53"/>
                <a:gd name="T17" fmla="*/ 261 h 262"/>
                <a:gd name="T18" fmla="*/ 50 w 53"/>
                <a:gd name="T19" fmla="*/ 259 h 262"/>
                <a:gd name="T20" fmla="*/ 48 w 53"/>
                <a:gd name="T21" fmla="*/ 251 h 262"/>
                <a:gd name="T22" fmla="*/ 45 w 53"/>
                <a:gd name="T23" fmla="*/ 230 h 262"/>
                <a:gd name="T24" fmla="*/ 41 w 53"/>
                <a:gd name="T25" fmla="*/ 199 h 262"/>
                <a:gd name="T26" fmla="*/ 37 w 53"/>
                <a:gd name="T27" fmla="*/ 160 h 262"/>
                <a:gd name="T28" fmla="*/ 35 w 53"/>
                <a:gd name="T29" fmla="*/ 118 h 262"/>
                <a:gd name="T30" fmla="*/ 36 w 53"/>
                <a:gd name="T31" fmla="*/ 76 h 262"/>
                <a:gd name="T32" fmla="*/ 41 w 53"/>
                <a:gd name="T33" fmla="*/ 36 h 262"/>
                <a:gd name="T34" fmla="*/ 52 w 53"/>
                <a:gd name="T35" fmla="*/ 3 h 262"/>
                <a:gd name="T36" fmla="*/ 52 w 53"/>
                <a:gd name="T37" fmla="*/ 2 h 262"/>
                <a:gd name="T38" fmla="*/ 52 w 53"/>
                <a:gd name="T39" fmla="*/ 2 h 262"/>
                <a:gd name="T40" fmla="*/ 51 w 53"/>
                <a:gd name="T41" fmla="*/ 1 h 262"/>
                <a:gd name="T42" fmla="*/ 49 w 53"/>
                <a:gd name="T43" fmla="*/ 0 h 262"/>
                <a:gd name="T44" fmla="*/ 45 w 53"/>
                <a:gd name="T45" fmla="*/ 0 h 262"/>
                <a:gd name="T46" fmla="*/ 38 w 53"/>
                <a:gd name="T47" fmla="*/ 0 h 262"/>
                <a:gd name="T48" fmla="*/ 29 w 53"/>
                <a:gd name="T49" fmla="*/ 2 h 262"/>
                <a:gd name="T50" fmla="*/ 16 w 53"/>
                <a:gd name="T51" fmla="*/ 5 h 2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3"/>
                <a:gd name="T79" fmla="*/ 0 h 262"/>
                <a:gd name="T80" fmla="*/ 53 w 53"/>
                <a:gd name="T81" fmla="*/ 262 h 2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3" h="262">
                  <a:moveTo>
                    <a:pt x="16" y="5"/>
                  </a:moveTo>
                  <a:lnTo>
                    <a:pt x="15" y="10"/>
                  </a:lnTo>
                  <a:lnTo>
                    <a:pt x="11" y="25"/>
                  </a:lnTo>
                  <a:lnTo>
                    <a:pt x="7" y="49"/>
                  </a:lnTo>
                  <a:lnTo>
                    <a:pt x="3" y="79"/>
                  </a:lnTo>
                  <a:lnTo>
                    <a:pt x="0" y="117"/>
                  </a:lnTo>
                  <a:lnTo>
                    <a:pt x="0" y="160"/>
                  </a:lnTo>
                  <a:lnTo>
                    <a:pt x="5" y="208"/>
                  </a:lnTo>
                  <a:lnTo>
                    <a:pt x="14" y="261"/>
                  </a:lnTo>
                  <a:lnTo>
                    <a:pt x="50" y="259"/>
                  </a:lnTo>
                  <a:lnTo>
                    <a:pt x="48" y="251"/>
                  </a:lnTo>
                  <a:lnTo>
                    <a:pt x="45" y="230"/>
                  </a:lnTo>
                  <a:lnTo>
                    <a:pt x="41" y="199"/>
                  </a:lnTo>
                  <a:lnTo>
                    <a:pt x="37" y="160"/>
                  </a:lnTo>
                  <a:lnTo>
                    <a:pt x="35" y="118"/>
                  </a:lnTo>
                  <a:lnTo>
                    <a:pt x="36" y="76"/>
                  </a:lnTo>
                  <a:lnTo>
                    <a:pt x="41" y="36"/>
                  </a:lnTo>
                  <a:lnTo>
                    <a:pt x="52" y="3"/>
                  </a:lnTo>
                  <a:lnTo>
                    <a:pt x="52" y="2"/>
                  </a:lnTo>
                  <a:lnTo>
                    <a:pt x="51" y="1"/>
                  </a:lnTo>
                  <a:lnTo>
                    <a:pt x="49" y="0"/>
                  </a:lnTo>
                  <a:lnTo>
                    <a:pt x="45" y="0"/>
                  </a:lnTo>
                  <a:lnTo>
                    <a:pt x="38" y="0"/>
                  </a:lnTo>
                  <a:lnTo>
                    <a:pt x="29" y="2"/>
                  </a:lnTo>
                  <a:lnTo>
                    <a:pt x="16"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8" name="Freeform 91"/>
            <p:cNvSpPr>
              <a:spLocks/>
            </p:cNvSpPr>
            <p:nvPr/>
          </p:nvSpPr>
          <p:spPr bwMode="auto">
            <a:xfrm>
              <a:off x="854" y="3073"/>
              <a:ext cx="44" cy="224"/>
            </a:xfrm>
            <a:custGeom>
              <a:avLst/>
              <a:gdLst>
                <a:gd name="T0" fmla="*/ 13 w 44"/>
                <a:gd name="T1" fmla="*/ 4 h 224"/>
                <a:gd name="T2" fmla="*/ 12 w 44"/>
                <a:gd name="T3" fmla="*/ 8 h 224"/>
                <a:gd name="T4" fmla="*/ 9 w 44"/>
                <a:gd name="T5" fmla="*/ 21 h 224"/>
                <a:gd name="T6" fmla="*/ 6 w 44"/>
                <a:gd name="T7" fmla="*/ 41 h 224"/>
                <a:gd name="T8" fmla="*/ 2 w 44"/>
                <a:gd name="T9" fmla="*/ 67 h 224"/>
                <a:gd name="T10" fmla="*/ 0 w 44"/>
                <a:gd name="T11" fmla="*/ 100 h 224"/>
                <a:gd name="T12" fmla="*/ 0 w 44"/>
                <a:gd name="T13" fmla="*/ 137 h 224"/>
                <a:gd name="T14" fmla="*/ 4 w 44"/>
                <a:gd name="T15" fmla="*/ 178 h 224"/>
                <a:gd name="T16" fmla="*/ 12 w 44"/>
                <a:gd name="T17" fmla="*/ 223 h 224"/>
                <a:gd name="T18" fmla="*/ 42 w 44"/>
                <a:gd name="T19" fmla="*/ 221 h 224"/>
                <a:gd name="T20" fmla="*/ 40 w 44"/>
                <a:gd name="T21" fmla="*/ 214 h 224"/>
                <a:gd name="T22" fmla="*/ 37 w 44"/>
                <a:gd name="T23" fmla="*/ 196 h 224"/>
                <a:gd name="T24" fmla="*/ 34 w 44"/>
                <a:gd name="T25" fmla="*/ 170 h 224"/>
                <a:gd name="T26" fmla="*/ 30 w 44"/>
                <a:gd name="T27" fmla="*/ 137 h 224"/>
                <a:gd name="T28" fmla="*/ 29 w 44"/>
                <a:gd name="T29" fmla="*/ 102 h 224"/>
                <a:gd name="T30" fmla="*/ 29 w 44"/>
                <a:gd name="T31" fmla="*/ 65 h 224"/>
                <a:gd name="T32" fmla="*/ 34 w 44"/>
                <a:gd name="T33" fmla="*/ 31 h 224"/>
                <a:gd name="T34" fmla="*/ 43 w 44"/>
                <a:gd name="T35" fmla="*/ 2 h 224"/>
                <a:gd name="T36" fmla="*/ 43 w 44"/>
                <a:gd name="T37" fmla="*/ 2 h 224"/>
                <a:gd name="T38" fmla="*/ 43 w 44"/>
                <a:gd name="T39" fmla="*/ 2 h 224"/>
                <a:gd name="T40" fmla="*/ 42 w 44"/>
                <a:gd name="T41" fmla="*/ 1 h 224"/>
                <a:gd name="T42" fmla="*/ 40 w 44"/>
                <a:gd name="T43" fmla="*/ 0 h 224"/>
                <a:gd name="T44" fmla="*/ 37 w 44"/>
                <a:gd name="T45" fmla="*/ 0 h 224"/>
                <a:gd name="T46" fmla="*/ 32 w 44"/>
                <a:gd name="T47" fmla="*/ 0 h 224"/>
                <a:gd name="T48" fmla="*/ 24 w 44"/>
                <a:gd name="T49" fmla="*/ 2 h 224"/>
                <a:gd name="T50" fmla="*/ 13 w 44"/>
                <a:gd name="T51" fmla="*/ 4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24"/>
                <a:gd name="T80" fmla="*/ 44 w 44"/>
                <a:gd name="T81" fmla="*/ 224 h 2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24">
                  <a:moveTo>
                    <a:pt x="13" y="4"/>
                  </a:moveTo>
                  <a:lnTo>
                    <a:pt x="12" y="8"/>
                  </a:lnTo>
                  <a:lnTo>
                    <a:pt x="9" y="21"/>
                  </a:lnTo>
                  <a:lnTo>
                    <a:pt x="6" y="41"/>
                  </a:lnTo>
                  <a:lnTo>
                    <a:pt x="2" y="67"/>
                  </a:lnTo>
                  <a:lnTo>
                    <a:pt x="0" y="100"/>
                  </a:lnTo>
                  <a:lnTo>
                    <a:pt x="0" y="137"/>
                  </a:lnTo>
                  <a:lnTo>
                    <a:pt x="4" y="178"/>
                  </a:lnTo>
                  <a:lnTo>
                    <a:pt x="12" y="223"/>
                  </a:lnTo>
                  <a:lnTo>
                    <a:pt x="42" y="221"/>
                  </a:lnTo>
                  <a:lnTo>
                    <a:pt x="40" y="214"/>
                  </a:lnTo>
                  <a:lnTo>
                    <a:pt x="37" y="196"/>
                  </a:lnTo>
                  <a:lnTo>
                    <a:pt x="34" y="170"/>
                  </a:lnTo>
                  <a:lnTo>
                    <a:pt x="30" y="137"/>
                  </a:lnTo>
                  <a:lnTo>
                    <a:pt x="29" y="102"/>
                  </a:lnTo>
                  <a:lnTo>
                    <a:pt x="29" y="65"/>
                  </a:lnTo>
                  <a:lnTo>
                    <a:pt x="34" y="31"/>
                  </a:lnTo>
                  <a:lnTo>
                    <a:pt x="43" y="2"/>
                  </a:lnTo>
                  <a:lnTo>
                    <a:pt x="42" y="1"/>
                  </a:lnTo>
                  <a:lnTo>
                    <a:pt x="40" y="0"/>
                  </a:lnTo>
                  <a:lnTo>
                    <a:pt x="37" y="0"/>
                  </a:lnTo>
                  <a:lnTo>
                    <a:pt x="32" y="0"/>
                  </a:lnTo>
                  <a:lnTo>
                    <a:pt x="24" y="2"/>
                  </a:lnTo>
                  <a:lnTo>
                    <a:pt x="1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9" name="Freeform 92"/>
            <p:cNvSpPr>
              <a:spLocks/>
            </p:cNvSpPr>
            <p:nvPr/>
          </p:nvSpPr>
          <p:spPr bwMode="auto">
            <a:xfrm>
              <a:off x="855" y="3090"/>
              <a:ext cx="38" cy="185"/>
            </a:xfrm>
            <a:custGeom>
              <a:avLst/>
              <a:gdLst>
                <a:gd name="T0" fmla="*/ 11 w 38"/>
                <a:gd name="T1" fmla="*/ 4 h 185"/>
                <a:gd name="T2" fmla="*/ 10 w 38"/>
                <a:gd name="T3" fmla="*/ 7 h 185"/>
                <a:gd name="T4" fmla="*/ 8 w 38"/>
                <a:gd name="T5" fmla="*/ 17 h 185"/>
                <a:gd name="T6" fmla="*/ 5 w 38"/>
                <a:gd name="T7" fmla="*/ 34 h 185"/>
                <a:gd name="T8" fmla="*/ 2 w 38"/>
                <a:gd name="T9" fmla="*/ 56 h 185"/>
                <a:gd name="T10" fmla="*/ 0 w 38"/>
                <a:gd name="T11" fmla="*/ 82 h 185"/>
                <a:gd name="T12" fmla="*/ 0 w 38"/>
                <a:gd name="T13" fmla="*/ 113 h 185"/>
                <a:gd name="T14" fmla="*/ 3 w 38"/>
                <a:gd name="T15" fmla="*/ 147 h 185"/>
                <a:gd name="T16" fmla="*/ 10 w 38"/>
                <a:gd name="T17" fmla="*/ 184 h 185"/>
                <a:gd name="T18" fmla="*/ 35 w 38"/>
                <a:gd name="T19" fmla="*/ 183 h 185"/>
                <a:gd name="T20" fmla="*/ 34 w 38"/>
                <a:gd name="T21" fmla="*/ 177 h 185"/>
                <a:gd name="T22" fmla="*/ 32 w 38"/>
                <a:gd name="T23" fmla="*/ 162 h 185"/>
                <a:gd name="T24" fmla="*/ 29 w 38"/>
                <a:gd name="T25" fmla="*/ 140 h 185"/>
                <a:gd name="T26" fmla="*/ 26 w 38"/>
                <a:gd name="T27" fmla="*/ 113 h 185"/>
                <a:gd name="T28" fmla="*/ 25 w 38"/>
                <a:gd name="T29" fmla="*/ 84 h 185"/>
                <a:gd name="T30" fmla="*/ 26 w 38"/>
                <a:gd name="T31" fmla="*/ 54 h 185"/>
                <a:gd name="T32" fmla="*/ 29 w 38"/>
                <a:gd name="T33" fmla="*/ 26 h 185"/>
                <a:gd name="T34" fmla="*/ 37 w 38"/>
                <a:gd name="T35" fmla="*/ 2 h 185"/>
                <a:gd name="T36" fmla="*/ 37 w 38"/>
                <a:gd name="T37" fmla="*/ 2 h 185"/>
                <a:gd name="T38" fmla="*/ 37 w 38"/>
                <a:gd name="T39" fmla="*/ 1 h 185"/>
                <a:gd name="T40" fmla="*/ 36 w 38"/>
                <a:gd name="T41" fmla="*/ 0 h 185"/>
                <a:gd name="T42" fmla="*/ 35 w 38"/>
                <a:gd name="T43" fmla="*/ 0 h 185"/>
                <a:gd name="T44" fmla="*/ 32 w 38"/>
                <a:gd name="T45" fmla="*/ 0 h 185"/>
                <a:gd name="T46" fmla="*/ 27 w 38"/>
                <a:gd name="T47" fmla="*/ 0 h 185"/>
                <a:gd name="T48" fmla="*/ 21 w 38"/>
                <a:gd name="T49" fmla="*/ 1 h 185"/>
                <a:gd name="T50" fmla="*/ 11 w 38"/>
                <a:gd name="T51" fmla="*/ 4 h 1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185"/>
                <a:gd name="T80" fmla="*/ 38 w 38"/>
                <a:gd name="T81" fmla="*/ 185 h 1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185">
                  <a:moveTo>
                    <a:pt x="11" y="4"/>
                  </a:moveTo>
                  <a:lnTo>
                    <a:pt x="10" y="7"/>
                  </a:lnTo>
                  <a:lnTo>
                    <a:pt x="8" y="17"/>
                  </a:lnTo>
                  <a:lnTo>
                    <a:pt x="5" y="34"/>
                  </a:lnTo>
                  <a:lnTo>
                    <a:pt x="2" y="56"/>
                  </a:lnTo>
                  <a:lnTo>
                    <a:pt x="0" y="82"/>
                  </a:lnTo>
                  <a:lnTo>
                    <a:pt x="0" y="113"/>
                  </a:lnTo>
                  <a:lnTo>
                    <a:pt x="3" y="147"/>
                  </a:lnTo>
                  <a:lnTo>
                    <a:pt x="10" y="184"/>
                  </a:lnTo>
                  <a:lnTo>
                    <a:pt x="35" y="183"/>
                  </a:lnTo>
                  <a:lnTo>
                    <a:pt x="34" y="177"/>
                  </a:lnTo>
                  <a:lnTo>
                    <a:pt x="32" y="162"/>
                  </a:lnTo>
                  <a:lnTo>
                    <a:pt x="29" y="140"/>
                  </a:lnTo>
                  <a:lnTo>
                    <a:pt x="26" y="113"/>
                  </a:lnTo>
                  <a:lnTo>
                    <a:pt x="25" y="84"/>
                  </a:lnTo>
                  <a:lnTo>
                    <a:pt x="26" y="54"/>
                  </a:lnTo>
                  <a:lnTo>
                    <a:pt x="29" y="26"/>
                  </a:lnTo>
                  <a:lnTo>
                    <a:pt x="37" y="2"/>
                  </a:lnTo>
                  <a:lnTo>
                    <a:pt x="37" y="1"/>
                  </a:lnTo>
                  <a:lnTo>
                    <a:pt x="36" y="0"/>
                  </a:lnTo>
                  <a:lnTo>
                    <a:pt x="35" y="0"/>
                  </a:lnTo>
                  <a:lnTo>
                    <a:pt x="32" y="0"/>
                  </a:lnTo>
                  <a:lnTo>
                    <a:pt x="27" y="0"/>
                  </a:lnTo>
                  <a:lnTo>
                    <a:pt x="21" y="1"/>
                  </a:lnTo>
                  <a:lnTo>
                    <a:pt x="11"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0" name="Freeform 93"/>
            <p:cNvSpPr>
              <a:spLocks/>
            </p:cNvSpPr>
            <p:nvPr/>
          </p:nvSpPr>
          <p:spPr bwMode="auto">
            <a:xfrm>
              <a:off x="857" y="3108"/>
              <a:ext cx="30" cy="147"/>
            </a:xfrm>
            <a:custGeom>
              <a:avLst/>
              <a:gdLst>
                <a:gd name="T0" fmla="*/ 9 w 30"/>
                <a:gd name="T1" fmla="*/ 3 h 147"/>
                <a:gd name="T2" fmla="*/ 8 w 30"/>
                <a:gd name="T3" fmla="*/ 6 h 147"/>
                <a:gd name="T4" fmla="*/ 6 w 30"/>
                <a:gd name="T5" fmla="*/ 14 h 147"/>
                <a:gd name="T6" fmla="*/ 4 w 30"/>
                <a:gd name="T7" fmla="*/ 27 h 147"/>
                <a:gd name="T8" fmla="*/ 2 w 30"/>
                <a:gd name="T9" fmla="*/ 45 h 147"/>
                <a:gd name="T10" fmla="*/ 0 w 30"/>
                <a:gd name="T11" fmla="*/ 65 h 147"/>
                <a:gd name="T12" fmla="*/ 0 w 30"/>
                <a:gd name="T13" fmla="*/ 90 h 147"/>
                <a:gd name="T14" fmla="*/ 3 w 30"/>
                <a:gd name="T15" fmla="*/ 117 h 147"/>
                <a:gd name="T16" fmla="*/ 8 w 30"/>
                <a:gd name="T17" fmla="*/ 146 h 147"/>
                <a:gd name="T18" fmla="*/ 28 w 30"/>
                <a:gd name="T19" fmla="*/ 145 h 147"/>
                <a:gd name="T20" fmla="*/ 27 w 30"/>
                <a:gd name="T21" fmla="*/ 140 h 147"/>
                <a:gd name="T22" fmla="*/ 25 w 30"/>
                <a:gd name="T23" fmla="*/ 128 h 147"/>
                <a:gd name="T24" fmla="*/ 23 w 30"/>
                <a:gd name="T25" fmla="*/ 111 h 147"/>
                <a:gd name="T26" fmla="*/ 20 w 30"/>
                <a:gd name="T27" fmla="*/ 90 h 147"/>
                <a:gd name="T28" fmla="*/ 19 w 30"/>
                <a:gd name="T29" fmla="*/ 67 h 147"/>
                <a:gd name="T30" fmla="*/ 20 w 30"/>
                <a:gd name="T31" fmla="*/ 43 h 147"/>
                <a:gd name="T32" fmla="*/ 23 w 30"/>
                <a:gd name="T33" fmla="*/ 21 h 147"/>
                <a:gd name="T34" fmla="*/ 29 w 30"/>
                <a:gd name="T35" fmla="*/ 2 h 147"/>
                <a:gd name="T36" fmla="*/ 29 w 30"/>
                <a:gd name="T37" fmla="*/ 1 h 147"/>
                <a:gd name="T38" fmla="*/ 29 w 30"/>
                <a:gd name="T39" fmla="*/ 0 h 147"/>
                <a:gd name="T40" fmla="*/ 27 w 30"/>
                <a:gd name="T41" fmla="*/ 0 h 147"/>
                <a:gd name="T42" fmla="*/ 25 w 30"/>
                <a:gd name="T43" fmla="*/ 0 h 147"/>
                <a:gd name="T44" fmla="*/ 21 w 30"/>
                <a:gd name="T45" fmla="*/ 0 h 147"/>
                <a:gd name="T46" fmla="*/ 16 w 30"/>
                <a:gd name="T47" fmla="*/ 2 h 147"/>
                <a:gd name="T48" fmla="*/ 9 w 30"/>
                <a:gd name="T49" fmla="*/ 3 h 1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
                <a:gd name="T76" fmla="*/ 0 h 147"/>
                <a:gd name="T77" fmla="*/ 30 w 30"/>
                <a:gd name="T78" fmla="*/ 147 h 1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 h="147">
                  <a:moveTo>
                    <a:pt x="9" y="3"/>
                  </a:moveTo>
                  <a:lnTo>
                    <a:pt x="8" y="6"/>
                  </a:lnTo>
                  <a:lnTo>
                    <a:pt x="6" y="14"/>
                  </a:lnTo>
                  <a:lnTo>
                    <a:pt x="4" y="27"/>
                  </a:lnTo>
                  <a:lnTo>
                    <a:pt x="2" y="45"/>
                  </a:lnTo>
                  <a:lnTo>
                    <a:pt x="0" y="65"/>
                  </a:lnTo>
                  <a:lnTo>
                    <a:pt x="0" y="90"/>
                  </a:lnTo>
                  <a:lnTo>
                    <a:pt x="3" y="117"/>
                  </a:lnTo>
                  <a:lnTo>
                    <a:pt x="8" y="146"/>
                  </a:lnTo>
                  <a:lnTo>
                    <a:pt x="28" y="145"/>
                  </a:lnTo>
                  <a:lnTo>
                    <a:pt x="27" y="140"/>
                  </a:lnTo>
                  <a:lnTo>
                    <a:pt x="25" y="128"/>
                  </a:lnTo>
                  <a:lnTo>
                    <a:pt x="23" y="111"/>
                  </a:lnTo>
                  <a:lnTo>
                    <a:pt x="20" y="90"/>
                  </a:lnTo>
                  <a:lnTo>
                    <a:pt x="19" y="67"/>
                  </a:lnTo>
                  <a:lnTo>
                    <a:pt x="20" y="43"/>
                  </a:lnTo>
                  <a:lnTo>
                    <a:pt x="23" y="21"/>
                  </a:lnTo>
                  <a:lnTo>
                    <a:pt x="29" y="2"/>
                  </a:lnTo>
                  <a:lnTo>
                    <a:pt x="29" y="1"/>
                  </a:lnTo>
                  <a:lnTo>
                    <a:pt x="29" y="0"/>
                  </a:lnTo>
                  <a:lnTo>
                    <a:pt x="27" y="0"/>
                  </a:lnTo>
                  <a:lnTo>
                    <a:pt x="25" y="0"/>
                  </a:lnTo>
                  <a:lnTo>
                    <a:pt x="21" y="0"/>
                  </a:lnTo>
                  <a:lnTo>
                    <a:pt x="16" y="2"/>
                  </a:lnTo>
                  <a:lnTo>
                    <a:pt x="9"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1" name="Freeform 94"/>
            <p:cNvSpPr>
              <a:spLocks/>
            </p:cNvSpPr>
            <p:nvPr/>
          </p:nvSpPr>
          <p:spPr bwMode="auto">
            <a:xfrm>
              <a:off x="860" y="3126"/>
              <a:ext cx="22" cy="109"/>
            </a:xfrm>
            <a:custGeom>
              <a:avLst/>
              <a:gdLst>
                <a:gd name="T0" fmla="*/ 6 w 22"/>
                <a:gd name="T1" fmla="*/ 2 h 109"/>
                <a:gd name="T2" fmla="*/ 6 w 22"/>
                <a:gd name="T3" fmla="*/ 4 h 109"/>
                <a:gd name="T4" fmla="*/ 5 w 22"/>
                <a:gd name="T5" fmla="*/ 10 h 109"/>
                <a:gd name="T6" fmla="*/ 2 w 22"/>
                <a:gd name="T7" fmla="*/ 20 h 109"/>
                <a:gd name="T8" fmla="*/ 1 w 22"/>
                <a:gd name="T9" fmla="*/ 33 h 109"/>
                <a:gd name="T10" fmla="*/ 0 w 22"/>
                <a:gd name="T11" fmla="*/ 49 h 109"/>
                <a:gd name="T12" fmla="*/ 0 w 22"/>
                <a:gd name="T13" fmla="*/ 66 h 109"/>
                <a:gd name="T14" fmla="*/ 2 w 22"/>
                <a:gd name="T15" fmla="*/ 86 h 109"/>
                <a:gd name="T16" fmla="*/ 6 w 22"/>
                <a:gd name="T17" fmla="*/ 108 h 109"/>
                <a:gd name="T18" fmla="*/ 20 w 22"/>
                <a:gd name="T19" fmla="*/ 107 h 109"/>
                <a:gd name="T20" fmla="*/ 20 w 22"/>
                <a:gd name="T21" fmla="*/ 104 h 109"/>
                <a:gd name="T22" fmla="*/ 18 w 22"/>
                <a:gd name="T23" fmla="*/ 95 h 109"/>
                <a:gd name="T24" fmla="*/ 17 w 22"/>
                <a:gd name="T25" fmla="*/ 82 h 109"/>
                <a:gd name="T26" fmla="*/ 15 w 22"/>
                <a:gd name="T27" fmla="*/ 66 h 109"/>
                <a:gd name="T28" fmla="*/ 14 w 22"/>
                <a:gd name="T29" fmla="*/ 49 h 109"/>
                <a:gd name="T30" fmla="*/ 15 w 22"/>
                <a:gd name="T31" fmla="*/ 31 h 109"/>
                <a:gd name="T32" fmla="*/ 17 w 22"/>
                <a:gd name="T33" fmla="*/ 15 h 109"/>
                <a:gd name="T34" fmla="*/ 21 w 22"/>
                <a:gd name="T35" fmla="*/ 1 h 109"/>
                <a:gd name="T36" fmla="*/ 21 w 22"/>
                <a:gd name="T37" fmla="*/ 1 h 109"/>
                <a:gd name="T38" fmla="*/ 21 w 22"/>
                <a:gd name="T39" fmla="*/ 0 h 109"/>
                <a:gd name="T40" fmla="*/ 20 w 22"/>
                <a:gd name="T41" fmla="*/ 0 h 109"/>
                <a:gd name="T42" fmla="*/ 18 w 22"/>
                <a:gd name="T43" fmla="*/ 0 h 109"/>
                <a:gd name="T44" fmla="*/ 16 w 22"/>
                <a:gd name="T45" fmla="*/ 0 h 109"/>
                <a:gd name="T46" fmla="*/ 12 w 22"/>
                <a:gd name="T47" fmla="*/ 1 h 109"/>
                <a:gd name="T48" fmla="*/ 6 w 22"/>
                <a:gd name="T49" fmla="*/ 2 h 1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09"/>
                <a:gd name="T77" fmla="*/ 22 w 22"/>
                <a:gd name="T78" fmla="*/ 109 h 10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09">
                  <a:moveTo>
                    <a:pt x="6" y="2"/>
                  </a:moveTo>
                  <a:lnTo>
                    <a:pt x="6" y="4"/>
                  </a:lnTo>
                  <a:lnTo>
                    <a:pt x="5" y="10"/>
                  </a:lnTo>
                  <a:lnTo>
                    <a:pt x="2" y="20"/>
                  </a:lnTo>
                  <a:lnTo>
                    <a:pt x="1" y="33"/>
                  </a:lnTo>
                  <a:lnTo>
                    <a:pt x="0" y="49"/>
                  </a:lnTo>
                  <a:lnTo>
                    <a:pt x="0" y="66"/>
                  </a:lnTo>
                  <a:lnTo>
                    <a:pt x="2" y="86"/>
                  </a:lnTo>
                  <a:lnTo>
                    <a:pt x="6" y="108"/>
                  </a:lnTo>
                  <a:lnTo>
                    <a:pt x="20" y="107"/>
                  </a:lnTo>
                  <a:lnTo>
                    <a:pt x="20" y="104"/>
                  </a:lnTo>
                  <a:lnTo>
                    <a:pt x="18" y="95"/>
                  </a:lnTo>
                  <a:lnTo>
                    <a:pt x="17" y="82"/>
                  </a:lnTo>
                  <a:lnTo>
                    <a:pt x="15" y="66"/>
                  </a:lnTo>
                  <a:lnTo>
                    <a:pt x="14" y="49"/>
                  </a:lnTo>
                  <a:lnTo>
                    <a:pt x="15" y="31"/>
                  </a:lnTo>
                  <a:lnTo>
                    <a:pt x="17" y="15"/>
                  </a:lnTo>
                  <a:lnTo>
                    <a:pt x="21" y="1"/>
                  </a:lnTo>
                  <a:lnTo>
                    <a:pt x="21" y="0"/>
                  </a:lnTo>
                  <a:lnTo>
                    <a:pt x="20" y="0"/>
                  </a:lnTo>
                  <a:lnTo>
                    <a:pt x="18" y="0"/>
                  </a:lnTo>
                  <a:lnTo>
                    <a:pt x="16" y="0"/>
                  </a:lnTo>
                  <a:lnTo>
                    <a:pt x="12" y="1"/>
                  </a:lnTo>
                  <a:lnTo>
                    <a:pt x="6"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2" name="Freeform 95"/>
            <p:cNvSpPr>
              <a:spLocks/>
            </p:cNvSpPr>
            <p:nvPr/>
          </p:nvSpPr>
          <p:spPr bwMode="auto">
            <a:xfrm>
              <a:off x="1153" y="3021"/>
              <a:ext cx="71" cy="292"/>
            </a:xfrm>
            <a:custGeom>
              <a:avLst/>
              <a:gdLst>
                <a:gd name="T0" fmla="*/ 70 w 71"/>
                <a:gd name="T1" fmla="*/ 2 h 292"/>
                <a:gd name="T2" fmla="*/ 68 w 71"/>
                <a:gd name="T3" fmla="*/ 4 h 292"/>
                <a:gd name="T4" fmla="*/ 64 w 71"/>
                <a:gd name="T5" fmla="*/ 12 h 292"/>
                <a:gd name="T6" fmla="*/ 58 w 71"/>
                <a:gd name="T7" fmla="*/ 27 h 292"/>
                <a:gd name="T8" fmla="*/ 52 w 71"/>
                <a:gd name="T9" fmla="*/ 52 h 292"/>
                <a:gd name="T10" fmla="*/ 47 w 71"/>
                <a:gd name="T11" fmla="*/ 88 h 292"/>
                <a:gd name="T12" fmla="*/ 44 w 71"/>
                <a:gd name="T13" fmla="*/ 139 h 292"/>
                <a:gd name="T14" fmla="*/ 46 w 71"/>
                <a:gd name="T15" fmla="*/ 206 h 292"/>
                <a:gd name="T16" fmla="*/ 52 w 71"/>
                <a:gd name="T17" fmla="*/ 291 h 292"/>
                <a:gd name="T18" fmla="*/ 13 w 71"/>
                <a:gd name="T19" fmla="*/ 291 h 292"/>
                <a:gd name="T20" fmla="*/ 12 w 71"/>
                <a:gd name="T21" fmla="*/ 283 h 292"/>
                <a:gd name="T22" fmla="*/ 8 w 71"/>
                <a:gd name="T23" fmla="*/ 259 h 292"/>
                <a:gd name="T24" fmla="*/ 5 w 71"/>
                <a:gd name="T25" fmla="*/ 224 h 292"/>
                <a:gd name="T26" fmla="*/ 1 w 71"/>
                <a:gd name="T27" fmla="*/ 180 h 292"/>
                <a:gd name="T28" fmla="*/ 0 w 71"/>
                <a:gd name="T29" fmla="*/ 133 h 292"/>
                <a:gd name="T30" fmla="*/ 2 w 71"/>
                <a:gd name="T31" fmla="*/ 85 h 292"/>
                <a:gd name="T32" fmla="*/ 9 w 71"/>
                <a:gd name="T33" fmla="*/ 39 h 292"/>
                <a:gd name="T34" fmla="*/ 23 w 71"/>
                <a:gd name="T35" fmla="*/ 0 h 292"/>
                <a:gd name="T36" fmla="*/ 70 w 71"/>
                <a:gd name="T37" fmla="*/ 2 h 2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1"/>
                <a:gd name="T58" fmla="*/ 0 h 292"/>
                <a:gd name="T59" fmla="*/ 71 w 71"/>
                <a:gd name="T60" fmla="*/ 292 h 2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1" h="292">
                  <a:moveTo>
                    <a:pt x="70" y="2"/>
                  </a:moveTo>
                  <a:lnTo>
                    <a:pt x="68" y="4"/>
                  </a:lnTo>
                  <a:lnTo>
                    <a:pt x="64" y="12"/>
                  </a:lnTo>
                  <a:lnTo>
                    <a:pt x="58" y="27"/>
                  </a:lnTo>
                  <a:lnTo>
                    <a:pt x="52" y="52"/>
                  </a:lnTo>
                  <a:lnTo>
                    <a:pt x="47" y="88"/>
                  </a:lnTo>
                  <a:lnTo>
                    <a:pt x="44" y="139"/>
                  </a:lnTo>
                  <a:lnTo>
                    <a:pt x="46" y="206"/>
                  </a:lnTo>
                  <a:lnTo>
                    <a:pt x="52" y="291"/>
                  </a:lnTo>
                  <a:lnTo>
                    <a:pt x="13" y="291"/>
                  </a:lnTo>
                  <a:lnTo>
                    <a:pt x="12" y="283"/>
                  </a:lnTo>
                  <a:lnTo>
                    <a:pt x="8" y="259"/>
                  </a:lnTo>
                  <a:lnTo>
                    <a:pt x="5" y="224"/>
                  </a:lnTo>
                  <a:lnTo>
                    <a:pt x="1" y="180"/>
                  </a:lnTo>
                  <a:lnTo>
                    <a:pt x="0" y="133"/>
                  </a:lnTo>
                  <a:lnTo>
                    <a:pt x="2" y="85"/>
                  </a:lnTo>
                  <a:lnTo>
                    <a:pt x="9" y="39"/>
                  </a:lnTo>
                  <a:lnTo>
                    <a:pt x="23" y="0"/>
                  </a:lnTo>
                  <a:lnTo>
                    <a:pt x="70"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3" name="Freeform 96"/>
            <p:cNvSpPr>
              <a:spLocks/>
            </p:cNvSpPr>
            <p:nvPr/>
          </p:nvSpPr>
          <p:spPr bwMode="auto">
            <a:xfrm>
              <a:off x="1156" y="3041"/>
              <a:ext cx="60" cy="250"/>
            </a:xfrm>
            <a:custGeom>
              <a:avLst/>
              <a:gdLst>
                <a:gd name="T0" fmla="*/ 59 w 60"/>
                <a:gd name="T1" fmla="*/ 2 h 250"/>
                <a:gd name="T2" fmla="*/ 57 w 60"/>
                <a:gd name="T3" fmla="*/ 4 h 250"/>
                <a:gd name="T4" fmla="*/ 54 w 60"/>
                <a:gd name="T5" fmla="*/ 10 h 250"/>
                <a:gd name="T6" fmla="*/ 49 w 60"/>
                <a:gd name="T7" fmla="*/ 23 h 250"/>
                <a:gd name="T8" fmla="*/ 43 w 60"/>
                <a:gd name="T9" fmla="*/ 44 h 250"/>
                <a:gd name="T10" fmla="*/ 39 w 60"/>
                <a:gd name="T11" fmla="*/ 75 h 250"/>
                <a:gd name="T12" fmla="*/ 37 w 60"/>
                <a:gd name="T13" fmla="*/ 119 h 250"/>
                <a:gd name="T14" fmla="*/ 38 w 60"/>
                <a:gd name="T15" fmla="*/ 176 h 250"/>
                <a:gd name="T16" fmla="*/ 44 w 60"/>
                <a:gd name="T17" fmla="*/ 249 h 250"/>
                <a:gd name="T18" fmla="*/ 11 w 60"/>
                <a:gd name="T19" fmla="*/ 249 h 250"/>
                <a:gd name="T20" fmla="*/ 9 w 60"/>
                <a:gd name="T21" fmla="*/ 242 h 250"/>
                <a:gd name="T22" fmla="*/ 7 w 60"/>
                <a:gd name="T23" fmla="*/ 222 h 250"/>
                <a:gd name="T24" fmla="*/ 3 w 60"/>
                <a:gd name="T25" fmla="*/ 191 h 250"/>
                <a:gd name="T26" fmla="*/ 1 w 60"/>
                <a:gd name="T27" fmla="*/ 154 h 250"/>
                <a:gd name="T28" fmla="*/ 0 w 60"/>
                <a:gd name="T29" fmla="*/ 114 h 250"/>
                <a:gd name="T30" fmla="*/ 2 w 60"/>
                <a:gd name="T31" fmla="*/ 73 h 250"/>
                <a:gd name="T32" fmla="*/ 8 w 60"/>
                <a:gd name="T33" fmla="*/ 33 h 250"/>
                <a:gd name="T34" fmla="*/ 19 w 60"/>
                <a:gd name="T35" fmla="*/ 0 h 250"/>
                <a:gd name="T36" fmla="*/ 59 w 60"/>
                <a:gd name="T37" fmla="*/ 2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250"/>
                <a:gd name="T59" fmla="*/ 60 w 60"/>
                <a:gd name="T60" fmla="*/ 250 h 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250">
                  <a:moveTo>
                    <a:pt x="59" y="2"/>
                  </a:moveTo>
                  <a:lnTo>
                    <a:pt x="57" y="4"/>
                  </a:lnTo>
                  <a:lnTo>
                    <a:pt x="54" y="10"/>
                  </a:lnTo>
                  <a:lnTo>
                    <a:pt x="49" y="23"/>
                  </a:lnTo>
                  <a:lnTo>
                    <a:pt x="43" y="44"/>
                  </a:lnTo>
                  <a:lnTo>
                    <a:pt x="39" y="75"/>
                  </a:lnTo>
                  <a:lnTo>
                    <a:pt x="37" y="119"/>
                  </a:lnTo>
                  <a:lnTo>
                    <a:pt x="38" y="176"/>
                  </a:lnTo>
                  <a:lnTo>
                    <a:pt x="44" y="249"/>
                  </a:lnTo>
                  <a:lnTo>
                    <a:pt x="11" y="249"/>
                  </a:lnTo>
                  <a:lnTo>
                    <a:pt x="9" y="242"/>
                  </a:lnTo>
                  <a:lnTo>
                    <a:pt x="7" y="222"/>
                  </a:lnTo>
                  <a:lnTo>
                    <a:pt x="3" y="191"/>
                  </a:lnTo>
                  <a:lnTo>
                    <a:pt x="1" y="154"/>
                  </a:lnTo>
                  <a:lnTo>
                    <a:pt x="0" y="114"/>
                  </a:lnTo>
                  <a:lnTo>
                    <a:pt x="2" y="73"/>
                  </a:lnTo>
                  <a:lnTo>
                    <a:pt x="8" y="33"/>
                  </a:lnTo>
                  <a:lnTo>
                    <a:pt x="19" y="0"/>
                  </a:lnTo>
                  <a:lnTo>
                    <a:pt x="5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4" name="Freeform 97"/>
            <p:cNvSpPr>
              <a:spLocks/>
            </p:cNvSpPr>
            <p:nvPr/>
          </p:nvSpPr>
          <p:spPr bwMode="auto">
            <a:xfrm>
              <a:off x="1158" y="3061"/>
              <a:ext cx="50" cy="207"/>
            </a:xfrm>
            <a:custGeom>
              <a:avLst/>
              <a:gdLst>
                <a:gd name="T0" fmla="*/ 49 w 50"/>
                <a:gd name="T1" fmla="*/ 2 h 207"/>
                <a:gd name="T2" fmla="*/ 48 w 50"/>
                <a:gd name="T3" fmla="*/ 3 h 207"/>
                <a:gd name="T4" fmla="*/ 45 w 50"/>
                <a:gd name="T5" fmla="*/ 8 h 207"/>
                <a:gd name="T6" fmla="*/ 41 w 50"/>
                <a:gd name="T7" fmla="*/ 19 h 207"/>
                <a:gd name="T8" fmla="*/ 36 w 50"/>
                <a:gd name="T9" fmla="*/ 36 h 207"/>
                <a:gd name="T10" fmla="*/ 33 w 50"/>
                <a:gd name="T11" fmla="*/ 62 h 207"/>
                <a:gd name="T12" fmla="*/ 31 w 50"/>
                <a:gd name="T13" fmla="*/ 98 h 207"/>
                <a:gd name="T14" fmla="*/ 32 w 50"/>
                <a:gd name="T15" fmla="*/ 146 h 207"/>
                <a:gd name="T16" fmla="*/ 37 w 50"/>
                <a:gd name="T17" fmla="*/ 206 h 207"/>
                <a:gd name="T18" fmla="*/ 9 w 50"/>
                <a:gd name="T19" fmla="*/ 206 h 207"/>
                <a:gd name="T20" fmla="*/ 9 w 50"/>
                <a:gd name="T21" fmla="*/ 200 h 207"/>
                <a:gd name="T22" fmla="*/ 6 w 50"/>
                <a:gd name="T23" fmla="*/ 183 h 207"/>
                <a:gd name="T24" fmla="*/ 3 w 50"/>
                <a:gd name="T25" fmla="*/ 158 h 207"/>
                <a:gd name="T26" fmla="*/ 1 w 50"/>
                <a:gd name="T27" fmla="*/ 128 h 207"/>
                <a:gd name="T28" fmla="*/ 0 w 50"/>
                <a:gd name="T29" fmla="*/ 94 h 207"/>
                <a:gd name="T30" fmla="*/ 1 w 50"/>
                <a:gd name="T31" fmla="*/ 60 h 207"/>
                <a:gd name="T32" fmla="*/ 7 w 50"/>
                <a:gd name="T33" fmla="*/ 28 h 207"/>
                <a:gd name="T34" fmla="*/ 16 w 50"/>
                <a:gd name="T35" fmla="*/ 0 h 207"/>
                <a:gd name="T36" fmla="*/ 49 w 50"/>
                <a:gd name="T37" fmla="*/ 2 h 2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0"/>
                <a:gd name="T58" fmla="*/ 0 h 207"/>
                <a:gd name="T59" fmla="*/ 50 w 50"/>
                <a:gd name="T60" fmla="*/ 207 h 2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0" h="207">
                  <a:moveTo>
                    <a:pt x="49" y="2"/>
                  </a:moveTo>
                  <a:lnTo>
                    <a:pt x="48" y="3"/>
                  </a:lnTo>
                  <a:lnTo>
                    <a:pt x="45" y="8"/>
                  </a:lnTo>
                  <a:lnTo>
                    <a:pt x="41" y="19"/>
                  </a:lnTo>
                  <a:lnTo>
                    <a:pt x="36" y="36"/>
                  </a:lnTo>
                  <a:lnTo>
                    <a:pt x="33" y="62"/>
                  </a:lnTo>
                  <a:lnTo>
                    <a:pt x="31" y="98"/>
                  </a:lnTo>
                  <a:lnTo>
                    <a:pt x="32" y="146"/>
                  </a:lnTo>
                  <a:lnTo>
                    <a:pt x="37" y="206"/>
                  </a:lnTo>
                  <a:lnTo>
                    <a:pt x="9" y="206"/>
                  </a:lnTo>
                  <a:lnTo>
                    <a:pt x="9" y="200"/>
                  </a:lnTo>
                  <a:lnTo>
                    <a:pt x="6" y="183"/>
                  </a:lnTo>
                  <a:lnTo>
                    <a:pt x="3" y="158"/>
                  </a:lnTo>
                  <a:lnTo>
                    <a:pt x="1" y="128"/>
                  </a:lnTo>
                  <a:lnTo>
                    <a:pt x="0" y="94"/>
                  </a:lnTo>
                  <a:lnTo>
                    <a:pt x="1" y="60"/>
                  </a:lnTo>
                  <a:lnTo>
                    <a:pt x="7" y="28"/>
                  </a:lnTo>
                  <a:lnTo>
                    <a:pt x="16" y="0"/>
                  </a:lnTo>
                  <a:lnTo>
                    <a:pt x="4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5" name="Freeform 98"/>
            <p:cNvSpPr>
              <a:spLocks/>
            </p:cNvSpPr>
            <p:nvPr/>
          </p:nvSpPr>
          <p:spPr bwMode="auto">
            <a:xfrm>
              <a:off x="1161" y="3081"/>
              <a:ext cx="40" cy="165"/>
            </a:xfrm>
            <a:custGeom>
              <a:avLst/>
              <a:gdLst>
                <a:gd name="T0" fmla="*/ 39 w 40"/>
                <a:gd name="T1" fmla="*/ 2 h 165"/>
                <a:gd name="T2" fmla="*/ 38 w 40"/>
                <a:gd name="T3" fmla="*/ 3 h 165"/>
                <a:gd name="T4" fmla="*/ 35 w 40"/>
                <a:gd name="T5" fmla="*/ 7 h 165"/>
                <a:gd name="T6" fmla="*/ 32 w 40"/>
                <a:gd name="T7" fmla="*/ 15 h 165"/>
                <a:gd name="T8" fmla="*/ 29 w 40"/>
                <a:gd name="T9" fmla="*/ 29 h 165"/>
                <a:gd name="T10" fmla="*/ 26 w 40"/>
                <a:gd name="T11" fmla="*/ 50 h 165"/>
                <a:gd name="T12" fmla="*/ 24 w 40"/>
                <a:gd name="T13" fmla="*/ 78 h 165"/>
                <a:gd name="T14" fmla="*/ 25 w 40"/>
                <a:gd name="T15" fmla="*/ 116 h 165"/>
                <a:gd name="T16" fmla="*/ 29 w 40"/>
                <a:gd name="T17" fmla="*/ 164 h 165"/>
                <a:gd name="T18" fmla="*/ 7 w 40"/>
                <a:gd name="T19" fmla="*/ 164 h 165"/>
                <a:gd name="T20" fmla="*/ 6 w 40"/>
                <a:gd name="T21" fmla="*/ 159 h 165"/>
                <a:gd name="T22" fmla="*/ 4 w 40"/>
                <a:gd name="T23" fmla="*/ 146 h 165"/>
                <a:gd name="T24" fmla="*/ 2 w 40"/>
                <a:gd name="T25" fmla="*/ 126 h 165"/>
                <a:gd name="T26" fmla="*/ 1 w 40"/>
                <a:gd name="T27" fmla="*/ 102 h 165"/>
                <a:gd name="T28" fmla="*/ 0 w 40"/>
                <a:gd name="T29" fmla="*/ 75 h 165"/>
                <a:gd name="T30" fmla="*/ 2 w 40"/>
                <a:gd name="T31" fmla="*/ 48 h 165"/>
                <a:gd name="T32" fmla="*/ 6 w 40"/>
                <a:gd name="T33" fmla="*/ 22 h 165"/>
                <a:gd name="T34" fmla="*/ 13 w 40"/>
                <a:gd name="T35" fmla="*/ 0 h 165"/>
                <a:gd name="T36" fmla="*/ 39 w 40"/>
                <a:gd name="T37" fmla="*/ 2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165"/>
                <a:gd name="T59" fmla="*/ 40 w 40"/>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165">
                  <a:moveTo>
                    <a:pt x="39" y="2"/>
                  </a:moveTo>
                  <a:lnTo>
                    <a:pt x="38" y="3"/>
                  </a:lnTo>
                  <a:lnTo>
                    <a:pt x="35" y="7"/>
                  </a:lnTo>
                  <a:lnTo>
                    <a:pt x="32" y="15"/>
                  </a:lnTo>
                  <a:lnTo>
                    <a:pt x="29" y="29"/>
                  </a:lnTo>
                  <a:lnTo>
                    <a:pt x="26" y="50"/>
                  </a:lnTo>
                  <a:lnTo>
                    <a:pt x="24" y="78"/>
                  </a:lnTo>
                  <a:lnTo>
                    <a:pt x="25" y="116"/>
                  </a:lnTo>
                  <a:lnTo>
                    <a:pt x="29" y="164"/>
                  </a:lnTo>
                  <a:lnTo>
                    <a:pt x="7" y="164"/>
                  </a:lnTo>
                  <a:lnTo>
                    <a:pt x="6" y="159"/>
                  </a:lnTo>
                  <a:lnTo>
                    <a:pt x="4" y="146"/>
                  </a:lnTo>
                  <a:lnTo>
                    <a:pt x="2" y="126"/>
                  </a:lnTo>
                  <a:lnTo>
                    <a:pt x="1" y="102"/>
                  </a:lnTo>
                  <a:lnTo>
                    <a:pt x="0" y="75"/>
                  </a:lnTo>
                  <a:lnTo>
                    <a:pt x="2" y="48"/>
                  </a:lnTo>
                  <a:lnTo>
                    <a:pt x="6" y="22"/>
                  </a:lnTo>
                  <a:lnTo>
                    <a:pt x="13" y="0"/>
                  </a:lnTo>
                  <a:lnTo>
                    <a:pt x="3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6" name="Freeform 99"/>
            <p:cNvSpPr>
              <a:spLocks/>
            </p:cNvSpPr>
            <p:nvPr/>
          </p:nvSpPr>
          <p:spPr bwMode="auto">
            <a:xfrm>
              <a:off x="1164" y="3101"/>
              <a:ext cx="29" cy="122"/>
            </a:xfrm>
            <a:custGeom>
              <a:avLst/>
              <a:gdLst>
                <a:gd name="T0" fmla="*/ 28 w 29"/>
                <a:gd name="T1" fmla="*/ 1 h 122"/>
                <a:gd name="T2" fmla="*/ 27 w 29"/>
                <a:gd name="T3" fmla="*/ 2 h 122"/>
                <a:gd name="T4" fmla="*/ 26 w 29"/>
                <a:gd name="T5" fmla="*/ 5 h 122"/>
                <a:gd name="T6" fmla="*/ 23 w 29"/>
                <a:gd name="T7" fmla="*/ 11 h 122"/>
                <a:gd name="T8" fmla="*/ 21 w 29"/>
                <a:gd name="T9" fmla="*/ 21 h 122"/>
                <a:gd name="T10" fmla="*/ 19 w 29"/>
                <a:gd name="T11" fmla="*/ 37 h 122"/>
                <a:gd name="T12" fmla="*/ 18 w 29"/>
                <a:gd name="T13" fmla="*/ 58 h 122"/>
                <a:gd name="T14" fmla="*/ 18 w 29"/>
                <a:gd name="T15" fmla="*/ 86 h 122"/>
                <a:gd name="T16" fmla="*/ 21 w 29"/>
                <a:gd name="T17" fmla="*/ 121 h 122"/>
                <a:gd name="T18" fmla="*/ 5 w 29"/>
                <a:gd name="T19" fmla="*/ 121 h 122"/>
                <a:gd name="T20" fmla="*/ 5 w 29"/>
                <a:gd name="T21" fmla="*/ 118 h 122"/>
                <a:gd name="T22" fmla="*/ 3 w 29"/>
                <a:gd name="T23" fmla="*/ 108 h 122"/>
                <a:gd name="T24" fmla="*/ 1 w 29"/>
                <a:gd name="T25" fmla="*/ 93 h 122"/>
                <a:gd name="T26" fmla="*/ 0 w 29"/>
                <a:gd name="T27" fmla="*/ 75 h 122"/>
                <a:gd name="T28" fmla="*/ 0 w 29"/>
                <a:gd name="T29" fmla="*/ 55 h 122"/>
                <a:gd name="T30" fmla="*/ 1 w 29"/>
                <a:gd name="T31" fmla="*/ 36 h 122"/>
                <a:gd name="T32" fmla="*/ 4 w 29"/>
                <a:gd name="T33" fmla="*/ 16 h 122"/>
                <a:gd name="T34" fmla="*/ 9 w 29"/>
                <a:gd name="T35" fmla="*/ 0 h 122"/>
                <a:gd name="T36" fmla="*/ 28 w 29"/>
                <a:gd name="T37" fmla="*/ 1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22"/>
                <a:gd name="T59" fmla="*/ 29 w 2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22">
                  <a:moveTo>
                    <a:pt x="28" y="1"/>
                  </a:moveTo>
                  <a:lnTo>
                    <a:pt x="27" y="2"/>
                  </a:lnTo>
                  <a:lnTo>
                    <a:pt x="26" y="5"/>
                  </a:lnTo>
                  <a:lnTo>
                    <a:pt x="23" y="11"/>
                  </a:lnTo>
                  <a:lnTo>
                    <a:pt x="21" y="21"/>
                  </a:lnTo>
                  <a:lnTo>
                    <a:pt x="19" y="37"/>
                  </a:lnTo>
                  <a:lnTo>
                    <a:pt x="18" y="58"/>
                  </a:lnTo>
                  <a:lnTo>
                    <a:pt x="18" y="86"/>
                  </a:lnTo>
                  <a:lnTo>
                    <a:pt x="21" y="121"/>
                  </a:lnTo>
                  <a:lnTo>
                    <a:pt x="5" y="121"/>
                  </a:lnTo>
                  <a:lnTo>
                    <a:pt x="5" y="118"/>
                  </a:lnTo>
                  <a:lnTo>
                    <a:pt x="3" y="108"/>
                  </a:lnTo>
                  <a:lnTo>
                    <a:pt x="1" y="93"/>
                  </a:lnTo>
                  <a:lnTo>
                    <a:pt x="0" y="75"/>
                  </a:lnTo>
                  <a:lnTo>
                    <a:pt x="0" y="55"/>
                  </a:lnTo>
                  <a:lnTo>
                    <a:pt x="1" y="36"/>
                  </a:lnTo>
                  <a:lnTo>
                    <a:pt x="4" y="16"/>
                  </a:lnTo>
                  <a:lnTo>
                    <a:pt x="9" y="0"/>
                  </a:lnTo>
                  <a:lnTo>
                    <a:pt x="2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7" name="Rectangle 100"/>
            <p:cNvSpPr>
              <a:spLocks noChangeArrowheads="1"/>
            </p:cNvSpPr>
            <p:nvPr/>
          </p:nvSpPr>
          <p:spPr bwMode="auto">
            <a:xfrm>
              <a:off x="790" y="3072"/>
              <a:ext cx="8"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08" name="Freeform 101"/>
            <p:cNvSpPr>
              <a:spLocks/>
            </p:cNvSpPr>
            <p:nvPr/>
          </p:nvSpPr>
          <p:spPr bwMode="auto">
            <a:xfrm>
              <a:off x="916" y="3066"/>
              <a:ext cx="142" cy="176"/>
            </a:xfrm>
            <a:custGeom>
              <a:avLst/>
              <a:gdLst>
                <a:gd name="T0" fmla="*/ 13 w 142"/>
                <a:gd name="T1" fmla="*/ 16 h 176"/>
                <a:gd name="T2" fmla="*/ 12 w 142"/>
                <a:gd name="T3" fmla="*/ 19 h 176"/>
                <a:gd name="T4" fmla="*/ 9 w 142"/>
                <a:gd name="T5" fmla="*/ 29 h 176"/>
                <a:gd name="T6" fmla="*/ 6 w 142"/>
                <a:gd name="T7" fmla="*/ 45 h 176"/>
                <a:gd name="T8" fmla="*/ 3 w 142"/>
                <a:gd name="T9" fmla="*/ 65 h 176"/>
                <a:gd name="T10" fmla="*/ 1 w 142"/>
                <a:gd name="T11" fmla="*/ 89 h 176"/>
                <a:gd name="T12" fmla="*/ 0 w 142"/>
                <a:gd name="T13" fmla="*/ 115 h 176"/>
                <a:gd name="T14" fmla="*/ 3 w 142"/>
                <a:gd name="T15" fmla="*/ 144 h 176"/>
                <a:gd name="T16" fmla="*/ 9 w 142"/>
                <a:gd name="T17" fmla="*/ 175 h 176"/>
                <a:gd name="T18" fmla="*/ 9 w 142"/>
                <a:gd name="T19" fmla="*/ 174 h 176"/>
                <a:gd name="T20" fmla="*/ 9 w 142"/>
                <a:gd name="T21" fmla="*/ 170 h 176"/>
                <a:gd name="T22" fmla="*/ 9 w 142"/>
                <a:gd name="T23" fmla="*/ 163 h 176"/>
                <a:gd name="T24" fmla="*/ 9 w 142"/>
                <a:gd name="T25" fmla="*/ 156 h 176"/>
                <a:gd name="T26" fmla="*/ 9 w 142"/>
                <a:gd name="T27" fmla="*/ 146 h 176"/>
                <a:gd name="T28" fmla="*/ 11 w 142"/>
                <a:gd name="T29" fmla="*/ 136 h 176"/>
                <a:gd name="T30" fmla="*/ 12 w 142"/>
                <a:gd name="T31" fmla="*/ 124 h 176"/>
                <a:gd name="T32" fmla="*/ 15 w 142"/>
                <a:gd name="T33" fmla="*/ 112 h 176"/>
                <a:gd name="T34" fmla="*/ 18 w 142"/>
                <a:gd name="T35" fmla="*/ 100 h 176"/>
                <a:gd name="T36" fmla="*/ 23 w 142"/>
                <a:gd name="T37" fmla="*/ 88 h 176"/>
                <a:gd name="T38" fmla="*/ 28 w 142"/>
                <a:gd name="T39" fmla="*/ 77 h 176"/>
                <a:gd name="T40" fmla="*/ 35 w 142"/>
                <a:gd name="T41" fmla="*/ 67 h 176"/>
                <a:gd name="T42" fmla="*/ 44 w 142"/>
                <a:gd name="T43" fmla="*/ 58 h 176"/>
                <a:gd name="T44" fmla="*/ 53 w 142"/>
                <a:gd name="T45" fmla="*/ 51 h 176"/>
                <a:gd name="T46" fmla="*/ 65 w 142"/>
                <a:gd name="T47" fmla="*/ 45 h 176"/>
                <a:gd name="T48" fmla="*/ 78 w 142"/>
                <a:gd name="T49" fmla="*/ 42 h 176"/>
                <a:gd name="T50" fmla="*/ 79 w 142"/>
                <a:gd name="T51" fmla="*/ 41 h 176"/>
                <a:gd name="T52" fmla="*/ 82 w 142"/>
                <a:gd name="T53" fmla="*/ 40 h 176"/>
                <a:gd name="T54" fmla="*/ 85 w 142"/>
                <a:gd name="T55" fmla="*/ 37 h 176"/>
                <a:gd name="T56" fmla="*/ 92 w 142"/>
                <a:gd name="T57" fmla="*/ 33 h 176"/>
                <a:gd name="T58" fmla="*/ 100 w 142"/>
                <a:gd name="T59" fmla="*/ 27 h 176"/>
                <a:gd name="T60" fmla="*/ 111 w 142"/>
                <a:gd name="T61" fmla="*/ 21 h 176"/>
                <a:gd name="T62" fmla="*/ 125 w 142"/>
                <a:gd name="T63" fmla="*/ 14 h 176"/>
                <a:gd name="T64" fmla="*/ 141 w 142"/>
                <a:gd name="T65" fmla="*/ 7 h 176"/>
                <a:gd name="T66" fmla="*/ 140 w 142"/>
                <a:gd name="T67" fmla="*/ 6 h 176"/>
                <a:gd name="T68" fmla="*/ 138 w 142"/>
                <a:gd name="T69" fmla="*/ 6 h 176"/>
                <a:gd name="T70" fmla="*/ 134 w 142"/>
                <a:gd name="T71" fmla="*/ 5 h 176"/>
                <a:gd name="T72" fmla="*/ 129 w 142"/>
                <a:gd name="T73" fmla="*/ 4 h 176"/>
                <a:gd name="T74" fmla="*/ 123 w 142"/>
                <a:gd name="T75" fmla="*/ 3 h 176"/>
                <a:gd name="T76" fmla="*/ 115 w 142"/>
                <a:gd name="T77" fmla="*/ 2 h 176"/>
                <a:gd name="T78" fmla="*/ 107 w 142"/>
                <a:gd name="T79" fmla="*/ 1 h 176"/>
                <a:gd name="T80" fmla="*/ 98 w 142"/>
                <a:gd name="T81" fmla="*/ 0 h 176"/>
                <a:gd name="T82" fmla="*/ 88 w 142"/>
                <a:gd name="T83" fmla="*/ 0 h 176"/>
                <a:gd name="T84" fmla="*/ 78 w 142"/>
                <a:gd name="T85" fmla="*/ 0 h 176"/>
                <a:gd name="T86" fmla="*/ 68 w 142"/>
                <a:gd name="T87" fmla="*/ 1 h 176"/>
                <a:gd name="T88" fmla="*/ 57 w 142"/>
                <a:gd name="T89" fmla="*/ 2 h 176"/>
                <a:gd name="T90" fmla="*/ 46 w 142"/>
                <a:gd name="T91" fmla="*/ 4 h 176"/>
                <a:gd name="T92" fmla="*/ 35 w 142"/>
                <a:gd name="T93" fmla="*/ 7 h 176"/>
                <a:gd name="T94" fmla="*/ 24 w 142"/>
                <a:gd name="T95" fmla="*/ 11 h 176"/>
                <a:gd name="T96" fmla="*/ 13 w 142"/>
                <a:gd name="T97" fmla="*/ 16 h 1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2"/>
                <a:gd name="T148" fmla="*/ 0 h 176"/>
                <a:gd name="T149" fmla="*/ 142 w 142"/>
                <a:gd name="T150" fmla="*/ 176 h 1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2" h="176">
                  <a:moveTo>
                    <a:pt x="13" y="16"/>
                  </a:moveTo>
                  <a:lnTo>
                    <a:pt x="12" y="19"/>
                  </a:lnTo>
                  <a:lnTo>
                    <a:pt x="9" y="29"/>
                  </a:lnTo>
                  <a:lnTo>
                    <a:pt x="6" y="45"/>
                  </a:lnTo>
                  <a:lnTo>
                    <a:pt x="3" y="65"/>
                  </a:lnTo>
                  <a:lnTo>
                    <a:pt x="1" y="89"/>
                  </a:lnTo>
                  <a:lnTo>
                    <a:pt x="0" y="115"/>
                  </a:lnTo>
                  <a:lnTo>
                    <a:pt x="3" y="144"/>
                  </a:lnTo>
                  <a:lnTo>
                    <a:pt x="9" y="175"/>
                  </a:lnTo>
                  <a:lnTo>
                    <a:pt x="9" y="174"/>
                  </a:lnTo>
                  <a:lnTo>
                    <a:pt x="9" y="170"/>
                  </a:lnTo>
                  <a:lnTo>
                    <a:pt x="9" y="163"/>
                  </a:lnTo>
                  <a:lnTo>
                    <a:pt x="9" y="156"/>
                  </a:lnTo>
                  <a:lnTo>
                    <a:pt x="9" y="146"/>
                  </a:lnTo>
                  <a:lnTo>
                    <a:pt x="11" y="136"/>
                  </a:lnTo>
                  <a:lnTo>
                    <a:pt x="12" y="124"/>
                  </a:lnTo>
                  <a:lnTo>
                    <a:pt x="15" y="112"/>
                  </a:lnTo>
                  <a:lnTo>
                    <a:pt x="18" y="100"/>
                  </a:lnTo>
                  <a:lnTo>
                    <a:pt x="23" y="88"/>
                  </a:lnTo>
                  <a:lnTo>
                    <a:pt x="28" y="77"/>
                  </a:lnTo>
                  <a:lnTo>
                    <a:pt x="35" y="67"/>
                  </a:lnTo>
                  <a:lnTo>
                    <a:pt x="44" y="58"/>
                  </a:lnTo>
                  <a:lnTo>
                    <a:pt x="53" y="51"/>
                  </a:lnTo>
                  <a:lnTo>
                    <a:pt x="65" y="45"/>
                  </a:lnTo>
                  <a:lnTo>
                    <a:pt x="78" y="42"/>
                  </a:lnTo>
                  <a:lnTo>
                    <a:pt x="79" y="41"/>
                  </a:lnTo>
                  <a:lnTo>
                    <a:pt x="82" y="40"/>
                  </a:lnTo>
                  <a:lnTo>
                    <a:pt x="85" y="37"/>
                  </a:lnTo>
                  <a:lnTo>
                    <a:pt x="92" y="33"/>
                  </a:lnTo>
                  <a:lnTo>
                    <a:pt x="100" y="27"/>
                  </a:lnTo>
                  <a:lnTo>
                    <a:pt x="111" y="21"/>
                  </a:lnTo>
                  <a:lnTo>
                    <a:pt x="125" y="14"/>
                  </a:lnTo>
                  <a:lnTo>
                    <a:pt x="141" y="7"/>
                  </a:lnTo>
                  <a:lnTo>
                    <a:pt x="140" y="6"/>
                  </a:lnTo>
                  <a:lnTo>
                    <a:pt x="138" y="6"/>
                  </a:lnTo>
                  <a:lnTo>
                    <a:pt x="134" y="5"/>
                  </a:lnTo>
                  <a:lnTo>
                    <a:pt x="129" y="4"/>
                  </a:lnTo>
                  <a:lnTo>
                    <a:pt x="123" y="3"/>
                  </a:lnTo>
                  <a:lnTo>
                    <a:pt x="115" y="2"/>
                  </a:lnTo>
                  <a:lnTo>
                    <a:pt x="107" y="1"/>
                  </a:lnTo>
                  <a:lnTo>
                    <a:pt x="98" y="0"/>
                  </a:lnTo>
                  <a:lnTo>
                    <a:pt x="88" y="0"/>
                  </a:lnTo>
                  <a:lnTo>
                    <a:pt x="78" y="0"/>
                  </a:lnTo>
                  <a:lnTo>
                    <a:pt x="68" y="1"/>
                  </a:lnTo>
                  <a:lnTo>
                    <a:pt x="57" y="2"/>
                  </a:lnTo>
                  <a:lnTo>
                    <a:pt x="46" y="4"/>
                  </a:lnTo>
                  <a:lnTo>
                    <a:pt x="35" y="7"/>
                  </a:lnTo>
                  <a:lnTo>
                    <a:pt x="24" y="11"/>
                  </a:lnTo>
                  <a:lnTo>
                    <a:pt x="13"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9" name="Freeform 102"/>
            <p:cNvSpPr>
              <a:spLocks/>
            </p:cNvSpPr>
            <p:nvPr/>
          </p:nvSpPr>
          <p:spPr bwMode="auto">
            <a:xfrm>
              <a:off x="722" y="3197"/>
              <a:ext cx="115" cy="34"/>
            </a:xfrm>
            <a:custGeom>
              <a:avLst/>
              <a:gdLst>
                <a:gd name="T0" fmla="*/ 0 w 115"/>
                <a:gd name="T1" fmla="*/ 21 h 34"/>
                <a:gd name="T2" fmla="*/ 0 w 115"/>
                <a:gd name="T3" fmla="*/ 21 h 34"/>
                <a:gd name="T4" fmla="*/ 1 w 115"/>
                <a:gd name="T5" fmla="*/ 19 h 34"/>
                <a:gd name="T6" fmla="*/ 2 w 115"/>
                <a:gd name="T7" fmla="*/ 17 h 34"/>
                <a:gd name="T8" fmla="*/ 4 w 115"/>
                <a:gd name="T9" fmla="*/ 15 h 34"/>
                <a:gd name="T10" fmla="*/ 7 w 115"/>
                <a:gd name="T11" fmla="*/ 12 h 34"/>
                <a:gd name="T12" fmla="*/ 10 w 115"/>
                <a:gd name="T13" fmla="*/ 10 h 34"/>
                <a:gd name="T14" fmla="*/ 15 w 115"/>
                <a:gd name="T15" fmla="*/ 7 h 34"/>
                <a:gd name="T16" fmla="*/ 20 w 115"/>
                <a:gd name="T17" fmla="*/ 5 h 34"/>
                <a:gd name="T18" fmla="*/ 27 w 115"/>
                <a:gd name="T19" fmla="*/ 2 h 34"/>
                <a:gd name="T20" fmla="*/ 34 w 115"/>
                <a:gd name="T21" fmla="*/ 1 h 34"/>
                <a:gd name="T22" fmla="*/ 44 w 115"/>
                <a:gd name="T23" fmla="*/ 0 h 34"/>
                <a:gd name="T24" fmla="*/ 55 w 115"/>
                <a:gd name="T25" fmla="*/ 0 h 34"/>
                <a:gd name="T26" fmla="*/ 67 w 115"/>
                <a:gd name="T27" fmla="*/ 1 h 34"/>
                <a:gd name="T28" fmla="*/ 81 w 115"/>
                <a:gd name="T29" fmla="*/ 3 h 34"/>
                <a:gd name="T30" fmla="*/ 96 w 115"/>
                <a:gd name="T31" fmla="*/ 6 h 34"/>
                <a:gd name="T32" fmla="*/ 114 w 115"/>
                <a:gd name="T33" fmla="*/ 12 h 34"/>
                <a:gd name="T34" fmla="*/ 112 w 115"/>
                <a:gd name="T35" fmla="*/ 19 h 34"/>
                <a:gd name="T36" fmla="*/ 111 w 115"/>
                <a:gd name="T37" fmla="*/ 18 h 34"/>
                <a:gd name="T38" fmla="*/ 108 w 115"/>
                <a:gd name="T39" fmla="*/ 17 h 34"/>
                <a:gd name="T40" fmla="*/ 104 w 115"/>
                <a:gd name="T41" fmla="*/ 16 h 34"/>
                <a:gd name="T42" fmla="*/ 98 w 115"/>
                <a:gd name="T43" fmla="*/ 14 h 34"/>
                <a:gd name="T44" fmla="*/ 91 w 115"/>
                <a:gd name="T45" fmla="*/ 13 h 34"/>
                <a:gd name="T46" fmla="*/ 84 w 115"/>
                <a:gd name="T47" fmla="*/ 11 h 34"/>
                <a:gd name="T48" fmla="*/ 75 w 115"/>
                <a:gd name="T49" fmla="*/ 10 h 34"/>
                <a:gd name="T50" fmla="*/ 66 w 115"/>
                <a:gd name="T51" fmla="*/ 9 h 34"/>
                <a:gd name="T52" fmla="*/ 57 w 115"/>
                <a:gd name="T53" fmla="*/ 8 h 34"/>
                <a:gd name="T54" fmla="*/ 47 w 115"/>
                <a:gd name="T55" fmla="*/ 8 h 34"/>
                <a:gd name="T56" fmla="*/ 38 w 115"/>
                <a:gd name="T57" fmla="*/ 9 h 34"/>
                <a:gd name="T58" fmla="*/ 29 w 115"/>
                <a:gd name="T59" fmla="*/ 12 h 34"/>
                <a:gd name="T60" fmla="*/ 21 w 115"/>
                <a:gd name="T61" fmla="*/ 15 h 34"/>
                <a:gd name="T62" fmla="*/ 12 w 115"/>
                <a:gd name="T63" fmla="*/ 19 h 34"/>
                <a:gd name="T64" fmla="*/ 6 w 115"/>
                <a:gd name="T65" fmla="*/ 25 h 34"/>
                <a:gd name="T66" fmla="*/ 0 w 115"/>
                <a:gd name="T67" fmla="*/ 33 h 34"/>
                <a:gd name="T68" fmla="*/ 0 w 115"/>
                <a:gd name="T69" fmla="*/ 21 h 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5"/>
                <a:gd name="T106" fmla="*/ 0 h 34"/>
                <a:gd name="T107" fmla="*/ 115 w 115"/>
                <a:gd name="T108" fmla="*/ 34 h 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5" h="34">
                  <a:moveTo>
                    <a:pt x="0" y="21"/>
                  </a:moveTo>
                  <a:lnTo>
                    <a:pt x="0" y="21"/>
                  </a:lnTo>
                  <a:lnTo>
                    <a:pt x="1" y="19"/>
                  </a:lnTo>
                  <a:lnTo>
                    <a:pt x="2" y="17"/>
                  </a:lnTo>
                  <a:lnTo>
                    <a:pt x="4" y="15"/>
                  </a:lnTo>
                  <a:lnTo>
                    <a:pt x="7" y="12"/>
                  </a:lnTo>
                  <a:lnTo>
                    <a:pt x="10" y="10"/>
                  </a:lnTo>
                  <a:lnTo>
                    <a:pt x="15" y="7"/>
                  </a:lnTo>
                  <a:lnTo>
                    <a:pt x="20" y="5"/>
                  </a:lnTo>
                  <a:lnTo>
                    <a:pt x="27" y="2"/>
                  </a:lnTo>
                  <a:lnTo>
                    <a:pt x="34" y="1"/>
                  </a:lnTo>
                  <a:lnTo>
                    <a:pt x="44" y="0"/>
                  </a:lnTo>
                  <a:lnTo>
                    <a:pt x="55" y="0"/>
                  </a:lnTo>
                  <a:lnTo>
                    <a:pt x="67" y="1"/>
                  </a:lnTo>
                  <a:lnTo>
                    <a:pt x="81" y="3"/>
                  </a:lnTo>
                  <a:lnTo>
                    <a:pt x="96" y="6"/>
                  </a:lnTo>
                  <a:lnTo>
                    <a:pt x="114" y="12"/>
                  </a:lnTo>
                  <a:lnTo>
                    <a:pt x="112" y="19"/>
                  </a:lnTo>
                  <a:lnTo>
                    <a:pt x="111" y="18"/>
                  </a:lnTo>
                  <a:lnTo>
                    <a:pt x="108" y="17"/>
                  </a:lnTo>
                  <a:lnTo>
                    <a:pt x="104" y="16"/>
                  </a:lnTo>
                  <a:lnTo>
                    <a:pt x="98" y="14"/>
                  </a:lnTo>
                  <a:lnTo>
                    <a:pt x="91" y="13"/>
                  </a:lnTo>
                  <a:lnTo>
                    <a:pt x="84" y="11"/>
                  </a:lnTo>
                  <a:lnTo>
                    <a:pt x="75" y="10"/>
                  </a:lnTo>
                  <a:lnTo>
                    <a:pt x="66" y="9"/>
                  </a:lnTo>
                  <a:lnTo>
                    <a:pt x="57" y="8"/>
                  </a:lnTo>
                  <a:lnTo>
                    <a:pt x="47" y="8"/>
                  </a:lnTo>
                  <a:lnTo>
                    <a:pt x="38" y="9"/>
                  </a:lnTo>
                  <a:lnTo>
                    <a:pt x="29" y="12"/>
                  </a:lnTo>
                  <a:lnTo>
                    <a:pt x="21" y="15"/>
                  </a:lnTo>
                  <a:lnTo>
                    <a:pt x="12" y="19"/>
                  </a:lnTo>
                  <a:lnTo>
                    <a:pt x="6" y="25"/>
                  </a:lnTo>
                  <a:lnTo>
                    <a:pt x="0" y="33"/>
                  </a:lnTo>
                  <a:lnTo>
                    <a:pt x="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0" name="Freeform 103"/>
            <p:cNvSpPr>
              <a:spLocks/>
            </p:cNvSpPr>
            <p:nvPr/>
          </p:nvSpPr>
          <p:spPr bwMode="auto">
            <a:xfrm>
              <a:off x="722" y="3118"/>
              <a:ext cx="115" cy="34"/>
            </a:xfrm>
            <a:custGeom>
              <a:avLst/>
              <a:gdLst>
                <a:gd name="T0" fmla="*/ 0 w 115"/>
                <a:gd name="T1" fmla="*/ 21 h 34"/>
                <a:gd name="T2" fmla="*/ 0 w 115"/>
                <a:gd name="T3" fmla="*/ 21 h 34"/>
                <a:gd name="T4" fmla="*/ 1 w 115"/>
                <a:gd name="T5" fmla="*/ 19 h 34"/>
                <a:gd name="T6" fmla="*/ 2 w 115"/>
                <a:gd name="T7" fmla="*/ 17 h 34"/>
                <a:gd name="T8" fmla="*/ 4 w 115"/>
                <a:gd name="T9" fmla="*/ 15 h 34"/>
                <a:gd name="T10" fmla="*/ 7 w 115"/>
                <a:gd name="T11" fmla="*/ 12 h 34"/>
                <a:gd name="T12" fmla="*/ 10 w 115"/>
                <a:gd name="T13" fmla="*/ 10 h 34"/>
                <a:gd name="T14" fmla="*/ 15 w 115"/>
                <a:gd name="T15" fmla="*/ 7 h 34"/>
                <a:gd name="T16" fmla="*/ 20 w 115"/>
                <a:gd name="T17" fmla="*/ 5 h 34"/>
                <a:gd name="T18" fmla="*/ 27 w 115"/>
                <a:gd name="T19" fmla="*/ 3 h 34"/>
                <a:gd name="T20" fmla="*/ 34 w 115"/>
                <a:gd name="T21" fmla="*/ 1 h 34"/>
                <a:gd name="T22" fmla="*/ 44 w 115"/>
                <a:gd name="T23" fmla="*/ 0 h 34"/>
                <a:gd name="T24" fmla="*/ 55 w 115"/>
                <a:gd name="T25" fmla="*/ 0 h 34"/>
                <a:gd name="T26" fmla="*/ 67 w 115"/>
                <a:gd name="T27" fmla="*/ 1 h 34"/>
                <a:gd name="T28" fmla="*/ 81 w 115"/>
                <a:gd name="T29" fmla="*/ 3 h 34"/>
                <a:gd name="T30" fmla="*/ 96 w 115"/>
                <a:gd name="T31" fmla="*/ 6 h 34"/>
                <a:gd name="T32" fmla="*/ 114 w 115"/>
                <a:gd name="T33" fmla="*/ 12 h 34"/>
                <a:gd name="T34" fmla="*/ 112 w 115"/>
                <a:gd name="T35" fmla="*/ 19 h 34"/>
                <a:gd name="T36" fmla="*/ 111 w 115"/>
                <a:gd name="T37" fmla="*/ 18 h 34"/>
                <a:gd name="T38" fmla="*/ 108 w 115"/>
                <a:gd name="T39" fmla="*/ 17 h 34"/>
                <a:gd name="T40" fmla="*/ 104 w 115"/>
                <a:gd name="T41" fmla="*/ 16 h 34"/>
                <a:gd name="T42" fmla="*/ 98 w 115"/>
                <a:gd name="T43" fmla="*/ 14 h 34"/>
                <a:gd name="T44" fmla="*/ 91 w 115"/>
                <a:gd name="T45" fmla="*/ 13 h 34"/>
                <a:gd name="T46" fmla="*/ 84 w 115"/>
                <a:gd name="T47" fmla="*/ 11 h 34"/>
                <a:gd name="T48" fmla="*/ 75 w 115"/>
                <a:gd name="T49" fmla="*/ 10 h 34"/>
                <a:gd name="T50" fmla="*/ 66 w 115"/>
                <a:gd name="T51" fmla="*/ 9 h 34"/>
                <a:gd name="T52" fmla="*/ 57 w 115"/>
                <a:gd name="T53" fmla="*/ 8 h 34"/>
                <a:gd name="T54" fmla="*/ 47 w 115"/>
                <a:gd name="T55" fmla="*/ 9 h 34"/>
                <a:gd name="T56" fmla="*/ 38 w 115"/>
                <a:gd name="T57" fmla="*/ 10 h 34"/>
                <a:gd name="T58" fmla="*/ 29 w 115"/>
                <a:gd name="T59" fmla="*/ 12 h 34"/>
                <a:gd name="T60" fmla="*/ 21 w 115"/>
                <a:gd name="T61" fmla="*/ 15 h 34"/>
                <a:gd name="T62" fmla="*/ 12 w 115"/>
                <a:gd name="T63" fmla="*/ 19 h 34"/>
                <a:gd name="T64" fmla="*/ 6 w 115"/>
                <a:gd name="T65" fmla="*/ 25 h 34"/>
                <a:gd name="T66" fmla="*/ 0 w 115"/>
                <a:gd name="T67" fmla="*/ 33 h 34"/>
                <a:gd name="T68" fmla="*/ 0 w 115"/>
                <a:gd name="T69" fmla="*/ 21 h 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5"/>
                <a:gd name="T106" fmla="*/ 0 h 34"/>
                <a:gd name="T107" fmla="*/ 115 w 115"/>
                <a:gd name="T108" fmla="*/ 34 h 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5" h="34">
                  <a:moveTo>
                    <a:pt x="0" y="21"/>
                  </a:moveTo>
                  <a:lnTo>
                    <a:pt x="0" y="21"/>
                  </a:lnTo>
                  <a:lnTo>
                    <a:pt x="1" y="19"/>
                  </a:lnTo>
                  <a:lnTo>
                    <a:pt x="2" y="17"/>
                  </a:lnTo>
                  <a:lnTo>
                    <a:pt x="4" y="15"/>
                  </a:lnTo>
                  <a:lnTo>
                    <a:pt x="7" y="12"/>
                  </a:lnTo>
                  <a:lnTo>
                    <a:pt x="10" y="10"/>
                  </a:lnTo>
                  <a:lnTo>
                    <a:pt x="15" y="7"/>
                  </a:lnTo>
                  <a:lnTo>
                    <a:pt x="20" y="5"/>
                  </a:lnTo>
                  <a:lnTo>
                    <a:pt x="27" y="3"/>
                  </a:lnTo>
                  <a:lnTo>
                    <a:pt x="34" y="1"/>
                  </a:lnTo>
                  <a:lnTo>
                    <a:pt x="44" y="0"/>
                  </a:lnTo>
                  <a:lnTo>
                    <a:pt x="55" y="0"/>
                  </a:lnTo>
                  <a:lnTo>
                    <a:pt x="67" y="1"/>
                  </a:lnTo>
                  <a:lnTo>
                    <a:pt x="81" y="3"/>
                  </a:lnTo>
                  <a:lnTo>
                    <a:pt x="96" y="6"/>
                  </a:lnTo>
                  <a:lnTo>
                    <a:pt x="114" y="12"/>
                  </a:lnTo>
                  <a:lnTo>
                    <a:pt x="112" y="19"/>
                  </a:lnTo>
                  <a:lnTo>
                    <a:pt x="111" y="18"/>
                  </a:lnTo>
                  <a:lnTo>
                    <a:pt x="108" y="17"/>
                  </a:lnTo>
                  <a:lnTo>
                    <a:pt x="104" y="16"/>
                  </a:lnTo>
                  <a:lnTo>
                    <a:pt x="98" y="14"/>
                  </a:lnTo>
                  <a:lnTo>
                    <a:pt x="91" y="13"/>
                  </a:lnTo>
                  <a:lnTo>
                    <a:pt x="84" y="11"/>
                  </a:lnTo>
                  <a:lnTo>
                    <a:pt x="75" y="10"/>
                  </a:lnTo>
                  <a:lnTo>
                    <a:pt x="66" y="9"/>
                  </a:lnTo>
                  <a:lnTo>
                    <a:pt x="57" y="8"/>
                  </a:lnTo>
                  <a:lnTo>
                    <a:pt x="47" y="9"/>
                  </a:lnTo>
                  <a:lnTo>
                    <a:pt x="38" y="10"/>
                  </a:lnTo>
                  <a:lnTo>
                    <a:pt x="29" y="12"/>
                  </a:lnTo>
                  <a:lnTo>
                    <a:pt x="21" y="15"/>
                  </a:lnTo>
                  <a:lnTo>
                    <a:pt x="12" y="19"/>
                  </a:lnTo>
                  <a:lnTo>
                    <a:pt x="6" y="25"/>
                  </a:lnTo>
                  <a:lnTo>
                    <a:pt x="0" y="33"/>
                  </a:lnTo>
                  <a:lnTo>
                    <a:pt x="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1" name="Freeform 104"/>
            <p:cNvSpPr>
              <a:spLocks/>
            </p:cNvSpPr>
            <p:nvPr/>
          </p:nvSpPr>
          <p:spPr bwMode="auto">
            <a:xfrm>
              <a:off x="830" y="3079"/>
              <a:ext cx="186" cy="366"/>
            </a:xfrm>
            <a:custGeom>
              <a:avLst/>
              <a:gdLst>
                <a:gd name="T0" fmla="*/ 0 w 186"/>
                <a:gd name="T1" fmla="*/ 0 h 366"/>
                <a:gd name="T2" fmla="*/ 0 w 186"/>
                <a:gd name="T3" fmla="*/ 353 h 366"/>
                <a:gd name="T4" fmla="*/ 56 w 186"/>
                <a:gd name="T5" fmla="*/ 365 h 366"/>
                <a:gd name="T6" fmla="*/ 53 w 186"/>
                <a:gd name="T7" fmla="*/ 317 h 366"/>
                <a:gd name="T8" fmla="*/ 185 w 186"/>
                <a:gd name="T9" fmla="*/ 339 h 366"/>
                <a:gd name="T10" fmla="*/ 183 w 186"/>
                <a:gd name="T11" fmla="*/ 320 h 366"/>
                <a:gd name="T12" fmla="*/ 91 w 186"/>
                <a:gd name="T13" fmla="*/ 308 h 366"/>
                <a:gd name="T14" fmla="*/ 89 w 186"/>
                <a:gd name="T15" fmla="*/ 267 h 366"/>
                <a:gd name="T16" fmla="*/ 27 w 186"/>
                <a:gd name="T17" fmla="*/ 267 h 366"/>
                <a:gd name="T18" fmla="*/ 25 w 186"/>
                <a:gd name="T19" fmla="*/ 262 h 366"/>
                <a:gd name="T20" fmla="*/ 21 w 186"/>
                <a:gd name="T21" fmla="*/ 247 h 366"/>
                <a:gd name="T22" fmla="*/ 15 w 186"/>
                <a:gd name="T23" fmla="*/ 223 h 366"/>
                <a:gd name="T24" fmla="*/ 10 w 186"/>
                <a:gd name="T25" fmla="*/ 191 h 366"/>
                <a:gd name="T26" fmla="*/ 6 w 186"/>
                <a:gd name="T27" fmla="*/ 153 h 366"/>
                <a:gd name="T28" fmla="*/ 4 w 186"/>
                <a:gd name="T29" fmla="*/ 110 h 366"/>
                <a:gd name="T30" fmla="*/ 7 w 186"/>
                <a:gd name="T31" fmla="*/ 63 h 366"/>
                <a:gd name="T32" fmla="*/ 16 w 186"/>
                <a:gd name="T33" fmla="*/ 12 h 366"/>
                <a:gd name="T34" fmla="*/ 0 w 186"/>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6"/>
                <a:gd name="T55" fmla="*/ 0 h 366"/>
                <a:gd name="T56" fmla="*/ 186 w 186"/>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6" h="366">
                  <a:moveTo>
                    <a:pt x="0" y="0"/>
                  </a:moveTo>
                  <a:lnTo>
                    <a:pt x="0" y="353"/>
                  </a:lnTo>
                  <a:lnTo>
                    <a:pt x="56" y="365"/>
                  </a:lnTo>
                  <a:lnTo>
                    <a:pt x="53" y="317"/>
                  </a:lnTo>
                  <a:lnTo>
                    <a:pt x="185" y="339"/>
                  </a:lnTo>
                  <a:lnTo>
                    <a:pt x="183" y="320"/>
                  </a:lnTo>
                  <a:lnTo>
                    <a:pt x="91" y="308"/>
                  </a:lnTo>
                  <a:lnTo>
                    <a:pt x="89" y="267"/>
                  </a:lnTo>
                  <a:lnTo>
                    <a:pt x="27" y="267"/>
                  </a:lnTo>
                  <a:lnTo>
                    <a:pt x="25" y="262"/>
                  </a:lnTo>
                  <a:lnTo>
                    <a:pt x="21" y="247"/>
                  </a:lnTo>
                  <a:lnTo>
                    <a:pt x="15" y="223"/>
                  </a:lnTo>
                  <a:lnTo>
                    <a:pt x="10" y="191"/>
                  </a:lnTo>
                  <a:lnTo>
                    <a:pt x="6" y="153"/>
                  </a:lnTo>
                  <a:lnTo>
                    <a:pt x="4" y="110"/>
                  </a:lnTo>
                  <a:lnTo>
                    <a:pt x="7" y="63"/>
                  </a:lnTo>
                  <a:lnTo>
                    <a:pt x="16" y="12"/>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2" name="Freeform 105"/>
            <p:cNvSpPr>
              <a:spLocks/>
            </p:cNvSpPr>
            <p:nvPr/>
          </p:nvSpPr>
          <p:spPr bwMode="auto">
            <a:xfrm>
              <a:off x="921" y="2996"/>
              <a:ext cx="240" cy="51"/>
            </a:xfrm>
            <a:custGeom>
              <a:avLst/>
              <a:gdLst>
                <a:gd name="T0" fmla="*/ 0 w 240"/>
                <a:gd name="T1" fmla="*/ 50 h 51"/>
                <a:gd name="T2" fmla="*/ 1 w 240"/>
                <a:gd name="T3" fmla="*/ 50 h 51"/>
                <a:gd name="T4" fmla="*/ 5 w 240"/>
                <a:gd name="T5" fmla="*/ 48 h 51"/>
                <a:gd name="T6" fmla="*/ 12 w 240"/>
                <a:gd name="T7" fmla="*/ 46 h 51"/>
                <a:gd name="T8" fmla="*/ 20 w 240"/>
                <a:gd name="T9" fmla="*/ 42 h 51"/>
                <a:gd name="T10" fmla="*/ 30 w 240"/>
                <a:gd name="T11" fmla="*/ 39 h 51"/>
                <a:gd name="T12" fmla="*/ 42 w 240"/>
                <a:gd name="T13" fmla="*/ 36 h 51"/>
                <a:gd name="T14" fmla="*/ 57 w 240"/>
                <a:gd name="T15" fmla="*/ 32 h 51"/>
                <a:gd name="T16" fmla="*/ 72 w 240"/>
                <a:gd name="T17" fmla="*/ 29 h 51"/>
                <a:gd name="T18" fmla="*/ 89 w 240"/>
                <a:gd name="T19" fmla="*/ 26 h 51"/>
                <a:gd name="T20" fmla="*/ 107 w 240"/>
                <a:gd name="T21" fmla="*/ 24 h 51"/>
                <a:gd name="T22" fmla="*/ 126 w 240"/>
                <a:gd name="T23" fmla="*/ 22 h 51"/>
                <a:gd name="T24" fmla="*/ 146 w 240"/>
                <a:gd name="T25" fmla="*/ 22 h 51"/>
                <a:gd name="T26" fmla="*/ 167 w 240"/>
                <a:gd name="T27" fmla="*/ 22 h 51"/>
                <a:gd name="T28" fmla="*/ 188 w 240"/>
                <a:gd name="T29" fmla="*/ 24 h 51"/>
                <a:gd name="T30" fmla="*/ 210 w 240"/>
                <a:gd name="T31" fmla="*/ 28 h 51"/>
                <a:gd name="T32" fmla="*/ 232 w 240"/>
                <a:gd name="T33" fmla="*/ 33 h 51"/>
                <a:gd name="T34" fmla="*/ 239 w 240"/>
                <a:gd name="T35" fmla="*/ 0 h 51"/>
                <a:gd name="T36" fmla="*/ 238 w 240"/>
                <a:gd name="T37" fmla="*/ 0 h 51"/>
                <a:gd name="T38" fmla="*/ 232 w 240"/>
                <a:gd name="T39" fmla="*/ 0 h 51"/>
                <a:gd name="T40" fmla="*/ 224 w 240"/>
                <a:gd name="T41" fmla="*/ 0 h 51"/>
                <a:gd name="T42" fmla="*/ 214 w 240"/>
                <a:gd name="T43" fmla="*/ 0 h 51"/>
                <a:gd name="T44" fmla="*/ 201 w 240"/>
                <a:gd name="T45" fmla="*/ 1 h 51"/>
                <a:gd name="T46" fmla="*/ 186 w 240"/>
                <a:gd name="T47" fmla="*/ 1 h 51"/>
                <a:gd name="T48" fmla="*/ 169 w 240"/>
                <a:gd name="T49" fmla="*/ 2 h 51"/>
                <a:gd name="T50" fmla="*/ 152 w 240"/>
                <a:gd name="T51" fmla="*/ 3 h 51"/>
                <a:gd name="T52" fmla="*/ 133 w 240"/>
                <a:gd name="T53" fmla="*/ 5 h 51"/>
                <a:gd name="T54" fmla="*/ 113 w 240"/>
                <a:gd name="T55" fmla="*/ 7 h 51"/>
                <a:gd name="T56" fmla="*/ 93 w 240"/>
                <a:gd name="T57" fmla="*/ 9 h 51"/>
                <a:gd name="T58" fmla="*/ 73 w 240"/>
                <a:gd name="T59" fmla="*/ 12 h 51"/>
                <a:gd name="T60" fmla="*/ 54 w 240"/>
                <a:gd name="T61" fmla="*/ 15 h 51"/>
                <a:gd name="T62" fmla="*/ 35 w 240"/>
                <a:gd name="T63" fmla="*/ 19 h 51"/>
                <a:gd name="T64" fmla="*/ 17 w 240"/>
                <a:gd name="T65" fmla="*/ 23 h 51"/>
                <a:gd name="T66" fmla="*/ 0 w 240"/>
                <a:gd name="T67" fmla="*/ 28 h 51"/>
                <a:gd name="T68" fmla="*/ 0 w 240"/>
                <a:gd name="T69" fmla="*/ 50 h 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0"/>
                <a:gd name="T106" fmla="*/ 0 h 51"/>
                <a:gd name="T107" fmla="*/ 240 w 240"/>
                <a:gd name="T108" fmla="*/ 51 h 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0" h="51">
                  <a:moveTo>
                    <a:pt x="0" y="50"/>
                  </a:moveTo>
                  <a:lnTo>
                    <a:pt x="1" y="50"/>
                  </a:lnTo>
                  <a:lnTo>
                    <a:pt x="5" y="48"/>
                  </a:lnTo>
                  <a:lnTo>
                    <a:pt x="12" y="46"/>
                  </a:lnTo>
                  <a:lnTo>
                    <a:pt x="20" y="42"/>
                  </a:lnTo>
                  <a:lnTo>
                    <a:pt x="30" y="39"/>
                  </a:lnTo>
                  <a:lnTo>
                    <a:pt x="42" y="36"/>
                  </a:lnTo>
                  <a:lnTo>
                    <a:pt x="57" y="32"/>
                  </a:lnTo>
                  <a:lnTo>
                    <a:pt x="72" y="29"/>
                  </a:lnTo>
                  <a:lnTo>
                    <a:pt x="89" y="26"/>
                  </a:lnTo>
                  <a:lnTo>
                    <a:pt x="107" y="24"/>
                  </a:lnTo>
                  <a:lnTo>
                    <a:pt x="126" y="22"/>
                  </a:lnTo>
                  <a:lnTo>
                    <a:pt x="146" y="22"/>
                  </a:lnTo>
                  <a:lnTo>
                    <a:pt x="167" y="22"/>
                  </a:lnTo>
                  <a:lnTo>
                    <a:pt x="188" y="24"/>
                  </a:lnTo>
                  <a:lnTo>
                    <a:pt x="210" y="28"/>
                  </a:lnTo>
                  <a:lnTo>
                    <a:pt x="232" y="33"/>
                  </a:lnTo>
                  <a:lnTo>
                    <a:pt x="239" y="0"/>
                  </a:lnTo>
                  <a:lnTo>
                    <a:pt x="238" y="0"/>
                  </a:lnTo>
                  <a:lnTo>
                    <a:pt x="232" y="0"/>
                  </a:lnTo>
                  <a:lnTo>
                    <a:pt x="224" y="0"/>
                  </a:lnTo>
                  <a:lnTo>
                    <a:pt x="214" y="0"/>
                  </a:lnTo>
                  <a:lnTo>
                    <a:pt x="201" y="1"/>
                  </a:lnTo>
                  <a:lnTo>
                    <a:pt x="186" y="1"/>
                  </a:lnTo>
                  <a:lnTo>
                    <a:pt x="169" y="2"/>
                  </a:lnTo>
                  <a:lnTo>
                    <a:pt x="152" y="3"/>
                  </a:lnTo>
                  <a:lnTo>
                    <a:pt x="133" y="5"/>
                  </a:lnTo>
                  <a:lnTo>
                    <a:pt x="113" y="7"/>
                  </a:lnTo>
                  <a:lnTo>
                    <a:pt x="93" y="9"/>
                  </a:lnTo>
                  <a:lnTo>
                    <a:pt x="73" y="12"/>
                  </a:lnTo>
                  <a:lnTo>
                    <a:pt x="54" y="15"/>
                  </a:lnTo>
                  <a:lnTo>
                    <a:pt x="35" y="19"/>
                  </a:lnTo>
                  <a:lnTo>
                    <a:pt x="17" y="23"/>
                  </a:lnTo>
                  <a:lnTo>
                    <a:pt x="0" y="28"/>
                  </a:lnTo>
                  <a:lnTo>
                    <a:pt x="0" y="5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3" name="Freeform 106"/>
            <p:cNvSpPr>
              <a:spLocks/>
            </p:cNvSpPr>
            <p:nvPr/>
          </p:nvSpPr>
          <p:spPr bwMode="auto">
            <a:xfrm>
              <a:off x="781" y="3452"/>
              <a:ext cx="403" cy="143"/>
            </a:xfrm>
            <a:custGeom>
              <a:avLst/>
              <a:gdLst>
                <a:gd name="T0" fmla="*/ 170 w 403"/>
                <a:gd name="T1" fmla="*/ 137 h 143"/>
                <a:gd name="T2" fmla="*/ 171 w 403"/>
                <a:gd name="T3" fmla="*/ 137 h 143"/>
                <a:gd name="T4" fmla="*/ 173 w 403"/>
                <a:gd name="T5" fmla="*/ 136 h 143"/>
                <a:gd name="T6" fmla="*/ 177 w 403"/>
                <a:gd name="T7" fmla="*/ 134 h 143"/>
                <a:gd name="T8" fmla="*/ 181 w 403"/>
                <a:gd name="T9" fmla="*/ 132 h 143"/>
                <a:gd name="T10" fmla="*/ 187 w 403"/>
                <a:gd name="T11" fmla="*/ 130 h 143"/>
                <a:gd name="T12" fmla="*/ 194 w 403"/>
                <a:gd name="T13" fmla="*/ 126 h 143"/>
                <a:gd name="T14" fmla="*/ 201 w 403"/>
                <a:gd name="T15" fmla="*/ 123 h 143"/>
                <a:gd name="T16" fmla="*/ 209 w 403"/>
                <a:gd name="T17" fmla="*/ 119 h 143"/>
                <a:gd name="T18" fmla="*/ 217 w 403"/>
                <a:gd name="T19" fmla="*/ 114 h 143"/>
                <a:gd name="T20" fmla="*/ 224 w 403"/>
                <a:gd name="T21" fmla="*/ 109 h 143"/>
                <a:gd name="T22" fmla="*/ 232 w 403"/>
                <a:gd name="T23" fmla="*/ 105 h 143"/>
                <a:gd name="T24" fmla="*/ 239 w 403"/>
                <a:gd name="T25" fmla="*/ 99 h 143"/>
                <a:gd name="T26" fmla="*/ 246 w 403"/>
                <a:gd name="T27" fmla="*/ 93 h 143"/>
                <a:gd name="T28" fmla="*/ 252 w 403"/>
                <a:gd name="T29" fmla="*/ 87 h 143"/>
                <a:gd name="T30" fmla="*/ 257 w 403"/>
                <a:gd name="T31" fmla="*/ 81 h 143"/>
                <a:gd name="T32" fmla="*/ 261 w 403"/>
                <a:gd name="T33" fmla="*/ 75 h 143"/>
                <a:gd name="T34" fmla="*/ 0 w 403"/>
                <a:gd name="T35" fmla="*/ 7 h 143"/>
                <a:gd name="T36" fmla="*/ 20 w 403"/>
                <a:gd name="T37" fmla="*/ 0 h 143"/>
                <a:gd name="T38" fmla="*/ 402 w 403"/>
                <a:gd name="T39" fmla="*/ 100 h 143"/>
                <a:gd name="T40" fmla="*/ 386 w 403"/>
                <a:gd name="T41" fmla="*/ 109 h 143"/>
                <a:gd name="T42" fmla="*/ 276 w 403"/>
                <a:gd name="T43" fmla="*/ 79 h 143"/>
                <a:gd name="T44" fmla="*/ 276 w 403"/>
                <a:gd name="T45" fmla="*/ 80 h 143"/>
                <a:gd name="T46" fmla="*/ 275 w 403"/>
                <a:gd name="T47" fmla="*/ 81 h 143"/>
                <a:gd name="T48" fmla="*/ 273 w 403"/>
                <a:gd name="T49" fmla="*/ 83 h 143"/>
                <a:gd name="T50" fmla="*/ 271 w 403"/>
                <a:gd name="T51" fmla="*/ 85 h 143"/>
                <a:gd name="T52" fmla="*/ 268 w 403"/>
                <a:gd name="T53" fmla="*/ 89 h 143"/>
                <a:gd name="T54" fmla="*/ 264 w 403"/>
                <a:gd name="T55" fmla="*/ 92 h 143"/>
                <a:gd name="T56" fmla="*/ 260 w 403"/>
                <a:gd name="T57" fmla="*/ 97 h 143"/>
                <a:gd name="T58" fmla="*/ 254 w 403"/>
                <a:gd name="T59" fmla="*/ 101 h 143"/>
                <a:gd name="T60" fmla="*/ 248 w 403"/>
                <a:gd name="T61" fmla="*/ 106 h 143"/>
                <a:gd name="T62" fmla="*/ 240 w 403"/>
                <a:gd name="T63" fmla="*/ 111 h 143"/>
                <a:gd name="T64" fmla="*/ 232 w 403"/>
                <a:gd name="T65" fmla="*/ 116 h 143"/>
                <a:gd name="T66" fmla="*/ 223 w 403"/>
                <a:gd name="T67" fmla="*/ 121 h 143"/>
                <a:gd name="T68" fmla="*/ 213 w 403"/>
                <a:gd name="T69" fmla="*/ 126 h 143"/>
                <a:gd name="T70" fmla="*/ 202 w 403"/>
                <a:gd name="T71" fmla="*/ 132 h 143"/>
                <a:gd name="T72" fmla="*/ 190 w 403"/>
                <a:gd name="T73" fmla="*/ 137 h 143"/>
                <a:gd name="T74" fmla="*/ 177 w 403"/>
                <a:gd name="T75" fmla="*/ 142 h 143"/>
                <a:gd name="T76" fmla="*/ 170 w 403"/>
                <a:gd name="T77" fmla="*/ 137 h 1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03"/>
                <a:gd name="T118" fmla="*/ 0 h 143"/>
                <a:gd name="T119" fmla="*/ 403 w 403"/>
                <a:gd name="T120" fmla="*/ 143 h 1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03" h="143">
                  <a:moveTo>
                    <a:pt x="170" y="137"/>
                  </a:moveTo>
                  <a:lnTo>
                    <a:pt x="171" y="137"/>
                  </a:lnTo>
                  <a:lnTo>
                    <a:pt x="173" y="136"/>
                  </a:lnTo>
                  <a:lnTo>
                    <a:pt x="177" y="134"/>
                  </a:lnTo>
                  <a:lnTo>
                    <a:pt x="181" y="132"/>
                  </a:lnTo>
                  <a:lnTo>
                    <a:pt x="187" y="130"/>
                  </a:lnTo>
                  <a:lnTo>
                    <a:pt x="194" y="126"/>
                  </a:lnTo>
                  <a:lnTo>
                    <a:pt x="201" y="123"/>
                  </a:lnTo>
                  <a:lnTo>
                    <a:pt x="209" y="119"/>
                  </a:lnTo>
                  <a:lnTo>
                    <a:pt x="217" y="114"/>
                  </a:lnTo>
                  <a:lnTo>
                    <a:pt x="224" y="109"/>
                  </a:lnTo>
                  <a:lnTo>
                    <a:pt x="232" y="105"/>
                  </a:lnTo>
                  <a:lnTo>
                    <a:pt x="239" y="99"/>
                  </a:lnTo>
                  <a:lnTo>
                    <a:pt x="246" y="93"/>
                  </a:lnTo>
                  <a:lnTo>
                    <a:pt x="252" y="87"/>
                  </a:lnTo>
                  <a:lnTo>
                    <a:pt x="257" y="81"/>
                  </a:lnTo>
                  <a:lnTo>
                    <a:pt x="261" y="75"/>
                  </a:lnTo>
                  <a:lnTo>
                    <a:pt x="0" y="7"/>
                  </a:lnTo>
                  <a:lnTo>
                    <a:pt x="20" y="0"/>
                  </a:lnTo>
                  <a:lnTo>
                    <a:pt x="402" y="100"/>
                  </a:lnTo>
                  <a:lnTo>
                    <a:pt x="386" y="109"/>
                  </a:lnTo>
                  <a:lnTo>
                    <a:pt x="276" y="79"/>
                  </a:lnTo>
                  <a:lnTo>
                    <a:pt x="276" y="80"/>
                  </a:lnTo>
                  <a:lnTo>
                    <a:pt x="275" y="81"/>
                  </a:lnTo>
                  <a:lnTo>
                    <a:pt x="273" y="83"/>
                  </a:lnTo>
                  <a:lnTo>
                    <a:pt x="271" y="85"/>
                  </a:lnTo>
                  <a:lnTo>
                    <a:pt x="268" y="89"/>
                  </a:lnTo>
                  <a:lnTo>
                    <a:pt x="264" y="92"/>
                  </a:lnTo>
                  <a:lnTo>
                    <a:pt x="260" y="97"/>
                  </a:lnTo>
                  <a:lnTo>
                    <a:pt x="254" y="101"/>
                  </a:lnTo>
                  <a:lnTo>
                    <a:pt x="248" y="106"/>
                  </a:lnTo>
                  <a:lnTo>
                    <a:pt x="240" y="111"/>
                  </a:lnTo>
                  <a:lnTo>
                    <a:pt x="232" y="116"/>
                  </a:lnTo>
                  <a:lnTo>
                    <a:pt x="223" y="121"/>
                  </a:lnTo>
                  <a:lnTo>
                    <a:pt x="213" y="126"/>
                  </a:lnTo>
                  <a:lnTo>
                    <a:pt x="202" y="132"/>
                  </a:lnTo>
                  <a:lnTo>
                    <a:pt x="190" y="137"/>
                  </a:lnTo>
                  <a:lnTo>
                    <a:pt x="177" y="142"/>
                  </a:lnTo>
                  <a:lnTo>
                    <a:pt x="170" y="13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4" name="Freeform 107"/>
            <p:cNvSpPr>
              <a:spLocks/>
            </p:cNvSpPr>
            <p:nvPr/>
          </p:nvSpPr>
          <p:spPr bwMode="auto">
            <a:xfrm>
              <a:off x="698" y="3489"/>
              <a:ext cx="411" cy="128"/>
            </a:xfrm>
            <a:custGeom>
              <a:avLst/>
              <a:gdLst>
                <a:gd name="T0" fmla="*/ 0 w 411"/>
                <a:gd name="T1" fmla="*/ 0 h 128"/>
                <a:gd name="T2" fmla="*/ 401 w 411"/>
                <a:gd name="T3" fmla="*/ 127 h 128"/>
                <a:gd name="T4" fmla="*/ 410 w 411"/>
                <a:gd name="T5" fmla="*/ 127 h 128"/>
                <a:gd name="T6" fmla="*/ 12 w 411"/>
                <a:gd name="T7" fmla="*/ 0 h 128"/>
                <a:gd name="T8" fmla="*/ 0 w 411"/>
                <a:gd name="T9" fmla="*/ 0 h 128"/>
                <a:gd name="T10" fmla="*/ 0 60000 65536"/>
                <a:gd name="T11" fmla="*/ 0 60000 65536"/>
                <a:gd name="T12" fmla="*/ 0 60000 65536"/>
                <a:gd name="T13" fmla="*/ 0 60000 65536"/>
                <a:gd name="T14" fmla="*/ 0 60000 65536"/>
                <a:gd name="T15" fmla="*/ 0 w 411"/>
                <a:gd name="T16" fmla="*/ 0 h 128"/>
                <a:gd name="T17" fmla="*/ 411 w 411"/>
                <a:gd name="T18" fmla="*/ 128 h 128"/>
              </a:gdLst>
              <a:ahLst/>
              <a:cxnLst>
                <a:cxn ang="T10">
                  <a:pos x="T0" y="T1"/>
                </a:cxn>
                <a:cxn ang="T11">
                  <a:pos x="T2" y="T3"/>
                </a:cxn>
                <a:cxn ang="T12">
                  <a:pos x="T4" y="T5"/>
                </a:cxn>
                <a:cxn ang="T13">
                  <a:pos x="T6" y="T7"/>
                </a:cxn>
                <a:cxn ang="T14">
                  <a:pos x="T8" y="T9"/>
                </a:cxn>
              </a:cxnLst>
              <a:rect l="T15" t="T16" r="T17" b="T18"/>
              <a:pathLst>
                <a:path w="411" h="128">
                  <a:moveTo>
                    <a:pt x="0" y="0"/>
                  </a:moveTo>
                  <a:lnTo>
                    <a:pt x="401" y="127"/>
                  </a:lnTo>
                  <a:lnTo>
                    <a:pt x="410" y="127"/>
                  </a:lnTo>
                  <a:lnTo>
                    <a:pt x="12"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5" name="Freeform 108"/>
            <p:cNvSpPr>
              <a:spLocks/>
            </p:cNvSpPr>
            <p:nvPr/>
          </p:nvSpPr>
          <p:spPr bwMode="auto">
            <a:xfrm>
              <a:off x="767" y="3472"/>
              <a:ext cx="406" cy="115"/>
            </a:xfrm>
            <a:custGeom>
              <a:avLst/>
              <a:gdLst>
                <a:gd name="T0" fmla="*/ 0 w 406"/>
                <a:gd name="T1" fmla="*/ 0 h 115"/>
                <a:gd name="T2" fmla="*/ 396 w 406"/>
                <a:gd name="T3" fmla="*/ 114 h 115"/>
                <a:gd name="T4" fmla="*/ 405 w 406"/>
                <a:gd name="T5" fmla="*/ 114 h 115"/>
                <a:gd name="T6" fmla="*/ 12 w 406"/>
                <a:gd name="T7" fmla="*/ 0 h 115"/>
                <a:gd name="T8" fmla="*/ 0 w 406"/>
                <a:gd name="T9" fmla="*/ 0 h 115"/>
                <a:gd name="T10" fmla="*/ 0 60000 65536"/>
                <a:gd name="T11" fmla="*/ 0 60000 65536"/>
                <a:gd name="T12" fmla="*/ 0 60000 65536"/>
                <a:gd name="T13" fmla="*/ 0 60000 65536"/>
                <a:gd name="T14" fmla="*/ 0 60000 65536"/>
                <a:gd name="T15" fmla="*/ 0 w 406"/>
                <a:gd name="T16" fmla="*/ 0 h 115"/>
                <a:gd name="T17" fmla="*/ 406 w 406"/>
                <a:gd name="T18" fmla="*/ 115 h 115"/>
              </a:gdLst>
              <a:ahLst/>
              <a:cxnLst>
                <a:cxn ang="T10">
                  <a:pos x="T0" y="T1"/>
                </a:cxn>
                <a:cxn ang="T11">
                  <a:pos x="T2" y="T3"/>
                </a:cxn>
                <a:cxn ang="T12">
                  <a:pos x="T4" y="T5"/>
                </a:cxn>
                <a:cxn ang="T13">
                  <a:pos x="T6" y="T7"/>
                </a:cxn>
                <a:cxn ang="T14">
                  <a:pos x="T8" y="T9"/>
                </a:cxn>
              </a:cxnLst>
              <a:rect l="T15" t="T16" r="T17" b="T18"/>
              <a:pathLst>
                <a:path w="406" h="115">
                  <a:moveTo>
                    <a:pt x="0" y="0"/>
                  </a:moveTo>
                  <a:lnTo>
                    <a:pt x="396" y="114"/>
                  </a:lnTo>
                  <a:lnTo>
                    <a:pt x="405" y="114"/>
                  </a:lnTo>
                  <a:lnTo>
                    <a:pt x="12"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6" name="Freeform 109"/>
            <p:cNvSpPr>
              <a:spLocks/>
            </p:cNvSpPr>
            <p:nvPr/>
          </p:nvSpPr>
          <p:spPr bwMode="auto">
            <a:xfrm>
              <a:off x="734" y="3478"/>
              <a:ext cx="408" cy="126"/>
            </a:xfrm>
            <a:custGeom>
              <a:avLst/>
              <a:gdLst>
                <a:gd name="T0" fmla="*/ 0 w 408"/>
                <a:gd name="T1" fmla="*/ 0 h 126"/>
                <a:gd name="T2" fmla="*/ 399 w 408"/>
                <a:gd name="T3" fmla="*/ 125 h 126"/>
                <a:gd name="T4" fmla="*/ 407 w 408"/>
                <a:gd name="T5" fmla="*/ 122 h 126"/>
                <a:gd name="T6" fmla="*/ 12 w 408"/>
                <a:gd name="T7" fmla="*/ 0 h 126"/>
                <a:gd name="T8" fmla="*/ 0 w 408"/>
                <a:gd name="T9" fmla="*/ 0 h 126"/>
                <a:gd name="T10" fmla="*/ 0 60000 65536"/>
                <a:gd name="T11" fmla="*/ 0 60000 65536"/>
                <a:gd name="T12" fmla="*/ 0 60000 65536"/>
                <a:gd name="T13" fmla="*/ 0 60000 65536"/>
                <a:gd name="T14" fmla="*/ 0 60000 65536"/>
                <a:gd name="T15" fmla="*/ 0 w 408"/>
                <a:gd name="T16" fmla="*/ 0 h 126"/>
                <a:gd name="T17" fmla="*/ 408 w 408"/>
                <a:gd name="T18" fmla="*/ 126 h 126"/>
              </a:gdLst>
              <a:ahLst/>
              <a:cxnLst>
                <a:cxn ang="T10">
                  <a:pos x="T0" y="T1"/>
                </a:cxn>
                <a:cxn ang="T11">
                  <a:pos x="T2" y="T3"/>
                </a:cxn>
                <a:cxn ang="T12">
                  <a:pos x="T4" y="T5"/>
                </a:cxn>
                <a:cxn ang="T13">
                  <a:pos x="T6" y="T7"/>
                </a:cxn>
                <a:cxn ang="T14">
                  <a:pos x="T8" y="T9"/>
                </a:cxn>
              </a:cxnLst>
              <a:rect l="T15" t="T16" r="T17" b="T18"/>
              <a:pathLst>
                <a:path w="408" h="126">
                  <a:moveTo>
                    <a:pt x="0" y="0"/>
                  </a:moveTo>
                  <a:lnTo>
                    <a:pt x="399" y="125"/>
                  </a:lnTo>
                  <a:lnTo>
                    <a:pt x="407" y="122"/>
                  </a:lnTo>
                  <a:lnTo>
                    <a:pt x="12"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17" name="Group 117"/>
          <p:cNvGrpSpPr>
            <a:grpSpLocks/>
          </p:cNvGrpSpPr>
          <p:nvPr/>
        </p:nvGrpSpPr>
        <p:grpSpPr bwMode="auto">
          <a:xfrm>
            <a:off x="3584575" y="4567238"/>
            <a:ext cx="796925" cy="1163637"/>
            <a:chOff x="818" y="2763"/>
            <a:chExt cx="502" cy="733"/>
          </a:xfrm>
        </p:grpSpPr>
        <p:sp>
          <p:nvSpPr>
            <p:cNvPr id="118" name="Rectangle 111"/>
            <p:cNvSpPr>
              <a:spLocks noChangeArrowheads="1"/>
            </p:cNvSpPr>
            <p:nvPr/>
          </p:nvSpPr>
          <p:spPr bwMode="auto">
            <a:xfrm>
              <a:off x="849" y="2788"/>
              <a:ext cx="471" cy="708"/>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19" name="Rectangle 112"/>
            <p:cNvSpPr>
              <a:spLocks noChangeArrowheads="1"/>
            </p:cNvSpPr>
            <p:nvPr/>
          </p:nvSpPr>
          <p:spPr bwMode="auto">
            <a:xfrm>
              <a:off x="821" y="2763"/>
              <a:ext cx="471" cy="708"/>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0" name="Line 113"/>
            <p:cNvSpPr>
              <a:spLocks noChangeShapeType="1"/>
            </p:cNvSpPr>
            <p:nvPr/>
          </p:nvSpPr>
          <p:spPr bwMode="auto">
            <a:xfrm>
              <a:off x="820" y="2912"/>
              <a:ext cx="47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1" name="Line 114"/>
            <p:cNvSpPr>
              <a:spLocks noChangeShapeType="1"/>
            </p:cNvSpPr>
            <p:nvPr/>
          </p:nvSpPr>
          <p:spPr bwMode="auto">
            <a:xfrm>
              <a:off x="827" y="3067"/>
              <a:ext cx="480"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2" name="Line 115"/>
            <p:cNvSpPr>
              <a:spLocks noChangeShapeType="1"/>
            </p:cNvSpPr>
            <p:nvPr/>
          </p:nvSpPr>
          <p:spPr bwMode="auto">
            <a:xfrm>
              <a:off x="819" y="3211"/>
              <a:ext cx="48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3" name="Line 116"/>
            <p:cNvSpPr>
              <a:spLocks noChangeShapeType="1"/>
            </p:cNvSpPr>
            <p:nvPr/>
          </p:nvSpPr>
          <p:spPr bwMode="auto">
            <a:xfrm>
              <a:off x="818" y="3341"/>
              <a:ext cx="474"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24" name="Rectangle 118"/>
          <p:cNvSpPr>
            <a:spLocks noChangeArrowheads="1"/>
          </p:cNvSpPr>
          <p:nvPr/>
        </p:nvSpPr>
        <p:spPr bwMode="auto">
          <a:xfrm>
            <a:off x="3536950" y="4148138"/>
            <a:ext cx="8778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600" b="1">
                <a:solidFill>
                  <a:schemeClr val="tx2"/>
                </a:solidFill>
                <a:latin typeface="Arial" panose="020B0604020202020204" pitchFamily="34" charset="0"/>
                <a:ea typeface="宋体" panose="02010600030101010101" pitchFamily="2" charset="-122"/>
              </a:rPr>
              <a:t>Host B</a:t>
            </a:r>
          </a:p>
        </p:txBody>
      </p:sp>
      <p:sp>
        <p:nvSpPr>
          <p:cNvPr id="125" name="Line 119"/>
          <p:cNvSpPr>
            <a:spLocks noChangeShapeType="1"/>
          </p:cNvSpPr>
          <p:nvPr/>
        </p:nvSpPr>
        <p:spPr bwMode="auto">
          <a:xfrm flipH="1">
            <a:off x="5307013" y="5241925"/>
            <a:ext cx="7493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6" name="Line 120"/>
          <p:cNvSpPr>
            <a:spLocks noChangeShapeType="1"/>
          </p:cNvSpPr>
          <p:nvPr/>
        </p:nvSpPr>
        <p:spPr bwMode="auto">
          <a:xfrm flipH="1">
            <a:off x="7296150" y="5241925"/>
            <a:ext cx="74771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7" name="Line 121"/>
          <p:cNvSpPr>
            <a:spLocks noChangeShapeType="1"/>
          </p:cNvSpPr>
          <p:nvPr/>
        </p:nvSpPr>
        <p:spPr bwMode="auto">
          <a:xfrm flipH="1">
            <a:off x="7446963" y="4725988"/>
            <a:ext cx="1135062" cy="11176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8" name="Line 122"/>
          <p:cNvSpPr>
            <a:spLocks noChangeShapeType="1"/>
          </p:cNvSpPr>
          <p:nvPr/>
        </p:nvSpPr>
        <p:spPr bwMode="auto">
          <a:xfrm flipH="1">
            <a:off x="7435850" y="5843588"/>
            <a:ext cx="67786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9" name="Line 123"/>
          <p:cNvSpPr>
            <a:spLocks noChangeShapeType="1"/>
          </p:cNvSpPr>
          <p:nvPr/>
        </p:nvSpPr>
        <p:spPr bwMode="auto">
          <a:xfrm flipH="1">
            <a:off x="8545513" y="4738688"/>
            <a:ext cx="5397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30" name="Group 163"/>
          <p:cNvGrpSpPr>
            <a:grpSpLocks/>
          </p:cNvGrpSpPr>
          <p:nvPr/>
        </p:nvGrpSpPr>
        <p:grpSpPr bwMode="auto">
          <a:xfrm>
            <a:off x="8651875" y="3917950"/>
            <a:ext cx="1204913" cy="1163638"/>
            <a:chOff x="4010" y="2354"/>
            <a:chExt cx="759" cy="733"/>
          </a:xfrm>
        </p:grpSpPr>
        <p:sp>
          <p:nvSpPr>
            <p:cNvPr id="131" name="Freeform 124"/>
            <p:cNvSpPr>
              <a:spLocks/>
            </p:cNvSpPr>
            <p:nvPr/>
          </p:nvSpPr>
          <p:spPr bwMode="auto">
            <a:xfrm>
              <a:off x="4010" y="2412"/>
              <a:ext cx="759" cy="675"/>
            </a:xfrm>
            <a:custGeom>
              <a:avLst/>
              <a:gdLst>
                <a:gd name="T0" fmla="*/ 214 w 759"/>
                <a:gd name="T1" fmla="*/ 48 h 675"/>
                <a:gd name="T2" fmla="*/ 215 w 759"/>
                <a:gd name="T3" fmla="*/ 48 h 675"/>
                <a:gd name="T4" fmla="*/ 220 w 759"/>
                <a:gd name="T5" fmla="*/ 46 h 675"/>
                <a:gd name="T6" fmla="*/ 227 w 759"/>
                <a:gd name="T7" fmla="*/ 43 h 675"/>
                <a:gd name="T8" fmla="*/ 238 w 759"/>
                <a:gd name="T9" fmla="*/ 40 h 675"/>
                <a:gd name="T10" fmla="*/ 252 w 759"/>
                <a:gd name="T11" fmla="*/ 36 h 675"/>
                <a:gd name="T12" fmla="*/ 269 w 759"/>
                <a:gd name="T13" fmla="*/ 31 h 675"/>
                <a:gd name="T14" fmla="*/ 289 w 759"/>
                <a:gd name="T15" fmla="*/ 27 h 675"/>
                <a:gd name="T16" fmla="*/ 312 w 759"/>
                <a:gd name="T17" fmla="*/ 22 h 675"/>
                <a:gd name="T18" fmla="*/ 339 w 759"/>
                <a:gd name="T19" fmla="*/ 17 h 675"/>
                <a:gd name="T20" fmla="*/ 368 w 759"/>
                <a:gd name="T21" fmla="*/ 13 h 675"/>
                <a:gd name="T22" fmla="*/ 401 w 759"/>
                <a:gd name="T23" fmla="*/ 9 h 675"/>
                <a:gd name="T24" fmla="*/ 437 w 759"/>
                <a:gd name="T25" fmla="*/ 5 h 675"/>
                <a:gd name="T26" fmla="*/ 476 w 759"/>
                <a:gd name="T27" fmla="*/ 3 h 675"/>
                <a:gd name="T28" fmla="*/ 519 w 759"/>
                <a:gd name="T29" fmla="*/ 0 h 675"/>
                <a:gd name="T30" fmla="*/ 564 w 759"/>
                <a:gd name="T31" fmla="*/ 0 h 675"/>
                <a:gd name="T32" fmla="*/ 613 w 759"/>
                <a:gd name="T33" fmla="*/ 0 h 675"/>
                <a:gd name="T34" fmla="*/ 634 w 759"/>
                <a:gd name="T35" fmla="*/ 93 h 675"/>
                <a:gd name="T36" fmla="*/ 642 w 759"/>
                <a:gd name="T37" fmla="*/ 97 h 675"/>
                <a:gd name="T38" fmla="*/ 659 w 759"/>
                <a:gd name="T39" fmla="*/ 109 h 675"/>
                <a:gd name="T40" fmla="*/ 677 w 759"/>
                <a:gd name="T41" fmla="*/ 131 h 675"/>
                <a:gd name="T42" fmla="*/ 688 w 759"/>
                <a:gd name="T43" fmla="*/ 163 h 675"/>
                <a:gd name="T44" fmla="*/ 733 w 759"/>
                <a:gd name="T45" fmla="*/ 377 h 675"/>
                <a:gd name="T46" fmla="*/ 751 w 759"/>
                <a:gd name="T47" fmla="*/ 466 h 675"/>
                <a:gd name="T48" fmla="*/ 754 w 759"/>
                <a:gd name="T49" fmla="*/ 472 h 675"/>
                <a:gd name="T50" fmla="*/ 758 w 759"/>
                <a:gd name="T51" fmla="*/ 489 h 675"/>
                <a:gd name="T52" fmla="*/ 757 w 759"/>
                <a:gd name="T53" fmla="*/ 516 h 675"/>
                <a:gd name="T54" fmla="*/ 746 w 759"/>
                <a:gd name="T55" fmla="*/ 549 h 675"/>
                <a:gd name="T56" fmla="*/ 0 w 759"/>
                <a:gd name="T57" fmla="*/ 528 h 675"/>
                <a:gd name="T58" fmla="*/ 75 w 759"/>
                <a:gd name="T59" fmla="*/ 486 h 675"/>
                <a:gd name="T60" fmla="*/ 75 w 759"/>
                <a:gd name="T61" fmla="*/ 92 h 675"/>
                <a:gd name="T62" fmla="*/ 79 w 759"/>
                <a:gd name="T63" fmla="*/ 90 h 675"/>
                <a:gd name="T64" fmla="*/ 86 w 759"/>
                <a:gd name="T65" fmla="*/ 85 h 675"/>
                <a:gd name="T66" fmla="*/ 97 w 759"/>
                <a:gd name="T67" fmla="*/ 80 h 675"/>
                <a:gd name="T68" fmla="*/ 111 w 759"/>
                <a:gd name="T69" fmla="*/ 75 h 675"/>
                <a:gd name="T70" fmla="*/ 129 w 759"/>
                <a:gd name="T71" fmla="*/ 73 h 675"/>
                <a:gd name="T72" fmla="*/ 150 w 759"/>
                <a:gd name="T73" fmla="*/ 72 h 675"/>
                <a:gd name="T74" fmla="*/ 174 w 759"/>
                <a:gd name="T75" fmla="*/ 76 h 675"/>
                <a:gd name="T76" fmla="*/ 205 w 759"/>
                <a:gd name="T77" fmla="*/ 89 h 6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59"/>
                <a:gd name="T118" fmla="*/ 0 h 675"/>
                <a:gd name="T119" fmla="*/ 759 w 759"/>
                <a:gd name="T120" fmla="*/ 675 h 6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59" h="675">
                  <a:moveTo>
                    <a:pt x="205" y="89"/>
                  </a:moveTo>
                  <a:lnTo>
                    <a:pt x="214" y="48"/>
                  </a:lnTo>
                  <a:lnTo>
                    <a:pt x="215" y="48"/>
                  </a:lnTo>
                  <a:lnTo>
                    <a:pt x="217" y="47"/>
                  </a:lnTo>
                  <a:lnTo>
                    <a:pt x="220" y="46"/>
                  </a:lnTo>
                  <a:lnTo>
                    <a:pt x="223" y="45"/>
                  </a:lnTo>
                  <a:lnTo>
                    <a:pt x="227" y="43"/>
                  </a:lnTo>
                  <a:lnTo>
                    <a:pt x="232" y="42"/>
                  </a:lnTo>
                  <a:lnTo>
                    <a:pt x="238" y="40"/>
                  </a:lnTo>
                  <a:lnTo>
                    <a:pt x="245" y="38"/>
                  </a:lnTo>
                  <a:lnTo>
                    <a:pt x="252" y="36"/>
                  </a:lnTo>
                  <a:lnTo>
                    <a:pt x="260" y="33"/>
                  </a:lnTo>
                  <a:lnTo>
                    <a:pt x="269" y="31"/>
                  </a:lnTo>
                  <a:lnTo>
                    <a:pt x="278" y="29"/>
                  </a:lnTo>
                  <a:lnTo>
                    <a:pt x="289" y="27"/>
                  </a:lnTo>
                  <a:lnTo>
                    <a:pt x="301" y="24"/>
                  </a:lnTo>
                  <a:lnTo>
                    <a:pt x="312" y="22"/>
                  </a:lnTo>
                  <a:lnTo>
                    <a:pt x="325" y="19"/>
                  </a:lnTo>
                  <a:lnTo>
                    <a:pt x="339" y="17"/>
                  </a:lnTo>
                  <a:lnTo>
                    <a:pt x="353" y="15"/>
                  </a:lnTo>
                  <a:lnTo>
                    <a:pt x="368" y="13"/>
                  </a:lnTo>
                  <a:lnTo>
                    <a:pt x="384" y="11"/>
                  </a:lnTo>
                  <a:lnTo>
                    <a:pt x="401" y="9"/>
                  </a:lnTo>
                  <a:lnTo>
                    <a:pt x="419" y="7"/>
                  </a:lnTo>
                  <a:lnTo>
                    <a:pt x="437" y="5"/>
                  </a:lnTo>
                  <a:lnTo>
                    <a:pt x="456" y="4"/>
                  </a:lnTo>
                  <a:lnTo>
                    <a:pt x="476" y="3"/>
                  </a:lnTo>
                  <a:lnTo>
                    <a:pt x="497" y="1"/>
                  </a:lnTo>
                  <a:lnTo>
                    <a:pt x="519" y="0"/>
                  </a:lnTo>
                  <a:lnTo>
                    <a:pt x="541" y="0"/>
                  </a:lnTo>
                  <a:lnTo>
                    <a:pt x="564" y="0"/>
                  </a:lnTo>
                  <a:lnTo>
                    <a:pt x="588" y="0"/>
                  </a:lnTo>
                  <a:lnTo>
                    <a:pt x="613" y="0"/>
                  </a:lnTo>
                  <a:lnTo>
                    <a:pt x="640" y="16"/>
                  </a:lnTo>
                  <a:lnTo>
                    <a:pt x="634" y="93"/>
                  </a:lnTo>
                  <a:lnTo>
                    <a:pt x="636" y="93"/>
                  </a:lnTo>
                  <a:lnTo>
                    <a:pt x="642" y="97"/>
                  </a:lnTo>
                  <a:lnTo>
                    <a:pt x="649" y="102"/>
                  </a:lnTo>
                  <a:lnTo>
                    <a:pt x="659" y="109"/>
                  </a:lnTo>
                  <a:lnTo>
                    <a:pt x="668" y="119"/>
                  </a:lnTo>
                  <a:lnTo>
                    <a:pt x="677" y="131"/>
                  </a:lnTo>
                  <a:lnTo>
                    <a:pt x="684" y="146"/>
                  </a:lnTo>
                  <a:lnTo>
                    <a:pt x="688" y="163"/>
                  </a:lnTo>
                  <a:lnTo>
                    <a:pt x="749" y="221"/>
                  </a:lnTo>
                  <a:lnTo>
                    <a:pt x="733" y="377"/>
                  </a:lnTo>
                  <a:lnTo>
                    <a:pt x="634" y="429"/>
                  </a:lnTo>
                  <a:lnTo>
                    <a:pt x="751" y="466"/>
                  </a:lnTo>
                  <a:lnTo>
                    <a:pt x="752" y="468"/>
                  </a:lnTo>
                  <a:lnTo>
                    <a:pt x="754" y="472"/>
                  </a:lnTo>
                  <a:lnTo>
                    <a:pt x="755" y="480"/>
                  </a:lnTo>
                  <a:lnTo>
                    <a:pt x="758" y="489"/>
                  </a:lnTo>
                  <a:lnTo>
                    <a:pt x="758" y="501"/>
                  </a:lnTo>
                  <a:lnTo>
                    <a:pt x="757" y="516"/>
                  </a:lnTo>
                  <a:lnTo>
                    <a:pt x="753" y="532"/>
                  </a:lnTo>
                  <a:lnTo>
                    <a:pt x="746" y="549"/>
                  </a:lnTo>
                  <a:lnTo>
                    <a:pt x="439" y="674"/>
                  </a:lnTo>
                  <a:lnTo>
                    <a:pt x="0" y="528"/>
                  </a:lnTo>
                  <a:lnTo>
                    <a:pt x="7" y="511"/>
                  </a:lnTo>
                  <a:lnTo>
                    <a:pt x="75" y="486"/>
                  </a:lnTo>
                  <a:lnTo>
                    <a:pt x="75" y="93"/>
                  </a:lnTo>
                  <a:lnTo>
                    <a:pt x="75" y="92"/>
                  </a:lnTo>
                  <a:lnTo>
                    <a:pt x="76" y="91"/>
                  </a:lnTo>
                  <a:lnTo>
                    <a:pt x="79" y="90"/>
                  </a:lnTo>
                  <a:lnTo>
                    <a:pt x="82" y="87"/>
                  </a:lnTo>
                  <a:lnTo>
                    <a:pt x="86" y="85"/>
                  </a:lnTo>
                  <a:lnTo>
                    <a:pt x="91" y="82"/>
                  </a:lnTo>
                  <a:lnTo>
                    <a:pt x="97" y="80"/>
                  </a:lnTo>
                  <a:lnTo>
                    <a:pt x="104" y="77"/>
                  </a:lnTo>
                  <a:lnTo>
                    <a:pt x="111" y="75"/>
                  </a:lnTo>
                  <a:lnTo>
                    <a:pt x="120" y="74"/>
                  </a:lnTo>
                  <a:lnTo>
                    <a:pt x="129" y="73"/>
                  </a:lnTo>
                  <a:lnTo>
                    <a:pt x="139" y="72"/>
                  </a:lnTo>
                  <a:lnTo>
                    <a:pt x="150" y="72"/>
                  </a:lnTo>
                  <a:lnTo>
                    <a:pt x="161" y="74"/>
                  </a:lnTo>
                  <a:lnTo>
                    <a:pt x="174" y="76"/>
                  </a:lnTo>
                  <a:lnTo>
                    <a:pt x="187" y="80"/>
                  </a:lnTo>
                  <a:lnTo>
                    <a:pt x="205" y="89"/>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2" name="Freeform 125"/>
            <p:cNvSpPr>
              <a:spLocks/>
            </p:cNvSpPr>
            <p:nvPr/>
          </p:nvSpPr>
          <p:spPr bwMode="auto">
            <a:xfrm>
              <a:off x="4273" y="2398"/>
              <a:ext cx="244" cy="293"/>
            </a:xfrm>
            <a:custGeom>
              <a:avLst/>
              <a:gdLst>
                <a:gd name="T0" fmla="*/ 241 w 244"/>
                <a:gd name="T1" fmla="*/ 11 h 293"/>
                <a:gd name="T2" fmla="*/ 240 w 244"/>
                <a:gd name="T3" fmla="*/ 10 h 293"/>
                <a:gd name="T4" fmla="*/ 236 w 244"/>
                <a:gd name="T5" fmla="*/ 9 h 293"/>
                <a:gd name="T6" fmla="*/ 230 w 244"/>
                <a:gd name="T7" fmla="*/ 8 h 293"/>
                <a:gd name="T8" fmla="*/ 221 w 244"/>
                <a:gd name="T9" fmla="*/ 6 h 293"/>
                <a:gd name="T10" fmla="*/ 211 w 244"/>
                <a:gd name="T11" fmla="*/ 4 h 293"/>
                <a:gd name="T12" fmla="*/ 199 w 244"/>
                <a:gd name="T13" fmla="*/ 2 h 293"/>
                <a:gd name="T14" fmla="*/ 185 w 244"/>
                <a:gd name="T15" fmla="*/ 1 h 293"/>
                <a:gd name="T16" fmla="*/ 170 w 244"/>
                <a:gd name="T17" fmla="*/ 0 h 293"/>
                <a:gd name="T18" fmla="*/ 154 w 244"/>
                <a:gd name="T19" fmla="*/ 0 h 293"/>
                <a:gd name="T20" fmla="*/ 136 w 244"/>
                <a:gd name="T21" fmla="*/ 1 h 293"/>
                <a:gd name="T22" fmla="*/ 118 w 244"/>
                <a:gd name="T23" fmla="*/ 2 h 293"/>
                <a:gd name="T24" fmla="*/ 98 w 244"/>
                <a:gd name="T25" fmla="*/ 6 h 293"/>
                <a:gd name="T26" fmla="*/ 78 w 244"/>
                <a:gd name="T27" fmla="*/ 10 h 293"/>
                <a:gd name="T28" fmla="*/ 58 w 244"/>
                <a:gd name="T29" fmla="*/ 17 h 293"/>
                <a:gd name="T30" fmla="*/ 37 w 244"/>
                <a:gd name="T31" fmla="*/ 24 h 293"/>
                <a:gd name="T32" fmla="*/ 16 w 244"/>
                <a:gd name="T33" fmla="*/ 35 h 293"/>
                <a:gd name="T34" fmla="*/ 14 w 244"/>
                <a:gd name="T35" fmla="*/ 40 h 293"/>
                <a:gd name="T36" fmla="*/ 10 w 244"/>
                <a:gd name="T37" fmla="*/ 56 h 293"/>
                <a:gd name="T38" fmla="*/ 6 w 244"/>
                <a:gd name="T39" fmla="*/ 81 h 293"/>
                <a:gd name="T40" fmla="*/ 2 w 244"/>
                <a:gd name="T41" fmla="*/ 112 h 293"/>
                <a:gd name="T42" fmla="*/ 0 w 244"/>
                <a:gd name="T43" fmla="*/ 150 h 293"/>
                <a:gd name="T44" fmla="*/ 2 w 244"/>
                <a:gd name="T45" fmla="*/ 192 h 293"/>
                <a:gd name="T46" fmla="*/ 8 w 244"/>
                <a:gd name="T47" fmla="*/ 238 h 293"/>
                <a:gd name="T48" fmla="*/ 20 w 244"/>
                <a:gd name="T49" fmla="*/ 284 h 293"/>
                <a:gd name="T50" fmla="*/ 22 w 244"/>
                <a:gd name="T51" fmla="*/ 284 h 293"/>
                <a:gd name="T52" fmla="*/ 25 w 244"/>
                <a:gd name="T53" fmla="*/ 284 h 293"/>
                <a:gd name="T54" fmla="*/ 30 w 244"/>
                <a:gd name="T55" fmla="*/ 283 h 293"/>
                <a:gd name="T56" fmla="*/ 37 w 244"/>
                <a:gd name="T57" fmla="*/ 283 h 293"/>
                <a:gd name="T58" fmla="*/ 46 w 244"/>
                <a:gd name="T59" fmla="*/ 282 h 293"/>
                <a:gd name="T60" fmla="*/ 57 w 244"/>
                <a:gd name="T61" fmla="*/ 281 h 293"/>
                <a:gd name="T62" fmla="*/ 70 w 244"/>
                <a:gd name="T63" fmla="*/ 281 h 293"/>
                <a:gd name="T64" fmla="*/ 84 w 244"/>
                <a:gd name="T65" fmla="*/ 280 h 293"/>
                <a:gd name="T66" fmla="*/ 100 w 244"/>
                <a:gd name="T67" fmla="*/ 280 h 293"/>
                <a:gd name="T68" fmla="*/ 117 w 244"/>
                <a:gd name="T69" fmla="*/ 280 h 293"/>
                <a:gd name="T70" fmla="*/ 135 w 244"/>
                <a:gd name="T71" fmla="*/ 281 h 293"/>
                <a:gd name="T72" fmla="*/ 155 w 244"/>
                <a:gd name="T73" fmla="*/ 282 h 293"/>
                <a:gd name="T74" fmla="*/ 176 w 244"/>
                <a:gd name="T75" fmla="*/ 283 h 293"/>
                <a:gd name="T76" fmla="*/ 197 w 244"/>
                <a:gd name="T77" fmla="*/ 286 h 293"/>
                <a:gd name="T78" fmla="*/ 220 w 244"/>
                <a:gd name="T79" fmla="*/ 288 h 293"/>
                <a:gd name="T80" fmla="*/ 243 w 244"/>
                <a:gd name="T81" fmla="*/ 292 h 293"/>
                <a:gd name="T82" fmla="*/ 242 w 244"/>
                <a:gd name="T83" fmla="*/ 283 h 293"/>
                <a:gd name="T84" fmla="*/ 240 w 244"/>
                <a:gd name="T85" fmla="*/ 260 h 293"/>
                <a:gd name="T86" fmla="*/ 236 w 244"/>
                <a:gd name="T87" fmla="*/ 226 h 293"/>
                <a:gd name="T88" fmla="*/ 233 w 244"/>
                <a:gd name="T89" fmla="*/ 184 h 293"/>
                <a:gd name="T90" fmla="*/ 231 w 244"/>
                <a:gd name="T91" fmla="*/ 137 h 293"/>
                <a:gd name="T92" fmla="*/ 231 w 244"/>
                <a:gd name="T93" fmla="*/ 91 h 293"/>
                <a:gd name="T94" fmla="*/ 234 w 244"/>
                <a:gd name="T95" fmla="*/ 47 h 293"/>
                <a:gd name="T96" fmla="*/ 241 w 244"/>
                <a:gd name="T97" fmla="*/ 11 h 2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4"/>
                <a:gd name="T148" fmla="*/ 0 h 293"/>
                <a:gd name="T149" fmla="*/ 244 w 244"/>
                <a:gd name="T150" fmla="*/ 293 h 2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4" h="293">
                  <a:moveTo>
                    <a:pt x="241" y="11"/>
                  </a:moveTo>
                  <a:lnTo>
                    <a:pt x="240" y="10"/>
                  </a:lnTo>
                  <a:lnTo>
                    <a:pt x="236" y="9"/>
                  </a:lnTo>
                  <a:lnTo>
                    <a:pt x="230" y="8"/>
                  </a:lnTo>
                  <a:lnTo>
                    <a:pt x="221" y="6"/>
                  </a:lnTo>
                  <a:lnTo>
                    <a:pt x="211" y="4"/>
                  </a:lnTo>
                  <a:lnTo>
                    <a:pt x="199" y="2"/>
                  </a:lnTo>
                  <a:lnTo>
                    <a:pt x="185" y="1"/>
                  </a:lnTo>
                  <a:lnTo>
                    <a:pt x="170" y="0"/>
                  </a:lnTo>
                  <a:lnTo>
                    <a:pt x="154" y="0"/>
                  </a:lnTo>
                  <a:lnTo>
                    <a:pt x="136" y="1"/>
                  </a:lnTo>
                  <a:lnTo>
                    <a:pt x="118" y="2"/>
                  </a:lnTo>
                  <a:lnTo>
                    <a:pt x="98" y="6"/>
                  </a:lnTo>
                  <a:lnTo>
                    <a:pt x="78" y="10"/>
                  </a:lnTo>
                  <a:lnTo>
                    <a:pt x="58" y="17"/>
                  </a:lnTo>
                  <a:lnTo>
                    <a:pt x="37" y="24"/>
                  </a:lnTo>
                  <a:lnTo>
                    <a:pt x="16" y="35"/>
                  </a:lnTo>
                  <a:lnTo>
                    <a:pt x="14" y="40"/>
                  </a:lnTo>
                  <a:lnTo>
                    <a:pt x="10" y="56"/>
                  </a:lnTo>
                  <a:lnTo>
                    <a:pt x="6" y="81"/>
                  </a:lnTo>
                  <a:lnTo>
                    <a:pt x="2" y="112"/>
                  </a:lnTo>
                  <a:lnTo>
                    <a:pt x="0" y="150"/>
                  </a:lnTo>
                  <a:lnTo>
                    <a:pt x="2" y="192"/>
                  </a:lnTo>
                  <a:lnTo>
                    <a:pt x="8" y="238"/>
                  </a:lnTo>
                  <a:lnTo>
                    <a:pt x="20" y="284"/>
                  </a:lnTo>
                  <a:lnTo>
                    <a:pt x="22" y="284"/>
                  </a:lnTo>
                  <a:lnTo>
                    <a:pt x="25" y="284"/>
                  </a:lnTo>
                  <a:lnTo>
                    <a:pt x="30" y="283"/>
                  </a:lnTo>
                  <a:lnTo>
                    <a:pt x="37" y="283"/>
                  </a:lnTo>
                  <a:lnTo>
                    <a:pt x="46" y="282"/>
                  </a:lnTo>
                  <a:lnTo>
                    <a:pt x="57" y="281"/>
                  </a:lnTo>
                  <a:lnTo>
                    <a:pt x="70" y="281"/>
                  </a:lnTo>
                  <a:lnTo>
                    <a:pt x="84" y="280"/>
                  </a:lnTo>
                  <a:lnTo>
                    <a:pt x="100" y="280"/>
                  </a:lnTo>
                  <a:lnTo>
                    <a:pt x="117" y="280"/>
                  </a:lnTo>
                  <a:lnTo>
                    <a:pt x="135" y="281"/>
                  </a:lnTo>
                  <a:lnTo>
                    <a:pt x="155" y="282"/>
                  </a:lnTo>
                  <a:lnTo>
                    <a:pt x="176" y="283"/>
                  </a:lnTo>
                  <a:lnTo>
                    <a:pt x="197" y="286"/>
                  </a:lnTo>
                  <a:lnTo>
                    <a:pt x="220" y="288"/>
                  </a:lnTo>
                  <a:lnTo>
                    <a:pt x="243" y="292"/>
                  </a:lnTo>
                  <a:lnTo>
                    <a:pt x="242" y="283"/>
                  </a:lnTo>
                  <a:lnTo>
                    <a:pt x="240" y="260"/>
                  </a:lnTo>
                  <a:lnTo>
                    <a:pt x="236" y="226"/>
                  </a:lnTo>
                  <a:lnTo>
                    <a:pt x="233" y="184"/>
                  </a:lnTo>
                  <a:lnTo>
                    <a:pt x="231" y="137"/>
                  </a:lnTo>
                  <a:lnTo>
                    <a:pt x="231" y="91"/>
                  </a:lnTo>
                  <a:lnTo>
                    <a:pt x="234" y="47"/>
                  </a:lnTo>
                  <a:lnTo>
                    <a:pt x="241" y="1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3" name="Freeform 126"/>
            <p:cNvSpPr>
              <a:spLocks/>
            </p:cNvSpPr>
            <p:nvPr/>
          </p:nvSpPr>
          <p:spPr bwMode="auto">
            <a:xfrm>
              <a:off x="4300" y="2477"/>
              <a:ext cx="402" cy="292"/>
            </a:xfrm>
            <a:custGeom>
              <a:avLst/>
              <a:gdLst>
                <a:gd name="T0" fmla="*/ 2 w 402"/>
                <a:gd name="T1" fmla="*/ 220 h 292"/>
                <a:gd name="T2" fmla="*/ 0 w 402"/>
                <a:gd name="T3" fmla="*/ 256 h 292"/>
                <a:gd name="T4" fmla="*/ 261 w 402"/>
                <a:gd name="T5" fmla="*/ 291 h 292"/>
                <a:gd name="T6" fmla="*/ 263 w 402"/>
                <a:gd name="T7" fmla="*/ 290 h 292"/>
                <a:gd name="T8" fmla="*/ 268 w 402"/>
                <a:gd name="T9" fmla="*/ 287 h 292"/>
                <a:gd name="T10" fmla="*/ 277 w 402"/>
                <a:gd name="T11" fmla="*/ 283 h 292"/>
                <a:gd name="T12" fmla="*/ 288 w 402"/>
                <a:gd name="T13" fmla="*/ 276 h 292"/>
                <a:gd name="T14" fmla="*/ 300 w 402"/>
                <a:gd name="T15" fmla="*/ 268 h 292"/>
                <a:gd name="T16" fmla="*/ 314 w 402"/>
                <a:gd name="T17" fmla="*/ 257 h 292"/>
                <a:gd name="T18" fmla="*/ 328 w 402"/>
                <a:gd name="T19" fmla="*/ 244 h 292"/>
                <a:gd name="T20" fmla="*/ 343 w 402"/>
                <a:gd name="T21" fmla="*/ 230 h 292"/>
                <a:gd name="T22" fmla="*/ 357 w 402"/>
                <a:gd name="T23" fmla="*/ 213 h 292"/>
                <a:gd name="T24" fmla="*/ 370 w 402"/>
                <a:gd name="T25" fmla="*/ 195 h 292"/>
                <a:gd name="T26" fmla="*/ 381 w 402"/>
                <a:gd name="T27" fmla="*/ 175 h 292"/>
                <a:gd name="T28" fmla="*/ 391 w 402"/>
                <a:gd name="T29" fmla="*/ 152 h 292"/>
                <a:gd name="T30" fmla="*/ 397 w 402"/>
                <a:gd name="T31" fmla="*/ 128 h 292"/>
                <a:gd name="T32" fmla="*/ 401 w 402"/>
                <a:gd name="T33" fmla="*/ 102 h 292"/>
                <a:gd name="T34" fmla="*/ 401 w 402"/>
                <a:gd name="T35" fmla="*/ 74 h 292"/>
                <a:gd name="T36" fmla="*/ 396 w 402"/>
                <a:gd name="T37" fmla="*/ 43 h 292"/>
                <a:gd name="T38" fmla="*/ 395 w 402"/>
                <a:gd name="T39" fmla="*/ 41 h 292"/>
                <a:gd name="T40" fmla="*/ 393 w 402"/>
                <a:gd name="T41" fmla="*/ 37 h 292"/>
                <a:gd name="T42" fmla="*/ 388 w 402"/>
                <a:gd name="T43" fmla="*/ 30 h 292"/>
                <a:gd name="T44" fmla="*/ 383 w 402"/>
                <a:gd name="T45" fmla="*/ 23 h 292"/>
                <a:gd name="T46" fmla="*/ 375 w 402"/>
                <a:gd name="T47" fmla="*/ 15 h 292"/>
                <a:gd name="T48" fmla="*/ 367 w 402"/>
                <a:gd name="T49" fmla="*/ 8 h 292"/>
                <a:gd name="T50" fmla="*/ 356 w 402"/>
                <a:gd name="T51" fmla="*/ 3 h 292"/>
                <a:gd name="T52" fmla="*/ 344 w 402"/>
                <a:gd name="T53" fmla="*/ 0 h 292"/>
                <a:gd name="T54" fmla="*/ 346 w 402"/>
                <a:gd name="T55" fmla="*/ 5 h 292"/>
                <a:gd name="T56" fmla="*/ 350 w 402"/>
                <a:gd name="T57" fmla="*/ 18 h 292"/>
                <a:gd name="T58" fmla="*/ 355 w 402"/>
                <a:gd name="T59" fmla="*/ 37 h 292"/>
                <a:gd name="T60" fmla="*/ 359 w 402"/>
                <a:gd name="T61" fmla="*/ 63 h 292"/>
                <a:gd name="T62" fmla="*/ 360 w 402"/>
                <a:gd name="T63" fmla="*/ 95 h 292"/>
                <a:gd name="T64" fmla="*/ 357 w 402"/>
                <a:gd name="T65" fmla="*/ 129 h 292"/>
                <a:gd name="T66" fmla="*/ 347 w 402"/>
                <a:gd name="T67" fmla="*/ 166 h 292"/>
                <a:gd name="T68" fmla="*/ 331 w 402"/>
                <a:gd name="T69" fmla="*/ 205 h 292"/>
                <a:gd name="T70" fmla="*/ 331 w 402"/>
                <a:gd name="T71" fmla="*/ 206 h 292"/>
                <a:gd name="T72" fmla="*/ 329 w 402"/>
                <a:gd name="T73" fmla="*/ 207 h 292"/>
                <a:gd name="T74" fmla="*/ 326 w 402"/>
                <a:gd name="T75" fmla="*/ 209 h 292"/>
                <a:gd name="T76" fmla="*/ 323 w 402"/>
                <a:gd name="T77" fmla="*/ 213 h 292"/>
                <a:gd name="T78" fmla="*/ 319 w 402"/>
                <a:gd name="T79" fmla="*/ 215 h 292"/>
                <a:gd name="T80" fmla="*/ 313 w 402"/>
                <a:gd name="T81" fmla="*/ 219 h 292"/>
                <a:gd name="T82" fmla="*/ 307 w 402"/>
                <a:gd name="T83" fmla="*/ 223 h 292"/>
                <a:gd name="T84" fmla="*/ 300 w 402"/>
                <a:gd name="T85" fmla="*/ 226 h 292"/>
                <a:gd name="T86" fmla="*/ 291 w 402"/>
                <a:gd name="T87" fmla="*/ 229 h 292"/>
                <a:gd name="T88" fmla="*/ 282 w 402"/>
                <a:gd name="T89" fmla="*/ 232 h 292"/>
                <a:gd name="T90" fmla="*/ 272 w 402"/>
                <a:gd name="T91" fmla="*/ 234 h 292"/>
                <a:gd name="T92" fmla="*/ 261 w 402"/>
                <a:gd name="T93" fmla="*/ 236 h 292"/>
                <a:gd name="T94" fmla="*/ 249 w 402"/>
                <a:gd name="T95" fmla="*/ 236 h 292"/>
                <a:gd name="T96" fmla="*/ 236 w 402"/>
                <a:gd name="T97" fmla="*/ 236 h 292"/>
                <a:gd name="T98" fmla="*/ 222 w 402"/>
                <a:gd name="T99" fmla="*/ 234 h 292"/>
                <a:gd name="T100" fmla="*/ 208 w 402"/>
                <a:gd name="T101" fmla="*/ 231 h 292"/>
                <a:gd name="T102" fmla="*/ 208 w 402"/>
                <a:gd name="T103" fmla="*/ 270 h 292"/>
                <a:gd name="T104" fmla="*/ 9 w 402"/>
                <a:gd name="T105" fmla="*/ 248 h 292"/>
                <a:gd name="T106" fmla="*/ 2 w 402"/>
                <a:gd name="T107" fmla="*/ 220 h 2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2"/>
                <a:gd name="T163" fmla="*/ 0 h 292"/>
                <a:gd name="T164" fmla="*/ 402 w 402"/>
                <a:gd name="T165" fmla="*/ 292 h 2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2" h="292">
                  <a:moveTo>
                    <a:pt x="2" y="220"/>
                  </a:moveTo>
                  <a:lnTo>
                    <a:pt x="0" y="256"/>
                  </a:lnTo>
                  <a:lnTo>
                    <a:pt x="261" y="291"/>
                  </a:lnTo>
                  <a:lnTo>
                    <a:pt x="263" y="290"/>
                  </a:lnTo>
                  <a:lnTo>
                    <a:pt x="268" y="287"/>
                  </a:lnTo>
                  <a:lnTo>
                    <a:pt x="277" y="283"/>
                  </a:lnTo>
                  <a:lnTo>
                    <a:pt x="288" y="276"/>
                  </a:lnTo>
                  <a:lnTo>
                    <a:pt x="300" y="268"/>
                  </a:lnTo>
                  <a:lnTo>
                    <a:pt x="314" y="257"/>
                  </a:lnTo>
                  <a:lnTo>
                    <a:pt x="328" y="244"/>
                  </a:lnTo>
                  <a:lnTo>
                    <a:pt x="343" y="230"/>
                  </a:lnTo>
                  <a:lnTo>
                    <a:pt x="357" y="213"/>
                  </a:lnTo>
                  <a:lnTo>
                    <a:pt x="370" y="195"/>
                  </a:lnTo>
                  <a:lnTo>
                    <a:pt x="381" y="175"/>
                  </a:lnTo>
                  <a:lnTo>
                    <a:pt x="391" y="152"/>
                  </a:lnTo>
                  <a:lnTo>
                    <a:pt x="397" y="128"/>
                  </a:lnTo>
                  <a:lnTo>
                    <a:pt x="401" y="102"/>
                  </a:lnTo>
                  <a:lnTo>
                    <a:pt x="401" y="74"/>
                  </a:lnTo>
                  <a:lnTo>
                    <a:pt x="396" y="43"/>
                  </a:lnTo>
                  <a:lnTo>
                    <a:pt x="395" y="41"/>
                  </a:lnTo>
                  <a:lnTo>
                    <a:pt x="393" y="37"/>
                  </a:lnTo>
                  <a:lnTo>
                    <a:pt x="388" y="30"/>
                  </a:lnTo>
                  <a:lnTo>
                    <a:pt x="383" y="23"/>
                  </a:lnTo>
                  <a:lnTo>
                    <a:pt x="375" y="15"/>
                  </a:lnTo>
                  <a:lnTo>
                    <a:pt x="367" y="8"/>
                  </a:lnTo>
                  <a:lnTo>
                    <a:pt x="356" y="3"/>
                  </a:lnTo>
                  <a:lnTo>
                    <a:pt x="344" y="0"/>
                  </a:lnTo>
                  <a:lnTo>
                    <a:pt x="346" y="5"/>
                  </a:lnTo>
                  <a:lnTo>
                    <a:pt x="350" y="18"/>
                  </a:lnTo>
                  <a:lnTo>
                    <a:pt x="355" y="37"/>
                  </a:lnTo>
                  <a:lnTo>
                    <a:pt x="359" y="63"/>
                  </a:lnTo>
                  <a:lnTo>
                    <a:pt x="360" y="95"/>
                  </a:lnTo>
                  <a:lnTo>
                    <a:pt x="357" y="129"/>
                  </a:lnTo>
                  <a:lnTo>
                    <a:pt x="347" y="166"/>
                  </a:lnTo>
                  <a:lnTo>
                    <a:pt x="331" y="205"/>
                  </a:lnTo>
                  <a:lnTo>
                    <a:pt x="331" y="206"/>
                  </a:lnTo>
                  <a:lnTo>
                    <a:pt x="329" y="207"/>
                  </a:lnTo>
                  <a:lnTo>
                    <a:pt x="326" y="209"/>
                  </a:lnTo>
                  <a:lnTo>
                    <a:pt x="323" y="213"/>
                  </a:lnTo>
                  <a:lnTo>
                    <a:pt x="319" y="215"/>
                  </a:lnTo>
                  <a:lnTo>
                    <a:pt x="313" y="219"/>
                  </a:lnTo>
                  <a:lnTo>
                    <a:pt x="307" y="223"/>
                  </a:lnTo>
                  <a:lnTo>
                    <a:pt x="300" y="226"/>
                  </a:lnTo>
                  <a:lnTo>
                    <a:pt x="291" y="229"/>
                  </a:lnTo>
                  <a:lnTo>
                    <a:pt x="282" y="232"/>
                  </a:lnTo>
                  <a:lnTo>
                    <a:pt x="272" y="234"/>
                  </a:lnTo>
                  <a:lnTo>
                    <a:pt x="261" y="236"/>
                  </a:lnTo>
                  <a:lnTo>
                    <a:pt x="249" y="236"/>
                  </a:lnTo>
                  <a:lnTo>
                    <a:pt x="236" y="236"/>
                  </a:lnTo>
                  <a:lnTo>
                    <a:pt x="222" y="234"/>
                  </a:lnTo>
                  <a:lnTo>
                    <a:pt x="208" y="231"/>
                  </a:lnTo>
                  <a:lnTo>
                    <a:pt x="208" y="270"/>
                  </a:lnTo>
                  <a:lnTo>
                    <a:pt x="9" y="248"/>
                  </a:lnTo>
                  <a:lnTo>
                    <a:pt x="2" y="22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4" name="Freeform 127"/>
            <p:cNvSpPr>
              <a:spLocks/>
            </p:cNvSpPr>
            <p:nvPr/>
          </p:nvSpPr>
          <p:spPr bwMode="auto">
            <a:xfrm>
              <a:off x="4248" y="2763"/>
              <a:ext cx="296" cy="102"/>
            </a:xfrm>
            <a:custGeom>
              <a:avLst/>
              <a:gdLst>
                <a:gd name="T0" fmla="*/ 295 w 296"/>
                <a:gd name="T1" fmla="*/ 36 h 102"/>
                <a:gd name="T2" fmla="*/ 4 w 296"/>
                <a:gd name="T3" fmla="*/ 0 h 102"/>
                <a:gd name="T4" fmla="*/ 0 w 296"/>
                <a:gd name="T5" fmla="*/ 36 h 102"/>
                <a:gd name="T6" fmla="*/ 286 w 296"/>
                <a:gd name="T7" fmla="*/ 101 h 102"/>
                <a:gd name="T8" fmla="*/ 295 w 296"/>
                <a:gd name="T9" fmla="*/ 36 h 102"/>
                <a:gd name="T10" fmla="*/ 0 60000 65536"/>
                <a:gd name="T11" fmla="*/ 0 60000 65536"/>
                <a:gd name="T12" fmla="*/ 0 60000 65536"/>
                <a:gd name="T13" fmla="*/ 0 60000 65536"/>
                <a:gd name="T14" fmla="*/ 0 60000 65536"/>
                <a:gd name="T15" fmla="*/ 0 w 296"/>
                <a:gd name="T16" fmla="*/ 0 h 102"/>
                <a:gd name="T17" fmla="*/ 296 w 296"/>
                <a:gd name="T18" fmla="*/ 102 h 102"/>
              </a:gdLst>
              <a:ahLst/>
              <a:cxnLst>
                <a:cxn ang="T10">
                  <a:pos x="T0" y="T1"/>
                </a:cxn>
                <a:cxn ang="T11">
                  <a:pos x="T2" y="T3"/>
                </a:cxn>
                <a:cxn ang="T12">
                  <a:pos x="T4" y="T5"/>
                </a:cxn>
                <a:cxn ang="T13">
                  <a:pos x="T6" y="T7"/>
                </a:cxn>
                <a:cxn ang="T14">
                  <a:pos x="T8" y="T9"/>
                </a:cxn>
              </a:cxnLst>
              <a:rect l="T15" t="T16" r="T17" b="T18"/>
              <a:pathLst>
                <a:path w="296" h="102">
                  <a:moveTo>
                    <a:pt x="295" y="36"/>
                  </a:moveTo>
                  <a:lnTo>
                    <a:pt x="4" y="0"/>
                  </a:lnTo>
                  <a:lnTo>
                    <a:pt x="0" y="36"/>
                  </a:lnTo>
                  <a:lnTo>
                    <a:pt x="286" y="101"/>
                  </a:lnTo>
                  <a:lnTo>
                    <a:pt x="295" y="3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5" name="Freeform 128"/>
            <p:cNvSpPr>
              <a:spLocks/>
            </p:cNvSpPr>
            <p:nvPr/>
          </p:nvSpPr>
          <p:spPr bwMode="auto">
            <a:xfrm>
              <a:off x="4396" y="2796"/>
              <a:ext cx="126" cy="46"/>
            </a:xfrm>
            <a:custGeom>
              <a:avLst/>
              <a:gdLst>
                <a:gd name="T0" fmla="*/ 125 w 126"/>
                <a:gd name="T1" fmla="*/ 20 h 46"/>
                <a:gd name="T2" fmla="*/ 1 w 126"/>
                <a:gd name="T3" fmla="*/ 0 h 46"/>
                <a:gd name="T4" fmla="*/ 0 w 126"/>
                <a:gd name="T5" fmla="*/ 19 h 46"/>
                <a:gd name="T6" fmla="*/ 122 w 126"/>
                <a:gd name="T7" fmla="*/ 45 h 46"/>
                <a:gd name="T8" fmla="*/ 125 w 126"/>
                <a:gd name="T9" fmla="*/ 20 h 46"/>
                <a:gd name="T10" fmla="*/ 0 60000 65536"/>
                <a:gd name="T11" fmla="*/ 0 60000 65536"/>
                <a:gd name="T12" fmla="*/ 0 60000 65536"/>
                <a:gd name="T13" fmla="*/ 0 60000 65536"/>
                <a:gd name="T14" fmla="*/ 0 60000 65536"/>
                <a:gd name="T15" fmla="*/ 0 w 126"/>
                <a:gd name="T16" fmla="*/ 0 h 46"/>
                <a:gd name="T17" fmla="*/ 126 w 126"/>
                <a:gd name="T18" fmla="*/ 46 h 46"/>
              </a:gdLst>
              <a:ahLst/>
              <a:cxnLst>
                <a:cxn ang="T10">
                  <a:pos x="T0" y="T1"/>
                </a:cxn>
                <a:cxn ang="T11">
                  <a:pos x="T2" y="T3"/>
                </a:cxn>
                <a:cxn ang="T12">
                  <a:pos x="T4" y="T5"/>
                </a:cxn>
                <a:cxn ang="T13">
                  <a:pos x="T6" y="T7"/>
                </a:cxn>
                <a:cxn ang="T14">
                  <a:pos x="T8" y="T9"/>
                </a:cxn>
              </a:cxnLst>
              <a:rect l="T15" t="T16" r="T17" b="T18"/>
              <a:pathLst>
                <a:path w="126" h="46">
                  <a:moveTo>
                    <a:pt x="125" y="20"/>
                  </a:moveTo>
                  <a:lnTo>
                    <a:pt x="1" y="0"/>
                  </a:lnTo>
                  <a:lnTo>
                    <a:pt x="0" y="19"/>
                  </a:lnTo>
                  <a:lnTo>
                    <a:pt x="122" y="45"/>
                  </a:lnTo>
                  <a:lnTo>
                    <a:pt x="125" y="2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6" name="Freeform 129"/>
            <p:cNvSpPr>
              <a:spLocks/>
            </p:cNvSpPr>
            <p:nvPr/>
          </p:nvSpPr>
          <p:spPr bwMode="auto">
            <a:xfrm>
              <a:off x="4267" y="2773"/>
              <a:ext cx="85" cy="35"/>
            </a:xfrm>
            <a:custGeom>
              <a:avLst/>
              <a:gdLst>
                <a:gd name="T0" fmla="*/ 84 w 85"/>
                <a:gd name="T1" fmla="*/ 16 h 35"/>
                <a:gd name="T2" fmla="*/ 0 w 85"/>
                <a:gd name="T3" fmla="*/ 0 h 35"/>
                <a:gd name="T4" fmla="*/ 1 w 85"/>
                <a:gd name="T5" fmla="*/ 16 h 35"/>
                <a:gd name="T6" fmla="*/ 81 w 85"/>
                <a:gd name="T7" fmla="*/ 34 h 35"/>
                <a:gd name="T8" fmla="*/ 84 w 85"/>
                <a:gd name="T9" fmla="*/ 16 h 35"/>
                <a:gd name="T10" fmla="*/ 0 60000 65536"/>
                <a:gd name="T11" fmla="*/ 0 60000 65536"/>
                <a:gd name="T12" fmla="*/ 0 60000 65536"/>
                <a:gd name="T13" fmla="*/ 0 60000 65536"/>
                <a:gd name="T14" fmla="*/ 0 60000 65536"/>
                <a:gd name="T15" fmla="*/ 0 w 85"/>
                <a:gd name="T16" fmla="*/ 0 h 35"/>
                <a:gd name="T17" fmla="*/ 85 w 85"/>
                <a:gd name="T18" fmla="*/ 35 h 35"/>
              </a:gdLst>
              <a:ahLst/>
              <a:cxnLst>
                <a:cxn ang="T10">
                  <a:pos x="T0" y="T1"/>
                </a:cxn>
                <a:cxn ang="T11">
                  <a:pos x="T2" y="T3"/>
                </a:cxn>
                <a:cxn ang="T12">
                  <a:pos x="T4" y="T5"/>
                </a:cxn>
                <a:cxn ang="T13">
                  <a:pos x="T6" y="T7"/>
                </a:cxn>
                <a:cxn ang="T14">
                  <a:pos x="T8" y="T9"/>
                </a:cxn>
              </a:cxnLst>
              <a:rect l="T15" t="T16" r="T17" b="T18"/>
              <a:pathLst>
                <a:path w="85" h="35">
                  <a:moveTo>
                    <a:pt x="84" y="16"/>
                  </a:moveTo>
                  <a:lnTo>
                    <a:pt x="0" y="0"/>
                  </a:lnTo>
                  <a:lnTo>
                    <a:pt x="1" y="16"/>
                  </a:lnTo>
                  <a:lnTo>
                    <a:pt x="81" y="34"/>
                  </a:lnTo>
                  <a:lnTo>
                    <a:pt x="84"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7" name="Freeform 130"/>
            <p:cNvSpPr>
              <a:spLocks/>
            </p:cNvSpPr>
            <p:nvPr/>
          </p:nvSpPr>
          <p:spPr bwMode="auto">
            <a:xfrm>
              <a:off x="4056" y="2806"/>
              <a:ext cx="497" cy="176"/>
            </a:xfrm>
            <a:custGeom>
              <a:avLst/>
              <a:gdLst>
                <a:gd name="T0" fmla="*/ 0 w 497"/>
                <a:gd name="T1" fmla="*/ 53 h 176"/>
                <a:gd name="T2" fmla="*/ 1 w 497"/>
                <a:gd name="T3" fmla="*/ 53 h 176"/>
                <a:gd name="T4" fmla="*/ 4 w 497"/>
                <a:gd name="T5" fmla="*/ 52 h 176"/>
                <a:gd name="T6" fmla="*/ 9 w 497"/>
                <a:gd name="T7" fmla="*/ 51 h 176"/>
                <a:gd name="T8" fmla="*/ 16 w 497"/>
                <a:gd name="T9" fmla="*/ 50 h 176"/>
                <a:gd name="T10" fmla="*/ 23 w 497"/>
                <a:gd name="T11" fmla="*/ 48 h 176"/>
                <a:gd name="T12" fmla="*/ 32 w 497"/>
                <a:gd name="T13" fmla="*/ 46 h 176"/>
                <a:gd name="T14" fmla="*/ 42 w 497"/>
                <a:gd name="T15" fmla="*/ 43 h 176"/>
                <a:gd name="T16" fmla="*/ 53 w 497"/>
                <a:gd name="T17" fmla="*/ 41 h 176"/>
                <a:gd name="T18" fmla="*/ 64 w 497"/>
                <a:gd name="T19" fmla="*/ 37 h 176"/>
                <a:gd name="T20" fmla="*/ 74 w 497"/>
                <a:gd name="T21" fmla="*/ 34 h 176"/>
                <a:gd name="T22" fmla="*/ 85 w 497"/>
                <a:gd name="T23" fmla="*/ 29 h 176"/>
                <a:gd name="T24" fmla="*/ 96 w 497"/>
                <a:gd name="T25" fmla="*/ 25 h 176"/>
                <a:gd name="T26" fmla="*/ 107 w 497"/>
                <a:gd name="T27" fmla="*/ 19 h 176"/>
                <a:gd name="T28" fmla="*/ 116 w 497"/>
                <a:gd name="T29" fmla="*/ 14 h 176"/>
                <a:gd name="T30" fmla="*/ 125 w 497"/>
                <a:gd name="T31" fmla="*/ 7 h 176"/>
                <a:gd name="T32" fmla="*/ 132 w 497"/>
                <a:gd name="T33" fmla="*/ 0 h 176"/>
                <a:gd name="T34" fmla="*/ 496 w 497"/>
                <a:gd name="T35" fmla="*/ 89 h 176"/>
                <a:gd name="T36" fmla="*/ 495 w 497"/>
                <a:gd name="T37" fmla="*/ 90 h 176"/>
                <a:gd name="T38" fmla="*/ 493 w 497"/>
                <a:gd name="T39" fmla="*/ 92 h 176"/>
                <a:gd name="T40" fmla="*/ 490 w 497"/>
                <a:gd name="T41" fmla="*/ 95 h 176"/>
                <a:gd name="T42" fmla="*/ 486 w 497"/>
                <a:gd name="T43" fmla="*/ 100 h 176"/>
                <a:gd name="T44" fmla="*/ 480 w 497"/>
                <a:gd name="T45" fmla="*/ 105 h 176"/>
                <a:gd name="T46" fmla="*/ 474 w 497"/>
                <a:gd name="T47" fmla="*/ 111 h 176"/>
                <a:gd name="T48" fmla="*/ 467 w 497"/>
                <a:gd name="T49" fmla="*/ 118 h 176"/>
                <a:gd name="T50" fmla="*/ 459 w 497"/>
                <a:gd name="T51" fmla="*/ 124 h 176"/>
                <a:gd name="T52" fmla="*/ 450 w 497"/>
                <a:gd name="T53" fmla="*/ 132 h 176"/>
                <a:gd name="T54" fmla="*/ 441 w 497"/>
                <a:gd name="T55" fmla="*/ 139 h 176"/>
                <a:gd name="T56" fmla="*/ 432 w 497"/>
                <a:gd name="T57" fmla="*/ 146 h 176"/>
                <a:gd name="T58" fmla="*/ 422 w 497"/>
                <a:gd name="T59" fmla="*/ 153 h 176"/>
                <a:gd name="T60" fmla="*/ 413 w 497"/>
                <a:gd name="T61" fmla="*/ 160 h 176"/>
                <a:gd name="T62" fmla="*/ 403 w 497"/>
                <a:gd name="T63" fmla="*/ 165 h 176"/>
                <a:gd name="T64" fmla="*/ 393 w 497"/>
                <a:gd name="T65" fmla="*/ 171 h 176"/>
                <a:gd name="T66" fmla="*/ 384 w 497"/>
                <a:gd name="T67" fmla="*/ 175 h 176"/>
                <a:gd name="T68" fmla="*/ 0 w 497"/>
                <a:gd name="T69" fmla="*/ 53 h 1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7"/>
                <a:gd name="T106" fmla="*/ 0 h 176"/>
                <a:gd name="T107" fmla="*/ 497 w 497"/>
                <a:gd name="T108" fmla="*/ 176 h 17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7" h="176">
                  <a:moveTo>
                    <a:pt x="0" y="53"/>
                  </a:moveTo>
                  <a:lnTo>
                    <a:pt x="1" y="53"/>
                  </a:lnTo>
                  <a:lnTo>
                    <a:pt x="4" y="52"/>
                  </a:lnTo>
                  <a:lnTo>
                    <a:pt x="9" y="51"/>
                  </a:lnTo>
                  <a:lnTo>
                    <a:pt x="16" y="50"/>
                  </a:lnTo>
                  <a:lnTo>
                    <a:pt x="23" y="48"/>
                  </a:lnTo>
                  <a:lnTo>
                    <a:pt x="32" y="46"/>
                  </a:lnTo>
                  <a:lnTo>
                    <a:pt x="42" y="43"/>
                  </a:lnTo>
                  <a:lnTo>
                    <a:pt x="53" y="41"/>
                  </a:lnTo>
                  <a:lnTo>
                    <a:pt x="64" y="37"/>
                  </a:lnTo>
                  <a:lnTo>
                    <a:pt x="74" y="34"/>
                  </a:lnTo>
                  <a:lnTo>
                    <a:pt x="85" y="29"/>
                  </a:lnTo>
                  <a:lnTo>
                    <a:pt x="96" y="25"/>
                  </a:lnTo>
                  <a:lnTo>
                    <a:pt x="107" y="19"/>
                  </a:lnTo>
                  <a:lnTo>
                    <a:pt x="116" y="14"/>
                  </a:lnTo>
                  <a:lnTo>
                    <a:pt x="125" y="7"/>
                  </a:lnTo>
                  <a:lnTo>
                    <a:pt x="132" y="0"/>
                  </a:lnTo>
                  <a:lnTo>
                    <a:pt x="496" y="89"/>
                  </a:lnTo>
                  <a:lnTo>
                    <a:pt x="495" y="90"/>
                  </a:lnTo>
                  <a:lnTo>
                    <a:pt x="493" y="92"/>
                  </a:lnTo>
                  <a:lnTo>
                    <a:pt x="490" y="95"/>
                  </a:lnTo>
                  <a:lnTo>
                    <a:pt x="486" y="100"/>
                  </a:lnTo>
                  <a:lnTo>
                    <a:pt x="480" y="105"/>
                  </a:lnTo>
                  <a:lnTo>
                    <a:pt x="474" y="111"/>
                  </a:lnTo>
                  <a:lnTo>
                    <a:pt x="467" y="118"/>
                  </a:lnTo>
                  <a:lnTo>
                    <a:pt x="459" y="124"/>
                  </a:lnTo>
                  <a:lnTo>
                    <a:pt x="450" y="132"/>
                  </a:lnTo>
                  <a:lnTo>
                    <a:pt x="441" y="139"/>
                  </a:lnTo>
                  <a:lnTo>
                    <a:pt x="432" y="146"/>
                  </a:lnTo>
                  <a:lnTo>
                    <a:pt x="422" y="153"/>
                  </a:lnTo>
                  <a:lnTo>
                    <a:pt x="413" y="160"/>
                  </a:lnTo>
                  <a:lnTo>
                    <a:pt x="403" y="165"/>
                  </a:lnTo>
                  <a:lnTo>
                    <a:pt x="393" y="171"/>
                  </a:lnTo>
                  <a:lnTo>
                    <a:pt x="384" y="175"/>
                  </a:lnTo>
                  <a:lnTo>
                    <a:pt x="0" y="5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8" name="Freeform 131"/>
            <p:cNvSpPr>
              <a:spLocks/>
            </p:cNvSpPr>
            <p:nvPr/>
          </p:nvSpPr>
          <p:spPr bwMode="auto">
            <a:xfrm>
              <a:off x="4550" y="2788"/>
              <a:ext cx="178" cy="84"/>
            </a:xfrm>
            <a:custGeom>
              <a:avLst/>
              <a:gdLst>
                <a:gd name="T0" fmla="*/ 18 w 178"/>
                <a:gd name="T1" fmla="*/ 83 h 84"/>
                <a:gd name="T2" fmla="*/ 177 w 178"/>
                <a:gd name="T3" fmla="*/ 33 h 84"/>
                <a:gd name="T4" fmla="*/ 81 w 178"/>
                <a:gd name="T5" fmla="*/ 0 h 84"/>
                <a:gd name="T6" fmla="*/ 2 w 178"/>
                <a:gd name="T7" fmla="*/ 10 h 84"/>
                <a:gd name="T8" fmla="*/ 0 w 178"/>
                <a:gd name="T9" fmla="*/ 78 h 84"/>
                <a:gd name="T10" fmla="*/ 18 w 178"/>
                <a:gd name="T11" fmla="*/ 83 h 84"/>
                <a:gd name="T12" fmla="*/ 0 60000 65536"/>
                <a:gd name="T13" fmla="*/ 0 60000 65536"/>
                <a:gd name="T14" fmla="*/ 0 60000 65536"/>
                <a:gd name="T15" fmla="*/ 0 60000 65536"/>
                <a:gd name="T16" fmla="*/ 0 60000 65536"/>
                <a:gd name="T17" fmla="*/ 0 60000 65536"/>
                <a:gd name="T18" fmla="*/ 0 w 178"/>
                <a:gd name="T19" fmla="*/ 0 h 84"/>
                <a:gd name="T20" fmla="*/ 178 w 178"/>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178" h="84">
                  <a:moveTo>
                    <a:pt x="18" y="83"/>
                  </a:moveTo>
                  <a:lnTo>
                    <a:pt x="177" y="33"/>
                  </a:lnTo>
                  <a:lnTo>
                    <a:pt x="81" y="0"/>
                  </a:lnTo>
                  <a:lnTo>
                    <a:pt x="2" y="10"/>
                  </a:lnTo>
                  <a:lnTo>
                    <a:pt x="0" y="78"/>
                  </a:lnTo>
                  <a:lnTo>
                    <a:pt x="18" y="8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9" name="Freeform 132"/>
            <p:cNvSpPr>
              <a:spLocks/>
            </p:cNvSpPr>
            <p:nvPr/>
          </p:nvSpPr>
          <p:spPr bwMode="auto">
            <a:xfrm>
              <a:off x="4094" y="2430"/>
              <a:ext cx="95" cy="399"/>
            </a:xfrm>
            <a:custGeom>
              <a:avLst/>
              <a:gdLst>
                <a:gd name="T0" fmla="*/ 94 w 95"/>
                <a:gd name="T1" fmla="*/ 9 h 399"/>
                <a:gd name="T2" fmla="*/ 94 w 95"/>
                <a:gd name="T3" fmla="*/ 9 h 399"/>
                <a:gd name="T4" fmla="*/ 92 w 95"/>
                <a:gd name="T5" fmla="*/ 8 h 399"/>
                <a:gd name="T6" fmla="*/ 90 w 95"/>
                <a:gd name="T7" fmla="*/ 7 h 399"/>
                <a:gd name="T8" fmla="*/ 86 w 95"/>
                <a:gd name="T9" fmla="*/ 6 h 399"/>
                <a:gd name="T10" fmla="*/ 82 w 95"/>
                <a:gd name="T11" fmla="*/ 4 h 399"/>
                <a:gd name="T12" fmla="*/ 77 w 95"/>
                <a:gd name="T13" fmla="*/ 3 h 399"/>
                <a:gd name="T14" fmla="*/ 71 w 95"/>
                <a:gd name="T15" fmla="*/ 2 h 399"/>
                <a:gd name="T16" fmla="*/ 65 w 95"/>
                <a:gd name="T17" fmla="*/ 0 h 399"/>
                <a:gd name="T18" fmla="*/ 58 w 95"/>
                <a:gd name="T19" fmla="*/ 0 h 399"/>
                <a:gd name="T20" fmla="*/ 50 w 95"/>
                <a:gd name="T21" fmla="*/ 0 h 399"/>
                <a:gd name="T22" fmla="*/ 43 w 95"/>
                <a:gd name="T23" fmla="*/ 1 h 399"/>
                <a:gd name="T24" fmla="*/ 34 w 95"/>
                <a:gd name="T25" fmla="*/ 2 h 399"/>
                <a:gd name="T26" fmla="*/ 26 w 95"/>
                <a:gd name="T27" fmla="*/ 5 h 399"/>
                <a:gd name="T28" fmla="*/ 18 w 95"/>
                <a:gd name="T29" fmla="*/ 8 h 399"/>
                <a:gd name="T30" fmla="*/ 9 w 95"/>
                <a:gd name="T31" fmla="*/ 13 h 399"/>
                <a:gd name="T32" fmla="*/ 0 w 95"/>
                <a:gd name="T33" fmla="*/ 19 h 399"/>
                <a:gd name="T34" fmla="*/ 0 w 95"/>
                <a:gd name="T35" fmla="*/ 398 h 399"/>
                <a:gd name="T36" fmla="*/ 0 w 95"/>
                <a:gd name="T37" fmla="*/ 398 h 399"/>
                <a:gd name="T38" fmla="*/ 2 w 95"/>
                <a:gd name="T39" fmla="*/ 398 h 399"/>
                <a:gd name="T40" fmla="*/ 5 w 95"/>
                <a:gd name="T41" fmla="*/ 398 h 399"/>
                <a:gd name="T42" fmla="*/ 9 w 95"/>
                <a:gd name="T43" fmla="*/ 397 h 399"/>
                <a:gd name="T44" fmla="*/ 13 w 95"/>
                <a:gd name="T45" fmla="*/ 396 h 399"/>
                <a:gd name="T46" fmla="*/ 18 w 95"/>
                <a:gd name="T47" fmla="*/ 396 h 399"/>
                <a:gd name="T48" fmla="*/ 24 w 95"/>
                <a:gd name="T49" fmla="*/ 394 h 399"/>
                <a:gd name="T50" fmla="*/ 31 w 95"/>
                <a:gd name="T51" fmla="*/ 392 h 399"/>
                <a:gd name="T52" fmla="*/ 38 w 95"/>
                <a:gd name="T53" fmla="*/ 390 h 399"/>
                <a:gd name="T54" fmla="*/ 45 w 95"/>
                <a:gd name="T55" fmla="*/ 388 h 399"/>
                <a:gd name="T56" fmla="*/ 54 w 95"/>
                <a:gd name="T57" fmla="*/ 385 h 399"/>
                <a:gd name="T58" fmla="*/ 61 w 95"/>
                <a:gd name="T59" fmla="*/ 381 h 399"/>
                <a:gd name="T60" fmla="*/ 70 w 95"/>
                <a:gd name="T61" fmla="*/ 376 h 399"/>
                <a:gd name="T62" fmla="*/ 78 w 95"/>
                <a:gd name="T63" fmla="*/ 372 h 399"/>
                <a:gd name="T64" fmla="*/ 86 w 95"/>
                <a:gd name="T65" fmla="*/ 366 h 399"/>
                <a:gd name="T66" fmla="*/ 94 w 95"/>
                <a:gd name="T67" fmla="*/ 360 h 399"/>
                <a:gd name="T68" fmla="*/ 94 w 95"/>
                <a:gd name="T69" fmla="*/ 9 h 3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5"/>
                <a:gd name="T106" fmla="*/ 0 h 399"/>
                <a:gd name="T107" fmla="*/ 95 w 95"/>
                <a:gd name="T108" fmla="*/ 399 h 3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5" h="399">
                  <a:moveTo>
                    <a:pt x="94" y="9"/>
                  </a:moveTo>
                  <a:lnTo>
                    <a:pt x="94" y="9"/>
                  </a:lnTo>
                  <a:lnTo>
                    <a:pt x="92" y="8"/>
                  </a:lnTo>
                  <a:lnTo>
                    <a:pt x="90" y="7"/>
                  </a:lnTo>
                  <a:lnTo>
                    <a:pt x="86" y="6"/>
                  </a:lnTo>
                  <a:lnTo>
                    <a:pt x="82" y="4"/>
                  </a:lnTo>
                  <a:lnTo>
                    <a:pt x="77" y="3"/>
                  </a:lnTo>
                  <a:lnTo>
                    <a:pt x="71" y="2"/>
                  </a:lnTo>
                  <a:lnTo>
                    <a:pt x="65" y="0"/>
                  </a:lnTo>
                  <a:lnTo>
                    <a:pt x="58" y="0"/>
                  </a:lnTo>
                  <a:lnTo>
                    <a:pt x="50" y="0"/>
                  </a:lnTo>
                  <a:lnTo>
                    <a:pt x="43" y="1"/>
                  </a:lnTo>
                  <a:lnTo>
                    <a:pt x="34" y="2"/>
                  </a:lnTo>
                  <a:lnTo>
                    <a:pt x="26" y="5"/>
                  </a:lnTo>
                  <a:lnTo>
                    <a:pt x="18" y="8"/>
                  </a:lnTo>
                  <a:lnTo>
                    <a:pt x="9" y="13"/>
                  </a:lnTo>
                  <a:lnTo>
                    <a:pt x="0" y="19"/>
                  </a:lnTo>
                  <a:lnTo>
                    <a:pt x="0" y="398"/>
                  </a:lnTo>
                  <a:lnTo>
                    <a:pt x="2" y="398"/>
                  </a:lnTo>
                  <a:lnTo>
                    <a:pt x="5" y="398"/>
                  </a:lnTo>
                  <a:lnTo>
                    <a:pt x="9" y="397"/>
                  </a:lnTo>
                  <a:lnTo>
                    <a:pt x="13" y="396"/>
                  </a:lnTo>
                  <a:lnTo>
                    <a:pt x="18" y="396"/>
                  </a:lnTo>
                  <a:lnTo>
                    <a:pt x="24" y="394"/>
                  </a:lnTo>
                  <a:lnTo>
                    <a:pt x="31" y="392"/>
                  </a:lnTo>
                  <a:lnTo>
                    <a:pt x="38" y="390"/>
                  </a:lnTo>
                  <a:lnTo>
                    <a:pt x="45" y="388"/>
                  </a:lnTo>
                  <a:lnTo>
                    <a:pt x="54" y="385"/>
                  </a:lnTo>
                  <a:lnTo>
                    <a:pt x="61" y="381"/>
                  </a:lnTo>
                  <a:lnTo>
                    <a:pt x="70" y="376"/>
                  </a:lnTo>
                  <a:lnTo>
                    <a:pt x="78" y="372"/>
                  </a:lnTo>
                  <a:lnTo>
                    <a:pt x="86" y="366"/>
                  </a:lnTo>
                  <a:lnTo>
                    <a:pt x="94" y="360"/>
                  </a:lnTo>
                  <a:lnTo>
                    <a:pt x="94"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0" name="Freeform 133"/>
            <p:cNvSpPr>
              <a:spLocks/>
            </p:cNvSpPr>
            <p:nvPr/>
          </p:nvSpPr>
          <p:spPr bwMode="auto">
            <a:xfrm>
              <a:off x="4096" y="2434"/>
              <a:ext cx="82" cy="336"/>
            </a:xfrm>
            <a:custGeom>
              <a:avLst/>
              <a:gdLst>
                <a:gd name="T0" fmla="*/ 81 w 82"/>
                <a:gd name="T1" fmla="*/ 8 h 336"/>
                <a:gd name="T2" fmla="*/ 81 w 82"/>
                <a:gd name="T3" fmla="*/ 8 h 336"/>
                <a:gd name="T4" fmla="*/ 79 w 82"/>
                <a:gd name="T5" fmla="*/ 7 h 336"/>
                <a:gd name="T6" fmla="*/ 77 w 82"/>
                <a:gd name="T7" fmla="*/ 6 h 336"/>
                <a:gd name="T8" fmla="*/ 74 w 82"/>
                <a:gd name="T9" fmla="*/ 5 h 336"/>
                <a:gd name="T10" fmla="*/ 70 w 82"/>
                <a:gd name="T11" fmla="*/ 4 h 336"/>
                <a:gd name="T12" fmla="*/ 66 w 82"/>
                <a:gd name="T13" fmla="*/ 2 h 336"/>
                <a:gd name="T14" fmla="*/ 61 w 82"/>
                <a:gd name="T15" fmla="*/ 2 h 336"/>
                <a:gd name="T16" fmla="*/ 56 w 82"/>
                <a:gd name="T17" fmla="*/ 0 h 336"/>
                <a:gd name="T18" fmla="*/ 50 w 82"/>
                <a:gd name="T19" fmla="*/ 0 h 336"/>
                <a:gd name="T20" fmla="*/ 43 w 82"/>
                <a:gd name="T21" fmla="*/ 0 h 336"/>
                <a:gd name="T22" fmla="*/ 37 w 82"/>
                <a:gd name="T23" fmla="*/ 0 h 336"/>
                <a:gd name="T24" fmla="*/ 30 w 82"/>
                <a:gd name="T25" fmla="*/ 2 h 336"/>
                <a:gd name="T26" fmla="*/ 23 w 82"/>
                <a:gd name="T27" fmla="*/ 4 h 336"/>
                <a:gd name="T28" fmla="*/ 15 w 82"/>
                <a:gd name="T29" fmla="*/ 7 h 336"/>
                <a:gd name="T30" fmla="*/ 8 w 82"/>
                <a:gd name="T31" fmla="*/ 11 h 336"/>
                <a:gd name="T32" fmla="*/ 0 w 82"/>
                <a:gd name="T33" fmla="*/ 16 h 336"/>
                <a:gd name="T34" fmla="*/ 0 w 82"/>
                <a:gd name="T35" fmla="*/ 335 h 336"/>
                <a:gd name="T36" fmla="*/ 0 w 82"/>
                <a:gd name="T37" fmla="*/ 335 h 336"/>
                <a:gd name="T38" fmla="*/ 2 w 82"/>
                <a:gd name="T39" fmla="*/ 335 h 336"/>
                <a:gd name="T40" fmla="*/ 5 w 82"/>
                <a:gd name="T41" fmla="*/ 335 h 336"/>
                <a:gd name="T42" fmla="*/ 8 w 82"/>
                <a:gd name="T43" fmla="*/ 334 h 336"/>
                <a:gd name="T44" fmla="*/ 11 w 82"/>
                <a:gd name="T45" fmla="*/ 334 h 336"/>
                <a:gd name="T46" fmla="*/ 16 w 82"/>
                <a:gd name="T47" fmla="*/ 333 h 336"/>
                <a:gd name="T48" fmla="*/ 21 w 82"/>
                <a:gd name="T49" fmla="*/ 332 h 336"/>
                <a:gd name="T50" fmla="*/ 27 w 82"/>
                <a:gd name="T51" fmla="*/ 330 h 336"/>
                <a:gd name="T52" fmla="*/ 33 w 82"/>
                <a:gd name="T53" fmla="*/ 328 h 336"/>
                <a:gd name="T54" fmla="*/ 40 w 82"/>
                <a:gd name="T55" fmla="*/ 326 h 336"/>
                <a:gd name="T56" fmla="*/ 46 w 82"/>
                <a:gd name="T57" fmla="*/ 323 h 336"/>
                <a:gd name="T58" fmla="*/ 53 w 82"/>
                <a:gd name="T59" fmla="*/ 320 h 336"/>
                <a:gd name="T60" fmla="*/ 60 w 82"/>
                <a:gd name="T61" fmla="*/ 317 h 336"/>
                <a:gd name="T62" fmla="*/ 67 w 82"/>
                <a:gd name="T63" fmla="*/ 312 h 336"/>
                <a:gd name="T64" fmla="*/ 74 w 82"/>
                <a:gd name="T65" fmla="*/ 308 h 336"/>
                <a:gd name="T66" fmla="*/ 81 w 82"/>
                <a:gd name="T67" fmla="*/ 302 h 336"/>
                <a:gd name="T68" fmla="*/ 81 w 82"/>
                <a:gd name="T69" fmla="*/ 8 h 3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2"/>
                <a:gd name="T106" fmla="*/ 0 h 336"/>
                <a:gd name="T107" fmla="*/ 82 w 82"/>
                <a:gd name="T108" fmla="*/ 336 h 3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2" h="336">
                  <a:moveTo>
                    <a:pt x="81" y="8"/>
                  </a:moveTo>
                  <a:lnTo>
                    <a:pt x="81" y="8"/>
                  </a:lnTo>
                  <a:lnTo>
                    <a:pt x="79" y="7"/>
                  </a:lnTo>
                  <a:lnTo>
                    <a:pt x="77" y="6"/>
                  </a:lnTo>
                  <a:lnTo>
                    <a:pt x="74" y="5"/>
                  </a:lnTo>
                  <a:lnTo>
                    <a:pt x="70" y="4"/>
                  </a:lnTo>
                  <a:lnTo>
                    <a:pt x="66" y="2"/>
                  </a:lnTo>
                  <a:lnTo>
                    <a:pt x="61" y="2"/>
                  </a:lnTo>
                  <a:lnTo>
                    <a:pt x="56" y="0"/>
                  </a:lnTo>
                  <a:lnTo>
                    <a:pt x="50" y="0"/>
                  </a:lnTo>
                  <a:lnTo>
                    <a:pt x="43" y="0"/>
                  </a:lnTo>
                  <a:lnTo>
                    <a:pt x="37" y="0"/>
                  </a:lnTo>
                  <a:lnTo>
                    <a:pt x="30" y="2"/>
                  </a:lnTo>
                  <a:lnTo>
                    <a:pt x="23" y="4"/>
                  </a:lnTo>
                  <a:lnTo>
                    <a:pt x="15" y="7"/>
                  </a:lnTo>
                  <a:lnTo>
                    <a:pt x="8" y="11"/>
                  </a:lnTo>
                  <a:lnTo>
                    <a:pt x="0" y="16"/>
                  </a:lnTo>
                  <a:lnTo>
                    <a:pt x="0" y="335"/>
                  </a:lnTo>
                  <a:lnTo>
                    <a:pt x="2" y="335"/>
                  </a:lnTo>
                  <a:lnTo>
                    <a:pt x="5" y="335"/>
                  </a:lnTo>
                  <a:lnTo>
                    <a:pt x="8" y="334"/>
                  </a:lnTo>
                  <a:lnTo>
                    <a:pt x="11" y="334"/>
                  </a:lnTo>
                  <a:lnTo>
                    <a:pt x="16" y="333"/>
                  </a:lnTo>
                  <a:lnTo>
                    <a:pt x="21" y="332"/>
                  </a:lnTo>
                  <a:lnTo>
                    <a:pt x="27" y="330"/>
                  </a:lnTo>
                  <a:lnTo>
                    <a:pt x="33" y="328"/>
                  </a:lnTo>
                  <a:lnTo>
                    <a:pt x="40" y="326"/>
                  </a:lnTo>
                  <a:lnTo>
                    <a:pt x="46" y="323"/>
                  </a:lnTo>
                  <a:lnTo>
                    <a:pt x="53" y="320"/>
                  </a:lnTo>
                  <a:lnTo>
                    <a:pt x="60" y="317"/>
                  </a:lnTo>
                  <a:lnTo>
                    <a:pt x="67" y="312"/>
                  </a:lnTo>
                  <a:lnTo>
                    <a:pt x="74" y="308"/>
                  </a:lnTo>
                  <a:lnTo>
                    <a:pt x="81" y="302"/>
                  </a:lnTo>
                  <a:lnTo>
                    <a:pt x="81"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1" name="Freeform 134"/>
            <p:cNvSpPr>
              <a:spLocks/>
            </p:cNvSpPr>
            <p:nvPr/>
          </p:nvSpPr>
          <p:spPr bwMode="auto">
            <a:xfrm>
              <a:off x="4099" y="2437"/>
              <a:ext cx="68" cy="274"/>
            </a:xfrm>
            <a:custGeom>
              <a:avLst/>
              <a:gdLst>
                <a:gd name="T0" fmla="*/ 67 w 68"/>
                <a:gd name="T1" fmla="*/ 6 h 274"/>
                <a:gd name="T2" fmla="*/ 67 w 68"/>
                <a:gd name="T3" fmla="*/ 6 h 274"/>
                <a:gd name="T4" fmla="*/ 66 w 68"/>
                <a:gd name="T5" fmla="*/ 6 h 274"/>
                <a:gd name="T6" fmla="*/ 64 w 68"/>
                <a:gd name="T7" fmla="*/ 5 h 274"/>
                <a:gd name="T8" fmla="*/ 61 w 68"/>
                <a:gd name="T9" fmla="*/ 4 h 274"/>
                <a:gd name="T10" fmla="*/ 58 w 68"/>
                <a:gd name="T11" fmla="*/ 3 h 274"/>
                <a:gd name="T12" fmla="*/ 55 w 68"/>
                <a:gd name="T13" fmla="*/ 2 h 274"/>
                <a:gd name="T14" fmla="*/ 51 w 68"/>
                <a:gd name="T15" fmla="*/ 1 h 274"/>
                <a:gd name="T16" fmla="*/ 47 w 68"/>
                <a:gd name="T17" fmla="*/ 0 h 274"/>
                <a:gd name="T18" fmla="*/ 41 w 68"/>
                <a:gd name="T19" fmla="*/ 0 h 274"/>
                <a:gd name="T20" fmla="*/ 36 w 68"/>
                <a:gd name="T21" fmla="*/ 0 h 274"/>
                <a:gd name="T22" fmla="*/ 30 w 68"/>
                <a:gd name="T23" fmla="*/ 0 h 274"/>
                <a:gd name="T24" fmla="*/ 25 w 68"/>
                <a:gd name="T25" fmla="*/ 1 h 274"/>
                <a:gd name="T26" fmla="*/ 19 w 68"/>
                <a:gd name="T27" fmla="*/ 3 h 274"/>
                <a:gd name="T28" fmla="*/ 12 w 68"/>
                <a:gd name="T29" fmla="*/ 6 h 274"/>
                <a:gd name="T30" fmla="*/ 6 w 68"/>
                <a:gd name="T31" fmla="*/ 9 h 274"/>
                <a:gd name="T32" fmla="*/ 0 w 68"/>
                <a:gd name="T33" fmla="*/ 13 h 274"/>
                <a:gd name="T34" fmla="*/ 0 w 68"/>
                <a:gd name="T35" fmla="*/ 273 h 274"/>
                <a:gd name="T36" fmla="*/ 0 w 68"/>
                <a:gd name="T37" fmla="*/ 273 h 274"/>
                <a:gd name="T38" fmla="*/ 1 w 68"/>
                <a:gd name="T39" fmla="*/ 273 h 274"/>
                <a:gd name="T40" fmla="*/ 3 w 68"/>
                <a:gd name="T41" fmla="*/ 273 h 274"/>
                <a:gd name="T42" fmla="*/ 6 w 68"/>
                <a:gd name="T43" fmla="*/ 272 h 274"/>
                <a:gd name="T44" fmla="*/ 10 w 68"/>
                <a:gd name="T45" fmla="*/ 272 h 274"/>
                <a:gd name="T46" fmla="*/ 13 w 68"/>
                <a:gd name="T47" fmla="*/ 271 h 274"/>
                <a:gd name="T48" fmla="*/ 17 w 68"/>
                <a:gd name="T49" fmla="*/ 270 h 274"/>
                <a:gd name="T50" fmla="*/ 22 w 68"/>
                <a:gd name="T51" fmla="*/ 269 h 274"/>
                <a:gd name="T52" fmla="*/ 27 w 68"/>
                <a:gd name="T53" fmla="*/ 267 h 274"/>
                <a:gd name="T54" fmla="*/ 32 w 68"/>
                <a:gd name="T55" fmla="*/ 266 h 274"/>
                <a:gd name="T56" fmla="*/ 38 w 68"/>
                <a:gd name="T57" fmla="*/ 264 h 274"/>
                <a:gd name="T58" fmla="*/ 44 w 68"/>
                <a:gd name="T59" fmla="*/ 261 h 274"/>
                <a:gd name="T60" fmla="*/ 50 w 68"/>
                <a:gd name="T61" fmla="*/ 258 h 274"/>
                <a:gd name="T62" fmla="*/ 55 w 68"/>
                <a:gd name="T63" fmla="*/ 255 h 274"/>
                <a:gd name="T64" fmla="*/ 61 w 68"/>
                <a:gd name="T65" fmla="*/ 250 h 274"/>
                <a:gd name="T66" fmla="*/ 67 w 68"/>
                <a:gd name="T67" fmla="*/ 246 h 274"/>
                <a:gd name="T68" fmla="*/ 67 w 68"/>
                <a:gd name="T69" fmla="*/ 6 h 2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274"/>
                <a:gd name="T107" fmla="*/ 68 w 68"/>
                <a:gd name="T108" fmla="*/ 274 h 2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274">
                  <a:moveTo>
                    <a:pt x="67" y="6"/>
                  </a:moveTo>
                  <a:lnTo>
                    <a:pt x="67" y="6"/>
                  </a:lnTo>
                  <a:lnTo>
                    <a:pt x="66" y="6"/>
                  </a:lnTo>
                  <a:lnTo>
                    <a:pt x="64" y="5"/>
                  </a:lnTo>
                  <a:lnTo>
                    <a:pt x="61" y="4"/>
                  </a:lnTo>
                  <a:lnTo>
                    <a:pt x="58" y="3"/>
                  </a:lnTo>
                  <a:lnTo>
                    <a:pt x="55" y="2"/>
                  </a:lnTo>
                  <a:lnTo>
                    <a:pt x="51" y="1"/>
                  </a:lnTo>
                  <a:lnTo>
                    <a:pt x="47" y="0"/>
                  </a:lnTo>
                  <a:lnTo>
                    <a:pt x="41" y="0"/>
                  </a:lnTo>
                  <a:lnTo>
                    <a:pt x="36" y="0"/>
                  </a:lnTo>
                  <a:lnTo>
                    <a:pt x="30" y="0"/>
                  </a:lnTo>
                  <a:lnTo>
                    <a:pt x="25" y="1"/>
                  </a:lnTo>
                  <a:lnTo>
                    <a:pt x="19" y="3"/>
                  </a:lnTo>
                  <a:lnTo>
                    <a:pt x="12" y="6"/>
                  </a:lnTo>
                  <a:lnTo>
                    <a:pt x="6" y="9"/>
                  </a:lnTo>
                  <a:lnTo>
                    <a:pt x="0" y="13"/>
                  </a:lnTo>
                  <a:lnTo>
                    <a:pt x="0" y="273"/>
                  </a:lnTo>
                  <a:lnTo>
                    <a:pt x="1" y="273"/>
                  </a:lnTo>
                  <a:lnTo>
                    <a:pt x="3" y="273"/>
                  </a:lnTo>
                  <a:lnTo>
                    <a:pt x="6" y="272"/>
                  </a:lnTo>
                  <a:lnTo>
                    <a:pt x="10" y="272"/>
                  </a:lnTo>
                  <a:lnTo>
                    <a:pt x="13" y="271"/>
                  </a:lnTo>
                  <a:lnTo>
                    <a:pt x="17" y="270"/>
                  </a:lnTo>
                  <a:lnTo>
                    <a:pt x="22" y="269"/>
                  </a:lnTo>
                  <a:lnTo>
                    <a:pt x="27" y="267"/>
                  </a:lnTo>
                  <a:lnTo>
                    <a:pt x="32" y="266"/>
                  </a:lnTo>
                  <a:lnTo>
                    <a:pt x="38" y="264"/>
                  </a:lnTo>
                  <a:lnTo>
                    <a:pt x="44" y="261"/>
                  </a:lnTo>
                  <a:lnTo>
                    <a:pt x="50" y="258"/>
                  </a:lnTo>
                  <a:lnTo>
                    <a:pt x="55" y="255"/>
                  </a:lnTo>
                  <a:lnTo>
                    <a:pt x="61" y="250"/>
                  </a:lnTo>
                  <a:lnTo>
                    <a:pt x="67" y="246"/>
                  </a:lnTo>
                  <a:lnTo>
                    <a:pt x="67"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2" name="Freeform 135"/>
            <p:cNvSpPr>
              <a:spLocks/>
            </p:cNvSpPr>
            <p:nvPr/>
          </p:nvSpPr>
          <p:spPr bwMode="auto">
            <a:xfrm>
              <a:off x="4101" y="2440"/>
              <a:ext cx="56" cy="212"/>
            </a:xfrm>
            <a:custGeom>
              <a:avLst/>
              <a:gdLst>
                <a:gd name="T0" fmla="*/ 55 w 56"/>
                <a:gd name="T1" fmla="*/ 6 h 212"/>
                <a:gd name="T2" fmla="*/ 54 w 56"/>
                <a:gd name="T3" fmla="*/ 5 h 212"/>
                <a:gd name="T4" fmla="*/ 50 w 56"/>
                <a:gd name="T5" fmla="*/ 3 h 212"/>
                <a:gd name="T6" fmla="*/ 45 w 56"/>
                <a:gd name="T7" fmla="*/ 2 h 212"/>
                <a:gd name="T8" fmla="*/ 38 w 56"/>
                <a:gd name="T9" fmla="*/ 0 h 212"/>
                <a:gd name="T10" fmla="*/ 30 w 56"/>
                <a:gd name="T11" fmla="*/ 0 h 212"/>
                <a:gd name="T12" fmla="*/ 20 w 56"/>
                <a:gd name="T13" fmla="*/ 1 h 212"/>
                <a:gd name="T14" fmla="*/ 10 w 56"/>
                <a:gd name="T15" fmla="*/ 4 h 212"/>
                <a:gd name="T16" fmla="*/ 0 w 56"/>
                <a:gd name="T17" fmla="*/ 11 h 212"/>
                <a:gd name="T18" fmla="*/ 0 w 56"/>
                <a:gd name="T19" fmla="*/ 211 h 212"/>
                <a:gd name="T20" fmla="*/ 1 w 56"/>
                <a:gd name="T21" fmla="*/ 211 h 212"/>
                <a:gd name="T22" fmla="*/ 5 w 56"/>
                <a:gd name="T23" fmla="*/ 211 h 212"/>
                <a:gd name="T24" fmla="*/ 11 w 56"/>
                <a:gd name="T25" fmla="*/ 209 h 212"/>
                <a:gd name="T26" fmla="*/ 18 w 56"/>
                <a:gd name="T27" fmla="*/ 207 h 212"/>
                <a:gd name="T28" fmla="*/ 27 w 56"/>
                <a:gd name="T29" fmla="*/ 205 h 212"/>
                <a:gd name="T30" fmla="*/ 36 w 56"/>
                <a:gd name="T31" fmla="*/ 201 h 212"/>
                <a:gd name="T32" fmla="*/ 46 w 56"/>
                <a:gd name="T33" fmla="*/ 196 h 212"/>
                <a:gd name="T34" fmla="*/ 55 w 56"/>
                <a:gd name="T35" fmla="*/ 189 h 212"/>
                <a:gd name="T36" fmla="*/ 55 w 56"/>
                <a:gd name="T37" fmla="*/ 6 h 2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212"/>
                <a:gd name="T59" fmla="*/ 56 w 56"/>
                <a:gd name="T60" fmla="*/ 212 h 2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212">
                  <a:moveTo>
                    <a:pt x="55" y="6"/>
                  </a:moveTo>
                  <a:lnTo>
                    <a:pt x="54" y="5"/>
                  </a:lnTo>
                  <a:lnTo>
                    <a:pt x="50" y="3"/>
                  </a:lnTo>
                  <a:lnTo>
                    <a:pt x="45" y="2"/>
                  </a:lnTo>
                  <a:lnTo>
                    <a:pt x="38" y="0"/>
                  </a:lnTo>
                  <a:lnTo>
                    <a:pt x="30" y="0"/>
                  </a:lnTo>
                  <a:lnTo>
                    <a:pt x="20" y="1"/>
                  </a:lnTo>
                  <a:lnTo>
                    <a:pt x="10" y="4"/>
                  </a:lnTo>
                  <a:lnTo>
                    <a:pt x="0" y="11"/>
                  </a:lnTo>
                  <a:lnTo>
                    <a:pt x="0" y="211"/>
                  </a:lnTo>
                  <a:lnTo>
                    <a:pt x="1" y="211"/>
                  </a:lnTo>
                  <a:lnTo>
                    <a:pt x="5" y="211"/>
                  </a:lnTo>
                  <a:lnTo>
                    <a:pt x="11" y="209"/>
                  </a:lnTo>
                  <a:lnTo>
                    <a:pt x="18" y="207"/>
                  </a:lnTo>
                  <a:lnTo>
                    <a:pt x="27" y="205"/>
                  </a:lnTo>
                  <a:lnTo>
                    <a:pt x="36" y="201"/>
                  </a:lnTo>
                  <a:lnTo>
                    <a:pt x="46" y="196"/>
                  </a:lnTo>
                  <a:lnTo>
                    <a:pt x="55" y="189"/>
                  </a:lnTo>
                  <a:lnTo>
                    <a:pt x="55"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3" name="Freeform 136"/>
            <p:cNvSpPr>
              <a:spLocks/>
            </p:cNvSpPr>
            <p:nvPr/>
          </p:nvSpPr>
          <p:spPr bwMode="auto">
            <a:xfrm>
              <a:off x="4104" y="2444"/>
              <a:ext cx="42" cy="149"/>
            </a:xfrm>
            <a:custGeom>
              <a:avLst/>
              <a:gdLst>
                <a:gd name="T0" fmla="*/ 41 w 42"/>
                <a:gd name="T1" fmla="*/ 4 h 149"/>
                <a:gd name="T2" fmla="*/ 40 w 42"/>
                <a:gd name="T3" fmla="*/ 4 h 149"/>
                <a:gd name="T4" fmla="*/ 38 w 42"/>
                <a:gd name="T5" fmla="*/ 2 h 149"/>
                <a:gd name="T6" fmla="*/ 33 w 42"/>
                <a:gd name="T7" fmla="*/ 1 h 149"/>
                <a:gd name="T8" fmla="*/ 28 w 42"/>
                <a:gd name="T9" fmla="*/ 0 h 149"/>
                <a:gd name="T10" fmla="*/ 22 w 42"/>
                <a:gd name="T11" fmla="*/ 0 h 149"/>
                <a:gd name="T12" fmla="*/ 15 w 42"/>
                <a:gd name="T13" fmla="*/ 1 h 149"/>
                <a:gd name="T14" fmla="*/ 8 w 42"/>
                <a:gd name="T15" fmla="*/ 4 h 149"/>
                <a:gd name="T16" fmla="*/ 0 w 42"/>
                <a:gd name="T17" fmla="*/ 8 h 149"/>
                <a:gd name="T18" fmla="*/ 0 w 42"/>
                <a:gd name="T19" fmla="*/ 148 h 149"/>
                <a:gd name="T20" fmla="*/ 1 w 42"/>
                <a:gd name="T21" fmla="*/ 148 h 149"/>
                <a:gd name="T22" fmla="*/ 3 w 42"/>
                <a:gd name="T23" fmla="*/ 148 h 149"/>
                <a:gd name="T24" fmla="*/ 8 w 42"/>
                <a:gd name="T25" fmla="*/ 146 h 149"/>
                <a:gd name="T26" fmla="*/ 14 w 42"/>
                <a:gd name="T27" fmla="*/ 145 h 149"/>
                <a:gd name="T28" fmla="*/ 20 w 42"/>
                <a:gd name="T29" fmla="*/ 144 h 149"/>
                <a:gd name="T30" fmla="*/ 27 w 42"/>
                <a:gd name="T31" fmla="*/ 140 h 149"/>
                <a:gd name="T32" fmla="*/ 34 w 42"/>
                <a:gd name="T33" fmla="*/ 136 h 149"/>
                <a:gd name="T34" fmla="*/ 41 w 42"/>
                <a:gd name="T35" fmla="*/ 131 h 149"/>
                <a:gd name="T36" fmla="*/ 41 w 42"/>
                <a:gd name="T37" fmla="*/ 4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149"/>
                <a:gd name="T59" fmla="*/ 42 w 42"/>
                <a:gd name="T60" fmla="*/ 149 h 1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149">
                  <a:moveTo>
                    <a:pt x="41" y="4"/>
                  </a:moveTo>
                  <a:lnTo>
                    <a:pt x="40" y="4"/>
                  </a:lnTo>
                  <a:lnTo>
                    <a:pt x="38" y="2"/>
                  </a:lnTo>
                  <a:lnTo>
                    <a:pt x="33" y="1"/>
                  </a:lnTo>
                  <a:lnTo>
                    <a:pt x="28" y="0"/>
                  </a:lnTo>
                  <a:lnTo>
                    <a:pt x="22" y="0"/>
                  </a:lnTo>
                  <a:lnTo>
                    <a:pt x="15" y="1"/>
                  </a:lnTo>
                  <a:lnTo>
                    <a:pt x="8" y="4"/>
                  </a:lnTo>
                  <a:lnTo>
                    <a:pt x="0" y="8"/>
                  </a:lnTo>
                  <a:lnTo>
                    <a:pt x="0" y="148"/>
                  </a:lnTo>
                  <a:lnTo>
                    <a:pt x="1" y="148"/>
                  </a:lnTo>
                  <a:lnTo>
                    <a:pt x="3" y="148"/>
                  </a:lnTo>
                  <a:lnTo>
                    <a:pt x="8" y="146"/>
                  </a:lnTo>
                  <a:lnTo>
                    <a:pt x="14" y="145"/>
                  </a:lnTo>
                  <a:lnTo>
                    <a:pt x="20" y="144"/>
                  </a:lnTo>
                  <a:lnTo>
                    <a:pt x="27" y="140"/>
                  </a:lnTo>
                  <a:lnTo>
                    <a:pt x="34" y="136"/>
                  </a:lnTo>
                  <a:lnTo>
                    <a:pt x="41" y="131"/>
                  </a:lnTo>
                  <a:lnTo>
                    <a:pt x="41"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4" name="Freeform 137"/>
            <p:cNvSpPr>
              <a:spLocks/>
            </p:cNvSpPr>
            <p:nvPr/>
          </p:nvSpPr>
          <p:spPr bwMode="auto">
            <a:xfrm>
              <a:off x="4106" y="2447"/>
              <a:ext cx="29" cy="87"/>
            </a:xfrm>
            <a:custGeom>
              <a:avLst/>
              <a:gdLst>
                <a:gd name="T0" fmla="*/ 28 w 29"/>
                <a:gd name="T1" fmla="*/ 2 h 87"/>
                <a:gd name="T2" fmla="*/ 27 w 29"/>
                <a:gd name="T3" fmla="*/ 2 h 87"/>
                <a:gd name="T4" fmla="*/ 26 w 29"/>
                <a:gd name="T5" fmla="*/ 2 h 87"/>
                <a:gd name="T6" fmla="*/ 23 w 29"/>
                <a:gd name="T7" fmla="*/ 1 h 87"/>
                <a:gd name="T8" fmla="*/ 19 w 29"/>
                <a:gd name="T9" fmla="*/ 0 h 87"/>
                <a:gd name="T10" fmla="*/ 15 w 29"/>
                <a:gd name="T11" fmla="*/ 0 h 87"/>
                <a:gd name="T12" fmla="*/ 10 w 29"/>
                <a:gd name="T13" fmla="*/ 0 h 87"/>
                <a:gd name="T14" fmla="*/ 5 w 29"/>
                <a:gd name="T15" fmla="*/ 2 h 87"/>
                <a:gd name="T16" fmla="*/ 0 w 29"/>
                <a:gd name="T17" fmla="*/ 6 h 87"/>
                <a:gd name="T18" fmla="*/ 0 w 29"/>
                <a:gd name="T19" fmla="*/ 86 h 87"/>
                <a:gd name="T20" fmla="*/ 1 w 29"/>
                <a:gd name="T21" fmla="*/ 86 h 87"/>
                <a:gd name="T22" fmla="*/ 3 w 29"/>
                <a:gd name="T23" fmla="*/ 86 h 87"/>
                <a:gd name="T24" fmla="*/ 6 w 29"/>
                <a:gd name="T25" fmla="*/ 85 h 87"/>
                <a:gd name="T26" fmla="*/ 9 w 29"/>
                <a:gd name="T27" fmla="*/ 84 h 87"/>
                <a:gd name="T28" fmla="*/ 14 w 29"/>
                <a:gd name="T29" fmla="*/ 83 h 87"/>
                <a:gd name="T30" fmla="*/ 19 w 29"/>
                <a:gd name="T31" fmla="*/ 81 h 87"/>
                <a:gd name="T32" fmla="*/ 24 w 29"/>
                <a:gd name="T33" fmla="*/ 78 h 87"/>
                <a:gd name="T34" fmla="*/ 28 w 29"/>
                <a:gd name="T35" fmla="*/ 74 h 87"/>
                <a:gd name="T36" fmla="*/ 28 w 29"/>
                <a:gd name="T37" fmla="*/ 2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87"/>
                <a:gd name="T59" fmla="*/ 29 w 29"/>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87">
                  <a:moveTo>
                    <a:pt x="28" y="2"/>
                  </a:moveTo>
                  <a:lnTo>
                    <a:pt x="27" y="2"/>
                  </a:lnTo>
                  <a:lnTo>
                    <a:pt x="26" y="2"/>
                  </a:lnTo>
                  <a:lnTo>
                    <a:pt x="23" y="1"/>
                  </a:lnTo>
                  <a:lnTo>
                    <a:pt x="19" y="0"/>
                  </a:lnTo>
                  <a:lnTo>
                    <a:pt x="15" y="0"/>
                  </a:lnTo>
                  <a:lnTo>
                    <a:pt x="10" y="0"/>
                  </a:lnTo>
                  <a:lnTo>
                    <a:pt x="5" y="2"/>
                  </a:lnTo>
                  <a:lnTo>
                    <a:pt x="0" y="6"/>
                  </a:lnTo>
                  <a:lnTo>
                    <a:pt x="0" y="86"/>
                  </a:lnTo>
                  <a:lnTo>
                    <a:pt x="1" y="86"/>
                  </a:lnTo>
                  <a:lnTo>
                    <a:pt x="3" y="86"/>
                  </a:lnTo>
                  <a:lnTo>
                    <a:pt x="6" y="85"/>
                  </a:lnTo>
                  <a:lnTo>
                    <a:pt x="9" y="84"/>
                  </a:lnTo>
                  <a:lnTo>
                    <a:pt x="14" y="83"/>
                  </a:lnTo>
                  <a:lnTo>
                    <a:pt x="19" y="81"/>
                  </a:lnTo>
                  <a:lnTo>
                    <a:pt x="24" y="78"/>
                  </a:lnTo>
                  <a:lnTo>
                    <a:pt x="28" y="74"/>
                  </a:lnTo>
                  <a:lnTo>
                    <a:pt x="28"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5" name="Freeform 138"/>
            <p:cNvSpPr>
              <a:spLocks/>
            </p:cNvSpPr>
            <p:nvPr/>
          </p:nvSpPr>
          <p:spPr bwMode="auto">
            <a:xfrm>
              <a:off x="4446" y="2693"/>
              <a:ext cx="42" cy="46"/>
            </a:xfrm>
            <a:custGeom>
              <a:avLst/>
              <a:gdLst>
                <a:gd name="T0" fmla="*/ 21 w 42"/>
                <a:gd name="T1" fmla="*/ 45 h 46"/>
                <a:gd name="T2" fmla="*/ 25 w 42"/>
                <a:gd name="T3" fmla="*/ 45 h 46"/>
                <a:gd name="T4" fmla="*/ 28 w 42"/>
                <a:gd name="T5" fmla="*/ 43 h 46"/>
                <a:gd name="T6" fmla="*/ 32 w 42"/>
                <a:gd name="T7" fmla="*/ 41 h 46"/>
                <a:gd name="T8" fmla="*/ 35 w 42"/>
                <a:gd name="T9" fmla="*/ 38 h 46"/>
                <a:gd name="T10" fmla="*/ 37 w 42"/>
                <a:gd name="T11" fmla="*/ 35 h 46"/>
                <a:gd name="T12" fmla="*/ 40 w 42"/>
                <a:gd name="T13" fmla="*/ 31 h 46"/>
                <a:gd name="T14" fmla="*/ 41 w 42"/>
                <a:gd name="T15" fmla="*/ 27 h 46"/>
                <a:gd name="T16" fmla="*/ 41 w 42"/>
                <a:gd name="T17" fmla="*/ 23 h 46"/>
                <a:gd name="T18" fmla="*/ 41 w 42"/>
                <a:gd name="T19" fmla="*/ 18 h 46"/>
                <a:gd name="T20" fmla="*/ 40 w 42"/>
                <a:gd name="T21" fmla="*/ 14 h 46"/>
                <a:gd name="T22" fmla="*/ 37 w 42"/>
                <a:gd name="T23" fmla="*/ 10 h 46"/>
                <a:gd name="T24" fmla="*/ 35 w 42"/>
                <a:gd name="T25" fmla="*/ 7 h 46"/>
                <a:gd name="T26" fmla="*/ 32 w 42"/>
                <a:gd name="T27" fmla="*/ 4 h 46"/>
                <a:gd name="T28" fmla="*/ 28 w 42"/>
                <a:gd name="T29" fmla="*/ 2 h 46"/>
                <a:gd name="T30" fmla="*/ 25 w 42"/>
                <a:gd name="T31" fmla="*/ 1 h 46"/>
                <a:gd name="T32" fmla="*/ 21 w 42"/>
                <a:gd name="T33" fmla="*/ 0 h 46"/>
                <a:gd name="T34" fmla="*/ 16 w 42"/>
                <a:gd name="T35" fmla="*/ 1 h 46"/>
                <a:gd name="T36" fmla="*/ 12 w 42"/>
                <a:gd name="T37" fmla="*/ 2 h 46"/>
                <a:gd name="T38" fmla="*/ 9 w 42"/>
                <a:gd name="T39" fmla="*/ 4 h 46"/>
                <a:gd name="T40" fmla="*/ 6 w 42"/>
                <a:gd name="T41" fmla="*/ 7 h 46"/>
                <a:gd name="T42" fmla="*/ 4 w 42"/>
                <a:gd name="T43" fmla="*/ 10 h 46"/>
                <a:gd name="T44" fmla="*/ 1 w 42"/>
                <a:gd name="T45" fmla="*/ 14 h 46"/>
                <a:gd name="T46" fmla="*/ 0 w 42"/>
                <a:gd name="T47" fmla="*/ 18 h 46"/>
                <a:gd name="T48" fmla="*/ 0 w 42"/>
                <a:gd name="T49" fmla="*/ 23 h 46"/>
                <a:gd name="T50" fmla="*/ 0 w 42"/>
                <a:gd name="T51" fmla="*/ 27 h 46"/>
                <a:gd name="T52" fmla="*/ 1 w 42"/>
                <a:gd name="T53" fmla="*/ 31 h 46"/>
                <a:gd name="T54" fmla="*/ 4 w 42"/>
                <a:gd name="T55" fmla="*/ 35 h 46"/>
                <a:gd name="T56" fmla="*/ 6 w 42"/>
                <a:gd name="T57" fmla="*/ 38 h 46"/>
                <a:gd name="T58" fmla="*/ 9 w 42"/>
                <a:gd name="T59" fmla="*/ 41 h 46"/>
                <a:gd name="T60" fmla="*/ 12 w 42"/>
                <a:gd name="T61" fmla="*/ 43 h 46"/>
                <a:gd name="T62" fmla="*/ 16 w 42"/>
                <a:gd name="T63" fmla="*/ 45 h 46"/>
                <a:gd name="T64" fmla="*/ 21 w 42"/>
                <a:gd name="T65" fmla="*/ 45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46"/>
                <a:gd name="T101" fmla="*/ 42 w 42"/>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46">
                  <a:moveTo>
                    <a:pt x="21" y="45"/>
                  </a:moveTo>
                  <a:lnTo>
                    <a:pt x="25" y="45"/>
                  </a:lnTo>
                  <a:lnTo>
                    <a:pt x="28" y="43"/>
                  </a:lnTo>
                  <a:lnTo>
                    <a:pt x="32" y="41"/>
                  </a:lnTo>
                  <a:lnTo>
                    <a:pt x="35" y="38"/>
                  </a:lnTo>
                  <a:lnTo>
                    <a:pt x="37" y="35"/>
                  </a:lnTo>
                  <a:lnTo>
                    <a:pt x="40" y="31"/>
                  </a:lnTo>
                  <a:lnTo>
                    <a:pt x="41" y="27"/>
                  </a:lnTo>
                  <a:lnTo>
                    <a:pt x="41" y="23"/>
                  </a:lnTo>
                  <a:lnTo>
                    <a:pt x="41" y="18"/>
                  </a:lnTo>
                  <a:lnTo>
                    <a:pt x="40" y="14"/>
                  </a:lnTo>
                  <a:lnTo>
                    <a:pt x="37" y="10"/>
                  </a:lnTo>
                  <a:lnTo>
                    <a:pt x="35" y="7"/>
                  </a:lnTo>
                  <a:lnTo>
                    <a:pt x="32" y="4"/>
                  </a:lnTo>
                  <a:lnTo>
                    <a:pt x="28" y="2"/>
                  </a:lnTo>
                  <a:lnTo>
                    <a:pt x="25" y="1"/>
                  </a:lnTo>
                  <a:lnTo>
                    <a:pt x="21" y="0"/>
                  </a:lnTo>
                  <a:lnTo>
                    <a:pt x="16" y="1"/>
                  </a:lnTo>
                  <a:lnTo>
                    <a:pt x="12" y="2"/>
                  </a:lnTo>
                  <a:lnTo>
                    <a:pt x="9" y="4"/>
                  </a:lnTo>
                  <a:lnTo>
                    <a:pt x="6" y="7"/>
                  </a:lnTo>
                  <a:lnTo>
                    <a:pt x="4" y="10"/>
                  </a:lnTo>
                  <a:lnTo>
                    <a:pt x="1" y="14"/>
                  </a:lnTo>
                  <a:lnTo>
                    <a:pt x="0" y="18"/>
                  </a:lnTo>
                  <a:lnTo>
                    <a:pt x="0" y="23"/>
                  </a:lnTo>
                  <a:lnTo>
                    <a:pt x="0" y="27"/>
                  </a:lnTo>
                  <a:lnTo>
                    <a:pt x="1" y="31"/>
                  </a:lnTo>
                  <a:lnTo>
                    <a:pt x="4" y="35"/>
                  </a:lnTo>
                  <a:lnTo>
                    <a:pt x="6" y="38"/>
                  </a:lnTo>
                  <a:lnTo>
                    <a:pt x="9" y="41"/>
                  </a:lnTo>
                  <a:lnTo>
                    <a:pt x="12" y="43"/>
                  </a:lnTo>
                  <a:lnTo>
                    <a:pt x="16" y="45"/>
                  </a:lnTo>
                  <a:lnTo>
                    <a:pt x="21" y="4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6" name="Freeform 139"/>
            <p:cNvSpPr>
              <a:spLocks/>
            </p:cNvSpPr>
            <p:nvPr/>
          </p:nvSpPr>
          <p:spPr bwMode="auto">
            <a:xfrm>
              <a:off x="4319" y="2695"/>
              <a:ext cx="22" cy="22"/>
            </a:xfrm>
            <a:custGeom>
              <a:avLst/>
              <a:gdLst>
                <a:gd name="T0" fmla="*/ 10 w 22"/>
                <a:gd name="T1" fmla="*/ 21 h 22"/>
                <a:gd name="T2" fmla="*/ 15 w 22"/>
                <a:gd name="T3" fmla="*/ 20 h 22"/>
                <a:gd name="T4" fmla="*/ 18 w 22"/>
                <a:gd name="T5" fmla="*/ 18 h 22"/>
                <a:gd name="T6" fmla="*/ 20 w 22"/>
                <a:gd name="T7" fmla="*/ 14 h 22"/>
                <a:gd name="T8" fmla="*/ 21 w 22"/>
                <a:gd name="T9" fmla="*/ 10 h 22"/>
                <a:gd name="T10" fmla="*/ 20 w 22"/>
                <a:gd name="T11" fmla="*/ 6 h 22"/>
                <a:gd name="T12" fmla="*/ 18 w 22"/>
                <a:gd name="T13" fmla="*/ 3 h 22"/>
                <a:gd name="T14" fmla="*/ 15 w 22"/>
                <a:gd name="T15" fmla="*/ 1 h 22"/>
                <a:gd name="T16" fmla="*/ 10 w 22"/>
                <a:gd name="T17" fmla="*/ 0 h 22"/>
                <a:gd name="T18" fmla="*/ 6 w 22"/>
                <a:gd name="T19" fmla="*/ 1 h 22"/>
                <a:gd name="T20" fmla="*/ 3 w 22"/>
                <a:gd name="T21" fmla="*/ 3 h 22"/>
                <a:gd name="T22" fmla="*/ 1 w 22"/>
                <a:gd name="T23" fmla="*/ 6 h 22"/>
                <a:gd name="T24" fmla="*/ 0 w 22"/>
                <a:gd name="T25" fmla="*/ 10 h 22"/>
                <a:gd name="T26" fmla="*/ 1 w 22"/>
                <a:gd name="T27" fmla="*/ 14 h 22"/>
                <a:gd name="T28" fmla="*/ 3 w 22"/>
                <a:gd name="T29" fmla="*/ 18 h 22"/>
                <a:gd name="T30" fmla="*/ 6 w 22"/>
                <a:gd name="T31" fmla="*/ 20 h 22"/>
                <a:gd name="T32" fmla="*/ 10 w 22"/>
                <a:gd name="T33" fmla="*/ 21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22"/>
                <a:gd name="T53" fmla="*/ 22 w 22"/>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22">
                  <a:moveTo>
                    <a:pt x="10" y="21"/>
                  </a:moveTo>
                  <a:lnTo>
                    <a:pt x="15" y="20"/>
                  </a:lnTo>
                  <a:lnTo>
                    <a:pt x="18" y="18"/>
                  </a:lnTo>
                  <a:lnTo>
                    <a:pt x="20" y="14"/>
                  </a:lnTo>
                  <a:lnTo>
                    <a:pt x="21" y="10"/>
                  </a:lnTo>
                  <a:lnTo>
                    <a:pt x="20" y="6"/>
                  </a:lnTo>
                  <a:lnTo>
                    <a:pt x="18" y="3"/>
                  </a:lnTo>
                  <a:lnTo>
                    <a:pt x="15" y="1"/>
                  </a:lnTo>
                  <a:lnTo>
                    <a:pt x="10" y="0"/>
                  </a:lnTo>
                  <a:lnTo>
                    <a:pt x="6" y="1"/>
                  </a:lnTo>
                  <a:lnTo>
                    <a:pt x="3" y="3"/>
                  </a:lnTo>
                  <a:lnTo>
                    <a:pt x="1" y="6"/>
                  </a:lnTo>
                  <a:lnTo>
                    <a:pt x="0" y="10"/>
                  </a:lnTo>
                  <a:lnTo>
                    <a:pt x="1" y="14"/>
                  </a:lnTo>
                  <a:lnTo>
                    <a:pt x="3" y="18"/>
                  </a:lnTo>
                  <a:lnTo>
                    <a:pt x="6" y="20"/>
                  </a:lnTo>
                  <a:lnTo>
                    <a:pt x="1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7" name="Freeform 140"/>
            <p:cNvSpPr>
              <a:spLocks/>
            </p:cNvSpPr>
            <p:nvPr/>
          </p:nvSpPr>
          <p:spPr bwMode="auto">
            <a:xfrm>
              <a:off x="4355" y="2695"/>
              <a:ext cx="21" cy="23"/>
            </a:xfrm>
            <a:custGeom>
              <a:avLst/>
              <a:gdLst>
                <a:gd name="T0" fmla="*/ 10 w 21"/>
                <a:gd name="T1" fmla="*/ 22 h 23"/>
                <a:gd name="T2" fmla="*/ 14 w 21"/>
                <a:gd name="T3" fmla="*/ 21 h 23"/>
                <a:gd name="T4" fmla="*/ 17 w 21"/>
                <a:gd name="T5" fmla="*/ 19 h 23"/>
                <a:gd name="T6" fmla="*/ 19 w 21"/>
                <a:gd name="T7" fmla="*/ 16 h 23"/>
                <a:gd name="T8" fmla="*/ 20 w 21"/>
                <a:gd name="T9" fmla="*/ 11 h 23"/>
                <a:gd name="T10" fmla="*/ 19 w 21"/>
                <a:gd name="T11" fmla="*/ 7 h 23"/>
                <a:gd name="T12" fmla="*/ 17 w 21"/>
                <a:gd name="T13" fmla="*/ 3 h 23"/>
                <a:gd name="T14" fmla="*/ 14 w 21"/>
                <a:gd name="T15" fmla="*/ 1 h 23"/>
                <a:gd name="T16" fmla="*/ 10 w 21"/>
                <a:gd name="T17" fmla="*/ 0 h 23"/>
                <a:gd name="T18" fmla="*/ 6 w 21"/>
                <a:gd name="T19" fmla="*/ 1 h 23"/>
                <a:gd name="T20" fmla="*/ 3 w 21"/>
                <a:gd name="T21" fmla="*/ 3 h 23"/>
                <a:gd name="T22" fmla="*/ 1 w 21"/>
                <a:gd name="T23" fmla="*/ 7 h 23"/>
                <a:gd name="T24" fmla="*/ 0 w 21"/>
                <a:gd name="T25" fmla="*/ 11 h 23"/>
                <a:gd name="T26" fmla="*/ 1 w 21"/>
                <a:gd name="T27" fmla="*/ 16 h 23"/>
                <a:gd name="T28" fmla="*/ 3 w 21"/>
                <a:gd name="T29" fmla="*/ 19 h 23"/>
                <a:gd name="T30" fmla="*/ 6 w 21"/>
                <a:gd name="T31" fmla="*/ 21 h 23"/>
                <a:gd name="T32" fmla="*/ 10 w 21"/>
                <a:gd name="T33" fmla="*/ 22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23"/>
                <a:gd name="T53" fmla="*/ 21 w 21"/>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23">
                  <a:moveTo>
                    <a:pt x="10" y="22"/>
                  </a:moveTo>
                  <a:lnTo>
                    <a:pt x="14" y="21"/>
                  </a:lnTo>
                  <a:lnTo>
                    <a:pt x="17" y="19"/>
                  </a:lnTo>
                  <a:lnTo>
                    <a:pt x="19" y="16"/>
                  </a:lnTo>
                  <a:lnTo>
                    <a:pt x="20" y="11"/>
                  </a:lnTo>
                  <a:lnTo>
                    <a:pt x="19" y="7"/>
                  </a:lnTo>
                  <a:lnTo>
                    <a:pt x="17" y="3"/>
                  </a:lnTo>
                  <a:lnTo>
                    <a:pt x="14" y="1"/>
                  </a:lnTo>
                  <a:lnTo>
                    <a:pt x="10" y="0"/>
                  </a:lnTo>
                  <a:lnTo>
                    <a:pt x="6" y="1"/>
                  </a:lnTo>
                  <a:lnTo>
                    <a:pt x="3" y="3"/>
                  </a:lnTo>
                  <a:lnTo>
                    <a:pt x="1" y="7"/>
                  </a:lnTo>
                  <a:lnTo>
                    <a:pt x="0" y="11"/>
                  </a:lnTo>
                  <a:lnTo>
                    <a:pt x="1" y="16"/>
                  </a:lnTo>
                  <a:lnTo>
                    <a:pt x="3" y="19"/>
                  </a:lnTo>
                  <a:lnTo>
                    <a:pt x="6" y="21"/>
                  </a:lnTo>
                  <a:lnTo>
                    <a:pt x="10" y="2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8" name="Freeform 141"/>
            <p:cNvSpPr>
              <a:spLocks/>
            </p:cNvSpPr>
            <p:nvPr/>
          </p:nvSpPr>
          <p:spPr bwMode="auto">
            <a:xfrm>
              <a:off x="4216" y="2395"/>
              <a:ext cx="60" cy="301"/>
            </a:xfrm>
            <a:custGeom>
              <a:avLst/>
              <a:gdLst>
                <a:gd name="T0" fmla="*/ 18 w 60"/>
                <a:gd name="T1" fmla="*/ 6 h 301"/>
                <a:gd name="T2" fmla="*/ 17 w 60"/>
                <a:gd name="T3" fmla="*/ 12 h 301"/>
                <a:gd name="T4" fmla="*/ 12 w 60"/>
                <a:gd name="T5" fmla="*/ 29 h 301"/>
                <a:gd name="T6" fmla="*/ 7 w 60"/>
                <a:gd name="T7" fmla="*/ 56 h 301"/>
                <a:gd name="T8" fmla="*/ 3 w 60"/>
                <a:gd name="T9" fmla="*/ 91 h 301"/>
                <a:gd name="T10" fmla="*/ 0 w 60"/>
                <a:gd name="T11" fmla="*/ 134 h 301"/>
                <a:gd name="T12" fmla="*/ 0 w 60"/>
                <a:gd name="T13" fmla="*/ 184 h 301"/>
                <a:gd name="T14" fmla="*/ 5 w 60"/>
                <a:gd name="T15" fmla="*/ 240 h 301"/>
                <a:gd name="T16" fmla="*/ 16 w 60"/>
                <a:gd name="T17" fmla="*/ 300 h 301"/>
                <a:gd name="T18" fmla="*/ 57 w 60"/>
                <a:gd name="T19" fmla="*/ 298 h 301"/>
                <a:gd name="T20" fmla="*/ 55 w 60"/>
                <a:gd name="T21" fmla="*/ 289 h 301"/>
                <a:gd name="T22" fmla="*/ 51 w 60"/>
                <a:gd name="T23" fmla="*/ 264 h 301"/>
                <a:gd name="T24" fmla="*/ 47 w 60"/>
                <a:gd name="T25" fmla="*/ 229 h 301"/>
                <a:gd name="T26" fmla="*/ 42 w 60"/>
                <a:gd name="T27" fmla="*/ 185 h 301"/>
                <a:gd name="T28" fmla="*/ 39 w 60"/>
                <a:gd name="T29" fmla="*/ 136 h 301"/>
                <a:gd name="T30" fmla="*/ 40 w 60"/>
                <a:gd name="T31" fmla="*/ 88 h 301"/>
                <a:gd name="T32" fmla="*/ 47 w 60"/>
                <a:gd name="T33" fmla="*/ 42 h 301"/>
                <a:gd name="T34" fmla="*/ 59 w 60"/>
                <a:gd name="T35" fmla="*/ 4 h 301"/>
                <a:gd name="T36" fmla="*/ 59 w 60"/>
                <a:gd name="T37" fmla="*/ 3 h 301"/>
                <a:gd name="T38" fmla="*/ 59 w 60"/>
                <a:gd name="T39" fmla="*/ 2 h 301"/>
                <a:gd name="T40" fmla="*/ 58 w 60"/>
                <a:gd name="T41" fmla="*/ 2 h 301"/>
                <a:gd name="T42" fmla="*/ 56 w 60"/>
                <a:gd name="T43" fmla="*/ 0 h 301"/>
                <a:gd name="T44" fmla="*/ 51 w 60"/>
                <a:gd name="T45" fmla="*/ 0 h 301"/>
                <a:gd name="T46" fmla="*/ 43 w 60"/>
                <a:gd name="T47" fmla="*/ 0 h 301"/>
                <a:gd name="T48" fmla="*/ 33 w 60"/>
                <a:gd name="T49" fmla="*/ 3 h 301"/>
                <a:gd name="T50" fmla="*/ 18 w 60"/>
                <a:gd name="T51" fmla="*/ 6 h 3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01"/>
                <a:gd name="T80" fmla="*/ 60 w 60"/>
                <a:gd name="T81" fmla="*/ 301 h 3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01">
                  <a:moveTo>
                    <a:pt x="18" y="6"/>
                  </a:moveTo>
                  <a:lnTo>
                    <a:pt x="17" y="12"/>
                  </a:lnTo>
                  <a:lnTo>
                    <a:pt x="12" y="29"/>
                  </a:lnTo>
                  <a:lnTo>
                    <a:pt x="7" y="56"/>
                  </a:lnTo>
                  <a:lnTo>
                    <a:pt x="3" y="91"/>
                  </a:lnTo>
                  <a:lnTo>
                    <a:pt x="0" y="134"/>
                  </a:lnTo>
                  <a:lnTo>
                    <a:pt x="0" y="184"/>
                  </a:lnTo>
                  <a:lnTo>
                    <a:pt x="5" y="240"/>
                  </a:lnTo>
                  <a:lnTo>
                    <a:pt x="16" y="300"/>
                  </a:lnTo>
                  <a:lnTo>
                    <a:pt x="57" y="298"/>
                  </a:lnTo>
                  <a:lnTo>
                    <a:pt x="55" y="289"/>
                  </a:lnTo>
                  <a:lnTo>
                    <a:pt x="51" y="264"/>
                  </a:lnTo>
                  <a:lnTo>
                    <a:pt x="47" y="229"/>
                  </a:lnTo>
                  <a:lnTo>
                    <a:pt x="42" y="185"/>
                  </a:lnTo>
                  <a:lnTo>
                    <a:pt x="39" y="136"/>
                  </a:lnTo>
                  <a:lnTo>
                    <a:pt x="40" y="88"/>
                  </a:lnTo>
                  <a:lnTo>
                    <a:pt x="47" y="42"/>
                  </a:lnTo>
                  <a:lnTo>
                    <a:pt x="59" y="4"/>
                  </a:lnTo>
                  <a:lnTo>
                    <a:pt x="59" y="3"/>
                  </a:lnTo>
                  <a:lnTo>
                    <a:pt x="59" y="2"/>
                  </a:lnTo>
                  <a:lnTo>
                    <a:pt x="58" y="2"/>
                  </a:lnTo>
                  <a:lnTo>
                    <a:pt x="56" y="0"/>
                  </a:lnTo>
                  <a:lnTo>
                    <a:pt x="51" y="0"/>
                  </a:lnTo>
                  <a:lnTo>
                    <a:pt x="43" y="0"/>
                  </a:lnTo>
                  <a:lnTo>
                    <a:pt x="33" y="3"/>
                  </a:lnTo>
                  <a:lnTo>
                    <a:pt x="18"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9" name="Freeform 142"/>
            <p:cNvSpPr>
              <a:spLocks/>
            </p:cNvSpPr>
            <p:nvPr/>
          </p:nvSpPr>
          <p:spPr bwMode="auto">
            <a:xfrm>
              <a:off x="4518" y="2358"/>
              <a:ext cx="80" cy="335"/>
            </a:xfrm>
            <a:custGeom>
              <a:avLst/>
              <a:gdLst>
                <a:gd name="T0" fmla="*/ 79 w 80"/>
                <a:gd name="T1" fmla="*/ 2 h 335"/>
                <a:gd name="T2" fmla="*/ 77 w 80"/>
                <a:gd name="T3" fmla="*/ 4 h 335"/>
                <a:gd name="T4" fmla="*/ 72 w 80"/>
                <a:gd name="T5" fmla="*/ 13 h 335"/>
                <a:gd name="T6" fmla="*/ 65 w 80"/>
                <a:gd name="T7" fmla="*/ 31 h 335"/>
                <a:gd name="T8" fmla="*/ 58 w 80"/>
                <a:gd name="T9" fmla="*/ 59 h 335"/>
                <a:gd name="T10" fmla="*/ 53 w 80"/>
                <a:gd name="T11" fmla="*/ 101 h 335"/>
                <a:gd name="T12" fmla="*/ 50 w 80"/>
                <a:gd name="T13" fmla="*/ 160 h 335"/>
                <a:gd name="T14" fmla="*/ 51 w 80"/>
                <a:gd name="T15" fmla="*/ 236 h 335"/>
                <a:gd name="T16" fmla="*/ 59 w 80"/>
                <a:gd name="T17" fmla="*/ 334 h 335"/>
                <a:gd name="T18" fmla="*/ 14 w 80"/>
                <a:gd name="T19" fmla="*/ 334 h 335"/>
                <a:gd name="T20" fmla="*/ 13 w 80"/>
                <a:gd name="T21" fmla="*/ 324 h 335"/>
                <a:gd name="T22" fmla="*/ 9 w 80"/>
                <a:gd name="T23" fmla="*/ 297 h 335"/>
                <a:gd name="T24" fmla="*/ 4 w 80"/>
                <a:gd name="T25" fmla="*/ 257 h 335"/>
                <a:gd name="T26" fmla="*/ 1 w 80"/>
                <a:gd name="T27" fmla="*/ 207 h 335"/>
                <a:gd name="T28" fmla="*/ 0 w 80"/>
                <a:gd name="T29" fmla="*/ 153 h 335"/>
                <a:gd name="T30" fmla="*/ 2 w 80"/>
                <a:gd name="T31" fmla="*/ 97 h 335"/>
                <a:gd name="T32" fmla="*/ 11 w 80"/>
                <a:gd name="T33" fmla="*/ 45 h 335"/>
                <a:gd name="T34" fmla="*/ 25 w 80"/>
                <a:gd name="T35" fmla="*/ 0 h 335"/>
                <a:gd name="T36" fmla="*/ 79 w 80"/>
                <a:gd name="T37" fmla="*/ 2 h 3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335"/>
                <a:gd name="T59" fmla="*/ 80 w 80"/>
                <a:gd name="T60" fmla="*/ 335 h 3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335">
                  <a:moveTo>
                    <a:pt x="79" y="2"/>
                  </a:moveTo>
                  <a:lnTo>
                    <a:pt x="77" y="4"/>
                  </a:lnTo>
                  <a:lnTo>
                    <a:pt x="72" y="13"/>
                  </a:lnTo>
                  <a:lnTo>
                    <a:pt x="65" y="31"/>
                  </a:lnTo>
                  <a:lnTo>
                    <a:pt x="58" y="59"/>
                  </a:lnTo>
                  <a:lnTo>
                    <a:pt x="53" y="101"/>
                  </a:lnTo>
                  <a:lnTo>
                    <a:pt x="50" y="160"/>
                  </a:lnTo>
                  <a:lnTo>
                    <a:pt x="51" y="236"/>
                  </a:lnTo>
                  <a:lnTo>
                    <a:pt x="59" y="334"/>
                  </a:lnTo>
                  <a:lnTo>
                    <a:pt x="14" y="334"/>
                  </a:lnTo>
                  <a:lnTo>
                    <a:pt x="13" y="324"/>
                  </a:lnTo>
                  <a:lnTo>
                    <a:pt x="9" y="297"/>
                  </a:lnTo>
                  <a:lnTo>
                    <a:pt x="4" y="257"/>
                  </a:lnTo>
                  <a:lnTo>
                    <a:pt x="1" y="207"/>
                  </a:lnTo>
                  <a:lnTo>
                    <a:pt x="0" y="153"/>
                  </a:lnTo>
                  <a:lnTo>
                    <a:pt x="2" y="97"/>
                  </a:lnTo>
                  <a:lnTo>
                    <a:pt x="11" y="45"/>
                  </a:lnTo>
                  <a:lnTo>
                    <a:pt x="25" y="0"/>
                  </a:lnTo>
                  <a:lnTo>
                    <a:pt x="7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0" name="Freeform 143"/>
            <p:cNvSpPr>
              <a:spLocks/>
            </p:cNvSpPr>
            <p:nvPr/>
          </p:nvSpPr>
          <p:spPr bwMode="auto">
            <a:xfrm>
              <a:off x="4218" y="2413"/>
              <a:ext cx="53" cy="262"/>
            </a:xfrm>
            <a:custGeom>
              <a:avLst/>
              <a:gdLst>
                <a:gd name="T0" fmla="*/ 16 w 53"/>
                <a:gd name="T1" fmla="*/ 5 h 262"/>
                <a:gd name="T2" fmla="*/ 15 w 53"/>
                <a:gd name="T3" fmla="*/ 10 h 262"/>
                <a:gd name="T4" fmla="*/ 11 w 53"/>
                <a:gd name="T5" fmla="*/ 25 h 262"/>
                <a:gd name="T6" fmla="*/ 7 w 53"/>
                <a:gd name="T7" fmla="*/ 49 h 262"/>
                <a:gd name="T8" fmla="*/ 3 w 53"/>
                <a:gd name="T9" fmla="*/ 79 h 262"/>
                <a:gd name="T10" fmla="*/ 0 w 53"/>
                <a:gd name="T11" fmla="*/ 117 h 262"/>
                <a:gd name="T12" fmla="*/ 0 w 53"/>
                <a:gd name="T13" fmla="*/ 160 h 262"/>
                <a:gd name="T14" fmla="*/ 5 w 53"/>
                <a:gd name="T15" fmla="*/ 208 h 262"/>
                <a:gd name="T16" fmla="*/ 14 w 53"/>
                <a:gd name="T17" fmla="*/ 261 h 262"/>
                <a:gd name="T18" fmla="*/ 50 w 53"/>
                <a:gd name="T19" fmla="*/ 259 h 262"/>
                <a:gd name="T20" fmla="*/ 48 w 53"/>
                <a:gd name="T21" fmla="*/ 251 h 262"/>
                <a:gd name="T22" fmla="*/ 45 w 53"/>
                <a:gd name="T23" fmla="*/ 230 h 262"/>
                <a:gd name="T24" fmla="*/ 41 w 53"/>
                <a:gd name="T25" fmla="*/ 199 h 262"/>
                <a:gd name="T26" fmla="*/ 37 w 53"/>
                <a:gd name="T27" fmla="*/ 160 h 262"/>
                <a:gd name="T28" fmla="*/ 35 w 53"/>
                <a:gd name="T29" fmla="*/ 118 h 262"/>
                <a:gd name="T30" fmla="*/ 36 w 53"/>
                <a:gd name="T31" fmla="*/ 76 h 262"/>
                <a:gd name="T32" fmla="*/ 41 w 53"/>
                <a:gd name="T33" fmla="*/ 36 h 262"/>
                <a:gd name="T34" fmla="*/ 52 w 53"/>
                <a:gd name="T35" fmla="*/ 3 h 262"/>
                <a:gd name="T36" fmla="*/ 52 w 53"/>
                <a:gd name="T37" fmla="*/ 2 h 262"/>
                <a:gd name="T38" fmla="*/ 52 w 53"/>
                <a:gd name="T39" fmla="*/ 2 h 262"/>
                <a:gd name="T40" fmla="*/ 51 w 53"/>
                <a:gd name="T41" fmla="*/ 1 h 262"/>
                <a:gd name="T42" fmla="*/ 49 w 53"/>
                <a:gd name="T43" fmla="*/ 0 h 262"/>
                <a:gd name="T44" fmla="*/ 45 w 53"/>
                <a:gd name="T45" fmla="*/ 0 h 262"/>
                <a:gd name="T46" fmla="*/ 38 w 53"/>
                <a:gd name="T47" fmla="*/ 0 h 262"/>
                <a:gd name="T48" fmla="*/ 29 w 53"/>
                <a:gd name="T49" fmla="*/ 2 h 262"/>
                <a:gd name="T50" fmla="*/ 16 w 53"/>
                <a:gd name="T51" fmla="*/ 5 h 2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3"/>
                <a:gd name="T79" fmla="*/ 0 h 262"/>
                <a:gd name="T80" fmla="*/ 53 w 53"/>
                <a:gd name="T81" fmla="*/ 262 h 2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3" h="262">
                  <a:moveTo>
                    <a:pt x="16" y="5"/>
                  </a:moveTo>
                  <a:lnTo>
                    <a:pt x="15" y="10"/>
                  </a:lnTo>
                  <a:lnTo>
                    <a:pt x="11" y="25"/>
                  </a:lnTo>
                  <a:lnTo>
                    <a:pt x="7" y="49"/>
                  </a:lnTo>
                  <a:lnTo>
                    <a:pt x="3" y="79"/>
                  </a:lnTo>
                  <a:lnTo>
                    <a:pt x="0" y="117"/>
                  </a:lnTo>
                  <a:lnTo>
                    <a:pt x="0" y="160"/>
                  </a:lnTo>
                  <a:lnTo>
                    <a:pt x="5" y="208"/>
                  </a:lnTo>
                  <a:lnTo>
                    <a:pt x="14" y="261"/>
                  </a:lnTo>
                  <a:lnTo>
                    <a:pt x="50" y="259"/>
                  </a:lnTo>
                  <a:lnTo>
                    <a:pt x="48" y="251"/>
                  </a:lnTo>
                  <a:lnTo>
                    <a:pt x="45" y="230"/>
                  </a:lnTo>
                  <a:lnTo>
                    <a:pt x="41" y="199"/>
                  </a:lnTo>
                  <a:lnTo>
                    <a:pt x="37" y="160"/>
                  </a:lnTo>
                  <a:lnTo>
                    <a:pt x="35" y="118"/>
                  </a:lnTo>
                  <a:lnTo>
                    <a:pt x="36" y="76"/>
                  </a:lnTo>
                  <a:lnTo>
                    <a:pt x="41" y="36"/>
                  </a:lnTo>
                  <a:lnTo>
                    <a:pt x="52" y="3"/>
                  </a:lnTo>
                  <a:lnTo>
                    <a:pt x="52" y="2"/>
                  </a:lnTo>
                  <a:lnTo>
                    <a:pt x="51" y="1"/>
                  </a:lnTo>
                  <a:lnTo>
                    <a:pt x="49" y="0"/>
                  </a:lnTo>
                  <a:lnTo>
                    <a:pt x="45" y="0"/>
                  </a:lnTo>
                  <a:lnTo>
                    <a:pt x="38" y="0"/>
                  </a:lnTo>
                  <a:lnTo>
                    <a:pt x="29" y="2"/>
                  </a:lnTo>
                  <a:lnTo>
                    <a:pt x="16"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1" name="Freeform 144"/>
            <p:cNvSpPr>
              <a:spLocks/>
            </p:cNvSpPr>
            <p:nvPr/>
          </p:nvSpPr>
          <p:spPr bwMode="auto">
            <a:xfrm>
              <a:off x="4221" y="2431"/>
              <a:ext cx="44" cy="224"/>
            </a:xfrm>
            <a:custGeom>
              <a:avLst/>
              <a:gdLst>
                <a:gd name="T0" fmla="*/ 13 w 44"/>
                <a:gd name="T1" fmla="*/ 4 h 224"/>
                <a:gd name="T2" fmla="*/ 12 w 44"/>
                <a:gd name="T3" fmla="*/ 8 h 224"/>
                <a:gd name="T4" fmla="*/ 9 w 44"/>
                <a:gd name="T5" fmla="*/ 21 h 224"/>
                <a:gd name="T6" fmla="*/ 6 w 44"/>
                <a:gd name="T7" fmla="*/ 41 h 224"/>
                <a:gd name="T8" fmla="*/ 2 w 44"/>
                <a:gd name="T9" fmla="*/ 67 h 224"/>
                <a:gd name="T10" fmla="*/ 0 w 44"/>
                <a:gd name="T11" fmla="*/ 100 h 224"/>
                <a:gd name="T12" fmla="*/ 0 w 44"/>
                <a:gd name="T13" fmla="*/ 137 h 224"/>
                <a:gd name="T14" fmla="*/ 4 w 44"/>
                <a:gd name="T15" fmla="*/ 178 h 224"/>
                <a:gd name="T16" fmla="*/ 12 w 44"/>
                <a:gd name="T17" fmla="*/ 223 h 224"/>
                <a:gd name="T18" fmla="*/ 42 w 44"/>
                <a:gd name="T19" fmla="*/ 221 h 224"/>
                <a:gd name="T20" fmla="*/ 40 w 44"/>
                <a:gd name="T21" fmla="*/ 214 h 224"/>
                <a:gd name="T22" fmla="*/ 37 w 44"/>
                <a:gd name="T23" fmla="*/ 196 h 224"/>
                <a:gd name="T24" fmla="*/ 34 w 44"/>
                <a:gd name="T25" fmla="*/ 170 h 224"/>
                <a:gd name="T26" fmla="*/ 30 w 44"/>
                <a:gd name="T27" fmla="*/ 137 h 224"/>
                <a:gd name="T28" fmla="*/ 29 w 44"/>
                <a:gd name="T29" fmla="*/ 102 h 224"/>
                <a:gd name="T30" fmla="*/ 29 w 44"/>
                <a:gd name="T31" fmla="*/ 65 h 224"/>
                <a:gd name="T32" fmla="*/ 34 w 44"/>
                <a:gd name="T33" fmla="*/ 31 h 224"/>
                <a:gd name="T34" fmla="*/ 43 w 44"/>
                <a:gd name="T35" fmla="*/ 2 h 224"/>
                <a:gd name="T36" fmla="*/ 43 w 44"/>
                <a:gd name="T37" fmla="*/ 2 h 224"/>
                <a:gd name="T38" fmla="*/ 43 w 44"/>
                <a:gd name="T39" fmla="*/ 2 h 224"/>
                <a:gd name="T40" fmla="*/ 42 w 44"/>
                <a:gd name="T41" fmla="*/ 1 h 224"/>
                <a:gd name="T42" fmla="*/ 40 w 44"/>
                <a:gd name="T43" fmla="*/ 0 h 224"/>
                <a:gd name="T44" fmla="*/ 37 w 44"/>
                <a:gd name="T45" fmla="*/ 0 h 224"/>
                <a:gd name="T46" fmla="*/ 32 w 44"/>
                <a:gd name="T47" fmla="*/ 0 h 224"/>
                <a:gd name="T48" fmla="*/ 24 w 44"/>
                <a:gd name="T49" fmla="*/ 2 h 224"/>
                <a:gd name="T50" fmla="*/ 13 w 44"/>
                <a:gd name="T51" fmla="*/ 4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24"/>
                <a:gd name="T80" fmla="*/ 44 w 44"/>
                <a:gd name="T81" fmla="*/ 224 h 2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24">
                  <a:moveTo>
                    <a:pt x="13" y="4"/>
                  </a:moveTo>
                  <a:lnTo>
                    <a:pt x="12" y="8"/>
                  </a:lnTo>
                  <a:lnTo>
                    <a:pt x="9" y="21"/>
                  </a:lnTo>
                  <a:lnTo>
                    <a:pt x="6" y="41"/>
                  </a:lnTo>
                  <a:lnTo>
                    <a:pt x="2" y="67"/>
                  </a:lnTo>
                  <a:lnTo>
                    <a:pt x="0" y="100"/>
                  </a:lnTo>
                  <a:lnTo>
                    <a:pt x="0" y="137"/>
                  </a:lnTo>
                  <a:lnTo>
                    <a:pt x="4" y="178"/>
                  </a:lnTo>
                  <a:lnTo>
                    <a:pt x="12" y="223"/>
                  </a:lnTo>
                  <a:lnTo>
                    <a:pt x="42" y="221"/>
                  </a:lnTo>
                  <a:lnTo>
                    <a:pt x="40" y="214"/>
                  </a:lnTo>
                  <a:lnTo>
                    <a:pt x="37" y="196"/>
                  </a:lnTo>
                  <a:lnTo>
                    <a:pt x="34" y="170"/>
                  </a:lnTo>
                  <a:lnTo>
                    <a:pt x="30" y="137"/>
                  </a:lnTo>
                  <a:lnTo>
                    <a:pt x="29" y="102"/>
                  </a:lnTo>
                  <a:lnTo>
                    <a:pt x="29" y="65"/>
                  </a:lnTo>
                  <a:lnTo>
                    <a:pt x="34" y="31"/>
                  </a:lnTo>
                  <a:lnTo>
                    <a:pt x="43" y="2"/>
                  </a:lnTo>
                  <a:lnTo>
                    <a:pt x="42" y="1"/>
                  </a:lnTo>
                  <a:lnTo>
                    <a:pt x="40" y="0"/>
                  </a:lnTo>
                  <a:lnTo>
                    <a:pt x="37" y="0"/>
                  </a:lnTo>
                  <a:lnTo>
                    <a:pt x="32" y="0"/>
                  </a:lnTo>
                  <a:lnTo>
                    <a:pt x="24" y="2"/>
                  </a:lnTo>
                  <a:lnTo>
                    <a:pt x="1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2" name="Freeform 145"/>
            <p:cNvSpPr>
              <a:spLocks/>
            </p:cNvSpPr>
            <p:nvPr/>
          </p:nvSpPr>
          <p:spPr bwMode="auto">
            <a:xfrm>
              <a:off x="4222" y="2448"/>
              <a:ext cx="38" cy="185"/>
            </a:xfrm>
            <a:custGeom>
              <a:avLst/>
              <a:gdLst>
                <a:gd name="T0" fmla="*/ 11 w 38"/>
                <a:gd name="T1" fmla="*/ 4 h 185"/>
                <a:gd name="T2" fmla="*/ 10 w 38"/>
                <a:gd name="T3" fmla="*/ 7 h 185"/>
                <a:gd name="T4" fmla="*/ 8 w 38"/>
                <a:gd name="T5" fmla="*/ 17 h 185"/>
                <a:gd name="T6" fmla="*/ 5 w 38"/>
                <a:gd name="T7" fmla="*/ 34 h 185"/>
                <a:gd name="T8" fmla="*/ 2 w 38"/>
                <a:gd name="T9" fmla="*/ 56 h 185"/>
                <a:gd name="T10" fmla="*/ 0 w 38"/>
                <a:gd name="T11" fmla="*/ 82 h 185"/>
                <a:gd name="T12" fmla="*/ 0 w 38"/>
                <a:gd name="T13" fmla="*/ 113 h 185"/>
                <a:gd name="T14" fmla="*/ 3 w 38"/>
                <a:gd name="T15" fmla="*/ 147 h 185"/>
                <a:gd name="T16" fmla="*/ 10 w 38"/>
                <a:gd name="T17" fmla="*/ 184 h 185"/>
                <a:gd name="T18" fmla="*/ 35 w 38"/>
                <a:gd name="T19" fmla="*/ 183 h 185"/>
                <a:gd name="T20" fmla="*/ 34 w 38"/>
                <a:gd name="T21" fmla="*/ 177 h 185"/>
                <a:gd name="T22" fmla="*/ 32 w 38"/>
                <a:gd name="T23" fmla="*/ 162 h 185"/>
                <a:gd name="T24" fmla="*/ 29 w 38"/>
                <a:gd name="T25" fmla="*/ 140 h 185"/>
                <a:gd name="T26" fmla="*/ 26 w 38"/>
                <a:gd name="T27" fmla="*/ 113 h 185"/>
                <a:gd name="T28" fmla="*/ 25 w 38"/>
                <a:gd name="T29" fmla="*/ 84 h 185"/>
                <a:gd name="T30" fmla="*/ 26 w 38"/>
                <a:gd name="T31" fmla="*/ 54 h 185"/>
                <a:gd name="T32" fmla="*/ 29 w 38"/>
                <a:gd name="T33" fmla="*/ 26 h 185"/>
                <a:gd name="T34" fmla="*/ 37 w 38"/>
                <a:gd name="T35" fmla="*/ 2 h 185"/>
                <a:gd name="T36" fmla="*/ 37 w 38"/>
                <a:gd name="T37" fmla="*/ 2 h 185"/>
                <a:gd name="T38" fmla="*/ 37 w 38"/>
                <a:gd name="T39" fmla="*/ 1 h 185"/>
                <a:gd name="T40" fmla="*/ 36 w 38"/>
                <a:gd name="T41" fmla="*/ 0 h 185"/>
                <a:gd name="T42" fmla="*/ 35 w 38"/>
                <a:gd name="T43" fmla="*/ 0 h 185"/>
                <a:gd name="T44" fmla="*/ 32 w 38"/>
                <a:gd name="T45" fmla="*/ 0 h 185"/>
                <a:gd name="T46" fmla="*/ 27 w 38"/>
                <a:gd name="T47" fmla="*/ 0 h 185"/>
                <a:gd name="T48" fmla="*/ 21 w 38"/>
                <a:gd name="T49" fmla="*/ 1 h 185"/>
                <a:gd name="T50" fmla="*/ 11 w 38"/>
                <a:gd name="T51" fmla="*/ 4 h 1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185"/>
                <a:gd name="T80" fmla="*/ 38 w 38"/>
                <a:gd name="T81" fmla="*/ 185 h 1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185">
                  <a:moveTo>
                    <a:pt x="11" y="4"/>
                  </a:moveTo>
                  <a:lnTo>
                    <a:pt x="10" y="7"/>
                  </a:lnTo>
                  <a:lnTo>
                    <a:pt x="8" y="17"/>
                  </a:lnTo>
                  <a:lnTo>
                    <a:pt x="5" y="34"/>
                  </a:lnTo>
                  <a:lnTo>
                    <a:pt x="2" y="56"/>
                  </a:lnTo>
                  <a:lnTo>
                    <a:pt x="0" y="82"/>
                  </a:lnTo>
                  <a:lnTo>
                    <a:pt x="0" y="113"/>
                  </a:lnTo>
                  <a:lnTo>
                    <a:pt x="3" y="147"/>
                  </a:lnTo>
                  <a:lnTo>
                    <a:pt x="10" y="184"/>
                  </a:lnTo>
                  <a:lnTo>
                    <a:pt x="35" y="183"/>
                  </a:lnTo>
                  <a:lnTo>
                    <a:pt x="34" y="177"/>
                  </a:lnTo>
                  <a:lnTo>
                    <a:pt x="32" y="162"/>
                  </a:lnTo>
                  <a:lnTo>
                    <a:pt x="29" y="140"/>
                  </a:lnTo>
                  <a:lnTo>
                    <a:pt x="26" y="113"/>
                  </a:lnTo>
                  <a:lnTo>
                    <a:pt x="25" y="84"/>
                  </a:lnTo>
                  <a:lnTo>
                    <a:pt x="26" y="54"/>
                  </a:lnTo>
                  <a:lnTo>
                    <a:pt x="29" y="26"/>
                  </a:lnTo>
                  <a:lnTo>
                    <a:pt x="37" y="2"/>
                  </a:lnTo>
                  <a:lnTo>
                    <a:pt x="37" y="1"/>
                  </a:lnTo>
                  <a:lnTo>
                    <a:pt x="36" y="0"/>
                  </a:lnTo>
                  <a:lnTo>
                    <a:pt x="35" y="0"/>
                  </a:lnTo>
                  <a:lnTo>
                    <a:pt x="32" y="0"/>
                  </a:lnTo>
                  <a:lnTo>
                    <a:pt x="27" y="0"/>
                  </a:lnTo>
                  <a:lnTo>
                    <a:pt x="21" y="1"/>
                  </a:lnTo>
                  <a:lnTo>
                    <a:pt x="11"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3" name="Freeform 146"/>
            <p:cNvSpPr>
              <a:spLocks/>
            </p:cNvSpPr>
            <p:nvPr/>
          </p:nvSpPr>
          <p:spPr bwMode="auto">
            <a:xfrm>
              <a:off x="4224" y="2466"/>
              <a:ext cx="30" cy="147"/>
            </a:xfrm>
            <a:custGeom>
              <a:avLst/>
              <a:gdLst>
                <a:gd name="T0" fmla="*/ 9 w 30"/>
                <a:gd name="T1" fmla="*/ 3 h 147"/>
                <a:gd name="T2" fmla="*/ 8 w 30"/>
                <a:gd name="T3" fmla="*/ 6 h 147"/>
                <a:gd name="T4" fmla="*/ 6 w 30"/>
                <a:gd name="T5" fmla="*/ 14 h 147"/>
                <a:gd name="T6" fmla="*/ 4 w 30"/>
                <a:gd name="T7" fmla="*/ 27 h 147"/>
                <a:gd name="T8" fmla="*/ 2 w 30"/>
                <a:gd name="T9" fmla="*/ 45 h 147"/>
                <a:gd name="T10" fmla="*/ 0 w 30"/>
                <a:gd name="T11" fmla="*/ 65 h 147"/>
                <a:gd name="T12" fmla="*/ 0 w 30"/>
                <a:gd name="T13" fmla="*/ 90 h 147"/>
                <a:gd name="T14" fmla="*/ 3 w 30"/>
                <a:gd name="T15" fmla="*/ 117 h 147"/>
                <a:gd name="T16" fmla="*/ 8 w 30"/>
                <a:gd name="T17" fmla="*/ 146 h 147"/>
                <a:gd name="T18" fmla="*/ 28 w 30"/>
                <a:gd name="T19" fmla="*/ 145 h 147"/>
                <a:gd name="T20" fmla="*/ 27 w 30"/>
                <a:gd name="T21" fmla="*/ 140 h 147"/>
                <a:gd name="T22" fmla="*/ 25 w 30"/>
                <a:gd name="T23" fmla="*/ 128 h 147"/>
                <a:gd name="T24" fmla="*/ 23 w 30"/>
                <a:gd name="T25" fmla="*/ 111 h 147"/>
                <a:gd name="T26" fmla="*/ 20 w 30"/>
                <a:gd name="T27" fmla="*/ 90 h 147"/>
                <a:gd name="T28" fmla="*/ 19 w 30"/>
                <a:gd name="T29" fmla="*/ 67 h 147"/>
                <a:gd name="T30" fmla="*/ 20 w 30"/>
                <a:gd name="T31" fmla="*/ 43 h 147"/>
                <a:gd name="T32" fmla="*/ 23 w 30"/>
                <a:gd name="T33" fmla="*/ 21 h 147"/>
                <a:gd name="T34" fmla="*/ 29 w 30"/>
                <a:gd name="T35" fmla="*/ 2 h 147"/>
                <a:gd name="T36" fmla="*/ 29 w 30"/>
                <a:gd name="T37" fmla="*/ 1 h 147"/>
                <a:gd name="T38" fmla="*/ 29 w 30"/>
                <a:gd name="T39" fmla="*/ 0 h 147"/>
                <a:gd name="T40" fmla="*/ 27 w 30"/>
                <a:gd name="T41" fmla="*/ 0 h 147"/>
                <a:gd name="T42" fmla="*/ 25 w 30"/>
                <a:gd name="T43" fmla="*/ 0 h 147"/>
                <a:gd name="T44" fmla="*/ 21 w 30"/>
                <a:gd name="T45" fmla="*/ 0 h 147"/>
                <a:gd name="T46" fmla="*/ 16 w 30"/>
                <a:gd name="T47" fmla="*/ 2 h 147"/>
                <a:gd name="T48" fmla="*/ 9 w 30"/>
                <a:gd name="T49" fmla="*/ 3 h 1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
                <a:gd name="T76" fmla="*/ 0 h 147"/>
                <a:gd name="T77" fmla="*/ 30 w 30"/>
                <a:gd name="T78" fmla="*/ 147 h 1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 h="147">
                  <a:moveTo>
                    <a:pt x="9" y="3"/>
                  </a:moveTo>
                  <a:lnTo>
                    <a:pt x="8" y="6"/>
                  </a:lnTo>
                  <a:lnTo>
                    <a:pt x="6" y="14"/>
                  </a:lnTo>
                  <a:lnTo>
                    <a:pt x="4" y="27"/>
                  </a:lnTo>
                  <a:lnTo>
                    <a:pt x="2" y="45"/>
                  </a:lnTo>
                  <a:lnTo>
                    <a:pt x="0" y="65"/>
                  </a:lnTo>
                  <a:lnTo>
                    <a:pt x="0" y="90"/>
                  </a:lnTo>
                  <a:lnTo>
                    <a:pt x="3" y="117"/>
                  </a:lnTo>
                  <a:lnTo>
                    <a:pt x="8" y="146"/>
                  </a:lnTo>
                  <a:lnTo>
                    <a:pt x="28" y="145"/>
                  </a:lnTo>
                  <a:lnTo>
                    <a:pt x="27" y="140"/>
                  </a:lnTo>
                  <a:lnTo>
                    <a:pt x="25" y="128"/>
                  </a:lnTo>
                  <a:lnTo>
                    <a:pt x="23" y="111"/>
                  </a:lnTo>
                  <a:lnTo>
                    <a:pt x="20" y="90"/>
                  </a:lnTo>
                  <a:lnTo>
                    <a:pt x="19" y="67"/>
                  </a:lnTo>
                  <a:lnTo>
                    <a:pt x="20" y="43"/>
                  </a:lnTo>
                  <a:lnTo>
                    <a:pt x="23" y="21"/>
                  </a:lnTo>
                  <a:lnTo>
                    <a:pt x="29" y="2"/>
                  </a:lnTo>
                  <a:lnTo>
                    <a:pt x="29" y="1"/>
                  </a:lnTo>
                  <a:lnTo>
                    <a:pt x="29" y="0"/>
                  </a:lnTo>
                  <a:lnTo>
                    <a:pt x="27" y="0"/>
                  </a:lnTo>
                  <a:lnTo>
                    <a:pt x="25" y="0"/>
                  </a:lnTo>
                  <a:lnTo>
                    <a:pt x="21" y="0"/>
                  </a:lnTo>
                  <a:lnTo>
                    <a:pt x="16" y="2"/>
                  </a:lnTo>
                  <a:lnTo>
                    <a:pt x="9"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4" name="Freeform 147"/>
            <p:cNvSpPr>
              <a:spLocks/>
            </p:cNvSpPr>
            <p:nvPr/>
          </p:nvSpPr>
          <p:spPr bwMode="auto">
            <a:xfrm>
              <a:off x="4227" y="2484"/>
              <a:ext cx="22" cy="109"/>
            </a:xfrm>
            <a:custGeom>
              <a:avLst/>
              <a:gdLst>
                <a:gd name="T0" fmla="*/ 6 w 22"/>
                <a:gd name="T1" fmla="*/ 2 h 109"/>
                <a:gd name="T2" fmla="*/ 6 w 22"/>
                <a:gd name="T3" fmla="*/ 4 h 109"/>
                <a:gd name="T4" fmla="*/ 5 w 22"/>
                <a:gd name="T5" fmla="*/ 10 h 109"/>
                <a:gd name="T6" fmla="*/ 2 w 22"/>
                <a:gd name="T7" fmla="*/ 20 h 109"/>
                <a:gd name="T8" fmla="*/ 1 w 22"/>
                <a:gd name="T9" fmla="*/ 33 h 109"/>
                <a:gd name="T10" fmla="*/ 0 w 22"/>
                <a:gd name="T11" fmla="*/ 49 h 109"/>
                <a:gd name="T12" fmla="*/ 0 w 22"/>
                <a:gd name="T13" fmla="*/ 66 h 109"/>
                <a:gd name="T14" fmla="*/ 2 w 22"/>
                <a:gd name="T15" fmla="*/ 86 h 109"/>
                <a:gd name="T16" fmla="*/ 6 w 22"/>
                <a:gd name="T17" fmla="*/ 108 h 109"/>
                <a:gd name="T18" fmla="*/ 20 w 22"/>
                <a:gd name="T19" fmla="*/ 107 h 109"/>
                <a:gd name="T20" fmla="*/ 20 w 22"/>
                <a:gd name="T21" fmla="*/ 104 h 109"/>
                <a:gd name="T22" fmla="*/ 18 w 22"/>
                <a:gd name="T23" fmla="*/ 95 h 109"/>
                <a:gd name="T24" fmla="*/ 17 w 22"/>
                <a:gd name="T25" fmla="*/ 82 h 109"/>
                <a:gd name="T26" fmla="*/ 15 w 22"/>
                <a:gd name="T27" fmla="*/ 66 h 109"/>
                <a:gd name="T28" fmla="*/ 14 w 22"/>
                <a:gd name="T29" fmla="*/ 49 h 109"/>
                <a:gd name="T30" fmla="*/ 15 w 22"/>
                <a:gd name="T31" fmla="*/ 31 h 109"/>
                <a:gd name="T32" fmla="*/ 17 w 22"/>
                <a:gd name="T33" fmla="*/ 15 h 109"/>
                <a:gd name="T34" fmla="*/ 21 w 22"/>
                <a:gd name="T35" fmla="*/ 1 h 109"/>
                <a:gd name="T36" fmla="*/ 21 w 22"/>
                <a:gd name="T37" fmla="*/ 1 h 109"/>
                <a:gd name="T38" fmla="*/ 21 w 22"/>
                <a:gd name="T39" fmla="*/ 0 h 109"/>
                <a:gd name="T40" fmla="*/ 20 w 22"/>
                <a:gd name="T41" fmla="*/ 0 h 109"/>
                <a:gd name="T42" fmla="*/ 18 w 22"/>
                <a:gd name="T43" fmla="*/ 0 h 109"/>
                <a:gd name="T44" fmla="*/ 16 w 22"/>
                <a:gd name="T45" fmla="*/ 0 h 109"/>
                <a:gd name="T46" fmla="*/ 12 w 22"/>
                <a:gd name="T47" fmla="*/ 1 h 109"/>
                <a:gd name="T48" fmla="*/ 6 w 22"/>
                <a:gd name="T49" fmla="*/ 2 h 1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09"/>
                <a:gd name="T77" fmla="*/ 22 w 22"/>
                <a:gd name="T78" fmla="*/ 109 h 10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09">
                  <a:moveTo>
                    <a:pt x="6" y="2"/>
                  </a:moveTo>
                  <a:lnTo>
                    <a:pt x="6" y="4"/>
                  </a:lnTo>
                  <a:lnTo>
                    <a:pt x="5" y="10"/>
                  </a:lnTo>
                  <a:lnTo>
                    <a:pt x="2" y="20"/>
                  </a:lnTo>
                  <a:lnTo>
                    <a:pt x="1" y="33"/>
                  </a:lnTo>
                  <a:lnTo>
                    <a:pt x="0" y="49"/>
                  </a:lnTo>
                  <a:lnTo>
                    <a:pt x="0" y="66"/>
                  </a:lnTo>
                  <a:lnTo>
                    <a:pt x="2" y="86"/>
                  </a:lnTo>
                  <a:lnTo>
                    <a:pt x="6" y="108"/>
                  </a:lnTo>
                  <a:lnTo>
                    <a:pt x="20" y="107"/>
                  </a:lnTo>
                  <a:lnTo>
                    <a:pt x="20" y="104"/>
                  </a:lnTo>
                  <a:lnTo>
                    <a:pt x="18" y="95"/>
                  </a:lnTo>
                  <a:lnTo>
                    <a:pt x="17" y="82"/>
                  </a:lnTo>
                  <a:lnTo>
                    <a:pt x="15" y="66"/>
                  </a:lnTo>
                  <a:lnTo>
                    <a:pt x="14" y="49"/>
                  </a:lnTo>
                  <a:lnTo>
                    <a:pt x="15" y="31"/>
                  </a:lnTo>
                  <a:lnTo>
                    <a:pt x="17" y="15"/>
                  </a:lnTo>
                  <a:lnTo>
                    <a:pt x="21" y="1"/>
                  </a:lnTo>
                  <a:lnTo>
                    <a:pt x="21" y="0"/>
                  </a:lnTo>
                  <a:lnTo>
                    <a:pt x="20" y="0"/>
                  </a:lnTo>
                  <a:lnTo>
                    <a:pt x="18" y="0"/>
                  </a:lnTo>
                  <a:lnTo>
                    <a:pt x="16" y="0"/>
                  </a:lnTo>
                  <a:lnTo>
                    <a:pt x="12" y="1"/>
                  </a:lnTo>
                  <a:lnTo>
                    <a:pt x="6"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5" name="Freeform 148"/>
            <p:cNvSpPr>
              <a:spLocks/>
            </p:cNvSpPr>
            <p:nvPr/>
          </p:nvSpPr>
          <p:spPr bwMode="auto">
            <a:xfrm>
              <a:off x="4520" y="2379"/>
              <a:ext cx="71" cy="292"/>
            </a:xfrm>
            <a:custGeom>
              <a:avLst/>
              <a:gdLst>
                <a:gd name="T0" fmla="*/ 70 w 71"/>
                <a:gd name="T1" fmla="*/ 2 h 292"/>
                <a:gd name="T2" fmla="*/ 68 w 71"/>
                <a:gd name="T3" fmla="*/ 4 h 292"/>
                <a:gd name="T4" fmla="*/ 64 w 71"/>
                <a:gd name="T5" fmla="*/ 12 h 292"/>
                <a:gd name="T6" fmla="*/ 58 w 71"/>
                <a:gd name="T7" fmla="*/ 27 h 292"/>
                <a:gd name="T8" fmla="*/ 52 w 71"/>
                <a:gd name="T9" fmla="*/ 52 h 292"/>
                <a:gd name="T10" fmla="*/ 47 w 71"/>
                <a:gd name="T11" fmla="*/ 88 h 292"/>
                <a:gd name="T12" fmla="*/ 44 w 71"/>
                <a:gd name="T13" fmla="*/ 139 h 292"/>
                <a:gd name="T14" fmla="*/ 46 w 71"/>
                <a:gd name="T15" fmla="*/ 206 h 292"/>
                <a:gd name="T16" fmla="*/ 52 w 71"/>
                <a:gd name="T17" fmla="*/ 291 h 292"/>
                <a:gd name="T18" fmla="*/ 13 w 71"/>
                <a:gd name="T19" fmla="*/ 291 h 292"/>
                <a:gd name="T20" fmla="*/ 12 w 71"/>
                <a:gd name="T21" fmla="*/ 283 h 292"/>
                <a:gd name="T22" fmla="*/ 8 w 71"/>
                <a:gd name="T23" fmla="*/ 259 h 292"/>
                <a:gd name="T24" fmla="*/ 5 w 71"/>
                <a:gd name="T25" fmla="*/ 224 h 292"/>
                <a:gd name="T26" fmla="*/ 1 w 71"/>
                <a:gd name="T27" fmla="*/ 180 h 292"/>
                <a:gd name="T28" fmla="*/ 0 w 71"/>
                <a:gd name="T29" fmla="*/ 133 h 292"/>
                <a:gd name="T30" fmla="*/ 2 w 71"/>
                <a:gd name="T31" fmla="*/ 85 h 292"/>
                <a:gd name="T32" fmla="*/ 9 w 71"/>
                <a:gd name="T33" fmla="*/ 39 h 292"/>
                <a:gd name="T34" fmla="*/ 23 w 71"/>
                <a:gd name="T35" fmla="*/ 0 h 292"/>
                <a:gd name="T36" fmla="*/ 70 w 71"/>
                <a:gd name="T37" fmla="*/ 2 h 2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1"/>
                <a:gd name="T58" fmla="*/ 0 h 292"/>
                <a:gd name="T59" fmla="*/ 71 w 71"/>
                <a:gd name="T60" fmla="*/ 292 h 2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1" h="292">
                  <a:moveTo>
                    <a:pt x="70" y="2"/>
                  </a:moveTo>
                  <a:lnTo>
                    <a:pt x="68" y="4"/>
                  </a:lnTo>
                  <a:lnTo>
                    <a:pt x="64" y="12"/>
                  </a:lnTo>
                  <a:lnTo>
                    <a:pt x="58" y="27"/>
                  </a:lnTo>
                  <a:lnTo>
                    <a:pt x="52" y="52"/>
                  </a:lnTo>
                  <a:lnTo>
                    <a:pt x="47" y="88"/>
                  </a:lnTo>
                  <a:lnTo>
                    <a:pt x="44" y="139"/>
                  </a:lnTo>
                  <a:lnTo>
                    <a:pt x="46" y="206"/>
                  </a:lnTo>
                  <a:lnTo>
                    <a:pt x="52" y="291"/>
                  </a:lnTo>
                  <a:lnTo>
                    <a:pt x="13" y="291"/>
                  </a:lnTo>
                  <a:lnTo>
                    <a:pt x="12" y="283"/>
                  </a:lnTo>
                  <a:lnTo>
                    <a:pt x="8" y="259"/>
                  </a:lnTo>
                  <a:lnTo>
                    <a:pt x="5" y="224"/>
                  </a:lnTo>
                  <a:lnTo>
                    <a:pt x="1" y="180"/>
                  </a:lnTo>
                  <a:lnTo>
                    <a:pt x="0" y="133"/>
                  </a:lnTo>
                  <a:lnTo>
                    <a:pt x="2" y="85"/>
                  </a:lnTo>
                  <a:lnTo>
                    <a:pt x="9" y="39"/>
                  </a:lnTo>
                  <a:lnTo>
                    <a:pt x="23" y="0"/>
                  </a:lnTo>
                  <a:lnTo>
                    <a:pt x="70"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6" name="Freeform 149"/>
            <p:cNvSpPr>
              <a:spLocks/>
            </p:cNvSpPr>
            <p:nvPr/>
          </p:nvSpPr>
          <p:spPr bwMode="auto">
            <a:xfrm>
              <a:off x="4523" y="2399"/>
              <a:ext cx="60" cy="250"/>
            </a:xfrm>
            <a:custGeom>
              <a:avLst/>
              <a:gdLst>
                <a:gd name="T0" fmla="*/ 59 w 60"/>
                <a:gd name="T1" fmla="*/ 2 h 250"/>
                <a:gd name="T2" fmla="*/ 57 w 60"/>
                <a:gd name="T3" fmla="*/ 4 h 250"/>
                <a:gd name="T4" fmla="*/ 54 w 60"/>
                <a:gd name="T5" fmla="*/ 10 h 250"/>
                <a:gd name="T6" fmla="*/ 49 w 60"/>
                <a:gd name="T7" fmla="*/ 23 h 250"/>
                <a:gd name="T8" fmla="*/ 43 w 60"/>
                <a:gd name="T9" fmla="*/ 44 h 250"/>
                <a:gd name="T10" fmla="*/ 39 w 60"/>
                <a:gd name="T11" fmla="*/ 75 h 250"/>
                <a:gd name="T12" fmla="*/ 37 w 60"/>
                <a:gd name="T13" fmla="*/ 119 h 250"/>
                <a:gd name="T14" fmla="*/ 38 w 60"/>
                <a:gd name="T15" fmla="*/ 176 h 250"/>
                <a:gd name="T16" fmla="*/ 44 w 60"/>
                <a:gd name="T17" fmla="*/ 249 h 250"/>
                <a:gd name="T18" fmla="*/ 11 w 60"/>
                <a:gd name="T19" fmla="*/ 249 h 250"/>
                <a:gd name="T20" fmla="*/ 9 w 60"/>
                <a:gd name="T21" fmla="*/ 242 h 250"/>
                <a:gd name="T22" fmla="*/ 7 w 60"/>
                <a:gd name="T23" fmla="*/ 222 h 250"/>
                <a:gd name="T24" fmla="*/ 3 w 60"/>
                <a:gd name="T25" fmla="*/ 191 h 250"/>
                <a:gd name="T26" fmla="*/ 1 w 60"/>
                <a:gd name="T27" fmla="*/ 154 h 250"/>
                <a:gd name="T28" fmla="*/ 0 w 60"/>
                <a:gd name="T29" fmla="*/ 114 h 250"/>
                <a:gd name="T30" fmla="*/ 2 w 60"/>
                <a:gd name="T31" fmla="*/ 73 h 250"/>
                <a:gd name="T32" fmla="*/ 8 w 60"/>
                <a:gd name="T33" fmla="*/ 33 h 250"/>
                <a:gd name="T34" fmla="*/ 19 w 60"/>
                <a:gd name="T35" fmla="*/ 0 h 250"/>
                <a:gd name="T36" fmla="*/ 59 w 60"/>
                <a:gd name="T37" fmla="*/ 2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250"/>
                <a:gd name="T59" fmla="*/ 60 w 60"/>
                <a:gd name="T60" fmla="*/ 250 h 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250">
                  <a:moveTo>
                    <a:pt x="59" y="2"/>
                  </a:moveTo>
                  <a:lnTo>
                    <a:pt x="57" y="4"/>
                  </a:lnTo>
                  <a:lnTo>
                    <a:pt x="54" y="10"/>
                  </a:lnTo>
                  <a:lnTo>
                    <a:pt x="49" y="23"/>
                  </a:lnTo>
                  <a:lnTo>
                    <a:pt x="43" y="44"/>
                  </a:lnTo>
                  <a:lnTo>
                    <a:pt x="39" y="75"/>
                  </a:lnTo>
                  <a:lnTo>
                    <a:pt x="37" y="119"/>
                  </a:lnTo>
                  <a:lnTo>
                    <a:pt x="38" y="176"/>
                  </a:lnTo>
                  <a:lnTo>
                    <a:pt x="44" y="249"/>
                  </a:lnTo>
                  <a:lnTo>
                    <a:pt x="11" y="249"/>
                  </a:lnTo>
                  <a:lnTo>
                    <a:pt x="9" y="242"/>
                  </a:lnTo>
                  <a:lnTo>
                    <a:pt x="7" y="222"/>
                  </a:lnTo>
                  <a:lnTo>
                    <a:pt x="3" y="191"/>
                  </a:lnTo>
                  <a:lnTo>
                    <a:pt x="1" y="154"/>
                  </a:lnTo>
                  <a:lnTo>
                    <a:pt x="0" y="114"/>
                  </a:lnTo>
                  <a:lnTo>
                    <a:pt x="2" y="73"/>
                  </a:lnTo>
                  <a:lnTo>
                    <a:pt x="8" y="33"/>
                  </a:lnTo>
                  <a:lnTo>
                    <a:pt x="19" y="0"/>
                  </a:lnTo>
                  <a:lnTo>
                    <a:pt x="5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7" name="Freeform 150"/>
            <p:cNvSpPr>
              <a:spLocks/>
            </p:cNvSpPr>
            <p:nvPr/>
          </p:nvSpPr>
          <p:spPr bwMode="auto">
            <a:xfrm>
              <a:off x="4525" y="2419"/>
              <a:ext cx="50" cy="207"/>
            </a:xfrm>
            <a:custGeom>
              <a:avLst/>
              <a:gdLst>
                <a:gd name="T0" fmla="*/ 49 w 50"/>
                <a:gd name="T1" fmla="*/ 2 h 207"/>
                <a:gd name="T2" fmla="*/ 48 w 50"/>
                <a:gd name="T3" fmla="*/ 3 h 207"/>
                <a:gd name="T4" fmla="*/ 45 w 50"/>
                <a:gd name="T5" fmla="*/ 8 h 207"/>
                <a:gd name="T6" fmla="*/ 41 w 50"/>
                <a:gd name="T7" fmla="*/ 19 h 207"/>
                <a:gd name="T8" fmla="*/ 36 w 50"/>
                <a:gd name="T9" fmla="*/ 36 h 207"/>
                <a:gd name="T10" fmla="*/ 33 w 50"/>
                <a:gd name="T11" fmla="*/ 62 h 207"/>
                <a:gd name="T12" fmla="*/ 31 w 50"/>
                <a:gd name="T13" fmla="*/ 98 h 207"/>
                <a:gd name="T14" fmla="*/ 32 w 50"/>
                <a:gd name="T15" fmla="*/ 146 h 207"/>
                <a:gd name="T16" fmla="*/ 37 w 50"/>
                <a:gd name="T17" fmla="*/ 206 h 207"/>
                <a:gd name="T18" fmla="*/ 9 w 50"/>
                <a:gd name="T19" fmla="*/ 206 h 207"/>
                <a:gd name="T20" fmla="*/ 9 w 50"/>
                <a:gd name="T21" fmla="*/ 200 h 207"/>
                <a:gd name="T22" fmla="*/ 6 w 50"/>
                <a:gd name="T23" fmla="*/ 183 h 207"/>
                <a:gd name="T24" fmla="*/ 3 w 50"/>
                <a:gd name="T25" fmla="*/ 158 h 207"/>
                <a:gd name="T26" fmla="*/ 1 w 50"/>
                <a:gd name="T27" fmla="*/ 128 h 207"/>
                <a:gd name="T28" fmla="*/ 0 w 50"/>
                <a:gd name="T29" fmla="*/ 94 h 207"/>
                <a:gd name="T30" fmla="*/ 1 w 50"/>
                <a:gd name="T31" fmla="*/ 60 h 207"/>
                <a:gd name="T32" fmla="*/ 7 w 50"/>
                <a:gd name="T33" fmla="*/ 28 h 207"/>
                <a:gd name="T34" fmla="*/ 16 w 50"/>
                <a:gd name="T35" fmla="*/ 0 h 207"/>
                <a:gd name="T36" fmla="*/ 49 w 50"/>
                <a:gd name="T37" fmla="*/ 2 h 2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0"/>
                <a:gd name="T58" fmla="*/ 0 h 207"/>
                <a:gd name="T59" fmla="*/ 50 w 50"/>
                <a:gd name="T60" fmla="*/ 207 h 2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0" h="207">
                  <a:moveTo>
                    <a:pt x="49" y="2"/>
                  </a:moveTo>
                  <a:lnTo>
                    <a:pt x="48" y="3"/>
                  </a:lnTo>
                  <a:lnTo>
                    <a:pt x="45" y="8"/>
                  </a:lnTo>
                  <a:lnTo>
                    <a:pt x="41" y="19"/>
                  </a:lnTo>
                  <a:lnTo>
                    <a:pt x="36" y="36"/>
                  </a:lnTo>
                  <a:lnTo>
                    <a:pt x="33" y="62"/>
                  </a:lnTo>
                  <a:lnTo>
                    <a:pt x="31" y="98"/>
                  </a:lnTo>
                  <a:lnTo>
                    <a:pt x="32" y="146"/>
                  </a:lnTo>
                  <a:lnTo>
                    <a:pt x="37" y="206"/>
                  </a:lnTo>
                  <a:lnTo>
                    <a:pt x="9" y="206"/>
                  </a:lnTo>
                  <a:lnTo>
                    <a:pt x="9" y="200"/>
                  </a:lnTo>
                  <a:lnTo>
                    <a:pt x="6" y="183"/>
                  </a:lnTo>
                  <a:lnTo>
                    <a:pt x="3" y="158"/>
                  </a:lnTo>
                  <a:lnTo>
                    <a:pt x="1" y="128"/>
                  </a:lnTo>
                  <a:lnTo>
                    <a:pt x="0" y="94"/>
                  </a:lnTo>
                  <a:lnTo>
                    <a:pt x="1" y="60"/>
                  </a:lnTo>
                  <a:lnTo>
                    <a:pt x="7" y="28"/>
                  </a:lnTo>
                  <a:lnTo>
                    <a:pt x="16" y="0"/>
                  </a:lnTo>
                  <a:lnTo>
                    <a:pt x="4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8" name="Freeform 151"/>
            <p:cNvSpPr>
              <a:spLocks/>
            </p:cNvSpPr>
            <p:nvPr/>
          </p:nvSpPr>
          <p:spPr bwMode="auto">
            <a:xfrm>
              <a:off x="4528" y="2439"/>
              <a:ext cx="40" cy="165"/>
            </a:xfrm>
            <a:custGeom>
              <a:avLst/>
              <a:gdLst>
                <a:gd name="T0" fmla="*/ 39 w 40"/>
                <a:gd name="T1" fmla="*/ 2 h 165"/>
                <a:gd name="T2" fmla="*/ 38 w 40"/>
                <a:gd name="T3" fmla="*/ 3 h 165"/>
                <a:gd name="T4" fmla="*/ 35 w 40"/>
                <a:gd name="T5" fmla="*/ 7 h 165"/>
                <a:gd name="T6" fmla="*/ 32 w 40"/>
                <a:gd name="T7" fmla="*/ 15 h 165"/>
                <a:gd name="T8" fmla="*/ 29 w 40"/>
                <a:gd name="T9" fmla="*/ 29 h 165"/>
                <a:gd name="T10" fmla="*/ 26 w 40"/>
                <a:gd name="T11" fmla="*/ 50 h 165"/>
                <a:gd name="T12" fmla="*/ 24 w 40"/>
                <a:gd name="T13" fmla="*/ 78 h 165"/>
                <a:gd name="T14" fmla="*/ 25 w 40"/>
                <a:gd name="T15" fmla="*/ 116 h 165"/>
                <a:gd name="T16" fmla="*/ 29 w 40"/>
                <a:gd name="T17" fmla="*/ 164 h 165"/>
                <a:gd name="T18" fmla="*/ 7 w 40"/>
                <a:gd name="T19" fmla="*/ 164 h 165"/>
                <a:gd name="T20" fmla="*/ 6 w 40"/>
                <a:gd name="T21" fmla="*/ 159 h 165"/>
                <a:gd name="T22" fmla="*/ 4 w 40"/>
                <a:gd name="T23" fmla="*/ 146 h 165"/>
                <a:gd name="T24" fmla="*/ 2 w 40"/>
                <a:gd name="T25" fmla="*/ 126 h 165"/>
                <a:gd name="T26" fmla="*/ 1 w 40"/>
                <a:gd name="T27" fmla="*/ 102 h 165"/>
                <a:gd name="T28" fmla="*/ 0 w 40"/>
                <a:gd name="T29" fmla="*/ 75 h 165"/>
                <a:gd name="T30" fmla="*/ 2 w 40"/>
                <a:gd name="T31" fmla="*/ 48 h 165"/>
                <a:gd name="T32" fmla="*/ 6 w 40"/>
                <a:gd name="T33" fmla="*/ 22 h 165"/>
                <a:gd name="T34" fmla="*/ 13 w 40"/>
                <a:gd name="T35" fmla="*/ 0 h 165"/>
                <a:gd name="T36" fmla="*/ 39 w 40"/>
                <a:gd name="T37" fmla="*/ 2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165"/>
                <a:gd name="T59" fmla="*/ 40 w 40"/>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165">
                  <a:moveTo>
                    <a:pt x="39" y="2"/>
                  </a:moveTo>
                  <a:lnTo>
                    <a:pt x="38" y="3"/>
                  </a:lnTo>
                  <a:lnTo>
                    <a:pt x="35" y="7"/>
                  </a:lnTo>
                  <a:lnTo>
                    <a:pt x="32" y="15"/>
                  </a:lnTo>
                  <a:lnTo>
                    <a:pt x="29" y="29"/>
                  </a:lnTo>
                  <a:lnTo>
                    <a:pt x="26" y="50"/>
                  </a:lnTo>
                  <a:lnTo>
                    <a:pt x="24" y="78"/>
                  </a:lnTo>
                  <a:lnTo>
                    <a:pt x="25" y="116"/>
                  </a:lnTo>
                  <a:lnTo>
                    <a:pt x="29" y="164"/>
                  </a:lnTo>
                  <a:lnTo>
                    <a:pt x="7" y="164"/>
                  </a:lnTo>
                  <a:lnTo>
                    <a:pt x="6" y="159"/>
                  </a:lnTo>
                  <a:lnTo>
                    <a:pt x="4" y="146"/>
                  </a:lnTo>
                  <a:lnTo>
                    <a:pt x="2" y="126"/>
                  </a:lnTo>
                  <a:lnTo>
                    <a:pt x="1" y="102"/>
                  </a:lnTo>
                  <a:lnTo>
                    <a:pt x="0" y="75"/>
                  </a:lnTo>
                  <a:lnTo>
                    <a:pt x="2" y="48"/>
                  </a:lnTo>
                  <a:lnTo>
                    <a:pt x="6" y="22"/>
                  </a:lnTo>
                  <a:lnTo>
                    <a:pt x="13" y="0"/>
                  </a:lnTo>
                  <a:lnTo>
                    <a:pt x="3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9" name="Freeform 152"/>
            <p:cNvSpPr>
              <a:spLocks/>
            </p:cNvSpPr>
            <p:nvPr/>
          </p:nvSpPr>
          <p:spPr bwMode="auto">
            <a:xfrm>
              <a:off x="4531" y="2459"/>
              <a:ext cx="29" cy="122"/>
            </a:xfrm>
            <a:custGeom>
              <a:avLst/>
              <a:gdLst>
                <a:gd name="T0" fmla="*/ 28 w 29"/>
                <a:gd name="T1" fmla="*/ 1 h 122"/>
                <a:gd name="T2" fmla="*/ 27 w 29"/>
                <a:gd name="T3" fmla="*/ 2 h 122"/>
                <a:gd name="T4" fmla="*/ 26 w 29"/>
                <a:gd name="T5" fmla="*/ 5 h 122"/>
                <a:gd name="T6" fmla="*/ 23 w 29"/>
                <a:gd name="T7" fmla="*/ 11 h 122"/>
                <a:gd name="T8" fmla="*/ 21 w 29"/>
                <a:gd name="T9" fmla="*/ 21 h 122"/>
                <a:gd name="T10" fmla="*/ 19 w 29"/>
                <a:gd name="T11" fmla="*/ 37 h 122"/>
                <a:gd name="T12" fmla="*/ 18 w 29"/>
                <a:gd name="T13" fmla="*/ 58 h 122"/>
                <a:gd name="T14" fmla="*/ 18 w 29"/>
                <a:gd name="T15" fmla="*/ 86 h 122"/>
                <a:gd name="T16" fmla="*/ 21 w 29"/>
                <a:gd name="T17" fmla="*/ 121 h 122"/>
                <a:gd name="T18" fmla="*/ 5 w 29"/>
                <a:gd name="T19" fmla="*/ 121 h 122"/>
                <a:gd name="T20" fmla="*/ 5 w 29"/>
                <a:gd name="T21" fmla="*/ 118 h 122"/>
                <a:gd name="T22" fmla="*/ 3 w 29"/>
                <a:gd name="T23" fmla="*/ 108 h 122"/>
                <a:gd name="T24" fmla="*/ 1 w 29"/>
                <a:gd name="T25" fmla="*/ 93 h 122"/>
                <a:gd name="T26" fmla="*/ 0 w 29"/>
                <a:gd name="T27" fmla="*/ 75 h 122"/>
                <a:gd name="T28" fmla="*/ 0 w 29"/>
                <a:gd name="T29" fmla="*/ 55 h 122"/>
                <a:gd name="T30" fmla="*/ 1 w 29"/>
                <a:gd name="T31" fmla="*/ 36 h 122"/>
                <a:gd name="T32" fmla="*/ 4 w 29"/>
                <a:gd name="T33" fmla="*/ 16 h 122"/>
                <a:gd name="T34" fmla="*/ 9 w 29"/>
                <a:gd name="T35" fmla="*/ 0 h 122"/>
                <a:gd name="T36" fmla="*/ 28 w 29"/>
                <a:gd name="T37" fmla="*/ 1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22"/>
                <a:gd name="T59" fmla="*/ 29 w 2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22">
                  <a:moveTo>
                    <a:pt x="28" y="1"/>
                  </a:moveTo>
                  <a:lnTo>
                    <a:pt x="27" y="2"/>
                  </a:lnTo>
                  <a:lnTo>
                    <a:pt x="26" y="5"/>
                  </a:lnTo>
                  <a:lnTo>
                    <a:pt x="23" y="11"/>
                  </a:lnTo>
                  <a:lnTo>
                    <a:pt x="21" y="21"/>
                  </a:lnTo>
                  <a:lnTo>
                    <a:pt x="19" y="37"/>
                  </a:lnTo>
                  <a:lnTo>
                    <a:pt x="18" y="58"/>
                  </a:lnTo>
                  <a:lnTo>
                    <a:pt x="18" y="86"/>
                  </a:lnTo>
                  <a:lnTo>
                    <a:pt x="21" y="121"/>
                  </a:lnTo>
                  <a:lnTo>
                    <a:pt x="5" y="121"/>
                  </a:lnTo>
                  <a:lnTo>
                    <a:pt x="5" y="118"/>
                  </a:lnTo>
                  <a:lnTo>
                    <a:pt x="3" y="108"/>
                  </a:lnTo>
                  <a:lnTo>
                    <a:pt x="1" y="93"/>
                  </a:lnTo>
                  <a:lnTo>
                    <a:pt x="0" y="75"/>
                  </a:lnTo>
                  <a:lnTo>
                    <a:pt x="0" y="55"/>
                  </a:lnTo>
                  <a:lnTo>
                    <a:pt x="1" y="36"/>
                  </a:lnTo>
                  <a:lnTo>
                    <a:pt x="4" y="16"/>
                  </a:lnTo>
                  <a:lnTo>
                    <a:pt x="9" y="0"/>
                  </a:lnTo>
                  <a:lnTo>
                    <a:pt x="2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0" name="Rectangle 153"/>
            <p:cNvSpPr>
              <a:spLocks noChangeArrowheads="1"/>
            </p:cNvSpPr>
            <p:nvPr/>
          </p:nvSpPr>
          <p:spPr bwMode="auto">
            <a:xfrm>
              <a:off x="4157" y="2430"/>
              <a:ext cx="8"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61" name="Freeform 154"/>
            <p:cNvSpPr>
              <a:spLocks/>
            </p:cNvSpPr>
            <p:nvPr/>
          </p:nvSpPr>
          <p:spPr bwMode="auto">
            <a:xfrm>
              <a:off x="4283" y="2424"/>
              <a:ext cx="142" cy="176"/>
            </a:xfrm>
            <a:custGeom>
              <a:avLst/>
              <a:gdLst>
                <a:gd name="T0" fmla="*/ 13 w 142"/>
                <a:gd name="T1" fmla="*/ 16 h 176"/>
                <a:gd name="T2" fmla="*/ 12 w 142"/>
                <a:gd name="T3" fmla="*/ 19 h 176"/>
                <a:gd name="T4" fmla="*/ 9 w 142"/>
                <a:gd name="T5" fmla="*/ 29 h 176"/>
                <a:gd name="T6" fmla="*/ 6 w 142"/>
                <a:gd name="T7" fmla="*/ 45 h 176"/>
                <a:gd name="T8" fmla="*/ 3 w 142"/>
                <a:gd name="T9" fmla="*/ 65 h 176"/>
                <a:gd name="T10" fmla="*/ 1 w 142"/>
                <a:gd name="T11" fmla="*/ 89 h 176"/>
                <a:gd name="T12" fmla="*/ 0 w 142"/>
                <a:gd name="T13" fmla="*/ 115 h 176"/>
                <a:gd name="T14" fmla="*/ 3 w 142"/>
                <a:gd name="T15" fmla="*/ 144 h 176"/>
                <a:gd name="T16" fmla="*/ 9 w 142"/>
                <a:gd name="T17" fmla="*/ 175 h 176"/>
                <a:gd name="T18" fmla="*/ 9 w 142"/>
                <a:gd name="T19" fmla="*/ 174 h 176"/>
                <a:gd name="T20" fmla="*/ 9 w 142"/>
                <a:gd name="T21" fmla="*/ 170 h 176"/>
                <a:gd name="T22" fmla="*/ 9 w 142"/>
                <a:gd name="T23" fmla="*/ 163 h 176"/>
                <a:gd name="T24" fmla="*/ 9 w 142"/>
                <a:gd name="T25" fmla="*/ 156 h 176"/>
                <a:gd name="T26" fmla="*/ 9 w 142"/>
                <a:gd name="T27" fmla="*/ 146 h 176"/>
                <a:gd name="T28" fmla="*/ 11 w 142"/>
                <a:gd name="T29" fmla="*/ 136 h 176"/>
                <a:gd name="T30" fmla="*/ 12 w 142"/>
                <a:gd name="T31" fmla="*/ 124 h 176"/>
                <a:gd name="T32" fmla="*/ 15 w 142"/>
                <a:gd name="T33" fmla="*/ 112 h 176"/>
                <a:gd name="T34" fmla="*/ 18 w 142"/>
                <a:gd name="T35" fmla="*/ 100 h 176"/>
                <a:gd name="T36" fmla="*/ 23 w 142"/>
                <a:gd name="T37" fmla="*/ 88 h 176"/>
                <a:gd name="T38" fmla="*/ 28 w 142"/>
                <a:gd name="T39" fmla="*/ 77 h 176"/>
                <a:gd name="T40" fmla="*/ 35 w 142"/>
                <a:gd name="T41" fmla="*/ 67 h 176"/>
                <a:gd name="T42" fmla="*/ 44 w 142"/>
                <a:gd name="T43" fmla="*/ 58 h 176"/>
                <a:gd name="T44" fmla="*/ 53 w 142"/>
                <a:gd name="T45" fmla="*/ 51 h 176"/>
                <a:gd name="T46" fmla="*/ 65 w 142"/>
                <a:gd name="T47" fmla="*/ 45 h 176"/>
                <a:gd name="T48" fmla="*/ 78 w 142"/>
                <a:gd name="T49" fmla="*/ 42 h 176"/>
                <a:gd name="T50" fmla="*/ 79 w 142"/>
                <a:gd name="T51" fmla="*/ 41 h 176"/>
                <a:gd name="T52" fmla="*/ 82 w 142"/>
                <a:gd name="T53" fmla="*/ 40 h 176"/>
                <a:gd name="T54" fmla="*/ 85 w 142"/>
                <a:gd name="T55" fmla="*/ 37 h 176"/>
                <a:gd name="T56" fmla="*/ 92 w 142"/>
                <a:gd name="T57" fmla="*/ 33 h 176"/>
                <a:gd name="T58" fmla="*/ 100 w 142"/>
                <a:gd name="T59" fmla="*/ 27 h 176"/>
                <a:gd name="T60" fmla="*/ 111 w 142"/>
                <a:gd name="T61" fmla="*/ 21 h 176"/>
                <a:gd name="T62" fmla="*/ 125 w 142"/>
                <a:gd name="T63" fmla="*/ 14 h 176"/>
                <a:gd name="T64" fmla="*/ 141 w 142"/>
                <a:gd name="T65" fmla="*/ 7 h 176"/>
                <a:gd name="T66" fmla="*/ 140 w 142"/>
                <a:gd name="T67" fmla="*/ 6 h 176"/>
                <a:gd name="T68" fmla="*/ 138 w 142"/>
                <a:gd name="T69" fmla="*/ 6 h 176"/>
                <a:gd name="T70" fmla="*/ 134 w 142"/>
                <a:gd name="T71" fmla="*/ 5 h 176"/>
                <a:gd name="T72" fmla="*/ 129 w 142"/>
                <a:gd name="T73" fmla="*/ 4 h 176"/>
                <a:gd name="T74" fmla="*/ 123 w 142"/>
                <a:gd name="T75" fmla="*/ 3 h 176"/>
                <a:gd name="T76" fmla="*/ 115 w 142"/>
                <a:gd name="T77" fmla="*/ 2 h 176"/>
                <a:gd name="T78" fmla="*/ 107 w 142"/>
                <a:gd name="T79" fmla="*/ 1 h 176"/>
                <a:gd name="T80" fmla="*/ 98 w 142"/>
                <a:gd name="T81" fmla="*/ 0 h 176"/>
                <a:gd name="T82" fmla="*/ 88 w 142"/>
                <a:gd name="T83" fmla="*/ 0 h 176"/>
                <a:gd name="T84" fmla="*/ 78 w 142"/>
                <a:gd name="T85" fmla="*/ 0 h 176"/>
                <a:gd name="T86" fmla="*/ 68 w 142"/>
                <a:gd name="T87" fmla="*/ 1 h 176"/>
                <a:gd name="T88" fmla="*/ 57 w 142"/>
                <a:gd name="T89" fmla="*/ 2 h 176"/>
                <a:gd name="T90" fmla="*/ 46 w 142"/>
                <a:gd name="T91" fmla="*/ 4 h 176"/>
                <a:gd name="T92" fmla="*/ 35 w 142"/>
                <a:gd name="T93" fmla="*/ 7 h 176"/>
                <a:gd name="T94" fmla="*/ 24 w 142"/>
                <a:gd name="T95" fmla="*/ 11 h 176"/>
                <a:gd name="T96" fmla="*/ 13 w 142"/>
                <a:gd name="T97" fmla="*/ 16 h 1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2"/>
                <a:gd name="T148" fmla="*/ 0 h 176"/>
                <a:gd name="T149" fmla="*/ 142 w 142"/>
                <a:gd name="T150" fmla="*/ 176 h 1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2" h="176">
                  <a:moveTo>
                    <a:pt x="13" y="16"/>
                  </a:moveTo>
                  <a:lnTo>
                    <a:pt x="12" y="19"/>
                  </a:lnTo>
                  <a:lnTo>
                    <a:pt x="9" y="29"/>
                  </a:lnTo>
                  <a:lnTo>
                    <a:pt x="6" y="45"/>
                  </a:lnTo>
                  <a:lnTo>
                    <a:pt x="3" y="65"/>
                  </a:lnTo>
                  <a:lnTo>
                    <a:pt x="1" y="89"/>
                  </a:lnTo>
                  <a:lnTo>
                    <a:pt x="0" y="115"/>
                  </a:lnTo>
                  <a:lnTo>
                    <a:pt x="3" y="144"/>
                  </a:lnTo>
                  <a:lnTo>
                    <a:pt x="9" y="175"/>
                  </a:lnTo>
                  <a:lnTo>
                    <a:pt x="9" y="174"/>
                  </a:lnTo>
                  <a:lnTo>
                    <a:pt x="9" y="170"/>
                  </a:lnTo>
                  <a:lnTo>
                    <a:pt x="9" y="163"/>
                  </a:lnTo>
                  <a:lnTo>
                    <a:pt x="9" y="156"/>
                  </a:lnTo>
                  <a:lnTo>
                    <a:pt x="9" y="146"/>
                  </a:lnTo>
                  <a:lnTo>
                    <a:pt x="11" y="136"/>
                  </a:lnTo>
                  <a:lnTo>
                    <a:pt x="12" y="124"/>
                  </a:lnTo>
                  <a:lnTo>
                    <a:pt x="15" y="112"/>
                  </a:lnTo>
                  <a:lnTo>
                    <a:pt x="18" y="100"/>
                  </a:lnTo>
                  <a:lnTo>
                    <a:pt x="23" y="88"/>
                  </a:lnTo>
                  <a:lnTo>
                    <a:pt x="28" y="77"/>
                  </a:lnTo>
                  <a:lnTo>
                    <a:pt x="35" y="67"/>
                  </a:lnTo>
                  <a:lnTo>
                    <a:pt x="44" y="58"/>
                  </a:lnTo>
                  <a:lnTo>
                    <a:pt x="53" y="51"/>
                  </a:lnTo>
                  <a:lnTo>
                    <a:pt x="65" y="45"/>
                  </a:lnTo>
                  <a:lnTo>
                    <a:pt x="78" y="42"/>
                  </a:lnTo>
                  <a:lnTo>
                    <a:pt x="79" y="41"/>
                  </a:lnTo>
                  <a:lnTo>
                    <a:pt x="82" y="40"/>
                  </a:lnTo>
                  <a:lnTo>
                    <a:pt x="85" y="37"/>
                  </a:lnTo>
                  <a:lnTo>
                    <a:pt x="92" y="33"/>
                  </a:lnTo>
                  <a:lnTo>
                    <a:pt x="100" y="27"/>
                  </a:lnTo>
                  <a:lnTo>
                    <a:pt x="111" y="21"/>
                  </a:lnTo>
                  <a:lnTo>
                    <a:pt x="125" y="14"/>
                  </a:lnTo>
                  <a:lnTo>
                    <a:pt x="141" y="7"/>
                  </a:lnTo>
                  <a:lnTo>
                    <a:pt x="140" y="6"/>
                  </a:lnTo>
                  <a:lnTo>
                    <a:pt x="138" y="6"/>
                  </a:lnTo>
                  <a:lnTo>
                    <a:pt x="134" y="5"/>
                  </a:lnTo>
                  <a:lnTo>
                    <a:pt x="129" y="4"/>
                  </a:lnTo>
                  <a:lnTo>
                    <a:pt x="123" y="3"/>
                  </a:lnTo>
                  <a:lnTo>
                    <a:pt x="115" y="2"/>
                  </a:lnTo>
                  <a:lnTo>
                    <a:pt x="107" y="1"/>
                  </a:lnTo>
                  <a:lnTo>
                    <a:pt x="98" y="0"/>
                  </a:lnTo>
                  <a:lnTo>
                    <a:pt x="88" y="0"/>
                  </a:lnTo>
                  <a:lnTo>
                    <a:pt x="78" y="0"/>
                  </a:lnTo>
                  <a:lnTo>
                    <a:pt x="68" y="1"/>
                  </a:lnTo>
                  <a:lnTo>
                    <a:pt x="57" y="2"/>
                  </a:lnTo>
                  <a:lnTo>
                    <a:pt x="46" y="4"/>
                  </a:lnTo>
                  <a:lnTo>
                    <a:pt x="35" y="7"/>
                  </a:lnTo>
                  <a:lnTo>
                    <a:pt x="24" y="11"/>
                  </a:lnTo>
                  <a:lnTo>
                    <a:pt x="13"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2" name="Freeform 155"/>
            <p:cNvSpPr>
              <a:spLocks/>
            </p:cNvSpPr>
            <p:nvPr/>
          </p:nvSpPr>
          <p:spPr bwMode="auto">
            <a:xfrm>
              <a:off x="4089" y="2555"/>
              <a:ext cx="115" cy="34"/>
            </a:xfrm>
            <a:custGeom>
              <a:avLst/>
              <a:gdLst>
                <a:gd name="T0" fmla="*/ 0 w 115"/>
                <a:gd name="T1" fmla="*/ 21 h 34"/>
                <a:gd name="T2" fmla="*/ 0 w 115"/>
                <a:gd name="T3" fmla="*/ 21 h 34"/>
                <a:gd name="T4" fmla="*/ 1 w 115"/>
                <a:gd name="T5" fmla="*/ 19 h 34"/>
                <a:gd name="T6" fmla="*/ 2 w 115"/>
                <a:gd name="T7" fmla="*/ 17 h 34"/>
                <a:gd name="T8" fmla="*/ 4 w 115"/>
                <a:gd name="T9" fmla="*/ 15 h 34"/>
                <a:gd name="T10" fmla="*/ 7 w 115"/>
                <a:gd name="T11" fmla="*/ 12 h 34"/>
                <a:gd name="T12" fmla="*/ 10 w 115"/>
                <a:gd name="T13" fmla="*/ 10 h 34"/>
                <a:gd name="T14" fmla="*/ 15 w 115"/>
                <a:gd name="T15" fmla="*/ 7 h 34"/>
                <a:gd name="T16" fmla="*/ 20 w 115"/>
                <a:gd name="T17" fmla="*/ 5 h 34"/>
                <a:gd name="T18" fmla="*/ 27 w 115"/>
                <a:gd name="T19" fmla="*/ 2 h 34"/>
                <a:gd name="T20" fmla="*/ 34 w 115"/>
                <a:gd name="T21" fmla="*/ 1 h 34"/>
                <a:gd name="T22" fmla="*/ 44 w 115"/>
                <a:gd name="T23" fmla="*/ 0 h 34"/>
                <a:gd name="T24" fmla="*/ 55 w 115"/>
                <a:gd name="T25" fmla="*/ 0 h 34"/>
                <a:gd name="T26" fmla="*/ 67 w 115"/>
                <a:gd name="T27" fmla="*/ 1 h 34"/>
                <a:gd name="T28" fmla="*/ 81 w 115"/>
                <a:gd name="T29" fmla="*/ 3 h 34"/>
                <a:gd name="T30" fmla="*/ 96 w 115"/>
                <a:gd name="T31" fmla="*/ 6 h 34"/>
                <a:gd name="T32" fmla="*/ 114 w 115"/>
                <a:gd name="T33" fmla="*/ 12 h 34"/>
                <a:gd name="T34" fmla="*/ 112 w 115"/>
                <a:gd name="T35" fmla="*/ 19 h 34"/>
                <a:gd name="T36" fmla="*/ 111 w 115"/>
                <a:gd name="T37" fmla="*/ 18 h 34"/>
                <a:gd name="T38" fmla="*/ 108 w 115"/>
                <a:gd name="T39" fmla="*/ 17 h 34"/>
                <a:gd name="T40" fmla="*/ 104 w 115"/>
                <a:gd name="T41" fmla="*/ 16 h 34"/>
                <a:gd name="T42" fmla="*/ 98 w 115"/>
                <a:gd name="T43" fmla="*/ 14 h 34"/>
                <a:gd name="T44" fmla="*/ 91 w 115"/>
                <a:gd name="T45" fmla="*/ 13 h 34"/>
                <a:gd name="T46" fmla="*/ 84 w 115"/>
                <a:gd name="T47" fmla="*/ 11 h 34"/>
                <a:gd name="T48" fmla="*/ 75 w 115"/>
                <a:gd name="T49" fmla="*/ 10 h 34"/>
                <a:gd name="T50" fmla="*/ 66 w 115"/>
                <a:gd name="T51" fmla="*/ 9 h 34"/>
                <a:gd name="T52" fmla="*/ 57 w 115"/>
                <a:gd name="T53" fmla="*/ 8 h 34"/>
                <a:gd name="T54" fmla="*/ 47 w 115"/>
                <a:gd name="T55" fmla="*/ 8 h 34"/>
                <a:gd name="T56" fmla="*/ 38 w 115"/>
                <a:gd name="T57" fmla="*/ 9 h 34"/>
                <a:gd name="T58" fmla="*/ 29 w 115"/>
                <a:gd name="T59" fmla="*/ 12 h 34"/>
                <a:gd name="T60" fmla="*/ 21 w 115"/>
                <a:gd name="T61" fmla="*/ 15 h 34"/>
                <a:gd name="T62" fmla="*/ 12 w 115"/>
                <a:gd name="T63" fmla="*/ 19 h 34"/>
                <a:gd name="T64" fmla="*/ 6 w 115"/>
                <a:gd name="T65" fmla="*/ 25 h 34"/>
                <a:gd name="T66" fmla="*/ 0 w 115"/>
                <a:gd name="T67" fmla="*/ 33 h 34"/>
                <a:gd name="T68" fmla="*/ 0 w 115"/>
                <a:gd name="T69" fmla="*/ 21 h 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5"/>
                <a:gd name="T106" fmla="*/ 0 h 34"/>
                <a:gd name="T107" fmla="*/ 115 w 115"/>
                <a:gd name="T108" fmla="*/ 34 h 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5" h="34">
                  <a:moveTo>
                    <a:pt x="0" y="21"/>
                  </a:moveTo>
                  <a:lnTo>
                    <a:pt x="0" y="21"/>
                  </a:lnTo>
                  <a:lnTo>
                    <a:pt x="1" y="19"/>
                  </a:lnTo>
                  <a:lnTo>
                    <a:pt x="2" y="17"/>
                  </a:lnTo>
                  <a:lnTo>
                    <a:pt x="4" y="15"/>
                  </a:lnTo>
                  <a:lnTo>
                    <a:pt x="7" y="12"/>
                  </a:lnTo>
                  <a:lnTo>
                    <a:pt x="10" y="10"/>
                  </a:lnTo>
                  <a:lnTo>
                    <a:pt x="15" y="7"/>
                  </a:lnTo>
                  <a:lnTo>
                    <a:pt x="20" y="5"/>
                  </a:lnTo>
                  <a:lnTo>
                    <a:pt x="27" y="2"/>
                  </a:lnTo>
                  <a:lnTo>
                    <a:pt x="34" y="1"/>
                  </a:lnTo>
                  <a:lnTo>
                    <a:pt x="44" y="0"/>
                  </a:lnTo>
                  <a:lnTo>
                    <a:pt x="55" y="0"/>
                  </a:lnTo>
                  <a:lnTo>
                    <a:pt x="67" y="1"/>
                  </a:lnTo>
                  <a:lnTo>
                    <a:pt x="81" y="3"/>
                  </a:lnTo>
                  <a:lnTo>
                    <a:pt x="96" y="6"/>
                  </a:lnTo>
                  <a:lnTo>
                    <a:pt x="114" y="12"/>
                  </a:lnTo>
                  <a:lnTo>
                    <a:pt x="112" y="19"/>
                  </a:lnTo>
                  <a:lnTo>
                    <a:pt x="111" y="18"/>
                  </a:lnTo>
                  <a:lnTo>
                    <a:pt x="108" y="17"/>
                  </a:lnTo>
                  <a:lnTo>
                    <a:pt x="104" y="16"/>
                  </a:lnTo>
                  <a:lnTo>
                    <a:pt x="98" y="14"/>
                  </a:lnTo>
                  <a:lnTo>
                    <a:pt x="91" y="13"/>
                  </a:lnTo>
                  <a:lnTo>
                    <a:pt x="84" y="11"/>
                  </a:lnTo>
                  <a:lnTo>
                    <a:pt x="75" y="10"/>
                  </a:lnTo>
                  <a:lnTo>
                    <a:pt x="66" y="9"/>
                  </a:lnTo>
                  <a:lnTo>
                    <a:pt x="57" y="8"/>
                  </a:lnTo>
                  <a:lnTo>
                    <a:pt x="47" y="8"/>
                  </a:lnTo>
                  <a:lnTo>
                    <a:pt x="38" y="9"/>
                  </a:lnTo>
                  <a:lnTo>
                    <a:pt x="29" y="12"/>
                  </a:lnTo>
                  <a:lnTo>
                    <a:pt x="21" y="15"/>
                  </a:lnTo>
                  <a:lnTo>
                    <a:pt x="12" y="19"/>
                  </a:lnTo>
                  <a:lnTo>
                    <a:pt x="6" y="25"/>
                  </a:lnTo>
                  <a:lnTo>
                    <a:pt x="0" y="33"/>
                  </a:lnTo>
                  <a:lnTo>
                    <a:pt x="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3" name="Freeform 156"/>
            <p:cNvSpPr>
              <a:spLocks/>
            </p:cNvSpPr>
            <p:nvPr/>
          </p:nvSpPr>
          <p:spPr bwMode="auto">
            <a:xfrm>
              <a:off x="4089" y="2476"/>
              <a:ext cx="115" cy="34"/>
            </a:xfrm>
            <a:custGeom>
              <a:avLst/>
              <a:gdLst>
                <a:gd name="T0" fmla="*/ 0 w 115"/>
                <a:gd name="T1" fmla="*/ 21 h 34"/>
                <a:gd name="T2" fmla="*/ 0 w 115"/>
                <a:gd name="T3" fmla="*/ 21 h 34"/>
                <a:gd name="T4" fmla="*/ 1 w 115"/>
                <a:gd name="T5" fmla="*/ 19 h 34"/>
                <a:gd name="T6" fmla="*/ 2 w 115"/>
                <a:gd name="T7" fmla="*/ 17 h 34"/>
                <a:gd name="T8" fmla="*/ 4 w 115"/>
                <a:gd name="T9" fmla="*/ 15 h 34"/>
                <a:gd name="T10" fmla="*/ 7 w 115"/>
                <a:gd name="T11" fmla="*/ 12 h 34"/>
                <a:gd name="T12" fmla="*/ 10 w 115"/>
                <a:gd name="T13" fmla="*/ 10 h 34"/>
                <a:gd name="T14" fmla="*/ 15 w 115"/>
                <a:gd name="T15" fmla="*/ 7 h 34"/>
                <a:gd name="T16" fmla="*/ 20 w 115"/>
                <a:gd name="T17" fmla="*/ 5 h 34"/>
                <a:gd name="T18" fmla="*/ 27 w 115"/>
                <a:gd name="T19" fmla="*/ 3 h 34"/>
                <a:gd name="T20" fmla="*/ 34 w 115"/>
                <a:gd name="T21" fmla="*/ 1 h 34"/>
                <a:gd name="T22" fmla="*/ 44 w 115"/>
                <a:gd name="T23" fmla="*/ 0 h 34"/>
                <a:gd name="T24" fmla="*/ 55 w 115"/>
                <a:gd name="T25" fmla="*/ 0 h 34"/>
                <a:gd name="T26" fmla="*/ 67 w 115"/>
                <a:gd name="T27" fmla="*/ 1 h 34"/>
                <a:gd name="T28" fmla="*/ 81 w 115"/>
                <a:gd name="T29" fmla="*/ 3 h 34"/>
                <a:gd name="T30" fmla="*/ 96 w 115"/>
                <a:gd name="T31" fmla="*/ 6 h 34"/>
                <a:gd name="T32" fmla="*/ 114 w 115"/>
                <a:gd name="T33" fmla="*/ 12 h 34"/>
                <a:gd name="T34" fmla="*/ 112 w 115"/>
                <a:gd name="T35" fmla="*/ 19 h 34"/>
                <a:gd name="T36" fmla="*/ 111 w 115"/>
                <a:gd name="T37" fmla="*/ 18 h 34"/>
                <a:gd name="T38" fmla="*/ 108 w 115"/>
                <a:gd name="T39" fmla="*/ 17 h 34"/>
                <a:gd name="T40" fmla="*/ 104 w 115"/>
                <a:gd name="T41" fmla="*/ 16 h 34"/>
                <a:gd name="T42" fmla="*/ 98 w 115"/>
                <a:gd name="T43" fmla="*/ 14 h 34"/>
                <a:gd name="T44" fmla="*/ 91 w 115"/>
                <a:gd name="T45" fmla="*/ 13 h 34"/>
                <a:gd name="T46" fmla="*/ 84 w 115"/>
                <a:gd name="T47" fmla="*/ 11 h 34"/>
                <a:gd name="T48" fmla="*/ 75 w 115"/>
                <a:gd name="T49" fmla="*/ 10 h 34"/>
                <a:gd name="T50" fmla="*/ 66 w 115"/>
                <a:gd name="T51" fmla="*/ 9 h 34"/>
                <a:gd name="T52" fmla="*/ 57 w 115"/>
                <a:gd name="T53" fmla="*/ 8 h 34"/>
                <a:gd name="T54" fmla="*/ 47 w 115"/>
                <a:gd name="T55" fmla="*/ 9 h 34"/>
                <a:gd name="T56" fmla="*/ 38 w 115"/>
                <a:gd name="T57" fmla="*/ 10 h 34"/>
                <a:gd name="T58" fmla="*/ 29 w 115"/>
                <a:gd name="T59" fmla="*/ 12 h 34"/>
                <a:gd name="T60" fmla="*/ 21 w 115"/>
                <a:gd name="T61" fmla="*/ 15 h 34"/>
                <a:gd name="T62" fmla="*/ 12 w 115"/>
                <a:gd name="T63" fmla="*/ 19 h 34"/>
                <a:gd name="T64" fmla="*/ 6 w 115"/>
                <a:gd name="T65" fmla="*/ 25 h 34"/>
                <a:gd name="T66" fmla="*/ 0 w 115"/>
                <a:gd name="T67" fmla="*/ 33 h 34"/>
                <a:gd name="T68" fmla="*/ 0 w 115"/>
                <a:gd name="T69" fmla="*/ 21 h 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5"/>
                <a:gd name="T106" fmla="*/ 0 h 34"/>
                <a:gd name="T107" fmla="*/ 115 w 115"/>
                <a:gd name="T108" fmla="*/ 34 h 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5" h="34">
                  <a:moveTo>
                    <a:pt x="0" y="21"/>
                  </a:moveTo>
                  <a:lnTo>
                    <a:pt x="0" y="21"/>
                  </a:lnTo>
                  <a:lnTo>
                    <a:pt x="1" y="19"/>
                  </a:lnTo>
                  <a:lnTo>
                    <a:pt x="2" y="17"/>
                  </a:lnTo>
                  <a:lnTo>
                    <a:pt x="4" y="15"/>
                  </a:lnTo>
                  <a:lnTo>
                    <a:pt x="7" y="12"/>
                  </a:lnTo>
                  <a:lnTo>
                    <a:pt x="10" y="10"/>
                  </a:lnTo>
                  <a:lnTo>
                    <a:pt x="15" y="7"/>
                  </a:lnTo>
                  <a:lnTo>
                    <a:pt x="20" y="5"/>
                  </a:lnTo>
                  <a:lnTo>
                    <a:pt x="27" y="3"/>
                  </a:lnTo>
                  <a:lnTo>
                    <a:pt x="34" y="1"/>
                  </a:lnTo>
                  <a:lnTo>
                    <a:pt x="44" y="0"/>
                  </a:lnTo>
                  <a:lnTo>
                    <a:pt x="55" y="0"/>
                  </a:lnTo>
                  <a:lnTo>
                    <a:pt x="67" y="1"/>
                  </a:lnTo>
                  <a:lnTo>
                    <a:pt x="81" y="3"/>
                  </a:lnTo>
                  <a:lnTo>
                    <a:pt x="96" y="6"/>
                  </a:lnTo>
                  <a:lnTo>
                    <a:pt x="114" y="12"/>
                  </a:lnTo>
                  <a:lnTo>
                    <a:pt x="112" y="19"/>
                  </a:lnTo>
                  <a:lnTo>
                    <a:pt x="111" y="18"/>
                  </a:lnTo>
                  <a:lnTo>
                    <a:pt x="108" y="17"/>
                  </a:lnTo>
                  <a:lnTo>
                    <a:pt x="104" y="16"/>
                  </a:lnTo>
                  <a:lnTo>
                    <a:pt x="98" y="14"/>
                  </a:lnTo>
                  <a:lnTo>
                    <a:pt x="91" y="13"/>
                  </a:lnTo>
                  <a:lnTo>
                    <a:pt x="84" y="11"/>
                  </a:lnTo>
                  <a:lnTo>
                    <a:pt x="75" y="10"/>
                  </a:lnTo>
                  <a:lnTo>
                    <a:pt x="66" y="9"/>
                  </a:lnTo>
                  <a:lnTo>
                    <a:pt x="57" y="8"/>
                  </a:lnTo>
                  <a:lnTo>
                    <a:pt x="47" y="9"/>
                  </a:lnTo>
                  <a:lnTo>
                    <a:pt x="38" y="10"/>
                  </a:lnTo>
                  <a:lnTo>
                    <a:pt x="29" y="12"/>
                  </a:lnTo>
                  <a:lnTo>
                    <a:pt x="21" y="15"/>
                  </a:lnTo>
                  <a:lnTo>
                    <a:pt x="12" y="19"/>
                  </a:lnTo>
                  <a:lnTo>
                    <a:pt x="6" y="25"/>
                  </a:lnTo>
                  <a:lnTo>
                    <a:pt x="0" y="33"/>
                  </a:lnTo>
                  <a:lnTo>
                    <a:pt x="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4" name="Freeform 157"/>
            <p:cNvSpPr>
              <a:spLocks/>
            </p:cNvSpPr>
            <p:nvPr/>
          </p:nvSpPr>
          <p:spPr bwMode="auto">
            <a:xfrm>
              <a:off x="4197" y="2437"/>
              <a:ext cx="186" cy="366"/>
            </a:xfrm>
            <a:custGeom>
              <a:avLst/>
              <a:gdLst>
                <a:gd name="T0" fmla="*/ 0 w 186"/>
                <a:gd name="T1" fmla="*/ 0 h 366"/>
                <a:gd name="T2" fmla="*/ 0 w 186"/>
                <a:gd name="T3" fmla="*/ 353 h 366"/>
                <a:gd name="T4" fmla="*/ 56 w 186"/>
                <a:gd name="T5" fmla="*/ 365 h 366"/>
                <a:gd name="T6" fmla="*/ 53 w 186"/>
                <a:gd name="T7" fmla="*/ 317 h 366"/>
                <a:gd name="T8" fmla="*/ 185 w 186"/>
                <a:gd name="T9" fmla="*/ 339 h 366"/>
                <a:gd name="T10" fmla="*/ 183 w 186"/>
                <a:gd name="T11" fmla="*/ 320 h 366"/>
                <a:gd name="T12" fmla="*/ 91 w 186"/>
                <a:gd name="T13" fmla="*/ 308 h 366"/>
                <a:gd name="T14" fmla="*/ 89 w 186"/>
                <a:gd name="T15" fmla="*/ 267 h 366"/>
                <a:gd name="T16" fmla="*/ 27 w 186"/>
                <a:gd name="T17" fmla="*/ 267 h 366"/>
                <a:gd name="T18" fmla="*/ 25 w 186"/>
                <a:gd name="T19" fmla="*/ 262 h 366"/>
                <a:gd name="T20" fmla="*/ 21 w 186"/>
                <a:gd name="T21" fmla="*/ 247 h 366"/>
                <a:gd name="T22" fmla="*/ 15 w 186"/>
                <a:gd name="T23" fmla="*/ 223 h 366"/>
                <a:gd name="T24" fmla="*/ 10 w 186"/>
                <a:gd name="T25" fmla="*/ 191 h 366"/>
                <a:gd name="T26" fmla="*/ 6 w 186"/>
                <a:gd name="T27" fmla="*/ 153 h 366"/>
                <a:gd name="T28" fmla="*/ 4 w 186"/>
                <a:gd name="T29" fmla="*/ 110 h 366"/>
                <a:gd name="T30" fmla="*/ 7 w 186"/>
                <a:gd name="T31" fmla="*/ 63 h 366"/>
                <a:gd name="T32" fmla="*/ 16 w 186"/>
                <a:gd name="T33" fmla="*/ 12 h 366"/>
                <a:gd name="T34" fmla="*/ 0 w 186"/>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6"/>
                <a:gd name="T55" fmla="*/ 0 h 366"/>
                <a:gd name="T56" fmla="*/ 186 w 186"/>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6" h="366">
                  <a:moveTo>
                    <a:pt x="0" y="0"/>
                  </a:moveTo>
                  <a:lnTo>
                    <a:pt x="0" y="353"/>
                  </a:lnTo>
                  <a:lnTo>
                    <a:pt x="56" y="365"/>
                  </a:lnTo>
                  <a:lnTo>
                    <a:pt x="53" y="317"/>
                  </a:lnTo>
                  <a:lnTo>
                    <a:pt x="185" y="339"/>
                  </a:lnTo>
                  <a:lnTo>
                    <a:pt x="183" y="320"/>
                  </a:lnTo>
                  <a:lnTo>
                    <a:pt x="91" y="308"/>
                  </a:lnTo>
                  <a:lnTo>
                    <a:pt x="89" y="267"/>
                  </a:lnTo>
                  <a:lnTo>
                    <a:pt x="27" y="267"/>
                  </a:lnTo>
                  <a:lnTo>
                    <a:pt x="25" y="262"/>
                  </a:lnTo>
                  <a:lnTo>
                    <a:pt x="21" y="247"/>
                  </a:lnTo>
                  <a:lnTo>
                    <a:pt x="15" y="223"/>
                  </a:lnTo>
                  <a:lnTo>
                    <a:pt x="10" y="191"/>
                  </a:lnTo>
                  <a:lnTo>
                    <a:pt x="6" y="153"/>
                  </a:lnTo>
                  <a:lnTo>
                    <a:pt x="4" y="110"/>
                  </a:lnTo>
                  <a:lnTo>
                    <a:pt x="7" y="63"/>
                  </a:lnTo>
                  <a:lnTo>
                    <a:pt x="16" y="12"/>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5" name="Freeform 158"/>
            <p:cNvSpPr>
              <a:spLocks/>
            </p:cNvSpPr>
            <p:nvPr/>
          </p:nvSpPr>
          <p:spPr bwMode="auto">
            <a:xfrm>
              <a:off x="4288" y="2354"/>
              <a:ext cx="240" cy="51"/>
            </a:xfrm>
            <a:custGeom>
              <a:avLst/>
              <a:gdLst>
                <a:gd name="T0" fmla="*/ 0 w 240"/>
                <a:gd name="T1" fmla="*/ 50 h 51"/>
                <a:gd name="T2" fmla="*/ 1 w 240"/>
                <a:gd name="T3" fmla="*/ 50 h 51"/>
                <a:gd name="T4" fmla="*/ 5 w 240"/>
                <a:gd name="T5" fmla="*/ 48 h 51"/>
                <a:gd name="T6" fmla="*/ 12 w 240"/>
                <a:gd name="T7" fmla="*/ 46 h 51"/>
                <a:gd name="T8" fmla="*/ 20 w 240"/>
                <a:gd name="T9" fmla="*/ 42 h 51"/>
                <a:gd name="T10" fmla="*/ 30 w 240"/>
                <a:gd name="T11" fmla="*/ 39 h 51"/>
                <a:gd name="T12" fmla="*/ 42 w 240"/>
                <a:gd name="T13" fmla="*/ 36 h 51"/>
                <a:gd name="T14" fmla="*/ 57 w 240"/>
                <a:gd name="T15" fmla="*/ 32 h 51"/>
                <a:gd name="T16" fmla="*/ 72 w 240"/>
                <a:gd name="T17" fmla="*/ 29 h 51"/>
                <a:gd name="T18" fmla="*/ 89 w 240"/>
                <a:gd name="T19" fmla="*/ 26 h 51"/>
                <a:gd name="T20" fmla="*/ 107 w 240"/>
                <a:gd name="T21" fmla="*/ 24 h 51"/>
                <a:gd name="T22" fmla="*/ 126 w 240"/>
                <a:gd name="T23" fmla="*/ 22 h 51"/>
                <a:gd name="T24" fmla="*/ 146 w 240"/>
                <a:gd name="T25" fmla="*/ 22 h 51"/>
                <a:gd name="T26" fmla="*/ 167 w 240"/>
                <a:gd name="T27" fmla="*/ 22 h 51"/>
                <a:gd name="T28" fmla="*/ 188 w 240"/>
                <a:gd name="T29" fmla="*/ 24 h 51"/>
                <a:gd name="T30" fmla="*/ 210 w 240"/>
                <a:gd name="T31" fmla="*/ 28 h 51"/>
                <a:gd name="T32" fmla="*/ 232 w 240"/>
                <a:gd name="T33" fmla="*/ 33 h 51"/>
                <a:gd name="T34" fmla="*/ 239 w 240"/>
                <a:gd name="T35" fmla="*/ 0 h 51"/>
                <a:gd name="T36" fmla="*/ 238 w 240"/>
                <a:gd name="T37" fmla="*/ 0 h 51"/>
                <a:gd name="T38" fmla="*/ 232 w 240"/>
                <a:gd name="T39" fmla="*/ 0 h 51"/>
                <a:gd name="T40" fmla="*/ 224 w 240"/>
                <a:gd name="T41" fmla="*/ 0 h 51"/>
                <a:gd name="T42" fmla="*/ 214 w 240"/>
                <a:gd name="T43" fmla="*/ 0 h 51"/>
                <a:gd name="T44" fmla="*/ 201 w 240"/>
                <a:gd name="T45" fmla="*/ 1 h 51"/>
                <a:gd name="T46" fmla="*/ 186 w 240"/>
                <a:gd name="T47" fmla="*/ 1 h 51"/>
                <a:gd name="T48" fmla="*/ 169 w 240"/>
                <a:gd name="T49" fmla="*/ 2 h 51"/>
                <a:gd name="T50" fmla="*/ 152 w 240"/>
                <a:gd name="T51" fmla="*/ 3 h 51"/>
                <a:gd name="T52" fmla="*/ 133 w 240"/>
                <a:gd name="T53" fmla="*/ 5 h 51"/>
                <a:gd name="T54" fmla="*/ 113 w 240"/>
                <a:gd name="T55" fmla="*/ 7 h 51"/>
                <a:gd name="T56" fmla="*/ 93 w 240"/>
                <a:gd name="T57" fmla="*/ 9 h 51"/>
                <a:gd name="T58" fmla="*/ 73 w 240"/>
                <a:gd name="T59" fmla="*/ 12 h 51"/>
                <a:gd name="T60" fmla="*/ 54 w 240"/>
                <a:gd name="T61" fmla="*/ 15 h 51"/>
                <a:gd name="T62" fmla="*/ 35 w 240"/>
                <a:gd name="T63" fmla="*/ 19 h 51"/>
                <a:gd name="T64" fmla="*/ 17 w 240"/>
                <a:gd name="T65" fmla="*/ 23 h 51"/>
                <a:gd name="T66" fmla="*/ 0 w 240"/>
                <a:gd name="T67" fmla="*/ 28 h 51"/>
                <a:gd name="T68" fmla="*/ 0 w 240"/>
                <a:gd name="T69" fmla="*/ 50 h 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0"/>
                <a:gd name="T106" fmla="*/ 0 h 51"/>
                <a:gd name="T107" fmla="*/ 240 w 240"/>
                <a:gd name="T108" fmla="*/ 51 h 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0" h="51">
                  <a:moveTo>
                    <a:pt x="0" y="50"/>
                  </a:moveTo>
                  <a:lnTo>
                    <a:pt x="1" y="50"/>
                  </a:lnTo>
                  <a:lnTo>
                    <a:pt x="5" y="48"/>
                  </a:lnTo>
                  <a:lnTo>
                    <a:pt x="12" y="46"/>
                  </a:lnTo>
                  <a:lnTo>
                    <a:pt x="20" y="42"/>
                  </a:lnTo>
                  <a:lnTo>
                    <a:pt x="30" y="39"/>
                  </a:lnTo>
                  <a:lnTo>
                    <a:pt x="42" y="36"/>
                  </a:lnTo>
                  <a:lnTo>
                    <a:pt x="57" y="32"/>
                  </a:lnTo>
                  <a:lnTo>
                    <a:pt x="72" y="29"/>
                  </a:lnTo>
                  <a:lnTo>
                    <a:pt x="89" y="26"/>
                  </a:lnTo>
                  <a:lnTo>
                    <a:pt x="107" y="24"/>
                  </a:lnTo>
                  <a:lnTo>
                    <a:pt x="126" y="22"/>
                  </a:lnTo>
                  <a:lnTo>
                    <a:pt x="146" y="22"/>
                  </a:lnTo>
                  <a:lnTo>
                    <a:pt x="167" y="22"/>
                  </a:lnTo>
                  <a:lnTo>
                    <a:pt x="188" y="24"/>
                  </a:lnTo>
                  <a:lnTo>
                    <a:pt x="210" y="28"/>
                  </a:lnTo>
                  <a:lnTo>
                    <a:pt x="232" y="33"/>
                  </a:lnTo>
                  <a:lnTo>
                    <a:pt x="239" y="0"/>
                  </a:lnTo>
                  <a:lnTo>
                    <a:pt x="238" y="0"/>
                  </a:lnTo>
                  <a:lnTo>
                    <a:pt x="232" y="0"/>
                  </a:lnTo>
                  <a:lnTo>
                    <a:pt x="224" y="0"/>
                  </a:lnTo>
                  <a:lnTo>
                    <a:pt x="214" y="0"/>
                  </a:lnTo>
                  <a:lnTo>
                    <a:pt x="201" y="1"/>
                  </a:lnTo>
                  <a:lnTo>
                    <a:pt x="186" y="1"/>
                  </a:lnTo>
                  <a:lnTo>
                    <a:pt x="169" y="2"/>
                  </a:lnTo>
                  <a:lnTo>
                    <a:pt x="152" y="3"/>
                  </a:lnTo>
                  <a:lnTo>
                    <a:pt x="133" y="5"/>
                  </a:lnTo>
                  <a:lnTo>
                    <a:pt x="113" y="7"/>
                  </a:lnTo>
                  <a:lnTo>
                    <a:pt x="93" y="9"/>
                  </a:lnTo>
                  <a:lnTo>
                    <a:pt x="73" y="12"/>
                  </a:lnTo>
                  <a:lnTo>
                    <a:pt x="54" y="15"/>
                  </a:lnTo>
                  <a:lnTo>
                    <a:pt x="35" y="19"/>
                  </a:lnTo>
                  <a:lnTo>
                    <a:pt x="17" y="23"/>
                  </a:lnTo>
                  <a:lnTo>
                    <a:pt x="0" y="28"/>
                  </a:lnTo>
                  <a:lnTo>
                    <a:pt x="0" y="5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6" name="Freeform 159"/>
            <p:cNvSpPr>
              <a:spLocks/>
            </p:cNvSpPr>
            <p:nvPr/>
          </p:nvSpPr>
          <p:spPr bwMode="auto">
            <a:xfrm>
              <a:off x="4148" y="2810"/>
              <a:ext cx="403" cy="143"/>
            </a:xfrm>
            <a:custGeom>
              <a:avLst/>
              <a:gdLst>
                <a:gd name="T0" fmla="*/ 170 w 403"/>
                <a:gd name="T1" fmla="*/ 137 h 143"/>
                <a:gd name="T2" fmla="*/ 171 w 403"/>
                <a:gd name="T3" fmla="*/ 137 h 143"/>
                <a:gd name="T4" fmla="*/ 173 w 403"/>
                <a:gd name="T5" fmla="*/ 136 h 143"/>
                <a:gd name="T6" fmla="*/ 177 w 403"/>
                <a:gd name="T7" fmla="*/ 134 h 143"/>
                <a:gd name="T8" fmla="*/ 181 w 403"/>
                <a:gd name="T9" fmla="*/ 132 h 143"/>
                <a:gd name="T10" fmla="*/ 187 w 403"/>
                <a:gd name="T11" fmla="*/ 130 h 143"/>
                <a:gd name="T12" fmla="*/ 194 w 403"/>
                <a:gd name="T13" fmla="*/ 126 h 143"/>
                <a:gd name="T14" fmla="*/ 201 w 403"/>
                <a:gd name="T15" fmla="*/ 123 h 143"/>
                <a:gd name="T16" fmla="*/ 209 w 403"/>
                <a:gd name="T17" fmla="*/ 119 h 143"/>
                <a:gd name="T18" fmla="*/ 217 w 403"/>
                <a:gd name="T19" fmla="*/ 114 h 143"/>
                <a:gd name="T20" fmla="*/ 224 w 403"/>
                <a:gd name="T21" fmla="*/ 109 h 143"/>
                <a:gd name="T22" fmla="*/ 232 w 403"/>
                <a:gd name="T23" fmla="*/ 105 h 143"/>
                <a:gd name="T24" fmla="*/ 239 w 403"/>
                <a:gd name="T25" fmla="*/ 99 h 143"/>
                <a:gd name="T26" fmla="*/ 246 w 403"/>
                <a:gd name="T27" fmla="*/ 93 h 143"/>
                <a:gd name="T28" fmla="*/ 252 w 403"/>
                <a:gd name="T29" fmla="*/ 87 h 143"/>
                <a:gd name="T30" fmla="*/ 257 w 403"/>
                <a:gd name="T31" fmla="*/ 81 h 143"/>
                <a:gd name="T32" fmla="*/ 261 w 403"/>
                <a:gd name="T33" fmla="*/ 75 h 143"/>
                <a:gd name="T34" fmla="*/ 0 w 403"/>
                <a:gd name="T35" fmla="*/ 7 h 143"/>
                <a:gd name="T36" fmla="*/ 20 w 403"/>
                <a:gd name="T37" fmla="*/ 0 h 143"/>
                <a:gd name="T38" fmla="*/ 402 w 403"/>
                <a:gd name="T39" fmla="*/ 100 h 143"/>
                <a:gd name="T40" fmla="*/ 386 w 403"/>
                <a:gd name="T41" fmla="*/ 109 h 143"/>
                <a:gd name="T42" fmla="*/ 276 w 403"/>
                <a:gd name="T43" fmla="*/ 79 h 143"/>
                <a:gd name="T44" fmla="*/ 276 w 403"/>
                <a:gd name="T45" fmla="*/ 80 h 143"/>
                <a:gd name="T46" fmla="*/ 275 w 403"/>
                <a:gd name="T47" fmla="*/ 81 h 143"/>
                <a:gd name="T48" fmla="*/ 273 w 403"/>
                <a:gd name="T49" fmla="*/ 83 h 143"/>
                <a:gd name="T50" fmla="*/ 271 w 403"/>
                <a:gd name="T51" fmla="*/ 85 h 143"/>
                <a:gd name="T52" fmla="*/ 268 w 403"/>
                <a:gd name="T53" fmla="*/ 89 h 143"/>
                <a:gd name="T54" fmla="*/ 264 w 403"/>
                <a:gd name="T55" fmla="*/ 92 h 143"/>
                <a:gd name="T56" fmla="*/ 260 w 403"/>
                <a:gd name="T57" fmla="*/ 97 h 143"/>
                <a:gd name="T58" fmla="*/ 254 w 403"/>
                <a:gd name="T59" fmla="*/ 101 h 143"/>
                <a:gd name="T60" fmla="*/ 248 w 403"/>
                <a:gd name="T61" fmla="*/ 106 h 143"/>
                <a:gd name="T62" fmla="*/ 240 w 403"/>
                <a:gd name="T63" fmla="*/ 111 h 143"/>
                <a:gd name="T64" fmla="*/ 232 w 403"/>
                <a:gd name="T65" fmla="*/ 116 h 143"/>
                <a:gd name="T66" fmla="*/ 223 w 403"/>
                <a:gd name="T67" fmla="*/ 121 h 143"/>
                <a:gd name="T68" fmla="*/ 213 w 403"/>
                <a:gd name="T69" fmla="*/ 126 h 143"/>
                <a:gd name="T70" fmla="*/ 202 w 403"/>
                <a:gd name="T71" fmla="*/ 132 h 143"/>
                <a:gd name="T72" fmla="*/ 190 w 403"/>
                <a:gd name="T73" fmla="*/ 137 h 143"/>
                <a:gd name="T74" fmla="*/ 177 w 403"/>
                <a:gd name="T75" fmla="*/ 142 h 143"/>
                <a:gd name="T76" fmla="*/ 170 w 403"/>
                <a:gd name="T77" fmla="*/ 137 h 1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03"/>
                <a:gd name="T118" fmla="*/ 0 h 143"/>
                <a:gd name="T119" fmla="*/ 403 w 403"/>
                <a:gd name="T120" fmla="*/ 143 h 1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03" h="143">
                  <a:moveTo>
                    <a:pt x="170" y="137"/>
                  </a:moveTo>
                  <a:lnTo>
                    <a:pt x="171" y="137"/>
                  </a:lnTo>
                  <a:lnTo>
                    <a:pt x="173" y="136"/>
                  </a:lnTo>
                  <a:lnTo>
                    <a:pt x="177" y="134"/>
                  </a:lnTo>
                  <a:lnTo>
                    <a:pt x="181" y="132"/>
                  </a:lnTo>
                  <a:lnTo>
                    <a:pt x="187" y="130"/>
                  </a:lnTo>
                  <a:lnTo>
                    <a:pt x="194" y="126"/>
                  </a:lnTo>
                  <a:lnTo>
                    <a:pt x="201" y="123"/>
                  </a:lnTo>
                  <a:lnTo>
                    <a:pt x="209" y="119"/>
                  </a:lnTo>
                  <a:lnTo>
                    <a:pt x="217" y="114"/>
                  </a:lnTo>
                  <a:lnTo>
                    <a:pt x="224" y="109"/>
                  </a:lnTo>
                  <a:lnTo>
                    <a:pt x="232" y="105"/>
                  </a:lnTo>
                  <a:lnTo>
                    <a:pt x="239" y="99"/>
                  </a:lnTo>
                  <a:lnTo>
                    <a:pt x="246" y="93"/>
                  </a:lnTo>
                  <a:lnTo>
                    <a:pt x="252" y="87"/>
                  </a:lnTo>
                  <a:lnTo>
                    <a:pt x="257" y="81"/>
                  </a:lnTo>
                  <a:lnTo>
                    <a:pt x="261" y="75"/>
                  </a:lnTo>
                  <a:lnTo>
                    <a:pt x="0" y="7"/>
                  </a:lnTo>
                  <a:lnTo>
                    <a:pt x="20" y="0"/>
                  </a:lnTo>
                  <a:lnTo>
                    <a:pt x="402" y="100"/>
                  </a:lnTo>
                  <a:lnTo>
                    <a:pt x="386" y="109"/>
                  </a:lnTo>
                  <a:lnTo>
                    <a:pt x="276" y="79"/>
                  </a:lnTo>
                  <a:lnTo>
                    <a:pt x="276" y="80"/>
                  </a:lnTo>
                  <a:lnTo>
                    <a:pt x="275" y="81"/>
                  </a:lnTo>
                  <a:lnTo>
                    <a:pt x="273" y="83"/>
                  </a:lnTo>
                  <a:lnTo>
                    <a:pt x="271" y="85"/>
                  </a:lnTo>
                  <a:lnTo>
                    <a:pt x="268" y="89"/>
                  </a:lnTo>
                  <a:lnTo>
                    <a:pt x="264" y="92"/>
                  </a:lnTo>
                  <a:lnTo>
                    <a:pt x="260" y="97"/>
                  </a:lnTo>
                  <a:lnTo>
                    <a:pt x="254" y="101"/>
                  </a:lnTo>
                  <a:lnTo>
                    <a:pt x="248" y="106"/>
                  </a:lnTo>
                  <a:lnTo>
                    <a:pt x="240" y="111"/>
                  </a:lnTo>
                  <a:lnTo>
                    <a:pt x="232" y="116"/>
                  </a:lnTo>
                  <a:lnTo>
                    <a:pt x="223" y="121"/>
                  </a:lnTo>
                  <a:lnTo>
                    <a:pt x="213" y="126"/>
                  </a:lnTo>
                  <a:lnTo>
                    <a:pt x="202" y="132"/>
                  </a:lnTo>
                  <a:lnTo>
                    <a:pt x="190" y="137"/>
                  </a:lnTo>
                  <a:lnTo>
                    <a:pt x="177" y="142"/>
                  </a:lnTo>
                  <a:lnTo>
                    <a:pt x="170" y="13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7" name="Freeform 160"/>
            <p:cNvSpPr>
              <a:spLocks/>
            </p:cNvSpPr>
            <p:nvPr/>
          </p:nvSpPr>
          <p:spPr bwMode="auto">
            <a:xfrm>
              <a:off x="4065" y="2847"/>
              <a:ext cx="411" cy="128"/>
            </a:xfrm>
            <a:custGeom>
              <a:avLst/>
              <a:gdLst>
                <a:gd name="T0" fmla="*/ 0 w 411"/>
                <a:gd name="T1" fmla="*/ 0 h 128"/>
                <a:gd name="T2" fmla="*/ 401 w 411"/>
                <a:gd name="T3" fmla="*/ 127 h 128"/>
                <a:gd name="T4" fmla="*/ 410 w 411"/>
                <a:gd name="T5" fmla="*/ 127 h 128"/>
                <a:gd name="T6" fmla="*/ 12 w 411"/>
                <a:gd name="T7" fmla="*/ 0 h 128"/>
                <a:gd name="T8" fmla="*/ 0 w 411"/>
                <a:gd name="T9" fmla="*/ 0 h 128"/>
                <a:gd name="T10" fmla="*/ 0 60000 65536"/>
                <a:gd name="T11" fmla="*/ 0 60000 65536"/>
                <a:gd name="T12" fmla="*/ 0 60000 65536"/>
                <a:gd name="T13" fmla="*/ 0 60000 65536"/>
                <a:gd name="T14" fmla="*/ 0 60000 65536"/>
                <a:gd name="T15" fmla="*/ 0 w 411"/>
                <a:gd name="T16" fmla="*/ 0 h 128"/>
                <a:gd name="T17" fmla="*/ 411 w 411"/>
                <a:gd name="T18" fmla="*/ 128 h 128"/>
              </a:gdLst>
              <a:ahLst/>
              <a:cxnLst>
                <a:cxn ang="T10">
                  <a:pos x="T0" y="T1"/>
                </a:cxn>
                <a:cxn ang="T11">
                  <a:pos x="T2" y="T3"/>
                </a:cxn>
                <a:cxn ang="T12">
                  <a:pos x="T4" y="T5"/>
                </a:cxn>
                <a:cxn ang="T13">
                  <a:pos x="T6" y="T7"/>
                </a:cxn>
                <a:cxn ang="T14">
                  <a:pos x="T8" y="T9"/>
                </a:cxn>
              </a:cxnLst>
              <a:rect l="T15" t="T16" r="T17" b="T18"/>
              <a:pathLst>
                <a:path w="411" h="128">
                  <a:moveTo>
                    <a:pt x="0" y="0"/>
                  </a:moveTo>
                  <a:lnTo>
                    <a:pt x="401" y="127"/>
                  </a:lnTo>
                  <a:lnTo>
                    <a:pt x="410" y="127"/>
                  </a:lnTo>
                  <a:lnTo>
                    <a:pt x="12"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8" name="Freeform 161"/>
            <p:cNvSpPr>
              <a:spLocks/>
            </p:cNvSpPr>
            <p:nvPr/>
          </p:nvSpPr>
          <p:spPr bwMode="auto">
            <a:xfrm>
              <a:off x="4134" y="2830"/>
              <a:ext cx="406" cy="115"/>
            </a:xfrm>
            <a:custGeom>
              <a:avLst/>
              <a:gdLst>
                <a:gd name="T0" fmla="*/ 0 w 406"/>
                <a:gd name="T1" fmla="*/ 0 h 115"/>
                <a:gd name="T2" fmla="*/ 396 w 406"/>
                <a:gd name="T3" fmla="*/ 114 h 115"/>
                <a:gd name="T4" fmla="*/ 405 w 406"/>
                <a:gd name="T5" fmla="*/ 114 h 115"/>
                <a:gd name="T6" fmla="*/ 12 w 406"/>
                <a:gd name="T7" fmla="*/ 0 h 115"/>
                <a:gd name="T8" fmla="*/ 0 w 406"/>
                <a:gd name="T9" fmla="*/ 0 h 115"/>
                <a:gd name="T10" fmla="*/ 0 60000 65536"/>
                <a:gd name="T11" fmla="*/ 0 60000 65536"/>
                <a:gd name="T12" fmla="*/ 0 60000 65536"/>
                <a:gd name="T13" fmla="*/ 0 60000 65536"/>
                <a:gd name="T14" fmla="*/ 0 60000 65536"/>
                <a:gd name="T15" fmla="*/ 0 w 406"/>
                <a:gd name="T16" fmla="*/ 0 h 115"/>
                <a:gd name="T17" fmla="*/ 406 w 406"/>
                <a:gd name="T18" fmla="*/ 115 h 115"/>
              </a:gdLst>
              <a:ahLst/>
              <a:cxnLst>
                <a:cxn ang="T10">
                  <a:pos x="T0" y="T1"/>
                </a:cxn>
                <a:cxn ang="T11">
                  <a:pos x="T2" y="T3"/>
                </a:cxn>
                <a:cxn ang="T12">
                  <a:pos x="T4" y="T5"/>
                </a:cxn>
                <a:cxn ang="T13">
                  <a:pos x="T6" y="T7"/>
                </a:cxn>
                <a:cxn ang="T14">
                  <a:pos x="T8" y="T9"/>
                </a:cxn>
              </a:cxnLst>
              <a:rect l="T15" t="T16" r="T17" b="T18"/>
              <a:pathLst>
                <a:path w="406" h="115">
                  <a:moveTo>
                    <a:pt x="0" y="0"/>
                  </a:moveTo>
                  <a:lnTo>
                    <a:pt x="396" y="114"/>
                  </a:lnTo>
                  <a:lnTo>
                    <a:pt x="405" y="114"/>
                  </a:lnTo>
                  <a:lnTo>
                    <a:pt x="12"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9" name="Freeform 162"/>
            <p:cNvSpPr>
              <a:spLocks/>
            </p:cNvSpPr>
            <p:nvPr/>
          </p:nvSpPr>
          <p:spPr bwMode="auto">
            <a:xfrm>
              <a:off x="4101" y="2836"/>
              <a:ext cx="408" cy="126"/>
            </a:xfrm>
            <a:custGeom>
              <a:avLst/>
              <a:gdLst>
                <a:gd name="T0" fmla="*/ 0 w 408"/>
                <a:gd name="T1" fmla="*/ 0 h 126"/>
                <a:gd name="T2" fmla="*/ 399 w 408"/>
                <a:gd name="T3" fmla="*/ 125 h 126"/>
                <a:gd name="T4" fmla="*/ 407 w 408"/>
                <a:gd name="T5" fmla="*/ 122 h 126"/>
                <a:gd name="T6" fmla="*/ 12 w 408"/>
                <a:gd name="T7" fmla="*/ 0 h 126"/>
                <a:gd name="T8" fmla="*/ 0 w 408"/>
                <a:gd name="T9" fmla="*/ 0 h 126"/>
                <a:gd name="T10" fmla="*/ 0 60000 65536"/>
                <a:gd name="T11" fmla="*/ 0 60000 65536"/>
                <a:gd name="T12" fmla="*/ 0 60000 65536"/>
                <a:gd name="T13" fmla="*/ 0 60000 65536"/>
                <a:gd name="T14" fmla="*/ 0 60000 65536"/>
                <a:gd name="T15" fmla="*/ 0 w 408"/>
                <a:gd name="T16" fmla="*/ 0 h 126"/>
                <a:gd name="T17" fmla="*/ 408 w 408"/>
                <a:gd name="T18" fmla="*/ 126 h 126"/>
              </a:gdLst>
              <a:ahLst/>
              <a:cxnLst>
                <a:cxn ang="T10">
                  <a:pos x="T0" y="T1"/>
                </a:cxn>
                <a:cxn ang="T11">
                  <a:pos x="T2" y="T3"/>
                </a:cxn>
                <a:cxn ang="T12">
                  <a:pos x="T4" y="T5"/>
                </a:cxn>
                <a:cxn ang="T13">
                  <a:pos x="T6" y="T7"/>
                </a:cxn>
                <a:cxn ang="T14">
                  <a:pos x="T8" y="T9"/>
                </a:cxn>
              </a:cxnLst>
              <a:rect l="T15" t="T16" r="T17" b="T18"/>
              <a:pathLst>
                <a:path w="408" h="126">
                  <a:moveTo>
                    <a:pt x="0" y="0"/>
                  </a:moveTo>
                  <a:lnTo>
                    <a:pt x="399" y="125"/>
                  </a:lnTo>
                  <a:lnTo>
                    <a:pt x="407" y="122"/>
                  </a:lnTo>
                  <a:lnTo>
                    <a:pt x="12"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0" name="Group 170"/>
          <p:cNvGrpSpPr>
            <a:grpSpLocks/>
          </p:cNvGrpSpPr>
          <p:nvPr/>
        </p:nvGrpSpPr>
        <p:grpSpPr bwMode="auto">
          <a:xfrm>
            <a:off x="8929688" y="3548063"/>
            <a:ext cx="796925" cy="1163637"/>
            <a:chOff x="4185" y="2121"/>
            <a:chExt cx="502" cy="733"/>
          </a:xfrm>
        </p:grpSpPr>
        <p:sp>
          <p:nvSpPr>
            <p:cNvPr id="171" name="Rectangle 164"/>
            <p:cNvSpPr>
              <a:spLocks noChangeArrowheads="1"/>
            </p:cNvSpPr>
            <p:nvPr/>
          </p:nvSpPr>
          <p:spPr bwMode="auto">
            <a:xfrm>
              <a:off x="4216" y="2146"/>
              <a:ext cx="471" cy="708"/>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72" name="Rectangle 165"/>
            <p:cNvSpPr>
              <a:spLocks noChangeArrowheads="1"/>
            </p:cNvSpPr>
            <p:nvPr/>
          </p:nvSpPr>
          <p:spPr bwMode="auto">
            <a:xfrm>
              <a:off x="4188" y="2121"/>
              <a:ext cx="471" cy="708"/>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73" name="Line 166"/>
            <p:cNvSpPr>
              <a:spLocks noChangeShapeType="1"/>
            </p:cNvSpPr>
            <p:nvPr/>
          </p:nvSpPr>
          <p:spPr bwMode="auto">
            <a:xfrm>
              <a:off x="4187" y="2270"/>
              <a:ext cx="47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 name="Line 167"/>
            <p:cNvSpPr>
              <a:spLocks noChangeShapeType="1"/>
            </p:cNvSpPr>
            <p:nvPr/>
          </p:nvSpPr>
          <p:spPr bwMode="auto">
            <a:xfrm>
              <a:off x="4194" y="2425"/>
              <a:ext cx="480"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5" name="Line 168"/>
            <p:cNvSpPr>
              <a:spLocks noChangeShapeType="1"/>
            </p:cNvSpPr>
            <p:nvPr/>
          </p:nvSpPr>
          <p:spPr bwMode="auto">
            <a:xfrm>
              <a:off x="4186" y="2569"/>
              <a:ext cx="48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 name="Line 169"/>
            <p:cNvSpPr>
              <a:spLocks noChangeShapeType="1"/>
            </p:cNvSpPr>
            <p:nvPr/>
          </p:nvSpPr>
          <p:spPr bwMode="auto">
            <a:xfrm>
              <a:off x="4185" y="2699"/>
              <a:ext cx="474"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77" name="Group 210"/>
          <p:cNvGrpSpPr>
            <a:grpSpLocks/>
          </p:cNvGrpSpPr>
          <p:nvPr/>
        </p:nvGrpSpPr>
        <p:grpSpPr bwMode="auto">
          <a:xfrm>
            <a:off x="7913688" y="5143500"/>
            <a:ext cx="1206500" cy="1163638"/>
            <a:chOff x="3545" y="3126"/>
            <a:chExt cx="760" cy="733"/>
          </a:xfrm>
        </p:grpSpPr>
        <p:sp>
          <p:nvSpPr>
            <p:cNvPr id="178" name="Freeform 171"/>
            <p:cNvSpPr>
              <a:spLocks/>
            </p:cNvSpPr>
            <p:nvPr/>
          </p:nvSpPr>
          <p:spPr bwMode="auto">
            <a:xfrm>
              <a:off x="3545" y="3184"/>
              <a:ext cx="760" cy="675"/>
            </a:xfrm>
            <a:custGeom>
              <a:avLst/>
              <a:gdLst>
                <a:gd name="T0" fmla="*/ 214 w 760"/>
                <a:gd name="T1" fmla="*/ 48 h 675"/>
                <a:gd name="T2" fmla="*/ 216 w 760"/>
                <a:gd name="T3" fmla="*/ 48 h 675"/>
                <a:gd name="T4" fmla="*/ 220 w 760"/>
                <a:gd name="T5" fmla="*/ 46 h 675"/>
                <a:gd name="T6" fmla="*/ 228 w 760"/>
                <a:gd name="T7" fmla="*/ 43 h 675"/>
                <a:gd name="T8" fmla="*/ 239 w 760"/>
                <a:gd name="T9" fmla="*/ 40 h 675"/>
                <a:gd name="T10" fmla="*/ 252 w 760"/>
                <a:gd name="T11" fmla="*/ 36 h 675"/>
                <a:gd name="T12" fmla="*/ 269 w 760"/>
                <a:gd name="T13" fmla="*/ 31 h 675"/>
                <a:gd name="T14" fmla="*/ 289 w 760"/>
                <a:gd name="T15" fmla="*/ 27 h 675"/>
                <a:gd name="T16" fmla="*/ 313 w 760"/>
                <a:gd name="T17" fmla="*/ 22 h 675"/>
                <a:gd name="T18" fmla="*/ 339 w 760"/>
                <a:gd name="T19" fmla="*/ 17 h 675"/>
                <a:gd name="T20" fmla="*/ 368 w 760"/>
                <a:gd name="T21" fmla="*/ 13 h 675"/>
                <a:gd name="T22" fmla="*/ 402 w 760"/>
                <a:gd name="T23" fmla="*/ 9 h 675"/>
                <a:gd name="T24" fmla="*/ 437 w 760"/>
                <a:gd name="T25" fmla="*/ 5 h 675"/>
                <a:gd name="T26" fmla="*/ 477 w 760"/>
                <a:gd name="T27" fmla="*/ 3 h 675"/>
                <a:gd name="T28" fmla="*/ 519 w 760"/>
                <a:gd name="T29" fmla="*/ 0 h 675"/>
                <a:gd name="T30" fmla="*/ 565 w 760"/>
                <a:gd name="T31" fmla="*/ 0 h 675"/>
                <a:gd name="T32" fmla="*/ 614 w 760"/>
                <a:gd name="T33" fmla="*/ 0 h 675"/>
                <a:gd name="T34" fmla="*/ 635 w 760"/>
                <a:gd name="T35" fmla="*/ 93 h 675"/>
                <a:gd name="T36" fmla="*/ 643 w 760"/>
                <a:gd name="T37" fmla="*/ 97 h 675"/>
                <a:gd name="T38" fmla="*/ 660 w 760"/>
                <a:gd name="T39" fmla="*/ 109 h 675"/>
                <a:gd name="T40" fmla="*/ 678 w 760"/>
                <a:gd name="T41" fmla="*/ 131 h 675"/>
                <a:gd name="T42" fmla="*/ 689 w 760"/>
                <a:gd name="T43" fmla="*/ 163 h 675"/>
                <a:gd name="T44" fmla="*/ 733 w 760"/>
                <a:gd name="T45" fmla="*/ 377 h 675"/>
                <a:gd name="T46" fmla="*/ 751 w 760"/>
                <a:gd name="T47" fmla="*/ 466 h 675"/>
                <a:gd name="T48" fmla="*/ 754 w 760"/>
                <a:gd name="T49" fmla="*/ 472 h 675"/>
                <a:gd name="T50" fmla="*/ 759 w 760"/>
                <a:gd name="T51" fmla="*/ 489 h 675"/>
                <a:gd name="T52" fmla="*/ 758 w 760"/>
                <a:gd name="T53" fmla="*/ 516 h 675"/>
                <a:gd name="T54" fmla="*/ 747 w 760"/>
                <a:gd name="T55" fmla="*/ 549 h 675"/>
                <a:gd name="T56" fmla="*/ 0 w 760"/>
                <a:gd name="T57" fmla="*/ 528 h 675"/>
                <a:gd name="T58" fmla="*/ 75 w 760"/>
                <a:gd name="T59" fmla="*/ 486 h 675"/>
                <a:gd name="T60" fmla="*/ 75 w 760"/>
                <a:gd name="T61" fmla="*/ 92 h 675"/>
                <a:gd name="T62" fmla="*/ 79 w 760"/>
                <a:gd name="T63" fmla="*/ 90 h 675"/>
                <a:gd name="T64" fmla="*/ 86 w 760"/>
                <a:gd name="T65" fmla="*/ 85 h 675"/>
                <a:gd name="T66" fmla="*/ 97 w 760"/>
                <a:gd name="T67" fmla="*/ 80 h 675"/>
                <a:gd name="T68" fmla="*/ 111 w 760"/>
                <a:gd name="T69" fmla="*/ 75 h 675"/>
                <a:gd name="T70" fmla="*/ 129 w 760"/>
                <a:gd name="T71" fmla="*/ 73 h 675"/>
                <a:gd name="T72" fmla="*/ 150 w 760"/>
                <a:gd name="T73" fmla="*/ 72 h 675"/>
                <a:gd name="T74" fmla="*/ 174 w 760"/>
                <a:gd name="T75" fmla="*/ 76 h 675"/>
                <a:gd name="T76" fmla="*/ 206 w 760"/>
                <a:gd name="T77" fmla="*/ 89 h 6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60"/>
                <a:gd name="T118" fmla="*/ 0 h 675"/>
                <a:gd name="T119" fmla="*/ 760 w 760"/>
                <a:gd name="T120" fmla="*/ 675 h 6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60" h="675">
                  <a:moveTo>
                    <a:pt x="206" y="89"/>
                  </a:moveTo>
                  <a:lnTo>
                    <a:pt x="214" y="48"/>
                  </a:lnTo>
                  <a:lnTo>
                    <a:pt x="216" y="48"/>
                  </a:lnTo>
                  <a:lnTo>
                    <a:pt x="218" y="47"/>
                  </a:lnTo>
                  <a:lnTo>
                    <a:pt x="220" y="46"/>
                  </a:lnTo>
                  <a:lnTo>
                    <a:pt x="224" y="45"/>
                  </a:lnTo>
                  <a:lnTo>
                    <a:pt x="228" y="43"/>
                  </a:lnTo>
                  <a:lnTo>
                    <a:pt x="233" y="42"/>
                  </a:lnTo>
                  <a:lnTo>
                    <a:pt x="239" y="40"/>
                  </a:lnTo>
                  <a:lnTo>
                    <a:pt x="245" y="38"/>
                  </a:lnTo>
                  <a:lnTo>
                    <a:pt x="252" y="36"/>
                  </a:lnTo>
                  <a:lnTo>
                    <a:pt x="260" y="33"/>
                  </a:lnTo>
                  <a:lnTo>
                    <a:pt x="269" y="31"/>
                  </a:lnTo>
                  <a:lnTo>
                    <a:pt x="279" y="29"/>
                  </a:lnTo>
                  <a:lnTo>
                    <a:pt x="289" y="27"/>
                  </a:lnTo>
                  <a:lnTo>
                    <a:pt x="301" y="24"/>
                  </a:lnTo>
                  <a:lnTo>
                    <a:pt x="313" y="22"/>
                  </a:lnTo>
                  <a:lnTo>
                    <a:pt x="325" y="19"/>
                  </a:lnTo>
                  <a:lnTo>
                    <a:pt x="339" y="17"/>
                  </a:lnTo>
                  <a:lnTo>
                    <a:pt x="354" y="15"/>
                  </a:lnTo>
                  <a:lnTo>
                    <a:pt x="368" y="13"/>
                  </a:lnTo>
                  <a:lnTo>
                    <a:pt x="385" y="11"/>
                  </a:lnTo>
                  <a:lnTo>
                    <a:pt x="402" y="9"/>
                  </a:lnTo>
                  <a:lnTo>
                    <a:pt x="419" y="7"/>
                  </a:lnTo>
                  <a:lnTo>
                    <a:pt x="437" y="5"/>
                  </a:lnTo>
                  <a:lnTo>
                    <a:pt x="457" y="4"/>
                  </a:lnTo>
                  <a:lnTo>
                    <a:pt x="477" y="3"/>
                  </a:lnTo>
                  <a:lnTo>
                    <a:pt x="498" y="1"/>
                  </a:lnTo>
                  <a:lnTo>
                    <a:pt x="519" y="0"/>
                  </a:lnTo>
                  <a:lnTo>
                    <a:pt x="542" y="0"/>
                  </a:lnTo>
                  <a:lnTo>
                    <a:pt x="565" y="0"/>
                  </a:lnTo>
                  <a:lnTo>
                    <a:pt x="589" y="0"/>
                  </a:lnTo>
                  <a:lnTo>
                    <a:pt x="614" y="0"/>
                  </a:lnTo>
                  <a:lnTo>
                    <a:pt x="641" y="16"/>
                  </a:lnTo>
                  <a:lnTo>
                    <a:pt x="635" y="93"/>
                  </a:lnTo>
                  <a:lnTo>
                    <a:pt x="637" y="93"/>
                  </a:lnTo>
                  <a:lnTo>
                    <a:pt x="643" y="97"/>
                  </a:lnTo>
                  <a:lnTo>
                    <a:pt x="650" y="102"/>
                  </a:lnTo>
                  <a:lnTo>
                    <a:pt x="660" y="109"/>
                  </a:lnTo>
                  <a:lnTo>
                    <a:pt x="669" y="119"/>
                  </a:lnTo>
                  <a:lnTo>
                    <a:pt x="678" y="131"/>
                  </a:lnTo>
                  <a:lnTo>
                    <a:pt x="685" y="146"/>
                  </a:lnTo>
                  <a:lnTo>
                    <a:pt x="689" y="163"/>
                  </a:lnTo>
                  <a:lnTo>
                    <a:pt x="750" y="221"/>
                  </a:lnTo>
                  <a:lnTo>
                    <a:pt x="733" y="377"/>
                  </a:lnTo>
                  <a:lnTo>
                    <a:pt x="635" y="429"/>
                  </a:lnTo>
                  <a:lnTo>
                    <a:pt x="751" y="466"/>
                  </a:lnTo>
                  <a:lnTo>
                    <a:pt x="753" y="468"/>
                  </a:lnTo>
                  <a:lnTo>
                    <a:pt x="754" y="472"/>
                  </a:lnTo>
                  <a:lnTo>
                    <a:pt x="756" y="480"/>
                  </a:lnTo>
                  <a:lnTo>
                    <a:pt x="759" y="489"/>
                  </a:lnTo>
                  <a:lnTo>
                    <a:pt x="759" y="501"/>
                  </a:lnTo>
                  <a:lnTo>
                    <a:pt x="758" y="516"/>
                  </a:lnTo>
                  <a:lnTo>
                    <a:pt x="754" y="532"/>
                  </a:lnTo>
                  <a:lnTo>
                    <a:pt x="747" y="549"/>
                  </a:lnTo>
                  <a:lnTo>
                    <a:pt x="439" y="674"/>
                  </a:lnTo>
                  <a:lnTo>
                    <a:pt x="0" y="528"/>
                  </a:lnTo>
                  <a:lnTo>
                    <a:pt x="8" y="511"/>
                  </a:lnTo>
                  <a:lnTo>
                    <a:pt x="75" y="486"/>
                  </a:lnTo>
                  <a:lnTo>
                    <a:pt x="75" y="93"/>
                  </a:lnTo>
                  <a:lnTo>
                    <a:pt x="75" y="92"/>
                  </a:lnTo>
                  <a:lnTo>
                    <a:pt x="77" y="91"/>
                  </a:lnTo>
                  <a:lnTo>
                    <a:pt x="79" y="90"/>
                  </a:lnTo>
                  <a:lnTo>
                    <a:pt x="82" y="87"/>
                  </a:lnTo>
                  <a:lnTo>
                    <a:pt x="86" y="85"/>
                  </a:lnTo>
                  <a:lnTo>
                    <a:pt x="91" y="82"/>
                  </a:lnTo>
                  <a:lnTo>
                    <a:pt x="97" y="80"/>
                  </a:lnTo>
                  <a:lnTo>
                    <a:pt x="104" y="77"/>
                  </a:lnTo>
                  <a:lnTo>
                    <a:pt x="111" y="75"/>
                  </a:lnTo>
                  <a:lnTo>
                    <a:pt x="120" y="74"/>
                  </a:lnTo>
                  <a:lnTo>
                    <a:pt x="129" y="73"/>
                  </a:lnTo>
                  <a:lnTo>
                    <a:pt x="139" y="72"/>
                  </a:lnTo>
                  <a:lnTo>
                    <a:pt x="150" y="72"/>
                  </a:lnTo>
                  <a:lnTo>
                    <a:pt x="161" y="74"/>
                  </a:lnTo>
                  <a:lnTo>
                    <a:pt x="174" y="76"/>
                  </a:lnTo>
                  <a:lnTo>
                    <a:pt x="187" y="80"/>
                  </a:lnTo>
                  <a:lnTo>
                    <a:pt x="206" y="89"/>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9" name="Freeform 172"/>
            <p:cNvSpPr>
              <a:spLocks/>
            </p:cNvSpPr>
            <p:nvPr/>
          </p:nvSpPr>
          <p:spPr bwMode="auto">
            <a:xfrm>
              <a:off x="3808" y="3170"/>
              <a:ext cx="245" cy="293"/>
            </a:xfrm>
            <a:custGeom>
              <a:avLst/>
              <a:gdLst>
                <a:gd name="T0" fmla="*/ 242 w 245"/>
                <a:gd name="T1" fmla="*/ 11 h 293"/>
                <a:gd name="T2" fmla="*/ 241 w 245"/>
                <a:gd name="T3" fmla="*/ 10 h 293"/>
                <a:gd name="T4" fmla="*/ 237 w 245"/>
                <a:gd name="T5" fmla="*/ 9 h 293"/>
                <a:gd name="T6" fmla="*/ 231 w 245"/>
                <a:gd name="T7" fmla="*/ 8 h 293"/>
                <a:gd name="T8" fmla="*/ 222 w 245"/>
                <a:gd name="T9" fmla="*/ 6 h 293"/>
                <a:gd name="T10" fmla="*/ 212 w 245"/>
                <a:gd name="T11" fmla="*/ 4 h 293"/>
                <a:gd name="T12" fmla="*/ 200 w 245"/>
                <a:gd name="T13" fmla="*/ 2 h 293"/>
                <a:gd name="T14" fmla="*/ 186 w 245"/>
                <a:gd name="T15" fmla="*/ 1 h 293"/>
                <a:gd name="T16" fmla="*/ 171 w 245"/>
                <a:gd name="T17" fmla="*/ 0 h 293"/>
                <a:gd name="T18" fmla="*/ 154 w 245"/>
                <a:gd name="T19" fmla="*/ 0 h 293"/>
                <a:gd name="T20" fmla="*/ 137 w 245"/>
                <a:gd name="T21" fmla="*/ 1 h 293"/>
                <a:gd name="T22" fmla="*/ 118 w 245"/>
                <a:gd name="T23" fmla="*/ 2 h 293"/>
                <a:gd name="T24" fmla="*/ 98 w 245"/>
                <a:gd name="T25" fmla="*/ 6 h 293"/>
                <a:gd name="T26" fmla="*/ 78 w 245"/>
                <a:gd name="T27" fmla="*/ 10 h 293"/>
                <a:gd name="T28" fmla="*/ 58 w 245"/>
                <a:gd name="T29" fmla="*/ 17 h 293"/>
                <a:gd name="T30" fmla="*/ 37 w 245"/>
                <a:gd name="T31" fmla="*/ 24 h 293"/>
                <a:gd name="T32" fmla="*/ 16 w 245"/>
                <a:gd name="T33" fmla="*/ 35 h 293"/>
                <a:gd name="T34" fmla="*/ 14 w 245"/>
                <a:gd name="T35" fmla="*/ 40 h 293"/>
                <a:gd name="T36" fmla="*/ 11 w 245"/>
                <a:gd name="T37" fmla="*/ 56 h 293"/>
                <a:gd name="T38" fmla="*/ 6 w 245"/>
                <a:gd name="T39" fmla="*/ 81 h 293"/>
                <a:gd name="T40" fmla="*/ 2 w 245"/>
                <a:gd name="T41" fmla="*/ 112 h 293"/>
                <a:gd name="T42" fmla="*/ 0 w 245"/>
                <a:gd name="T43" fmla="*/ 150 h 293"/>
                <a:gd name="T44" fmla="*/ 2 w 245"/>
                <a:gd name="T45" fmla="*/ 192 h 293"/>
                <a:gd name="T46" fmla="*/ 8 w 245"/>
                <a:gd name="T47" fmla="*/ 238 h 293"/>
                <a:gd name="T48" fmla="*/ 20 w 245"/>
                <a:gd name="T49" fmla="*/ 284 h 293"/>
                <a:gd name="T50" fmla="*/ 22 w 245"/>
                <a:gd name="T51" fmla="*/ 284 h 293"/>
                <a:gd name="T52" fmla="*/ 25 w 245"/>
                <a:gd name="T53" fmla="*/ 284 h 293"/>
                <a:gd name="T54" fmla="*/ 30 w 245"/>
                <a:gd name="T55" fmla="*/ 283 h 293"/>
                <a:gd name="T56" fmla="*/ 37 w 245"/>
                <a:gd name="T57" fmla="*/ 283 h 293"/>
                <a:gd name="T58" fmla="*/ 47 w 245"/>
                <a:gd name="T59" fmla="*/ 282 h 293"/>
                <a:gd name="T60" fmla="*/ 57 w 245"/>
                <a:gd name="T61" fmla="*/ 281 h 293"/>
                <a:gd name="T62" fmla="*/ 71 w 245"/>
                <a:gd name="T63" fmla="*/ 281 h 293"/>
                <a:gd name="T64" fmla="*/ 84 w 245"/>
                <a:gd name="T65" fmla="*/ 280 h 293"/>
                <a:gd name="T66" fmla="*/ 100 w 245"/>
                <a:gd name="T67" fmla="*/ 280 h 293"/>
                <a:gd name="T68" fmla="*/ 117 w 245"/>
                <a:gd name="T69" fmla="*/ 280 h 293"/>
                <a:gd name="T70" fmla="*/ 136 w 245"/>
                <a:gd name="T71" fmla="*/ 281 h 293"/>
                <a:gd name="T72" fmla="*/ 156 w 245"/>
                <a:gd name="T73" fmla="*/ 282 h 293"/>
                <a:gd name="T74" fmla="*/ 176 w 245"/>
                <a:gd name="T75" fmla="*/ 283 h 293"/>
                <a:gd name="T76" fmla="*/ 198 w 245"/>
                <a:gd name="T77" fmla="*/ 286 h 293"/>
                <a:gd name="T78" fmla="*/ 221 w 245"/>
                <a:gd name="T79" fmla="*/ 288 h 293"/>
                <a:gd name="T80" fmla="*/ 244 w 245"/>
                <a:gd name="T81" fmla="*/ 292 h 293"/>
                <a:gd name="T82" fmla="*/ 243 w 245"/>
                <a:gd name="T83" fmla="*/ 283 h 293"/>
                <a:gd name="T84" fmla="*/ 241 w 245"/>
                <a:gd name="T85" fmla="*/ 260 h 293"/>
                <a:gd name="T86" fmla="*/ 237 w 245"/>
                <a:gd name="T87" fmla="*/ 226 h 293"/>
                <a:gd name="T88" fmla="*/ 234 w 245"/>
                <a:gd name="T89" fmla="*/ 184 h 293"/>
                <a:gd name="T90" fmla="*/ 232 w 245"/>
                <a:gd name="T91" fmla="*/ 137 h 293"/>
                <a:gd name="T92" fmla="*/ 232 w 245"/>
                <a:gd name="T93" fmla="*/ 91 h 293"/>
                <a:gd name="T94" fmla="*/ 235 w 245"/>
                <a:gd name="T95" fmla="*/ 47 h 293"/>
                <a:gd name="T96" fmla="*/ 242 w 245"/>
                <a:gd name="T97" fmla="*/ 11 h 2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5"/>
                <a:gd name="T148" fmla="*/ 0 h 293"/>
                <a:gd name="T149" fmla="*/ 245 w 245"/>
                <a:gd name="T150" fmla="*/ 293 h 2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5" h="293">
                  <a:moveTo>
                    <a:pt x="242" y="11"/>
                  </a:moveTo>
                  <a:lnTo>
                    <a:pt x="241" y="10"/>
                  </a:lnTo>
                  <a:lnTo>
                    <a:pt x="237" y="9"/>
                  </a:lnTo>
                  <a:lnTo>
                    <a:pt x="231" y="8"/>
                  </a:lnTo>
                  <a:lnTo>
                    <a:pt x="222" y="6"/>
                  </a:lnTo>
                  <a:lnTo>
                    <a:pt x="212" y="4"/>
                  </a:lnTo>
                  <a:lnTo>
                    <a:pt x="200" y="2"/>
                  </a:lnTo>
                  <a:lnTo>
                    <a:pt x="186" y="1"/>
                  </a:lnTo>
                  <a:lnTo>
                    <a:pt x="171" y="0"/>
                  </a:lnTo>
                  <a:lnTo>
                    <a:pt x="154" y="0"/>
                  </a:lnTo>
                  <a:lnTo>
                    <a:pt x="137" y="1"/>
                  </a:lnTo>
                  <a:lnTo>
                    <a:pt x="118" y="2"/>
                  </a:lnTo>
                  <a:lnTo>
                    <a:pt x="98" y="6"/>
                  </a:lnTo>
                  <a:lnTo>
                    <a:pt x="78" y="10"/>
                  </a:lnTo>
                  <a:lnTo>
                    <a:pt x="58" y="17"/>
                  </a:lnTo>
                  <a:lnTo>
                    <a:pt x="37" y="24"/>
                  </a:lnTo>
                  <a:lnTo>
                    <a:pt x="16" y="35"/>
                  </a:lnTo>
                  <a:lnTo>
                    <a:pt x="14" y="40"/>
                  </a:lnTo>
                  <a:lnTo>
                    <a:pt x="11" y="56"/>
                  </a:lnTo>
                  <a:lnTo>
                    <a:pt x="6" y="81"/>
                  </a:lnTo>
                  <a:lnTo>
                    <a:pt x="2" y="112"/>
                  </a:lnTo>
                  <a:lnTo>
                    <a:pt x="0" y="150"/>
                  </a:lnTo>
                  <a:lnTo>
                    <a:pt x="2" y="192"/>
                  </a:lnTo>
                  <a:lnTo>
                    <a:pt x="8" y="238"/>
                  </a:lnTo>
                  <a:lnTo>
                    <a:pt x="20" y="284"/>
                  </a:lnTo>
                  <a:lnTo>
                    <a:pt x="22" y="284"/>
                  </a:lnTo>
                  <a:lnTo>
                    <a:pt x="25" y="284"/>
                  </a:lnTo>
                  <a:lnTo>
                    <a:pt x="30" y="283"/>
                  </a:lnTo>
                  <a:lnTo>
                    <a:pt x="37" y="283"/>
                  </a:lnTo>
                  <a:lnTo>
                    <a:pt x="47" y="282"/>
                  </a:lnTo>
                  <a:lnTo>
                    <a:pt x="57" y="281"/>
                  </a:lnTo>
                  <a:lnTo>
                    <a:pt x="71" y="281"/>
                  </a:lnTo>
                  <a:lnTo>
                    <a:pt x="84" y="280"/>
                  </a:lnTo>
                  <a:lnTo>
                    <a:pt x="100" y="280"/>
                  </a:lnTo>
                  <a:lnTo>
                    <a:pt x="117" y="280"/>
                  </a:lnTo>
                  <a:lnTo>
                    <a:pt x="136" y="281"/>
                  </a:lnTo>
                  <a:lnTo>
                    <a:pt x="156" y="282"/>
                  </a:lnTo>
                  <a:lnTo>
                    <a:pt x="176" y="283"/>
                  </a:lnTo>
                  <a:lnTo>
                    <a:pt x="198" y="286"/>
                  </a:lnTo>
                  <a:lnTo>
                    <a:pt x="221" y="288"/>
                  </a:lnTo>
                  <a:lnTo>
                    <a:pt x="244" y="292"/>
                  </a:lnTo>
                  <a:lnTo>
                    <a:pt x="243" y="283"/>
                  </a:lnTo>
                  <a:lnTo>
                    <a:pt x="241" y="260"/>
                  </a:lnTo>
                  <a:lnTo>
                    <a:pt x="237" y="226"/>
                  </a:lnTo>
                  <a:lnTo>
                    <a:pt x="234" y="184"/>
                  </a:lnTo>
                  <a:lnTo>
                    <a:pt x="232" y="137"/>
                  </a:lnTo>
                  <a:lnTo>
                    <a:pt x="232" y="91"/>
                  </a:lnTo>
                  <a:lnTo>
                    <a:pt x="235" y="47"/>
                  </a:lnTo>
                  <a:lnTo>
                    <a:pt x="242" y="1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0" name="Freeform 173"/>
            <p:cNvSpPr>
              <a:spLocks/>
            </p:cNvSpPr>
            <p:nvPr/>
          </p:nvSpPr>
          <p:spPr bwMode="auto">
            <a:xfrm>
              <a:off x="3835" y="3249"/>
              <a:ext cx="403" cy="292"/>
            </a:xfrm>
            <a:custGeom>
              <a:avLst/>
              <a:gdLst>
                <a:gd name="T0" fmla="*/ 2 w 403"/>
                <a:gd name="T1" fmla="*/ 220 h 292"/>
                <a:gd name="T2" fmla="*/ 0 w 403"/>
                <a:gd name="T3" fmla="*/ 256 h 292"/>
                <a:gd name="T4" fmla="*/ 262 w 403"/>
                <a:gd name="T5" fmla="*/ 291 h 292"/>
                <a:gd name="T6" fmla="*/ 264 w 403"/>
                <a:gd name="T7" fmla="*/ 290 h 292"/>
                <a:gd name="T8" fmla="*/ 269 w 403"/>
                <a:gd name="T9" fmla="*/ 287 h 292"/>
                <a:gd name="T10" fmla="*/ 278 w 403"/>
                <a:gd name="T11" fmla="*/ 283 h 292"/>
                <a:gd name="T12" fmla="*/ 288 w 403"/>
                <a:gd name="T13" fmla="*/ 276 h 292"/>
                <a:gd name="T14" fmla="*/ 301 w 403"/>
                <a:gd name="T15" fmla="*/ 268 h 292"/>
                <a:gd name="T16" fmla="*/ 315 w 403"/>
                <a:gd name="T17" fmla="*/ 257 h 292"/>
                <a:gd name="T18" fmla="*/ 329 w 403"/>
                <a:gd name="T19" fmla="*/ 244 h 292"/>
                <a:gd name="T20" fmla="*/ 343 w 403"/>
                <a:gd name="T21" fmla="*/ 230 h 292"/>
                <a:gd name="T22" fmla="*/ 358 w 403"/>
                <a:gd name="T23" fmla="*/ 213 h 292"/>
                <a:gd name="T24" fmla="*/ 371 w 403"/>
                <a:gd name="T25" fmla="*/ 195 h 292"/>
                <a:gd name="T26" fmla="*/ 382 w 403"/>
                <a:gd name="T27" fmla="*/ 175 h 292"/>
                <a:gd name="T28" fmla="*/ 391 w 403"/>
                <a:gd name="T29" fmla="*/ 152 h 292"/>
                <a:gd name="T30" fmla="*/ 398 w 403"/>
                <a:gd name="T31" fmla="*/ 128 h 292"/>
                <a:gd name="T32" fmla="*/ 402 w 403"/>
                <a:gd name="T33" fmla="*/ 102 h 292"/>
                <a:gd name="T34" fmla="*/ 402 w 403"/>
                <a:gd name="T35" fmla="*/ 74 h 292"/>
                <a:gd name="T36" fmla="*/ 397 w 403"/>
                <a:gd name="T37" fmla="*/ 43 h 292"/>
                <a:gd name="T38" fmla="*/ 396 w 403"/>
                <a:gd name="T39" fmla="*/ 41 h 292"/>
                <a:gd name="T40" fmla="*/ 394 w 403"/>
                <a:gd name="T41" fmla="*/ 37 h 292"/>
                <a:gd name="T42" fmla="*/ 389 w 403"/>
                <a:gd name="T43" fmla="*/ 30 h 292"/>
                <a:gd name="T44" fmla="*/ 384 w 403"/>
                <a:gd name="T45" fmla="*/ 23 h 292"/>
                <a:gd name="T46" fmla="*/ 376 w 403"/>
                <a:gd name="T47" fmla="*/ 15 h 292"/>
                <a:gd name="T48" fmla="*/ 367 w 403"/>
                <a:gd name="T49" fmla="*/ 8 h 292"/>
                <a:gd name="T50" fmla="*/ 357 w 403"/>
                <a:gd name="T51" fmla="*/ 3 h 292"/>
                <a:gd name="T52" fmla="*/ 345 w 403"/>
                <a:gd name="T53" fmla="*/ 0 h 292"/>
                <a:gd name="T54" fmla="*/ 347 w 403"/>
                <a:gd name="T55" fmla="*/ 5 h 292"/>
                <a:gd name="T56" fmla="*/ 351 w 403"/>
                <a:gd name="T57" fmla="*/ 18 h 292"/>
                <a:gd name="T58" fmla="*/ 355 w 403"/>
                <a:gd name="T59" fmla="*/ 37 h 292"/>
                <a:gd name="T60" fmla="*/ 360 w 403"/>
                <a:gd name="T61" fmla="*/ 63 h 292"/>
                <a:gd name="T62" fmla="*/ 361 w 403"/>
                <a:gd name="T63" fmla="*/ 95 h 292"/>
                <a:gd name="T64" fmla="*/ 358 w 403"/>
                <a:gd name="T65" fmla="*/ 129 h 292"/>
                <a:gd name="T66" fmla="*/ 348 w 403"/>
                <a:gd name="T67" fmla="*/ 166 h 292"/>
                <a:gd name="T68" fmla="*/ 332 w 403"/>
                <a:gd name="T69" fmla="*/ 205 h 292"/>
                <a:gd name="T70" fmla="*/ 331 w 403"/>
                <a:gd name="T71" fmla="*/ 206 h 292"/>
                <a:gd name="T72" fmla="*/ 330 w 403"/>
                <a:gd name="T73" fmla="*/ 207 h 292"/>
                <a:gd name="T74" fmla="*/ 327 w 403"/>
                <a:gd name="T75" fmla="*/ 209 h 292"/>
                <a:gd name="T76" fmla="*/ 324 w 403"/>
                <a:gd name="T77" fmla="*/ 213 h 292"/>
                <a:gd name="T78" fmla="*/ 319 w 403"/>
                <a:gd name="T79" fmla="*/ 215 h 292"/>
                <a:gd name="T80" fmla="*/ 314 w 403"/>
                <a:gd name="T81" fmla="*/ 219 h 292"/>
                <a:gd name="T82" fmla="*/ 307 w 403"/>
                <a:gd name="T83" fmla="*/ 223 h 292"/>
                <a:gd name="T84" fmla="*/ 300 w 403"/>
                <a:gd name="T85" fmla="*/ 226 h 292"/>
                <a:gd name="T86" fmla="*/ 292 w 403"/>
                <a:gd name="T87" fmla="*/ 229 h 292"/>
                <a:gd name="T88" fmla="*/ 283 w 403"/>
                <a:gd name="T89" fmla="*/ 232 h 292"/>
                <a:gd name="T90" fmla="*/ 273 w 403"/>
                <a:gd name="T91" fmla="*/ 234 h 292"/>
                <a:gd name="T92" fmla="*/ 262 w 403"/>
                <a:gd name="T93" fmla="*/ 236 h 292"/>
                <a:gd name="T94" fmla="*/ 250 w 403"/>
                <a:gd name="T95" fmla="*/ 236 h 292"/>
                <a:gd name="T96" fmla="*/ 237 w 403"/>
                <a:gd name="T97" fmla="*/ 236 h 292"/>
                <a:gd name="T98" fmla="*/ 223 w 403"/>
                <a:gd name="T99" fmla="*/ 234 h 292"/>
                <a:gd name="T100" fmla="*/ 208 w 403"/>
                <a:gd name="T101" fmla="*/ 231 h 292"/>
                <a:gd name="T102" fmla="*/ 208 w 403"/>
                <a:gd name="T103" fmla="*/ 270 h 292"/>
                <a:gd name="T104" fmla="*/ 9 w 403"/>
                <a:gd name="T105" fmla="*/ 248 h 292"/>
                <a:gd name="T106" fmla="*/ 2 w 403"/>
                <a:gd name="T107" fmla="*/ 220 h 2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3"/>
                <a:gd name="T163" fmla="*/ 0 h 292"/>
                <a:gd name="T164" fmla="*/ 403 w 403"/>
                <a:gd name="T165" fmla="*/ 292 h 2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3" h="292">
                  <a:moveTo>
                    <a:pt x="2" y="220"/>
                  </a:moveTo>
                  <a:lnTo>
                    <a:pt x="0" y="256"/>
                  </a:lnTo>
                  <a:lnTo>
                    <a:pt x="262" y="291"/>
                  </a:lnTo>
                  <a:lnTo>
                    <a:pt x="264" y="290"/>
                  </a:lnTo>
                  <a:lnTo>
                    <a:pt x="269" y="287"/>
                  </a:lnTo>
                  <a:lnTo>
                    <a:pt x="278" y="283"/>
                  </a:lnTo>
                  <a:lnTo>
                    <a:pt x="288" y="276"/>
                  </a:lnTo>
                  <a:lnTo>
                    <a:pt x="301" y="268"/>
                  </a:lnTo>
                  <a:lnTo>
                    <a:pt x="315" y="257"/>
                  </a:lnTo>
                  <a:lnTo>
                    <a:pt x="329" y="244"/>
                  </a:lnTo>
                  <a:lnTo>
                    <a:pt x="343" y="230"/>
                  </a:lnTo>
                  <a:lnTo>
                    <a:pt x="358" y="213"/>
                  </a:lnTo>
                  <a:lnTo>
                    <a:pt x="371" y="195"/>
                  </a:lnTo>
                  <a:lnTo>
                    <a:pt x="382" y="175"/>
                  </a:lnTo>
                  <a:lnTo>
                    <a:pt x="391" y="152"/>
                  </a:lnTo>
                  <a:lnTo>
                    <a:pt x="398" y="128"/>
                  </a:lnTo>
                  <a:lnTo>
                    <a:pt x="402" y="102"/>
                  </a:lnTo>
                  <a:lnTo>
                    <a:pt x="402" y="74"/>
                  </a:lnTo>
                  <a:lnTo>
                    <a:pt x="397" y="43"/>
                  </a:lnTo>
                  <a:lnTo>
                    <a:pt x="396" y="41"/>
                  </a:lnTo>
                  <a:lnTo>
                    <a:pt x="394" y="37"/>
                  </a:lnTo>
                  <a:lnTo>
                    <a:pt x="389" y="30"/>
                  </a:lnTo>
                  <a:lnTo>
                    <a:pt x="384" y="23"/>
                  </a:lnTo>
                  <a:lnTo>
                    <a:pt x="376" y="15"/>
                  </a:lnTo>
                  <a:lnTo>
                    <a:pt x="367" y="8"/>
                  </a:lnTo>
                  <a:lnTo>
                    <a:pt x="357" y="3"/>
                  </a:lnTo>
                  <a:lnTo>
                    <a:pt x="345" y="0"/>
                  </a:lnTo>
                  <a:lnTo>
                    <a:pt x="347" y="5"/>
                  </a:lnTo>
                  <a:lnTo>
                    <a:pt x="351" y="18"/>
                  </a:lnTo>
                  <a:lnTo>
                    <a:pt x="355" y="37"/>
                  </a:lnTo>
                  <a:lnTo>
                    <a:pt x="360" y="63"/>
                  </a:lnTo>
                  <a:lnTo>
                    <a:pt x="361" y="95"/>
                  </a:lnTo>
                  <a:lnTo>
                    <a:pt x="358" y="129"/>
                  </a:lnTo>
                  <a:lnTo>
                    <a:pt x="348" y="166"/>
                  </a:lnTo>
                  <a:lnTo>
                    <a:pt x="332" y="205"/>
                  </a:lnTo>
                  <a:lnTo>
                    <a:pt x="331" y="206"/>
                  </a:lnTo>
                  <a:lnTo>
                    <a:pt x="330" y="207"/>
                  </a:lnTo>
                  <a:lnTo>
                    <a:pt x="327" y="209"/>
                  </a:lnTo>
                  <a:lnTo>
                    <a:pt x="324" y="213"/>
                  </a:lnTo>
                  <a:lnTo>
                    <a:pt x="319" y="215"/>
                  </a:lnTo>
                  <a:lnTo>
                    <a:pt x="314" y="219"/>
                  </a:lnTo>
                  <a:lnTo>
                    <a:pt x="307" y="223"/>
                  </a:lnTo>
                  <a:lnTo>
                    <a:pt x="300" y="226"/>
                  </a:lnTo>
                  <a:lnTo>
                    <a:pt x="292" y="229"/>
                  </a:lnTo>
                  <a:lnTo>
                    <a:pt x="283" y="232"/>
                  </a:lnTo>
                  <a:lnTo>
                    <a:pt x="273" y="234"/>
                  </a:lnTo>
                  <a:lnTo>
                    <a:pt x="262" y="236"/>
                  </a:lnTo>
                  <a:lnTo>
                    <a:pt x="250" y="236"/>
                  </a:lnTo>
                  <a:lnTo>
                    <a:pt x="237" y="236"/>
                  </a:lnTo>
                  <a:lnTo>
                    <a:pt x="223" y="234"/>
                  </a:lnTo>
                  <a:lnTo>
                    <a:pt x="208" y="231"/>
                  </a:lnTo>
                  <a:lnTo>
                    <a:pt x="208" y="270"/>
                  </a:lnTo>
                  <a:lnTo>
                    <a:pt x="9" y="248"/>
                  </a:lnTo>
                  <a:lnTo>
                    <a:pt x="2" y="22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1" name="Freeform 174"/>
            <p:cNvSpPr>
              <a:spLocks/>
            </p:cNvSpPr>
            <p:nvPr/>
          </p:nvSpPr>
          <p:spPr bwMode="auto">
            <a:xfrm>
              <a:off x="3784" y="3535"/>
              <a:ext cx="296" cy="102"/>
            </a:xfrm>
            <a:custGeom>
              <a:avLst/>
              <a:gdLst>
                <a:gd name="T0" fmla="*/ 295 w 296"/>
                <a:gd name="T1" fmla="*/ 36 h 102"/>
                <a:gd name="T2" fmla="*/ 4 w 296"/>
                <a:gd name="T3" fmla="*/ 0 h 102"/>
                <a:gd name="T4" fmla="*/ 0 w 296"/>
                <a:gd name="T5" fmla="*/ 36 h 102"/>
                <a:gd name="T6" fmla="*/ 286 w 296"/>
                <a:gd name="T7" fmla="*/ 101 h 102"/>
                <a:gd name="T8" fmla="*/ 295 w 296"/>
                <a:gd name="T9" fmla="*/ 36 h 102"/>
                <a:gd name="T10" fmla="*/ 0 60000 65536"/>
                <a:gd name="T11" fmla="*/ 0 60000 65536"/>
                <a:gd name="T12" fmla="*/ 0 60000 65536"/>
                <a:gd name="T13" fmla="*/ 0 60000 65536"/>
                <a:gd name="T14" fmla="*/ 0 60000 65536"/>
                <a:gd name="T15" fmla="*/ 0 w 296"/>
                <a:gd name="T16" fmla="*/ 0 h 102"/>
                <a:gd name="T17" fmla="*/ 296 w 296"/>
                <a:gd name="T18" fmla="*/ 102 h 102"/>
              </a:gdLst>
              <a:ahLst/>
              <a:cxnLst>
                <a:cxn ang="T10">
                  <a:pos x="T0" y="T1"/>
                </a:cxn>
                <a:cxn ang="T11">
                  <a:pos x="T2" y="T3"/>
                </a:cxn>
                <a:cxn ang="T12">
                  <a:pos x="T4" y="T5"/>
                </a:cxn>
                <a:cxn ang="T13">
                  <a:pos x="T6" y="T7"/>
                </a:cxn>
                <a:cxn ang="T14">
                  <a:pos x="T8" y="T9"/>
                </a:cxn>
              </a:cxnLst>
              <a:rect l="T15" t="T16" r="T17" b="T18"/>
              <a:pathLst>
                <a:path w="296" h="102">
                  <a:moveTo>
                    <a:pt x="295" y="36"/>
                  </a:moveTo>
                  <a:lnTo>
                    <a:pt x="4" y="0"/>
                  </a:lnTo>
                  <a:lnTo>
                    <a:pt x="0" y="36"/>
                  </a:lnTo>
                  <a:lnTo>
                    <a:pt x="286" y="101"/>
                  </a:lnTo>
                  <a:lnTo>
                    <a:pt x="295" y="3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2" name="Freeform 175"/>
            <p:cNvSpPr>
              <a:spLocks/>
            </p:cNvSpPr>
            <p:nvPr/>
          </p:nvSpPr>
          <p:spPr bwMode="auto">
            <a:xfrm>
              <a:off x="3931" y="3568"/>
              <a:ext cx="127" cy="46"/>
            </a:xfrm>
            <a:custGeom>
              <a:avLst/>
              <a:gdLst>
                <a:gd name="T0" fmla="*/ 126 w 127"/>
                <a:gd name="T1" fmla="*/ 20 h 46"/>
                <a:gd name="T2" fmla="*/ 2 w 127"/>
                <a:gd name="T3" fmla="*/ 0 h 46"/>
                <a:gd name="T4" fmla="*/ 0 w 127"/>
                <a:gd name="T5" fmla="*/ 19 h 46"/>
                <a:gd name="T6" fmla="*/ 123 w 127"/>
                <a:gd name="T7" fmla="*/ 45 h 46"/>
                <a:gd name="T8" fmla="*/ 126 w 127"/>
                <a:gd name="T9" fmla="*/ 20 h 46"/>
                <a:gd name="T10" fmla="*/ 0 60000 65536"/>
                <a:gd name="T11" fmla="*/ 0 60000 65536"/>
                <a:gd name="T12" fmla="*/ 0 60000 65536"/>
                <a:gd name="T13" fmla="*/ 0 60000 65536"/>
                <a:gd name="T14" fmla="*/ 0 60000 65536"/>
                <a:gd name="T15" fmla="*/ 0 w 127"/>
                <a:gd name="T16" fmla="*/ 0 h 46"/>
                <a:gd name="T17" fmla="*/ 127 w 127"/>
                <a:gd name="T18" fmla="*/ 46 h 46"/>
              </a:gdLst>
              <a:ahLst/>
              <a:cxnLst>
                <a:cxn ang="T10">
                  <a:pos x="T0" y="T1"/>
                </a:cxn>
                <a:cxn ang="T11">
                  <a:pos x="T2" y="T3"/>
                </a:cxn>
                <a:cxn ang="T12">
                  <a:pos x="T4" y="T5"/>
                </a:cxn>
                <a:cxn ang="T13">
                  <a:pos x="T6" y="T7"/>
                </a:cxn>
                <a:cxn ang="T14">
                  <a:pos x="T8" y="T9"/>
                </a:cxn>
              </a:cxnLst>
              <a:rect l="T15" t="T16" r="T17" b="T18"/>
              <a:pathLst>
                <a:path w="127" h="46">
                  <a:moveTo>
                    <a:pt x="126" y="20"/>
                  </a:moveTo>
                  <a:lnTo>
                    <a:pt x="2" y="0"/>
                  </a:lnTo>
                  <a:lnTo>
                    <a:pt x="0" y="19"/>
                  </a:lnTo>
                  <a:lnTo>
                    <a:pt x="123" y="45"/>
                  </a:lnTo>
                  <a:lnTo>
                    <a:pt x="126" y="2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3" name="Freeform 176"/>
            <p:cNvSpPr>
              <a:spLocks/>
            </p:cNvSpPr>
            <p:nvPr/>
          </p:nvSpPr>
          <p:spPr bwMode="auto">
            <a:xfrm>
              <a:off x="3802" y="3545"/>
              <a:ext cx="86" cy="35"/>
            </a:xfrm>
            <a:custGeom>
              <a:avLst/>
              <a:gdLst>
                <a:gd name="T0" fmla="*/ 85 w 86"/>
                <a:gd name="T1" fmla="*/ 16 h 35"/>
                <a:gd name="T2" fmla="*/ 0 w 86"/>
                <a:gd name="T3" fmla="*/ 0 h 35"/>
                <a:gd name="T4" fmla="*/ 1 w 86"/>
                <a:gd name="T5" fmla="*/ 16 h 35"/>
                <a:gd name="T6" fmla="*/ 82 w 86"/>
                <a:gd name="T7" fmla="*/ 34 h 35"/>
                <a:gd name="T8" fmla="*/ 85 w 86"/>
                <a:gd name="T9" fmla="*/ 16 h 35"/>
                <a:gd name="T10" fmla="*/ 0 60000 65536"/>
                <a:gd name="T11" fmla="*/ 0 60000 65536"/>
                <a:gd name="T12" fmla="*/ 0 60000 65536"/>
                <a:gd name="T13" fmla="*/ 0 60000 65536"/>
                <a:gd name="T14" fmla="*/ 0 60000 65536"/>
                <a:gd name="T15" fmla="*/ 0 w 86"/>
                <a:gd name="T16" fmla="*/ 0 h 35"/>
                <a:gd name="T17" fmla="*/ 86 w 86"/>
                <a:gd name="T18" fmla="*/ 35 h 35"/>
              </a:gdLst>
              <a:ahLst/>
              <a:cxnLst>
                <a:cxn ang="T10">
                  <a:pos x="T0" y="T1"/>
                </a:cxn>
                <a:cxn ang="T11">
                  <a:pos x="T2" y="T3"/>
                </a:cxn>
                <a:cxn ang="T12">
                  <a:pos x="T4" y="T5"/>
                </a:cxn>
                <a:cxn ang="T13">
                  <a:pos x="T6" y="T7"/>
                </a:cxn>
                <a:cxn ang="T14">
                  <a:pos x="T8" y="T9"/>
                </a:cxn>
              </a:cxnLst>
              <a:rect l="T15" t="T16" r="T17" b="T18"/>
              <a:pathLst>
                <a:path w="86" h="35">
                  <a:moveTo>
                    <a:pt x="85" y="16"/>
                  </a:moveTo>
                  <a:lnTo>
                    <a:pt x="0" y="0"/>
                  </a:lnTo>
                  <a:lnTo>
                    <a:pt x="1" y="16"/>
                  </a:lnTo>
                  <a:lnTo>
                    <a:pt x="82" y="34"/>
                  </a:lnTo>
                  <a:lnTo>
                    <a:pt x="85"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4" name="Freeform 177"/>
            <p:cNvSpPr>
              <a:spLocks/>
            </p:cNvSpPr>
            <p:nvPr/>
          </p:nvSpPr>
          <p:spPr bwMode="auto">
            <a:xfrm>
              <a:off x="3591" y="3578"/>
              <a:ext cx="498" cy="176"/>
            </a:xfrm>
            <a:custGeom>
              <a:avLst/>
              <a:gdLst>
                <a:gd name="T0" fmla="*/ 0 w 498"/>
                <a:gd name="T1" fmla="*/ 53 h 176"/>
                <a:gd name="T2" fmla="*/ 1 w 498"/>
                <a:gd name="T3" fmla="*/ 53 h 176"/>
                <a:gd name="T4" fmla="*/ 4 w 498"/>
                <a:gd name="T5" fmla="*/ 52 h 176"/>
                <a:gd name="T6" fmla="*/ 9 w 498"/>
                <a:gd name="T7" fmla="*/ 51 h 176"/>
                <a:gd name="T8" fmla="*/ 16 w 498"/>
                <a:gd name="T9" fmla="*/ 50 h 176"/>
                <a:gd name="T10" fmla="*/ 23 w 498"/>
                <a:gd name="T11" fmla="*/ 48 h 176"/>
                <a:gd name="T12" fmla="*/ 32 w 498"/>
                <a:gd name="T13" fmla="*/ 46 h 176"/>
                <a:gd name="T14" fmla="*/ 42 w 498"/>
                <a:gd name="T15" fmla="*/ 43 h 176"/>
                <a:gd name="T16" fmla="*/ 53 w 498"/>
                <a:gd name="T17" fmla="*/ 41 h 176"/>
                <a:gd name="T18" fmla="*/ 64 w 498"/>
                <a:gd name="T19" fmla="*/ 37 h 176"/>
                <a:gd name="T20" fmla="*/ 75 w 498"/>
                <a:gd name="T21" fmla="*/ 34 h 176"/>
                <a:gd name="T22" fmla="*/ 86 w 498"/>
                <a:gd name="T23" fmla="*/ 29 h 176"/>
                <a:gd name="T24" fmla="*/ 96 w 498"/>
                <a:gd name="T25" fmla="*/ 25 h 176"/>
                <a:gd name="T26" fmla="*/ 107 w 498"/>
                <a:gd name="T27" fmla="*/ 19 h 176"/>
                <a:gd name="T28" fmla="*/ 116 w 498"/>
                <a:gd name="T29" fmla="*/ 14 h 176"/>
                <a:gd name="T30" fmla="*/ 125 w 498"/>
                <a:gd name="T31" fmla="*/ 7 h 176"/>
                <a:gd name="T32" fmla="*/ 132 w 498"/>
                <a:gd name="T33" fmla="*/ 0 h 176"/>
                <a:gd name="T34" fmla="*/ 497 w 498"/>
                <a:gd name="T35" fmla="*/ 89 h 176"/>
                <a:gd name="T36" fmla="*/ 496 w 498"/>
                <a:gd name="T37" fmla="*/ 90 h 176"/>
                <a:gd name="T38" fmla="*/ 494 w 498"/>
                <a:gd name="T39" fmla="*/ 92 h 176"/>
                <a:gd name="T40" fmla="*/ 491 w 498"/>
                <a:gd name="T41" fmla="*/ 95 h 176"/>
                <a:gd name="T42" fmla="*/ 486 w 498"/>
                <a:gd name="T43" fmla="*/ 100 h 176"/>
                <a:gd name="T44" fmla="*/ 481 w 498"/>
                <a:gd name="T45" fmla="*/ 105 h 176"/>
                <a:gd name="T46" fmla="*/ 474 w 498"/>
                <a:gd name="T47" fmla="*/ 111 h 176"/>
                <a:gd name="T48" fmla="*/ 468 w 498"/>
                <a:gd name="T49" fmla="*/ 118 h 176"/>
                <a:gd name="T50" fmla="*/ 459 w 498"/>
                <a:gd name="T51" fmla="*/ 124 h 176"/>
                <a:gd name="T52" fmla="*/ 451 w 498"/>
                <a:gd name="T53" fmla="*/ 132 h 176"/>
                <a:gd name="T54" fmla="*/ 442 w 498"/>
                <a:gd name="T55" fmla="*/ 139 h 176"/>
                <a:gd name="T56" fmla="*/ 433 w 498"/>
                <a:gd name="T57" fmla="*/ 146 h 176"/>
                <a:gd name="T58" fmla="*/ 423 w 498"/>
                <a:gd name="T59" fmla="*/ 153 h 176"/>
                <a:gd name="T60" fmla="*/ 413 w 498"/>
                <a:gd name="T61" fmla="*/ 160 h 176"/>
                <a:gd name="T62" fmla="*/ 404 w 498"/>
                <a:gd name="T63" fmla="*/ 165 h 176"/>
                <a:gd name="T64" fmla="*/ 394 w 498"/>
                <a:gd name="T65" fmla="*/ 171 h 176"/>
                <a:gd name="T66" fmla="*/ 385 w 498"/>
                <a:gd name="T67" fmla="*/ 175 h 176"/>
                <a:gd name="T68" fmla="*/ 0 w 498"/>
                <a:gd name="T69" fmla="*/ 53 h 1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8"/>
                <a:gd name="T106" fmla="*/ 0 h 176"/>
                <a:gd name="T107" fmla="*/ 498 w 498"/>
                <a:gd name="T108" fmla="*/ 176 h 17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8" h="176">
                  <a:moveTo>
                    <a:pt x="0" y="53"/>
                  </a:moveTo>
                  <a:lnTo>
                    <a:pt x="1" y="53"/>
                  </a:lnTo>
                  <a:lnTo>
                    <a:pt x="4" y="52"/>
                  </a:lnTo>
                  <a:lnTo>
                    <a:pt x="9" y="51"/>
                  </a:lnTo>
                  <a:lnTo>
                    <a:pt x="16" y="50"/>
                  </a:lnTo>
                  <a:lnTo>
                    <a:pt x="23" y="48"/>
                  </a:lnTo>
                  <a:lnTo>
                    <a:pt x="32" y="46"/>
                  </a:lnTo>
                  <a:lnTo>
                    <a:pt x="42" y="43"/>
                  </a:lnTo>
                  <a:lnTo>
                    <a:pt x="53" y="41"/>
                  </a:lnTo>
                  <a:lnTo>
                    <a:pt x="64" y="37"/>
                  </a:lnTo>
                  <a:lnTo>
                    <a:pt x="75" y="34"/>
                  </a:lnTo>
                  <a:lnTo>
                    <a:pt x="86" y="29"/>
                  </a:lnTo>
                  <a:lnTo>
                    <a:pt x="96" y="25"/>
                  </a:lnTo>
                  <a:lnTo>
                    <a:pt x="107" y="19"/>
                  </a:lnTo>
                  <a:lnTo>
                    <a:pt x="116" y="14"/>
                  </a:lnTo>
                  <a:lnTo>
                    <a:pt x="125" y="7"/>
                  </a:lnTo>
                  <a:lnTo>
                    <a:pt x="132" y="0"/>
                  </a:lnTo>
                  <a:lnTo>
                    <a:pt x="497" y="89"/>
                  </a:lnTo>
                  <a:lnTo>
                    <a:pt x="496" y="90"/>
                  </a:lnTo>
                  <a:lnTo>
                    <a:pt x="494" y="92"/>
                  </a:lnTo>
                  <a:lnTo>
                    <a:pt x="491" y="95"/>
                  </a:lnTo>
                  <a:lnTo>
                    <a:pt x="486" y="100"/>
                  </a:lnTo>
                  <a:lnTo>
                    <a:pt x="481" y="105"/>
                  </a:lnTo>
                  <a:lnTo>
                    <a:pt x="474" y="111"/>
                  </a:lnTo>
                  <a:lnTo>
                    <a:pt x="468" y="118"/>
                  </a:lnTo>
                  <a:lnTo>
                    <a:pt x="459" y="124"/>
                  </a:lnTo>
                  <a:lnTo>
                    <a:pt x="451" y="132"/>
                  </a:lnTo>
                  <a:lnTo>
                    <a:pt x="442" y="139"/>
                  </a:lnTo>
                  <a:lnTo>
                    <a:pt x="433" y="146"/>
                  </a:lnTo>
                  <a:lnTo>
                    <a:pt x="423" y="153"/>
                  </a:lnTo>
                  <a:lnTo>
                    <a:pt x="413" y="160"/>
                  </a:lnTo>
                  <a:lnTo>
                    <a:pt x="404" y="165"/>
                  </a:lnTo>
                  <a:lnTo>
                    <a:pt x="394" y="171"/>
                  </a:lnTo>
                  <a:lnTo>
                    <a:pt x="385" y="175"/>
                  </a:lnTo>
                  <a:lnTo>
                    <a:pt x="0" y="5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5" name="Freeform 178"/>
            <p:cNvSpPr>
              <a:spLocks/>
            </p:cNvSpPr>
            <p:nvPr/>
          </p:nvSpPr>
          <p:spPr bwMode="auto">
            <a:xfrm>
              <a:off x="4086" y="3560"/>
              <a:ext cx="178" cy="84"/>
            </a:xfrm>
            <a:custGeom>
              <a:avLst/>
              <a:gdLst>
                <a:gd name="T0" fmla="*/ 18 w 178"/>
                <a:gd name="T1" fmla="*/ 83 h 84"/>
                <a:gd name="T2" fmla="*/ 177 w 178"/>
                <a:gd name="T3" fmla="*/ 33 h 84"/>
                <a:gd name="T4" fmla="*/ 81 w 178"/>
                <a:gd name="T5" fmla="*/ 0 h 84"/>
                <a:gd name="T6" fmla="*/ 2 w 178"/>
                <a:gd name="T7" fmla="*/ 10 h 84"/>
                <a:gd name="T8" fmla="*/ 0 w 178"/>
                <a:gd name="T9" fmla="*/ 78 h 84"/>
                <a:gd name="T10" fmla="*/ 18 w 178"/>
                <a:gd name="T11" fmla="*/ 83 h 84"/>
                <a:gd name="T12" fmla="*/ 0 60000 65536"/>
                <a:gd name="T13" fmla="*/ 0 60000 65536"/>
                <a:gd name="T14" fmla="*/ 0 60000 65536"/>
                <a:gd name="T15" fmla="*/ 0 60000 65536"/>
                <a:gd name="T16" fmla="*/ 0 60000 65536"/>
                <a:gd name="T17" fmla="*/ 0 60000 65536"/>
                <a:gd name="T18" fmla="*/ 0 w 178"/>
                <a:gd name="T19" fmla="*/ 0 h 84"/>
                <a:gd name="T20" fmla="*/ 178 w 178"/>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178" h="84">
                  <a:moveTo>
                    <a:pt x="18" y="83"/>
                  </a:moveTo>
                  <a:lnTo>
                    <a:pt x="177" y="33"/>
                  </a:lnTo>
                  <a:lnTo>
                    <a:pt x="81" y="0"/>
                  </a:lnTo>
                  <a:lnTo>
                    <a:pt x="2" y="10"/>
                  </a:lnTo>
                  <a:lnTo>
                    <a:pt x="0" y="78"/>
                  </a:lnTo>
                  <a:lnTo>
                    <a:pt x="18" y="8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6" name="Freeform 179"/>
            <p:cNvSpPr>
              <a:spLocks/>
            </p:cNvSpPr>
            <p:nvPr/>
          </p:nvSpPr>
          <p:spPr bwMode="auto">
            <a:xfrm>
              <a:off x="3629" y="3202"/>
              <a:ext cx="95" cy="399"/>
            </a:xfrm>
            <a:custGeom>
              <a:avLst/>
              <a:gdLst>
                <a:gd name="T0" fmla="*/ 94 w 95"/>
                <a:gd name="T1" fmla="*/ 9 h 399"/>
                <a:gd name="T2" fmla="*/ 94 w 95"/>
                <a:gd name="T3" fmla="*/ 9 h 399"/>
                <a:gd name="T4" fmla="*/ 92 w 95"/>
                <a:gd name="T5" fmla="*/ 8 h 399"/>
                <a:gd name="T6" fmla="*/ 90 w 95"/>
                <a:gd name="T7" fmla="*/ 7 h 399"/>
                <a:gd name="T8" fmla="*/ 86 w 95"/>
                <a:gd name="T9" fmla="*/ 6 h 399"/>
                <a:gd name="T10" fmla="*/ 82 w 95"/>
                <a:gd name="T11" fmla="*/ 4 h 399"/>
                <a:gd name="T12" fmla="*/ 77 w 95"/>
                <a:gd name="T13" fmla="*/ 3 h 399"/>
                <a:gd name="T14" fmla="*/ 71 w 95"/>
                <a:gd name="T15" fmla="*/ 2 h 399"/>
                <a:gd name="T16" fmla="*/ 65 w 95"/>
                <a:gd name="T17" fmla="*/ 0 h 399"/>
                <a:gd name="T18" fmla="*/ 58 w 95"/>
                <a:gd name="T19" fmla="*/ 0 h 399"/>
                <a:gd name="T20" fmla="*/ 50 w 95"/>
                <a:gd name="T21" fmla="*/ 0 h 399"/>
                <a:gd name="T22" fmla="*/ 43 w 95"/>
                <a:gd name="T23" fmla="*/ 1 h 399"/>
                <a:gd name="T24" fmla="*/ 34 w 95"/>
                <a:gd name="T25" fmla="*/ 2 h 399"/>
                <a:gd name="T26" fmla="*/ 26 w 95"/>
                <a:gd name="T27" fmla="*/ 5 h 399"/>
                <a:gd name="T28" fmla="*/ 18 w 95"/>
                <a:gd name="T29" fmla="*/ 8 h 399"/>
                <a:gd name="T30" fmla="*/ 9 w 95"/>
                <a:gd name="T31" fmla="*/ 13 h 399"/>
                <a:gd name="T32" fmla="*/ 0 w 95"/>
                <a:gd name="T33" fmla="*/ 19 h 399"/>
                <a:gd name="T34" fmla="*/ 0 w 95"/>
                <a:gd name="T35" fmla="*/ 398 h 399"/>
                <a:gd name="T36" fmla="*/ 0 w 95"/>
                <a:gd name="T37" fmla="*/ 398 h 399"/>
                <a:gd name="T38" fmla="*/ 2 w 95"/>
                <a:gd name="T39" fmla="*/ 398 h 399"/>
                <a:gd name="T40" fmla="*/ 5 w 95"/>
                <a:gd name="T41" fmla="*/ 398 h 399"/>
                <a:gd name="T42" fmla="*/ 9 w 95"/>
                <a:gd name="T43" fmla="*/ 397 h 399"/>
                <a:gd name="T44" fmla="*/ 13 w 95"/>
                <a:gd name="T45" fmla="*/ 396 h 399"/>
                <a:gd name="T46" fmla="*/ 18 w 95"/>
                <a:gd name="T47" fmla="*/ 396 h 399"/>
                <a:gd name="T48" fmla="*/ 24 w 95"/>
                <a:gd name="T49" fmla="*/ 394 h 399"/>
                <a:gd name="T50" fmla="*/ 31 w 95"/>
                <a:gd name="T51" fmla="*/ 392 h 399"/>
                <a:gd name="T52" fmla="*/ 38 w 95"/>
                <a:gd name="T53" fmla="*/ 390 h 399"/>
                <a:gd name="T54" fmla="*/ 45 w 95"/>
                <a:gd name="T55" fmla="*/ 388 h 399"/>
                <a:gd name="T56" fmla="*/ 54 w 95"/>
                <a:gd name="T57" fmla="*/ 385 h 399"/>
                <a:gd name="T58" fmla="*/ 61 w 95"/>
                <a:gd name="T59" fmla="*/ 381 h 399"/>
                <a:gd name="T60" fmla="*/ 70 w 95"/>
                <a:gd name="T61" fmla="*/ 376 h 399"/>
                <a:gd name="T62" fmla="*/ 78 w 95"/>
                <a:gd name="T63" fmla="*/ 372 h 399"/>
                <a:gd name="T64" fmla="*/ 86 w 95"/>
                <a:gd name="T65" fmla="*/ 366 h 399"/>
                <a:gd name="T66" fmla="*/ 94 w 95"/>
                <a:gd name="T67" fmla="*/ 360 h 399"/>
                <a:gd name="T68" fmla="*/ 94 w 95"/>
                <a:gd name="T69" fmla="*/ 9 h 3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5"/>
                <a:gd name="T106" fmla="*/ 0 h 399"/>
                <a:gd name="T107" fmla="*/ 95 w 95"/>
                <a:gd name="T108" fmla="*/ 399 h 3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5" h="399">
                  <a:moveTo>
                    <a:pt x="94" y="9"/>
                  </a:moveTo>
                  <a:lnTo>
                    <a:pt x="94" y="9"/>
                  </a:lnTo>
                  <a:lnTo>
                    <a:pt x="92" y="8"/>
                  </a:lnTo>
                  <a:lnTo>
                    <a:pt x="90" y="7"/>
                  </a:lnTo>
                  <a:lnTo>
                    <a:pt x="86" y="6"/>
                  </a:lnTo>
                  <a:lnTo>
                    <a:pt x="82" y="4"/>
                  </a:lnTo>
                  <a:lnTo>
                    <a:pt x="77" y="3"/>
                  </a:lnTo>
                  <a:lnTo>
                    <a:pt x="71" y="2"/>
                  </a:lnTo>
                  <a:lnTo>
                    <a:pt x="65" y="0"/>
                  </a:lnTo>
                  <a:lnTo>
                    <a:pt x="58" y="0"/>
                  </a:lnTo>
                  <a:lnTo>
                    <a:pt x="50" y="0"/>
                  </a:lnTo>
                  <a:lnTo>
                    <a:pt x="43" y="1"/>
                  </a:lnTo>
                  <a:lnTo>
                    <a:pt x="34" y="2"/>
                  </a:lnTo>
                  <a:lnTo>
                    <a:pt x="26" y="5"/>
                  </a:lnTo>
                  <a:lnTo>
                    <a:pt x="18" y="8"/>
                  </a:lnTo>
                  <a:lnTo>
                    <a:pt x="9" y="13"/>
                  </a:lnTo>
                  <a:lnTo>
                    <a:pt x="0" y="19"/>
                  </a:lnTo>
                  <a:lnTo>
                    <a:pt x="0" y="398"/>
                  </a:lnTo>
                  <a:lnTo>
                    <a:pt x="2" y="398"/>
                  </a:lnTo>
                  <a:lnTo>
                    <a:pt x="5" y="398"/>
                  </a:lnTo>
                  <a:lnTo>
                    <a:pt x="9" y="397"/>
                  </a:lnTo>
                  <a:lnTo>
                    <a:pt x="13" y="396"/>
                  </a:lnTo>
                  <a:lnTo>
                    <a:pt x="18" y="396"/>
                  </a:lnTo>
                  <a:lnTo>
                    <a:pt x="24" y="394"/>
                  </a:lnTo>
                  <a:lnTo>
                    <a:pt x="31" y="392"/>
                  </a:lnTo>
                  <a:lnTo>
                    <a:pt x="38" y="390"/>
                  </a:lnTo>
                  <a:lnTo>
                    <a:pt x="45" y="388"/>
                  </a:lnTo>
                  <a:lnTo>
                    <a:pt x="54" y="385"/>
                  </a:lnTo>
                  <a:lnTo>
                    <a:pt x="61" y="381"/>
                  </a:lnTo>
                  <a:lnTo>
                    <a:pt x="70" y="376"/>
                  </a:lnTo>
                  <a:lnTo>
                    <a:pt x="78" y="372"/>
                  </a:lnTo>
                  <a:lnTo>
                    <a:pt x="86" y="366"/>
                  </a:lnTo>
                  <a:lnTo>
                    <a:pt x="94" y="360"/>
                  </a:lnTo>
                  <a:lnTo>
                    <a:pt x="94"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7" name="Freeform 180"/>
            <p:cNvSpPr>
              <a:spLocks/>
            </p:cNvSpPr>
            <p:nvPr/>
          </p:nvSpPr>
          <p:spPr bwMode="auto">
            <a:xfrm>
              <a:off x="3631" y="3206"/>
              <a:ext cx="82" cy="336"/>
            </a:xfrm>
            <a:custGeom>
              <a:avLst/>
              <a:gdLst>
                <a:gd name="T0" fmla="*/ 81 w 82"/>
                <a:gd name="T1" fmla="*/ 8 h 336"/>
                <a:gd name="T2" fmla="*/ 81 w 82"/>
                <a:gd name="T3" fmla="*/ 8 h 336"/>
                <a:gd name="T4" fmla="*/ 79 w 82"/>
                <a:gd name="T5" fmla="*/ 7 h 336"/>
                <a:gd name="T6" fmla="*/ 77 w 82"/>
                <a:gd name="T7" fmla="*/ 6 h 336"/>
                <a:gd name="T8" fmla="*/ 74 w 82"/>
                <a:gd name="T9" fmla="*/ 5 h 336"/>
                <a:gd name="T10" fmla="*/ 70 w 82"/>
                <a:gd name="T11" fmla="*/ 4 h 336"/>
                <a:gd name="T12" fmla="*/ 66 w 82"/>
                <a:gd name="T13" fmla="*/ 2 h 336"/>
                <a:gd name="T14" fmla="*/ 61 w 82"/>
                <a:gd name="T15" fmla="*/ 2 h 336"/>
                <a:gd name="T16" fmla="*/ 56 w 82"/>
                <a:gd name="T17" fmla="*/ 0 h 336"/>
                <a:gd name="T18" fmla="*/ 50 w 82"/>
                <a:gd name="T19" fmla="*/ 0 h 336"/>
                <a:gd name="T20" fmla="*/ 43 w 82"/>
                <a:gd name="T21" fmla="*/ 0 h 336"/>
                <a:gd name="T22" fmla="*/ 37 w 82"/>
                <a:gd name="T23" fmla="*/ 0 h 336"/>
                <a:gd name="T24" fmla="*/ 30 w 82"/>
                <a:gd name="T25" fmla="*/ 2 h 336"/>
                <a:gd name="T26" fmla="*/ 23 w 82"/>
                <a:gd name="T27" fmla="*/ 4 h 336"/>
                <a:gd name="T28" fmla="*/ 15 w 82"/>
                <a:gd name="T29" fmla="*/ 7 h 336"/>
                <a:gd name="T30" fmla="*/ 8 w 82"/>
                <a:gd name="T31" fmla="*/ 11 h 336"/>
                <a:gd name="T32" fmla="*/ 0 w 82"/>
                <a:gd name="T33" fmla="*/ 16 h 336"/>
                <a:gd name="T34" fmla="*/ 0 w 82"/>
                <a:gd name="T35" fmla="*/ 335 h 336"/>
                <a:gd name="T36" fmla="*/ 0 w 82"/>
                <a:gd name="T37" fmla="*/ 335 h 336"/>
                <a:gd name="T38" fmla="*/ 2 w 82"/>
                <a:gd name="T39" fmla="*/ 335 h 336"/>
                <a:gd name="T40" fmla="*/ 5 w 82"/>
                <a:gd name="T41" fmla="*/ 335 h 336"/>
                <a:gd name="T42" fmla="*/ 8 w 82"/>
                <a:gd name="T43" fmla="*/ 334 h 336"/>
                <a:gd name="T44" fmla="*/ 11 w 82"/>
                <a:gd name="T45" fmla="*/ 334 h 336"/>
                <a:gd name="T46" fmla="*/ 16 w 82"/>
                <a:gd name="T47" fmla="*/ 333 h 336"/>
                <a:gd name="T48" fmla="*/ 21 w 82"/>
                <a:gd name="T49" fmla="*/ 332 h 336"/>
                <a:gd name="T50" fmla="*/ 27 w 82"/>
                <a:gd name="T51" fmla="*/ 330 h 336"/>
                <a:gd name="T52" fmla="*/ 33 w 82"/>
                <a:gd name="T53" fmla="*/ 328 h 336"/>
                <a:gd name="T54" fmla="*/ 40 w 82"/>
                <a:gd name="T55" fmla="*/ 326 h 336"/>
                <a:gd name="T56" fmla="*/ 46 w 82"/>
                <a:gd name="T57" fmla="*/ 323 h 336"/>
                <a:gd name="T58" fmla="*/ 53 w 82"/>
                <a:gd name="T59" fmla="*/ 320 h 336"/>
                <a:gd name="T60" fmla="*/ 60 w 82"/>
                <a:gd name="T61" fmla="*/ 317 h 336"/>
                <a:gd name="T62" fmla="*/ 67 w 82"/>
                <a:gd name="T63" fmla="*/ 312 h 336"/>
                <a:gd name="T64" fmla="*/ 74 w 82"/>
                <a:gd name="T65" fmla="*/ 308 h 336"/>
                <a:gd name="T66" fmla="*/ 81 w 82"/>
                <a:gd name="T67" fmla="*/ 302 h 336"/>
                <a:gd name="T68" fmla="*/ 81 w 82"/>
                <a:gd name="T69" fmla="*/ 8 h 3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2"/>
                <a:gd name="T106" fmla="*/ 0 h 336"/>
                <a:gd name="T107" fmla="*/ 82 w 82"/>
                <a:gd name="T108" fmla="*/ 336 h 3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2" h="336">
                  <a:moveTo>
                    <a:pt x="81" y="8"/>
                  </a:moveTo>
                  <a:lnTo>
                    <a:pt x="81" y="8"/>
                  </a:lnTo>
                  <a:lnTo>
                    <a:pt x="79" y="7"/>
                  </a:lnTo>
                  <a:lnTo>
                    <a:pt x="77" y="6"/>
                  </a:lnTo>
                  <a:lnTo>
                    <a:pt x="74" y="5"/>
                  </a:lnTo>
                  <a:lnTo>
                    <a:pt x="70" y="4"/>
                  </a:lnTo>
                  <a:lnTo>
                    <a:pt x="66" y="2"/>
                  </a:lnTo>
                  <a:lnTo>
                    <a:pt x="61" y="2"/>
                  </a:lnTo>
                  <a:lnTo>
                    <a:pt x="56" y="0"/>
                  </a:lnTo>
                  <a:lnTo>
                    <a:pt x="50" y="0"/>
                  </a:lnTo>
                  <a:lnTo>
                    <a:pt x="43" y="0"/>
                  </a:lnTo>
                  <a:lnTo>
                    <a:pt x="37" y="0"/>
                  </a:lnTo>
                  <a:lnTo>
                    <a:pt x="30" y="2"/>
                  </a:lnTo>
                  <a:lnTo>
                    <a:pt x="23" y="4"/>
                  </a:lnTo>
                  <a:lnTo>
                    <a:pt x="15" y="7"/>
                  </a:lnTo>
                  <a:lnTo>
                    <a:pt x="8" y="11"/>
                  </a:lnTo>
                  <a:lnTo>
                    <a:pt x="0" y="16"/>
                  </a:lnTo>
                  <a:lnTo>
                    <a:pt x="0" y="335"/>
                  </a:lnTo>
                  <a:lnTo>
                    <a:pt x="2" y="335"/>
                  </a:lnTo>
                  <a:lnTo>
                    <a:pt x="5" y="335"/>
                  </a:lnTo>
                  <a:lnTo>
                    <a:pt x="8" y="334"/>
                  </a:lnTo>
                  <a:lnTo>
                    <a:pt x="11" y="334"/>
                  </a:lnTo>
                  <a:lnTo>
                    <a:pt x="16" y="333"/>
                  </a:lnTo>
                  <a:lnTo>
                    <a:pt x="21" y="332"/>
                  </a:lnTo>
                  <a:lnTo>
                    <a:pt x="27" y="330"/>
                  </a:lnTo>
                  <a:lnTo>
                    <a:pt x="33" y="328"/>
                  </a:lnTo>
                  <a:lnTo>
                    <a:pt x="40" y="326"/>
                  </a:lnTo>
                  <a:lnTo>
                    <a:pt x="46" y="323"/>
                  </a:lnTo>
                  <a:lnTo>
                    <a:pt x="53" y="320"/>
                  </a:lnTo>
                  <a:lnTo>
                    <a:pt x="60" y="317"/>
                  </a:lnTo>
                  <a:lnTo>
                    <a:pt x="67" y="312"/>
                  </a:lnTo>
                  <a:lnTo>
                    <a:pt x="74" y="308"/>
                  </a:lnTo>
                  <a:lnTo>
                    <a:pt x="81" y="302"/>
                  </a:lnTo>
                  <a:lnTo>
                    <a:pt x="81"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8" name="Freeform 181"/>
            <p:cNvSpPr>
              <a:spLocks/>
            </p:cNvSpPr>
            <p:nvPr/>
          </p:nvSpPr>
          <p:spPr bwMode="auto">
            <a:xfrm>
              <a:off x="3634" y="3209"/>
              <a:ext cx="68" cy="274"/>
            </a:xfrm>
            <a:custGeom>
              <a:avLst/>
              <a:gdLst>
                <a:gd name="T0" fmla="*/ 67 w 68"/>
                <a:gd name="T1" fmla="*/ 6 h 274"/>
                <a:gd name="T2" fmla="*/ 67 w 68"/>
                <a:gd name="T3" fmla="*/ 6 h 274"/>
                <a:gd name="T4" fmla="*/ 66 w 68"/>
                <a:gd name="T5" fmla="*/ 6 h 274"/>
                <a:gd name="T6" fmla="*/ 64 w 68"/>
                <a:gd name="T7" fmla="*/ 5 h 274"/>
                <a:gd name="T8" fmla="*/ 61 w 68"/>
                <a:gd name="T9" fmla="*/ 4 h 274"/>
                <a:gd name="T10" fmla="*/ 58 w 68"/>
                <a:gd name="T11" fmla="*/ 3 h 274"/>
                <a:gd name="T12" fmla="*/ 55 w 68"/>
                <a:gd name="T13" fmla="*/ 2 h 274"/>
                <a:gd name="T14" fmla="*/ 51 w 68"/>
                <a:gd name="T15" fmla="*/ 1 h 274"/>
                <a:gd name="T16" fmla="*/ 47 w 68"/>
                <a:gd name="T17" fmla="*/ 0 h 274"/>
                <a:gd name="T18" fmla="*/ 41 w 68"/>
                <a:gd name="T19" fmla="*/ 0 h 274"/>
                <a:gd name="T20" fmla="*/ 36 w 68"/>
                <a:gd name="T21" fmla="*/ 0 h 274"/>
                <a:gd name="T22" fmla="*/ 30 w 68"/>
                <a:gd name="T23" fmla="*/ 0 h 274"/>
                <a:gd name="T24" fmla="*/ 25 w 68"/>
                <a:gd name="T25" fmla="*/ 1 h 274"/>
                <a:gd name="T26" fmla="*/ 19 w 68"/>
                <a:gd name="T27" fmla="*/ 3 h 274"/>
                <a:gd name="T28" fmla="*/ 12 w 68"/>
                <a:gd name="T29" fmla="*/ 6 h 274"/>
                <a:gd name="T30" fmla="*/ 6 w 68"/>
                <a:gd name="T31" fmla="*/ 9 h 274"/>
                <a:gd name="T32" fmla="*/ 0 w 68"/>
                <a:gd name="T33" fmla="*/ 13 h 274"/>
                <a:gd name="T34" fmla="*/ 0 w 68"/>
                <a:gd name="T35" fmla="*/ 273 h 274"/>
                <a:gd name="T36" fmla="*/ 0 w 68"/>
                <a:gd name="T37" fmla="*/ 273 h 274"/>
                <a:gd name="T38" fmla="*/ 1 w 68"/>
                <a:gd name="T39" fmla="*/ 273 h 274"/>
                <a:gd name="T40" fmla="*/ 3 w 68"/>
                <a:gd name="T41" fmla="*/ 273 h 274"/>
                <a:gd name="T42" fmla="*/ 6 w 68"/>
                <a:gd name="T43" fmla="*/ 272 h 274"/>
                <a:gd name="T44" fmla="*/ 10 w 68"/>
                <a:gd name="T45" fmla="*/ 272 h 274"/>
                <a:gd name="T46" fmla="*/ 13 w 68"/>
                <a:gd name="T47" fmla="*/ 271 h 274"/>
                <a:gd name="T48" fmla="*/ 17 w 68"/>
                <a:gd name="T49" fmla="*/ 270 h 274"/>
                <a:gd name="T50" fmla="*/ 22 w 68"/>
                <a:gd name="T51" fmla="*/ 269 h 274"/>
                <a:gd name="T52" fmla="*/ 27 w 68"/>
                <a:gd name="T53" fmla="*/ 267 h 274"/>
                <a:gd name="T54" fmla="*/ 32 w 68"/>
                <a:gd name="T55" fmla="*/ 266 h 274"/>
                <a:gd name="T56" fmla="*/ 38 w 68"/>
                <a:gd name="T57" fmla="*/ 264 h 274"/>
                <a:gd name="T58" fmla="*/ 44 w 68"/>
                <a:gd name="T59" fmla="*/ 261 h 274"/>
                <a:gd name="T60" fmla="*/ 50 w 68"/>
                <a:gd name="T61" fmla="*/ 258 h 274"/>
                <a:gd name="T62" fmla="*/ 55 w 68"/>
                <a:gd name="T63" fmla="*/ 255 h 274"/>
                <a:gd name="T64" fmla="*/ 61 w 68"/>
                <a:gd name="T65" fmla="*/ 250 h 274"/>
                <a:gd name="T66" fmla="*/ 67 w 68"/>
                <a:gd name="T67" fmla="*/ 246 h 274"/>
                <a:gd name="T68" fmla="*/ 67 w 68"/>
                <a:gd name="T69" fmla="*/ 6 h 2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274"/>
                <a:gd name="T107" fmla="*/ 68 w 68"/>
                <a:gd name="T108" fmla="*/ 274 h 2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274">
                  <a:moveTo>
                    <a:pt x="67" y="6"/>
                  </a:moveTo>
                  <a:lnTo>
                    <a:pt x="67" y="6"/>
                  </a:lnTo>
                  <a:lnTo>
                    <a:pt x="66" y="6"/>
                  </a:lnTo>
                  <a:lnTo>
                    <a:pt x="64" y="5"/>
                  </a:lnTo>
                  <a:lnTo>
                    <a:pt x="61" y="4"/>
                  </a:lnTo>
                  <a:lnTo>
                    <a:pt x="58" y="3"/>
                  </a:lnTo>
                  <a:lnTo>
                    <a:pt x="55" y="2"/>
                  </a:lnTo>
                  <a:lnTo>
                    <a:pt x="51" y="1"/>
                  </a:lnTo>
                  <a:lnTo>
                    <a:pt x="47" y="0"/>
                  </a:lnTo>
                  <a:lnTo>
                    <a:pt x="41" y="0"/>
                  </a:lnTo>
                  <a:lnTo>
                    <a:pt x="36" y="0"/>
                  </a:lnTo>
                  <a:lnTo>
                    <a:pt x="30" y="0"/>
                  </a:lnTo>
                  <a:lnTo>
                    <a:pt x="25" y="1"/>
                  </a:lnTo>
                  <a:lnTo>
                    <a:pt x="19" y="3"/>
                  </a:lnTo>
                  <a:lnTo>
                    <a:pt x="12" y="6"/>
                  </a:lnTo>
                  <a:lnTo>
                    <a:pt x="6" y="9"/>
                  </a:lnTo>
                  <a:lnTo>
                    <a:pt x="0" y="13"/>
                  </a:lnTo>
                  <a:lnTo>
                    <a:pt x="0" y="273"/>
                  </a:lnTo>
                  <a:lnTo>
                    <a:pt x="1" y="273"/>
                  </a:lnTo>
                  <a:lnTo>
                    <a:pt x="3" y="273"/>
                  </a:lnTo>
                  <a:lnTo>
                    <a:pt x="6" y="272"/>
                  </a:lnTo>
                  <a:lnTo>
                    <a:pt x="10" y="272"/>
                  </a:lnTo>
                  <a:lnTo>
                    <a:pt x="13" y="271"/>
                  </a:lnTo>
                  <a:lnTo>
                    <a:pt x="17" y="270"/>
                  </a:lnTo>
                  <a:lnTo>
                    <a:pt x="22" y="269"/>
                  </a:lnTo>
                  <a:lnTo>
                    <a:pt x="27" y="267"/>
                  </a:lnTo>
                  <a:lnTo>
                    <a:pt x="32" y="266"/>
                  </a:lnTo>
                  <a:lnTo>
                    <a:pt x="38" y="264"/>
                  </a:lnTo>
                  <a:lnTo>
                    <a:pt x="44" y="261"/>
                  </a:lnTo>
                  <a:lnTo>
                    <a:pt x="50" y="258"/>
                  </a:lnTo>
                  <a:lnTo>
                    <a:pt x="55" y="255"/>
                  </a:lnTo>
                  <a:lnTo>
                    <a:pt x="61" y="250"/>
                  </a:lnTo>
                  <a:lnTo>
                    <a:pt x="67" y="246"/>
                  </a:lnTo>
                  <a:lnTo>
                    <a:pt x="67"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9" name="Freeform 182"/>
            <p:cNvSpPr>
              <a:spLocks/>
            </p:cNvSpPr>
            <p:nvPr/>
          </p:nvSpPr>
          <p:spPr bwMode="auto">
            <a:xfrm>
              <a:off x="3636" y="3212"/>
              <a:ext cx="56" cy="212"/>
            </a:xfrm>
            <a:custGeom>
              <a:avLst/>
              <a:gdLst>
                <a:gd name="T0" fmla="*/ 55 w 56"/>
                <a:gd name="T1" fmla="*/ 6 h 212"/>
                <a:gd name="T2" fmla="*/ 54 w 56"/>
                <a:gd name="T3" fmla="*/ 5 h 212"/>
                <a:gd name="T4" fmla="*/ 50 w 56"/>
                <a:gd name="T5" fmla="*/ 3 h 212"/>
                <a:gd name="T6" fmla="*/ 45 w 56"/>
                <a:gd name="T7" fmla="*/ 2 h 212"/>
                <a:gd name="T8" fmla="*/ 38 w 56"/>
                <a:gd name="T9" fmla="*/ 0 h 212"/>
                <a:gd name="T10" fmla="*/ 30 w 56"/>
                <a:gd name="T11" fmla="*/ 0 h 212"/>
                <a:gd name="T12" fmla="*/ 20 w 56"/>
                <a:gd name="T13" fmla="*/ 1 h 212"/>
                <a:gd name="T14" fmla="*/ 10 w 56"/>
                <a:gd name="T15" fmla="*/ 4 h 212"/>
                <a:gd name="T16" fmla="*/ 0 w 56"/>
                <a:gd name="T17" fmla="*/ 11 h 212"/>
                <a:gd name="T18" fmla="*/ 0 w 56"/>
                <a:gd name="T19" fmla="*/ 211 h 212"/>
                <a:gd name="T20" fmla="*/ 1 w 56"/>
                <a:gd name="T21" fmla="*/ 211 h 212"/>
                <a:gd name="T22" fmla="*/ 5 w 56"/>
                <a:gd name="T23" fmla="*/ 211 h 212"/>
                <a:gd name="T24" fmla="*/ 11 w 56"/>
                <a:gd name="T25" fmla="*/ 209 h 212"/>
                <a:gd name="T26" fmla="*/ 18 w 56"/>
                <a:gd name="T27" fmla="*/ 207 h 212"/>
                <a:gd name="T28" fmla="*/ 27 w 56"/>
                <a:gd name="T29" fmla="*/ 205 h 212"/>
                <a:gd name="T30" fmla="*/ 36 w 56"/>
                <a:gd name="T31" fmla="*/ 201 h 212"/>
                <a:gd name="T32" fmla="*/ 46 w 56"/>
                <a:gd name="T33" fmla="*/ 196 h 212"/>
                <a:gd name="T34" fmla="*/ 55 w 56"/>
                <a:gd name="T35" fmla="*/ 189 h 212"/>
                <a:gd name="T36" fmla="*/ 55 w 56"/>
                <a:gd name="T37" fmla="*/ 6 h 2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212"/>
                <a:gd name="T59" fmla="*/ 56 w 56"/>
                <a:gd name="T60" fmla="*/ 212 h 2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212">
                  <a:moveTo>
                    <a:pt x="55" y="6"/>
                  </a:moveTo>
                  <a:lnTo>
                    <a:pt x="54" y="5"/>
                  </a:lnTo>
                  <a:lnTo>
                    <a:pt x="50" y="3"/>
                  </a:lnTo>
                  <a:lnTo>
                    <a:pt x="45" y="2"/>
                  </a:lnTo>
                  <a:lnTo>
                    <a:pt x="38" y="0"/>
                  </a:lnTo>
                  <a:lnTo>
                    <a:pt x="30" y="0"/>
                  </a:lnTo>
                  <a:lnTo>
                    <a:pt x="20" y="1"/>
                  </a:lnTo>
                  <a:lnTo>
                    <a:pt x="10" y="4"/>
                  </a:lnTo>
                  <a:lnTo>
                    <a:pt x="0" y="11"/>
                  </a:lnTo>
                  <a:lnTo>
                    <a:pt x="0" y="211"/>
                  </a:lnTo>
                  <a:lnTo>
                    <a:pt x="1" y="211"/>
                  </a:lnTo>
                  <a:lnTo>
                    <a:pt x="5" y="211"/>
                  </a:lnTo>
                  <a:lnTo>
                    <a:pt x="11" y="209"/>
                  </a:lnTo>
                  <a:lnTo>
                    <a:pt x="18" y="207"/>
                  </a:lnTo>
                  <a:lnTo>
                    <a:pt x="27" y="205"/>
                  </a:lnTo>
                  <a:lnTo>
                    <a:pt x="36" y="201"/>
                  </a:lnTo>
                  <a:lnTo>
                    <a:pt x="46" y="196"/>
                  </a:lnTo>
                  <a:lnTo>
                    <a:pt x="55" y="189"/>
                  </a:lnTo>
                  <a:lnTo>
                    <a:pt x="55"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0" name="Freeform 183"/>
            <p:cNvSpPr>
              <a:spLocks/>
            </p:cNvSpPr>
            <p:nvPr/>
          </p:nvSpPr>
          <p:spPr bwMode="auto">
            <a:xfrm>
              <a:off x="3639" y="3216"/>
              <a:ext cx="42" cy="149"/>
            </a:xfrm>
            <a:custGeom>
              <a:avLst/>
              <a:gdLst>
                <a:gd name="T0" fmla="*/ 41 w 42"/>
                <a:gd name="T1" fmla="*/ 4 h 149"/>
                <a:gd name="T2" fmla="*/ 40 w 42"/>
                <a:gd name="T3" fmla="*/ 4 h 149"/>
                <a:gd name="T4" fmla="*/ 38 w 42"/>
                <a:gd name="T5" fmla="*/ 2 h 149"/>
                <a:gd name="T6" fmla="*/ 33 w 42"/>
                <a:gd name="T7" fmla="*/ 1 h 149"/>
                <a:gd name="T8" fmla="*/ 28 w 42"/>
                <a:gd name="T9" fmla="*/ 0 h 149"/>
                <a:gd name="T10" fmla="*/ 22 w 42"/>
                <a:gd name="T11" fmla="*/ 0 h 149"/>
                <a:gd name="T12" fmla="*/ 15 w 42"/>
                <a:gd name="T13" fmla="*/ 1 h 149"/>
                <a:gd name="T14" fmla="*/ 8 w 42"/>
                <a:gd name="T15" fmla="*/ 4 h 149"/>
                <a:gd name="T16" fmla="*/ 0 w 42"/>
                <a:gd name="T17" fmla="*/ 8 h 149"/>
                <a:gd name="T18" fmla="*/ 0 w 42"/>
                <a:gd name="T19" fmla="*/ 148 h 149"/>
                <a:gd name="T20" fmla="*/ 1 w 42"/>
                <a:gd name="T21" fmla="*/ 148 h 149"/>
                <a:gd name="T22" fmla="*/ 3 w 42"/>
                <a:gd name="T23" fmla="*/ 148 h 149"/>
                <a:gd name="T24" fmla="*/ 8 w 42"/>
                <a:gd name="T25" fmla="*/ 146 h 149"/>
                <a:gd name="T26" fmla="*/ 14 w 42"/>
                <a:gd name="T27" fmla="*/ 145 h 149"/>
                <a:gd name="T28" fmla="*/ 20 w 42"/>
                <a:gd name="T29" fmla="*/ 144 h 149"/>
                <a:gd name="T30" fmla="*/ 27 w 42"/>
                <a:gd name="T31" fmla="*/ 140 h 149"/>
                <a:gd name="T32" fmla="*/ 34 w 42"/>
                <a:gd name="T33" fmla="*/ 136 h 149"/>
                <a:gd name="T34" fmla="*/ 41 w 42"/>
                <a:gd name="T35" fmla="*/ 131 h 149"/>
                <a:gd name="T36" fmla="*/ 41 w 42"/>
                <a:gd name="T37" fmla="*/ 4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149"/>
                <a:gd name="T59" fmla="*/ 42 w 42"/>
                <a:gd name="T60" fmla="*/ 149 h 1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149">
                  <a:moveTo>
                    <a:pt x="41" y="4"/>
                  </a:moveTo>
                  <a:lnTo>
                    <a:pt x="40" y="4"/>
                  </a:lnTo>
                  <a:lnTo>
                    <a:pt x="38" y="2"/>
                  </a:lnTo>
                  <a:lnTo>
                    <a:pt x="33" y="1"/>
                  </a:lnTo>
                  <a:lnTo>
                    <a:pt x="28" y="0"/>
                  </a:lnTo>
                  <a:lnTo>
                    <a:pt x="22" y="0"/>
                  </a:lnTo>
                  <a:lnTo>
                    <a:pt x="15" y="1"/>
                  </a:lnTo>
                  <a:lnTo>
                    <a:pt x="8" y="4"/>
                  </a:lnTo>
                  <a:lnTo>
                    <a:pt x="0" y="8"/>
                  </a:lnTo>
                  <a:lnTo>
                    <a:pt x="0" y="148"/>
                  </a:lnTo>
                  <a:lnTo>
                    <a:pt x="1" y="148"/>
                  </a:lnTo>
                  <a:lnTo>
                    <a:pt x="3" y="148"/>
                  </a:lnTo>
                  <a:lnTo>
                    <a:pt x="8" y="146"/>
                  </a:lnTo>
                  <a:lnTo>
                    <a:pt x="14" y="145"/>
                  </a:lnTo>
                  <a:lnTo>
                    <a:pt x="20" y="144"/>
                  </a:lnTo>
                  <a:lnTo>
                    <a:pt x="27" y="140"/>
                  </a:lnTo>
                  <a:lnTo>
                    <a:pt x="34" y="136"/>
                  </a:lnTo>
                  <a:lnTo>
                    <a:pt x="41" y="131"/>
                  </a:lnTo>
                  <a:lnTo>
                    <a:pt x="41"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1" name="Freeform 184"/>
            <p:cNvSpPr>
              <a:spLocks/>
            </p:cNvSpPr>
            <p:nvPr/>
          </p:nvSpPr>
          <p:spPr bwMode="auto">
            <a:xfrm>
              <a:off x="3641" y="3219"/>
              <a:ext cx="30" cy="87"/>
            </a:xfrm>
            <a:custGeom>
              <a:avLst/>
              <a:gdLst>
                <a:gd name="T0" fmla="*/ 29 w 30"/>
                <a:gd name="T1" fmla="*/ 2 h 87"/>
                <a:gd name="T2" fmla="*/ 28 w 30"/>
                <a:gd name="T3" fmla="*/ 2 h 87"/>
                <a:gd name="T4" fmla="*/ 27 w 30"/>
                <a:gd name="T5" fmla="*/ 2 h 87"/>
                <a:gd name="T6" fmla="*/ 24 w 30"/>
                <a:gd name="T7" fmla="*/ 1 h 87"/>
                <a:gd name="T8" fmla="*/ 20 w 30"/>
                <a:gd name="T9" fmla="*/ 0 h 87"/>
                <a:gd name="T10" fmla="*/ 16 w 30"/>
                <a:gd name="T11" fmla="*/ 0 h 87"/>
                <a:gd name="T12" fmla="*/ 11 w 30"/>
                <a:gd name="T13" fmla="*/ 0 h 87"/>
                <a:gd name="T14" fmla="*/ 5 w 30"/>
                <a:gd name="T15" fmla="*/ 2 h 87"/>
                <a:gd name="T16" fmla="*/ 0 w 30"/>
                <a:gd name="T17" fmla="*/ 6 h 87"/>
                <a:gd name="T18" fmla="*/ 0 w 30"/>
                <a:gd name="T19" fmla="*/ 86 h 87"/>
                <a:gd name="T20" fmla="*/ 1 w 30"/>
                <a:gd name="T21" fmla="*/ 86 h 87"/>
                <a:gd name="T22" fmla="*/ 3 w 30"/>
                <a:gd name="T23" fmla="*/ 86 h 87"/>
                <a:gd name="T24" fmla="*/ 6 w 30"/>
                <a:gd name="T25" fmla="*/ 85 h 87"/>
                <a:gd name="T26" fmla="*/ 10 w 30"/>
                <a:gd name="T27" fmla="*/ 84 h 87"/>
                <a:gd name="T28" fmla="*/ 14 w 30"/>
                <a:gd name="T29" fmla="*/ 83 h 87"/>
                <a:gd name="T30" fmla="*/ 19 w 30"/>
                <a:gd name="T31" fmla="*/ 81 h 87"/>
                <a:gd name="T32" fmla="*/ 24 w 30"/>
                <a:gd name="T33" fmla="*/ 78 h 87"/>
                <a:gd name="T34" fmla="*/ 29 w 30"/>
                <a:gd name="T35" fmla="*/ 74 h 87"/>
                <a:gd name="T36" fmla="*/ 29 w 30"/>
                <a:gd name="T37" fmla="*/ 2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87"/>
                <a:gd name="T59" fmla="*/ 30 w 30"/>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87">
                  <a:moveTo>
                    <a:pt x="29" y="2"/>
                  </a:moveTo>
                  <a:lnTo>
                    <a:pt x="28" y="2"/>
                  </a:lnTo>
                  <a:lnTo>
                    <a:pt x="27" y="2"/>
                  </a:lnTo>
                  <a:lnTo>
                    <a:pt x="24" y="1"/>
                  </a:lnTo>
                  <a:lnTo>
                    <a:pt x="20" y="0"/>
                  </a:lnTo>
                  <a:lnTo>
                    <a:pt x="16" y="0"/>
                  </a:lnTo>
                  <a:lnTo>
                    <a:pt x="11" y="0"/>
                  </a:lnTo>
                  <a:lnTo>
                    <a:pt x="5" y="2"/>
                  </a:lnTo>
                  <a:lnTo>
                    <a:pt x="0" y="6"/>
                  </a:lnTo>
                  <a:lnTo>
                    <a:pt x="0" y="86"/>
                  </a:lnTo>
                  <a:lnTo>
                    <a:pt x="1" y="86"/>
                  </a:lnTo>
                  <a:lnTo>
                    <a:pt x="3" y="86"/>
                  </a:lnTo>
                  <a:lnTo>
                    <a:pt x="6" y="85"/>
                  </a:lnTo>
                  <a:lnTo>
                    <a:pt x="10" y="84"/>
                  </a:lnTo>
                  <a:lnTo>
                    <a:pt x="14" y="83"/>
                  </a:lnTo>
                  <a:lnTo>
                    <a:pt x="19" y="81"/>
                  </a:lnTo>
                  <a:lnTo>
                    <a:pt x="24" y="78"/>
                  </a:lnTo>
                  <a:lnTo>
                    <a:pt x="29" y="74"/>
                  </a:lnTo>
                  <a:lnTo>
                    <a:pt x="2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2" name="Freeform 185"/>
            <p:cNvSpPr>
              <a:spLocks/>
            </p:cNvSpPr>
            <p:nvPr/>
          </p:nvSpPr>
          <p:spPr bwMode="auto">
            <a:xfrm>
              <a:off x="3981" y="3465"/>
              <a:ext cx="43" cy="46"/>
            </a:xfrm>
            <a:custGeom>
              <a:avLst/>
              <a:gdLst>
                <a:gd name="T0" fmla="*/ 21 w 43"/>
                <a:gd name="T1" fmla="*/ 45 h 46"/>
                <a:gd name="T2" fmla="*/ 25 w 43"/>
                <a:gd name="T3" fmla="*/ 45 h 46"/>
                <a:gd name="T4" fmla="*/ 29 w 43"/>
                <a:gd name="T5" fmla="*/ 43 h 46"/>
                <a:gd name="T6" fmla="*/ 32 w 43"/>
                <a:gd name="T7" fmla="*/ 41 h 46"/>
                <a:gd name="T8" fmla="*/ 36 w 43"/>
                <a:gd name="T9" fmla="*/ 38 h 46"/>
                <a:gd name="T10" fmla="*/ 38 w 43"/>
                <a:gd name="T11" fmla="*/ 35 h 46"/>
                <a:gd name="T12" fmla="*/ 40 w 43"/>
                <a:gd name="T13" fmla="*/ 31 h 46"/>
                <a:gd name="T14" fmla="*/ 42 w 43"/>
                <a:gd name="T15" fmla="*/ 27 h 46"/>
                <a:gd name="T16" fmla="*/ 42 w 43"/>
                <a:gd name="T17" fmla="*/ 23 h 46"/>
                <a:gd name="T18" fmla="*/ 42 w 43"/>
                <a:gd name="T19" fmla="*/ 18 h 46"/>
                <a:gd name="T20" fmla="*/ 40 w 43"/>
                <a:gd name="T21" fmla="*/ 14 h 46"/>
                <a:gd name="T22" fmla="*/ 38 w 43"/>
                <a:gd name="T23" fmla="*/ 10 h 46"/>
                <a:gd name="T24" fmla="*/ 36 w 43"/>
                <a:gd name="T25" fmla="*/ 7 h 46"/>
                <a:gd name="T26" fmla="*/ 32 w 43"/>
                <a:gd name="T27" fmla="*/ 4 h 46"/>
                <a:gd name="T28" fmla="*/ 29 w 43"/>
                <a:gd name="T29" fmla="*/ 2 h 46"/>
                <a:gd name="T30" fmla="*/ 25 w 43"/>
                <a:gd name="T31" fmla="*/ 1 h 46"/>
                <a:gd name="T32" fmla="*/ 21 w 43"/>
                <a:gd name="T33" fmla="*/ 0 h 46"/>
                <a:gd name="T34" fmla="*/ 17 w 43"/>
                <a:gd name="T35" fmla="*/ 1 h 46"/>
                <a:gd name="T36" fmla="*/ 13 w 43"/>
                <a:gd name="T37" fmla="*/ 2 h 46"/>
                <a:gd name="T38" fmla="*/ 10 w 43"/>
                <a:gd name="T39" fmla="*/ 4 h 46"/>
                <a:gd name="T40" fmla="*/ 6 w 43"/>
                <a:gd name="T41" fmla="*/ 7 h 46"/>
                <a:gd name="T42" fmla="*/ 4 w 43"/>
                <a:gd name="T43" fmla="*/ 10 h 46"/>
                <a:gd name="T44" fmla="*/ 2 w 43"/>
                <a:gd name="T45" fmla="*/ 14 h 46"/>
                <a:gd name="T46" fmla="*/ 0 w 43"/>
                <a:gd name="T47" fmla="*/ 18 h 46"/>
                <a:gd name="T48" fmla="*/ 0 w 43"/>
                <a:gd name="T49" fmla="*/ 23 h 46"/>
                <a:gd name="T50" fmla="*/ 0 w 43"/>
                <a:gd name="T51" fmla="*/ 27 h 46"/>
                <a:gd name="T52" fmla="*/ 2 w 43"/>
                <a:gd name="T53" fmla="*/ 31 h 46"/>
                <a:gd name="T54" fmla="*/ 4 w 43"/>
                <a:gd name="T55" fmla="*/ 35 h 46"/>
                <a:gd name="T56" fmla="*/ 6 w 43"/>
                <a:gd name="T57" fmla="*/ 38 h 46"/>
                <a:gd name="T58" fmla="*/ 10 w 43"/>
                <a:gd name="T59" fmla="*/ 41 h 46"/>
                <a:gd name="T60" fmla="*/ 13 w 43"/>
                <a:gd name="T61" fmla="*/ 43 h 46"/>
                <a:gd name="T62" fmla="*/ 17 w 43"/>
                <a:gd name="T63" fmla="*/ 45 h 46"/>
                <a:gd name="T64" fmla="*/ 21 w 43"/>
                <a:gd name="T65" fmla="*/ 45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46"/>
                <a:gd name="T101" fmla="*/ 43 w 43"/>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46">
                  <a:moveTo>
                    <a:pt x="21" y="45"/>
                  </a:moveTo>
                  <a:lnTo>
                    <a:pt x="25" y="45"/>
                  </a:lnTo>
                  <a:lnTo>
                    <a:pt x="29" y="43"/>
                  </a:lnTo>
                  <a:lnTo>
                    <a:pt x="32" y="41"/>
                  </a:lnTo>
                  <a:lnTo>
                    <a:pt x="36" y="38"/>
                  </a:lnTo>
                  <a:lnTo>
                    <a:pt x="38" y="35"/>
                  </a:lnTo>
                  <a:lnTo>
                    <a:pt x="40" y="31"/>
                  </a:lnTo>
                  <a:lnTo>
                    <a:pt x="42" y="27"/>
                  </a:lnTo>
                  <a:lnTo>
                    <a:pt x="42" y="23"/>
                  </a:lnTo>
                  <a:lnTo>
                    <a:pt x="42" y="18"/>
                  </a:lnTo>
                  <a:lnTo>
                    <a:pt x="40" y="14"/>
                  </a:lnTo>
                  <a:lnTo>
                    <a:pt x="38" y="10"/>
                  </a:lnTo>
                  <a:lnTo>
                    <a:pt x="36" y="7"/>
                  </a:lnTo>
                  <a:lnTo>
                    <a:pt x="32" y="4"/>
                  </a:lnTo>
                  <a:lnTo>
                    <a:pt x="29" y="2"/>
                  </a:lnTo>
                  <a:lnTo>
                    <a:pt x="25" y="1"/>
                  </a:lnTo>
                  <a:lnTo>
                    <a:pt x="21" y="0"/>
                  </a:lnTo>
                  <a:lnTo>
                    <a:pt x="17" y="1"/>
                  </a:lnTo>
                  <a:lnTo>
                    <a:pt x="13" y="2"/>
                  </a:lnTo>
                  <a:lnTo>
                    <a:pt x="10" y="4"/>
                  </a:lnTo>
                  <a:lnTo>
                    <a:pt x="6" y="7"/>
                  </a:lnTo>
                  <a:lnTo>
                    <a:pt x="4" y="10"/>
                  </a:lnTo>
                  <a:lnTo>
                    <a:pt x="2" y="14"/>
                  </a:lnTo>
                  <a:lnTo>
                    <a:pt x="0" y="18"/>
                  </a:lnTo>
                  <a:lnTo>
                    <a:pt x="0" y="23"/>
                  </a:lnTo>
                  <a:lnTo>
                    <a:pt x="0" y="27"/>
                  </a:lnTo>
                  <a:lnTo>
                    <a:pt x="2" y="31"/>
                  </a:lnTo>
                  <a:lnTo>
                    <a:pt x="4" y="35"/>
                  </a:lnTo>
                  <a:lnTo>
                    <a:pt x="6" y="38"/>
                  </a:lnTo>
                  <a:lnTo>
                    <a:pt x="10" y="41"/>
                  </a:lnTo>
                  <a:lnTo>
                    <a:pt x="13" y="43"/>
                  </a:lnTo>
                  <a:lnTo>
                    <a:pt x="17" y="45"/>
                  </a:lnTo>
                  <a:lnTo>
                    <a:pt x="21" y="4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3" name="Freeform 186"/>
            <p:cNvSpPr>
              <a:spLocks/>
            </p:cNvSpPr>
            <p:nvPr/>
          </p:nvSpPr>
          <p:spPr bwMode="auto">
            <a:xfrm>
              <a:off x="3855" y="3467"/>
              <a:ext cx="22" cy="22"/>
            </a:xfrm>
            <a:custGeom>
              <a:avLst/>
              <a:gdLst>
                <a:gd name="T0" fmla="*/ 10 w 22"/>
                <a:gd name="T1" fmla="*/ 21 h 22"/>
                <a:gd name="T2" fmla="*/ 15 w 22"/>
                <a:gd name="T3" fmla="*/ 20 h 22"/>
                <a:gd name="T4" fmla="*/ 18 w 22"/>
                <a:gd name="T5" fmla="*/ 18 h 22"/>
                <a:gd name="T6" fmla="*/ 20 w 22"/>
                <a:gd name="T7" fmla="*/ 14 h 22"/>
                <a:gd name="T8" fmla="*/ 21 w 22"/>
                <a:gd name="T9" fmla="*/ 10 h 22"/>
                <a:gd name="T10" fmla="*/ 20 w 22"/>
                <a:gd name="T11" fmla="*/ 6 h 22"/>
                <a:gd name="T12" fmla="*/ 18 w 22"/>
                <a:gd name="T13" fmla="*/ 3 h 22"/>
                <a:gd name="T14" fmla="*/ 15 w 22"/>
                <a:gd name="T15" fmla="*/ 1 h 22"/>
                <a:gd name="T16" fmla="*/ 10 w 22"/>
                <a:gd name="T17" fmla="*/ 0 h 22"/>
                <a:gd name="T18" fmla="*/ 6 w 22"/>
                <a:gd name="T19" fmla="*/ 1 h 22"/>
                <a:gd name="T20" fmla="*/ 3 w 22"/>
                <a:gd name="T21" fmla="*/ 3 h 22"/>
                <a:gd name="T22" fmla="*/ 1 w 22"/>
                <a:gd name="T23" fmla="*/ 6 h 22"/>
                <a:gd name="T24" fmla="*/ 0 w 22"/>
                <a:gd name="T25" fmla="*/ 10 h 22"/>
                <a:gd name="T26" fmla="*/ 1 w 22"/>
                <a:gd name="T27" fmla="*/ 14 h 22"/>
                <a:gd name="T28" fmla="*/ 3 w 22"/>
                <a:gd name="T29" fmla="*/ 18 h 22"/>
                <a:gd name="T30" fmla="*/ 6 w 22"/>
                <a:gd name="T31" fmla="*/ 20 h 22"/>
                <a:gd name="T32" fmla="*/ 10 w 22"/>
                <a:gd name="T33" fmla="*/ 21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22"/>
                <a:gd name="T53" fmla="*/ 22 w 22"/>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22">
                  <a:moveTo>
                    <a:pt x="10" y="21"/>
                  </a:moveTo>
                  <a:lnTo>
                    <a:pt x="15" y="20"/>
                  </a:lnTo>
                  <a:lnTo>
                    <a:pt x="18" y="18"/>
                  </a:lnTo>
                  <a:lnTo>
                    <a:pt x="20" y="14"/>
                  </a:lnTo>
                  <a:lnTo>
                    <a:pt x="21" y="10"/>
                  </a:lnTo>
                  <a:lnTo>
                    <a:pt x="20" y="6"/>
                  </a:lnTo>
                  <a:lnTo>
                    <a:pt x="18" y="3"/>
                  </a:lnTo>
                  <a:lnTo>
                    <a:pt x="15" y="1"/>
                  </a:lnTo>
                  <a:lnTo>
                    <a:pt x="10" y="0"/>
                  </a:lnTo>
                  <a:lnTo>
                    <a:pt x="6" y="1"/>
                  </a:lnTo>
                  <a:lnTo>
                    <a:pt x="3" y="3"/>
                  </a:lnTo>
                  <a:lnTo>
                    <a:pt x="1" y="6"/>
                  </a:lnTo>
                  <a:lnTo>
                    <a:pt x="0" y="10"/>
                  </a:lnTo>
                  <a:lnTo>
                    <a:pt x="1" y="14"/>
                  </a:lnTo>
                  <a:lnTo>
                    <a:pt x="3" y="18"/>
                  </a:lnTo>
                  <a:lnTo>
                    <a:pt x="6" y="20"/>
                  </a:lnTo>
                  <a:lnTo>
                    <a:pt x="1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4" name="Freeform 187"/>
            <p:cNvSpPr>
              <a:spLocks/>
            </p:cNvSpPr>
            <p:nvPr/>
          </p:nvSpPr>
          <p:spPr bwMode="auto">
            <a:xfrm>
              <a:off x="3890" y="3467"/>
              <a:ext cx="22" cy="23"/>
            </a:xfrm>
            <a:custGeom>
              <a:avLst/>
              <a:gdLst>
                <a:gd name="T0" fmla="*/ 11 w 22"/>
                <a:gd name="T1" fmla="*/ 22 h 23"/>
                <a:gd name="T2" fmla="*/ 15 w 22"/>
                <a:gd name="T3" fmla="*/ 21 h 23"/>
                <a:gd name="T4" fmla="*/ 18 w 22"/>
                <a:gd name="T5" fmla="*/ 19 h 23"/>
                <a:gd name="T6" fmla="*/ 20 w 22"/>
                <a:gd name="T7" fmla="*/ 16 h 23"/>
                <a:gd name="T8" fmla="*/ 21 w 22"/>
                <a:gd name="T9" fmla="*/ 11 h 23"/>
                <a:gd name="T10" fmla="*/ 20 w 22"/>
                <a:gd name="T11" fmla="*/ 7 h 23"/>
                <a:gd name="T12" fmla="*/ 18 w 22"/>
                <a:gd name="T13" fmla="*/ 3 h 23"/>
                <a:gd name="T14" fmla="*/ 15 w 22"/>
                <a:gd name="T15" fmla="*/ 1 h 23"/>
                <a:gd name="T16" fmla="*/ 11 w 22"/>
                <a:gd name="T17" fmla="*/ 0 h 23"/>
                <a:gd name="T18" fmla="*/ 6 w 22"/>
                <a:gd name="T19" fmla="*/ 1 h 23"/>
                <a:gd name="T20" fmla="*/ 3 w 22"/>
                <a:gd name="T21" fmla="*/ 3 h 23"/>
                <a:gd name="T22" fmla="*/ 1 w 22"/>
                <a:gd name="T23" fmla="*/ 7 h 23"/>
                <a:gd name="T24" fmla="*/ 0 w 22"/>
                <a:gd name="T25" fmla="*/ 11 h 23"/>
                <a:gd name="T26" fmla="*/ 1 w 22"/>
                <a:gd name="T27" fmla="*/ 16 h 23"/>
                <a:gd name="T28" fmla="*/ 3 w 22"/>
                <a:gd name="T29" fmla="*/ 19 h 23"/>
                <a:gd name="T30" fmla="*/ 6 w 22"/>
                <a:gd name="T31" fmla="*/ 21 h 23"/>
                <a:gd name="T32" fmla="*/ 11 w 22"/>
                <a:gd name="T33" fmla="*/ 22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23"/>
                <a:gd name="T53" fmla="*/ 22 w 22"/>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23">
                  <a:moveTo>
                    <a:pt x="11" y="22"/>
                  </a:moveTo>
                  <a:lnTo>
                    <a:pt x="15" y="21"/>
                  </a:lnTo>
                  <a:lnTo>
                    <a:pt x="18" y="19"/>
                  </a:lnTo>
                  <a:lnTo>
                    <a:pt x="20" y="16"/>
                  </a:lnTo>
                  <a:lnTo>
                    <a:pt x="21" y="11"/>
                  </a:lnTo>
                  <a:lnTo>
                    <a:pt x="20" y="7"/>
                  </a:lnTo>
                  <a:lnTo>
                    <a:pt x="18" y="3"/>
                  </a:lnTo>
                  <a:lnTo>
                    <a:pt x="15" y="1"/>
                  </a:lnTo>
                  <a:lnTo>
                    <a:pt x="11" y="0"/>
                  </a:lnTo>
                  <a:lnTo>
                    <a:pt x="6" y="1"/>
                  </a:lnTo>
                  <a:lnTo>
                    <a:pt x="3" y="3"/>
                  </a:lnTo>
                  <a:lnTo>
                    <a:pt x="1" y="7"/>
                  </a:lnTo>
                  <a:lnTo>
                    <a:pt x="0" y="11"/>
                  </a:lnTo>
                  <a:lnTo>
                    <a:pt x="1" y="16"/>
                  </a:lnTo>
                  <a:lnTo>
                    <a:pt x="3" y="19"/>
                  </a:lnTo>
                  <a:lnTo>
                    <a:pt x="6" y="21"/>
                  </a:lnTo>
                  <a:lnTo>
                    <a:pt x="11" y="2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5" name="Freeform 188"/>
            <p:cNvSpPr>
              <a:spLocks/>
            </p:cNvSpPr>
            <p:nvPr/>
          </p:nvSpPr>
          <p:spPr bwMode="auto">
            <a:xfrm>
              <a:off x="3752" y="3167"/>
              <a:ext cx="59" cy="301"/>
            </a:xfrm>
            <a:custGeom>
              <a:avLst/>
              <a:gdLst>
                <a:gd name="T0" fmla="*/ 18 w 59"/>
                <a:gd name="T1" fmla="*/ 6 h 301"/>
                <a:gd name="T2" fmla="*/ 16 w 59"/>
                <a:gd name="T3" fmla="*/ 12 h 301"/>
                <a:gd name="T4" fmla="*/ 12 w 59"/>
                <a:gd name="T5" fmla="*/ 29 h 301"/>
                <a:gd name="T6" fmla="*/ 7 w 59"/>
                <a:gd name="T7" fmla="*/ 56 h 301"/>
                <a:gd name="T8" fmla="*/ 3 w 59"/>
                <a:gd name="T9" fmla="*/ 91 h 301"/>
                <a:gd name="T10" fmla="*/ 0 w 59"/>
                <a:gd name="T11" fmla="*/ 134 h 301"/>
                <a:gd name="T12" fmla="*/ 0 w 59"/>
                <a:gd name="T13" fmla="*/ 184 h 301"/>
                <a:gd name="T14" fmla="*/ 5 w 59"/>
                <a:gd name="T15" fmla="*/ 240 h 301"/>
                <a:gd name="T16" fmla="*/ 16 w 59"/>
                <a:gd name="T17" fmla="*/ 300 h 301"/>
                <a:gd name="T18" fmla="*/ 56 w 59"/>
                <a:gd name="T19" fmla="*/ 298 h 301"/>
                <a:gd name="T20" fmla="*/ 54 w 59"/>
                <a:gd name="T21" fmla="*/ 289 h 301"/>
                <a:gd name="T22" fmla="*/ 50 w 59"/>
                <a:gd name="T23" fmla="*/ 264 h 301"/>
                <a:gd name="T24" fmla="*/ 46 w 59"/>
                <a:gd name="T25" fmla="*/ 229 h 301"/>
                <a:gd name="T26" fmla="*/ 41 w 59"/>
                <a:gd name="T27" fmla="*/ 185 h 301"/>
                <a:gd name="T28" fmla="*/ 39 w 59"/>
                <a:gd name="T29" fmla="*/ 136 h 301"/>
                <a:gd name="T30" fmla="*/ 40 w 59"/>
                <a:gd name="T31" fmla="*/ 88 h 301"/>
                <a:gd name="T32" fmla="*/ 46 w 59"/>
                <a:gd name="T33" fmla="*/ 42 h 301"/>
                <a:gd name="T34" fmla="*/ 58 w 59"/>
                <a:gd name="T35" fmla="*/ 4 h 301"/>
                <a:gd name="T36" fmla="*/ 58 w 59"/>
                <a:gd name="T37" fmla="*/ 3 h 301"/>
                <a:gd name="T38" fmla="*/ 58 w 59"/>
                <a:gd name="T39" fmla="*/ 2 h 301"/>
                <a:gd name="T40" fmla="*/ 57 w 59"/>
                <a:gd name="T41" fmla="*/ 2 h 301"/>
                <a:gd name="T42" fmla="*/ 55 w 59"/>
                <a:gd name="T43" fmla="*/ 0 h 301"/>
                <a:gd name="T44" fmla="*/ 50 w 59"/>
                <a:gd name="T45" fmla="*/ 0 h 301"/>
                <a:gd name="T46" fmla="*/ 43 w 59"/>
                <a:gd name="T47" fmla="*/ 0 h 301"/>
                <a:gd name="T48" fmla="*/ 32 w 59"/>
                <a:gd name="T49" fmla="*/ 3 h 301"/>
                <a:gd name="T50" fmla="*/ 18 w 59"/>
                <a:gd name="T51" fmla="*/ 6 h 3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
                <a:gd name="T79" fmla="*/ 0 h 301"/>
                <a:gd name="T80" fmla="*/ 59 w 59"/>
                <a:gd name="T81" fmla="*/ 301 h 3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 h="301">
                  <a:moveTo>
                    <a:pt x="18" y="6"/>
                  </a:moveTo>
                  <a:lnTo>
                    <a:pt x="16" y="12"/>
                  </a:lnTo>
                  <a:lnTo>
                    <a:pt x="12" y="29"/>
                  </a:lnTo>
                  <a:lnTo>
                    <a:pt x="7" y="56"/>
                  </a:lnTo>
                  <a:lnTo>
                    <a:pt x="3" y="91"/>
                  </a:lnTo>
                  <a:lnTo>
                    <a:pt x="0" y="134"/>
                  </a:lnTo>
                  <a:lnTo>
                    <a:pt x="0" y="184"/>
                  </a:lnTo>
                  <a:lnTo>
                    <a:pt x="5" y="240"/>
                  </a:lnTo>
                  <a:lnTo>
                    <a:pt x="16" y="300"/>
                  </a:lnTo>
                  <a:lnTo>
                    <a:pt x="56" y="298"/>
                  </a:lnTo>
                  <a:lnTo>
                    <a:pt x="54" y="289"/>
                  </a:lnTo>
                  <a:lnTo>
                    <a:pt x="50" y="264"/>
                  </a:lnTo>
                  <a:lnTo>
                    <a:pt x="46" y="229"/>
                  </a:lnTo>
                  <a:lnTo>
                    <a:pt x="41" y="185"/>
                  </a:lnTo>
                  <a:lnTo>
                    <a:pt x="39" y="136"/>
                  </a:lnTo>
                  <a:lnTo>
                    <a:pt x="40" y="88"/>
                  </a:lnTo>
                  <a:lnTo>
                    <a:pt x="46" y="42"/>
                  </a:lnTo>
                  <a:lnTo>
                    <a:pt x="58" y="4"/>
                  </a:lnTo>
                  <a:lnTo>
                    <a:pt x="58" y="3"/>
                  </a:lnTo>
                  <a:lnTo>
                    <a:pt x="58" y="2"/>
                  </a:lnTo>
                  <a:lnTo>
                    <a:pt x="57" y="2"/>
                  </a:lnTo>
                  <a:lnTo>
                    <a:pt x="55" y="0"/>
                  </a:lnTo>
                  <a:lnTo>
                    <a:pt x="50" y="0"/>
                  </a:lnTo>
                  <a:lnTo>
                    <a:pt x="43" y="0"/>
                  </a:lnTo>
                  <a:lnTo>
                    <a:pt x="32" y="3"/>
                  </a:lnTo>
                  <a:lnTo>
                    <a:pt x="18"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6" name="Freeform 189"/>
            <p:cNvSpPr>
              <a:spLocks/>
            </p:cNvSpPr>
            <p:nvPr/>
          </p:nvSpPr>
          <p:spPr bwMode="auto">
            <a:xfrm>
              <a:off x="4053" y="3130"/>
              <a:ext cx="81" cy="335"/>
            </a:xfrm>
            <a:custGeom>
              <a:avLst/>
              <a:gdLst>
                <a:gd name="T0" fmla="*/ 80 w 81"/>
                <a:gd name="T1" fmla="*/ 2 h 335"/>
                <a:gd name="T2" fmla="*/ 78 w 81"/>
                <a:gd name="T3" fmla="*/ 4 h 335"/>
                <a:gd name="T4" fmla="*/ 72 w 81"/>
                <a:gd name="T5" fmla="*/ 13 h 335"/>
                <a:gd name="T6" fmla="*/ 66 w 81"/>
                <a:gd name="T7" fmla="*/ 31 h 335"/>
                <a:gd name="T8" fmla="*/ 59 w 81"/>
                <a:gd name="T9" fmla="*/ 59 h 335"/>
                <a:gd name="T10" fmla="*/ 53 w 81"/>
                <a:gd name="T11" fmla="*/ 101 h 335"/>
                <a:gd name="T12" fmla="*/ 50 w 81"/>
                <a:gd name="T13" fmla="*/ 160 h 335"/>
                <a:gd name="T14" fmla="*/ 52 w 81"/>
                <a:gd name="T15" fmla="*/ 236 h 335"/>
                <a:gd name="T16" fmla="*/ 60 w 81"/>
                <a:gd name="T17" fmla="*/ 334 h 335"/>
                <a:gd name="T18" fmla="*/ 14 w 81"/>
                <a:gd name="T19" fmla="*/ 334 h 335"/>
                <a:gd name="T20" fmla="*/ 13 w 81"/>
                <a:gd name="T21" fmla="*/ 324 h 335"/>
                <a:gd name="T22" fmla="*/ 9 w 81"/>
                <a:gd name="T23" fmla="*/ 297 h 335"/>
                <a:gd name="T24" fmla="*/ 5 w 81"/>
                <a:gd name="T25" fmla="*/ 257 h 335"/>
                <a:gd name="T26" fmla="*/ 1 w 81"/>
                <a:gd name="T27" fmla="*/ 207 h 335"/>
                <a:gd name="T28" fmla="*/ 0 w 81"/>
                <a:gd name="T29" fmla="*/ 153 h 335"/>
                <a:gd name="T30" fmla="*/ 2 w 81"/>
                <a:gd name="T31" fmla="*/ 97 h 335"/>
                <a:gd name="T32" fmla="*/ 11 w 81"/>
                <a:gd name="T33" fmla="*/ 45 h 335"/>
                <a:gd name="T34" fmla="*/ 26 w 81"/>
                <a:gd name="T35" fmla="*/ 0 h 335"/>
                <a:gd name="T36" fmla="*/ 80 w 81"/>
                <a:gd name="T37" fmla="*/ 2 h 3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335"/>
                <a:gd name="T59" fmla="*/ 81 w 81"/>
                <a:gd name="T60" fmla="*/ 335 h 3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335">
                  <a:moveTo>
                    <a:pt x="80" y="2"/>
                  </a:moveTo>
                  <a:lnTo>
                    <a:pt x="78" y="4"/>
                  </a:lnTo>
                  <a:lnTo>
                    <a:pt x="72" y="13"/>
                  </a:lnTo>
                  <a:lnTo>
                    <a:pt x="66" y="31"/>
                  </a:lnTo>
                  <a:lnTo>
                    <a:pt x="59" y="59"/>
                  </a:lnTo>
                  <a:lnTo>
                    <a:pt x="53" y="101"/>
                  </a:lnTo>
                  <a:lnTo>
                    <a:pt x="50" y="160"/>
                  </a:lnTo>
                  <a:lnTo>
                    <a:pt x="52" y="236"/>
                  </a:lnTo>
                  <a:lnTo>
                    <a:pt x="60" y="334"/>
                  </a:lnTo>
                  <a:lnTo>
                    <a:pt x="14" y="334"/>
                  </a:lnTo>
                  <a:lnTo>
                    <a:pt x="13" y="324"/>
                  </a:lnTo>
                  <a:lnTo>
                    <a:pt x="9" y="297"/>
                  </a:lnTo>
                  <a:lnTo>
                    <a:pt x="5" y="257"/>
                  </a:lnTo>
                  <a:lnTo>
                    <a:pt x="1" y="207"/>
                  </a:lnTo>
                  <a:lnTo>
                    <a:pt x="0" y="153"/>
                  </a:lnTo>
                  <a:lnTo>
                    <a:pt x="2" y="97"/>
                  </a:lnTo>
                  <a:lnTo>
                    <a:pt x="11" y="45"/>
                  </a:lnTo>
                  <a:lnTo>
                    <a:pt x="26" y="0"/>
                  </a:lnTo>
                  <a:lnTo>
                    <a:pt x="80"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7" name="Freeform 190"/>
            <p:cNvSpPr>
              <a:spLocks/>
            </p:cNvSpPr>
            <p:nvPr/>
          </p:nvSpPr>
          <p:spPr bwMode="auto">
            <a:xfrm>
              <a:off x="3754" y="3185"/>
              <a:ext cx="52" cy="262"/>
            </a:xfrm>
            <a:custGeom>
              <a:avLst/>
              <a:gdLst>
                <a:gd name="T0" fmla="*/ 16 w 52"/>
                <a:gd name="T1" fmla="*/ 5 h 262"/>
                <a:gd name="T2" fmla="*/ 15 w 52"/>
                <a:gd name="T3" fmla="*/ 10 h 262"/>
                <a:gd name="T4" fmla="*/ 11 w 52"/>
                <a:gd name="T5" fmla="*/ 25 h 262"/>
                <a:gd name="T6" fmla="*/ 7 w 52"/>
                <a:gd name="T7" fmla="*/ 49 h 262"/>
                <a:gd name="T8" fmla="*/ 3 w 52"/>
                <a:gd name="T9" fmla="*/ 79 h 262"/>
                <a:gd name="T10" fmla="*/ 0 w 52"/>
                <a:gd name="T11" fmla="*/ 117 h 262"/>
                <a:gd name="T12" fmla="*/ 0 w 52"/>
                <a:gd name="T13" fmla="*/ 160 h 262"/>
                <a:gd name="T14" fmla="*/ 4 w 52"/>
                <a:gd name="T15" fmla="*/ 208 h 262"/>
                <a:gd name="T16" fmla="*/ 14 w 52"/>
                <a:gd name="T17" fmla="*/ 261 h 262"/>
                <a:gd name="T18" fmla="*/ 49 w 52"/>
                <a:gd name="T19" fmla="*/ 259 h 262"/>
                <a:gd name="T20" fmla="*/ 47 w 52"/>
                <a:gd name="T21" fmla="*/ 251 h 262"/>
                <a:gd name="T22" fmla="*/ 44 w 52"/>
                <a:gd name="T23" fmla="*/ 230 h 262"/>
                <a:gd name="T24" fmla="*/ 40 w 52"/>
                <a:gd name="T25" fmla="*/ 199 h 262"/>
                <a:gd name="T26" fmla="*/ 36 w 52"/>
                <a:gd name="T27" fmla="*/ 160 h 262"/>
                <a:gd name="T28" fmla="*/ 34 w 52"/>
                <a:gd name="T29" fmla="*/ 118 h 262"/>
                <a:gd name="T30" fmla="*/ 35 w 52"/>
                <a:gd name="T31" fmla="*/ 76 h 262"/>
                <a:gd name="T32" fmla="*/ 40 w 52"/>
                <a:gd name="T33" fmla="*/ 36 h 262"/>
                <a:gd name="T34" fmla="*/ 51 w 52"/>
                <a:gd name="T35" fmla="*/ 3 h 262"/>
                <a:gd name="T36" fmla="*/ 51 w 52"/>
                <a:gd name="T37" fmla="*/ 2 h 262"/>
                <a:gd name="T38" fmla="*/ 51 w 52"/>
                <a:gd name="T39" fmla="*/ 2 h 262"/>
                <a:gd name="T40" fmla="*/ 50 w 52"/>
                <a:gd name="T41" fmla="*/ 1 h 262"/>
                <a:gd name="T42" fmla="*/ 48 w 52"/>
                <a:gd name="T43" fmla="*/ 0 h 262"/>
                <a:gd name="T44" fmla="*/ 44 w 52"/>
                <a:gd name="T45" fmla="*/ 0 h 262"/>
                <a:gd name="T46" fmla="*/ 38 w 52"/>
                <a:gd name="T47" fmla="*/ 0 h 262"/>
                <a:gd name="T48" fmla="*/ 29 w 52"/>
                <a:gd name="T49" fmla="*/ 2 h 262"/>
                <a:gd name="T50" fmla="*/ 16 w 52"/>
                <a:gd name="T51" fmla="*/ 5 h 2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2"/>
                <a:gd name="T79" fmla="*/ 0 h 262"/>
                <a:gd name="T80" fmla="*/ 52 w 52"/>
                <a:gd name="T81" fmla="*/ 262 h 2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2" h="262">
                  <a:moveTo>
                    <a:pt x="16" y="5"/>
                  </a:moveTo>
                  <a:lnTo>
                    <a:pt x="15" y="10"/>
                  </a:lnTo>
                  <a:lnTo>
                    <a:pt x="11" y="25"/>
                  </a:lnTo>
                  <a:lnTo>
                    <a:pt x="7" y="49"/>
                  </a:lnTo>
                  <a:lnTo>
                    <a:pt x="3" y="79"/>
                  </a:lnTo>
                  <a:lnTo>
                    <a:pt x="0" y="117"/>
                  </a:lnTo>
                  <a:lnTo>
                    <a:pt x="0" y="160"/>
                  </a:lnTo>
                  <a:lnTo>
                    <a:pt x="4" y="208"/>
                  </a:lnTo>
                  <a:lnTo>
                    <a:pt x="14" y="261"/>
                  </a:lnTo>
                  <a:lnTo>
                    <a:pt x="49" y="259"/>
                  </a:lnTo>
                  <a:lnTo>
                    <a:pt x="47" y="251"/>
                  </a:lnTo>
                  <a:lnTo>
                    <a:pt x="44" y="230"/>
                  </a:lnTo>
                  <a:lnTo>
                    <a:pt x="40" y="199"/>
                  </a:lnTo>
                  <a:lnTo>
                    <a:pt x="36" y="160"/>
                  </a:lnTo>
                  <a:lnTo>
                    <a:pt x="34" y="118"/>
                  </a:lnTo>
                  <a:lnTo>
                    <a:pt x="35" y="76"/>
                  </a:lnTo>
                  <a:lnTo>
                    <a:pt x="40" y="36"/>
                  </a:lnTo>
                  <a:lnTo>
                    <a:pt x="51" y="3"/>
                  </a:lnTo>
                  <a:lnTo>
                    <a:pt x="51" y="2"/>
                  </a:lnTo>
                  <a:lnTo>
                    <a:pt x="50" y="1"/>
                  </a:lnTo>
                  <a:lnTo>
                    <a:pt x="48" y="0"/>
                  </a:lnTo>
                  <a:lnTo>
                    <a:pt x="44" y="0"/>
                  </a:lnTo>
                  <a:lnTo>
                    <a:pt x="38" y="0"/>
                  </a:lnTo>
                  <a:lnTo>
                    <a:pt x="29" y="2"/>
                  </a:lnTo>
                  <a:lnTo>
                    <a:pt x="16"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8" name="Freeform 191"/>
            <p:cNvSpPr>
              <a:spLocks/>
            </p:cNvSpPr>
            <p:nvPr/>
          </p:nvSpPr>
          <p:spPr bwMode="auto">
            <a:xfrm>
              <a:off x="3756" y="3203"/>
              <a:ext cx="44" cy="224"/>
            </a:xfrm>
            <a:custGeom>
              <a:avLst/>
              <a:gdLst>
                <a:gd name="T0" fmla="*/ 13 w 44"/>
                <a:gd name="T1" fmla="*/ 4 h 224"/>
                <a:gd name="T2" fmla="*/ 12 w 44"/>
                <a:gd name="T3" fmla="*/ 8 h 224"/>
                <a:gd name="T4" fmla="*/ 9 w 44"/>
                <a:gd name="T5" fmla="*/ 21 h 224"/>
                <a:gd name="T6" fmla="*/ 6 w 44"/>
                <a:gd name="T7" fmla="*/ 41 h 224"/>
                <a:gd name="T8" fmla="*/ 2 w 44"/>
                <a:gd name="T9" fmla="*/ 67 h 224"/>
                <a:gd name="T10" fmla="*/ 0 w 44"/>
                <a:gd name="T11" fmla="*/ 100 h 224"/>
                <a:gd name="T12" fmla="*/ 0 w 44"/>
                <a:gd name="T13" fmla="*/ 137 h 224"/>
                <a:gd name="T14" fmla="*/ 4 w 44"/>
                <a:gd name="T15" fmla="*/ 178 h 224"/>
                <a:gd name="T16" fmla="*/ 12 w 44"/>
                <a:gd name="T17" fmla="*/ 223 h 224"/>
                <a:gd name="T18" fmla="*/ 42 w 44"/>
                <a:gd name="T19" fmla="*/ 221 h 224"/>
                <a:gd name="T20" fmla="*/ 40 w 44"/>
                <a:gd name="T21" fmla="*/ 214 h 224"/>
                <a:gd name="T22" fmla="*/ 37 w 44"/>
                <a:gd name="T23" fmla="*/ 196 h 224"/>
                <a:gd name="T24" fmla="*/ 34 w 44"/>
                <a:gd name="T25" fmla="*/ 170 h 224"/>
                <a:gd name="T26" fmla="*/ 30 w 44"/>
                <a:gd name="T27" fmla="*/ 137 h 224"/>
                <a:gd name="T28" fmla="*/ 29 w 44"/>
                <a:gd name="T29" fmla="*/ 102 h 224"/>
                <a:gd name="T30" fmla="*/ 29 w 44"/>
                <a:gd name="T31" fmla="*/ 65 h 224"/>
                <a:gd name="T32" fmla="*/ 34 w 44"/>
                <a:gd name="T33" fmla="*/ 31 h 224"/>
                <a:gd name="T34" fmla="*/ 43 w 44"/>
                <a:gd name="T35" fmla="*/ 2 h 224"/>
                <a:gd name="T36" fmla="*/ 43 w 44"/>
                <a:gd name="T37" fmla="*/ 2 h 224"/>
                <a:gd name="T38" fmla="*/ 43 w 44"/>
                <a:gd name="T39" fmla="*/ 2 h 224"/>
                <a:gd name="T40" fmla="*/ 42 w 44"/>
                <a:gd name="T41" fmla="*/ 1 h 224"/>
                <a:gd name="T42" fmla="*/ 40 w 44"/>
                <a:gd name="T43" fmla="*/ 0 h 224"/>
                <a:gd name="T44" fmla="*/ 37 w 44"/>
                <a:gd name="T45" fmla="*/ 0 h 224"/>
                <a:gd name="T46" fmla="*/ 32 w 44"/>
                <a:gd name="T47" fmla="*/ 0 h 224"/>
                <a:gd name="T48" fmla="*/ 24 w 44"/>
                <a:gd name="T49" fmla="*/ 2 h 224"/>
                <a:gd name="T50" fmla="*/ 13 w 44"/>
                <a:gd name="T51" fmla="*/ 4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24"/>
                <a:gd name="T80" fmla="*/ 44 w 44"/>
                <a:gd name="T81" fmla="*/ 224 h 2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24">
                  <a:moveTo>
                    <a:pt x="13" y="4"/>
                  </a:moveTo>
                  <a:lnTo>
                    <a:pt x="12" y="8"/>
                  </a:lnTo>
                  <a:lnTo>
                    <a:pt x="9" y="21"/>
                  </a:lnTo>
                  <a:lnTo>
                    <a:pt x="6" y="41"/>
                  </a:lnTo>
                  <a:lnTo>
                    <a:pt x="2" y="67"/>
                  </a:lnTo>
                  <a:lnTo>
                    <a:pt x="0" y="100"/>
                  </a:lnTo>
                  <a:lnTo>
                    <a:pt x="0" y="137"/>
                  </a:lnTo>
                  <a:lnTo>
                    <a:pt x="4" y="178"/>
                  </a:lnTo>
                  <a:lnTo>
                    <a:pt x="12" y="223"/>
                  </a:lnTo>
                  <a:lnTo>
                    <a:pt x="42" y="221"/>
                  </a:lnTo>
                  <a:lnTo>
                    <a:pt x="40" y="214"/>
                  </a:lnTo>
                  <a:lnTo>
                    <a:pt x="37" y="196"/>
                  </a:lnTo>
                  <a:lnTo>
                    <a:pt x="34" y="170"/>
                  </a:lnTo>
                  <a:lnTo>
                    <a:pt x="30" y="137"/>
                  </a:lnTo>
                  <a:lnTo>
                    <a:pt x="29" y="102"/>
                  </a:lnTo>
                  <a:lnTo>
                    <a:pt x="29" y="65"/>
                  </a:lnTo>
                  <a:lnTo>
                    <a:pt x="34" y="31"/>
                  </a:lnTo>
                  <a:lnTo>
                    <a:pt x="43" y="2"/>
                  </a:lnTo>
                  <a:lnTo>
                    <a:pt x="42" y="1"/>
                  </a:lnTo>
                  <a:lnTo>
                    <a:pt x="40" y="0"/>
                  </a:lnTo>
                  <a:lnTo>
                    <a:pt x="37" y="0"/>
                  </a:lnTo>
                  <a:lnTo>
                    <a:pt x="32" y="0"/>
                  </a:lnTo>
                  <a:lnTo>
                    <a:pt x="24" y="2"/>
                  </a:lnTo>
                  <a:lnTo>
                    <a:pt x="1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9" name="Freeform 192"/>
            <p:cNvSpPr>
              <a:spLocks/>
            </p:cNvSpPr>
            <p:nvPr/>
          </p:nvSpPr>
          <p:spPr bwMode="auto">
            <a:xfrm>
              <a:off x="3758" y="3220"/>
              <a:ext cx="37" cy="185"/>
            </a:xfrm>
            <a:custGeom>
              <a:avLst/>
              <a:gdLst>
                <a:gd name="T0" fmla="*/ 11 w 37"/>
                <a:gd name="T1" fmla="*/ 4 h 185"/>
                <a:gd name="T2" fmla="*/ 10 w 37"/>
                <a:gd name="T3" fmla="*/ 7 h 185"/>
                <a:gd name="T4" fmla="*/ 7 w 37"/>
                <a:gd name="T5" fmla="*/ 17 h 185"/>
                <a:gd name="T6" fmla="*/ 4 w 37"/>
                <a:gd name="T7" fmla="*/ 34 h 185"/>
                <a:gd name="T8" fmla="*/ 1 w 37"/>
                <a:gd name="T9" fmla="*/ 56 h 185"/>
                <a:gd name="T10" fmla="*/ 0 w 37"/>
                <a:gd name="T11" fmla="*/ 82 h 185"/>
                <a:gd name="T12" fmla="*/ 0 w 37"/>
                <a:gd name="T13" fmla="*/ 113 h 185"/>
                <a:gd name="T14" fmla="*/ 3 w 37"/>
                <a:gd name="T15" fmla="*/ 147 h 185"/>
                <a:gd name="T16" fmla="*/ 10 w 37"/>
                <a:gd name="T17" fmla="*/ 184 h 185"/>
                <a:gd name="T18" fmla="*/ 35 w 37"/>
                <a:gd name="T19" fmla="*/ 183 h 185"/>
                <a:gd name="T20" fmla="*/ 33 w 37"/>
                <a:gd name="T21" fmla="*/ 177 h 185"/>
                <a:gd name="T22" fmla="*/ 31 w 37"/>
                <a:gd name="T23" fmla="*/ 162 h 185"/>
                <a:gd name="T24" fmla="*/ 28 w 37"/>
                <a:gd name="T25" fmla="*/ 140 h 185"/>
                <a:gd name="T26" fmla="*/ 25 w 37"/>
                <a:gd name="T27" fmla="*/ 113 h 185"/>
                <a:gd name="T28" fmla="*/ 24 w 37"/>
                <a:gd name="T29" fmla="*/ 84 h 185"/>
                <a:gd name="T30" fmla="*/ 25 w 37"/>
                <a:gd name="T31" fmla="*/ 54 h 185"/>
                <a:gd name="T32" fmla="*/ 28 w 37"/>
                <a:gd name="T33" fmla="*/ 26 h 185"/>
                <a:gd name="T34" fmla="*/ 36 w 37"/>
                <a:gd name="T35" fmla="*/ 2 h 185"/>
                <a:gd name="T36" fmla="*/ 36 w 37"/>
                <a:gd name="T37" fmla="*/ 2 h 185"/>
                <a:gd name="T38" fmla="*/ 36 w 37"/>
                <a:gd name="T39" fmla="*/ 1 h 185"/>
                <a:gd name="T40" fmla="*/ 35 w 37"/>
                <a:gd name="T41" fmla="*/ 0 h 185"/>
                <a:gd name="T42" fmla="*/ 34 w 37"/>
                <a:gd name="T43" fmla="*/ 0 h 185"/>
                <a:gd name="T44" fmla="*/ 31 w 37"/>
                <a:gd name="T45" fmla="*/ 0 h 185"/>
                <a:gd name="T46" fmla="*/ 26 w 37"/>
                <a:gd name="T47" fmla="*/ 0 h 185"/>
                <a:gd name="T48" fmla="*/ 20 w 37"/>
                <a:gd name="T49" fmla="*/ 1 h 185"/>
                <a:gd name="T50" fmla="*/ 11 w 37"/>
                <a:gd name="T51" fmla="*/ 4 h 1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
                <a:gd name="T79" fmla="*/ 0 h 185"/>
                <a:gd name="T80" fmla="*/ 37 w 37"/>
                <a:gd name="T81" fmla="*/ 185 h 1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 h="185">
                  <a:moveTo>
                    <a:pt x="11" y="4"/>
                  </a:moveTo>
                  <a:lnTo>
                    <a:pt x="10" y="7"/>
                  </a:lnTo>
                  <a:lnTo>
                    <a:pt x="7" y="17"/>
                  </a:lnTo>
                  <a:lnTo>
                    <a:pt x="4" y="34"/>
                  </a:lnTo>
                  <a:lnTo>
                    <a:pt x="1" y="56"/>
                  </a:lnTo>
                  <a:lnTo>
                    <a:pt x="0" y="82"/>
                  </a:lnTo>
                  <a:lnTo>
                    <a:pt x="0" y="113"/>
                  </a:lnTo>
                  <a:lnTo>
                    <a:pt x="3" y="147"/>
                  </a:lnTo>
                  <a:lnTo>
                    <a:pt x="10" y="184"/>
                  </a:lnTo>
                  <a:lnTo>
                    <a:pt x="35" y="183"/>
                  </a:lnTo>
                  <a:lnTo>
                    <a:pt x="33" y="177"/>
                  </a:lnTo>
                  <a:lnTo>
                    <a:pt x="31" y="162"/>
                  </a:lnTo>
                  <a:lnTo>
                    <a:pt x="28" y="140"/>
                  </a:lnTo>
                  <a:lnTo>
                    <a:pt x="25" y="113"/>
                  </a:lnTo>
                  <a:lnTo>
                    <a:pt x="24" y="84"/>
                  </a:lnTo>
                  <a:lnTo>
                    <a:pt x="25" y="54"/>
                  </a:lnTo>
                  <a:lnTo>
                    <a:pt x="28" y="26"/>
                  </a:lnTo>
                  <a:lnTo>
                    <a:pt x="36" y="2"/>
                  </a:lnTo>
                  <a:lnTo>
                    <a:pt x="36" y="1"/>
                  </a:lnTo>
                  <a:lnTo>
                    <a:pt x="35" y="0"/>
                  </a:lnTo>
                  <a:lnTo>
                    <a:pt x="34" y="0"/>
                  </a:lnTo>
                  <a:lnTo>
                    <a:pt x="31" y="0"/>
                  </a:lnTo>
                  <a:lnTo>
                    <a:pt x="26" y="0"/>
                  </a:lnTo>
                  <a:lnTo>
                    <a:pt x="20" y="1"/>
                  </a:lnTo>
                  <a:lnTo>
                    <a:pt x="11"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0" name="Freeform 193"/>
            <p:cNvSpPr>
              <a:spLocks/>
            </p:cNvSpPr>
            <p:nvPr/>
          </p:nvSpPr>
          <p:spPr bwMode="auto">
            <a:xfrm>
              <a:off x="3760" y="3238"/>
              <a:ext cx="29" cy="147"/>
            </a:xfrm>
            <a:custGeom>
              <a:avLst/>
              <a:gdLst>
                <a:gd name="T0" fmla="*/ 9 w 29"/>
                <a:gd name="T1" fmla="*/ 3 h 147"/>
                <a:gd name="T2" fmla="*/ 8 w 29"/>
                <a:gd name="T3" fmla="*/ 6 h 147"/>
                <a:gd name="T4" fmla="*/ 6 w 29"/>
                <a:gd name="T5" fmla="*/ 14 h 147"/>
                <a:gd name="T6" fmla="*/ 4 w 29"/>
                <a:gd name="T7" fmla="*/ 27 h 147"/>
                <a:gd name="T8" fmla="*/ 1 w 29"/>
                <a:gd name="T9" fmla="*/ 45 h 147"/>
                <a:gd name="T10" fmla="*/ 0 w 29"/>
                <a:gd name="T11" fmla="*/ 65 h 147"/>
                <a:gd name="T12" fmla="*/ 0 w 29"/>
                <a:gd name="T13" fmla="*/ 90 h 147"/>
                <a:gd name="T14" fmla="*/ 3 w 29"/>
                <a:gd name="T15" fmla="*/ 117 h 147"/>
                <a:gd name="T16" fmla="*/ 8 w 29"/>
                <a:gd name="T17" fmla="*/ 146 h 147"/>
                <a:gd name="T18" fmla="*/ 27 w 29"/>
                <a:gd name="T19" fmla="*/ 145 h 147"/>
                <a:gd name="T20" fmla="*/ 26 w 29"/>
                <a:gd name="T21" fmla="*/ 140 h 147"/>
                <a:gd name="T22" fmla="*/ 24 w 29"/>
                <a:gd name="T23" fmla="*/ 128 h 147"/>
                <a:gd name="T24" fmla="*/ 22 w 29"/>
                <a:gd name="T25" fmla="*/ 111 h 147"/>
                <a:gd name="T26" fmla="*/ 20 w 29"/>
                <a:gd name="T27" fmla="*/ 90 h 147"/>
                <a:gd name="T28" fmla="*/ 19 w 29"/>
                <a:gd name="T29" fmla="*/ 67 h 147"/>
                <a:gd name="T30" fmla="*/ 19 w 29"/>
                <a:gd name="T31" fmla="*/ 43 h 147"/>
                <a:gd name="T32" fmla="*/ 22 w 29"/>
                <a:gd name="T33" fmla="*/ 21 h 147"/>
                <a:gd name="T34" fmla="*/ 28 w 29"/>
                <a:gd name="T35" fmla="*/ 2 h 147"/>
                <a:gd name="T36" fmla="*/ 28 w 29"/>
                <a:gd name="T37" fmla="*/ 1 h 147"/>
                <a:gd name="T38" fmla="*/ 28 w 29"/>
                <a:gd name="T39" fmla="*/ 0 h 147"/>
                <a:gd name="T40" fmla="*/ 26 w 29"/>
                <a:gd name="T41" fmla="*/ 0 h 147"/>
                <a:gd name="T42" fmla="*/ 24 w 29"/>
                <a:gd name="T43" fmla="*/ 0 h 147"/>
                <a:gd name="T44" fmla="*/ 20 w 29"/>
                <a:gd name="T45" fmla="*/ 0 h 147"/>
                <a:gd name="T46" fmla="*/ 16 w 29"/>
                <a:gd name="T47" fmla="*/ 2 h 147"/>
                <a:gd name="T48" fmla="*/ 9 w 29"/>
                <a:gd name="T49" fmla="*/ 3 h 1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
                <a:gd name="T76" fmla="*/ 0 h 147"/>
                <a:gd name="T77" fmla="*/ 29 w 29"/>
                <a:gd name="T78" fmla="*/ 147 h 1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 h="147">
                  <a:moveTo>
                    <a:pt x="9" y="3"/>
                  </a:moveTo>
                  <a:lnTo>
                    <a:pt x="8" y="6"/>
                  </a:lnTo>
                  <a:lnTo>
                    <a:pt x="6" y="14"/>
                  </a:lnTo>
                  <a:lnTo>
                    <a:pt x="4" y="27"/>
                  </a:lnTo>
                  <a:lnTo>
                    <a:pt x="1" y="45"/>
                  </a:lnTo>
                  <a:lnTo>
                    <a:pt x="0" y="65"/>
                  </a:lnTo>
                  <a:lnTo>
                    <a:pt x="0" y="90"/>
                  </a:lnTo>
                  <a:lnTo>
                    <a:pt x="3" y="117"/>
                  </a:lnTo>
                  <a:lnTo>
                    <a:pt x="8" y="146"/>
                  </a:lnTo>
                  <a:lnTo>
                    <a:pt x="27" y="145"/>
                  </a:lnTo>
                  <a:lnTo>
                    <a:pt x="26" y="140"/>
                  </a:lnTo>
                  <a:lnTo>
                    <a:pt x="24" y="128"/>
                  </a:lnTo>
                  <a:lnTo>
                    <a:pt x="22" y="111"/>
                  </a:lnTo>
                  <a:lnTo>
                    <a:pt x="20" y="90"/>
                  </a:lnTo>
                  <a:lnTo>
                    <a:pt x="19" y="67"/>
                  </a:lnTo>
                  <a:lnTo>
                    <a:pt x="19" y="43"/>
                  </a:lnTo>
                  <a:lnTo>
                    <a:pt x="22" y="21"/>
                  </a:lnTo>
                  <a:lnTo>
                    <a:pt x="28" y="2"/>
                  </a:lnTo>
                  <a:lnTo>
                    <a:pt x="28" y="1"/>
                  </a:lnTo>
                  <a:lnTo>
                    <a:pt x="28" y="0"/>
                  </a:lnTo>
                  <a:lnTo>
                    <a:pt x="26" y="0"/>
                  </a:lnTo>
                  <a:lnTo>
                    <a:pt x="24" y="0"/>
                  </a:lnTo>
                  <a:lnTo>
                    <a:pt x="20" y="0"/>
                  </a:lnTo>
                  <a:lnTo>
                    <a:pt x="16" y="2"/>
                  </a:lnTo>
                  <a:lnTo>
                    <a:pt x="9"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1" name="Freeform 194"/>
            <p:cNvSpPr>
              <a:spLocks/>
            </p:cNvSpPr>
            <p:nvPr/>
          </p:nvSpPr>
          <p:spPr bwMode="auto">
            <a:xfrm>
              <a:off x="3762" y="3256"/>
              <a:ext cx="22" cy="109"/>
            </a:xfrm>
            <a:custGeom>
              <a:avLst/>
              <a:gdLst>
                <a:gd name="T0" fmla="*/ 6 w 22"/>
                <a:gd name="T1" fmla="*/ 2 h 109"/>
                <a:gd name="T2" fmla="*/ 6 w 22"/>
                <a:gd name="T3" fmla="*/ 4 h 109"/>
                <a:gd name="T4" fmla="*/ 5 w 22"/>
                <a:gd name="T5" fmla="*/ 10 h 109"/>
                <a:gd name="T6" fmla="*/ 2 w 22"/>
                <a:gd name="T7" fmla="*/ 20 h 109"/>
                <a:gd name="T8" fmla="*/ 1 w 22"/>
                <a:gd name="T9" fmla="*/ 33 h 109"/>
                <a:gd name="T10" fmla="*/ 0 w 22"/>
                <a:gd name="T11" fmla="*/ 49 h 109"/>
                <a:gd name="T12" fmla="*/ 0 w 22"/>
                <a:gd name="T13" fmla="*/ 66 h 109"/>
                <a:gd name="T14" fmla="*/ 2 w 22"/>
                <a:gd name="T15" fmla="*/ 86 h 109"/>
                <a:gd name="T16" fmla="*/ 6 w 22"/>
                <a:gd name="T17" fmla="*/ 108 h 109"/>
                <a:gd name="T18" fmla="*/ 20 w 22"/>
                <a:gd name="T19" fmla="*/ 107 h 109"/>
                <a:gd name="T20" fmla="*/ 20 w 22"/>
                <a:gd name="T21" fmla="*/ 104 h 109"/>
                <a:gd name="T22" fmla="*/ 18 w 22"/>
                <a:gd name="T23" fmla="*/ 95 h 109"/>
                <a:gd name="T24" fmla="*/ 17 w 22"/>
                <a:gd name="T25" fmla="*/ 82 h 109"/>
                <a:gd name="T26" fmla="*/ 15 w 22"/>
                <a:gd name="T27" fmla="*/ 66 h 109"/>
                <a:gd name="T28" fmla="*/ 14 w 22"/>
                <a:gd name="T29" fmla="*/ 49 h 109"/>
                <a:gd name="T30" fmla="*/ 15 w 22"/>
                <a:gd name="T31" fmla="*/ 31 h 109"/>
                <a:gd name="T32" fmla="*/ 17 w 22"/>
                <a:gd name="T33" fmla="*/ 15 h 109"/>
                <a:gd name="T34" fmla="*/ 21 w 22"/>
                <a:gd name="T35" fmla="*/ 1 h 109"/>
                <a:gd name="T36" fmla="*/ 21 w 22"/>
                <a:gd name="T37" fmla="*/ 1 h 109"/>
                <a:gd name="T38" fmla="*/ 21 w 22"/>
                <a:gd name="T39" fmla="*/ 0 h 109"/>
                <a:gd name="T40" fmla="*/ 20 w 22"/>
                <a:gd name="T41" fmla="*/ 0 h 109"/>
                <a:gd name="T42" fmla="*/ 18 w 22"/>
                <a:gd name="T43" fmla="*/ 0 h 109"/>
                <a:gd name="T44" fmla="*/ 16 w 22"/>
                <a:gd name="T45" fmla="*/ 0 h 109"/>
                <a:gd name="T46" fmla="*/ 12 w 22"/>
                <a:gd name="T47" fmla="*/ 1 h 109"/>
                <a:gd name="T48" fmla="*/ 6 w 22"/>
                <a:gd name="T49" fmla="*/ 2 h 1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09"/>
                <a:gd name="T77" fmla="*/ 22 w 22"/>
                <a:gd name="T78" fmla="*/ 109 h 10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09">
                  <a:moveTo>
                    <a:pt x="6" y="2"/>
                  </a:moveTo>
                  <a:lnTo>
                    <a:pt x="6" y="4"/>
                  </a:lnTo>
                  <a:lnTo>
                    <a:pt x="5" y="10"/>
                  </a:lnTo>
                  <a:lnTo>
                    <a:pt x="2" y="20"/>
                  </a:lnTo>
                  <a:lnTo>
                    <a:pt x="1" y="33"/>
                  </a:lnTo>
                  <a:lnTo>
                    <a:pt x="0" y="49"/>
                  </a:lnTo>
                  <a:lnTo>
                    <a:pt x="0" y="66"/>
                  </a:lnTo>
                  <a:lnTo>
                    <a:pt x="2" y="86"/>
                  </a:lnTo>
                  <a:lnTo>
                    <a:pt x="6" y="108"/>
                  </a:lnTo>
                  <a:lnTo>
                    <a:pt x="20" y="107"/>
                  </a:lnTo>
                  <a:lnTo>
                    <a:pt x="20" y="104"/>
                  </a:lnTo>
                  <a:lnTo>
                    <a:pt x="18" y="95"/>
                  </a:lnTo>
                  <a:lnTo>
                    <a:pt x="17" y="82"/>
                  </a:lnTo>
                  <a:lnTo>
                    <a:pt x="15" y="66"/>
                  </a:lnTo>
                  <a:lnTo>
                    <a:pt x="14" y="49"/>
                  </a:lnTo>
                  <a:lnTo>
                    <a:pt x="15" y="31"/>
                  </a:lnTo>
                  <a:lnTo>
                    <a:pt x="17" y="15"/>
                  </a:lnTo>
                  <a:lnTo>
                    <a:pt x="21" y="1"/>
                  </a:lnTo>
                  <a:lnTo>
                    <a:pt x="21" y="0"/>
                  </a:lnTo>
                  <a:lnTo>
                    <a:pt x="20" y="0"/>
                  </a:lnTo>
                  <a:lnTo>
                    <a:pt x="18" y="0"/>
                  </a:lnTo>
                  <a:lnTo>
                    <a:pt x="16" y="0"/>
                  </a:lnTo>
                  <a:lnTo>
                    <a:pt x="12" y="1"/>
                  </a:lnTo>
                  <a:lnTo>
                    <a:pt x="6"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2" name="Freeform 195"/>
            <p:cNvSpPr>
              <a:spLocks/>
            </p:cNvSpPr>
            <p:nvPr/>
          </p:nvSpPr>
          <p:spPr bwMode="auto">
            <a:xfrm>
              <a:off x="4056" y="3151"/>
              <a:ext cx="70" cy="292"/>
            </a:xfrm>
            <a:custGeom>
              <a:avLst/>
              <a:gdLst>
                <a:gd name="T0" fmla="*/ 69 w 70"/>
                <a:gd name="T1" fmla="*/ 2 h 292"/>
                <a:gd name="T2" fmla="*/ 68 w 70"/>
                <a:gd name="T3" fmla="*/ 4 h 292"/>
                <a:gd name="T4" fmla="*/ 63 w 70"/>
                <a:gd name="T5" fmla="*/ 12 h 292"/>
                <a:gd name="T6" fmla="*/ 57 w 70"/>
                <a:gd name="T7" fmla="*/ 27 h 292"/>
                <a:gd name="T8" fmla="*/ 51 w 70"/>
                <a:gd name="T9" fmla="*/ 52 h 292"/>
                <a:gd name="T10" fmla="*/ 46 w 70"/>
                <a:gd name="T11" fmla="*/ 88 h 292"/>
                <a:gd name="T12" fmla="*/ 43 w 70"/>
                <a:gd name="T13" fmla="*/ 139 h 292"/>
                <a:gd name="T14" fmla="*/ 45 w 70"/>
                <a:gd name="T15" fmla="*/ 206 h 292"/>
                <a:gd name="T16" fmla="*/ 52 w 70"/>
                <a:gd name="T17" fmla="*/ 291 h 292"/>
                <a:gd name="T18" fmla="*/ 13 w 70"/>
                <a:gd name="T19" fmla="*/ 291 h 292"/>
                <a:gd name="T20" fmla="*/ 12 w 70"/>
                <a:gd name="T21" fmla="*/ 283 h 292"/>
                <a:gd name="T22" fmla="*/ 8 w 70"/>
                <a:gd name="T23" fmla="*/ 259 h 292"/>
                <a:gd name="T24" fmla="*/ 4 w 70"/>
                <a:gd name="T25" fmla="*/ 224 h 292"/>
                <a:gd name="T26" fmla="*/ 1 w 70"/>
                <a:gd name="T27" fmla="*/ 180 h 292"/>
                <a:gd name="T28" fmla="*/ 0 w 70"/>
                <a:gd name="T29" fmla="*/ 133 h 292"/>
                <a:gd name="T30" fmla="*/ 2 w 70"/>
                <a:gd name="T31" fmla="*/ 85 h 292"/>
                <a:gd name="T32" fmla="*/ 9 w 70"/>
                <a:gd name="T33" fmla="*/ 39 h 292"/>
                <a:gd name="T34" fmla="*/ 22 w 70"/>
                <a:gd name="T35" fmla="*/ 0 h 292"/>
                <a:gd name="T36" fmla="*/ 69 w 70"/>
                <a:gd name="T37" fmla="*/ 2 h 2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0"/>
                <a:gd name="T58" fmla="*/ 0 h 292"/>
                <a:gd name="T59" fmla="*/ 70 w 70"/>
                <a:gd name="T60" fmla="*/ 292 h 2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0" h="292">
                  <a:moveTo>
                    <a:pt x="69" y="2"/>
                  </a:moveTo>
                  <a:lnTo>
                    <a:pt x="68" y="4"/>
                  </a:lnTo>
                  <a:lnTo>
                    <a:pt x="63" y="12"/>
                  </a:lnTo>
                  <a:lnTo>
                    <a:pt x="57" y="27"/>
                  </a:lnTo>
                  <a:lnTo>
                    <a:pt x="51" y="52"/>
                  </a:lnTo>
                  <a:lnTo>
                    <a:pt x="46" y="88"/>
                  </a:lnTo>
                  <a:lnTo>
                    <a:pt x="43" y="139"/>
                  </a:lnTo>
                  <a:lnTo>
                    <a:pt x="45" y="206"/>
                  </a:lnTo>
                  <a:lnTo>
                    <a:pt x="52" y="291"/>
                  </a:lnTo>
                  <a:lnTo>
                    <a:pt x="13" y="291"/>
                  </a:lnTo>
                  <a:lnTo>
                    <a:pt x="12" y="283"/>
                  </a:lnTo>
                  <a:lnTo>
                    <a:pt x="8" y="259"/>
                  </a:lnTo>
                  <a:lnTo>
                    <a:pt x="4" y="224"/>
                  </a:lnTo>
                  <a:lnTo>
                    <a:pt x="1" y="180"/>
                  </a:lnTo>
                  <a:lnTo>
                    <a:pt x="0" y="133"/>
                  </a:lnTo>
                  <a:lnTo>
                    <a:pt x="2" y="85"/>
                  </a:lnTo>
                  <a:lnTo>
                    <a:pt x="9" y="39"/>
                  </a:lnTo>
                  <a:lnTo>
                    <a:pt x="22" y="0"/>
                  </a:lnTo>
                  <a:lnTo>
                    <a:pt x="6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3" name="Freeform 196"/>
            <p:cNvSpPr>
              <a:spLocks/>
            </p:cNvSpPr>
            <p:nvPr/>
          </p:nvSpPr>
          <p:spPr bwMode="auto">
            <a:xfrm>
              <a:off x="4059" y="3171"/>
              <a:ext cx="60" cy="250"/>
            </a:xfrm>
            <a:custGeom>
              <a:avLst/>
              <a:gdLst>
                <a:gd name="T0" fmla="*/ 59 w 60"/>
                <a:gd name="T1" fmla="*/ 2 h 250"/>
                <a:gd name="T2" fmla="*/ 57 w 60"/>
                <a:gd name="T3" fmla="*/ 4 h 250"/>
                <a:gd name="T4" fmla="*/ 54 w 60"/>
                <a:gd name="T5" fmla="*/ 10 h 250"/>
                <a:gd name="T6" fmla="*/ 49 w 60"/>
                <a:gd name="T7" fmla="*/ 23 h 250"/>
                <a:gd name="T8" fmla="*/ 43 w 60"/>
                <a:gd name="T9" fmla="*/ 44 h 250"/>
                <a:gd name="T10" fmla="*/ 39 w 60"/>
                <a:gd name="T11" fmla="*/ 75 h 250"/>
                <a:gd name="T12" fmla="*/ 37 w 60"/>
                <a:gd name="T13" fmla="*/ 119 h 250"/>
                <a:gd name="T14" fmla="*/ 38 w 60"/>
                <a:gd name="T15" fmla="*/ 176 h 250"/>
                <a:gd name="T16" fmla="*/ 44 w 60"/>
                <a:gd name="T17" fmla="*/ 249 h 250"/>
                <a:gd name="T18" fmla="*/ 11 w 60"/>
                <a:gd name="T19" fmla="*/ 249 h 250"/>
                <a:gd name="T20" fmla="*/ 9 w 60"/>
                <a:gd name="T21" fmla="*/ 242 h 250"/>
                <a:gd name="T22" fmla="*/ 7 w 60"/>
                <a:gd name="T23" fmla="*/ 222 h 250"/>
                <a:gd name="T24" fmla="*/ 3 w 60"/>
                <a:gd name="T25" fmla="*/ 191 h 250"/>
                <a:gd name="T26" fmla="*/ 1 w 60"/>
                <a:gd name="T27" fmla="*/ 154 h 250"/>
                <a:gd name="T28" fmla="*/ 0 w 60"/>
                <a:gd name="T29" fmla="*/ 114 h 250"/>
                <a:gd name="T30" fmla="*/ 2 w 60"/>
                <a:gd name="T31" fmla="*/ 73 h 250"/>
                <a:gd name="T32" fmla="*/ 8 w 60"/>
                <a:gd name="T33" fmla="*/ 33 h 250"/>
                <a:gd name="T34" fmla="*/ 19 w 60"/>
                <a:gd name="T35" fmla="*/ 0 h 250"/>
                <a:gd name="T36" fmla="*/ 59 w 60"/>
                <a:gd name="T37" fmla="*/ 2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250"/>
                <a:gd name="T59" fmla="*/ 60 w 60"/>
                <a:gd name="T60" fmla="*/ 250 h 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250">
                  <a:moveTo>
                    <a:pt x="59" y="2"/>
                  </a:moveTo>
                  <a:lnTo>
                    <a:pt x="57" y="4"/>
                  </a:lnTo>
                  <a:lnTo>
                    <a:pt x="54" y="10"/>
                  </a:lnTo>
                  <a:lnTo>
                    <a:pt x="49" y="23"/>
                  </a:lnTo>
                  <a:lnTo>
                    <a:pt x="43" y="44"/>
                  </a:lnTo>
                  <a:lnTo>
                    <a:pt x="39" y="75"/>
                  </a:lnTo>
                  <a:lnTo>
                    <a:pt x="37" y="119"/>
                  </a:lnTo>
                  <a:lnTo>
                    <a:pt x="38" y="176"/>
                  </a:lnTo>
                  <a:lnTo>
                    <a:pt x="44" y="249"/>
                  </a:lnTo>
                  <a:lnTo>
                    <a:pt x="11" y="249"/>
                  </a:lnTo>
                  <a:lnTo>
                    <a:pt x="9" y="242"/>
                  </a:lnTo>
                  <a:lnTo>
                    <a:pt x="7" y="222"/>
                  </a:lnTo>
                  <a:lnTo>
                    <a:pt x="3" y="191"/>
                  </a:lnTo>
                  <a:lnTo>
                    <a:pt x="1" y="154"/>
                  </a:lnTo>
                  <a:lnTo>
                    <a:pt x="0" y="114"/>
                  </a:lnTo>
                  <a:lnTo>
                    <a:pt x="2" y="73"/>
                  </a:lnTo>
                  <a:lnTo>
                    <a:pt x="8" y="33"/>
                  </a:lnTo>
                  <a:lnTo>
                    <a:pt x="19" y="0"/>
                  </a:lnTo>
                  <a:lnTo>
                    <a:pt x="5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4" name="Freeform 197"/>
            <p:cNvSpPr>
              <a:spLocks/>
            </p:cNvSpPr>
            <p:nvPr/>
          </p:nvSpPr>
          <p:spPr bwMode="auto">
            <a:xfrm>
              <a:off x="4061" y="3191"/>
              <a:ext cx="50" cy="207"/>
            </a:xfrm>
            <a:custGeom>
              <a:avLst/>
              <a:gdLst>
                <a:gd name="T0" fmla="*/ 49 w 50"/>
                <a:gd name="T1" fmla="*/ 2 h 207"/>
                <a:gd name="T2" fmla="*/ 48 w 50"/>
                <a:gd name="T3" fmla="*/ 3 h 207"/>
                <a:gd name="T4" fmla="*/ 45 w 50"/>
                <a:gd name="T5" fmla="*/ 8 h 207"/>
                <a:gd name="T6" fmla="*/ 41 w 50"/>
                <a:gd name="T7" fmla="*/ 19 h 207"/>
                <a:gd name="T8" fmla="*/ 36 w 50"/>
                <a:gd name="T9" fmla="*/ 36 h 207"/>
                <a:gd name="T10" fmla="*/ 33 w 50"/>
                <a:gd name="T11" fmla="*/ 62 h 207"/>
                <a:gd name="T12" fmla="*/ 31 w 50"/>
                <a:gd name="T13" fmla="*/ 98 h 207"/>
                <a:gd name="T14" fmla="*/ 32 w 50"/>
                <a:gd name="T15" fmla="*/ 146 h 207"/>
                <a:gd name="T16" fmla="*/ 37 w 50"/>
                <a:gd name="T17" fmla="*/ 206 h 207"/>
                <a:gd name="T18" fmla="*/ 9 w 50"/>
                <a:gd name="T19" fmla="*/ 206 h 207"/>
                <a:gd name="T20" fmla="*/ 9 w 50"/>
                <a:gd name="T21" fmla="*/ 200 h 207"/>
                <a:gd name="T22" fmla="*/ 6 w 50"/>
                <a:gd name="T23" fmla="*/ 183 h 207"/>
                <a:gd name="T24" fmla="*/ 3 w 50"/>
                <a:gd name="T25" fmla="*/ 158 h 207"/>
                <a:gd name="T26" fmla="*/ 1 w 50"/>
                <a:gd name="T27" fmla="*/ 128 h 207"/>
                <a:gd name="T28" fmla="*/ 0 w 50"/>
                <a:gd name="T29" fmla="*/ 94 h 207"/>
                <a:gd name="T30" fmla="*/ 1 w 50"/>
                <a:gd name="T31" fmla="*/ 60 h 207"/>
                <a:gd name="T32" fmla="*/ 7 w 50"/>
                <a:gd name="T33" fmla="*/ 28 h 207"/>
                <a:gd name="T34" fmla="*/ 16 w 50"/>
                <a:gd name="T35" fmla="*/ 0 h 207"/>
                <a:gd name="T36" fmla="*/ 49 w 50"/>
                <a:gd name="T37" fmla="*/ 2 h 2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0"/>
                <a:gd name="T58" fmla="*/ 0 h 207"/>
                <a:gd name="T59" fmla="*/ 50 w 50"/>
                <a:gd name="T60" fmla="*/ 207 h 2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0" h="207">
                  <a:moveTo>
                    <a:pt x="49" y="2"/>
                  </a:moveTo>
                  <a:lnTo>
                    <a:pt x="48" y="3"/>
                  </a:lnTo>
                  <a:lnTo>
                    <a:pt x="45" y="8"/>
                  </a:lnTo>
                  <a:lnTo>
                    <a:pt x="41" y="19"/>
                  </a:lnTo>
                  <a:lnTo>
                    <a:pt x="36" y="36"/>
                  </a:lnTo>
                  <a:lnTo>
                    <a:pt x="33" y="62"/>
                  </a:lnTo>
                  <a:lnTo>
                    <a:pt x="31" y="98"/>
                  </a:lnTo>
                  <a:lnTo>
                    <a:pt x="32" y="146"/>
                  </a:lnTo>
                  <a:lnTo>
                    <a:pt x="37" y="206"/>
                  </a:lnTo>
                  <a:lnTo>
                    <a:pt x="9" y="206"/>
                  </a:lnTo>
                  <a:lnTo>
                    <a:pt x="9" y="200"/>
                  </a:lnTo>
                  <a:lnTo>
                    <a:pt x="6" y="183"/>
                  </a:lnTo>
                  <a:lnTo>
                    <a:pt x="3" y="158"/>
                  </a:lnTo>
                  <a:lnTo>
                    <a:pt x="1" y="128"/>
                  </a:lnTo>
                  <a:lnTo>
                    <a:pt x="0" y="94"/>
                  </a:lnTo>
                  <a:lnTo>
                    <a:pt x="1" y="60"/>
                  </a:lnTo>
                  <a:lnTo>
                    <a:pt x="7" y="28"/>
                  </a:lnTo>
                  <a:lnTo>
                    <a:pt x="16" y="0"/>
                  </a:lnTo>
                  <a:lnTo>
                    <a:pt x="4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5" name="Freeform 198"/>
            <p:cNvSpPr>
              <a:spLocks/>
            </p:cNvSpPr>
            <p:nvPr/>
          </p:nvSpPr>
          <p:spPr bwMode="auto">
            <a:xfrm>
              <a:off x="4064" y="3211"/>
              <a:ext cx="40" cy="165"/>
            </a:xfrm>
            <a:custGeom>
              <a:avLst/>
              <a:gdLst>
                <a:gd name="T0" fmla="*/ 39 w 40"/>
                <a:gd name="T1" fmla="*/ 2 h 165"/>
                <a:gd name="T2" fmla="*/ 38 w 40"/>
                <a:gd name="T3" fmla="*/ 3 h 165"/>
                <a:gd name="T4" fmla="*/ 35 w 40"/>
                <a:gd name="T5" fmla="*/ 7 h 165"/>
                <a:gd name="T6" fmla="*/ 32 w 40"/>
                <a:gd name="T7" fmla="*/ 15 h 165"/>
                <a:gd name="T8" fmla="*/ 29 w 40"/>
                <a:gd name="T9" fmla="*/ 29 h 165"/>
                <a:gd name="T10" fmla="*/ 26 w 40"/>
                <a:gd name="T11" fmla="*/ 50 h 165"/>
                <a:gd name="T12" fmla="*/ 24 w 40"/>
                <a:gd name="T13" fmla="*/ 78 h 165"/>
                <a:gd name="T14" fmla="*/ 25 w 40"/>
                <a:gd name="T15" fmla="*/ 116 h 165"/>
                <a:gd name="T16" fmla="*/ 29 w 40"/>
                <a:gd name="T17" fmla="*/ 164 h 165"/>
                <a:gd name="T18" fmla="*/ 7 w 40"/>
                <a:gd name="T19" fmla="*/ 164 h 165"/>
                <a:gd name="T20" fmla="*/ 6 w 40"/>
                <a:gd name="T21" fmla="*/ 159 h 165"/>
                <a:gd name="T22" fmla="*/ 4 w 40"/>
                <a:gd name="T23" fmla="*/ 146 h 165"/>
                <a:gd name="T24" fmla="*/ 2 w 40"/>
                <a:gd name="T25" fmla="*/ 126 h 165"/>
                <a:gd name="T26" fmla="*/ 1 w 40"/>
                <a:gd name="T27" fmla="*/ 102 h 165"/>
                <a:gd name="T28" fmla="*/ 0 w 40"/>
                <a:gd name="T29" fmla="*/ 75 h 165"/>
                <a:gd name="T30" fmla="*/ 2 w 40"/>
                <a:gd name="T31" fmla="*/ 48 h 165"/>
                <a:gd name="T32" fmla="*/ 6 w 40"/>
                <a:gd name="T33" fmla="*/ 22 h 165"/>
                <a:gd name="T34" fmla="*/ 13 w 40"/>
                <a:gd name="T35" fmla="*/ 0 h 165"/>
                <a:gd name="T36" fmla="*/ 39 w 40"/>
                <a:gd name="T37" fmla="*/ 2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165"/>
                <a:gd name="T59" fmla="*/ 40 w 40"/>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165">
                  <a:moveTo>
                    <a:pt x="39" y="2"/>
                  </a:moveTo>
                  <a:lnTo>
                    <a:pt x="38" y="3"/>
                  </a:lnTo>
                  <a:lnTo>
                    <a:pt x="35" y="7"/>
                  </a:lnTo>
                  <a:lnTo>
                    <a:pt x="32" y="15"/>
                  </a:lnTo>
                  <a:lnTo>
                    <a:pt x="29" y="29"/>
                  </a:lnTo>
                  <a:lnTo>
                    <a:pt x="26" y="50"/>
                  </a:lnTo>
                  <a:lnTo>
                    <a:pt x="24" y="78"/>
                  </a:lnTo>
                  <a:lnTo>
                    <a:pt x="25" y="116"/>
                  </a:lnTo>
                  <a:lnTo>
                    <a:pt x="29" y="164"/>
                  </a:lnTo>
                  <a:lnTo>
                    <a:pt x="7" y="164"/>
                  </a:lnTo>
                  <a:lnTo>
                    <a:pt x="6" y="159"/>
                  </a:lnTo>
                  <a:lnTo>
                    <a:pt x="4" y="146"/>
                  </a:lnTo>
                  <a:lnTo>
                    <a:pt x="2" y="126"/>
                  </a:lnTo>
                  <a:lnTo>
                    <a:pt x="1" y="102"/>
                  </a:lnTo>
                  <a:lnTo>
                    <a:pt x="0" y="75"/>
                  </a:lnTo>
                  <a:lnTo>
                    <a:pt x="2" y="48"/>
                  </a:lnTo>
                  <a:lnTo>
                    <a:pt x="6" y="22"/>
                  </a:lnTo>
                  <a:lnTo>
                    <a:pt x="13" y="0"/>
                  </a:lnTo>
                  <a:lnTo>
                    <a:pt x="39"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6" name="Freeform 199"/>
            <p:cNvSpPr>
              <a:spLocks/>
            </p:cNvSpPr>
            <p:nvPr/>
          </p:nvSpPr>
          <p:spPr bwMode="auto">
            <a:xfrm>
              <a:off x="4067" y="3231"/>
              <a:ext cx="29" cy="122"/>
            </a:xfrm>
            <a:custGeom>
              <a:avLst/>
              <a:gdLst>
                <a:gd name="T0" fmla="*/ 28 w 29"/>
                <a:gd name="T1" fmla="*/ 1 h 122"/>
                <a:gd name="T2" fmla="*/ 27 w 29"/>
                <a:gd name="T3" fmla="*/ 2 h 122"/>
                <a:gd name="T4" fmla="*/ 26 w 29"/>
                <a:gd name="T5" fmla="*/ 5 h 122"/>
                <a:gd name="T6" fmla="*/ 23 w 29"/>
                <a:gd name="T7" fmla="*/ 11 h 122"/>
                <a:gd name="T8" fmla="*/ 21 w 29"/>
                <a:gd name="T9" fmla="*/ 21 h 122"/>
                <a:gd name="T10" fmla="*/ 19 w 29"/>
                <a:gd name="T11" fmla="*/ 37 h 122"/>
                <a:gd name="T12" fmla="*/ 18 w 29"/>
                <a:gd name="T13" fmla="*/ 58 h 122"/>
                <a:gd name="T14" fmla="*/ 18 w 29"/>
                <a:gd name="T15" fmla="*/ 86 h 122"/>
                <a:gd name="T16" fmla="*/ 21 w 29"/>
                <a:gd name="T17" fmla="*/ 121 h 122"/>
                <a:gd name="T18" fmla="*/ 5 w 29"/>
                <a:gd name="T19" fmla="*/ 121 h 122"/>
                <a:gd name="T20" fmla="*/ 5 w 29"/>
                <a:gd name="T21" fmla="*/ 118 h 122"/>
                <a:gd name="T22" fmla="*/ 3 w 29"/>
                <a:gd name="T23" fmla="*/ 108 h 122"/>
                <a:gd name="T24" fmla="*/ 1 w 29"/>
                <a:gd name="T25" fmla="*/ 93 h 122"/>
                <a:gd name="T26" fmla="*/ 0 w 29"/>
                <a:gd name="T27" fmla="*/ 75 h 122"/>
                <a:gd name="T28" fmla="*/ 0 w 29"/>
                <a:gd name="T29" fmla="*/ 55 h 122"/>
                <a:gd name="T30" fmla="*/ 1 w 29"/>
                <a:gd name="T31" fmla="*/ 36 h 122"/>
                <a:gd name="T32" fmla="*/ 4 w 29"/>
                <a:gd name="T33" fmla="*/ 16 h 122"/>
                <a:gd name="T34" fmla="*/ 9 w 29"/>
                <a:gd name="T35" fmla="*/ 0 h 122"/>
                <a:gd name="T36" fmla="*/ 28 w 29"/>
                <a:gd name="T37" fmla="*/ 1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22"/>
                <a:gd name="T59" fmla="*/ 29 w 2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22">
                  <a:moveTo>
                    <a:pt x="28" y="1"/>
                  </a:moveTo>
                  <a:lnTo>
                    <a:pt x="27" y="2"/>
                  </a:lnTo>
                  <a:lnTo>
                    <a:pt x="26" y="5"/>
                  </a:lnTo>
                  <a:lnTo>
                    <a:pt x="23" y="11"/>
                  </a:lnTo>
                  <a:lnTo>
                    <a:pt x="21" y="21"/>
                  </a:lnTo>
                  <a:lnTo>
                    <a:pt x="19" y="37"/>
                  </a:lnTo>
                  <a:lnTo>
                    <a:pt x="18" y="58"/>
                  </a:lnTo>
                  <a:lnTo>
                    <a:pt x="18" y="86"/>
                  </a:lnTo>
                  <a:lnTo>
                    <a:pt x="21" y="121"/>
                  </a:lnTo>
                  <a:lnTo>
                    <a:pt x="5" y="121"/>
                  </a:lnTo>
                  <a:lnTo>
                    <a:pt x="5" y="118"/>
                  </a:lnTo>
                  <a:lnTo>
                    <a:pt x="3" y="108"/>
                  </a:lnTo>
                  <a:lnTo>
                    <a:pt x="1" y="93"/>
                  </a:lnTo>
                  <a:lnTo>
                    <a:pt x="0" y="75"/>
                  </a:lnTo>
                  <a:lnTo>
                    <a:pt x="0" y="55"/>
                  </a:lnTo>
                  <a:lnTo>
                    <a:pt x="1" y="36"/>
                  </a:lnTo>
                  <a:lnTo>
                    <a:pt x="4" y="16"/>
                  </a:lnTo>
                  <a:lnTo>
                    <a:pt x="9" y="0"/>
                  </a:lnTo>
                  <a:lnTo>
                    <a:pt x="2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7" name="Rectangle 200"/>
            <p:cNvSpPr>
              <a:spLocks noChangeArrowheads="1"/>
            </p:cNvSpPr>
            <p:nvPr/>
          </p:nvSpPr>
          <p:spPr bwMode="auto">
            <a:xfrm>
              <a:off x="3692" y="3202"/>
              <a:ext cx="8"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08" name="Freeform 201"/>
            <p:cNvSpPr>
              <a:spLocks/>
            </p:cNvSpPr>
            <p:nvPr/>
          </p:nvSpPr>
          <p:spPr bwMode="auto">
            <a:xfrm>
              <a:off x="3819" y="3196"/>
              <a:ext cx="141" cy="176"/>
            </a:xfrm>
            <a:custGeom>
              <a:avLst/>
              <a:gdLst>
                <a:gd name="T0" fmla="*/ 13 w 141"/>
                <a:gd name="T1" fmla="*/ 16 h 176"/>
                <a:gd name="T2" fmla="*/ 12 w 141"/>
                <a:gd name="T3" fmla="*/ 19 h 176"/>
                <a:gd name="T4" fmla="*/ 9 w 141"/>
                <a:gd name="T5" fmla="*/ 29 h 176"/>
                <a:gd name="T6" fmla="*/ 6 w 141"/>
                <a:gd name="T7" fmla="*/ 45 h 176"/>
                <a:gd name="T8" fmla="*/ 3 w 141"/>
                <a:gd name="T9" fmla="*/ 65 h 176"/>
                <a:gd name="T10" fmla="*/ 1 w 141"/>
                <a:gd name="T11" fmla="*/ 89 h 176"/>
                <a:gd name="T12" fmla="*/ 0 w 141"/>
                <a:gd name="T13" fmla="*/ 115 h 176"/>
                <a:gd name="T14" fmla="*/ 3 w 141"/>
                <a:gd name="T15" fmla="*/ 144 h 176"/>
                <a:gd name="T16" fmla="*/ 9 w 141"/>
                <a:gd name="T17" fmla="*/ 175 h 176"/>
                <a:gd name="T18" fmla="*/ 9 w 141"/>
                <a:gd name="T19" fmla="*/ 174 h 176"/>
                <a:gd name="T20" fmla="*/ 9 w 141"/>
                <a:gd name="T21" fmla="*/ 170 h 176"/>
                <a:gd name="T22" fmla="*/ 9 w 141"/>
                <a:gd name="T23" fmla="*/ 163 h 176"/>
                <a:gd name="T24" fmla="*/ 9 w 141"/>
                <a:gd name="T25" fmla="*/ 156 h 176"/>
                <a:gd name="T26" fmla="*/ 9 w 141"/>
                <a:gd name="T27" fmla="*/ 146 h 176"/>
                <a:gd name="T28" fmla="*/ 10 w 141"/>
                <a:gd name="T29" fmla="*/ 136 h 176"/>
                <a:gd name="T30" fmla="*/ 12 w 141"/>
                <a:gd name="T31" fmla="*/ 124 h 176"/>
                <a:gd name="T32" fmla="*/ 15 w 141"/>
                <a:gd name="T33" fmla="*/ 112 h 176"/>
                <a:gd name="T34" fmla="*/ 18 w 141"/>
                <a:gd name="T35" fmla="*/ 100 h 176"/>
                <a:gd name="T36" fmla="*/ 23 w 141"/>
                <a:gd name="T37" fmla="*/ 88 h 176"/>
                <a:gd name="T38" fmla="*/ 28 w 141"/>
                <a:gd name="T39" fmla="*/ 77 h 176"/>
                <a:gd name="T40" fmla="*/ 35 w 141"/>
                <a:gd name="T41" fmla="*/ 67 h 176"/>
                <a:gd name="T42" fmla="*/ 43 w 141"/>
                <a:gd name="T43" fmla="*/ 58 h 176"/>
                <a:gd name="T44" fmla="*/ 53 w 141"/>
                <a:gd name="T45" fmla="*/ 51 h 176"/>
                <a:gd name="T46" fmla="*/ 65 w 141"/>
                <a:gd name="T47" fmla="*/ 45 h 176"/>
                <a:gd name="T48" fmla="*/ 78 w 141"/>
                <a:gd name="T49" fmla="*/ 42 h 176"/>
                <a:gd name="T50" fmla="*/ 78 w 141"/>
                <a:gd name="T51" fmla="*/ 41 h 176"/>
                <a:gd name="T52" fmla="*/ 81 w 141"/>
                <a:gd name="T53" fmla="*/ 40 h 176"/>
                <a:gd name="T54" fmla="*/ 85 w 141"/>
                <a:gd name="T55" fmla="*/ 37 h 176"/>
                <a:gd name="T56" fmla="*/ 91 w 141"/>
                <a:gd name="T57" fmla="*/ 33 h 176"/>
                <a:gd name="T58" fmla="*/ 100 w 141"/>
                <a:gd name="T59" fmla="*/ 27 h 176"/>
                <a:gd name="T60" fmla="*/ 111 w 141"/>
                <a:gd name="T61" fmla="*/ 21 h 176"/>
                <a:gd name="T62" fmla="*/ 124 w 141"/>
                <a:gd name="T63" fmla="*/ 14 h 176"/>
                <a:gd name="T64" fmla="*/ 140 w 141"/>
                <a:gd name="T65" fmla="*/ 7 h 176"/>
                <a:gd name="T66" fmla="*/ 139 w 141"/>
                <a:gd name="T67" fmla="*/ 6 h 176"/>
                <a:gd name="T68" fmla="*/ 137 w 141"/>
                <a:gd name="T69" fmla="*/ 6 h 176"/>
                <a:gd name="T70" fmla="*/ 133 w 141"/>
                <a:gd name="T71" fmla="*/ 5 h 176"/>
                <a:gd name="T72" fmla="*/ 128 w 141"/>
                <a:gd name="T73" fmla="*/ 4 h 176"/>
                <a:gd name="T74" fmla="*/ 122 w 141"/>
                <a:gd name="T75" fmla="*/ 3 h 176"/>
                <a:gd name="T76" fmla="*/ 115 w 141"/>
                <a:gd name="T77" fmla="*/ 2 h 176"/>
                <a:gd name="T78" fmla="*/ 106 w 141"/>
                <a:gd name="T79" fmla="*/ 1 h 176"/>
                <a:gd name="T80" fmla="*/ 97 w 141"/>
                <a:gd name="T81" fmla="*/ 0 h 176"/>
                <a:gd name="T82" fmla="*/ 88 w 141"/>
                <a:gd name="T83" fmla="*/ 0 h 176"/>
                <a:gd name="T84" fmla="*/ 78 w 141"/>
                <a:gd name="T85" fmla="*/ 0 h 176"/>
                <a:gd name="T86" fmla="*/ 67 w 141"/>
                <a:gd name="T87" fmla="*/ 1 h 176"/>
                <a:gd name="T88" fmla="*/ 56 w 141"/>
                <a:gd name="T89" fmla="*/ 2 h 176"/>
                <a:gd name="T90" fmla="*/ 46 w 141"/>
                <a:gd name="T91" fmla="*/ 4 h 176"/>
                <a:gd name="T92" fmla="*/ 34 w 141"/>
                <a:gd name="T93" fmla="*/ 7 h 176"/>
                <a:gd name="T94" fmla="*/ 24 w 141"/>
                <a:gd name="T95" fmla="*/ 11 h 176"/>
                <a:gd name="T96" fmla="*/ 13 w 141"/>
                <a:gd name="T97" fmla="*/ 16 h 1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76"/>
                <a:gd name="T149" fmla="*/ 141 w 141"/>
                <a:gd name="T150" fmla="*/ 176 h 1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76">
                  <a:moveTo>
                    <a:pt x="13" y="16"/>
                  </a:moveTo>
                  <a:lnTo>
                    <a:pt x="12" y="19"/>
                  </a:lnTo>
                  <a:lnTo>
                    <a:pt x="9" y="29"/>
                  </a:lnTo>
                  <a:lnTo>
                    <a:pt x="6" y="45"/>
                  </a:lnTo>
                  <a:lnTo>
                    <a:pt x="3" y="65"/>
                  </a:lnTo>
                  <a:lnTo>
                    <a:pt x="1" y="89"/>
                  </a:lnTo>
                  <a:lnTo>
                    <a:pt x="0" y="115"/>
                  </a:lnTo>
                  <a:lnTo>
                    <a:pt x="3" y="144"/>
                  </a:lnTo>
                  <a:lnTo>
                    <a:pt x="9" y="175"/>
                  </a:lnTo>
                  <a:lnTo>
                    <a:pt x="9" y="174"/>
                  </a:lnTo>
                  <a:lnTo>
                    <a:pt x="9" y="170"/>
                  </a:lnTo>
                  <a:lnTo>
                    <a:pt x="9" y="163"/>
                  </a:lnTo>
                  <a:lnTo>
                    <a:pt x="9" y="156"/>
                  </a:lnTo>
                  <a:lnTo>
                    <a:pt x="9" y="146"/>
                  </a:lnTo>
                  <a:lnTo>
                    <a:pt x="10" y="136"/>
                  </a:lnTo>
                  <a:lnTo>
                    <a:pt x="12" y="124"/>
                  </a:lnTo>
                  <a:lnTo>
                    <a:pt x="15" y="112"/>
                  </a:lnTo>
                  <a:lnTo>
                    <a:pt x="18" y="100"/>
                  </a:lnTo>
                  <a:lnTo>
                    <a:pt x="23" y="88"/>
                  </a:lnTo>
                  <a:lnTo>
                    <a:pt x="28" y="77"/>
                  </a:lnTo>
                  <a:lnTo>
                    <a:pt x="35" y="67"/>
                  </a:lnTo>
                  <a:lnTo>
                    <a:pt x="43" y="58"/>
                  </a:lnTo>
                  <a:lnTo>
                    <a:pt x="53" y="51"/>
                  </a:lnTo>
                  <a:lnTo>
                    <a:pt x="65" y="45"/>
                  </a:lnTo>
                  <a:lnTo>
                    <a:pt x="78" y="42"/>
                  </a:lnTo>
                  <a:lnTo>
                    <a:pt x="78" y="41"/>
                  </a:lnTo>
                  <a:lnTo>
                    <a:pt x="81" y="40"/>
                  </a:lnTo>
                  <a:lnTo>
                    <a:pt x="85" y="37"/>
                  </a:lnTo>
                  <a:lnTo>
                    <a:pt x="91" y="33"/>
                  </a:lnTo>
                  <a:lnTo>
                    <a:pt x="100" y="27"/>
                  </a:lnTo>
                  <a:lnTo>
                    <a:pt x="111" y="21"/>
                  </a:lnTo>
                  <a:lnTo>
                    <a:pt x="124" y="14"/>
                  </a:lnTo>
                  <a:lnTo>
                    <a:pt x="140" y="7"/>
                  </a:lnTo>
                  <a:lnTo>
                    <a:pt x="139" y="6"/>
                  </a:lnTo>
                  <a:lnTo>
                    <a:pt x="137" y="6"/>
                  </a:lnTo>
                  <a:lnTo>
                    <a:pt x="133" y="5"/>
                  </a:lnTo>
                  <a:lnTo>
                    <a:pt x="128" y="4"/>
                  </a:lnTo>
                  <a:lnTo>
                    <a:pt x="122" y="3"/>
                  </a:lnTo>
                  <a:lnTo>
                    <a:pt x="115" y="2"/>
                  </a:lnTo>
                  <a:lnTo>
                    <a:pt x="106" y="1"/>
                  </a:lnTo>
                  <a:lnTo>
                    <a:pt x="97" y="0"/>
                  </a:lnTo>
                  <a:lnTo>
                    <a:pt x="88" y="0"/>
                  </a:lnTo>
                  <a:lnTo>
                    <a:pt x="78" y="0"/>
                  </a:lnTo>
                  <a:lnTo>
                    <a:pt x="67" y="1"/>
                  </a:lnTo>
                  <a:lnTo>
                    <a:pt x="56" y="2"/>
                  </a:lnTo>
                  <a:lnTo>
                    <a:pt x="46" y="4"/>
                  </a:lnTo>
                  <a:lnTo>
                    <a:pt x="34" y="7"/>
                  </a:lnTo>
                  <a:lnTo>
                    <a:pt x="24" y="11"/>
                  </a:lnTo>
                  <a:lnTo>
                    <a:pt x="13"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9" name="Freeform 202"/>
            <p:cNvSpPr>
              <a:spLocks/>
            </p:cNvSpPr>
            <p:nvPr/>
          </p:nvSpPr>
          <p:spPr bwMode="auto">
            <a:xfrm>
              <a:off x="3624" y="3327"/>
              <a:ext cx="116" cy="34"/>
            </a:xfrm>
            <a:custGeom>
              <a:avLst/>
              <a:gdLst>
                <a:gd name="T0" fmla="*/ 0 w 116"/>
                <a:gd name="T1" fmla="*/ 21 h 34"/>
                <a:gd name="T2" fmla="*/ 0 w 116"/>
                <a:gd name="T3" fmla="*/ 21 h 34"/>
                <a:gd name="T4" fmla="*/ 1 w 116"/>
                <a:gd name="T5" fmla="*/ 19 h 34"/>
                <a:gd name="T6" fmla="*/ 2 w 116"/>
                <a:gd name="T7" fmla="*/ 17 h 34"/>
                <a:gd name="T8" fmla="*/ 4 w 116"/>
                <a:gd name="T9" fmla="*/ 15 h 34"/>
                <a:gd name="T10" fmla="*/ 7 w 116"/>
                <a:gd name="T11" fmla="*/ 12 h 34"/>
                <a:gd name="T12" fmla="*/ 10 w 116"/>
                <a:gd name="T13" fmla="*/ 10 h 34"/>
                <a:gd name="T14" fmla="*/ 15 w 116"/>
                <a:gd name="T15" fmla="*/ 7 h 34"/>
                <a:gd name="T16" fmla="*/ 20 w 116"/>
                <a:gd name="T17" fmla="*/ 5 h 34"/>
                <a:gd name="T18" fmla="*/ 27 w 116"/>
                <a:gd name="T19" fmla="*/ 2 h 34"/>
                <a:gd name="T20" fmla="*/ 35 w 116"/>
                <a:gd name="T21" fmla="*/ 1 h 34"/>
                <a:gd name="T22" fmla="*/ 44 w 116"/>
                <a:gd name="T23" fmla="*/ 0 h 34"/>
                <a:gd name="T24" fmla="*/ 55 w 116"/>
                <a:gd name="T25" fmla="*/ 0 h 34"/>
                <a:gd name="T26" fmla="*/ 68 w 116"/>
                <a:gd name="T27" fmla="*/ 1 h 34"/>
                <a:gd name="T28" fmla="*/ 81 w 116"/>
                <a:gd name="T29" fmla="*/ 3 h 34"/>
                <a:gd name="T30" fmla="*/ 97 w 116"/>
                <a:gd name="T31" fmla="*/ 6 h 34"/>
                <a:gd name="T32" fmla="*/ 115 w 116"/>
                <a:gd name="T33" fmla="*/ 12 h 34"/>
                <a:gd name="T34" fmla="*/ 113 w 116"/>
                <a:gd name="T35" fmla="*/ 19 h 34"/>
                <a:gd name="T36" fmla="*/ 112 w 116"/>
                <a:gd name="T37" fmla="*/ 18 h 34"/>
                <a:gd name="T38" fmla="*/ 109 w 116"/>
                <a:gd name="T39" fmla="*/ 17 h 34"/>
                <a:gd name="T40" fmla="*/ 104 w 116"/>
                <a:gd name="T41" fmla="*/ 16 h 34"/>
                <a:gd name="T42" fmla="*/ 99 w 116"/>
                <a:gd name="T43" fmla="*/ 14 h 34"/>
                <a:gd name="T44" fmla="*/ 92 w 116"/>
                <a:gd name="T45" fmla="*/ 13 h 34"/>
                <a:gd name="T46" fmla="*/ 84 w 116"/>
                <a:gd name="T47" fmla="*/ 11 h 34"/>
                <a:gd name="T48" fmla="*/ 76 w 116"/>
                <a:gd name="T49" fmla="*/ 10 h 34"/>
                <a:gd name="T50" fmla="*/ 66 w 116"/>
                <a:gd name="T51" fmla="*/ 9 h 34"/>
                <a:gd name="T52" fmla="*/ 57 w 116"/>
                <a:gd name="T53" fmla="*/ 8 h 34"/>
                <a:gd name="T54" fmla="*/ 48 w 116"/>
                <a:gd name="T55" fmla="*/ 8 h 34"/>
                <a:gd name="T56" fmla="*/ 38 w 116"/>
                <a:gd name="T57" fmla="*/ 9 h 34"/>
                <a:gd name="T58" fmla="*/ 29 w 116"/>
                <a:gd name="T59" fmla="*/ 12 h 34"/>
                <a:gd name="T60" fmla="*/ 21 w 116"/>
                <a:gd name="T61" fmla="*/ 15 h 34"/>
                <a:gd name="T62" fmla="*/ 12 w 116"/>
                <a:gd name="T63" fmla="*/ 19 h 34"/>
                <a:gd name="T64" fmla="*/ 6 w 116"/>
                <a:gd name="T65" fmla="*/ 25 h 34"/>
                <a:gd name="T66" fmla="*/ 0 w 116"/>
                <a:gd name="T67" fmla="*/ 33 h 34"/>
                <a:gd name="T68" fmla="*/ 0 w 116"/>
                <a:gd name="T69" fmla="*/ 21 h 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6"/>
                <a:gd name="T106" fmla="*/ 0 h 34"/>
                <a:gd name="T107" fmla="*/ 116 w 116"/>
                <a:gd name="T108" fmla="*/ 34 h 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6" h="34">
                  <a:moveTo>
                    <a:pt x="0" y="21"/>
                  </a:moveTo>
                  <a:lnTo>
                    <a:pt x="0" y="21"/>
                  </a:lnTo>
                  <a:lnTo>
                    <a:pt x="1" y="19"/>
                  </a:lnTo>
                  <a:lnTo>
                    <a:pt x="2" y="17"/>
                  </a:lnTo>
                  <a:lnTo>
                    <a:pt x="4" y="15"/>
                  </a:lnTo>
                  <a:lnTo>
                    <a:pt x="7" y="12"/>
                  </a:lnTo>
                  <a:lnTo>
                    <a:pt x="10" y="10"/>
                  </a:lnTo>
                  <a:lnTo>
                    <a:pt x="15" y="7"/>
                  </a:lnTo>
                  <a:lnTo>
                    <a:pt x="20" y="5"/>
                  </a:lnTo>
                  <a:lnTo>
                    <a:pt x="27" y="2"/>
                  </a:lnTo>
                  <a:lnTo>
                    <a:pt x="35" y="1"/>
                  </a:lnTo>
                  <a:lnTo>
                    <a:pt x="44" y="0"/>
                  </a:lnTo>
                  <a:lnTo>
                    <a:pt x="55" y="0"/>
                  </a:lnTo>
                  <a:lnTo>
                    <a:pt x="68" y="1"/>
                  </a:lnTo>
                  <a:lnTo>
                    <a:pt x="81" y="3"/>
                  </a:lnTo>
                  <a:lnTo>
                    <a:pt x="97" y="6"/>
                  </a:lnTo>
                  <a:lnTo>
                    <a:pt x="115" y="12"/>
                  </a:lnTo>
                  <a:lnTo>
                    <a:pt x="113" y="19"/>
                  </a:lnTo>
                  <a:lnTo>
                    <a:pt x="112" y="18"/>
                  </a:lnTo>
                  <a:lnTo>
                    <a:pt x="109" y="17"/>
                  </a:lnTo>
                  <a:lnTo>
                    <a:pt x="104" y="16"/>
                  </a:lnTo>
                  <a:lnTo>
                    <a:pt x="99" y="14"/>
                  </a:lnTo>
                  <a:lnTo>
                    <a:pt x="92" y="13"/>
                  </a:lnTo>
                  <a:lnTo>
                    <a:pt x="84" y="11"/>
                  </a:lnTo>
                  <a:lnTo>
                    <a:pt x="76" y="10"/>
                  </a:lnTo>
                  <a:lnTo>
                    <a:pt x="66" y="9"/>
                  </a:lnTo>
                  <a:lnTo>
                    <a:pt x="57" y="8"/>
                  </a:lnTo>
                  <a:lnTo>
                    <a:pt x="48" y="8"/>
                  </a:lnTo>
                  <a:lnTo>
                    <a:pt x="38" y="9"/>
                  </a:lnTo>
                  <a:lnTo>
                    <a:pt x="29" y="12"/>
                  </a:lnTo>
                  <a:lnTo>
                    <a:pt x="21" y="15"/>
                  </a:lnTo>
                  <a:lnTo>
                    <a:pt x="12" y="19"/>
                  </a:lnTo>
                  <a:lnTo>
                    <a:pt x="6" y="25"/>
                  </a:lnTo>
                  <a:lnTo>
                    <a:pt x="0" y="33"/>
                  </a:lnTo>
                  <a:lnTo>
                    <a:pt x="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0" name="Freeform 203"/>
            <p:cNvSpPr>
              <a:spLocks/>
            </p:cNvSpPr>
            <p:nvPr/>
          </p:nvSpPr>
          <p:spPr bwMode="auto">
            <a:xfrm>
              <a:off x="3624" y="3248"/>
              <a:ext cx="116" cy="34"/>
            </a:xfrm>
            <a:custGeom>
              <a:avLst/>
              <a:gdLst>
                <a:gd name="T0" fmla="*/ 0 w 116"/>
                <a:gd name="T1" fmla="*/ 21 h 34"/>
                <a:gd name="T2" fmla="*/ 0 w 116"/>
                <a:gd name="T3" fmla="*/ 21 h 34"/>
                <a:gd name="T4" fmla="*/ 1 w 116"/>
                <a:gd name="T5" fmla="*/ 19 h 34"/>
                <a:gd name="T6" fmla="*/ 2 w 116"/>
                <a:gd name="T7" fmla="*/ 17 h 34"/>
                <a:gd name="T8" fmla="*/ 4 w 116"/>
                <a:gd name="T9" fmla="*/ 15 h 34"/>
                <a:gd name="T10" fmla="*/ 7 w 116"/>
                <a:gd name="T11" fmla="*/ 12 h 34"/>
                <a:gd name="T12" fmla="*/ 10 w 116"/>
                <a:gd name="T13" fmla="*/ 10 h 34"/>
                <a:gd name="T14" fmla="*/ 15 w 116"/>
                <a:gd name="T15" fmla="*/ 7 h 34"/>
                <a:gd name="T16" fmla="*/ 20 w 116"/>
                <a:gd name="T17" fmla="*/ 5 h 34"/>
                <a:gd name="T18" fmla="*/ 27 w 116"/>
                <a:gd name="T19" fmla="*/ 3 h 34"/>
                <a:gd name="T20" fmla="*/ 35 w 116"/>
                <a:gd name="T21" fmla="*/ 1 h 34"/>
                <a:gd name="T22" fmla="*/ 44 w 116"/>
                <a:gd name="T23" fmla="*/ 0 h 34"/>
                <a:gd name="T24" fmla="*/ 55 w 116"/>
                <a:gd name="T25" fmla="*/ 0 h 34"/>
                <a:gd name="T26" fmla="*/ 68 w 116"/>
                <a:gd name="T27" fmla="*/ 1 h 34"/>
                <a:gd name="T28" fmla="*/ 81 w 116"/>
                <a:gd name="T29" fmla="*/ 3 h 34"/>
                <a:gd name="T30" fmla="*/ 97 w 116"/>
                <a:gd name="T31" fmla="*/ 6 h 34"/>
                <a:gd name="T32" fmla="*/ 115 w 116"/>
                <a:gd name="T33" fmla="*/ 12 h 34"/>
                <a:gd name="T34" fmla="*/ 113 w 116"/>
                <a:gd name="T35" fmla="*/ 19 h 34"/>
                <a:gd name="T36" fmla="*/ 112 w 116"/>
                <a:gd name="T37" fmla="*/ 18 h 34"/>
                <a:gd name="T38" fmla="*/ 109 w 116"/>
                <a:gd name="T39" fmla="*/ 17 h 34"/>
                <a:gd name="T40" fmla="*/ 104 w 116"/>
                <a:gd name="T41" fmla="*/ 16 h 34"/>
                <a:gd name="T42" fmla="*/ 99 w 116"/>
                <a:gd name="T43" fmla="*/ 14 h 34"/>
                <a:gd name="T44" fmla="*/ 92 w 116"/>
                <a:gd name="T45" fmla="*/ 13 h 34"/>
                <a:gd name="T46" fmla="*/ 84 w 116"/>
                <a:gd name="T47" fmla="*/ 11 h 34"/>
                <a:gd name="T48" fmla="*/ 76 w 116"/>
                <a:gd name="T49" fmla="*/ 10 h 34"/>
                <a:gd name="T50" fmla="*/ 66 w 116"/>
                <a:gd name="T51" fmla="*/ 9 h 34"/>
                <a:gd name="T52" fmla="*/ 57 w 116"/>
                <a:gd name="T53" fmla="*/ 8 h 34"/>
                <a:gd name="T54" fmla="*/ 48 w 116"/>
                <a:gd name="T55" fmla="*/ 9 h 34"/>
                <a:gd name="T56" fmla="*/ 38 w 116"/>
                <a:gd name="T57" fmla="*/ 10 h 34"/>
                <a:gd name="T58" fmla="*/ 29 w 116"/>
                <a:gd name="T59" fmla="*/ 12 h 34"/>
                <a:gd name="T60" fmla="*/ 21 w 116"/>
                <a:gd name="T61" fmla="*/ 15 h 34"/>
                <a:gd name="T62" fmla="*/ 12 w 116"/>
                <a:gd name="T63" fmla="*/ 19 h 34"/>
                <a:gd name="T64" fmla="*/ 6 w 116"/>
                <a:gd name="T65" fmla="*/ 25 h 34"/>
                <a:gd name="T66" fmla="*/ 0 w 116"/>
                <a:gd name="T67" fmla="*/ 33 h 34"/>
                <a:gd name="T68" fmla="*/ 0 w 116"/>
                <a:gd name="T69" fmla="*/ 21 h 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6"/>
                <a:gd name="T106" fmla="*/ 0 h 34"/>
                <a:gd name="T107" fmla="*/ 116 w 116"/>
                <a:gd name="T108" fmla="*/ 34 h 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6" h="34">
                  <a:moveTo>
                    <a:pt x="0" y="21"/>
                  </a:moveTo>
                  <a:lnTo>
                    <a:pt x="0" y="21"/>
                  </a:lnTo>
                  <a:lnTo>
                    <a:pt x="1" y="19"/>
                  </a:lnTo>
                  <a:lnTo>
                    <a:pt x="2" y="17"/>
                  </a:lnTo>
                  <a:lnTo>
                    <a:pt x="4" y="15"/>
                  </a:lnTo>
                  <a:lnTo>
                    <a:pt x="7" y="12"/>
                  </a:lnTo>
                  <a:lnTo>
                    <a:pt x="10" y="10"/>
                  </a:lnTo>
                  <a:lnTo>
                    <a:pt x="15" y="7"/>
                  </a:lnTo>
                  <a:lnTo>
                    <a:pt x="20" y="5"/>
                  </a:lnTo>
                  <a:lnTo>
                    <a:pt x="27" y="3"/>
                  </a:lnTo>
                  <a:lnTo>
                    <a:pt x="35" y="1"/>
                  </a:lnTo>
                  <a:lnTo>
                    <a:pt x="44" y="0"/>
                  </a:lnTo>
                  <a:lnTo>
                    <a:pt x="55" y="0"/>
                  </a:lnTo>
                  <a:lnTo>
                    <a:pt x="68" y="1"/>
                  </a:lnTo>
                  <a:lnTo>
                    <a:pt x="81" y="3"/>
                  </a:lnTo>
                  <a:lnTo>
                    <a:pt x="97" y="6"/>
                  </a:lnTo>
                  <a:lnTo>
                    <a:pt x="115" y="12"/>
                  </a:lnTo>
                  <a:lnTo>
                    <a:pt x="113" y="19"/>
                  </a:lnTo>
                  <a:lnTo>
                    <a:pt x="112" y="18"/>
                  </a:lnTo>
                  <a:lnTo>
                    <a:pt x="109" y="17"/>
                  </a:lnTo>
                  <a:lnTo>
                    <a:pt x="104" y="16"/>
                  </a:lnTo>
                  <a:lnTo>
                    <a:pt x="99" y="14"/>
                  </a:lnTo>
                  <a:lnTo>
                    <a:pt x="92" y="13"/>
                  </a:lnTo>
                  <a:lnTo>
                    <a:pt x="84" y="11"/>
                  </a:lnTo>
                  <a:lnTo>
                    <a:pt x="76" y="10"/>
                  </a:lnTo>
                  <a:lnTo>
                    <a:pt x="66" y="9"/>
                  </a:lnTo>
                  <a:lnTo>
                    <a:pt x="57" y="8"/>
                  </a:lnTo>
                  <a:lnTo>
                    <a:pt x="48" y="9"/>
                  </a:lnTo>
                  <a:lnTo>
                    <a:pt x="38" y="10"/>
                  </a:lnTo>
                  <a:lnTo>
                    <a:pt x="29" y="12"/>
                  </a:lnTo>
                  <a:lnTo>
                    <a:pt x="21" y="15"/>
                  </a:lnTo>
                  <a:lnTo>
                    <a:pt x="12" y="19"/>
                  </a:lnTo>
                  <a:lnTo>
                    <a:pt x="6" y="25"/>
                  </a:lnTo>
                  <a:lnTo>
                    <a:pt x="0" y="33"/>
                  </a:lnTo>
                  <a:lnTo>
                    <a:pt x="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1" name="Freeform 204"/>
            <p:cNvSpPr>
              <a:spLocks/>
            </p:cNvSpPr>
            <p:nvPr/>
          </p:nvSpPr>
          <p:spPr bwMode="auto">
            <a:xfrm>
              <a:off x="3732" y="3209"/>
              <a:ext cx="187" cy="366"/>
            </a:xfrm>
            <a:custGeom>
              <a:avLst/>
              <a:gdLst>
                <a:gd name="T0" fmla="*/ 0 w 187"/>
                <a:gd name="T1" fmla="*/ 0 h 366"/>
                <a:gd name="T2" fmla="*/ 0 w 187"/>
                <a:gd name="T3" fmla="*/ 353 h 366"/>
                <a:gd name="T4" fmla="*/ 56 w 187"/>
                <a:gd name="T5" fmla="*/ 365 h 366"/>
                <a:gd name="T6" fmla="*/ 54 w 187"/>
                <a:gd name="T7" fmla="*/ 317 h 366"/>
                <a:gd name="T8" fmla="*/ 186 w 187"/>
                <a:gd name="T9" fmla="*/ 339 h 366"/>
                <a:gd name="T10" fmla="*/ 184 w 187"/>
                <a:gd name="T11" fmla="*/ 320 h 366"/>
                <a:gd name="T12" fmla="*/ 92 w 187"/>
                <a:gd name="T13" fmla="*/ 308 h 366"/>
                <a:gd name="T14" fmla="*/ 90 w 187"/>
                <a:gd name="T15" fmla="*/ 267 h 366"/>
                <a:gd name="T16" fmla="*/ 27 w 187"/>
                <a:gd name="T17" fmla="*/ 267 h 366"/>
                <a:gd name="T18" fmla="*/ 26 w 187"/>
                <a:gd name="T19" fmla="*/ 262 h 366"/>
                <a:gd name="T20" fmla="*/ 21 w 187"/>
                <a:gd name="T21" fmla="*/ 247 h 366"/>
                <a:gd name="T22" fmla="*/ 15 w 187"/>
                <a:gd name="T23" fmla="*/ 223 h 366"/>
                <a:gd name="T24" fmla="*/ 10 w 187"/>
                <a:gd name="T25" fmla="*/ 191 h 366"/>
                <a:gd name="T26" fmla="*/ 6 w 187"/>
                <a:gd name="T27" fmla="*/ 153 h 366"/>
                <a:gd name="T28" fmla="*/ 4 w 187"/>
                <a:gd name="T29" fmla="*/ 110 h 366"/>
                <a:gd name="T30" fmla="*/ 8 w 187"/>
                <a:gd name="T31" fmla="*/ 63 h 366"/>
                <a:gd name="T32" fmla="*/ 16 w 187"/>
                <a:gd name="T33" fmla="*/ 12 h 366"/>
                <a:gd name="T34" fmla="*/ 0 w 187"/>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7"/>
                <a:gd name="T55" fmla="*/ 0 h 366"/>
                <a:gd name="T56" fmla="*/ 187 w 187"/>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7" h="366">
                  <a:moveTo>
                    <a:pt x="0" y="0"/>
                  </a:moveTo>
                  <a:lnTo>
                    <a:pt x="0" y="353"/>
                  </a:lnTo>
                  <a:lnTo>
                    <a:pt x="56" y="365"/>
                  </a:lnTo>
                  <a:lnTo>
                    <a:pt x="54" y="317"/>
                  </a:lnTo>
                  <a:lnTo>
                    <a:pt x="186" y="339"/>
                  </a:lnTo>
                  <a:lnTo>
                    <a:pt x="184" y="320"/>
                  </a:lnTo>
                  <a:lnTo>
                    <a:pt x="92" y="308"/>
                  </a:lnTo>
                  <a:lnTo>
                    <a:pt x="90" y="267"/>
                  </a:lnTo>
                  <a:lnTo>
                    <a:pt x="27" y="267"/>
                  </a:lnTo>
                  <a:lnTo>
                    <a:pt x="26" y="262"/>
                  </a:lnTo>
                  <a:lnTo>
                    <a:pt x="21" y="247"/>
                  </a:lnTo>
                  <a:lnTo>
                    <a:pt x="15" y="223"/>
                  </a:lnTo>
                  <a:lnTo>
                    <a:pt x="10" y="191"/>
                  </a:lnTo>
                  <a:lnTo>
                    <a:pt x="6" y="153"/>
                  </a:lnTo>
                  <a:lnTo>
                    <a:pt x="4" y="110"/>
                  </a:lnTo>
                  <a:lnTo>
                    <a:pt x="8" y="63"/>
                  </a:lnTo>
                  <a:lnTo>
                    <a:pt x="16" y="12"/>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2" name="Freeform 205"/>
            <p:cNvSpPr>
              <a:spLocks/>
            </p:cNvSpPr>
            <p:nvPr/>
          </p:nvSpPr>
          <p:spPr bwMode="auto">
            <a:xfrm>
              <a:off x="3824" y="3126"/>
              <a:ext cx="240" cy="51"/>
            </a:xfrm>
            <a:custGeom>
              <a:avLst/>
              <a:gdLst>
                <a:gd name="T0" fmla="*/ 0 w 240"/>
                <a:gd name="T1" fmla="*/ 50 h 51"/>
                <a:gd name="T2" fmla="*/ 1 w 240"/>
                <a:gd name="T3" fmla="*/ 50 h 51"/>
                <a:gd name="T4" fmla="*/ 5 w 240"/>
                <a:gd name="T5" fmla="*/ 48 h 51"/>
                <a:gd name="T6" fmla="*/ 12 w 240"/>
                <a:gd name="T7" fmla="*/ 46 h 51"/>
                <a:gd name="T8" fmla="*/ 20 w 240"/>
                <a:gd name="T9" fmla="*/ 42 h 51"/>
                <a:gd name="T10" fmla="*/ 30 w 240"/>
                <a:gd name="T11" fmla="*/ 39 h 51"/>
                <a:gd name="T12" fmla="*/ 42 w 240"/>
                <a:gd name="T13" fmla="*/ 36 h 51"/>
                <a:gd name="T14" fmla="*/ 57 w 240"/>
                <a:gd name="T15" fmla="*/ 32 h 51"/>
                <a:gd name="T16" fmla="*/ 72 w 240"/>
                <a:gd name="T17" fmla="*/ 29 h 51"/>
                <a:gd name="T18" fmla="*/ 89 w 240"/>
                <a:gd name="T19" fmla="*/ 26 h 51"/>
                <a:gd name="T20" fmla="*/ 107 w 240"/>
                <a:gd name="T21" fmla="*/ 24 h 51"/>
                <a:gd name="T22" fmla="*/ 126 w 240"/>
                <a:gd name="T23" fmla="*/ 22 h 51"/>
                <a:gd name="T24" fmla="*/ 146 w 240"/>
                <a:gd name="T25" fmla="*/ 22 h 51"/>
                <a:gd name="T26" fmla="*/ 167 w 240"/>
                <a:gd name="T27" fmla="*/ 22 h 51"/>
                <a:gd name="T28" fmla="*/ 188 w 240"/>
                <a:gd name="T29" fmla="*/ 24 h 51"/>
                <a:gd name="T30" fmla="*/ 210 w 240"/>
                <a:gd name="T31" fmla="*/ 28 h 51"/>
                <a:gd name="T32" fmla="*/ 232 w 240"/>
                <a:gd name="T33" fmla="*/ 33 h 51"/>
                <a:gd name="T34" fmla="*/ 239 w 240"/>
                <a:gd name="T35" fmla="*/ 0 h 51"/>
                <a:gd name="T36" fmla="*/ 238 w 240"/>
                <a:gd name="T37" fmla="*/ 0 h 51"/>
                <a:gd name="T38" fmla="*/ 232 w 240"/>
                <a:gd name="T39" fmla="*/ 0 h 51"/>
                <a:gd name="T40" fmla="*/ 224 w 240"/>
                <a:gd name="T41" fmla="*/ 0 h 51"/>
                <a:gd name="T42" fmla="*/ 214 w 240"/>
                <a:gd name="T43" fmla="*/ 0 h 51"/>
                <a:gd name="T44" fmla="*/ 201 w 240"/>
                <a:gd name="T45" fmla="*/ 1 h 51"/>
                <a:gd name="T46" fmla="*/ 186 w 240"/>
                <a:gd name="T47" fmla="*/ 1 h 51"/>
                <a:gd name="T48" fmla="*/ 169 w 240"/>
                <a:gd name="T49" fmla="*/ 2 h 51"/>
                <a:gd name="T50" fmla="*/ 152 w 240"/>
                <a:gd name="T51" fmla="*/ 3 h 51"/>
                <a:gd name="T52" fmla="*/ 133 w 240"/>
                <a:gd name="T53" fmla="*/ 5 h 51"/>
                <a:gd name="T54" fmla="*/ 113 w 240"/>
                <a:gd name="T55" fmla="*/ 7 h 51"/>
                <a:gd name="T56" fmla="*/ 93 w 240"/>
                <a:gd name="T57" fmla="*/ 9 h 51"/>
                <a:gd name="T58" fmla="*/ 73 w 240"/>
                <a:gd name="T59" fmla="*/ 12 h 51"/>
                <a:gd name="T60" fmla="*/ 54 w 240"/>
                <a:gd name="T61" fmla="*/ 15 h 51"/>
                <a:gd name="T62" fmla="*/ 35 w 240"/>
                <a:gd name="T63" fmla="*/ 19 h 51"/>
                <a:gd name="T64" fmla="*/ 17 w 240"/>
                <a:gd name="T65" fmla="*/ 23 h 51"/>
                <a:gd name="T66" fmla="*/ 0 w 240"/>
                <a:gd name="T67" fmla="*/ 28 h 51"/>
                <a:gd name="T68" fmla="*/ 0 w 240"/>
                <a:gd name="T69" fmla="*/ 50 h 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0"/>
                <a:gd name="T106" fmla="*/ 0 h 51"/>
                <a:gd name="T107" fmla="*/ 240 w 240"/>
                <a:gd name="T108" fmla="*/ 51 h 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0" h="51">
                  <a:moveTo>
                    <a:pt x="0" y="50"/>
                  </a:moveTo>
                  <a:lnTo>
                    <a:pt x="1" y="50"/>
                  </a:lnTo>
                  <a:lnTo>
                    <a:pt x="5" y="48"/>
                  </a:lnTo>
                  <a:lnTo>
                    <a:pt x="12" y="46"/>
                  </a:lnTo>
                  <a:lnTo>
                    <a:pt x="20" y="42"/>
                  </a:lnTo>
                  <a:lnTo>
                    <a:pt x="30" y="39"/>
                  </a:lnTo>
                  <a:lnTo>
                    <a:pt x="42" y="36"/>
                  </a:lnTo>
                  <a:lnTo>
                    <a:pt x="57" y="32"/>
                  </a:lnTo>
                  <a:lnTo>
                    <a:pt x="72" y="29"/>
                  </a:lnTo>
                  <a:lnTo>
                    <a:pt x="89" y="26"/>
                  </a:lnTo>
                  <a:lnTo>
                    <a:pt x="107" y="24"/>
                  </a:lnTo>
                  <a:lnTo>
                    <a:pt x="126" y="22"/>
                  </a:lnTo>
                  <a:lnTo>
                    <a:pt x="146" y="22"/>
                  </a:lnTo>
                  <a:lnTo>
                    <a:pt x="167" y="22"/>
                  </a:lnTo>
                  <a:lnTo>
                    <a:pt x="188" y="24"/>
                  </a:lnTo>
                  <a:lnTo>
                    <a:pt x="210" y="28"/>
                  </a:lnTo>
                  <a:lnTo>
                    <a:pt x="232" y="33"/>
                  </a:lnTo>
                  <a:lnTo>
                    <a:pt x="239" y="0"/>
                  </a:lnTo>
                  <a:lnTo>
                    <a:pt x="238" y="0"/>
                  </a:lnTo>
                  <a:lnTo>
                    <a:pt x="232" y="0"/>
                  </a:lnTo>
                  <a:lnTo>
                    <a:pt x="224" y="0"/>
                  </a:lnTo>
                  <a:lnTo>
                    <a:pt x="214" y="0"/>
                  </a:lnTo>
                  <a:lnTo>
                    <a:pt x="201" y="1"/>
                  </a:lnTo>
                  <a:lnTo>
                    <a:pt x="186" y="1"/>
                  </a:lnTo>
                  <a:lnTo>
                    <a:pt x="169" y="2"/>
                  </a:lnTo>
                  <a:lnTo>
                    <a:pt x="152" y="3"/>
                  </a:lnTo>
                  <a:lnTo>
                    <a:pt x="133" y="5"/>
                  </a:lnTo>
                  <a:lnTo>
                    <a:pt x="113" y="7"/>
                  </a:lnTo>
                  <a:lnTo>
                    <a:pt x="93" y="9"/>
                  </a:lnTo>
                  <a:lnTo>
                    <a:pt x="73" y="12"/>
                  </a:lnTo>
                  <a:lnTo>
                    <a:pt x="54" y="15"/>
                  </a:lnTo>
                  <a:lnTo>
                    <a:pt x="35" y="19"/>
                  </a:lnTo>
                  <a:lnTo>
                    <a:pt x="17" y="23"/>
                  </a:lnTo>
                  <a:lnTo>
                    <a:pt x="0" y="28"/>
                  </a:lnTo>
                  <a:lnTo>
                    <a:pt x="0" y="5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3" name="Freeform 206"/>
            <p:cNvSpPr>
              <a:spLocks/>
            </p:cNvSpPr>
            <p:nvPr/>
          </p:nvSpPr>
          <p:spPr bwMode="auto">
            <a:xfrm>
              <a:off x="3683" y="3582"/>
              <a:ext cx="404" cy="143"/>
            </a:xfrm>
            <a:custGeom>
              <a:avLst/>
              <a:gdLst>
                <a:gd name="T0" fmla="*/ 170 w 404"/>
                <a:gd name="T1" fmla="*/ 137 h 143"/>
                <a:gd name="T2" fmla="*/ 171 w 404"/>
                <a:gd name="T3" fmla="*/ 137 h 143"/>
                <a:gd name="T4" fmla="*/ 174 w 404"/>
                <a:gd name="T5" fmla="*/ 136 h 143"/>
                <a:gd name="T6" fmla="*/ 177 w 404"/>
                <a:gd name="T7" fmla="*/ 134 h 143"/>
                <a:gd name="T8" fmla="*/ 182 w 404"/>
                <a:gd name="T9" fmla="*/ 132 h 143"/>
                <a:gd name="T10" fmla="*/ 188 w 404"/>
                <a:gd name="T11" fmla="*/ 130 h 143"/>
                <a:gd name="T12" fmla="*/ 194 w 404"/>
                <a:gd name="T13" fmla="*/ 126 h 143"/>
                <a:gd name="T14" fmla="*/ 202 w 404"/>
                <a:gd name="T15" fmla="*/ 123 h 143"/>
                <a:gd name="T16" fmla="*/ 209 w 404"/>
                <a:gd name="T17" fmla="*/ 119 h 143"/>
                <a:gd name="T18" fmla="*/ 217 w 404"/>
                <a:gd name="T19" fmla="*/ 114 h 143"/>
                <a:gd name="T20" fmla="*/ 225 w 404"/>
                <a:gd name="T21" fmla="*/ 109 h 143"/>
                <a:gd name="T22" fmla="*/ 233 w 404"/>
                <a:gd name="T23" fmla="*/ 105 h 143"/>
                <a:gd name="T24" fmla="*/ 240 w 404"/>
                <a:gd name="T25" fmla="*/ 99 h 143"/>
                <a:gd name="T26" fmla="*/ 247 w 404"/>
                <a:gd name="T27" fmla="*/ 93 h 143"/>
                <a:gd name="T28" fmla="*/ 253 w 404"/>
                <a:gd name="T29" fmla="*/ 87 h 143"/>
                <a:gd name="T30" fmla="*/ 258 w 404"/>
                <a:gd name="T31" fmla="*/ 81 h 143"/>
                <a:gd name="T32" fmla="*/ 262 w 404"/>
                <a:gd name="T33" fmla="*/ 75 h 143"/>
                <a:gd name="T34" fmla="*/ 0 w 404"/>
                <a:gd name="T35" fmla="*/ 7 h 143"/>
                <a:gd name="T36" fmla="*/ 20 w 404"/>
                <a:gd name="T37" fmla="*/ 0 h 143"/>
                <a:gd name="T38" fmla="*/ 403 w 404"/>
                <a:gd name="T39" fmla="*/ 100 h 143"/>
                <a:gd name="T40" fmla="*/ 387 w 404"/>
                <a:gd name="T41" fmla="*/ 109 h 143"/>
                <a:gd name="T42" fmla="*/ 277 w 404"/>
                <a:gd name="T43" fmla="*/ 79 h 143"/>
                <a:gd name="T44" fmla="*/ 276 w 404"/>
                <a:gd name="T45" fmla="*/ 80 h 143"/>
                <a:gd name="T46" fmla="*/ 276 w 404"/>
                <a:gd name="T47" fmla="*/ 81 h 143"/>
                <a:gd name="T48" fmla="*/ 274 w 404"/>
                <a:gd name="T49" fmla="*/ 83 h 143"/>
                <a:gd name="T50" fmla="*/ 271 w 404"/>
                <a:gd name="T51" fmla="*/ 85 h 143"/>
                <a:gd name="T52" fmla="*/ 268 w 404"/>
                <a:gd name="T53" fmla="*/ 89 h 143"/>
                <a:gd name="T54" fmla="*/ 265 w 404"/>
                <a:gd name="T55" fmla="*/ 92 h 143"/>
                <a:gd name="T56" fmla="*/ 260 w 404"/>
                <a:gd name="T57" fmla="*/ 97 h 143"/>
                <a:gd name="T58" fmla="*/ 255 w 404"/>
                <a:gd name="T59" fmla="*/ 101 h 143"/>
                <a:gd name="T60" fmla="*/ 248 w 404"/>
                <a:gd name="T61" fmla="*/ 106 h 143"/>
                <a:gd name="T62" fmla="*/ 241 w 404"/>
                <a:gd name="T63" fmla="*/ 111 h 143"/>
                <a:gd name="T64" fmla="*/ 233 w 404"/>
                <a:gd name="T65" fmla="*/ 116 h 143"/>
                <a:gd name="T66" fmla="*/ 224 w 404"/>
                <a:gd name="T67" fmla="*/ 121 h 143"/>
                <a:gd name="T68" fmla="*/ 214 w 404"/>
                <a:gd name="T69" fmla="*/ 126 h 143"/>
                <a:gd name="T70" fmla="*/ 202 w 404"/>
                <a:gd name="T71" fmla="*/ 132 h 143"/>
                <a:gd name="T72" fmla="*/ 190 w 404"/>
                <a:gd name="T73" fmla="*/ 137 h 143"/>
                <a:gd name="T74" fmla="*/ 177 w 404"/>
                <a:gd name="T75" fmla="*/ 142 h 143"/>
                <a:gd name="T76" fmla="*/ 170 w 404"/>
                <a:gd name="T77" fmla="*/ 137 h 1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04"/>
                <a:gd name="T118" fmla="*/ 0 h 143"/>
                <a:gd name="T119" fmla="*/ 404 w 404"/>
                <a:gd name="T120" fmla="*/ 143 h 1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04" h="143">
                  <a:moveTo>
                    <a:pt x="170" y="137"/>
                  </a:moveTo>
                  <a:lnTo>
                    <a:pt x="171" y="137"/>
                  </a:lnTo>
                  <a:lnTo>
                    <a:pt x="174" y="136"/>
                  </a:lnTo>
                  <a:lnTo>
                    <a:pt x="177" y="134"/>
                  </a:lnTo>
                  <a:lnTo>
                    <a:pt x="182" y="132"/>
                  </a:lnTo>
                  <a:lnTo>
                    <a:pt x="188" y="130"/>
                  </a:lnTo>
                  <a:lnTo>
                    <a:pt x="194" y="126"/>
                  </a:lnTo>
                  <a:lnTo>
                    <a:pt x="202" y="123"/>
                  </a:lnTo>
                  <a:lnTo>
                    <a:pt x="209" y="119"/>
                  </a:lnTo>
                  <a:lnTo>
                    <a:pt x="217" y="114"/>
                  </a:lnTo>
                  <a:lnTo>
                    <a:pt x="225" y="109"/>
                  </a:lnTo>
                  <a:lnTo>
                    <a:pt x="233" y="105"/>
                  </a:lnTo>
                  <a:lnTo>
                    <a:pt x="240" y="99"/>
                  </a:lnTo>
                  <a:lnTo>
                    <a:pt x="247" y="93"/>
                  </a:lnTo>
                  <a:lnTo>
                    <a:pt x="253" y="87"/>
                  </a:lnTo>
                  <a:lnTo>
                    <a:pt x="258" y="81"/>
                  </a:lnTo>
                  <a:lnTo>
                    <a:pt x="262" y="75"/>
                  </a:lnTo>
                  <a:lnTo>
                    <a:pt x="0" y="7"/>
                  </a:lnTo>
                  <a:lnTo>
                    <a:pt x="20" y="0"/>
                  </a:lnTo>
                  <a:lnTo>
                    <a:pt x="403" y="100"/>
                  </a:lnTo>
                  <a:lnTo>
                    <a:pt x="387" y="109"/>
                  </a:lnTo>
                  <a:lnTo>
                    <a:pt x="277" y="79"/>
                  </a:lnTo>
                  <a:lnTo>
                    <a:pt x="276" y="80"/>
                  </a:lnTo>
                  <a:lnTo>
                    <a:pt x="276" y="81"/>
                  </a:lnTo>
                  <a:lnTo>
                    <a:pt x="274" y="83"/>
                  </a:lnTo>
                  <a:lnTo>
                    <a:pt x="271" y="85"/>
                  </a:lnTo>
                  <a:lnTo>
                    <a:pt x="268" y="89"/>
                  </a:lnTo>
                  <a:lnTo>
                    <a:pt x="265" y="92"/>
                  </a:lnTo>
                  <a:lnTo>
                    <a:pt x="260" y="97"/>
                  </a:lnTo>
                  <a:lnTo>
                    <a:pt x="255" y="101"/>
                  </a:lnTo>
                  <a:lnTo>
                    <a:pt x="248" y="106"/>
                  </a:lnTo>
                  <a:lnTo>
                    <a:pt x="241" y="111"/>
                  </a:lnTo>
                  <a:lnTo>
                    <a:pt x="233" y="116"/>
                  </a:lnTo>
                  <a:lnTo>
                    <a:pt x="224" y="121"/>
                  </a:lnTo>
                  <a:lnTo>
                    <a:pt x="214" y="126"/>
                  </a:lnTo>
                  <a:lnTo>
                    <a:pt x="202" y="132"/>
                  </a:lnTo>
                  <a:lnTo>
                    <a:pt x="190" y="137"/>
                  </a:lnTo>
                  <a:lnTo>
                    <a:pt x="177" y="142"/>
                  </a:lnTo>
                  <a:lnTo>
                    <a:pt x="170" y="13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4" name="Freeform 207"/>
            <p:cNvSpPr>
              <a:spLocks/>
            </p:cNvSpPr>
            <p:nvPr/>
          </p:nvSpPr>
          <p:spPr bwMode="auto">
            <a:xfrm>
              <a:off x="3600" y="3619"/>
              <a:ext cx="412" cy="128"/>
            </a:xfrm>
            <a:custGeom>
              <a:avLst/>
              <a:gdLst>
                <a:gd name="T0" fmla="*/ 0 w 412"/>
                <a:gd name="T1" fmla="*/ 0 h 128"/>
                <a:gd name="T2" fmla="*/ 402 w 412"/>
                <a:gd name="T3" fmla="*/ 127 h 128"/>
                <a:gd name="T4" fmla="*/ 411 w 412"/>
                <a:gd name="T5" fmla="*/ 127 h 128"/>
                <a:gd name="T6" fmla="*/ 12 w 412"/>
                <a:gd name="T7" fmla="*/ 0 h 128"/>
                <a:gd name="T8" fmla="*/ 0 w 412"/>
                <a:gd name="T9" fmla="*/ 0 h 128"/>
                <a:gd name="T10" fmla="*/ 0 60000 65536"/>
                <a:gd name="T11" fmla="*/ 0 60000 65536"/>
                <a:gd name="T12" fmla="*/ 0 60000 65536"/>
                <a:gd name="T13" fmla="*/ 0 60000 65536"/>
                <a:gd name="T14" fmla="*/ 0 60000 65536"/>
                <a:gd name="T15" fmla="*/ 0 w 412"/>
                <a:gd name="T16" fmla="*/ 0 h 128"/>
                <a:gd name="T17" fmla="*/ 412 w 412"/>
                <a:gd name="T18" fmla="*/ 128 h 128"/>
              </a:gdLst>
              <a:ahLst/>
              <a:cxnLst>
                <a:cxn ang="T10">
                  <a:pos x="T0" y="T1"/>
                </a:cxn>
                <a:cxn ang="T11">
                  <a:pos x="T2" y="T3"/>
                </a:cxn>
                <a:cxn ang="T12">
                  <a:pos x="T4" y="T5"/>
                </a:cxn>
                <a:cxn ang="T13">
                  <a:pos x="T6" y="T7"/>
                </a:cxn>
                <a:cxn ang="T14">
                  <a:pos x="T8" y="T9"/>
                </a:cxn>
              </a:cxnLst>
              <a:rect l="T15" t="T16" r="T17" b="T18"/>
              <a:pathLst>
                <a:path w="412" h="128">
                  <a:moveTo>
                    <a:pt x="0" y="0"/>
                  </a:moveTo>
                  <a:lnTo>
                    <a:pt x="402" y="127"/>
                  </a:lnTo>
                  <a:lnTo>
                    <a:pt x="411" y="127"/>
                  </a:lnTo>
                  <a:lnTo>
                    <a:pt x="12"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5" name="Freeform 208"/>
            <p:cNvSpPr>
              <a:spLocks/>
            </p:cNvSpPr>
            <p:nvPr/>
          </p:nvSpPr>
          <p:spPr bwMode="auto">
            <a:xfrm>
              <a:off x="3669" y="3602"/>
              <a:ext cx="407" cy="115"/>
            </a:xfrm>
            <a:custGeom>
              <a:avLst/>
              <a:gdLst>
                <a:gd name="T0" fmla="*/ 0 w 407"/>
                <a:gd name="T1" fmla="*/ 0 h 115"/>
                <a:gd name="T2" fmla="*/ 397 w 407"/>
                <a:gd name="T3" fmla="*/ 114 h 115"/>
                <a:gd name="T4" fmla="*/ 406 w 407"/>
                <a:gd name="T5" fmla="*/ 114 h 115"/>
                <a:gd name="T6" fmla="*/ 12 w 407"/>
                <a:gd name="T7" fmla="*/ 0 h 115"/>
                <a:gd name="T8" fmla="*/ 0 w 407"/>
                <a:gd name="T9" fmla="*/ 0 h 115"/>
                <a:gd name="T10" fmla="*/ 0 60000 65536"/>
                <a:gd name="T11" fmla="*/ 0 60000 65536"/>
                <a:gd name="T12" fmla="*/ 0 60000 65536"/>
                <a:gd name="T13" fmla="*/ 0 60000 65536"/>
                <a:gd name="T14" fmla="*/ 0 60000 65536"/>
                <a:gd name="T15" fmla="*/ 0 w 407"/>
                <a:gd name="T16" fmla="*/ 0 h 115"/>
                <a:gd name="T17" fmla="*/ 407 w 407"/>
                <a:gd name="T18" fmla="*/ 115 h 115"/>
              </a:gdLst>
              <a:ahLst/>
              <a:cxnLst>
                <a:cxn ang="T10">
                  <a:pos x="T0" y="T1"/>
                </a:cxn>
                <a:cxn ang="T11">
                  <a:pos x="T2" y="T3"/>
                </a:cxn>
                <a:cxn ang="T12">
                  <a:pos x="T4" y="T5"/>
                </a:cxn>
                <a:cxn ang="T13">
                  <a:pos x="T6" y="T7"/>
                </a:cxn>
                <a:cxn ang="T14">
                  <a:pos x="T8" y="T9"/>
                </a:cxn>
              </a:cxnLst>
              <a:rect l="T15" t="T16" r="T17" b="T18"/>
              <a:pathLst>
                <a:path w="407" h="115">
                  <a:moveTo>
                    <a:pt x="0" y="0"/>
                  </a:moveTo>
                  <a:lnTo>
                    <a:pt x="397" y="114"/>
                  </a:lnTo>
                  <a:lnTo>
                    <a:pt x="406" y="114"/>
                  </a:lnTo>
                  <a:lnTo>
                    <a:pt x="12"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16" name="Freeform 209"/>
            <p:cNvSpPr>
              <a:spLocks/>
            </p:cNvSpPr>
            <p:nvPr/>
          </p:nvSpPr>
          <p:spPr bwMode="auto">
            <a:xfrm>
              <a:off x="3636" y="3608"/>
              <a:ext cx="409" cy="126"/>
            </a:xfrm>
            <a:custGeom>
              <a:avLst/>
              <a:gdLst>
                <a:gd name="T0" fmla="*/ 0 w 409"/>
                <a:gd name="T1" fmla="*/ 0 h 126"/>
                <a:gd name="T2" fmla="*/ 400 w 409"/>
                <a:gd name="T3" fmla="*/ 125 h 126"/>
                <a:gd name="T4" fmla="*/ 408 w 409"/>
                <a:gd name="T5" fmla="*/ 122 h 126"/>
                <a:gd name="T6" fmla="*/ 12 w 409"/>
                <a:gd name="T7" fmla="*/ 0 h 126"/>
                <a:gd name="T8" fmla="*/ 0 w 409"/>
                <a:gd name="T9" fmla="*/ 0 h 126"/>
                <a:gd name="T10" fmla="*/ 0 60000 65536"/>
                <a:gd name="T11" fmla="*/ 0 60000 65536"/>
                <a:gd name="T12" fmla="*/ 0 60000 65536"/>
                <a:gd name="T13" fmla="*/ 0 60000 65536"/>
                <a:gd name="T14" fmla="*/ 0 60000 65536"/>
                <a:gd name="T15" fmla="*/ 0 w 409"/>
                <a:gd name="T16" fmla="*/ 0 h 126"/>
                <a:gd name="T17" fmla="*/ 409 w 409"/>
                <a:gd name="T18" fmla="*/ 126 h 126"/>
              </a:gdLst>
              <a:ahLst/>
              <a:cxnLst>
                <a:cxn ang="T10">
                  <a:pos x="T0" y="T1"/>
                </a:cxn>
                <a:cxn ang="T11">
                  <a:pos x="T2" y="T3"/>
                </a:cxn>
                <a:cxn ang="T12">
                  <a:pos x="T4" y="T5"/>
                </a:cxn>
                <a:cxn ang="T13">
                  <a:pos x="T6" y="T7"/>
                </a:cxn>
                <a:cxn ang="T14">
                  <a:pos x="T8" y="T9"/>
                </a:cxn>
              </a:cxnLst>
              <a:rect l="T15" t="T16" r="T17" b="T18"/>
              <a:pathLst>
                <a:path w="409" h="126">
                  <a:moveTo>
                    <a:pt x="0" y="0"/>
                  </a:moveTo>
                  <a:lnTo>
                    <a:pt x="400" y="125"/>
                  </a:lnTo>
                  <a:lnTo>
                    <a:pt x="408" y="122"/>
                  </a:lnTo>
                  <a:lnTo>
                    <a:pt x="12"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17" name="Group 217"/>
          <p:cNvGrpSpPr>
            <a:grpSpLocks/>
          </p:cNvGrpSpPr>
          <p:nvPr/>
        </p:nvGrpSpPr>
        <p:grpSpPr bwMode="auto">
          <a:xfrm>
            <a:off x="8461375" y="4860925"/>
            <a:ext cx="796925" cy="1165225"/>
            <a:chOff x="3890" y="2948"/>
            <a:chExt cx="502" cy="734"/>
          </a:xfrm>
        </p:grpSpPr>
        <p:sp>
          <p:nvSpPr>
            <p:cNvPr id="218" name="Rectangle 211"/>
            <p:cNvSpPr>
              <a:spLocks noChangeArrowheads="1"/>
            </p:cNvSpPr>
            <p:nvPr/>
          </p:nvSpPr>
          <p:spPr bwMode="auto">
            <a:xfrm>
              <a:off x="3921" y="2973"/>
              <a:ext cx="471" cy="709"/>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19" name="Rectangle 212"/>
            <p:cNvSpPr>
              <a:spLocks noChangeArrowheads="1"/>
            </p:cNvSpPr>
            <p:nvPr/>
          </p:nvSpPr>
          <p:spPr bwMode="auto">
            <a:xfrm>
              <a:off x="3893" y="2948"/>
              <a:ext cx="471" cy="709"/>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20" name="Line 213"/>
            <p:cNvSpPr>
              <a:spLocks noChangeShapeType="1"/>
            </p:cNvSpPr>
            <p:nvPr/>
          </p:nvSpPr>
          <p:spPr bwMode="auto">
            <a:xfrm>
              <a:off x="3892" y="3097"/>
              <a:ext cx="473"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1" name="Line 214"/>
            <p:cNvSpPr>
              <a:spLocks noChangeShapeType="1"/>
            </p:cNvSpPr>
            <p:nvPr/>
          </p:nvSpPr>
          <p:spPr bwMode="auto">
            <a:xfrm>
              <a:off x="3899" y="3253"/>
              <a:ext cx="48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 name="Line 215"/>
            <p:cNvSpPr>
              <a:spLocks noChangeShapeType="1"/>
            </p:cNvSpPr>
            <p:nvPr/>
          </p:nvSpPr>
          <p:spPr bwMode="auto">
            <a:xfrm>
              <a:off x="3891" y="3396"/>
              <a:ext cx="480"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3" name="Line 216"/>
            <p:cNvSpPr>
              <a:spLocks noChangeShapeType="1"/>
            </p:cNvSpPr>
            <p:nvPr/>
          </p:nvSpPr>
          <p:spPr bwMode="auto">
            <a:xfrm>
              <a:off x="3890" y="3527"/>
              <a:ext cx="474"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24" name="Oval 218"/>
          <p:cNvSpPr>
            <a:spLocks noChangeArrowheads="1"/>
          </p:cNvSpPr>
          <p:nvPr/>
        </p:nvSpPr>
        <p:spPr bwMode="auto">
          <a:xfrm>
            <a:off x="5051425" y="3487738"/>
            <a:ext cx="109538" cy="112712"/>
          </a:xfrm>
          <a:prstGeom prst="ellipse">
            <a:avLst/>
          </a:prstGeom>
          <a:solidFill>
            <a:srgbClr val="FF0000"/>
          </a:solidFill>
          <a:ln w="12700">
            <a:solidFill>
              <a:srgbClr val="FF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25" name="Oval 219"/>
          <p:cNvSpPr>
            <a:spLocks noChangeArrowheads="1"/>
          </p:cNvSpPr>
          <p:nvPr/>
        </p:nvSpPr>
        <p:spPr bwMode="auto">
          <a:xfrm>
            <a:off x="3892550" y="4616450"/>
            <a:ext cx="111125" cy="114300"/>
          </a:xfrm>
          <a:prstGeom prst="ellipse">
            <a:avLst/>
          </a:prstGeom>
          <a:solidFill>
            <a:srgbClr val="FF0000"/>
          </a:solidFill>
          <a:ln w="12700">
            <a:solidFill>
              <a:srgbClr val="FF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26" name="Line 220"/>
          <p:cNvSpPr>
            <a:spLocks noChangeShapeType="1"/>
          </p:cNvSpPr>
          <p:nvPr/>
        </p:nvSpPr>
        <p:spPr bwMode="auto">
          <a:xfrm flipH="1">
            <a:off x="5189538" y="3362325"/>
            <a:ext cx="363537" cy="134938"/>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27" name="Rectangle 221"/>
          <p:cNvSpPr>
            <a:spLocks noChangeArrowheads="1"/>
          </p:cNvSpPr>
          <p:nvPr/>
        </p:nvSpPr>
        <p:spPr bwMode="auto">
          <a:xfrm>
            <a:off x="8710613" y="3019425"/>
            <a:ext cx="590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600" b="1">
                <a:latin typeface="Symbol" panose="05050102010706020507" pitchFamily="18" charset="2"/>
                <a:ea typeface="宋体" panose="02010600030101010101" pitchFamily="2" charset="-122"/>
              </a:rPr>
              <a:t>l</a:t>
            </a:r>
            <a:r>
              <a:rPr lang="en-US" altLang="zh-CN" sz="1600" b="1" baseline="-25000">
                <a:latin typeface="Arial" panose="020B0604020202020204" pitchFamily="34" charset="0"/>
                <a:ea typeface="宋体" panose="02010600030101010101" pitchFamily="2" charset="-122"/>
              </a:rPr>
              <a:t>out</a:t>
            </a:r>
          </a:p>
        </p:txBody>
      </p:sp>
      <p:sp>
        <p:nvSpPr>
          <p:cNvPr id="228" name="Line 222"/>
          <p:cNvSpPr>
            <a:spLocks noChangeShapeType="1"/>
          </p:cNvSpPr>
          <p:nvPr/>
        </p:nvSpPr>
        <p:spPr bwMode="auto">
          <a:xfrm>
            <a:off x="8945563" y="3387725"/>
            <a:ext cx="244475" cy="282575"/>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29" name="Line 223"/>
          <p:cNvSpPr>
            <a:spLocks noChangeShapeType="1"/>
          </p:cNvSpPr>
          <p:nvPr/>
        </p:nvSpPr>
        <p:spPr bwMode="auto">
          <a:xfrm flipH="1">
            <a:off x="7050088" y="4676775"/>
            <a:ext cx="303212" cy="306388"/>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230" name="Group 231"/>
          <p:cNvGrpSpPr>
            <a:grpSpLocks/>
          </p:cNvGrpSpPr>
          <p:nvPr/>
        </p:nvGrpSpPr>
        <p:grpSpPr bwMode="auto">
          <a:xfrm>
            <a:off x="6875463" y="5083175"/>
            <a:ext cx="382587" cy="315913"/>
            <a:chOff x="2891" y="3088"/>
            <a:chExt cx="241" cy="199"/>
          </a:xfrm>
        </p:grpSpPr>
        <p:sp>
          <p:nvSpPr>
            <p:cNvPr id="231" name="Rectangle 224"/>
            <p:cNvSpPr>
              <a:spLocks noChangeArrowheads="1"/>
            </p:cNvSpPr>
            <p:nvPr/>
          </p:nvSpPr>
          <p:spPr bwMode="auto">
            <a:xfrm>
              <a:off x="2891" y="3088"/>
              <a:ext cx="241" cy="199"/>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32" name="Line 225"/>
            <p:cNvSpPr>
              <a:spLocks noChangeShapeType="1"/>
            </p:cNvSpPr>
            <p:nvPr/>
          </p:nvSpPr>
          <p:spPr bwMode="auto">
            <a:xfrm>
              <a:off x="3096" y="3129"/>
              <a:ext cx="1" cy="12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3" name="Line 226"/>
            <p:cNvSpPr>
              <a:spLocks noChangeShapeType="1"/>
            </p:cNvSpPr>
            <p:nvPr/>
          </p:nvSpPr>
          <p:spPr bwMode="auto">
            <a:xfrm>
              <a:off x="3063" y="3129"/>
              <a:ext cx="0" cy="12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4" name="Line 227"/>
            <p:cNvSpPr>
              <a:spLocks noChangeShapeType="1"/>
            </p:cNvSpPr>
            <p:nvPr/>
          </p:nvSpPr>
          <p:spPr bwMode="auto">
            <a:xfrm>
              <a:off x="3030" y="3129"/>
              <a:ext cx="0" cy="12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 name="Line 228"/>
            <p:cNvSpPr>
              <a:spLocks noChangeShapeType="1"/>
            </p:cNvSpPr>
            <p:nvPr/>
          </p:nvSpPr>
          <p:spPr bwMode="auto">
            <a:xfrm>
              <a:off x="2996" y="3126"/>
              <a:ext cx="1" cy="1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6" name="Line 229"/>
            <p:cNvSpPr>
              <a:spLocks noChangeShapeType="1"/>
            </p:cNvSpPr>
            <p:nvPr/>
          </p:nvSpPr>
          <p:spPr bwMode="auto">
            <a:xfrm>
              <a:off x="2963" y="3126"/>
              <a:ext cx="1" cy="1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7" name="Line 230"/>
            <p:cNvSpPr>
              <a:spLocks noChangeShapeType="1"/>
            </p:cNvSpPr>
            <p:nvPr/>
          </p:nvSpPr>
          <p:spPr bwMode="auto">
            <a:xfrm>
              <a:off x="2929" y="3126"/>
              <a:ext cx="2" cy="1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38" name="Line 232"/>
          <p:cNvSpPr>
            <a:spLocks noChangeShapeType="1"/>
          </p:cNvSpPr>
          <p:nvPr/>
        </p:nvSpPr>
        <p:spPr bwMode="auto">
          <a:xfrm>
            <a:off x="7131050" y="3865563"/>
            <a:ext cx="339725" cy="0"/>
          </a:xfrm>
          <a:prstGeom prst="line">
            <a:avLst/>
          </a:prstGeom>
          <a:noFill/>
          <a:ln w="254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9" name="Freeform 233"/>
          <p:cNvSpPr>
            <a:spLocks/>
          </p:cNvSpPr>
          <p:nvPr/>
        </p:nvSpPr>
        <p:spPr bwMode="auto">
          <a:xfrm>
            <a:off x="3949700" y="4713288"/>
            <a:ext cx="4856163" cy="1230312"/>
          </a:xfrm>
          <a:custGeom>
            <a:avLst/>
            <a:gdLst>
              <a:gd name="T0" fmla="*/ 0 w 3059"/>
              <a:gd name="T1" fmla="*/ 0 h 775"/>
              <a:gd name="T2" fmla="*/ 0 w 3059"/>
              <a:gd name="T3" fmla="*/ 2147483646 h 775"/>
              <a:gd name="T4" fmla="*/ 2147483646 w 3059"/>
              <a:gd name="T5" fmla="*/ 2147483646 h 775"/>
              <a:gd name="T6" fmla="*/ 2147483646 w 3059"/>
              <a:gd name="T7" fmla="*/ 2147483646 h 775"/>
              <a:gd name="T8" fmla="*/ 2147483646 w 3059"/>
              <a:gd name="T9" fmla="*/ 2147483646 h 775"/>
              <a:gd name="T10" fmla="*/ 2147483646 w 3059"/>
              <a:gd name="T11" fmla="*/ 2147483646 h 775"/>
              <a:gd name="T12" fmla="*/ 2147483646 w 3059"/>
              <a:gd name="T13" fmla="*/ 2147483646 h 775"/>
              <a:gd name="T14" fmla="*/ 2147483646 w 3059"/>
              <a:gd name="T15" fmla="*/ 2147483646 h 775"/>
              <a:gd name="T16" fmla="*/ 0 60000 65536"/>
              <a:gd name="T17" fmla="*/ 0 60000 65536"/>
              <a:gd name="T18" fmla="*/ 0 60000 65536"/>
              <a:gd name="T19" fmla="*/ 0 60000 65536"/>
              <a:gd name="T20" fmla="*/ 0 60000 65536"/>
              <a:gd name="T21" fmla="*/ 0 60000 65536"/>
              <a:gd name="T22" fmla="*/ 0 60000 65536"/>
              <a:gd name="T23" fmla="*/ 0 60000 65536"/>
              <a:gd name="T24" fmla="*/ 0 w 3059"/>
              <a:gd name="T25" fmla="*/ 0 h 775"/>
              <a:gd name="T26" fmla="*/ 3059 w 3059"/>
              <a:gd name="T27" fmla="*/ 775 h 7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9" h="775">
                <a:moveTo>
                  <a:pt x="0" y="0"/>
                </a:moveTo>
                <a:lnTo>
                  <a:pt x="0" y="766"/>
                </a:lnTo>
                <a:lnTo>
                  <a:pt x="494" y="774"/>
                </a:lnTo>
                <a:lnTo>
                  <a:pt x="914" y="364"/>
                </a:lnTo>
                <a:lnTo>
                  <a:pt x="2498" y="372"/>
                </a:lnTo>
                <a:lnTo>
                  <a:pt x="2115" y="751"/>
                </a:lnTo>
                <a:lnTo>
                  <a:pt x="3058" y="751"/>
                </a:lnTo>
                <a:lnTo>
                  <a:pt x="3056" y="202"/>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0" name="Freeform 234"/>
          <p:cNvSpPr>
            <a:spLocks/>
          </p:cNvSpPr>
          <p:nvPr/>
        </p:nvSpPr>
        <p:spPr bwMode="auto">
          <a:xfrm>
            <a:off x="5108575" y="3546475"/>
            <a:ext cx="4211638" cy="1647825"/>
          </a:xfrm>
          <a:custGeom>
            <a:avLst/>
            <a:gdLst>
              <a:gd name="T0" fmla="*/ 0 w 2653"/>
              <a:gd name="T1" fmla="*/ 0 h 1038"/>
              <a:gd name="T2" fmla="*/ 0 w 2653"/>
              <a:gd name="T3" fmla="*/ 2147483646 h 1038"/>
              <a:gd name="T4" fmla="*/ 2147483646 w 2653"/>
              <a:gd name="T5" fmla="*/ 2147483646 h 1038"/>
              <a:gd name="T6" fmla="*/ 2147483646 w 2653"/>
              <a:gd name="T7" fmla="*/ 2147483646 h 1038"/>
              <a:gd name="T8" fmla="*/ 2147483646 w 2653"/>
              <a:gd name="T9" fmla="*/ 2147483646 h 1038"/>
              <a:gd name="T10" fmla="*/ 2147483646 w 2653"/>
              <a:gd name="T11" fmla="*/ 2147483646 h 1038"/>
              <a:gd name="T12" fmla="*/ 2147483646 w 2653"/>
              <a:gd name="T13" fmla="*/ 2147483646 h 1038"/>
              <a:gd name="T14" fmla="*/ 2147483646 w 2653"/>
              <a:gd name="T15" fmla="*/ 2147483646 h 1038"/>
              <a:gd name="T16" fmla="*/ 0 60000 65536"/>
              <a:gd name="T17" fmla="*/ 0 60000 65536"/>
              <a:gd name="T18" fmla="*/ 0 60000 65536"/>
              <a:gd name="T19" fmla="*/ 0 60000 65536"/>
              <a:gd name="T20" fmla="*/ 0 60000 65536"/>
              <a:gd name="T21" fmla="*/ 0 60000 65536"/>
              <a:gd name="T22" fmla="*/ 0 60000 65536"/>
              <a:gd name="T23" fmla="*/ 0 60000 65536"/>
              <a:gd name="T24" fmla="*/ 0 w 2653"/>
              <a:gd name="T25" fmla="*/ 0 h 1038"/>
              <a:gd name="T26" fmla="*/ 2653 w 2653"/>
              <a:gd name="T27" fmla="*/ 1038 h 10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53" h="1038">
                <a:moveTo>
                  <a:pt x="0" y="0"/>
                </a:moveTo>
                <a:lnTo>
                  <a:pt x="0" y="766"/>
                </a:lnTo>
                <a:lnTo>
                  <a:pt x="494" y="774"/>
                </a:lnTo>
                <a:lnTo>
                  <a:pt x="265" y="1037"/>
                </a:lnTo>
                <a:lnTo>
                  <a:pt x="1775" y="1037"/>
                </a:lnTo>
                <a:lnTo>
                  <a:pt x="2136" y="658"/>
                </a:lnTo>
                <a:lnTo>
                  <a:pt x="2652" y="666"/>
                </a:lnTo>
                <a:lnTo>
                  <a:pt x="2652" y="62"/>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 name="Oval 235"/>
          <p:cNvSpPr>
            <a:spLocks noChangeArrowheads="1"/>
          </p:cNvSpPr>
          <p:nvPr/>
        </p:nvSpPr>
        <p:spPr bwMode="auto">
          <a:xfrm>
            <a:off x="5051425" y="3721100"/>
            <a:ext cx="109538" cy="112713"/>
          </a:xfrm>
          <a:prstGeom prst="ellipse">
            <a:avLst/>
          </a:prstGeom>
          <a:solidFill>
            <a:srgbClr val="FF0000"/>
          </a:solidFill>
          <a:ln w="12700">
            <a:solidFill>
              <a:srgbClr val="FF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42" name="Rectangle 236"/>
          <p:cNvSpPr>
            <a:spLocks noChangeArrowheads="1"/>
          </p:cNvSpPr>
          <p:nvPr/>
        </p:nvSpPr>
        <p:spPr bwMode="auto">
          <a:xfrm>
            <a:off x="5611813" y="3522663"/>
            <a:ext cx="284638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800" b="1" dirty="0" err="1">
                <a:latin typeface="Symbol" panose="05050102010706020507" pitchFamily="18" charset="2"/>
                <a:ea typeface="宋体" panose="02010600030101010101" pitchFamily="2" charset="-122"/>
              </a:rPr>
              <a:t>l</a:t>
            </a:r>
            <a:r>
              <a:rPr lang="en-US" altLang="zh-CN" sz="1800" b="1" dirty="0" err="1">
                <a:latin typeface="Arial" panose="020B0604020202020204" pitchFamily="34" charset="0"/>
                <a:ea typeface="宋体" panose="02010600030101010101" pitchFamily="2" charset="-122"/>
              </a:rPr>
              <a:t>‘</a:t>
            </a:r>
            <a:r>
              <a:rPr lang="en-US" altLang="zh-CN" sz="1800" b="1" baseline="-25000" dirty="0" err="1">
                <a:latin typeface="Arial" panose="020B0604020202020204" pitchFamily="34" charset="0"/>
                <a:ea typeface="宋体" panose="02010600030101010101" pitchFamily="2" charset="-122"/>
              </a:rPr>
              <a:t>in</a:t>
            </a:r>
            <a:r>
              <a:rPr lang="en-US" altLang="zh-CN" sz="1800" b="1" baseline="-25000" dirty="0">
                <a:latin typeface="Arial" panose="020B0604020202020204" pitchFamily="34" charset="0"/>
                <a:ea typeface="宋体" panose="02010600030101010101" pitchFamily="2" charset="-122"/>
              </a:rPr>
              <a:t> </a:t>
            </a:r>
            <a:r>
              <a:rPr lang="en-US" altLang="zh-CN" sz="1800" b="1" dirty="0">
                <a:latin typeface="Arial" panose="020B0604020202020204" pitchFamily="34" charset="0"/>
                <a:ea typeface="宋体" panose="02010600030101010101" pitchFamily="2" charset="-122"/>
              </a:rPr>
              <a:t>: </a:t>
            </a:r>
            <a:r>
              <a:rPr lang="zh-CN" altLang="en-US" sz="1800" b="1" dirty="0">
                <a:latin typeface="Arial" panose="020B0604020202020204" pitchFamily="34" charset="0"/>
                <a:ea typeface="宋体" panose="02010600030101010101" pitchFamily="2" charset="-122"/>
              </a:rPr>
              <a:t>原始数据加重发数据</a:t>
            </a:r>
          </a:p>
        </p:txBody>
      </p:sp>
      <p:sp>
        <p:nvSpPr>
          <p:cNvPr id="243" name="Line 237"/>
          <p:cNvSpPr>
            <a:spLocks noChangeShapeType="1"/>
          </p:cNvSpPr>
          <p:nvPr/>
        </p:nvSpPr>
        <p:spPr bwMode="auto">
          <a:xfrm flipH="1">
            <a:off x="5202238" y="3705225"/>
            <a:ext cx="373062" cy="5080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899695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fade">
                                      <p:cBhvr>
                                        <p:cTn id="60" dur="500"/>
                                        <p:tgtEl>
                                          <p:spTgt spid="7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fade">
                                      <p:cBhvr>
                                        <p:cTn id="63" dur="500"/>
                                        <p:tgtEl>
                                          <p:spTgt spid="75"/>
                                        </p:tgtEl>
                                      </p:cBhvr>
                                    </p:animEffect>
                                  </p:childTnLst>
                                </p:cTn>
                              </p:par>
                              <p:par>
                                <p:cTn id="64" presetID="10" presetClass="entr" presetSubtype="0" fill="hold" nodeType="with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fade">
                                      <p:cBhvr>
                                        <p:cTn id="66" dur="500"/>
                                        <p:tgtEl>
                                          <p:spTgt spid="76"/>
                                        </p:tgtEl>
                                      </p:cBhvr>
                                    </p:animEffect>
                                  </p:childTnLst>
                                </p:cTn>
                              </p:par>
                              <p:par>
                                <p:cTn id="67" presetID="10" presetClass="entr" presetSubtype="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fade">
                                      <p:cBhvr>
                                        <p:cTn id="69" dur="500"/>
                                        <p:tgtEl>
                                          <p:spTgt spid="77"/>
                                        </p:tgtEl>
                                      </p:cBhvr>
                                    </p:animEffect>
                                  </p:childTnLst>
                                </p:cTn>
                              </p:par>
                              <p:par>
                                <p:cTn id="70" presetID="10" presetClass="entr" presetSubtype="0" fill="hold" nodeType="withEffect">
                                  <p:stCondLst>
                                    <p:cond delay="0"/>
                                  </p:stCondLst>
                                  <p:childTnLst>
                                    <p:set>
                                      <p:cBhvr>
                                        <p:cTn id="71" dur="1" fill="hold">
                                          <p:stCondLst>
                                            <p:cond delay="0"/>
                                          </p:stCondLst>
                                        </p:cTn>
                                        <p:tgtEl>
                                          <p:spTgt spid="117"/>
                                        </p:tgtEl>
                                        <p:attrNameLst>
                                          <p:attrName>style.visibility</p:attrName>
                                        </p:attrNameLst>
                                      </p:cBhvr>
                                      <p:to>
                                        <p:strVal val="visible"/>
                                      </p:to>
                                    </p:set>
                                    <p:animEffect transition="in" filter="fade">
                                      <p:cBhvr>
                                        <p:cTn id="72" dur="500"/>
                                        <p:tgtEl>
                                          <p:spTgt spid="11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4"/>
                                        </p:tgtEl>
                                        <p:attrNameLst>
                                          <p:attrName>style.visibility</p:attrName>
                                        </p:attrNameLst>
                                      </p:cBhvr>
                                      <p:to>
                                        <p:strVal val="visible"/>
                                      </p:to>
                                    </p:set>
                                    <p:animEffect transition="in" filter="fade">
                                      <p:cBhvr>
                                        <p:cTn id="75" dur="500"/>
                                        <p:tgtEl>
                                          <p:spTgt spid="124"/>
                                        </p:tgtEl>
                                      </p:cBhvr>
                                    </p:animEffect>
                                  </p:childTnLst>
                                </p:cTn>
                              </p:par>
                              <p:par>
                                <p:cTn id="76" presetID="10" presetClass="entr" presetSubtype="0" fill="hold" nodeType="withEffect">
                                  <p:stCondLst>
                                    <p:cond delay="0"/>
                                  </p:stCondLst>
                                  <p:childTnLst>
                                    <p:set>
                                      <p:cBhvr>
                                        <p:cTn id="77" dur="1" fill="hold">
                                          <p:stCondLst>
                                            <p:cond delay="0"/>
                                          </p:stCondLst>
                                        </p:cTn>
                                        <p:tgtEl>
                                          <p:spTgt spid="125"/>
                                        </p:tgtEl>
                                        <p:attrNameLst>
                                          <p:attrName>style.visibility</p:attrName>
                                        </p:attrNameLst>
                                      </p:cBhvr>
                                      <p:to>
                                        <p:strVal val="visible"/>
                                      </p:to>
                                    </p:set>
                                    <p:animEffect transition="in" filter="fade">
                                      <p:cBhvr>
                                        <p:cTn id="78" dur="500"/>
                                        <p:tgtEl>
                                          <p:spTgt spid="125"/>
                                        </p:tgtEl>
                                      </p:cBhvr>
                                    </p:animEffect>
                                  </p:childTnLst>
                                </p:cTn>
                              </p:par>
                              <p:par>
                                <p:cTn id="79" presetID="10" presetClass="entr" presetSubtype="0" fill="hold" nodeType="withEffect">
                                  <p:stCondLst>
                                    <p:cond delay="0"/>
                                  </p:stCondLst>
                                  <p:childTnLst>
                                    <p:set>
                                      <p:cBhvr>
                                        <p:cTn id="80" dur="1" fill="hold">
                                          <p:stCondLst>
                                            <p:cond delay="0"/>
                                          </p:stCondLst>
                                        </p:cTn>
                                        <p:tgtEl>
                                          <p:spTgt spid="126"/>
                                        </p:tgtEl>
                                        <p:attrNameLst>
                                          <p:attrName>style.visibility</p:attrName>
                                        </p:attrNameLst>
                                      </p:cBhvr>
                                      <p:to>
                                        <p:strVal val="visible"/>
                                      </p:to>
                                    </p:set>
                                    <p:animEffect transition="in" filter="fade">
                                      <p:cBhvr>
                                        <p:cTn id="81" dur="500"/>
                                        <p:tgtEl>
                                          <p:spTgt spid="126"/>
                                        </p:tgtEl>
                                      </p:cBhvr>
                                    </p:animEffect>
                                  </p:childTnLst>
                                </p:cTn>
                              </p:par>
                              <p:par>
                                <p:cTn id="82" presetID="10" presetClass="entr" presetSubtype="0" fill="hold" nodeType="withEffect">
                                  <p:stCondLst>
                                    <p:cond delay="0"/>
                                  </p:stCondLst>
                                  <p:childTnLst>
                                    <p:set>
                                      <p:cBhvr>
                                        <p:cTn id="83" dur="1" fill="hold">
                                          <p:stCondLst>
                                            <p:cond delay="0"/>
                                          </p:stCondLst>
                                        </p:cTn>
                                        <p:tgtEl>
                                          <p:spTgt spid="127"/>
                                        </p:tgtEl>
                                        <p:attrNameLst>
                                          <p:attrName>style.visibility</p:attrName>
                                        </p:attrNameLst>
                                      </p:cBhvr>
                                      <p:to>
                                        <p:strVal val="visible"/>
                                      </p:to>
                                    </p:set>
                                    <p:animEffect transition="in" filter="fade">
                                      <p:cBhvr>
                                        <p:cTn id="84" dur="500"/>
                                        <p:tgtEl>
                                          <p:spTgt spid="127"/>
                                        </p:tgtEl>
                                      </p:cBhvr>
                                    </p:animEffect>
                                  </p:childTnLst>
                                </p:cTn>
                              </p:par>
                              <p:par>
                                <p:cTn id="85" presetID="10" presetClass="entr" presetSubtype="0" fill="hold" nodeType="withEffect">
                                  <p:stCondLst>
                                    <p:cond delay="0"/>
                                  </p:stCondLst>
                                  <p:childTnLst>
                                    <p:set>
                                      <p:cBhvr>
                                        <p:cTn id="86" dur="1" fill="hold">
                                          <p:stCondLst>
                                            <p:cond delay="0"/>
                                          </p:stCondLst>
                                        </p:cTn>
                                        <p:tgtEl>
                                          <p:spTgt spid="128"/>
                                        </p:tgtEl>
                                        <p:attrNameLst>
                                          <p:attrName>style.visibility</p:attrName>
                                        </p:attrNameLst>
                                      </p:cBhvr>
                                      <p:to>
                                        <p:strVal val="visible"/>
                                      </p:to>
                                    </p:set>
                                    <p:animEffect transition="in" filter="fade">
                                      <p:cBhvr>
                                        <p:cTn id="87" dur="500"/>
                                        <p:tgtEl>
                                          <p:spTgt spid="128"/>
                                        </p:tgtEl>
                                      </p:cBhvr>
                                    </p:animEffect>
                                  </p:childTnLst>
                                </p:cTn>
                              </p:par>
                              <p:par>
                                <p:cTn id="88" presetID="10" presetClass="entr" presetSubtype="0" fill="hold" nodeType="withEffect">
                                  <p:stCondLst>
                                    <p:cond delay="0"/>
                                  </p:stCondLst>
                                  <p:childTnLst>
                                    <p:set>
                                      <p:cBhvr>
                                        <p:cTn id="89" dur="1" fill="hold">
                                          <p:stCondLst>
                                            <p:cond delay="0"/>
                                          </p:stCondLst>
                                        </p:cTn>
                                        <p:tgtEl>
                                          <p:spTgt spid="129"/>
                                        </p:tgtEl>
                                        <p:attrNameLst>
                                          <p:attrName>style.visibility</p:attrName>
                                        </p:attrNameLst>
                                      </p:cBhvr>
                                      <p:to>
                                        <p:strVal val="visible"/>
                                      </p:to>
                                    </p:set>
                                    <p:animEffect transition="in" filter="fade">
                                      <p:cBhvr>
                                        <p:cTn id="90" dur="500"/>
                                        <p:tgtEl>
                                          <p:spTgt spid="129"/>
                                        </p:tgtEl>
                                      </p:cBhvr>
                                    </p:animEffect>
                                  </p:childTnLst>
                                </p:cTn>
                              </p:par>
                              <p:par>
                                <p:cTn id="91" presetID="10" presetClass="entr" presetSubtype="0" fill="hold" nodeType="withEffect">
                                  <p:stCondLst>
                                    <p:cond delay="0"/>
                                  </p:stCondLst>
                                  <p:childTnLst>
                                    <p:set>
                                      <p:cBhvr>
                                        <p:cTn id="92" dur="1" fill="hold">
                                          <p:stCondLst>
                                            <p:cond delay="0"/>
                                          </p:stCondLst>
                                        </p:cTn>
                                        <p:tgtEl>
                                          <p:spTgt spid="130"/>
                                        </p:tgtEl>
                                        <p:attrNameLst>
                                          <p:attrName>style.visibility</p:attrName>
                                        </p:attrNameLst>
                                      </p:cBhvr>
                                      <p:to>
                                        <p:strVal val="visible"/>
                                      </p:to>
                                    </p:set>
                                    <p:animEffect transition="in" filter="fade">
                                      <p:cBhvr>
                                        <p:cTn id="93" dur="500"/>
                                        <p:tgtEl>
                                          <p:spTgt spid="130"/>
                                        </p:tgtEl>
                                      </p:cBhvr>
                                    </p:animEffect>
                                  </p:childTnLst>
                                </p:cTn>
                              </p:par>
                              <p:par>
                                <p:cTn id="94" presetID="10" presetClass="entr" presetSubtype="0" fill="hold" nodeType="withEffect">
                                  <p:stCondLst>
                                    <p:cond delay="0"/>
                                  </p:stCondLst>
                                  <p:childTnLst>
                                    <p:set>
                                      <p:cBhvr>
                                        <p:cTn id="95" dur="1" fill="hold">
                                          <p:stCondLst>
                                            <p:cond delay="0"/>
                                          </p:stCondLst>
                                        </p:cTn>
                                        <p:tgtEl>
                                          <p:spTgt spid="170"/>
                                        </p:tgtEl>
                                        <p:attrNameLst>
                                          <p:attrName>style.visibility</p:attrName>
                                        </p:attrNameLst>
                                      </p:cBhvr>
                                      <p:to>
                                        <p:strVal val="visible"/>
                                      </p:to>
                                    </p:set>
                                    <p:animEffect transition="in" filter="fade">
                                      <p:cBhvr>
                                        <p:cTn id="96" dur="500"/>
                                        <p:tgtEl>
                                          <p:spTgt spid="170"/>
                                        </p:tgtEl>
                                      </p:cBhvr>
                                    </p:animEffect>
                                  </p:childTnLst>
                                </p:cTn>
                              </p:par>
                              <p:par>
                                <p:cTn id="97" presetID="10" presetClass="entr" presetSubtype="0" fill="hold" nodeType="withEffect">
                                  <p:stCondLst>
                                    <p:cond delay="0"/>
                                  </p:stCondLst>
                                  <p:childTnLst>
                                    <p:set>
                                      <p:cBhvr>
                                        <p:cTn id="98" dur="1" fill="hold">
                                          <p:stCondLst>
                                            <p:cond delay="0"/>
                                          </p:stCondLst>
                                        </p:cTn>
                                        <p:tgtEl>
                                          <p:spTgt spid="177"/>
                                        </p:tgtEl>
                                        <p:attrNameLst>
                                          <p:attrName>style.visibility</p:attrName>
                                        </p:attrNameLst>
                                      </p:cBhvr>
                                      <p:to>
                                        <p:strVal val="visible"/>
                                      </p:to>
                                    </p:set>
                                    <p:animEffect transition="in" filter="fade">
                                      <p:cBhvr>
                                        <p:cTn id="99" dur="500"/>
                                        <p:tgtEl>
                                          <p:spTgt spid="177"/>
                                        </p:tgtEl>
                                      </p:cBhvr>
                                    </p:animEffect>
                                  </p:childTnLst>
                                </p:cTn>
                              </p:par>
                              <p:par>
                                <p:cTn id="100" presetID="10" presetClass="entr" presetSubtype="0" fill="hold" nodeType="withEffect">
                                  <p:stCondLst>
                                    <p:cond delay="0"/>
                                  </p:stCondLst>
                                  <p:childTnLst>
                                    <p:set>
                                      <p:cBhvr>
                                        <p:cTn id="101" dur="1" fill="hold">
                                          <p:stCondLst>
                                            <p:cond delay="0"/>
                                          </p:stCondLst>
                                        </p:cTn>
                                        <p:tgtEl>
                                          <p:spTgt spid="217"/>
                                        </p:tgtEl>
                                        <p:attrNameLst>
                                          <p:attrName>style.visibility</p:attrName>
                                        </p:attrNameLst>
                                      </p:cBhvr>
                                      <p:to>
                                        <p:strVal val="visible"/>
                                      </p:to>
                                    </p:set>
                                    <p:animEffect transition="in" filter="fade">
                                      <p:cBhvr>
                                        <p:cTn id="102" dur="500"/>
                                        <p:tgtEl>
                                          <p:spTgt spid="2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24"/>
                                        </p:tgtEl>
                                        <p:attrNameLst>
                                          <p:attrName>style.visibility</p:attrName>
                                        </p:attrNameLst>
                                      </p:cBhvr>
                                      <p:to>
                                        <p:strVal val="visible"/>
                                      </p:to>
                                    </p:set>
                                    <p:animEffect transition="in" filter="fade">
                                      <p:cBhvr>
                                        <p:cTn id="105" dur="500"/>
                                        <p:tgtEl>
                                          <p:spTgt spid="2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25"/>
                                        </p:tgtEl>
                                        <p:attrNameLst>
                                          <p:attrName>style.visibility</p:attrName>
                                        </p:attrNameLst>
                                      </p:cBhvr>
                                      <p:to>
                                        <p:strVal val="visible"/>
                                      </p:to>
                                    </p:set>
                                    <p:animEffect transition="in" filter="fade">
                                      <p:cBhvr>
                                        <p:cTn id="108" dur="500"/>
                                        <p:tgtEl>
                                          <p:spTgt spid="225"/>
                                        </p:tgtEl>
                                      </p:cBhvr>
                                    </p:animEffect>
                                  </p:childTnLst>
                                </p:cTn>
                              </p:par>
                              <p:par>
                                <p:cTn id="109" presetID="10" presetClass="entr" presetSubtype="0" fill="hold" nodeType="withEffect">
                                  <p:stCondLst>
                                    <p:cond delay="0"/>
                                  </p:stCondLst>
                                  <p:childTnLst>
                                    <p:set>
                                      <p:cBhvr>
                                        <p:cTn id="110" dur="1" fill="hold">
                                          <p:stCondLst>
                                            <p:cond delay="0"/>
                                          </p:stCondLst>
                                        </p:cTn>
                                        <p:tgtEl>
                                          <p:spTgt spid="226"/>
                                        </p:tgtEl>
                                        <p:attrNameLst>
                                          <p:attrName>style.visibility</p:attrName>
                                        </p:attrNameLst>
                                      </p:cBhvr>
                                      <p:to>
                                        <p:strVal val="visible"/>
                                      </p:to>
                                    </p:set>
                                    <p:animEffect transition="in" filter="fade">
                                      <p:cBhvr>
                                        <p:cTn id="111" dur="500"/>
                                        <p:tgtEl>
                                          <p:spTgt spid="22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27"/>
                                        </p:tgtEl>
                                        <p:attrNameLst>
                                          <p:attrName>style.visibility</p:attrName>
                                        </p:attrNameLst>
                                      </p:cBhvr>
                                      <p:to>
                                        <p:strVal val="visible"/>
                                      </p:to>
                                    </p:set>
                                    <p:animEffect transition="in" filter="fade">
                                      <p:cBhvr>
                                        <p:cTn id="114" dur="500"/>
                                        <p:tgtEl>
                                          <p:spTgt spid="227"/>
                                        </p:tgtEl>
                                      </p:cBhvr>
                                    </p:animEffect>
                                  </p:childTnLst>
                                </p:cTn>
                              </p:par>
                              <p:par>
                                <p:cTn id="115" presetID="10" presetClass="entr" presetSubtype="0" fill="hold" nodeType="withEffect">
                                  <p:stCondLst>
                                    <p:cond delay="0"/>
                                  </p:stCondLst>
                                  <p:childTnLst>
                                    <p:set>
                                      <p:cBhvr>
                                        <p:cTn id="116" dur="1" fill="hold">
                                          <p:stCondLst>
                                            <p:cond delay="0"/>
                                          </p:stCondLst>
                                        </p:cTn>
                                        <p:tgtEl>
                                          <p:spTgt spid="228"/>
                                        </p:tgtEl>
                                        <p:attrNameLst>
                                          <p:attrName>style.visibility</p:attrName>
                                        </p:attrNameLst>
                                      </p:cBhvr>
                                      <p:to>
                                        <p:strVal val="visible"/>
                                      </p:to>
                                    </p:set>
                                    <p:animEffect transition="in" filter="fade">
                                      <p:cBhvr>
                                        <p:cTn id="117" dur="500"/>
                                        <p:tgtEl>
                                          <p:spTgt spid="228"/>
                                        </p:tgtEl>
                                      </p:cBhvr>
                                    </p:animEffect>
                                  </p:childTnLst>
                                </p:cTn>
                              </p:par>
                              <p:par>
                                <p:cTn id="118" presetID="10" presetClass="entr" presetSubtype="0" fill="hold" nodeType="withEffect">
                                  <p:stCondLst>
                                    <p:cond delay="0"/>
                                  </p:stCondLst>
                                  <p:childTnLst>
                                    <p:set>
                                      <p:cBhvr>
                                        <p:cTn id="119" dur="1" fill="hold">
                                          <p:stCondLst>
                                            <p:cond delay="0"/>
                                          </p:stCondLst>
                                        </p:cTn>
                                        <p:tgtEl>
                                          <p:spTgt spid="229"/>
                                        </p:tgtEl>
                                        <p:attrNameLst>
                                          <p:attrName>style.visibility</p:attrName>
                                        </p:attrNameLst>
                                      </p:cBhvr>
                                      <p:to>
                                        <p:strVal val="visible"/>
                                      </p:to>
                                    </p:set>
                                    <p:animEffect transition="in" filter="fade">
                                      <p:cBhvr>
                                        <p:cTn id="120" dur="500"/>
                                        <p:tgtEl>
                                          <p:spTgt spid="229"/>
                                        </p:tgtEl>
                                      </p:cBhvr>
                                    </p:animEffect>
                                  </p:childTnLst>
                                </p:cTn>
                              </p:par>
                              <p:par>
                                <p:cTn id="121" presetID="10" presetClass="entr" presetSubtype="0" fill="hold" nodeType="withEffect">
                                  <p:stCondLst>
                                    <p:cond delay="0"/>
                                  </p:stCondLst>
                                  <p:childTnLst>
                                    <p:set>
                                      <p:cBhvr>
                                        <p:cTn id="122" dur="1" fill="hold">
                                          <p:stCondLst>
                                            <p:cond delay="0"/>
                                          </p:stCondLst>
                                        </p:cTn>
                                        <p:tgtEl>
                                          <p:spTgt spid="230"/>
                                        </p:tgtEl>
                                        <p:attrNameLst>
                                          <p:attrName>style.visibility</p:attrName>
                                        </p:attrNameLst>
                                      </p:cBhvr>
                                      <p:to>
                                        <p:strVal val="visible"/>
                                      </p:to>
                                    </p:set>
                                    <p:animEffect transition="in" filter="fade">
                                      <p:cBhvr>
                                        <p:cTn id="123" dur="500"/>
                                        <p:tgtEl>
                                          <p:spTgt spid="230"/>
                                        </p:tgtEl>
                                      </p:cBhvr>
                                    </p:animEffect>
                                  </p:childTnLst>
                                </p:cTn>
                              </p:par>
                              <p:par>
                                <p:cTn id="124" presetID="10" presetClass="entr" presetSubtype="0" fill="hold" nodeType="withEffect">
                                  <p:stCondLst>
                                    <p:cond delay="0"/>
                                  </p:stCondLst>
                                  <p:childTnLst>
                                    <p:set>
                                      <p:cBhvr>
                                        <p:cTn id="125" dur="1" fill="hold">
                                          <p:stCondLst>
                                            <p:cond delay="0"/>
                                          </p:stCondLst>
                                        </p:cTn>
                                        <p:tgtEl>
                                          <p:spTgt spid="238"/>
                                        </p:tgtEl>
                                        <p:attrNameLst>
                                          <p:attrName>style.visibility</p:attrName>
                                        </p:attrNameLst>
                                      </p:cBhvr>
                                      <p:to>
                                        <p:strVal val="visible"/>
                                      </p:to>
                                    </p:set>
                                    <p:animEffect transition="in" filter="fade">
                                      <p:cBhvr>
                                        <p:cTn id="126" dur="500"/>
                                        <p:tgtEl>
                                          <p:spTgt spid="238"/>
                                        </p:tgtEl>
                                      </p:cBhvr>
                                    </p:animEffect>
                                  </p:childTnLst>
                                </p:cTn>
                              </p:par>
                              <p:par>
                                <p:cTn id="127" presetID="10" presetClass="entr" presetSubtype="0" fill="hold" nodeType="withEffect">
                                  <p:stCondLst>
                                    <p:cond delay="0"/>
                                  </p:stCondLst>
                                  <p:childTnLst>
                                    <p:set>
                                      <p:cBhvr>
                                        <p:cTn id="128" dur="1" fill="hold">
                                          <p:stCondLst>
                                            <p:cond delay="0"/>
                                          </p:stCondLst>
                                        </p:cTn>
                                        <p:tgtEl>
                                          <p:spTgt spid="239"/>
                                        </p:tgtEl>
                                        <p:attrNameLst>
                                          <p:attrName>style.visibility</p:attrName>
                                        </p:attrNameLst>
                                      </p:cBhvr>
                                      <p:to>
                                        <p:strVal val="visible"/>
                                      </p:to>
                                    </p:set>
                                    <p:animEffect transition="in" filter="fade">
                                      <p:cBhvr>
                                        <p:cTn id="129" dur="500"/>
                                        <p:tgtEl>
                                          <p:spTgt spid="239"/>
                                        </p:tgtEl>
                                      </p:cBhvr>
                                    </p:animEffect>
                                  </p:childTnLst>
                                </p:cTn>
                              </p:par>
                              <p:par>
                                <p:cTn id="130" presetID="10" presetClass="entr" presetSubtype="0" fill="hold" nodeType="withEffect">
                                  <p:stCondLst>
                                    <p:cond delay="0"/>
                                  </p:stCondLst>
                                  <p:childTnLst>
                                    <p:set>
                                      <p:cBhvr>
                                        <p:cTn id="131" dur="1" fill="hold">
                                          <p:stCondLst>
                                            <p:cond delay="0"/>
                                          </p:stCondLst>
                                        </p:cTn>
                                        <p:tgtEl>
                                          <p:spTgt spid="240"/>
                                        </p:tgtEl>
                                        <p:attrNameLst>
                                          <p:attrName>style.visibility</p:attrName>
                                        </p:attrNameLst>
                                      </p:cBhvr>
                                      <p:to>
                                        <p:strVal val="visible"/>
                                      </p:to>
                                    </p:set>
                                    <p:animEffect transition="in" filter="fade">
                                      <p:cBhvr>
                                        <p:cTn id="132" dur="500"/>
                                        <p:tgtEl>
                                          <p:spTgt spid="24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41"/>
                                        </p:tgtEl>
                                        <p:attrNameLst>
                                          <p:attrName>style.visibility</p:attrName>
                                        </p:attrNameLst>
                                      </p:cBhvr>
                                      <p:to>
                                        <p:strVal val="visible"/>
                                      </p:to>
                                    </p:set>
                                    <p:animEffect transition="in" filter="fade">
                                      <p:cBhvr>
                                        <p:cTn id="135" dur="500"/>
                                        <p:tgtEl>
                                          <p:spTgt spid="24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42"/>
                                        </p:tgtEl>
                                        <p:attrNameLst>
                                          <p:attrName>style.visibility</p:attrName>
                                        </p:attrNameLst>
                                      </p:cBhvr>
                                      <p:to>
                                        <p:strVal val="visible"/>
                                      </p:to>
                                    </p:set>
                                    <p:animEffect transition="in" filter="fade">
                                      <p:cBhvr>
                                        <p:cTn id="138" dur="500"/>
                                        <p:tgtEl>
                                          <p:spTgt spid="242"/>
                                        </p:tgtEl>
                                      </p:cBhvr>
                                    </p:animEffect>
                                  </p:childTnLst>
                                </p:cTn>
                              </p:par>
                              <p:par>
                                <p:cTn id="139" presetID="10" presetClass="entr" presetSubtype="0" fill="hold" nodeType="withEffect">
                                  <p:stCondLst>
                                    <p:cond delay="0"/>
                                  </p:stCondLst>
                                  <p:childTnLst>
                                    <p:set>
                                      <p:cBhvr>
                                        <p:cTn id="140" dur="1" fill="hold">
                                          <p:stCondLst>
                                            <p:cond delay="0"/>
                                          </p:stCondLst>
                                        </p:cTn>
                                        <p:tgtEl>
                                          <p:spTgt spid="243"/>
                                        </p:tgtEl>
                                        <p:attrNameLst>
                                          <p:attrName>style.visibility</p:attrName>
                                        </p:attrNameLst>
                                      </p:cBhvr>
                                      <p:to>
                                        <p:strVal val="visible"/>
                                      </p:to>
                                    </p:set>
                                    <p:animEffect transition="in" filter="fade">
                                      <p:cBhvr>
                                        <p:cTn id="141"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8" grpId="0" animBg="1"/>
      <p:bldP spid="11" grpId="0" animBg="1"/>
      <p:bldP spid="12" grpId="0" animBg="1"/>
      <p:bldP spid="13" grpId="0" animBg="1"/>
      <p:bldP spid="22" grpId="0"/>
      <p:bldP spid="74" grpId="0"/>
      <p:bldP spid="75" grpId="0"/>
      <p:bldP spid="124" grpId="0"/>
      <p:bldP spid="224" grpId="0" animBg="1"/>
      <p:bldP spid="225" grpId="0" animBg="1"/>
      <p:bldP spid="227" grpId="0"/>
      <p:bldP spid="241" grpId="0" animBg="1"/>
      <p:bldP spid="24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344039" y="1853269"/>
            <a:ext cx="7308543" cy="23214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zh-CN" b="1" dirty="0">
                <a:ea typeface="宋体" panose="02010600030101010101" pitchFamily="2" charset="-122"/>
              </a:rPr>
              <a:t>1.</a:t>
            </a:r>
            <a:r>
              <a:rPr lang="zh-CN" altLang="en-US" b="1" dirty="0">
                <a:ea typeface="宋体" panose="02010600030101010101" pitchFamily="2" charset="-122"/>
              </a:rPr>
              <a:t>总是</a:t>
            </a:r>
            <a:r>
              <a:rPr lang="en-US" altLang="zh-CN" b="1" dirty="0">
                <a:ea typeface="宋体" panose="02010600030101010101" pitchFamily="2" charset="-122"/>
              </a:rPr>
              <a:t>:</a:t>
            </a:r>
            <a:r>
              <a:rPr lang="en-US" altLang="zh-CN" b="1" dirty="0">
                <a:solidFill>
                  <a:schemeClr val="bg1"/>
                </a:solidFill>
                <a:ea typeface="宋体" panose="02010600030101010101" pitchFamily="2" charset="-122"/>
              </a:rPr>
              <a:t>                      </a:t>
            </a:r>
            <a:r>
              <a:rPr lang="en-US" altLang="zh-CN" b="1" dirty="0">
                <a:ea typeface="宋体" panose="02010600030101010101" pitchFamily="2" charset="-122"/>
              </a:rPr>
              <a:t>(</a:t>
            </a:r>
            <a:r>
              <a:rPr lang="en-US" altLang="zh-CN" b="1" dirty="0" err="1">
                <a:ea typeface="宋体" panose="02010600030101010101" pitchFamily="2" charset="-122"/>
              </a:rPr>
              <a:t>goodput</a:t>
            </a:r>
            <a:r>
              <a:rPr lang="en-US" altLang="zh-CN" b="1" dirty="0">
                <a:ea typeface="宋体" panose="02010600030101010101" pitchFamily="2" charset="-122"/>
              </a:rPr>
              <a:t>)</a:t>
            </a:r>
          </a:p>
          <a:p>
            <a:pPr>
              <a:lnSpc>
                <a:spcPct val="130000"/>
              </a:lnSpc>
            </a:pPr>
            <a:r>
              <a:rPr lang="en-US" altLang="zh-CN" b="1" dirty="0">
                <a:ea typeface="宋体" panose="02010600030101010101" pitchFamily="2" charset="-122"/>
              </a:rPr>
              <a:t>2.</a:t>
            </a:r>
            <a:r>
              <a:rPr lang="zh-CN" altLang="en-US" b="1" dirty="0">
                <a:ea typeface="宋体" panose="02010600030101010101" pitchFamily="2" charset="-122"/>
              </a:rPr>
              <a:t>仅当数据丢失时才重发</a:t>
            </a:r>
            <a:r>
              <a:rPr lang="en-US" altLang="zh-CN" b="1" dirty="0">
                <a:ea typeface="宋体" panose="02010600030101010101" pitchFamily="2" charset="-122"/>
              </a:rPr>
              <a:t>:</a:t>
            </a:r>
          </a:p>
          <a:p>
            <a:pPr>
              <a:lnSpc>
                <a:spcPct val="130000"/>
              </a:lnSpc>
            </a:pPr>
            <a:r>
              <a:rPr lang="en-US" altLang="zh-CN" b="1" dirty="0">
                <a:ea typeface="宋体" panose="02010600030101010101" pitchFamily="2" charset="-122"/>
              </a:rPr>
              <a:t>3.</a:t>
            </a:r>
            <a:r>
              <a:rPr lang="zh-CN" altLang="en-US" b="1" dirty="0">
                <a:ea typeface="宋体" panose="02010600030101010101" pitchFamily="2" charset="-122"/>
              </a:rPr>
              <a:t>超时而没有丢失的报文重发</a:t>
            </a:r>
            <a:r>
              <a:rPr lang="en-US" altLang="zh-CN" b="1" dirty="0">
                <a:ea typeface="宋体" panose="02010600030101010101" pitchFamily="2" charset="-122"/>
              </a:rPr>
              <a:t>:</a:t>
            </a:r>
            <a:r>
              <a:rPr lang="zh-CN" altLang="en-US" b="1" dirty="0">
                <a:ea typeface="宋体" panose="02010600030101010101" pitchFamily="2" charset="-122"/>
              </a:rPr>
              <a:t>导致同样的          需要比完美情况更大的</a:t>
            </a:r>
          </a:p>
          <a:p>
            <a:pPr>
              <a:lnSpc>
                <a:spcPct val="130000"/>
              </a:lnSpc>
            </a:pPr>
            <a:endParaRPr lang="en-US" altLang="zh-CN" b="1" dirty="0">
              <a:ea typeface="宋体" panose="02010600030101010101" pitchFamily="2" charset="-122"/>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拥塞控制原理</a:t>
            </a:r>
          </a:p>
        </p:txBody>
      </p:sp>
      <p:sp>
        <p:nvSpPr>
          <p:cNvPr id="41" name="矩形 40"/>
          <p:cNvSpPr/>
          <p:nvPr/>
        </p:nvSpPr>
        <p:spPr>
          <a:xfrm>
            <a:off x="3426040" y="710268"/>
            <a:ext cx="5339923" cy="646331"/>
          </a:xfrm>
          <a:prstGeom prst="rect">
            <a:avLst/>
          </a:prstGeom>
        </p:spPr>
        <p:txBody>
          <a:bodyPr wrap="none">
            <a:spAutoFit/>
          </a:bodyPr>
          <a:lstStyle/>
          <a:p>
            <a:pPr algn="ctr"/>
            <a:r>
              <a:rPr lang="zh-CN" altLang="en-US" sz="3600" b="1" dirty="0">
                <a:solidFill>
                  <a:schemeClr val="accent1"/>
                </a:solidFill>
                <a:cs typeface="+mn-ea"/>
                <a:sym typeface="+mn-lt"/>
              </a:rPr>
              <a:t>拥塞的原因和代价</a:t>
            </a:r>
            <a:r>
              <a:rPr lang="en-US" altLang="zh-CN" sz="3600" b="1" dirty="0">
                <a:solidFill>
                  <a:schemeClr val="accent1"/>
                </a:solidFill>
                <a:cs typeface="+mn-ea"/>
                <a:sym typeface="+mn-lt"/>
              </a:rPr>
              <a:t>: </a:t>
            </a:r>
            <a:r>
              <a:rPr lang="zh-CN" altLang="en-US" sz="3600" b="1" dirty="0">
                <a:solidFill>
                  <a:schemeClr val="accent1"/>
                </a:solidFill>
                <a:cs typeface="+mn-ea"/>
                <a:sym typeface="+mn-lt"/>
              </a:rPr>
              <a:t>场景</a:t>
            </a:r>
            <a:r>
              <a:rPr lang="en-US" altLang="zh-CN" sz="3600" b="1" dirty="0">
                <a:solidFill>
                  <a:schemeClr val="accent1"/>
                </a:solidFill>
                <a:cs typeface="+mn-ea"/>
                <a:sym typeface="+mn-lt"/>
              </a:rPr>
              <a:t>2</a:t>
            </a:r>
          </a:p>
        </p:txBody>
      </p:sp>
      <p:grpSp>
        <p:nvGrpSpPr>
          <p:cNvPr id="25" name="Group 11"/>
          <p:cNvGrpSpPr>
            <a:grpSpLocks/>
          </p:cNvGrpSpPr>
          <p:nvPr/>
        </p:nvGrpSpPr>
        <p:grpSpPr bwMode="auto">
          <a:xfrm>
            <a:off x="1333392" y="1878318"/>
            <a:ext cx="1408112" cy="687388"/>
            <a:chOff x="1369" y="528"/>
            <a:chExt cx="887" cy="433"/>
          </a:xfrm>
        </p:grpSpPr>
        <p:grpSp>
          <p:nvGrpSpPr>
            <p:cNvPr id="26" name="Group 6"/>
            <p:cNvGrpSpPr>
              <a:grpSpLocks/>
            </p:cNvGrpSpPr>
            <p:nvPr/>
          </p:nvGrpSpPr>
          <p:grpSpPr bwMode="auto">
            <a:xfrm>
              <a:off x="1369" y="532"/>
              <a:ext cx="373" cy="429"/>
              <a:chOff x="1369" y="532"/>
              <a:chExt cx="373" cy="429"/>
            </a:xfrm>
          </p:grpSpPr>
          <p:sp>
            <p:nvSpPr>
              <p:cNvPr id="31" name="Rectangle 4"/>
              <p:cNvSpPr>
                <a:spLocks noChangeArrowheads="1"/>
              </p:cNvSpPr>
              <p:nvPr/>
            </p:nvSpPr>
            <p:spPr bwMode="auto">
              <a:xfrm>
                <a:off x="1369" y="532"/>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b="1" dirty="0">
                    <a:latin typeface="Symbol" panose="05050102010706020507" pitchFamily="18" charset="2"/>
                    <a:ea typeface="宋体" panose="02010600030101010101" pitchFamily="2" charset="-122"/>
                  </a:rPr>
                  <a:t>l</a:t>
                </a:r>
              </a:p>
            </p:txBody>
          </p:sp>
          <p:sp>
            <p:nvSpPr>
              <p:cNvPr id="32" name="Rectangle 5"/>
              <p:cNvSpPr>
                <a:spLocks noChangeArrowheads="1"/>
              </p:cNvSpPr>
              <p:nvPr/>
            </p:nvSpPr>
            <p:spPr bwMode="auto">
              <a:xfrm>
                <a:off x="1484" y="711"/>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dirty="0">
                    <a:latin typeface="Arial" panose="020B0604020202020204" pitchFamily="34" charset="0"/>
                    <a:ea typeface="宋体" panose="02010600030101010101" pitchFamily="2" charset="-122"/>
                  </a:rPr>
                  <a:t>in</a:t>
                </a:r>
              </a:p>
            </p:txBody>
          </p:sp>
        </p:grpSp>
        <p:grpSp>
          <p:nvGrpSpPr>
            <p:cNvPr id="27" name="Group 9"/>
            <p:cNvGrpSpPr>
              <a:grpSpLocks/>
            </p:cNvGrpSpPr>
            <p:nvPr/>
          </p:nvGrpSpPr>
          <p:grpSpPr bwMode="auto">
            <a:xfrm>
              <a:off x="1781" y="528"/>
              <a:ext cx="475" cy="413"/>
              <a:chOff x="1781" y="528"/>
              <a:chExt cx="475" cy="413"/>
            </a:xfrm>
          </p:grpSpPr>
          <p:sp>
            <p:nvSpPr>
              <p:cNvPr id="29" name="Rectangle 7"/>
              <p:cNvSpPr>
                <a:spLocks noChangeArrowheads="1"/>
              </p:cNvSpPr>
              <p:nvPr/>
            </p:nvSpPr>
            <p:spPr bwMode="auto">
              <a:xfrm>
                <a:off x="1781" y="528"/>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b="1" dirty="0">
                    <a:latin typeface="Symbol" panose="05050102010706020507" pitchFamily="18" charset="2"/>
                    <a:ea typeface="宋体" panose="02010600030101010101" pitchFamily="2" charset="-122"/>
                  </a:rPr>
                  <a:t>l</a:t>
                </a:r>
              </a:p>
            </p:txBody>
          </p:sp>
          <p:sp>
            <p:nvSpPr>
              <p:cNvPr id="30" name="Rectangle 8"/>
              <p:cNvSpPr>
                <a:spLocks noChangeArrowheads="1"/>
              </p:cNvSpPr>
              <p:nvPr/>
            </p:nvSpPr>
            <p:spPr bwMode="auto">
              <a:xfrm>
                <a:off x="1891" y="691"/>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dirty="0">
                    <a:latin typeface="Arial" panose="020B0604020202020204" pitchFamily="34" charset="0"/>
                    <a:ea typeface="宋体" panose="02010600030101010101" pitchFamily="2" charset="-122"/>
                  </a:rPr>
                  <a:t>out</a:t>
                </a:r>
              </a:p>
            </p:txBody>
          </p:sp>
        </p:grpSp>
        <p:sp>
          <p:nvSpPr>
            <p:cNvPr id="28" name="Rectangle 10"/>
            <p:cNvSpPr>
              <a:spLocks noChangeArrowheads="1"/>
            </p:cNvSpPr>
            <p:nvPr/>
          </p:nvSpPr>
          <p:spPr bwMode="auto">
            <a:xfrm>
              <a:off x="1600" y="58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a:latin typeface="Arial" panose="020B0604020202020204" pitchFamily="34" charset="0"/>
                  <a:ea typeface="宋体" panose="02010600030101010101" pitchFamily="2" charset="-122"/>
                </a:rPr>
                <a:t>=</a:t>
              </a:r>
            </a:p>
          </p:txBody>
        </p:sp>
      </p:grpSp>
      <p:grpSp>
        <p:nvGrpSpPr>
          <p:cNvPr id="33" name="Group 29"/>
          <p:cNvGrpSpPr>
            <a:grpSpLocks/>
          </p:cNvGrpSpPr>
          <p:nvPr/>
        </p:nvGrpSpPr>
        <p:grpSpPr bwMode="auto">
          <a:xfrm>
            <a:off x="4710714" y="2617920"/>
            <a:ext cx="754062" cy="655637"/>
            <a:chOff x="4085" y="1267"/>
            <a:chExt cx="475" cy="413"/>
          </a:xfrm>
        </p:grpSpPr>
        <p:sp>
          <p:nvSpPr>
            <p:cNvPr id="34" name="Rectangle 27"/>
            <p:cNvSpPr>
              <a:spLocks noChangeArrowheads="1"/>
            </p:cNvSpPr>
            <p:nvPr/>
          </p:nvSpPr>
          <p:spPr bwMode="auto">
            <a:xfrm>
              <a:off x="4085" y="1267"/>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b="1" dirty="0">
                  <a:latin typeface="Symbol" panose="05050102010706020507" pitchFamily="18" charset="2"/>
                  <a:ea typeface="宋体" panose="02010600030101010101" pitchFamily="2" charset="-122"/>
                </a:rPr>
                <a:t>l</a:t>
              </a:r>
            </a:p>
          </p:txBody>
        </p:sp>
        <p:sp>
          <p:nvSpPr>
            <p:cNvPr id="35" name="Rectangle 28"/>
            <p:cNvSpPr>
              <a:spLocks noChangeArrowheads="1"/>
            </p:cNvSpPr>
            <p:nvPr/>
          </p:nvSpPr>
          <p:spPr bwMode="auto">
            <a:xfrm>
              <a:off x="4195" y="1430"/>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dirty="0">
                  <a:latin typeface="Arial" panose="020B0604020202020204" pitchFamily="34" charset="0"/>
                  <a:ea typeface="宋体" panose="02010600030101010101" pitchFamily="2" charset="-122"/>
                </a:rPr>
                <a:t>out</a:t>
              </a:r>
            </a:p>
          </p:txBody>
        </p:sp>
      </p:grpSp>
      <p:grpSp>
        <p:nvGrpSpPr>
          <p:cNvPr id="36" name="Group 26"/>
          <p:cNvGrpSpPr>
            <a:grpSpLocks/>
          </p:cNvGrpSpPr>
          <p:nvPr/>
        </p:nvGrpSpPr>
        <p:grpSpPr bwMode="auto">
          <a:xfrm>
            <a:off x="741255" y="3014001"/>
            <a:ext cx="592137" cy="681037"/>
            <a:chOff x="1547" y="1539"/>
            <a:chExt cx="373" cy="429"/>
          </a:xfrm>
        </p:grpSpPr>
        <p:grpSp>
          <p:nvGrpSpPr>
            <p:cNvPr id="37" name="Group 24"/>
            <p:cNvGrpSpPr>
              <a:grpSpLocks/>
            </p:cNvGrpSpPr>
            <p:nvPr/>
          </p:nvGrpSpPr>
          <p:grpSpPr bwMode="auto">
            <a:xfrm>
              <a:off x="1547" y="1539"/>
              <a:ext cx="373" cy="429"/>
              <a:chOff x="1547" y="1539"/>
              <a:chExt cx="373" cy="429"/>
            </a:xfrm>
          </p:grpSpPr>
          <p:sp>
            <p:nvSpPr>
              <p:cNvPr id="39" name="Rectangle 22"/>
              <p:cNvSpPr>
                <a:spLocks noChangeArrowheads="1"/>
              </p:cNvSpPr>
              <p:nvPr/>
            </p:nvSpPr>
            <p:spPr bwMode="auto">
              <a:xfrm>
                <a:off x="1547" y="1539"/>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b="1" dirty="0">
                    <a:latin typeface="Symbol" panose="05050102010706020507" pitchFamily="18" charset="2"/>
                    <a:ea typeface="宋体" panose="02010600030101010101" pitchFamily="2" charset="-122"/>
                  </a:rPr>
                  <a:t>l</a:t>
                </a:r>
              </a:p>
            </p:txBody>
          </p:sp>
          <p:sp>
            <p:nvSpPr>
              <p:cNvPr id="42" name="Rectangle 23"/>
              <p:cNvSpPr>
                <a:spLocks noChangeArrowheads="1"/>
              </p:cNvSpPr>
              <p:nvPr/>
            </p:nvSpPr>
            <p:spPr bwMode="auto">
              <a:xfrm>
                <a:off x="1662" y="1718"/>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a:latin typeface="Arial" panose="020B0604020202020204" pitchFamily="34" charset="0"/>
                    <a:ea typeface="宋体" panose="02010600030101010101" pitchFamily="2" charset="-122"/>
                  </a:rPr>
                  <a:t>in</a:t>
                </a:r>
              </a:p>
            </p:txBody>
          </p:sp>
        </p:grpSp>
        <p:sp>
          <p:nvSpPr>
            <p:cNvPr id="38" name="Line 25"/>
            <p:cNvSpPr>
              <a:spLocks noChangeShapeType="1"/>
            </p:cNvSpPr>
            <p:nvPr/>
          </p:nvSpPr>
          <p:spPr bwMode="auto">
            <a:xfrm flipV="1">
              <a:off x="1746" y="1611"/>
              <a:ext cx="20" cy="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43" name="Group 72"/>
          <p:cNvGrpSpPr>
            <a:grpSpLocks/>
          </p:cNvGrpSpPr>
          <p:nvPr/>
        </p:nvGrpSpPr>
        <p:grpSpPr bwMode="auto">
          <a:xfrm>
            <a:off x="242695" y="4318460"/>
            <a:ext cx="7783513" cy="2514600"/>
            <a:chOff x="144" y="1776"/>
            <a:chExt cx="4903" cy="1584"/>
          </a:xfrm>
        </p:grpSpPr>
        <p:sp>
          <p:nvSpPr>
            <p:cNvPr id="44" name="Line 32"/>
            <p:cNvSpPr>
              <a:spLocks noChangeShapeType="1"/>
            </p:cNvSpPr>
            <p:nvPr/>
          </p:nvSpPr>
          <p:spPr bwMode="auto">
            <a:xfrm>
              <a:off x="2226" y="1776"/>
              <a:ext cx="0" cy="10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 name="Line 33"/>
            <p:cNvSpPr>
              <a:spLocks noChangeShapeType="1"/>
            </p:cNvSpPr>
            <p:nvPr/>
          </p:nvSpPr>
          <p:spPr bwMode="auto">
            <a:xfrm flipH="1">
              <a:off x="2222" y="2860"/>
              <a:ext cx="113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 name="Rectangle 34"/>
            <p:cNvSpPr>
              <a:spLocks noChangeArrowheads="1"/>
            </p:cNvSpPr>
            <p:nvPr/>
          </p:nvSpPr>
          <p:spPr bwMode="auto">
            <a:xfrm>
              <a:off x="2005" y="1836"/>
              <a:ext cx="24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latin typeface="Arial" panose="020B0604020202020204" pitchFamily="34" charset="0"/>
                  <a:ea typeface="宋体" panose="02010600030101010101" pitchFamily="2" charset="-122"/>
                </a:rPr>
                <a:t>R/2</a:t>
              </a:r>
            </a:p>
          </p:txBody>
        </p:sp>
        <p:sp>
          <p:nvSpPr>
            <p:cNvPr id="47" name="Line 35"/>
            <p:cNvSpPr>
              <a:spLocks noChangeShapeType="1"/>
            </p:cNvSpPr>
            <p:nvPr/>
          </p:nvSpPr>
          <p:spPr bwMode="auto">
            <a:xfrm flipH="1">
              <a:off x="2222" y="1913"/>
              <a:ext cx="977"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 name="Line 36"/>
            <p:cNvSpPr>
              <a:spLocks noChangeShapeType="1"/>
            </p:cNvSpPr>
            <p:nvPr/>
          </p:nvSpPr>
          <p:spPr bwMode="auto">
            <a:xfrm flipV="1">
              <a:off x="3214" y="1924"/>
              <a:ext cx="0" cy="93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9" name="Rectangle 37"/>
            <p:cNvSpPr>
              <a:spLocks noChangeArrowheads="1"/>
            </p:cNvSpPr>
            <p:nvPr/>
          </p:nvSpPr>
          <p:spPr bwMode="auto">
            <a:xfrm>
              <a:off x="3081" y="284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latin typeface="Arial" panose="020B0604020202020204" pitchFamily="34" charset="0"/>
                  <a:ea typeface="宋体" panose="02010600030101010101" pitchFamily="2" charset="-122"/>
                </a:rPr>
                <a:t>R/2</a:t>
              </a:r>
            </a:p>
          </p:txBody>
        </p:sp>
        <p:sp>
          <p:nvSpPr>
            <p:cNvPr id="50" name="Freeform 38"/>
            <p:cNvSpPr>
              <a:spLocks/>
            </p:cNvSpPr>
            <p:nvPr/>
          </p:nvSpPr>
          <p:spPr bwMode="auto">
            <a:xfrm>
              <a:off x="2226" y="2222"/>
              <a:ext cx="970" cy="635"/>
            </a:xfrm>
            <a:custGeom>
              <a:avLst/>
              <a:gdLst>
                <a:gd name="T0" fmla="*/ 0 w 970"/>
                <a:gd name="T1" fmla="*/ 634 h 635"/>
                <a:gd name="T2" fmla="*/ 21 w 970"/>
                <a:gd name="T3" fmla="*/ 616 h 635"/>
                <a:gd name="T4" fmla="*/ 46 w 970"/>
                <a:gd name="T5" fmla="*/ 594 h 635"/>
                <a:gd name="T6" fmla="*/ 75 w 970"/>
                <a:gd name="T7" fmla="*/ 568 h 635"/>
                <a:gd name="T8" fmla="*/ 107 w 970"/>
                <a:gd name="T9" fmla="*/ 538 h 635"/>
                <a:gd name="T10" fmla="*/ 143 w 970"/>
                <a:gd name="T11" fmla="*/ 506 h 635"/>
                <a:gd name="T12" fmla="*/ 181 w 970"/>
                <a:gd name="T13" fmla="*/ 471 h 635"/>
                <a:gd name="T14" fmla="*/ 262 w 970"/>
                <a:gd name="T15" fmla="*/ 398 h 635"/>
                <a:gd name="T16" fmla="*/ 346 w 970"/>
                <a:gd name="T17" fmla="*/ 324 h 635"/>
                <a:gd name="T18" fmla="*/ 429 w 970"/>
                <a:gd name="T19" fmla="*/ 254 h 635"/>
                <a:gd name="T20" fmla="*/ 469 w 970"/>
                <a:gd name="T21" fmla="*/ 222 h 635"/>
                <a:gd name="T22" fmla="*/ 506 w 970"/>
                <a:gd name="T23" fmla="*/ 192 h 635"/>
                <a:gd name="T24" fmla="*/ 541 w 970"/>
                <a:gd name="T25" fmla="*/ 166 h 635"/>
                <a:gd name="T26" fmla="*/ 573 w 970"/>
                <a:gd name="T27" fmla="*/ 144 h 635"/>
                <a:gd name="T28" fmla="*/ 633 w 970"/>
                <a:gd name="T29" fmla="*/ 109 h 635"/>
                <a:gd name="T30" fmla="*/ 691 w 970"/>
                <a:gd name="T31" fmla="*/ 81 h 635"/>
                <a:gd name="T32" fmla="*/ 748 w 970"/>
                <a:gd name="T33" fmla="*/ 60 h 635"/>
                <a:gd name="T34" fmla="*/ 801 w 970"/>
                <a:gd name="T35" fmla="*/ 44 h 635"/>
                <a:gd name="T36" fmla="*/ 850 w 970"/>
                <a:gd name="T37" fmla="*/ 31 h 635"/>
                <a:gd name="T38" fmla="*/ 895 w 970"/>
                <a:gd name="T39" fmla="*/ 21 h 635"/>
                <a:gd name="T40" fmla="*/ 935 w 970"/>
                <a:gd name="T41" fmla="*/ 11 h 635"/>
                <a:gd name="T42" fmla="*/ 969 w 970"/>
                <a:gd name="T43" fmla="*/ 0 h 63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70"/>
                <a:gd name="T67" fmla="*/ 0 h 635"/>
                <a:gd name="T68" fmla="*/ 970 w 970"/>
                <a:gd name="T69" fmla="*/ 635 h 63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70" h="635">
                  <a:moveTo>
                    <a:pt x="0" y="634"/>
                  </a:moveTo>
                  <a:lnTo>
                    <a:pt x="21" y="616"/>
                  </a:lnTo>
                  <a:lnTo>
                    <a:pt x="46" y="594"/>
                  </a:lnTo>
                  <a:lnTo>
                    <a:pt x="75" y="568"/>
                  </a:lnTo>
                  <a:lnTo>
                    <a:pt x="107" y="538"/>
                  </a:lnTo>
                  <a:lnTo>
                    <a:pt x="143" y="506"/>
                  </a:lnTo>
                  <a:lnTo>
                    <a:pt x="181" y="471"/>
                  </a:lnTo>
                  <a:lnTo>
                    <a:pt x="262" y="398"/>
                  </a:lnTo>
                  <a:lnTo>
                    <a:pt x="346" y="324"/>
                  </a:lnTo>
                  <a:lnTo>
                    <a:pt x="429" y="254"/>
                  </a:lnTo>
                  <a:lnTo>
                    <a:pt x="469" y="222"/>
                  </a:lnTo>
                  <a:lnTo>
                    <a:pt x="506" y="192"/>
                  </a:lnTo>
                  <a:lnTo>
                    <a:pt x="541" y="166"/>
                  </a:lnTo>
                  <a:lnTo>
                    <a:pt x="573" y="144"/>
                  </a:lnTo>
                  <a:lnTo>
                    <a:pt x="633" y="109"/>
                  </a:lnTo>
                  <a:lnTo>
                    <a:pt x="691" y="81"/>
                  </a:lnTo>
                  <a:lnTo>
                    <a:pt x="748" y="60"/>
                  </a:lnTo>
                  <a:lnTo>
                    <a:pt x="801" y="44"/>
                  </a:lnTo>
                  <a:lnTo>
                    <a:pt x="850" y="31"/>
                  </a:lnTo>
                  <a:lnTo>
                    <a:pt x="895" y="21"/>
                  </a:lnTo>
                  <a:lnTo>
                    <a:pt x="935" y="11"/>
                  </a:lnTo>
                  <a:lnTo>
                    <a:pt x="969" y="0"/>
                  </a:lnTo>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1" name="Group 41"/>
            <p:cNvGrpSpPr>
              <a:grpSpLocks/>
            </p:cNvGrpSpPr>
            <p:nvPr/>
          </p:nvGrpSpPr>
          <p:grpSpPr bwMode="auto">
            <a:xfrm>
              <a:off x="2629" y="2886"/>
              <a:ext cx="226" cy="173"/>
              <a:chOff x="2629" y="2886"/>
              <a:chExt cx="226" cy="173"/>
            </a:xfrm>
          </p:grpSpPr>
          <p:sp>
            <p:nvSpPr>
              <p:cNvPr id="82" name="Rectangle 39"/>
              <p:cNvSpPr>
                <a:spLocks noChangeArrowheads="1"/>
              </p:cNvSpPr>
              <p:nvPr/>
            </p:nvSpPr>
            <p:spPr bwMode="auto">
              <a:xfrm>
                <a:off x="2629" y="2886"/>
                <a:ext cx="2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200" b="1">
                    <a:latin typeface="Symbol" panose="05050102010706020507" pitchFamily="18" charset="2"/>
                    <a:ea typeface="宋体" panose="02010600030101010101" pitchFamily="2" charset="-122"/>
                  </a:rPr>
                  <a:t>l</a:t>
                </a:r>
                <a:r>
                  <a:rPr lang="en-US" altLang="zh-CN" sz="1200" b="1" baseline="-25000">
                    <a:latin typeface="Arial" panose="020B0604020202020204" pitchFamily="34" charset="0"/>
                    <a:ea typeface="宋体" panose="02010600030101010101" pitchFamily="2" charset="-122"/>
                  </a:rPr>
                  <a:t>in</a:t>
                </a:r>
              </a:p>
            </p:txBody>
          </p:sp>
          <p:sp>
            <p:nvSpPr>
              <p:cNvPr id="83" name="Line 40"/>
              <p:cNvSpPr>
                <a:spLocks noChangeShapeType="1"/>
              </p:cNvSpPr>
              <p:nvPr/>
            </p:nvSpPr>
            <p:spPr bwMode="auto">
              <a:xfrm flipV="1">
                <a:off x="2735" y="2922"/>
                <a:ext cx="24" cy="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2" name="Rectangle 42"/>
            <p:cNvSpPr>
              <a:spLocks noChangeArrowheads="1"/>
            </p:cNvSpPr>
            <p:nvPr/>
          </p:nvSpPr>
          <p:spPr bwMode="auto">
            <a:xfrm rot="-5400000">
              <a:off x="1855" y="2231"/>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200" b="1">
                  <a:latin typeface="Symbol" panose="05050102010706020507" pitchFamily="18" charset="2"/>
                  <a:ea typeface="宋体" panose="02010600030101010101" pitchFamily="2" charset="-122"/>
                </a:rPr>
                <a:t>l</a:t>
              </a:r>
              <a:r>
                <a:rPr lang="en-US" altLang="zh-CN" sz="1200" b="1" baseline="-25000">
                  <a:latin typeface="Arial" panose="020B0604020202020204" pitchFamily="34" charset="0"/>
                  <a:ea typeface="宋体" panose="02010600030101010101" pitchFamily="2" charset="-122"/>
                </a:rPr>
                <a:t>out</a:t>
              </a:r>
            </a:p>
          </p:txBody>
        </p:sp>
        <p:sp>
          <p:nvSpPr>
            <p:cNvPr id="53" name="Rectangle 43"/>
            <p:cNvSpPr>
              <a:spLocks noChangeArrowheads="1"/>
            </p:cNvSpPr>
            <p:nvPr/>
          </p:nvSpPr>
          <p:spPr bwMode="auto">
            <a:xfrm>
              <a:off x="2633" y="3129"/>
              <a:ext cx="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800" b="1">
                  <a:latin typeface="Arial" panose="020B0604020202020204" pitchFamily="34" charset="0"/>
                  <a:ea typeface="宋体" panose="02010600030101010101" pitchFamily="2" charset="-122"/>
                </a:rPr>
                <a:t>b.</a:t>
              </a:r>
            </a:p>
          </p:txBody>
        </p:sp>
        <p:grpSp>
          <p:nvGrpSpPr>
            <p:cNvPr id="54" name="Group 56"/>
            <p:cNvGrpSpPr>
              <a:grpSpLocks/>
            </p:cNvGrpSpPr>
            <p:nvPr/>
          </p:nvGrpSpPr>
          <p:grpSpPr bwMode="auto">
            <a:xfrm>
              <a:off x="144" y="1776"/>
              <a:ext cx="1495" cy="1584"/>
              <a:chOff x="144" y="1776"/>
              <a:chExt cx="1495" cy="1584"/>
            </a:xfrm>
          </p:grpSpPr>
          <p:sp>
            <p:nvSpPr>
              <p:cNvPr id="70" name="Line 44"/>
              <p:cNvSpPr>
                <a:spLocks noChangeShapeType="1"/>
              </p:cNvSpPr>
              <p:nvPr/>
            </p:nvSpPr>
            <p:spPr bwMode="auto">
              <a:xfrm>
                <a:off x="510" y="1776"/>
                <a:ext cx="0" cy="10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1" name="Line 45"/>
              <p:cNvSpPr>
                <a:spLocks noChangeShapeType="1"/>
              </p:cNvSpPr>
              <p:nvPr/>
            </p:nvSpPr>
            <p:spPr bwMode="auto">
              <a:xfrm flipH="1">
                <a:off x="506" y="2860"/>
                <a:ext cx="113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2" name="Rectangle 46"/>
              <p:cNvSpPr>
                <a:spLocks noChangeArrowheads="1"/>
              </p:cNvSpPr>
              <p:nvPr/>
            </p:nvSpPr>
            <p:spPr bwMode="auto">
              <a:xfrm>
                <a:off x="289" y="1836"/>
                <a:ext cx="24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latin typeface="Arial" panose="020B0604020202020204" pitchFamily="34" charset="0"/>
                    <a:ea typeface="宋体" panose="02010600030101010101" pitchFamily="2" charset="-122"/>
                  </a:rPr>
                  <a:t>R/2</a:t>
                </a:r>
              </a:p>
            </p:txBody>
          </p:sp>
          <p:sp>
            <p:nvSpPr>
              <p:cNvPr id="73" name="Line 47"/>
              <p:cNvSpPr>
                <a:spLocks noChangeShapeType="1"/>
              </p:cNvSpPr>
              <p:nvPr/>
            </p:nvSpPr>
            <p:spPr bwMode="auto">
              <a:xfrm flipH="1">
                <a:off x="506" y="1913"/>
                <a:ext cx="977"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4" name="Line 48"/>
              <p:cNvSpPr>
                <a:spLocks noChangeShapeType="1"/>
              </p:cNvSpPr>
              <p:nvPr/>
            </p:nvSpPr>
            <p:spPr bwMode="auto">
              <a:xfrm flipV="1">
                <a:off x="1498" y="1924"/>
                <a:ext cx="0" cy="93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5" name="Rectangle 49"/>
              <p:cNvSpPr>
                <a:spLocks noChangeArrowheads="1"/>
              </p:cNvSpPr>
              <p:nvPr/>
            </p:nvSpPr>
            <p:spPr bwMode="auto">
              <a:xfrm>
                <a:off x="1365" y="284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latin typeface="Arial" panose="020B0604020202020204" pitchFamily="34" charset="0"/>
                    <a:ea typeface="宋体" panose="02010600030101010101" pitchFamily="2" charset="-122"/>
                  </a:rPr>
                  <a:t>R/2</a:t>
                </a:r>
              </a:p>
            </p:txBody>
          </p:sp>
          <p:sp>
            <p:nvSpPr>
              <p:cNvPr id="76" name="Line 50"/>
              <p:cNvSpPr>
                <a:spLocks noChangeShapeType="1"/>
              </p:cNvSpPr>
              <p:nvPr/>
            </p:nvSpPr>
            <p:spPr bwMode="auto">
              <a:xfrm flipV="1">
                <a:off x="506" y="1917"/>
                <a:ext cx="992" cy="941"/>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77" name="Group 53"/>
              <p:cNvGrpSpPr>
                <a:grpSpLocks/>
              </p:cNvGrpSpPr>
              <p:nvPr/>
            </p:nvGrpSpPr>
            <p:grpSpPr bwMode="auto">
              <a:xfrm>
                <a:off x="913" y="2886"/>
                <a:ext cx="226" cy="173"/>
                <a:chOff x="913" y="2886"/>
                <a:chExt cx="226" cy="173"/>
              </a:xfrm>
            </p:grpSpPr>
            <p:sp>
              <p:nvSpPr>
                <p:cNvPr id="80" name="Rectangle 51"/>
                <p:cNvSpPr>
                  <a:spLocks noChangeArrowheads="1"/>
                </p:cNvSpPr>
                <p:nvPr/>
              </p:nvSpPr>
              <p:spPr bwMode="auto">
                <a:xfrm>
                  <a:off x="913" y="2886"/>
                  <a:ext cx="2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200" b="1">
                      <a:latin typeface="Symbol" panose="05050102010706020507" pitchFamily="18" charset="2"/>
                      <a:ea typeface="宋体" panose="02010600030101010101" pitchFamily="2" charset="-122"/>
                    </a:rPr>
                    <a:t>l</a:t>
                  </a:r>
                  <a:r>
                    <a:rPr lang="en-US" altLang="zh-CN" sz="1200" b="1" baseline="-25000">
                      <a:latin typeface="Arial" panose="020B0604020202020204" pitchFamily="34" charset="0"/>
                      <a:ea typeface="宋体" panose="02010600030101010101" pitchFamily="2" charset="-122"/>
                    </a:rPr>
                    <a:t>in</a:t>
                  </a:r>
                </a:p>
              </p:txBody>
            </p:sp>
            <p:sp>
              <p:nvSpPr>
                <p:cNvPr id="81" name="Line 52"/>
                <p:cNvSpPr>
                  <a:spLocks noChangeShapeType="1"/>
                </p:cNvSpPr>
                <p:nvPr/>
              </p:nvSpPr>
              <p:spPr bwMode="auto">
                <a:xfrm flipV="1">
                  <a:off x="1019" y="2922"/>
                  <a:ext cx="24" cy="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78" name="Rectangle 54"/>
              <p:cNvSpPr>
                <a:spLocks noChangeArrowheads="1"/>
              </p:cNvSpPr>
              <p:nvPr/>
            </p:nvSpPr>
            <p:spPr bwMode="auto">
              <a:xfrm rot="-5400000">
                <a:off x="139" y="2231"/>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200" b="1">
                    <a:latin typeface="Symbol" panose="05050102010706020507" pitchFamily="18" charset="2"/>
                    <a:ea typeface="宋体" panose="02010600030101010101" pitchFamily="2" charset="-122"/>
                  </a:rPr>
                  <a:t>l</a:t>
                </a:r>
                <a:r>
                  <a:rPr lang="en-US" altLang="zh-CN" sz="1200" b="1" baseline="-25000">
                    <a:latin typeface="Arial" panose="020B0604020202020204" pitchFamily="34" charset="0"/>
                    <a:ea typeface="宋体" panose="02010600030101010101" pitchFamily="2" charset="-122"/>
                  </a:rPr>
                  <a:t>out</a:t>
                </a:r>
              </a:p>
            </p:txBody>
          </p:sp>
          <p:sp>
            <p:nvSpPr>
              <p:cNvPr id="79" name="Rectangle 55"/>
              <p:cNvSpPr>
                <a:spLocks noChangeArrowheads="1"/>
              </p:cNvSpPr>
              <p:nvPr/>
            </p:nvSpPr>
            <p:spPr bwMode="auto">
              <a:xfrm>
                <a:off x="917" y="3129"/>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800" b="1">
                    <a:latin typeface="Arial" panose="020B0604020202020204" pitchFamily="34" charset="0"/>
                    <a:ea typeface="宋体" panose="02010600030101010101" pitchFamily="2" charset="-122"/>
                  </a:rPr>
                  <a:t>a.</a:t>
                </a:r>
              </a:p>
            </p:txBody>
          </p:sp>
        </p:grpSp>
        <p:sp>
          <p:nvSpPr>
            <p:cNvPr id="55" name="Line 57"/>
            <p:cNvSpPr>
              <a:spLocks noChangeShapeType="1"/>
            </p:cNvSpPr>
            <p:nvPr/>
          </p:nvSpPr>
          <p:spPr bwMode="auto">
            <a:xfrm>
              <a:off x="3918" y="1776"/>
              <a:ext cx="0" cy="10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6" name="Line 58"/>
            <p:cNvSpPr>
              <a:spLocks noChangeShapeType="1"/>
            </p:cNvSpPr>
            <p:nvPr/>
          </p:nvSpPr>
          <p:spPr bwMode="auto">
            <a:xfrm flipH="1">
              <a:off x="3914" y="2860"/>
              <a:ext cx="113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7" name="Rectangle 59"/>
            <p:cNvSpPr>
              <a:spLocks noChangeArrowheads="1"/>
            </p:cNvSpPr>
            <p:nvPr/>
          </p:nvSpPr>
          <p:spPr bwMode="auto">
            <a:xfrm>
              <a:off x="3697" y="1836"/>
              <a:ext cx="24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latin typeface="Arial" panose="020B0604020202020204" pitchFamily="34" charset="0"/>
                  <a:ea typeface="宋体" panose="02010600030101010101" pitchFamily="2" charset="-122"/>
                </a:rPr>
                <a:t>R/2</a:t>
              </a:r>
            </a:p>
          </p:txBody>
        </p:sp>
        <p:sp>
          <p:nvSpPr>
            <p:cNvPr id="58" name="Line 60"/>
            <p:cNvSpPr>
              <a:spLocks noChangeShapeType="1"/>
            </p:cNvSpPr>
            <p:nvPr/>
          </p:nvSpPr>
          <p:spPr bwMode="auto">
            <a:xfrm flipH="1">
              <a:off x="3906" y="2365"/>
              <a:ext cx="977"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9" name="Line 61"/>
            <p:cNvSpPr>
              <a:spLocks noChangeShapeType="1"/>
            </p:cNvSpPr>
            <p:nvPr/>
          </p:nvSpPr>
          <p:spPr bwMode="auto">
            <a:xfrm flipH="1" flipV="1">
              <a:off x="4902" y="2372"/>
              <a:ext cx="4" cy="484"/>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0" name="Rectangle 62"/>
            <p:cNvSpPr>
              <a:spLocks noChangeArrowheads="1"/>
            </p:cNvSpPr>
            <p:nvPr/>
          </p:nvSpPr>
          <p:spPr bwMode="auto">
            <a:xfrm>
              <a:off x="4773" y="284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latin typeface="Arial" panose="020B0604020202020204" pitchFamily="34" charset="0"/>
                  <a:ea typeface="宋体" panose="02010600030101010101" pitchFamily="2" charset="-122"/>
                </a:rPr>
                <a:t>R/2</a:t>
              </a:r>
            </a:p>
          </p:txBody>
        </p:sp>
        <p:sp>
          <p:nvSpPr>
            <p:cNvPr id="61" name="Line 63"/>
            <p:cNvSpPr>
              <a:spLocks noChangeShapeType="1"/>
            </p:cNvSpPr>
            <p:nvPr/>
          </p:nvSpPr>
          <p:spPr bwMode="auto">
            <a:xfrm flipV="1">
              <a:off x="3914" y="2369"/>
              <a:ext cx="992" cy="489"/>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62" name="Group 66"/>
            <p:cNvGrpSpPr>
              <a:grpSpLocks/>
            </p:cNvGrpSpPr>
            <p:nvPr/>
          </p:nvGrpSpPr>
          <p:grpSpPr bwMode="auto">
            <a:xfrm>
              <a:off x="4321" y="2886"/>
              <a:ext cx="226" cy="173"/>
              <a:chOff x="4321" y="2886"/>
              <a:chExt cx="226" cy="173"/>
            </a:xfrm>
          </p:grpSpPr>
          <p:sp>
            <p:nvSpPr>
              <p:cNvPr id="68" name="Rectangle 64"/>
              <p:cNvSpPr>
                <a:spLocks noChangeArrowheads="1"/>
              </p:cNvSpPr>
              <p:nvPr/>
            </p:nvSpPr>
            <p:spPr bwMode="auto">
              <a:xfrm>
                <a:off x="4321" y="2886"/>
                <a:ext cx="2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200" b="1">
                    <a:latin typeface="Symbol" panose="05050102010706020507" pitchFamily="18" charset="2"/>
                    <a:ea typeface="宋体" panose="02010600030101010101" pitchFamily="2" charset="-122"/>
                  </a:rPr>
                  <a:t>l</a:t>
                </a:r>
                <a:r>
                  <a:rPr lang="en-US" altLang="zh-CN" sz="1200" b="1" baseline="-25000">
                    <a:latin typeface="Arial" panose="020B0604020202020204" pitchFamily="34" charset="0"/>
                    <a:ea typeface="宋体" panose="02010600030101010101" pitchFamily="2" charset="-122"/>
                  </a:rPr>
                  <a:t>in</a:t>
                </a:r>
              </a:p>
            </p:txBody>
          </p:sp>
          <p:sp>
            <p:nvSpPr>
              <p:cNvPr id="69" name="Line 65"/>
              <p:cNvSpPr>
                <a:spLocks noChangeShapeType="1"/>
              </p:cNvSpPr>
              <p:nvPr/>
            </p:nvSpPr>
            <p:spPr bwMode="auto">
              <a:xfrm flipV="1">
                <a:off x="4427" y="2922"/>
                <a:ext cx="24" cy="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63" name="Rectangle 67"/>
            <p:cNvSpPr>
              <a:spLocks noChangeArrowheads="1"/>
            </p:cNvSpPr>
            <p:nvPr/>
          </p:nvSpPr>
          <p:spPr bwMode="auto">
            <a:xfrm rot="-5400000">
              <a:off x="3547" y="2231"/>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200" b="1">
                  <a:latin typeface="Symbol" panose="05050102010706020507" pitchFamily="18" charset="2"/>
                  <a:ea typeface="宋体" panose="02010600030101010101" pitchFamily="2" charset="-122"/>
                </a:rPr>
                <a:t>l</a:t>
              </a:r>
              <a:r>
                <a:rPr lang="en-US" altLang="zh-CN" sz="1200" b="1" baseline="-25000">
                  <a:latin typeface="Arial" panose="020B0604020202020204" pitchFamily="34" charset="0"/>
                  <a:ea typeface="宋体" panose="02010600030101010101" pitchFamily="2" charset="-122"/>
                </a:rPr>
                <a:t>out</a:t>
              </a:r>
            </a:p>
          </p:txBody>
        </p:sp>
        <p:sp>
          <p:nvSpPr>
            <p:cNvPr id="64" name="Rectangle 68"/>
            <p:cNvSpPr>
              <a:spLocks noChangeArrowheads="1"/>
            </p:cNvSpPr>
            <p:nvPr/>
          </p:nvSpPr>
          <p:spPr bwMode="auto">
            <a:xfrm>
              <a:off x="4325" y="3129"/>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800" b="1">
                  <a:latin typeface="Arial" panose="020B0604020202020204" pitchFamily="34" charset="0"/>
                  <a:ea typeface="宋体" panose="02010600030101010101" pitchFamily="2" charset="-122"/>
                </a:rPr>
                <a:t>c.</a:t>
              </a:r>
            </a:p>
          </p:txBody>
        </p:sp>
        <p:sp>
          <p:nvSpPr>
            <p:cNvPr id="65" name="Rectangle 69"/>
            <p:cNvSpPr>
              <a:spLocks noChangeArrowheads="1"/>
            </p:cNvSpPr>
            <p:nvPr/>
          </p:nvSpPr>
          <p:spPr bwMode="auto">
            <a:xfrm>
              <a:off x="3709" y="2300"/>
              <a:ext cx="24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latin typeface="Arial" panose="020B0604020202020204" pitchFamily="34" charset="0"/>
                  <a:ea typeface="宋体" panose="02010600030101010101" pitchFamily="2" charset="-122"/>
                </a:rPr>
                <a:t>R/4</a:t>
              </a:r>
            </a:p>
          </p:txBody>
        </p:sp>
        <p:sp>
          <p:nvSpPr>
            <p:cNvPr id="66" name="Rectangle 70"/>
            <p:cNvSpPr>
              <a:spLocks noChangeArrowheads="1"/>
            </p:cNvSpPr>
            <p:nvPr/>
          </p:nvSpPr>
          <p:spPr bwMode="auto">
            <a:xfrm>
              <a:off x="2009" y="2144"/>
              <a:ext cx="24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latin typeface="Arial" panose="020B0604020202020204" pitchFamily="34" charset="0"/>
                  <a:ea typeface="宋体" panose="02010600030101010101" pitchFamily="2" charset="-122"/>
                </a:rPr>
                <a:t>R/3</a:t>
              </a:r>
            </a:p>
          </p:txBody>
        </p:sp>
        <p:sp>
          <p:nvSpPr>
            <p:cNvPr id="67" name="Line 71"/>
            <p:cNvSpPr>
              <a:spLocks noChangeShapeType="1"/>
            </p:cNvSpPr>
            <p:nvPr/>
          </p:nvSpPr>
          <p:spPr bwMode="auto">
            <a:xfrm flipH="1">
              <a:off x="2222" y="2213"/>
              <a:ext cx="977"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84" name="圆角矩形 83"/>
          <p:cNvSpPr/>
          <p:nvPr/>
        </p:nvSpPr>
        <p:spPr>
          <a:xfrm>
            <a:off x="8454486" y="3533113"/>
            <a:ext cx="3385556" cy="2547472"/>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buFontTx/>
              <a:buNone/>
            </a:pPr>
            <a:r>
              <a:rPr lang="zh-CN" altLang="en-US" b="1" dirty="0">
                <a:ea typeface="宋体" panose="02010600030101010101" pitchFamily="2" charset="-122"/>
              </a:rPr>
              <a:t>拥塞的</a:t>
            </a:r>
            <a:r>
              <a:rPr lang="zh-CN" altLang="en-US" b="1" dirty="0">
                <a:latin typeface="Comic Sans MS" panose="030F0702030302020204" pitchFamily="66" charset="0"/>
                <a:ea typeface="宋体" panose="02010600030101010101" pitchFamily="2" charset="-122"/>
              </a:rPr>
              <a:t>“</a:t>
            </a:r>
            <a:r>
              <a:rPr lang="zh-CN" altLang="en-US" b="1" dirty="0">
                <a:ea typeface="宋体" panose="02010600030101010101" pitchFamily="2" charset="-122"/>
              </a:rPr>
              <a:t>代价</a:t>
            </a:r>
            <a:r>
              <a:rPr lang="zh-CN" altLang="en-US" b="1" dirty="0">
                <a:latin typeface="Comic Sans MS" panose="030F0702030302020204" pitchFamily="66" charset="0"/>
                <a:ea typeface="宋体" panose="02010600030101010101" pitchFamily="2" charset="-122"/>
              </a:rPr>
              <a:t>”</a:t>
            </a:r>
            <a:r>
              <a:rPr lang="zh-CN" altLang="en-US" b="1" dirty="0">
                <a:ea typeface="宋体" panose="02010600030101010101" pitchFamily="2" charset="-122"/>
              </a:rPr>
              <a:t> </a:t>
            </a:r>
          </a:p>
          <a:p>
            <a:pPr>
              <a:spcBef>
                <a:spcPct val="0"/>
              </a:spcBef>
              <a:buFontTx/>
              <a:buNone/>
            </a:pPr>
            <a:r>
              <a:rPr lang="zh-CN" altLang="en-US" b="1" dirty="0">
                <a:ea typeface="宋体" panose="02010600030101010101" pitchFamily="2" charset="-122"/>
              </a:rPr>
              <a:t>更多的工作 </a:t>
            </a:r>
            <a:r>
              <a:rPr lang="en-US" altLang="zh-CN" b="1" dirty="0">
                <a:ea typeface="宋体" panose="02010600030101010101" pitchFamily="2" charset="-122"/>
              </a:rPr>
              <a:t>(</a:t>
            </a:r>
            <a:r>
              <a:rPr lang="zh-CN" altLang="en-US" b="1" dirty="0">
                <a:ea typeface="宋体" panose="02010600030101010101" pitchFamily="2" charset="-122"/>
              </a:rPr>
              <a:t>重发</a:t>
            </a:r>
            <a:r>
              <a:rPr lang="en-US" altLang="zh-CN" b="1" dirty="0">
                <a:ea typeface="宋体" panose="02010600030101010101" pitchFamily="2" charset="-122"/>
              </a:rPr>
              <a:t>) </a:t>
            </a:r>
            <a:r>
              <a:rPr lang="zh-CN" altLang="en-US" b="1" dirty="0">
                <a:ea typeface="宋体" panose="02010600030101010101" pitchFamily="2" charset="-122"/>
              </a:rPr>
              <a:t>用来得到</a:t>
            </a:r>
            <a:r>
              <a:rPr lang="zh-CN" altLang="en-US" b="1" dirty="0">
                <a:latin typeface="Comic Sans MS" panose="030F0702030302020204" pitchFamily="66" charset="0"/>
                <a:ea typeface="宋体" panose="02010600030101010101" pitchFamily="2" charset="-122"/>
              </a:rPr>
              <a:t>“</a:t>
            </a:r>
            <a:r>
              <a:rPr lang="zh-CN" altLang="en-US" b="1" dirty="0">
                <a:ea typeface="宋体" panose="02010600030101010101" pitchFamily="2" charset="-122"/>
              </a:rPr>
              <a:t>好的吞吐量</a:t>
            </a:r>
            <a:r>
              <a:rPr lang="zh-CN" altLang="en-US" b="1" dirty="0">
                <a:latin typeface="Comic Sans MS" panose="030F0702030302020204" pitchFamily="66" charset="0"/>
                <a:ea typeface="宋体" panose="02010600030101010101" pitchFamily="2" charset="-122"/>
              </a:rPr>
              <a:t>”</a:t>
            </a:r>
            <a:endParaRPr lang="zh-CN" altLang="en-US" b="1" dirty="0">
              <a:ea typeface="宋体" panose="02010600030101010101" pitchFamily="2" charset="-122"/>
            </a:endParaRPr>
          </a:p>
          <a:p>
            <a:pPr>
              <a:spcBef>
                <a:spcPct val="0"/>
              </a:spcBef>
              <a:buFontTx/>
              <a:buNone/>
            </a:pPr>
            <a:r>
              <a:rPr lang="zh-CN" altLang="en-US" b="1" dirty="0">
                <a:ea typeface="宋体" panose="02010600030101010101" pitchFamily="2" charset="-122"/>
              </a:rPr>
              <a:t>不必要的重发</a:t>
            </a:r>
            <a:r>
              <a:rPr lang="en-US" altLang="zh-CN" b="1" dirty="0">
                <a:ea typeface="宋体" panose="02010600030101010101" pitchFamily="2" charset="-122"/>
              </a:rPr>
              <a:t>: </a:t>
            </a:r>
            <a:r>
              <a:rPr lang="zh-CN" altLang="en-US" b="1" dirty="0">
                <a:ea typeface="宋体" panose="02010600030101010101" pitchFamily="2" charset="-122"/>
              </a:rPr>
              <a:t>链路需要运输多个分组的拷贝</a:t>
            </a:r>
          </a:p>
          <a:p>
            <a:pPr>
              <a:spcBef>
                <a:spcPct val="0"/>
              </a:spcBef>
              <a:buFontTx/>
              <a:buNone/>
            </a:pPr>
            <a:endParaRPr lang="en-US" altLang="zh-CN" b="1" dirty="0">
              <a:ea typeface="宋体" panose="02010600030101010101" pitchFamily="2" charset="-122"/>
            </a:endParaRPr>
          </a:p>
          <a:p>
            <a:pPr marL="285750" indent="-285750">
              <a:buFont typeface="Arial" panose="020B0604020202020204" pitchFamily="34" charset="0"/>
              <a:buChar char="•"/>
            </a:pPr>
            <a:endParaRPr lang="en-US" altLang="zh-CN" b="1" dirty="0">
              <a:ea typeface="宋体" panose="02010600030101010101" pitchFamily="2" charset="-122"/>
            </a:endParaRPr>
          </a:p>
        </p:txBody>
      </p:sp>
    </p:spTree>
    <p:extLst>
      <p:ext uri="{BB962C8B-B14F-4D97-AF65-F5344CB8AC3E}">
        <p14:creationId xmlns:p14="http://schemas.microsoft.com/office/powerpoint/2010/main" val="33339193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par>
                                <p:cTn id="33" presetID="10"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8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306434" y="1353575"/>
            <a:ext cx="2197179" cy="14264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四个发送方</a:t>
            </a:r>
          </a:p>
          <a:p>
            <a:pPr marL="285750" indent="-2857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多跳路径</a:t>
            </a:r>
          </a:p>
          <a:p>
            <a:pPr marL="285750" indent="-2857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超时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重发</a:t>
            </a:r>
            <a:endParaRPr lang="en-US" altLang="zh-CN" b="1" dirty="0">
              <a:ea typeface="宋体" panose="02010600030101010101" pitchFamily="2" charset="-122"/>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拥塞控制原理</a:t>
            </a:r>
          </a:p>
        </p:txBody>
      </p:sp>
      <p:sp>
        <p:nvSpPr>
          <p:cNvPr id="41" name="矩形 40"/>
          <p:cNvSpPr/>
          <p:nvPr/>
        </p:nvSpPr>
        <p:spPr>
          <a:xfrm>
            <a:off x="3361920" y="710268"/>
            <a:ext cx="5468165" cy="646331"/>
          </a:xfrm>
          <a:prstGeom prst="rect">
            <a:avLst/>
          </a:prstGeom>
        </p:spPr>
        <p:txBody>
          <a:bodyPr wrap="none">
            <a:spAutoFit/>
          </a:bodyPr>
          <a:lstStyle/>
          <a:p>
            <a:pPr algn="ctr"/>
            <a:r>
              <a:rPr lang="zh-CN" altLang="en-US" sz="3600" b="1" dirty="0">
                <a:solidFill>
                  <a:schemeClr val="accent1"/>
                </a:solidFill>
                <a:cs typeface="+mn-ea"/>
                <a:sym typeface="+mn-lt"/>
              </a:rPr>
              <a:t>拥塞的原因和代价</a:t>
            </a:r>
            <a:r>
              <a:rPr lang="en-US" altLang="zh-CN" sz="3600" b="1" dirty="0">
                <a:solidFill>
                  <a:schemeClr val="accent1"/>
                </a:solidFill>
                <a:cs typeface="+mn-ea"/>
                <a:sym typeface="+mn-lt"/>
              </a:rPr>
              <a:t>: </a:t>
            </a:r>
            <a:r>
              <a:rPr lang="zh-CN" altLang="en-US" sz="3600" b="1" dirty="0">
                <a:solidFill>
                  <a:schemeClr val="accent1"/>
                </a:solidFill>
                <a:cs typeface="+mn-ea"/>
                <a:sym typeface="+mn-lt"/>
              </a:rPr>
              <a:t>场景</a:t>
            </a:r>
            <a:r>
              <a:rPr lang="en-US" altLang="zh-CN" sz="3600" b="1" dirty="0">
                <a:solidFill>
                  <a:schemeClr val="accent1"/>
                </a:solidFill>
                <a:cs typeface="+mn-ea"/>
                <a:sym typeface="+mn-lt"/>
              </a:rPr>
              <a:t>3 </a:t>
            </a:r>
          </a:p>
        </p:txBody>
      </p:sp>
      <p:sp>
        <p:nvSpPr>
          <p:cNvPr id="8" name="Rectangle 7"/>
          <p:cNvSpPr>
            <a:spLocks noRot="1" noChangeAspect="1" noMove="1" noResize="1" noEditPoints="1" noAdjustHandles="1" noChangeArrowheads="1" noChangeShapeType="1" noTextEdit="1"/>
          </p:cNvSpPr>
          <p:nvPr/>
        </p:nvSpPr>
        <p:spPr bwMode="auto">
          <a:xfrm>
            <a:off x="7162945" y="1676833"/>
            <a:ext cx="3390900" cy="1066800"/>
          </a:xfrm>
          <a:prstGeom prst="rect">
            <a:avLst/>
          </a:prstGeom>
          <a:blipFill>
            <a:blip r:embed="rId3"/>
            <a:stretch>
              <a:fillRect l="-3597" t="-5714" r="-1259" b="-457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sp>
        <p:nvSpPr>
          <p:cNvPr id="9" name="Rectangle 13"/>
          <p:cNvSpPr>
            <a:spLocks noChangeArrowheads="1"/>
          </p:cNvSpPr>
          <p:nvPr/>
        </p:nvSpPr>
        <p:spPr bwMode="auto">
          <a:xfrm>
            <a:off x="6396038" y="3959225"/>
            <a:ext cx="19129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zh-CN" altLang="en-US" sz="1600" b="1">
                <a:solidFill>
                  <a:schemeClr val="tx2"/>
                </a:solidFill>
                <a:latin typeface="Arial" panose="020B0604020202020204" pitchFamily="34" charset="0"/>
                <a:ea typeface="宋体" panose="02010600030101010101" pitchFamily="2" charset="-122"/>
              </a:rPr>
              <a:t>有限共享输出链路</a:t>
            </a:r>
          </a:p>
        </p:txBody>
      </p:sp>
      <p:sp>
        <p:nvSpPr>
          <p:cNvPr id="10" name="Line 14"/>
          <p:cNvSpPr>
            <a:spLocks noChangeShapeType="1"/>
          </p:cNvSpPr>
          <p:nvPr/>
        </p:nvSpPr>
        <p:spPr bwMode="auto">
          <a:xfrm flipH="1">
            <a:off x="5038725" y="4208463"/>
            <a:ext cx="923925" cy="8667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 name="Line 15"/>
          <p:cNvSpPr>
            <a:spLocks noChangeShapeType="1"/>
          </p:cNvSpPr>
          <p:nvPr/>
        </p:nvSpPr>
        <p:spPr bwMode="auto">
          <a:xfrm flipH="1">
            <a:off x="5524500" y="4208463"/>
            <a:ext cx="438150" cy="15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2" name="Group 64"/>
          <p:cNvGrpSpPr>
            <a:grpSpLocks/>
          </p:cNvGrpSpPr>
          <p:nvPr/>
        </p:nvGrpSpPr>
        <p:grpSpPr bwMode="auto">
          <a:xfrm>
            <a:off x="4752975" y="2874963"/>
            <a:ext cx="981075" cy="1504950"/>
            <a:chOff x="1936" y="1612"/>
            <a:chExt cx="618" cy="948"/>
          </a:xfrm>
        </p:grpSpPr>
        <p:grpSp>
          <p:nvGrpSpPr>
            <p:cNvPr id="13" name="Group 55"/>
            <p:cNvGrpSpPr>
              <a:grpSpLocks/>
            </p:cNvGrpSpPr>
            <p:nvPr/>
          </p:nvGrpSpPr>
          <p:grpSpPr bwMode="auto">
            <a:xfrm>
              <a:off x="1936" y="1991"/>
              <a:ext cx="618" cy="569"/>
              <a:chOff x="1936" y="1991"/>
              <a:chExt cx="618" cy="569"/>
            </a:xfrm>
          </p:grpSpPr>
          <p:sp>
            <p:nvSpPr>
              <p:cNvPr id="22" name="Freeform 16"/>
              <p:cNvSpPr>
                <a:spLocks/>
              </p:cNvSpPr>
              <p:nvPr/>
            </p:nvSpPr>
            <p:spPr bwMode="auto">
              <a:xfrm>
                <a:off x="1936" y="2036"/>
                <a:ext cx="618" cy="524"/>
              </a:xfrm>
              <a:custGeom>
                <a:avLst/>
                <a:gdLst>
                  <a:gd name="T0" fmla="*/ 174 w 618"/>
                  <a:gd name="T1" fmla="*/ 37 h 524"/>
                  <a:gd name="T2" fmla="*/ 175 w 618"/>
                  <a:gd name="T3" fmla="*/ 37 h 524"/>
                  <a:gd name="T4" fmla="*/ 179 w 618"/>
                  <a:gd name="T5" fmla="*/ 36 h 524"/>
                  <a:gd name="T6" fmla="*/ 185 w 618"/>
                  <a:gd name="T7" fmla="*/ 33 h 524"/>
                  <a:gd name="T8" fmla="*/ 194 w 618"/>
                  <a:gd name="T9" fmla="*/ 31 h 524"/>
                  <a:gd name="T10" fmla="*/ 205 w 618"/>
                  <a:gd name="T11" fmla="*/ 28 h 524"/>
                  <a:gd name="T12" fmla="*/ 219 w 618"/>
                  <a:gd name="T13" fmla="*/ 24 h 524"/>
                  <a:gd name="T14" fmla="*/ 235 w 618"/>
                  <a:gd name="T15" fmla="*/ 21 h 524"/>
                  <a:gd name="T16" fmla="*/ 254 w 618"/>
                  <a:gd name="T17" fmla="*/ 17 h 524"/>
                  <a:gd name="T18" fmla="*/ 276 w 618"/>
                  <a:gd name="T19" fmla="*/ 13 h 524"/>
                  <a:gd name="T20" fmla="*/ 300 w 618"/>
                  <a:gd name="T21" fmla="*/ 10 h 524"/>
                  <a:gd name="T22" fmla="*/ 327 w 618"/>
                  <a:gd name="T23" fmla="*/ 7 h 524"/>
                  <a:gd name="T24" fmla="*/ 356 w 618"/>
                  <a:gd name="T25" fmla="*/ 4 h 524"/>
                  <a:gd name="T26" fmla="*/ 388 w 618"/>
                  <a:gd name="T27" fmla="*/ 2 h 524"/>
                  <a:gd name="T28" fmla="*/ 422 w 618"/>
                  <a:gd name="T29" fmla="*/ 0 h 524"/>
                  <a:gd name="T30" fmla="*/ 459 w 618"/>
                  <a:gd name="T31" fmla="*/ 0 h 524"/>
                  <a:gd name="T32" fmla="*/ 499 w 618"/>
                  <a:gd name="T33" fmla="*/ 0 h 524"/>
                  <a:gd name="T34" fmla="*/ 516 w 618"/>
                  <a:gd name="T35" fmla="*/ 72 h 524"/>
                  <a:gd name="T36" fmla="*/ 522 w 618"/>
                  <a:gd name="T37" fmla="*/ 75 h 524"/>
                  <a:gd name="T38" fmla="*/ 536 w 618"/>
                  <a:gd name="T39" fmla="*/ 85 h 524"/>
                  <a:gd name="T40" fmla="*/ 551 w 618"/>
                  <a:gd name="T41" fmla="*/ 102 h 524"/>
                  <a:gd name="T42" fmla="*/ 560 w 618"/>
                  <a:gd name="T43" fmla="*/ 126 h 524"/>
                  <a:gd name="T44" fmla="*/ 596 w 618"/>
                  <a:gd name="T45" fmla="*/ 293 h 524"/>
                  <a:gd name="T46" fmla="*/ 611 w 618"/>
                  <a:gd name="T47" fmla="*/ 361 h 524"/>
                  <a:gd name="T48" fmla="*/ 613 w 618"/>
                  <a:gd name="T49" fmla="*/ 367 h 524"/>
                  <a:gd name="T50" fmla="*/ 617 w 618"/>
                  <a:gd name="T51" fmla="*/ 380 h 524"/>
                  <a:gd name="T52" fmla="*/ 616 w 618"/>
                  <a:gd name="T53" fmla="*/ 400 h 524"/>
                  <a:gd name="T54" fmla="*/ 608 w 618"/>
                  <a:gd name="T55" fmla="*/ 426 h 524"/>
                  <a:gd name="T56" fmla="*/ 0 w 618"/>
                  <a:gd name="T57" fmla="*/ 410 h 524"/>
                  <a:gd name="T58" fmla="*/ 61 w 618"/>
                  <a:gd name="T59" fmla="*/ 377 h 524"/>
                  <a:gd name="T60" fmla="*/ 61 w 618"/>
                  <a:gd name="T61" fmla="*/ 72 h 524"/>
                  <a:gd name="T62" fmla="*/ 64 w 618"/>
                  <a:gd name="T63" fmla="*/ 70 h 524"/>
                  <a:gd name="T64" fmla="*/ 70 w 618"/>
                  <a:gd name="T65" fmla="*/ 66 h 524"/>
                  <a:gd name="T66" fmla="*/ 79 w 618"/>
                  <a:gd name="T67" fmla="*/ 62 h 524"/>
                  <a:gd name="T68" fmla="*/ 91 w 618"/>
                  <a:gd name="T69" fmla="*/ 58 h 524"/>
                  <a:gd name="T70" fmla="*/ 105 w 618"/>
                  <a:gd name="T71" fmla="*/ 56 h 524"/>
                  <a:gd name="T72" fmla="*/ 122 w 618"/>
                  <a:gd name="T73" fmla="*/ 56 h 524"/>
                  <a:gd name="T74" fmla="*/ 142 w 618"/>
                  <a:gd name="T75" fmla="*/ 59 h 524"/>
                  <a:gd name="T76" fmla="*/ 167 w 618"/>
                  <a:gd name="T77" fmla="*/ 69 h 5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8"/>
                  <a:gd name="T118" fmla="*/ 0 h 524"/>
                  <a:gd name="T119" fmla="*/ 618 w 618"/>
                  <a:gd name="T120" fmla="*/ 524 h 5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8" h="524">
                    <a:moveTo>
                      <a:pt x="167" y="69"/>
                    </a:moveTo>
                    <a:lnTo>
                      <a:pt x="174" y="37"/>
                    </a:lnTo>
                    <a:lnTo>
                      <a:pt x="175" y="37"/>
                    </a:lnTo>
                    <a:lnTo>
                      <a:pt x="177" y="36"/>
                    </a:lnTo>
                    <a:lnTo>
                      <a:pt x="179" y="36"/>
                    </a:lnTo>
                    <a:lnTo>
                      <a:pt x="182" y="35"/>
                    </a:lnTo>
                    <a:lnTo>
                      <a:pt x="185" y="33"/>
                    </a:lnTo>
                    <a:lnTo>
                      <a:pt x="189" y="32"/>
                    </a:lnTo>
                    <a:lnTo>
                      <a:pt x="194" y="31"/>
                    </a:lnTo>
                    <a:lnTo>
                      <a:pt x="199" y="29"/>
                    </a:lnTo>
                    <a:lnTo>
                      <a:pt x="205" y="28"/>
                    </a:lnTo>
                    <a:lnTo>
                      <a:pt x="212" y="26"/>
                    </a:lnTo>
                    <a:lnTo>
                      <a:pt x="219" y="24"/>
                    </a:lnTo>
                    <a:lnTo>
                      <a:pt x="227" y="23"/>
                    </a:lnTo>
                    <a:lnTo>
                      <a:pt x="235" y="21"/>
                    </a:lnTo>
                    <a:lnTo>
                      <a:pt x="245" y="19"/>
                    </a:lnTo>
                    <a:lnTo>
                      <a:pt x="254" y="17"/>
                    </a:lnTo>
                    <a:lnTo>
                      <a:pt x="264" y="15"/>
                    </a:lnTo>
                    <a:lnTo>
                      <a:pt x="276" y="13"/>
                    </a:lnTo>
                    <a:lnTo>
                      <a:pt x="288" y="12"/>
                    </a:lnTo>
                    <a:lnTo>
                      <a:pt x="300" y="10"/>
                    </a:lnTo>
                    <a:lnTo>
                      <a:pt x="313" y="8"/>
                    </a:lnTo>
                    <a:lnTo>
                      <a:pt x="327" y="7"/>
                    </a:lnTo>
                    <a:lnTo>
                      <a:pt x="341" y="5"/>
                    </a:lnTo>
                    <a:lnTo>
                      <a:pt x="356" y="4"/>
                    </a:lnTo>
                    <a:lnTo>
                      <a:pt x="371" y="3"/>
                    </a:lnTo>
                    <a:lnTo>
                      <a:pt x="388" y="2"/>
                    </a:lnTo>
                    <a:lnTo>
                      <a:pt x="405" y="1"/>
                    </a:lnTo>
                    <a:lnTo>
                      <a:pt x="422" y="0"/>
                    </a:lnTo>
                    <a:lnTo>
                      <a:pt x="440" y="0"/>
                    </a:lnTo>
                    <a:lnTo>
                      <a:pt x="459" y="0"/>
                    </a:lnTo>
                    <a:lnTo>
                      <a:pt x="479" y="0"/>
                    </a:lnTo>
                    <a:lnTo>
                      <a:pt x="499" y="0"/>
                    </a:lnTo>
                    <a:lnTo>
                      <a:pt x="521" y="13"/>
                    </a:lnTo>
                    <a:lnTo>
                      <a:pt x="516" y="72"/>
                    </a:lnTo>
                    <a:lnTo>
                      <a:pt x="518" y="73"/>
                    </a:lnTo>
                    <a:lnTo>
                      <a:pt x="522" y="75"/>
                    </a:lnTo>
                    <a:lnTo>
                      <a:pt x="529" y="79"/>
                    </a:lnTo>
                    <a:lnTo>
                      <a:pt x="536" y="85"/>
                    </a:lnTo>
                    <a:lnTo>
                      <a:pt x="544" y="92"/>
                    </a:lnTo>
                    <a:lnTo>
                      <a:pt x="551" y="102"/>
                    </a:lnTo>
                    <a:lnTo>
                      <a:pt x="557" y="113"/>
                    </a:lnTo>
                    <a:lnTo>
                      <a:pt x="560" y="126"/>
                    </a:lnTo>
                    <a:lnTo>
                      <a:pt x="610" y="172"/>
                    </a:lnTo>
                    <a:lnTo>
                      <a:pt x="596" y="293"/>
                    </a:lnTo>
                    <a:lnTo>
                      <a:pt x="516" y="333"/>
                    </a:lnTo>
                    <a:lnTo>
                      <a:pt x="611" y="361"/>
                    </a:lnTo>
                    <a:lnTo>
                      <a:pt x="612" y="363"/>
                    </a:lnTo>
                    <a:lnTo>
                      <a:pt x="613" y="367"/>
                    </a:lnTo>
                    <a:lnTo>
                      <a:pt x="615" y="372"/>
                    </a:lnTo>
                    <a:lnTo>
                      <a:pt x="617" y="380"/>
                    </a:lnTo>
                    <a:lnTo>
                      <a:pt x="617" y="389"/>
                    </a:lnTo>
                    <a:lnTo>
                      <a:pt x="616" y="400"/>
                    </a:lnTo>
                    <a:lnTo>
                      <a:pt x="613" y="413"/>
                    </a:lnTo>
                    <a:lnTo>
                      <a:pt x="608" y="426"/>
                    </a:lnTo>
                    <a:lnTo>
                      <a:pt x="357" y="523"/>
                    </a:lnTo>
                    <a:lnTo>
                      <a:pt x="0" y="410"/>
                    </a:lnTo>
                    <a:lnTo>
                      <a:pt x="6" y="396"/>
                    </a:lnTo>
                    <a:lnTo>
                      <a:pt x="61" y="377"/>
                    </a:lnTo>
                    <a:lnTo>
                      <a:pt x="61" y="72"/>
                    </a:lnTo>
                    <a:lnTo>
                      <a:pt x="62" y="71"/>
                    </a:lnTo>
                    <a:lnTo>
                      <a:pt x="64" y="70"/>
                    </a:lnTo>
                    <a:lnTo>
                      <a:pt x="66" y="68"/>
                    </a:lnTo>
                    <a:lnTo>
                      <a:pt x="70" y="66"/>
                    </a:lnTo>
                    <a:lnTo>
                      <a:pt x="74" y="64"/>
                    </a:lnTo>
                    <a:lnTo>
                      <a:pt x="79" y="62"/>
                    </a:lnTo>
                    <a:lnTo>
                      <a:pt x="84" y="60"/>
                    </a:lnTo>
                    <a:lnTo>
                      <a:pt x="91" y="58"/>
                    </a:lnTo>
                    <a:lnTo>
                      <a:pt x="98" y="57"/>
                    </a:lnTo>
                    <a:lnTo>
                      <a:pt x="105" y="56"/>
                    </a:lnTo>
                    <a:lnTo>
                      <a:pt x="113" y="56"/>
                    </a:lnTo>
                    <a:lnTo>
                      <a:pt x="122" y="56"/>
                    </a:lnTo>
                    <a:lnTo>
                      <a:pt x="131" y="57"/>
                    </a:lnTo>
                    <a:lnTo>
                      <a:pt x="142" y="59"/>
                    </a:lnTo>
                    <a:lnTo>
                      <a:pt x="152" y="62"/>
                    </a:lnTo>
                    <a:lnTo>
                      <a:pt x="167" y="69"/>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3" name="Freeform 17"/>
              <p:cNvSpPr>
                <a:spLocks/>
              </p:cNvSpPr>
              <p:nvPr/>
            </p:nvSpPr>
            <p:spPr bwMode="auto">
              <a:xfrm>
                <a:off x="2150" y="2025"/>
                <a:ext cx="199" cy="228"/>
              </a:xfrm>
              <a:custGeom>
                <a:avLst/>
                <a:gdLst>
                  <a:gd name="T0" fmla="*/ 196 w 199"/>
                  <a:gd name="T1" fmla="*/ 8 h 228"/>
                  <a:gd name="T2" fmla="*/ 196 w 199"/>
                  <a:gd name="T3" fmla="*/ 8 h 228"/>
                  <a:gd name="T4" fmla="*/ 192 w 199"/>
                  <a:gd name="T5" fmla="*/ 7 h 228"/>
                  <a:gd name="T6" fmla="*/ 187 w 199"/>
                  <a:gd name="T7" fmla="*/ 6 h 228"/>
                  <a:gd name="T8" fmla="*/ 180 w 199"/>
                  <a:gd name="T9" fmla="*/ 5 h 228"/>
                  <a:gd name="T10" fmla="*/ 172 w 199"/>
                  <a:gd name="T11" fmla="*/ 3 h 228"/>
                  <a:gd name="T12" fmla="*/ 162 w 199"/>
                  <a:gd name="T13" fmla="*/ 2 h 228"/>
                  <a:gd name="T14" fmla="*/ 151 w 199"/>
                  <a:gd name="T15" fmla="*/ 1 h 228"/>
                  <a:gd name="T16" fmla="*/ 139 w 199"/>
                  <a:gd name="T17" fmla="*/ 0 h 228"/>
                  <a:gd name="T18" fmla="*/ 125 w 199"/>
                  <a:gd name="T19" fmla="*/ 0 h 228"/>
                  <a:gd name="T20" fmla="*/ 111 w 199"/>
                  <a:gd name="T21" fmla="*/ 1 h 228"/>
                  <a:gd name="T22" fmla="*/ 96 w 199"/>
                  <a:gd name="T23" fmla="*/ 2 h 228"/>
                  <a:gd name="T24" fmla="*/ 80 w 199"/>
                  <a:gd name="T25" fmla="*/ 5 h 228"/>
                  <a:gd name="T26" fmla="*/ 64 w 199"/>
                  <a:gd name="T27" fmla="*/ 8 h 228"/>
                  <a:gd name="T28" fmla="*/ 47 w 199"/>
                  <a:gd name="T29" fmla="*/ 13 h 228"/>
                  <a:gd name="T30" fmla="*/ 30 w 199"/>
                  <a:gd name="T31" fmla="*/ 19 h 228"/>
                  <a:gd name="T32" fmla="*/ 13 w 199"/>
                  <a:gd name="T33" fmla="*/ 27 h 228"/>
                  <a:gd name="T34" fmla="*/ 12 w 199"/>
                  <a:gd name="T35" fmla="*/ 31 h 228"/>
                  <a:gd name="T36" fmla="*/ 9 w 199"/>
                  <a:gd name="T37" fmla="*/ 44 h 228"/>
                  <a:gd name="T38" fmla="*/ 5 w 199"/>
                  <a:gd name="T39" fmla="*/ 63 h 228"/>
                  <a:gd name="T40" fmla="*/ 2 w 199"/>
                  <a:gd name="T41" fmla="*/ 87 h 228"/>
                  <a:gd name="T42" fmla="*/ 0 w 199"/>
                  <a:gd name="T43" fmla="*/ 117 h 228"/>
                  <a:gd name="T44" fmla="*/ 2 w 199"/>
                  <a:gd name="T45" fmla="*/ 149 h 228"/>
                  <a:gd name="T46" fmla="*/ 6 w 199"/>
                  <a:gd name="T47" fmla="*/ 185 h 228"/>
                  <a:gd name="T48" fmla="*/ 16 w 199"/>
                  <a:gd name="T49" fmla="*/ 221 h 228"/>
                  <a:gd name="T50" fmla="*/ 18 w 199"/>
                  <a:gd name="T51" fmla="*/ 221 h 228"/>
                  <a:gd name="T52" fmla="*/ 20 w 199"/>
                  <a:gd name="T53" fmla="*/ 221 h 228"/>
                  <a:gd name="T54" fmla="*/ 24 w 199"/>
                  <a:gd name="T55" fmla="*/ 220 h 228"/>
                  <a:gd name="T56" fmla="*/ 30 w 199"/>
                  <a:gd name="T57" fmla="*/ 220 h 228"/>
                  <a:gd name="T58" fmla="*/ 38 w 199"/>
                  <a:gd name="T59" fmla="*/ 219 h 228"/>
                  <a:gd name="T60" fmla="*/ 47 w 199"/>
                  <a:gd name="T61" fmla="*/ 219 h 228"/>
                  <a:gd name="T62" fmla="*/ 57 w 199"/>
                  <a:gd name="T63" fmla="*/ 218 h 228"/>
                  <a:gd name="T64" fmla="*/ 69 w 199"/>
                  <a:gd name="T65" fmla="*/ 218 h 228"/>
                  <a:gd name="T66" fmla="*/ 81 w 199"/>
                  <a:gd name="T67" fmla="*/ 218 h 228"/>
                  <a:gd name="T68" fmla="*/ 95 w 199"/>
                  <a:gd name="T69" fmla="*/ 218 h 228"/>
                  <a:gd name="T70" fmla="*/ 110 w 199"/>
                  <a:gd name="T71" fmla="*/ 218 h 228"/>
                  <a:gd name="T72" fmla="*/ 126 w 199"/>
                  <a:gd name="T73" fmla="*/ 219 h 228"/>
                  <a:gd name="T74" fmla="*/ 143 w 199"/>
                  <a:gd name="T75" fmla="*/ 220 h 228"/>
                  <a:gd name="T76" fmla="*/ 161 w 199"/>
                  <a:gd name="T77" fmla="*/ 222 h 228"/>
                  <a:gd name="T78" fmla="*/ 179 w 199"/>
                  <a:gd name="T79" fmla="*/ 224 h 228"/>
                  <a:gd name="T80" fmla="*/ 198 w 199"/>
                  <a:gd name="T81" fmla="*/ 227 h 228"/>
                  <a:gd name="T82" fmla="*/ 197 w 199"/>
                  <a:gd name="T83" fmla="*/ 220 h 228"/>
                  <a:gd name="T84" fmla="*/ 195 w 199"/>
                  <a:gd name="T85" fmla="*/ 202 h 228"/>
                  <a:gd name="T86" fmla="*/ 192 w 199"/>
                  <a:gd name="T87" fmla="*/ 175 h 228"/>
                  <a:gd name="T88" fmla="*/ 190 w 199"/>
                  <a:gd name="T89" fmla="*/ 143 h 228"/>
                  <a:gd name="T90" fmla="*/ 188 w 199"/>
                  <a:gd name="T91" fmla="*/ 107 h 228"/>
                  <a:gd name="T92" fmla="*/ 188 w 199"/>
                  <a:gd name="T93" fmla="*/ 71 h 228"/>
                  <a:gd name="T94" fmla="*/ 191 w 199"/>
                  <a:gd name="T95" fmla="*/ 37 h 228"/>
                  <a:gd name="T96" fmla="*/ 196 w 199"/>
                  <a:gd name="T97" fmla="*/ 8 h 2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28"/>
                  <a:gd name="T149" fmla="*/ 199 w 199"/>
                  <a:gd name="T150" fmla="*/ 228 h 2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28">
                    <a:moveTo>
                      <a:pt x="196" y="8"/>
                    </a:moveTo>
                    <a:lnTo>
                      <a:pt x="196" y="8"/>
                    </a:lnTo>
                    <a:lnTo>
                      <a:pt x="192" y="7"/>
                    </a:lnTo>
                    <a:lnTo>
                      <a:pt x="187" y="6"/>
                    </a:lnTo>
                    <a:lnTo>
                      <a:pt x="180" y="5"/>
                    </a:lnTo>
                    <a:lnTo>
                      <a:pt x="172" y="3"/>
                    </a:lnTo>
                    <a:lnTo>
                      <a:pt x="162" y="2"/>
                    </a:lnTo>
                    <a:lnTo>
                      <a:pt x="151" y="1"/>
                    </a:lnTo>
                    <a:lnTo>
                      <a:pt x="139" y="0"/>
                    </a:lnTo>
                    <a:lnTo>
                      <a:pt x="125" y="0"/>
                    </a:lnTo>
                    <a:lnTo>
                      <a:pt x="111" y="1"/>
                    </a:lnTo>
                    <a:lnTo>
                      <a:pt x="96" y="2"/>
                    </a:lnTo>
                    <a:lnTo>
                      <a:pt x="80" y="5"/>
                    </a:lnTo>
                    <a:lnTo>
                      <a:pt x="64" y="8"/>
                    </a:lnTo>
                    <a:lnTo>
                      <a:pt x="47" y="13"/>
                    </a:lnTo>
                    <a:lnTo>
                      <a:pt x="30" y="19"/>
                    </a:lnTo>
                    <a:lnTo>
                      <a:pt x="13" y="27"/>
                    </a:lnTo>
                    <a:lnTo>
                      <a:pt x="12" y="31"/>
                    </a:lnTo>
                    <a:lnTo>
                      <a:pt x="9" y="44"/>
                    </a:lnTo>
                    <a:lnTo>
                      <a:pt x="5" y="63"/>
                    </a:lnTo>
                    <a:lnTo>
                      <a:pt x="2" y="87"/>
                    </a:lnTo>
                    <a:lnTo>
                      <a:pt x="0" y="117"/>
                    </a:lnTo>
                    <a:lnTo>
                      <a:pt x="2" y="149"/>
                    </a:lnTo>
                    <a:lnTo>
                      <a:pt x="6" y="185"/>
                    </a:lnTo>
                    <a:lnTo>
                      <a:pt x="16" y="221"/>
                    </a:lnTo>
                    <a:lnTo>
                      <a:pt x="18" y="221"/>
                    </a:lnTo>
                    <a:lnTo>
                      <a:pt x="20" y="221"/>
                    </a:lnTo>
                    <a:lnTo>
                      <a:pt x="24" y="220"/>
                    </a:lnTo>
                    <a:lnTo>
                      <a:pt x="30" y="220"/>
                    </a:lnTo>
                    <a:lnTo>
                      <a:pt x="38" y="219"/>
                    </a:lnTo>
                    <a:lnTo>
                      <a:pt x="47" y="219"/>
                    </a:lnTo>
                    <a:lnTo>
                      <a:pt x="57" y="218"/>
                    </a:lnTo>
                    <a:lnTo>
                      <a:pt x="69" y="218"/>
                    </a:lnTo>
                    <a:lnTo>
                      <a:pt x="81" y="218"/>
                    </a:lnTo>
                    <a:lnTo>
                      <a:pt x="95" y="218"/>
                    </a:lnTo>
                    <a:lnTo>
                      <a:pt x="110" y="218"/>
                    </a:lnTo>
                    <a:lnTo>
                      <a:pt x="126" y="219"/>
                    </a:lnTo>
                    <a:lnTo>
                      <a:pt x="143" y="220"/>
                    </a:lnTo>
                    <a:lnTo>
                      <a:pt x="161" y="222"/>
                    </a:lnTo>
                    <a:lnTo>
                      <a:pt x="179" y="224"/>
                    </a:lnTo>
                    <a:lnTo>
                      <a:pt x="198" y="227"/>
                    </a:lnTo>
                    <a:lnTo>
                      <a:pt x="197" y="220"/>
                    </a:lnTo>
                    <a:lnTo>
                      <a:pt x="195" y="202"/>
                    </a:lnTo>
                    <a:lnTo>
                      <a:pt x="192" y="175"/>
                    </a:lnTo>
                    <a:lnTo>
                      <a:pt x="190" y="143"/>
                    </a:lnTo>
                    <a:lnTo>
                      <a:pt x="188" y="107"/>
                    </a:lnTo>
                    <a:lnTo>
                      <a:pt x="188" y="71"/>
                    </a:lnTo>
                    <a:lnTo>
                      <a:pt x="191" y="37"/>
                    </a:lnTo>
                    <a:lnTo>
                      <a:pt x="196"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 name="Freeform 18"/>
              <p:cNvSpPr>
                <a:spLocks/>
              </p:cNvSpPr>
              <p:nvPr/>
            </p:nvSpPr>
            <p:spPr bwMode="auto">
              <a:xfrm>
                <a:off x="2172" y="2087"/>
                <a:ext cx="327" cy="226"/>
              </a:xfrm>
              <a:custGeom>
                <a:avLst/>
                <a:gdLst>
                  <a:gd name="T0" fmla="*/ 2 w 327"/>
                  <a:gd name="T1" fmla="*/ 170 h 226"/>
                  <a:gd name="T2" fmla="*/ 0 w 327"/>
                  <a:gd name="T3" fmla="*/ 198 h 226"/>
                  <a:gd name="T4" fmla="*/ 212 w 327"/>
                  <a:gd name="T5" fmla="*/ 225 h 226"/>
                  <a:gd name="T6" fmla="*/ 214 w 327"/>
                  <a:gd name="T7" fmla="*/ 224 h 226"/>
                  <a:gd name="T8" fmla="*/ 218 w 327"/>
                  <a:gd name="T9" fmla="*/ 222 h 226"/>
                  <a:gd name="T10" fmla="*/ 225 w 327"/>
                  <a:gd name="T11" fmla="*/ 219 h 226"/>
                  <a:gd name="T12" fmla="*/ 234 w 327"/>
                  <a:gd name="T13" fmla="*/ 214 h 226"/>
                  <a:gd name="T14" fmla="*/ 244 w 327"/>
                  <a:gd name="T15" fmla="*/ 207 h 226"/>
                  <a:gd name="T16" fmla="*/ 255 w 327"/>
                  <a:gd name="T17" fmla="*/ 199 h 226"/>
                  <a:gd name="T18" fmla="*/ 267 w 327"/>
                  <a:gd name="T19" fmla="*/ 189 h 226"/>
                  <a:gd name="T20" fmla="*/ 279 w 327"/>
                  <a:gd name="T21" fmla="*/ 178 h 226"/>
                  <a:gd name="T22" fmla="*/ 290 w 327"/>
                  <a:gd name="T23" fmla="*/ 165 h 226"/>
                  <a:gd name="T24" fmla="*/ 301 w 327"/>
                  <a:gd name="T25" fmla="*/ 151 h 226"/>
                  <a:gd name="T26" fmla="*/ 310 w 327"/>
                  <a:gd name="T27" fmla="*/ 135 h 226"/>
                  <a:gd name="T28" fmla="*/ 317 w 327"/>
                  <a:gd name="T29" fmla="*/ 118 h 226"/>
                  <a:gd name="T30" fmla="*/ 323 w 327"/>
                  <a:gd name="T31" fmla="*/ 99 h 226"/>
                  <a:gd name="T32" fmla="*/ 326 w 327"/>
                  <a:gd name="T33" fmla="*/ 78 h 226"/>
                  <a:gd name="T34" fmla="*/ 326 w 327"/>
                  <a:gd name="T35" fmla="*/ 57 h 226"/>
                  <a:gd name="T36" fmla="*/ 322 w 327"/>
                  <a:gd name="T37" fmla="*/ 33 h 226"/>
                  <a:gd name="T38" fmla="*/ 321 w 327"/>
                  <a:gd name="T39" fmla="*/ 32 h 226"/>
                  <a:gd name="T40" fmla="*/ 319 w 327"/>
                  <a:gd name="T41" fmla="*/ 28 h 226"/>
                  <a:gd name="T42" fmla="*/ 316 w 327"/>
                  <a:gd name="T43" fmla="*/ 23 h 226"/>
                  <a:gd name="T44" fmla="*/ 311 w 327"/>
                  <a:gd name="T45" fmla="*/ 18 h 226"/>
                  <a:gd name="T46" fmla="*/ 305 w 327"/>
                  <a:gd name="T47" fmla="*/ 11 h 226"/>
                  <a:gd name="T48" fmla="*/ 298 w 327"/>
                  <a:gd name="T49" fmla="*/ 6 h 226"/>
                  <a:gd name="T50" fmla="*/ 289 w 327"/>
                  <a:gd name="T51" fmla="*/ 2 h 226"/>
                  <a:gd name="T52" fmla="*/ 280 w 327"/>
                  <a:gd name="T53" fmla="*/ 0 h 226"/>
                  <a:gd name="T54" fmla="*/ 281 w 327"/>
                  <a:gd name="T55" fmla="*/ 4 h 226"/>
                  <a:gd name="T56" fmla="*/ 284 w 327"/>
                  <a:gd name="T57" fmla="*/ 14 h 226"/>
                  <a:gd name="T58" fmla="*/ 288 w 327"/>
                  <a:gd name="T59" fmla="*/ 29 h 226"/>
                  <a:gd name="T60" fmla="*/ 292 w 327"/>
                  <a:gd name="T61" fmla="*/ 49 h 226"/>
                  <a:gd name="T62" fmla="*/ 293 w 327"/>
                  <a:gd name="T63" fmla="*/ 73 h 226"/>
                  <a:gd name="T64" fmla="*/ 290 w 327"/>
                  <a:gd name="T65" fmla="*/ 100 h 226"/>
                  <a:gd name="T66" fmla="*/ 282 w 327"/>
                  <a:gd name="T67" fmla="*/ 129 h 226"/>
                  <a:gd name="T68" fmla="*/ 269 w 327"/>
                  <a:gd name="T69" fmla="*/ 159 h 226"/>
                  <a:gd name="T70" fmla="*/ 269 w 327"/>
                  <a:gd name="T71" fmla="*/ 159 h 226"/>
                  <a:gd name="T72" fmla="*/ 268 w 327"/>
                  <a:gd name="T73" fmla="*/ 160 h 226"/>
                  <a:gd name="T74" fmla="*/ 265 w 327"/>
                  <a:gd name="T75" fmla="*/ 162 h 226"/>
                  <a:gd name="T76" fmla="*/ 262 w 327"/>
                  <a:gd name="T77" fmla="*/ 164 h 226"/>
                  <a:gd name="T78" fmla="*/ 259 w 327"/>
                  <a:gd name="T79" fmla="*/ 167 h 226"/>
                  <a:gd name="T80" fmla="*/ 255 w 327"/>
                  <a:gd name="T81" fmla="*/ 169 h 226"/>
                  <a:gd name="T82" fmla="*/ 249 w 327"/>
                  <a:gd name="T83" fmla="*/ 172 h 226"/>
                  <a:gd name="T84" fmla="*/ 244 w 327"/>
                  <a:gd name="T85" fmla="*/ 175 h 226"/>
                  <a:gd name="T86" fmla="*/ 237 w 327"/>
                  <a:gd name="T87" fmla="*/ 177 h 226"/>
                  <a:gd name="T88" fmla="*/ 230 w 327"/>
                  <a:gd name="T89" fmla="*/ 179 h 226"/>
                  <a:gd name="T90" fmla="*/ 221 w 327"/>
                  <a:gd name="T91" fmla="*/ 181 h 226"/>
                  <a:gd name="T92" fmla="*/ 212 w 327"/>
                  <a:gd name="T93" fmla="*/ 182 h 226"/>
                  <a:gd name="T94" fmla="*/ 203 w 327"/>
                  <a:gd name="T95" fmla="*/ 183 h 226"/>
                  <a:gd name="T96" fmla="*/ 192 w 327"/>
                  <a:gd name="T97" fmla="*/ 182 h 226"/>
                  <a:gd name="T98" fmla="*/ 181 w 327"/>
                  <a:gd name="T99" fmla="*/ 181 h 226"/>
                  <a:gd name="T100" fmla="*/ 169 w 327"/>
                  <a:gd name="T101" fmla="*/ 179 h 226"/>
                  <a:gd name="T102" fmla="*/ 169 w 327"/>
                  <a:gd name="T103" fmla="*/ 208 h 226"/>
                  <a:gd name="T104" fmla="*/ 7 w 327"/>
                  <a:gd name="T105" fmla="*/ 192 h 226"/>
                  <a:gd name="T106" fmla="*/ 2 w 327"/>
                  <a:gd name="T107" fmla="*/ 170 h 2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7"/>
                  <a:gd name="T163" fmla="*/ 0 h 226"/>
                  <a:gd name="T164" fmla="*/ 327 w 327"/>
                  <a:gd name="T165" fmla="*/ 226 h 2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7" h="226">
                    <a:moveTo>
                      <a:pt x="2" y="170"/>
                    </a:moveTo>
                    <a:lnTo>
                      <a:pt x="0" y="198"/>
                    </a:lnTo>
                    <a:lnTo>
                      <a:pt x="212" y="225"/>
                    </a:lnTo>
                    <a:lnTo>
                      <a:pt x="214" y="224"/>
                    </a:lnTo>
                    <a:lnTo>
                      <a:pt x="218" y="222"/>
                    </a:lnTo>
                    <a:lnTo>
                      <a:pt x="225" y="219"/>
                    </a:lnTo>
                    <a:lnTo>
                      <a:pt x="234" y="214"/>
                    </a:lnTo>
                    <a:lnTo>
                      <a:pt x="244" y="207"/>
                    </a:lnTo>
                    <a:lnTo>
                      <a:pt x="255" y="199"/>
                    </a:lnTo>
                    <a:lnTo>
                      <a:pt x="267" y="189"/>
                    </a:lnTo>
                    <a:lnTo>
                      <a:pt x="279" y="178"/>
                    </a:lnTo>
                    <a:lnTo>
                      <a:pt x="290" y="165"/>
                    </a:lnTo>
                    <a:lnTo>
                      <a:pt x="301" y="151"/>
                    </a:lnTo>
                    <a:lnTo>
                      <a:pt x="310" y="135"/>
                    </a:lnTo>
                    <a:lnTo>
                      <a:pt x="317" y="118"/>
                    </a:lnTo>
                    <a:lnTo>
                      <a:pt x="323" y="99"/>
                    </a:lnTo>
                    <a:lnTo>
                      <a:pt x="326" y="78"/>
                    </a:lnTo>
                    <a:lnTo>
                      <a:pt x="326" y="57"/>
                    </a:lnTo>
                    <a:lnTo>
                      <a:pt x="322" y="33"/>
                    </a:lnTo>
                    <a:lnTo>
                      <a:pt x="321" y="32"/>
                    </a:lnTo>
                    <a:lnTo>
                      <a:pt x="319" y="28"/>
                    </a:lnTo>
                    <a:lnTo>
                      <a:pt x="316" y="23"/>
                    </a:lnTo>
                    <a:lnTo>
                      <a:pt x="311" y="18"/>
                    </a:lnTo>
                    <a:lnTo>
                      <a:pt x="305" y="11"/>
                    </a:lnTo>
                    <a:lnTo>
                      <a:pt x="298" y="6"/>
                    </a:lnTo>
                    <a:lnTo>
                      <a:pt x="289" y="2"/>
                    </a:lnTo>
                    <a:lnTo>
                      <a:pt x="280" y="0"/>
                    </a:lnTo>
                    <a:lnTo>
                      <a:pt x="281" y="4"/>
                    </a:lnTo>
                    <a:lnTo>
                      <a:pt x="284" y="14"/>
                    </a:lnTo>
                    <a:lnTo>
                      <a:pt x="288" y="29"/>
                    </a:lnTo>
                    <a:lnTo>
                      <a:pt x="292" y="49"/>
                    </a:lnTo>
                    <a:lnTo>
                      <a:pt x="293" y="73"/>
                    </a:lnTo>
                    <a:lnTo>
                      <a:pt x="290" y="100"/>
                    </a:lnTo>
                    <a:lnTo>
                      <a:pt x="282" y="129"/>
                    </a:lnTo>
                    <a:lnTo>
                      <a:pt x="269" y="159"/>
                    </a:lnTo>
                    <a:lnTo>
                      <a:pt x="268" y="160"/>
                    </a:lnTo>
                    <a:lnTo>
                      <a:pt x="265" y="162"/>
                    </a:lnTo>
                    <a:lnTo>
                      <a:pt x="262" y="164"/>
                    </a:lnTo>
                    <a:lnTo>
                      <a:pt x="259" y="167"/>
                    </a:lnTo>
                    <a:lnTo>
                      <a:pt x="255" y="169"/>
                    </a:lnTo>
                    <a:lnTo>
                      <a:pt x="249" y="172"/>
                    </a:lnTo>
                    <a:lnTo>
                      <a:pt x="244" y="175"/>
                    </a:lnTo>
                    <a:lnTo>
                      <a:pt x="237" y="177"/>
                    </a:lnTo>
                    <a:lnTo>
                      <a:pt x="230" y="179"/>
                    </a:lnTo>
                    <a:lnTo>
                      <a:pt x="221" y="181"/>
                    </a:lnTo>
                    <a:lnTo>
                      <a:pt x="212" y="182"/>
                    </a:lnTo>
                    <a:lnTo>
                      <a:pt x="203" y="183"/>
                    </a:lnTo>
                    <a:lnTo>
                      <a:pt x="192" y="182"/>
                    </a:lnTo>
                    <a:lnTo>
                      <a:pt x="181" y="181"/>
                    </a:lnTo>
                    <a:lnTo>
                      <a:pt x="169" y="179"/>
                    </a:lnTo>
                    <a:lnTo>
                      <a:pt x="169" y="208"/>
                    </a:lnTo>
                    <a:lnTo>
                      <a:pt x="7" y="192"/>
                    </a:lnTo>
                    <a:lnTo>
                      <a:pt x="2" y="17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 name="Freeform 19"/>
              <p:cNvSpPr>
                <a:spLocks/>
              </p:cNvSpPr>
              <p:nvPr/>
            </p:nvSpPr>
            <p:spPr bwMode="auto">
              <a:xfrm>
                <a:off x="2130" y="2309"/>
                <a:ext cx="241" cy="79"/>
              </a:xfrm>
              <a:custGeom>
                <a:avLst/>
                <a:gdLst>
                  <a:gd name="T0" fmla="*/ 240 w 241"/>
                  <a:gd name="T1" fmla="*/ 28 h 79"/>
                  <a:gd name="T2" fmla="*/ 4 w 241"/>
                  <a:gd name="T3" fmla="*/ 0 h 79"/>
                  <a:gd name="T4" fmla="*/ 0 w 241"/>
                  <a:gd name="T5" fmla="*/ 28 h 79"/>
                  <a:gd name="T6" fmla="*/ 233 w 241"/>
                  <a:gd name="T7" fmla="*/ 78 h 79"/>
                  <a:gd name="T8" fmla="*/ 240 w 241"/>
                  <a:gd name="T9" fmla="*/ 28 h 79"/>
                  <a:gd name="T10" fmla="*/ 0 60000 65536"/>
                  <a:gd name="T11" fmla="*/ 0 60000 65536"/>
                  <a:gd name="T12" fmla="*/ 0 60000 65536"/>
                  <a:gd name="T13" fmla="*/ 0 60000 65536"/>
                  <a:gd name="T14" fmla="*/ 0 60000 65536"/>
                  <a:gd name="T15" fmla="*/ 0 w 241"/>
                  <a:gd name="T16" fmla="*/ 0 h 79"/>
                  <a:gd name="T17" fmla="*/ 241 w 241"/>
                  <a:gd name="T18" fmla="*/ 79 h 79"/>
                </a:gdLst>
                <a:ahLst/>
                <a:cxnLst>
                  <a:cxn ang="T10">
                    <a:pos x="T0" y="T1"/>
                  </a:cxn>
                  <a:cxn ang="T11">
                    <a:pos x="T2" y="T3"/>
                  </a:cxn>
                  <a:cxn ang="T12">
                    <a:pos x="T4" y="T5"/>
                  </a:cxn>
                  <a:cxn ang="T13">
                    <a:pos x="T6" y="T7"/>
                  </a:cxn>
                  <a:cxn ang="T14">
                    <a:pos x="T8" y="T9"/>
                  </a:cxn>
                </a:cxnLst>
                <a:rect l="T15" t="T16" r="T17" b="T18"/>
                <a:pathLst>
                  <a:path w="241" h="79">
                    <a:moveTo>
                      <a:pt x="240" y="28"/>
                    </a:moveTo>
                    <a:lnTo>
                      <a:pt x="4" y="0"/>
                    </a:lnTo>
                    <a:lnTo>
                      <a:pt x="0" y="28"/>
                    </a:lnTo>
                    <a:lnTo>
                      <a:pt x="233" y="78"/>
                    </a:lnTo>
                    <a:lnTo>
                      <a:pt x="240" y="2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 name="Freeform 20"/>
              <p:cNvSpPr>
                <a:spLocks/>
              </p:cNvSpPr>
              <p:nvPr/>
            </p:nvSpPr>
            <p:spPr bwMode="auto">
              <a:xfrm>
                <a:off x="2250" y="2334"/>
                <a:ext cx="103" cy="36"/>
              </a:xfrm>
              <a:custGeom>
                <a:avLst/>
                <a:gdLst>
                  <a:gd name="T0" fmla="*/ 102 w 103"/>
                  <a:gd name="T1" fmla="*/ 15 h 36"/>
                  <a:gd name="T2" fmla="*/ 1 w 103"/>
                  <a:gd name="T3" fmla="*/ 0 h 36"/>
                  <a:gd name="T4" fmla="*/ 0 w 103"/>
                  <a:gd name="T5" fmla="*/ 15 h 36"/>
                  <a:gd name="T6" fmla="*/ 99 w 103"/>
                  <a:gd name="T7" fmla="*/ 35 h 36"/>
                  <a:gd name="T8" fmla="*/ 102 w 103"/>
                  <a:gd name="T9" fmla="*/ 15 h 36"/>
                  <a:gd name="T10" fmla="*/ 0 60000 65536"/>
                  <a:gd name="T11" fmla="*/ 0 60000 65536"/>
                  <a:gd name="T12" fmla="*/ 0 60000 65536"/>
                  <a:gd name="T13" fmla="*/ 0 60000 65536"/>
                  <a:gd name="T14" fmla="*/ 0 60000 65536"/>
                  <a:gd name="T15" fmla="*/ 0 w 103"/>
                  <a:gd name="T16" fmla="*/ 0 h 36"/>
                  <a:gd name="T17" fmla="*/ 103 w 103"/>
                  <a:gd name="T18" fmla="*/ 36 h 36"/>
                </a:gdLst>
                <a:ahLst/>
                <a:cxnLst>
                  <a:cxn ang="T10">
                    <a:pos x="T0" y="T1"/>
                  </a:cxn>
                  <a:cxn ang="T11">
                    <a:pos x="T2" y="T3"/>
                  </a:cxn>
                  <a:cxn ang="T12">
                    <a:pos x="T4" y="T5"/>
                  </a:cxn>
                  <a:cxn ang="T13">
                    <a:pos x="T6" y="T7"/>
                  </a:cxn>
                  <a:cxn ang="T14">
                    <a:pos x="T8" y="T9"/>
                  </a:cxn>
                </a:cxnLst>
                <a:rect l="T15" t="T16" r="T17" b="T18"/>
                <a:pathLst>
                  <a:path w="103" h="36">
                    <a:moveTo>
                      <a:pt x="102" y="15"/>
                    </a:moveTo>
                    <a:lnTo>
                      <a:pt x="1" y="0"/>
                    </a:lnTo>
                    <a:lnTo>
                      <a:pt x="0" y="15"/>
                    </a:lnTo>
                    <a:lnTo>
                      <a:pt x="99" y="35"/>
                    </a:lnTo>
                    <a:lnTo>
                      <a:pt x="102" y="1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 name="Freeform 21"/>
              <p:cNvSpPr>
                <a:spLocks/>
              </p:cNvSpPr>
              <p:nvPr/>
            </p:nvSpPr>
            <p:spPr bwMode="auto">
              <a:xfrm>
                <a:off x="2145" y="2316"/>
                <a:ext cx="70" cy="27"/>
              </a:xfrm>
              <a:custGeom>
                <a:avLst/>
                <a:gdLst>
                  <a:gd name="T0" fmla="*/ 69 w 70"/>
                  <a:gd name="T1" fmla="*/ 12 h 27"/>
                  <a:gd name="T2" fmla="*/ 0 w 70"/>
                  <a:gd name="T3" fmla="*/ 0 h 27"/>
                  <a:gd name="T4" fmla="*/ 1 w 70"/>
                  <a:gd name="T5" fmla="*/ 13 h 27"/>
                  <a:gd name="T6" fmla="*/ 67 w 70"/>
                  <a:gd name="T7" fmla="*/ 26 h 27"/>
                  <a:gd name="T8" fmla="*/ 69 w 70"/>
                  <a:gd name="T9" fmla="*/ 12 h 27"/>
                  <a:gd name="T10" fmla="*/ 0 60000 65536"/>
                  <a:gd name="T11" fmla="*/ 0 60000 65536"/>
                  <a:gd name="T12" fmla="*/ 0 60000 65536"/>
                  <a:gd name="T13" fmla="*/ 0 60000 65536"/>
                  <a:gd name="T14" fmla="*/ 0 60000 65536"/>
                  <a:gd name="T15" fmla="*/ 0 w 70"/>
                  <a:gd name="T16" fmla="*/ 0 h 27"/>
                  <a:gd name="T17" fmla="*/ 70 w 70"/>
                  <a:gd name="T18" fmla="*/ 27 h 27"/>
                </a:gdLst>
                <a:ahLst/>
                <a:cxnLst>
                  <a:cxn ang="T10">
                    <a:pos x="T0" y="T1"/>
                  </a:cxn>
                  <a:cxn ang="T11">
                    <a:pos x="T2" y="T3"/>
                  </a:cxn>
                  <a:cxn ang="T12">
                    <a:pos x="T4" y="T5"/>
                  </a:cxn>
                  <a:cxn ang="T13">
                    <a:pos x="T6" y="T7"/>
                  </a:cxn>
                  <a:cxn ang="T14">
                    <a:pos x="T8" y="T9"/>
                  </a:cxn>
                </a:cxnLst>
                <a:rect l="T15" t="T16" r="T17" b="T18"/>
                <a:pathLst>
                  <a:path w="70" h="27">
                    <a:moveTo>
                      <a:pt x="69" y="12"/>
                    </a:moveTo>
                    <a:lnTo>
                      <a:pt x="0" y="0"/>
                    </a:lnTo>
                    <a:lnTo>
                      <a:pt x="1" y="13"/>
                    </a:lnTo>
                    <a:lnTo>
                      <a:pt x="67" y="26"/>
                    </a:lnTo>
                    <a:lnTo>
                      <a:pt x="69" y="1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8" name="Freeform 22"/>
              <p:cNvSpPr>
                <a:spLocks/>
              </p:cNvSpPr>
              <p:nvPr/>
            </p:nvSpPr>
            <p:spPr bwMode="auto">
              <a:xfrm>
                <a:off x="1973" y="2342"/>
                <a:ext cx="405" cy="137"/>
              </a:xfrm>
              <a:custGeom>
                <a:avLst/>
                <a:gdLst>
                  <a:gd name="T0" fmla="*/ 0 w 405"/>
                  <a:gd name="T1" fmla="*/ 41 h 137"/>
                  <a:gd name="T2" fmla="*/ 1 w 405"/>
                  <a:gd name="T3" fmla="*/ 41 h 137"/>
                  <a:gd name="T4" fmla="*/ 3 w 405"/>
                  <a:gd name="T5" fmla="*/ 40 h 137"/>
                  <a:gd name="T6" fmla="*/ 7 w 405"/>
                  <a:gd name="T7" fmla="*/ 40 h 137"/>
                  <a:gd name="T8" fmla="*/ 13 w 405"/>
                  <a:gd name="T9" fmla="*/ 39 h 137"/>
                  <a:gd name="T10" fmla="*/ 19 w 405"/>
                  <a:gd name="T11" fmla="*/ 37 h 137"/>
                  <a:gd name="T12" fmla="*/ 26 w 405"/>
                  <a:gd name="T13" fmla="*/ 36 h 137"/>
                  <a:gd name="T14" fmla="*/ 34 w 405"/>
                  <a:gd name="T15" fmla="*/ 34 h 137"/>
                  <a:gd name="T16" fmla="*/ 43 w 405"/>
                  <a:gd name="T17" fmla="*/ 32 h 137"/>
                  <a:gd name="T18" fmla="*/ 52 w 405"/>
                  <a:gd name="T19" fmla="*/ 29 h 137"/>
                  <a:gd name="T20" fmla="*/ 61 w 405"/>
                  <a:gd name="T21" fmla="*/ 26 h 137"/>
                  <a:gd name="T22" fmla="*/ 70 w 405"/>
                  <a:gd name="T23" fmla="*/ 23 h 137"/>
                  <a:gd name="T24" fmla="*/ 78 w 405"/>
                  <a:gd name="T25" fmla="*/ 19 h 137"/>
                  <a:gd name="T26" fmla="*/ 87 w 405"/>
                  <a:gd name="T27" fmla="*/ 15 h 137"/>
                  <a:gd name="T28" fmla="*/ 94 w 405"/>
                  <a:gd name="T29" fmla="*/ 11 h 137"/>
                  <a:gd name="T30" fmla="*/ 102 w 405"/>
                  <a:gd name="T31" fmla="*/ 6 h 137"/>
                  <a:gd name="T32" fmla="*/ 107 w 405"/>
                  <a:gd name="T33" fmla="*/ 0 h 137"/>
                  <a:gd name="T34" fmla="*/ 404 w 405"/>
                  <a:gd name="T35" fmla="*/ 69 h 137"/>
                  <a:gd name="T36" fmla="*/ 403 w 405"/>
                  <a:gd name="T37" fmla="*/ 70 h 137"/>
                  <a:gd name="T38" fmla="*/ 402 w 405"/>
                  <a:gd name="T39" fmla="*/ 71 h 137"/>
                  <a:gd name="T40" fmla="*/ 399 w 405"/>
                  <a:gd name="T41" fmla="*/ 74 h 137"/>
                  <a:gd name="T42" fmla="*/ 395 w 405"/>
                  <a:gd name="T43" fmla="*/ 77 h 137"/>
                  <a:gd name="T44" fmla="*/ 391 w 405"/>
                  <a:gd name="T45" fmla="*/ 81 h 137"/>
                  <a:gd name="T46" fmla="*/ 386 w 405"/>
                  <a:gd name="T47" fmla="*/ 86 h 137"/>
                  <a:gd name="T48" fmla="*/ 380 w 405"/>
                  <a:gd name="T49" fmla="*/ 91 h 137"/>
                  <a:gd name="T50" fmla="*/ 374 w 405"/>
                  <a:gd name="T51" fmla="*/ 97 h 137"/>
                  <a:gd name="T52" fmla="*/ 366 w 405"/>
                  <a:gd name="T53" fmla="*/ 103 h 137"/>
                  <a:gd name="T54" fmla="*/ 359 w 405"/>
                  <a:gd name="T55" fmla="*/ 108 h 137"/>
                  <a:gd name="T56" fmla="*/ 352 w 405"/>
                  <a:gd name="T57" fmla="*/ 114 h 137"/>
                  <a:gd name="T58" fmla="*/ 344 w 405"/>
                  <a:gd name="T59" fmla="*/ 119 h 137"/>
                  <a:gd name="T60" fmla="*/ 336 w 405"/>
                  <a:gd name="T61" fmla="*/ 124 h 137"/>
                  <a:gd name="T62" fmla="*/ 328 w 405"/>
                  <a:gd name="T63" fmla="*/ 129 h 137"/>
                  <a:gd name="T64" fmla="*/ 320 w 405"/>
                  <a:gd name="T65" fmla="*/ 133 h 137"/>
                  <a:gd name="T66" fmla="*/ 313 w 405"/>
                  <a:gd name="T67" fmla="*/ 136 h 137"/>
                  <a:gd name="T68" fmla="*/ 0 w 405"/>
                  <a:gd name="T69" fmla="*/ 41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5"/>
                  <a:gd name="T106" fmla="*/ 0 h 137"/>
                  <a:gd name="T107" fmla="*/ 405 w 405"/>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5" h="137">
                    <a:moveTo>
                      <a:pt x="0" y="41"/>
                    </a:moveTo>
                    <a:lnTo>
                      <a:pt x="1" y="41"/>
                    </a:lnTo>
                    <a:lnTo>
                      <a:pt x="3" y="40"/>
                    </a:lnTo>
                    <a:lnTo>
                      <a:pt x="7" y="40"/>
                    </a:lnTo>
                    <a:lnTo>
                      <a:pt x="13" y="39"/>
                    </a:lnTo>
                    <a:lnTo>
                      <a:pt x="19" y="37"/>
                    </a:lnTo>
                    <a:lnTo>
                      <a:pt x="26" y="36"/>
                    </a:lnTo>
                    <a:lnTo>
                      <a:pt x="34" y="34"/>
                    </a:lnTo>
                    <a:lnTo>
                      <a:pt x="43" y="32"/>
                    </a:lnTo>
                    <a:lnTo>
                      <a:pt x="52" y="29"/>
                    </a:lnTo>
                    <a:lnTo>
                      <a:pt x="61" y="26"/>
                    </a:lnTo>
                    <a:lnTo>
                      <a:pt x="70" y="23"/>
                    </a:lnTo>
                    <a:lnTo>
                      <a:pt x="78" y="19"/>
                    </a:lnTo>
                    <a:lnTo>
                      <a:pt x="87" y="15"/>
                    </a:lnTo>
                    <a:lnTo>
                      <a:pt x="94" y="11"/>
                    </a:lnTo>
                    <a:lnTo>
                      <a:pt x="102" y="6"/>
                    </a:lnTo>
                    <a:lnTo>
                      <a:pt x="107" y="0"/>
                    </a:lnTo>
                    <a:lnTo>
                      <a:pt x="404" y="69"/>
                    </a:lnTo>
                    <a:lnTo>
                      <a:pt x="403" y="70"/>
                    </a:lnTo>
                    <a:lnTo>
                      <a:pt x="402" y="71"/>
                    </a:lnTo>
                    <a:lnTo>
                      <a:pt x="399" y="74"/>
                    </a:lnTo>
                    <a:lnTo>
                      <a:pt x="395" y="77"/>
                    </a:lnTo>
                    <a:lnTo>
                      <a:pt x="391" y="81"/>
                    </a:lnTo>
                    <a:lnTo>
                      <a:pt x="386" y="86"/>
                    </a:lnTo>
                    <a:lnTo>
                      <a:pt x="380" y="91"/>
                    </a:lnTo>
                    <a:lnTo>
                      <a:pt x="374" y="97"/>
                    </a:lnTo>
                    <a:lnTo>
                      <a:pt x="366" y="103"/>
                    </a:lnTo>
                    <a:lnTo>
                      <a:pt x="359" y="108"/>
                    </a:lnTo>
                    <a:lnTo>
                      <a:pt x="352" y="114"/>
                    </a:lnTo>
                    <a:lnTo>
                      <a:pt x="344" y="119"/>
                    </a:lnTo>
                    <a:lnTo>
                      <a:pt x="336" y="124"/>
                    </a:lnTo>
                    <a:lnTo>
                      <a:pt x="328" y="129"/>
                    </a:lnTo>
                    <a:lnTo>
                      <a:pt x="320" y="133"/>
                    </a:lnTo>
                    <a:lnTo>
                      <a:pt x="313" y="136"/>
                    </a:lnTo>
                    <a:lnTo>
                      <a:pt x="0" y="4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9" name="Freeform 23"/>
              <p:cNvSpPr>
                <a:spLocks/>
              </p:cNvSpPr>
              <p:nvPr/>
            </p:nvSpPr>
            <p:spPr bwMode="auto">
              <a:xfrm>
                <a:off x="2376" y="2327"/>
                <a:ext cx="145" cy="66"/>
              </a:xfrm>
              <a:custGeom>
                <a:avLst/>
                <a:gdLst>
                  <a:gd name="T0" fmla="*/ 14 w 145"/>
                  <a:gd name="T1" fmla="*/ 65 h 66"/>
                  <a:gd name="T2" fmla="*/ 144 w 145"/>
                  <a:gd name="T3" fmla="*/ 26 h 66"/>
                  <a:gd name="T4" fmla="*/ 66 w 145"/>
                  <a:gd name="T5" fmla="*/ 0 h 66"/>
                  <a:gd name="T6" fmla="*/ 2 w 145"/>
                  <a:gd name="T7" fmla="*/ 7 h 66"/>
                  <a:gd name="T8" fmla="*/ 0 w 145"/>
                  <a:gd name="T9" fmla="*/ 61 h 66"/>
                  <a:gd name="T10" fmla="*/ 14 w 145"/>
                  <a:gd name="T11" fmla="*/ 65 h 66"/>
                  <a:gd name="T12" fmla="*/ 0 60000 65536"/>
                  <a:gd name="T13" fmla="*/ 0 60000 65536"/>
                  <a:gd name="T14" fmla="*/ 0 60000 65536"/>
                  <a:gd name="T15" fmla="*/ 0 60000 65536"/>
                  <a:gd name="T16" fmla="*/ 0 60000 65536"/>
                  <a:gd name="T17" fmla="*/ 0 60000 65536"/>
                  <a:gd name="T18" fmla="*/ 0 w 145"/>
                  <a:gd name="T19" fmla="*/ 0 h 66"/>
                  <a:gd name="T20" fmla="*/ 145 w 145"/>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145" h="66">
                    <a:moveTo>
                      <a:pt x="14" y="65"/>
                    </a:moveTo>
                    <a:lnTo>
                      <a:pt x="144" y="26"/>
                    </a:lnTo>
                    <a:lnTo>
                      <a:pt x="66" y="0"/>
                    </a:lnTo>
                    <a:lnTo>
                      <a:pt x="2" y="7"/>
                    </a:lnTo>
                    <a:lnTo>
                      <a:pt x="0" y="61"/>
                    </a:lnTo>
                    <a:lnTo>
                      <a:pt x="14" y="6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0" name="Freeform 24"/>
              <p:cNvSpPr>
                <a:spLocks/>
              </p:cNvSpPr>
              <p:nvPr/>
            </p:nvSpPr>
            <p:spPr bwMode="auto">
              <a:xfrm>
                <a:off x="2004" y="2050"/>
                <a:ext cx="78" cy="310"/>
              </a:xfrm>
              <a:custGeom>
                <a:avLst/>
                <a:gdLst>
                  <a:gd name="T0" fmla="*/ 77 w 78"/>
                  <a:gd name="T1" fmla="*/ 7 h 310"/>
                  <a:gd name="T2" fmla="*/ 77 w 78"/>
                  <a:gd name="T3" fmla="*/ 7 h 310"/>
                  <a:gd name="T4" fmla="*/ 75 w 78"/>
                  <a:gd name="T5" fmla="*/ 6 h 310"/>
                  <a:gd name="T6" fmla="*/ 73 w 78"/>
                  <a:gd name="T7" fmla="*/ 6 h 310"/>
                  <a:gd name="T8" fmla="*/ 71 w 78"/>
                  <a:gd name="T9" fmla="*/ 5 h 310"/>
                  <a:gd name="T10" fmla="*/ 67 w 78"/>
                  <a:gd name="T11" fmla="*/ 3 h 310"/>
                  <a:gd name="T12" fmla="*/ 63 w 78"/>
                  <a:gd name="T13" fmla="*/ 2 h 310"/>
                  <a:gd name="T14" fmla="*/ 58 w 78"/>
                  <a:gd name="T15" fmla="*/ 1 h 310"/>
                  <a:gd name="T16" fmla="*/ 53 w 78"/>
                  <a:gd name="T17" fmla="*/ 0 h 310"/>
                  <a:gd name="T18" fmla="*/ 48 w 78"/>
                  <a:gd name="T19" fmla="*/ 0 h 310"/>
                  <a:gd name="T20" fmla="*/ 41 w 78"/>
                  <a:gd name="T21" fmla="*/ 0 h 310"/>
                  <a:gd name="T22" fmla="*/ 35 w 78"/>
                  <a:gd name="T23" fmla="*/ 1 h 310"/>
                  <a:gd name="T24" fmla="*/ 28 w 78"/>
                  <a:gd name="T25" fmla="*/ 2 h 310"/>
                  <a:gd name="T26" fmla="*/ 21 w 78"/>
                  <a:gd name="T27" fmla="*/ 4 h 310"/>
                  <a:gd name="T28" fmla="*/ 14 w 78"/>
                  <a:gd name="T29" fmla="*/ 6 h 310"/>
                  <a:gd name="T30" fmla="*/ 7 w 78"/>
                  <a:gd name="T31" fmla="*/ 10 h 310"/>
                  <a:gd name="T32" fmla="*/ 0 w 78"/>
                  <a:gd name="T33" fmla="*/ 15 h 310"/>
                  <a:gd name="T34" fmla="*/ 0 w 78"/>
                  <a:gd name="T35" fmla="*/ 309 h 310"/>
                  <a:gd name="T36" fmla="*/ 0 w 78"/>
                  <a:gd name="T37" fmla="*/ 309 h 310"/>
                  <a:gd name="T38" fmla="*/ 2 w 78"/>
                  <a:gd name="T39" fmla="*/ 309 h 310"/>
                  <a:gd name="T40" fmla="*/ 4 w 78"/>
                  <a:gd name="T41" fmla="*/ 309 h 310"/>
                  <a:gd name="T42" fmla="*/ 7 w 78"/>
                  <a:gd name="T43" fmla="*/ 308 h 310"/>
                  <a:gd name="T44" fmla="*/ 11 w 78"/>
                  <a:gd name="T45" fmla="*/ 308 h 310"/>
                  <a:gd name="T46" fmla="*/ 15 w 78"/>
                  <a:gd name="T47" fmla="*/ 307 h 310"/>
                  <a:gd name="T48" fmla="*/ 20 w 78"/>
                  <a:gd name="T49" fmla="*/ 306 h 310"/>
                  <a:gd name="T50" fmla="*/ 25 w 78"/>
                  <a:gd name="T51" fmla="*/ 305 h 310"/>
                  <a:gd name="T52" fmla="*/ 31 w 78"/>
                  <a:gd name="T53" fmla="*/ 303 h 310"/>
                  <a:gd name="T54" fmla="*/ 37 w 78"/>
                  <a:gd name="T55" fmla="*/ 301 h 310"/>
                  <a:gd name="T56" fmla="*/ 44 w 78"/>
                  <a:gd name="T57" fmla="*/ 299 h 310"/>
                  <a:gd name="T58" fmla="*/ 50 w 78"/>
                  <a:gd name="T59" fmla="*/ 296 h 310"/>
                  <a:gd name="T60" fmla="*/ 57 w 78"/>
                  <a:gd name="T61" fmla="*/ 292 h 310"/>
                  <a:gd name="T62" fmla="*/ 64 w 78"/>
                  <a:gd name="T63" fmla="*/ 289 h 310"/>
                  <a:gd name="T64" fmla="*/ 71 w 78"/>
                  <a:gd name="T65" fmla="*/ 284 h 310"/>
                  <a:gd name="T66" fmla="*/ 77 w 78"/>
                  <a:gd name="T67" fmla="*/ 279 h 310"/>
                  <a:gd name="T68" fmla="*/ 77 w 78"/>
                  <a:gd name="T69" fmla="*/ 7 h 3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
                  <a:gd name="T106" fmla="*/ 0 h 310"/>
                  <a:gd name="T107" fmla="*/ 78 w 78"/>
                  <a:gd name="T108" fmla="*/ 310 h 3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 h="310">
                    <a:moveTo>
                      <a:pt x="77" y="7"/>
                    </a:moveTo>
                    <a:lnTo>
                      <a:pt x="77" y="7"/>
                    </a:lnTo>
                    <a:lnTo>
                      <a:pt x="75" y="6"/>
                    </a:lnTo>
                    <a:lnTo>
                      <a:pt x="73" y="6"/>
                    </a:lnTo>
                    <a:lnTo>
                      <a:pt x="71" y="5"/>
                    </a:lnTo>
                    <a:lnTo>
                      <a:pt x="67" y="3"/>
                    </a:lnTo>
                    <a:lnTo>
                      <a:pt x="63" y="2"/>
                    </a:lnTo>
                    <a:lnTo>
                      <a:pt x="58" y="1"/>
                    </a:lnTo>
                    <a:lnTo>
                      <a:pt x="53" y="0"/>
                    </a:lnTo>
                    <a:lnTo>
                      <a:pt x="48" y="0"/>
                    </a:lnTo>
                    <a:lnTo>
                      <a:pt x="41" y="0"/>
                    </a:lnTo>
                    <a:lnTo>
                      <a:pt x="35" y="1"/>
                    </a:lnTo>
                    <a:lnTo>
                      <a:pt x="28" y="2"/>
                    </a:lnTo>
                    <a:lnTo>
                      <a:pt x="21" y="4"/>
                    </a:lnTo>
                    <a:lnTo>
                      <a:pt x="14" y="6"/>
                    </a:lnTo>
                    <a:lnTo>
                      <a:pt x="7" y="10"/>
                    </a:lnTo>
                    <a:lnTo>
                      <a:pt x="0" y="15"/>
                    </a:lnTo>
                    <a:lnTo>
                      <a:pt x="0" y="309"/>
                    </a:lnTo>
                    <a:lnTo>
                      <a:pt x="2" y="309"/>
                    </a:lnTo>
                    <a:lnTo>
                      <a:pt x="4" y="309"/>
                    </a:lnTo>
                    <a:lnTo>
                      <a:pt x="7" y="308"/>
                    </a:lnTo>
                    <a:lnTo>
                      <a:pt x="11" y="308"/>
                    </a:lnTo>
                    <a:lnTo>
                      <a:pt x="15" y="307"/>
                    </a:lnTo>
                    <a:lnTo>
                      <a:pt x="20" y="306"/>
                    </a:lnTo>
                    <a:lnTo>
                      <a:pt x="25" y="305"/>
                    </a:lnTo>
                    <a:lnTo>
                      <a:pt x="31" y="303"/>
                    </a:lnTo>
                    <a:lnTo>
                      <a:pt x="37" y="301"/>
                    </a:lnTo>
                    <a:lnTo>
                      <a:pt x="44" y="299"/>
                    </a:lnTo>
                    <a:lnTo>
                      <a:pt x="50" y="296"/>
                    </a:lnTo>
                    <a:lnTo>
                      <a:pt x="57" y="292"/>
                    </a:lnTo>
                    <a:lnTo>
                      <a:pt x="64" y="289"/>
                    </a:lnTo>
                    <a:lnTo>
                      <a:pt x="71" y="284"/>
                    </a:lnTo>
                    <a:lnTo>
                      <a:pt x="77" y="279"/>
                    </a:lnTo>
                    <a:lnTo>
                      <a:pt x="77" y="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1" name="Freeform 25"/>
              <p:cNvSpPr>
                <a:spLocks/>
              </p:cNvSpPr>
              <p:nvPr/>
            </p:nvSpPr>
            <p:spPr bwMode="auto">
              <a:xfrm>
                <a:off x="2006" y="2053"/>
                <a:ext cx="67" cy="261"/>
              </a:xfrm>
              <a:custGeom>
                <a:avLst/>
                <a:gdLst>
                  <a:gd name="T0" fmla="*/ 66 w 67"/>
                  <a:gd name="T1" fmla="*/ 6 h 261"/>
                  <a:gd name="T2" fmla="*/ 66 w 67"/>
                  <a:gd name="T3" fmla="*/ 6 h 261"/>
                  <a:gd name="T4" fmla="*/ 65 w 67"/>
                  <a:gd name="T5" fmla="*/ 6 h 261"/>
                  <a:gd name="T6" fmla="*/ 63 w 67"/>
                  <a:gd name="T7" fmla="*/ 5 h 261"/>
                  <a:gd name="T8" fmla="*/ 60 w 67"/>
                  <a:gd name="T9" fmla="*/ 4 h 261"/>
                  <a:gd name="T10" fmla="*/ 57 w 67"/>
                  <a:gd name="T11" fmla="*/ 3 h 261"/>
                  <a:gd name="T12" fmla="*/ 54 w 67"/>
                  <a:gd name="T13" fmla="*/ 2 h 261"/>
                  <a:gd name="T14" fmla="*/ 50 w 67"/>
                  <a:gd name="T15" fmla="*/ 1 h 261"/>
                  <a:gd name="T16" fmla="*/ 46 w 67"/>
                  <a:gd name="T17" fmla="*/ 0 h 261"/>
                  <a:gd name="T18" fmla="*/ 41 w 67"/>
                  <a:gd name="T19" fmla="*/ 0 h 261"/>
                  <a:gd name="T20" fmla="*/ 35 w 67"/>
                  <a:gd name="T21" fmla="*/ 0 h 261"/>
                  <a:gd name="T22" fmla="*/ 30 w 67"/>
                  <a:gd name="T23" fmla="*/ 0 h 261"/>
                  <a:gd name="T24" fmla="*/ 24 w 67"/>
                  <a:gd name="T25" fmla="*/ 2 h 261"/>
                  <a:gd name="T26" fmla="*/ 18 w 67"/>
                  <a:gd name="T27" fmla="*/ 3 h 261"/>
                  <a:gd name="T28" fmla="*/ 12 w 67"/>
                  <a:gd name="T29" fmla="*/ 6 h 261"/>
                  <a:gd name="T30" fmla="*/ 6 w 67"/>
                  <a:gd name="T31" fmla="*/ 8 h 261"/>
                  <a:gd name="T32" fmla="*/ 0 w 67"/>
                  <a:gd name="T33" fmla="*/ 12 h 261"/>
                  <a:gd name="T34" fmla="*/ 0 w 67"/>
                  <a:gd name="T35" fmla="*/ 260 h 261"/>
                  <a:gd name="T36" fmla="*/ 0 w 67"/>
                  <a:gd name="T37" fmla="*/ 260 h 261"/>
                  <a:gd name="T38" fmla="*/ 2 w 67"/>
                  <a:gd name="T39" fmla="*/ 260 h 261"/>
                  <a:gd name="T40" fmla="*/ 4 w 67"/>
                  <a:gd name="T41" fmla="*/ 260 h 261"/>
                  <a:gd name="T42" fmla="*/ 6 w 67"/>
                  <a:gd name="T43" fmla="*/ 259 h 261"/>
                  <a:gd name="T44" fmla="*/ 9 w 67"/>
                  <a:gd name="T45" fmla="*/ 259 h 261"/>
                  <a:gd name="T46" fmla="*/ 13 w 67"/>
                  <a:gd name="T47" fmla="*/ 258 h 261"/>
                  <a:gd name="T48" fmla="*/ 17 w 67"/>
                  <a:gd name="T49" fmla="*/ 258 h 261"/>
                  <a:gd name="T50" fmla="*/ 22 w 67"/>
                  <a:gd name="T51" fmla="*/ 256 h 261"/>
                  <a:gd name="T52" fmla="*/ 27 w 67"/>
                  <a:gd name="T53" fmla="*/ 255 h 261"/>
                  <a:gd name="T54" fmla="*/ 32 w 67"/>
                  <a:gd name="T55" fmla="*/ 253 h 261"/>
                  <a:gd name="T56" fmla="*/ 38 w 67"/>
                  <a:gd name="T57" fmla="*/ 251 h 261"/>
                  <a:gd name="T58" fmla="*/ 43 w 67"/>
                  <a:gd name="T59" fmla="*/ 249 h 261"/>
                  <a:gd name="T60" fmla="*/ 49 w 67"/>
                  <a:gd name="T61" fmla="*/ 246 h 261"/>
                  <a:gd name="T62" fmla="*/ 55 w 67"/>
                  <a:gd name="T63" fmla="*/ 242 h 261"/>
                  <a:gd name="T64" fmla="*/ 60 w 67"/>
                  <a:gd name="T65" fmla="*/ 239 h 261"/>
                  <a:gd name="T66" fmla="*/ 66 w 67"/>
                  <a:gd name="T67" fmla="*/ 234 h 261"/>
                  <a:gd name="T68" fmla="*/ 66 w 67"/>
                  <a:gd name="T69" fmla="*/ 6 h 2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
                  <a:gd name="T106" fmla="*/ 0 h 261"/>
                  <a:gd name="T107" fmla="*/ 67 w 67"/>
                  <a:gd name="T108" fmla="*/ 261 h 2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 h="261">
                    <a:moveTo>
                      <a:pt x="66" y="6"/>
                    </a:moveTo>
                    <a:lnTo>
                      <a:pt x="66" y="6"/>
                    </a:lnTo>
                    <a:lnTo>
                      <a:pt x="65" y="6"/>
                    </a:lnTo>
                    <a:lnTo>
                      <a:pt x="63" y="5"/>
                    </a:lnTo>
                    <a:lnTo>
                      <a:pt x="60" y="4"/>
                    </a:lnTo>
                    <a:lnTo>
                      <a:pt x="57" y="3"/>
                    </a:lnTo>
                    <a:lnTo>
                      <a:pt x="54" y="2"/>
                    </a:lnTo>
                    <a:lnTo>
                      <a:pt x="50" y="1"/>
                    </a:lnTo>
                    <a:lnTo>
                      <a:pt x="46" y="0"/>
                    </a:lnTo>
                    <a:lnTo>
                      <a:pt x="41" y="0"/>
                    </a:lnTo>
                    <a:lnTo>
                      <a:pt x="35" y="0"/>
                    </a:lnTo>
                    <a:lnTo>
                      <a:pt x="30" y="0"/>
                    </a:lnTo>
                    <a:lnTo>
                      <a:pt x="24" y="2"/>
                    </a:lnTo>
                    <a:lnTo>
                      <a:pt x="18" y="3"/>
                    </a:lnTo>
                    <a:lnTo>
                      <a:pt x="12" y="6"/>
                    </a:lnTo>
                    <a:lnTo>
                      <a:pt x="6" y="8"/>
                    </a:lnTo>
                    <a:lnTo>
                      <a:pt x="0" y="12"/>
                    </a:lnTo>
                    <a:lnTo>
                      <a:pt x="0" y="260"/>
                    </a:lnTo>
                    <a:lnTo>
                      <a:pt x="2" y="260"/>
                    </a:lnTo>
                    <a:lnTo>
                      <a:pt x="4" y="260"/>
                    </a:lnTo>
                    <a:lnTo>
                      <a:pt x="6" y="259"/>
                    </a:lnTo>
                    <a:lnTo>
                      <a:pt x="9" y="259"/>
                    </a:lnTo>
                    <a:lnTo>
                      <a:pt x="13" y="258"/>
                    </a:lnTo>
                    <a:lnTo>
                      <a:pt x="17" y="258"/>
                    </a:lnTo>
                    <a:lnTo>
                      <a:pt x="22" y="256"/>
                    </a:lnTo>
                    <a:lnTo>
                      <a:pt x="27" y="255"/>
                    </a:lnTo>
                    <a:lnTo>
                      <a:pt x="32" y="253"/>
                    </a:lnTo>
                    <a:lnTo>
                      <a:pt x="38" y="251"/>
                    </a:lnTo>
                    <a:lnTo>
                      <a:pt x="43" y="249"/>
                    </a:lnTo>
                    <a:lnTo>
                      <a:pt x="49" y="246"/>
                    </a:lnTo>
                    <a:lnTo>
                      <a:pt x="55" y="242"/>
                    </a:lnTo>
                    <a:lnTo>
                      <a:pt x="60" y="239"/>
                    </a:lnTo>
                    <a:lnTo>
                      <a:pt x="66" y="234"/>
                    </a:lnTo>
                    <a:lnTo>
                      <a:pt x="66"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2" name="Freeform 26"/>
              <p:cNvSpPr>
                <a:spLocks/>
              </p:cNvSpPr>
              <p:nvPr/>
            </p:nvSpPr>
            <p:spPr bwMode="auto">
              <a:xfrm>
                <a:off x="2008" y="2056"/>
                <a:ext cx="56" cy="212"/>
              </a:xfrm>
              <a:custGeom>
                <a:avLst/>
                <a:gdLst>
                  <a:gd name="T0" fmla="*/ 55 w 56"/>
                  <a:gd name="T1" fmla="*/ 5 h 212"/>
                  <a:gd name="T2" fmla="*/ 55 w 56"/>
                  <a:gd name="T3" fmla="*/ 5 h 212"/>
                  <a:gd name="T4" fmla="*/ 54 w 56"/>
                  <a:gd name="T5" fmla="*/ 4 h 212"/>
                  <a:gd name="T6" fmla="*/ 53 w 56"/>
                  <a:gd name="T7" fmla="*/ 4 h 212"/>
                  <a:gd name="T8" fmla="*/ 50 w 56"/>
                  <a:gd name="T9" fmla="*/ 3 h 212"/>
                  <a:gd name="T10" fmla="*/ 48 w 56"/>
                  <a:gd name="T11" fmla="*/ 2 h 212"/>
                  <a:gd name="T12" fmla="*/ 45 w 56"/>
                  <a:gd name="T13" fmla="*/ 1 h 212"/>
                  <a:gd name="T14" fmla="*/ 42 w 56"/>
                  <a:gd name="T15" fmla="*/ 1 h 212"/>
                  <a:gd name="T16" fmla="*/ 38 w 56"/>
                  <a:gd name="T17" fmla="*/ 0 h 212"/>
                  <a:gd name="T18" fmla="*/ 34 w 56"/>
                  <a:gd name="T19" fmla="*/ 0 h 212"/>
                  <a:gd name="T20" fmla="*/ 30 w 56"/>
                  <a:gd name="T21" fmla="*/ 0 h 212"/>
                  <a:gd name="T22" fmla="*/ 25 w 56"/>
                  <a:gd name="T23" fmla="*/ 0 h 212"/>
                  <a:gd name="T24" fmla="*/ 20 w 56"/>
                  <a:gd name="T25" fmla="*/ 1 h 212"/>
                  <a:gd name="T26" fmla="*/ 15 w 56"/>
                  <a:gd name="T27" fmla="*/ 2 h 212"/>
                  <a:gd name="T28" fmla="*/ 10 w 56"/>
                  <a:gd name="T29" fmla="*/ 4 h 212"/>
                  <a:gd name="T30" fmla="*/ 5 w 56"/>
                  <a:gd name="T31" fmla="*/ 7 h 212"/>
                  <a:gd name="T32" fmla="*/ 0 w 56"/>
                  <a:gd name="T33" fmla="*/ 10 h 212"/>
                  <a:gd name="T34" fmla="*/ 0 w 56"/>
                  <a:gd name="T35" fmla="*/ 211 h 212"/>
                  <a:gd name="T36" fmla="*/ 0 w 56"/>
                  <a:gd name="T37" fmla="*/ 211 h 212"/>
                  <a:gd name="T38" fmla="*/ 1 w 56"/>
                  <a:gd name="T39" fmla="*/ 211 h 212"/>
                  <a:gd name="T40" fmla="*/ 3 w 56"/>
                  <a:gd name="T41" fmla="*/ 211 h 212"/>
                  <a:gd name="T42" fmla="*/ 5 w 56"/>
                  <a:gd name="T43" fmla="*/ 210 h 212"/>
                  <a:gd name="T44" fmla="*/ 8 w 56"/>
                  <a:gd name="T45" fmla="*/ 210 h 212"/>
                  <a:gd name="T46" fmla="*/ 11 w 56"/>
                  <a:gd name="T47" fmla="*/ 210 h 212"/>
                  <a:gd name="T48" fmla="*/ 14 w 56"/>
                  <a:gd name="T49" fmla="*/ 209 h 212"/>
                  <a:gd name="T50" fmla="*/ 18 w 56"/>
                  <a:gd name="T51" fmla="*/ 208 h 212"/>
                  <a:gd name="T52" fmla="*/ 22 w 56"/>
                  <a:gd name="T53" fmla="*/ 207 h 212"/>
                  <a:gd name="T54" fmla="*/ 27 w 56"/>
                  <a:gd name="T55" fmla="*/ 205 h 212"/>
                  <a:gd name="T56" fmla="*/ 31 w 56"/>
                  <a:gd name="T57" fmla="*/ 204 h 212"/>
                  <a:gd name="T58" fmla="*/ 36 w 56"/>
                  <a:gd name="T59" fmla="*/ 202 h 212"/>
                  <a:gd name="T60" fmla="*/ 41 w 56"/>
                  <a:gd name="T61" fmla="*/ 200 h 212"/>
                  <a:gd name="T62" fmla="*/ 46 w 56"/>
                  <a:gd name="T63" fmla="*/ 197 h 212"/>
                  <a:gd name="T64" fmla="*/ 50 w 56"/>
                  <a:gd name="T65" fmla="*/ 193 h 212"/>
                  <a:gd name="T66" fmla="*/ 55 w 56"/>
                  <a:gd name="T67" fmla="*/ 190 h 212"/>
                  <a:gd name="T68" fmla="*/ 55 w 56"/>
                  <a:gd name="T69" fmla="*/ 5 h 2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212"/>
                  <a:gd name="T107" fmla="*/ 56 w 56"/>
                  <a:gd name="T108" fmla="*/ 212 h 2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212">
                    <a:moveTo>
                      <a:pt x="55" y="5"/>
                    </a:moveTo>
                    <a:lnTo>
                      <a:pt x="55" y="5"/>
                    </a:lnTo>
                    <a:lnTo>
                      <a:pt x="54" y="4"/>
                    </a:lnTo>
                    <a:lnTo>
                      <a:pt x="53" y="4"/>
                    </a:lnTo>
                    <a:lnTo>
                      <a:pt x="50" y="3"/>
                    </a:lnTo>
                    <a:lnTo>
                      <a:pt x="48" y="2"/>
                    </a:lnTo>
                    <a:lnTo>
                      <a:pt x="45" y="1"/>
                    </a:lnTo>
                    <a:lnTo>
                      <a:pt x="42" y="1"/>
                    </a:lnTo>
                    <a:lnTo>
                      <a:pt x="38" y="0"/>
                    </a:lnTo>
                    <a:lnTo>
                      <a:pt x="34" y="0"/>
                    </a:lnTo>
                    <a:lnTo>
                      <a:pt x="30" y="0"/>
                    </a:lnTo>
                    <a:lnTo>
                      <a:pt x="25" y="0"/>
                    </a:lnTo>
                    <a:lnTo>
                      <a:pt x="20" y="1"/>
                    </a:lnTo>
                    <a:lnTo>
                      <a:pt x="15" y="2"/>
                    </a:lnTo>
                    <a:lnTo>
                      <a:pt x="10" y="4"/>
                    </a:lnTo>
                    <a:lnTo>
                      <a:pt x="5" y="7"/>
                    </a:lnTo>
                    <a:lnTo>
                      <a:pt x="0" y="10"/>
                    </a:lnTo>
                    <a:lnTo>
                      <a:pt x="0" y="211"/>
                    </a:lnTo>
                    <a:lnTo>
                      <a:pt x="1" y="211"/>
                    </a:lnTo>
                    <a:lnTo>
                      <a:pt x="3" y="211"/>
                    </a:lnTo>
                    <a:lnTo>
                      <a:pt x="5" y="210"/>
                    </a:lnTo>
                    <a:lnTo>
                      <a:pt x="8" y="210"/>
                    </a:lnTo>
                    <a:lnTo>
                      <a:pt x="11" y="210"/>
                    </a:lnTo>
                    <a:lnTo>
                      <a:pt x="14" y="209"/>
                    </a:lnTo>
                    <a:lnTo>
                      <a:pt x="18" y="208"/>
                    </a:lnTo>
                    <a:lnTo>
                      <a:pt x="22" y="207"/>
                    </a:lnTo>
                    <a:lnTo>
                      <a:pt x="27" y="205"/>
                    </a:lnTo>
                    <a:lnTo>
                      <a:pt x="31" y="204"/>
                    </a:lnTo>
                    <a:lnTo>
                      <a:pt x="36" y="202"/>
                    </a:lnTo>
                    <a:lnTo>
                      <a:pt x="41" y="200"/>
                    </a:lnTo>
                    <a:lnTo>
                      <a:pt x="46" y="197"/>
                    </a:lnTo>
                    <a:lnTo>
                      <a:pt x="50" y="193"/>
                    </a:lnTo>
                    <a:lnTo>
                      <a:pt x="55" y="190"/>
                    </a:lnTo>
                    <a:lnTo>
                      <a:pt x="5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3" name="Freeform 27"/>
              <p:cNvSpPr>
                <a:spLocks/>
              </p:cNvSpPr>
              <p:nvPr/>
            </p:nvSpPr>
            <p:spPr bwMode="auto">
              <a:xfrm>
                <a:off x="2010" y="2058"/>
                <a:ext cx="46" cy="165"/>
              </a:xfrm>
              <a:custGeom>
                <a:avLst/>
                <a:gdLst>
                  <a:gd name="T0" fmla="*/ 45 w 46"/>
                  <a:gd name="T1" fmla="*/ 4 h 165"/>
                  <a:gd name="T2" fmla="*/ 44 w 46"/>
                  <a:gd name="T3" fmla="*/ 4 h 165"/>
                  <a:gd name="T4" fmla="*/ 41 w 46"/>
                  <a:gd name="T5" fmla="*/ 2 h 165"/>
                  <a:gd name="T6" fmla="*/ 37 w 46"/>
                  <a:gd name="T7" fmla="*/ 1 h 165"/>
                  <a:gd name="T8" fmla="*/ 31 w 46"/>
                  <a:gd name="T9" fmla="*/ 0 h 165"/>
                  <a:gd name="T10" fmla="*/ 24 w 46"/>
                  <a:gd name="T11" fmla="*/ 0 h 165"/>
                  <a:gd name="T12" fmla="*/ 17 w 46"/>
                  <a:gd name="T13" fmla="*/ 1 h 165"/>
                  <a:gd name="T14" fmla="*/ 8 w 46"/>
                  <a:gd name="T15" fmla="*/ 3 h 165"/>
                  <a:gd name="T16" fmla="*/ 0 w 46"/>
                  <a:gd name="T17" fmla="*/ 8 h 165"/>
                  <a:gd name="T18" fmla="*/ 0 w 46"/>
                  <a:gd name="T19" fmla="*/ 164 h 165"/>
                  <a:gd name="T20" fmla="*/ 1 w 46"/>
                  <a:gd name="T21" fmla="*/ 164 h 165"/>
                  <a:gd name="T22" fmla="*/ 4 w 46"/>
                  <a:gd name="T23" fmla="*/ 164 h 165"/>
                  <a:gd name="T24" fmla="*/ 9 w 46"/>
                  <a:gd name="T25" fmla="*/ 163 h 165"/>
                  <a:gd name="T26" fmla="*/ 15 w 46"/>
                  <a:gd name="T27" fmla="*/ 161 h 165"/>
                  <a:gd name="T28" fmla="*/ 22 w 46"/>
                  <a:gd name="T29" fmla="*/ 159 h 165"/>
                  <a:gd name="T30" fmla="*/ 30 w 46"/>
                  <a:gd name="T31" fmla="*/ 156 h 165"/>
                  <a:gd name="T32" fmla="*/ 37 w 46"/>
                  <a:gd name="T33" fmla="*/ 152 h 165"/>
                  <a:gd name="T34" fmla="*/ 45 w 46"/>
                  <a:gd name="T35" fmla="*/ 147 h 165"/>
                  <a:gd name="T36" fmla="*/ 45 w 46"/>
                  <a:gd name="T37" fmla="*/ 4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65"/>
                  <a:gd name="T59" fmla="*/ 46 w 46"/>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65">
                    <a:moveTo>
                      <a:pt x="45" y="4"/>
                    </a:moveTo>
                    <a:lnTo>
                      <a:pt x="44" y="4"/>
                    </a:lnTo>
                    <a:lnTo>
                      <a:pt x="41" y="2"/>
                    </a:lnTo>
                    <a:lnTo>
                      <a:pt x="37" y="1"/>
                    </a:lnTo>
                    <a:lnTo>
                      <a:pt x="31" y="0"/>
                    </a:lnTo>
                    <a:lnTo>
                      <a:pt x="24" y="0"/>
                    </a:lnTo>
                    <a:lnTo>
                      <a:pt x="17" y="1"/>
                    </a:lnTo>
                    <a:lnTo>
                      <a:pt x="8" y="3"/>
                    </a:lnTo>
                    <a:lnTo>
                      <a:pt x="0" y="8"/>
                    </a:lnTo>
                    <a:lnTo>
                      <a:pt x="0" y="164"/>
                    </a:lnTo>
                    <a:lnTo>
                      <a:pt x="1" y="164"/>
                    </a:lnTo>
                    <a:lnTo>
                      <a:pt x="4" y="164"/>
                    </a:lnTo>
                    <a:lnTo>
                      <a:pt x="9" y="163"/>
                    </a:lnTo>
                    <a:lnTo>
                      <a:pt x="15" y="161"/>
                    </a:lnTo>
                    <a:lnTo>
                      <a:pt x="22" y="159"/>
                    </a:lnTo>
                    <a:lnTo>
                      <a:pt x="30" y="156"/>
                    </a:lnTo>
                    <a:lnTo>
                      <a:pt x="37" y="152"/>
                    </a:lnTo>
                    <a:lnTo>
                      <a:pt x="45" y="147"/>
                    </a:lnTo>
                    <a:lnTo>
                      <a:pt x="45"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4" name="Freeform 28"/>
              <p:cNvSpPr>
                <a:spLocks/>
              </p:cNvSpPr>
              <p:nvPr/>
            </p:nvSpPr>
            <p:spPr bwMode="auto">
              <a:xfrm>
                <a:off x="2013" y="2060"/>
                <a:ext cx="34" cy="117"/>
              </a:xfrm>
              <a:custGeom>
                <a:avLst/>
                <a:gdLst>
                  <a:gd name="T0" fmla="*/ 33 w 34"/>
                  <a:gd name="T1" fmla="*/ 3 h 117"/>
                  <a:gd name="T2" fmla="*/ 32 w 34"/>
                  <a:gd name="T3" fmla="*/ 3 h 117"/>
                  <a:gd name="T4" fmla="*/ 30 w 34"/>
                  <a:gd name="T5" fmla="*/ 2 h 117"/>
                  <a:gd name="T6" fmla="*/ 27 w 34"/>
                  <a:gd name="T7" fmla="*/ 1 h 117"/>
                  <a:gd name="T8" fmla="*/ 23 w 34"/>
                  <a:gd name="T9" fmla="*/ 0 h 117"/>
                  <a:gd name="T10" fmla="*/ 18 w 34"/>
                  <a:gd name="T11" fmla="*/ 0 h 117"/>
                  <a:gd name="T12" fmla="*/ 12 w 34"/>
                  <a:gd name="T13" fmla="*/ 1 h 117"/>
                  <a:gd name="T14" fmla="*/ 6 w 34"/>
                  <a:gd name="T15" fmla="*/ 3 h 117"/>
                  <a:gd name="T16" fmla="*/ 0 w 34"/>
                  <a:gd name="T17" fmla="*/ 7 h 117"/>
                  <a:gd name="T18" fmla="*/ 0 w 34"/>
                  <a:gd name="T19" fmla="*/ 116 h 117"/>
                  <a:gd name="T20" fmla="*/ 1 w 34"/>
                  <a:gd name="T21" fmla="*/ 116 h 117"/>
                  <a:gd name="T22" fmla="*/ 3 w 34"/>
                  <a:gd name="T23" fmla="*/ 116 h 117"/>
                  <a:gd name="T24" fmla="*/ 6 w 34"/>
                  <a:gd name="T25" fmla="*/ 115 h 117"/>
                  <a:gd name="T26" fmla="*/ 11 w 34"/>
                  <a:gd name="T27" fmla="*/ 114 h 117"/>
                  <a:gd name="T28" fmla="*/ 16 w 34"/>
                  <a:gd name="T29" fmla="*/ 113 h 117"/>
                  <a:gd name="T30" fmla="*/ 22 w 34"/>
                  <a:gd name="T31" fmla="*/ 110 h 117"/>
                  <a:gd name="T32" fmla="*/ 27 w 34"/>
                  <a:gd name="T33" fmla="*/ 107 h 117"/>
                  <a:gd name="T34" fmla="*/ 33 w 34"/>
                  <a:gd name="T35" fmla="*/ 103 h 117"/>
                  <a:gd name="T36" fmla="*/ 33 w 34"/>
                  <a:gd name="T37" fmla="*/ 3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117"/>
                  <a:gd name="T59" fmla="*/ 34 w 34"/>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117">
                    <a:moveTo>
                      <a:pt x="33" y="3"/>
                    </a:moveTo>
                    <a:lnTo>
                      <a:pt x="32" y="3"/>
                    </a:lnTo>
                    <a:lnTo>
                      <a:pt x="30" y="2"/>
                    </a:lnTo>
                    <a:lnTo>
                      <a:pt x="27" y="1"/>
                    </a:lnTo>
                    <a:lnTo>
                      <a:pt x="23" y="0"/>
                    </a:lnTo>
                    <a:lnTo>
                      <a:pt x="18" y="0"/>
                    </a:lnTo>
                    <a:lnTo>
                      <a:pt x="12" y="1"/>
                    </a:lnTo>
                    <a:lnTo>
                      <a:pt x="6" y="3"/>
                    </a:lnTo>
                    <a:lnTo>
                      <a:pt x="0" y="7"/>
                    </a:lnTo>
                    <a:lnTo>
                      <a:pt x="0" y="116"/>
                    </a:lnTo>
                    <a:lnTo>
                      <a:pt x="1" y="116"/>
                    </a:lnTo>
                    <a:lnTo>
                      <a:pt x="3" y="116"/>
                    </a:lnTo>
                    <a:lnTo>
                      <a:pt x="6" y="115"/>
                    </a:lnTo>
                    <a:lnTo>
                      <a:pt x="11" y="114"/>
                    </a:lnTo>
                    <a:lnTo>
                      <a:pt x="16" y="113"/>
                    </a:lnTo>
                    <a:lnTo>
                      <a:pt x="22" y="110"/>
                    </a:lnTo>
                    <a:lnTo>
                      <a:pt x="27" y="107"/>
                    </a:lnTo>
                    <a:lnTo>
                      <a:pt x="33" y="103"/>
                    </a:lnTo>
                    <a:lnTo>
                      <a:pt x="33"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5" name="Freeform 29"/>
              <p:cNvSpPr>
                <a:spLocks/>
              </p:cNvSpPr>
              <p:nvPr/>
            </p:nvSpPr>
            <p:spPr bwMode="auto">
              <a:xfrm>
                <a:off x="2014" y="2063"/>
                <a:ext cx="24" cy="68"/>
              </a:xfrm>
              <a:custGeom>
                <a:avLst/>
                <a:gdLst>
                  <a:gd name="T0" fmla="*/ 23 w 24"/>
                  <a:gd name="T1" fmla="*/ 2 h 68"/>
                  <a:gd name="T2" fmla="*/ 22 w 24"/>
                  <a:gd name="T3" fmla="*/ 2 h 68"/>
                  <a:gd name="T4" fmla="*/ 21 w 24"/>
                  <a:gd name="T5" fmla="*/ 1 h 68"/>
                  <a:gd name="T6" fmla="*/ 19 w 24"/>
                  <a:gd name="T7" fmla="*/ 1 h 68"/>
                  <a:gd name="T8" fmla="*/ 16 w 24"/>
                  <a:gd name="T9" fmla="*/ 0 h 68"/>
                  <a:gd name="T10" fmla="*/ 13 w 24"/>
                  <a:gd name="T11" fmla="*/ 0 h 68"/>
                  <a:gd name="T12" fmla="*/ 9 w 24"/>
                  <a:gd name="T13" fmla="*/ 0 h 68"/>
                  <a:gd name="T14" fmla="*/ 4 w 24"/>
                  <a:gd name="T15" fmla="*/ 2 h 68"/>
                  <a:gd name="T16" fmla="*/ 0 w 24"/>
                  <a:gd name="T17" fmla="*/ 4 h 68"/>
                  <a:gd name="T18" fmla="*/ 0 w 24"/>
                  <a:gd name="T19" fmla="*/ 67 h 68"/>
                  <a:gd name="T20" fmla="*/ 1 w 24"/>
                  <a:gd name="T21" fmla="*/ 67 h 68"/>
                  <a:gd name="T22" fmla="*/ 2 w 24"/>
                  <a:gd name="T23" fmla="*/ 67 h 68"/>
                  <a:gd name="T24" fmla="*/ 5 w 24"/>
                  <a:gd name="T25" fmla="*/ 66 h 68"/>
                  <a:gd name="T26" fmla="*/ 8 w 24"/>
                  <a:gd name="T27" fmla="*/ 65 h 68"/>
                  <a:gd name="T28" fmla="*/ 11 w 24"/>
                  <a:gd name="T29" fmla="*/ 65 h 68"/>
                  <a:gd name="T30" fmla="*/ 15 w 24"/>
                  <a:gd name="T31" fmla="*/ 63 h 68"/>
                  <a:gd name="T32" fmla="*/ 19 w 24"/>
                  <a:gd name="T33" fmla="*/ 60 h 68"/>
                  <a:gd name="T34" fmla="*/ 23 w 24"/>
                  <a:gd name="T35" fmla="*/ 58 h 68"/>
                  <a:gd name="T36" fmla="*/ 23 w 24"/>
                  <a:gd name="T37" fmla="*/ 2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68"/>
                  <a:gd name="T59" fmla="*/ 24 w 24"/>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68">
                    <a:moveTo>
                      <a:pt x="23" y="2"/>
                    </a:moveTo>
                    <a:lnTo>
                      <a:pt x="22" y="2"/>
                    </a:lnTo>
                    <a:lnTo>
                      <a:pt x="21" y="1"/>
                    </a:lnTo>
                    <a:lnTo>
                      <a:pt x="19" y="1"/>
                    </a:lnTo>
                    <a:lnTo>
                      <a:pt x="16" y="0"/>
                    </a:lnTo>
                    <a:lnTo>
                      <a:pt x="13" y="0"/>
                    </a:lnTo>
                    <a:lnTo>
                      <a:pt x="9" y="0"/>
                    </a:lnTo>
                    <a:lnTo>
                      <a:pt x="4" y="2"/>
                    </a:lnTo>
                    <a:lnTo>
                      <a:pt x="0" y="4"/>
                    </a:lnTo>
                    <a:lnTo>
                      <a:pt x="0" y="67"/>
                    </a:lnTo>
                    <a:lnTo>
                      <a:pt x="1" y="67"/>
                    </a:lnTo>
                    <a:lnTo>
                      <a:pt x="2" y="67"/>
                    </a:lnTo>
                    <a:lnTo>
                      <a:pt x="5" y="66"/>
                    </a:lnTo>
                    <a:lnTo>
                      <a:pt x="8" y="65"/>
                    </a:lnTo>
                    <a:lnTo>
                      <a:pt x="11" y="65"/>
                    </a:lnTo>
                    <a:lnTo>
                      <a:pt x="15" y="63"/>
                    </a:lnTo>
                    <a:lnTo>
                      <a:pt x="19" y="60"/>
                    </a:lnTo>
                    <a:lnTo>
                      <a:pt x="23" y="58"/>
                    </a:lnTo>
                    <a:lnTo>
                      <a:pt x="23"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6" name="Freeform 30"/>
              <p:cNvSpPr>
                <a:spLocks/>
              </p:cNvSpPr>
              <p:nvPr/>
            </p:nvSpPr>
            <p:spPr bwMode="auto">
              <a:xfrm>
                <a:off x="2291" y="2254"/>
                <a:ext cx="34" cy="36"/>
              </a:xfrm>
              <a:custGeom>
                <a:avLst/>
                <a:gdLst>
                  <a:gd name="T0" fmla="*/ 17 w 34"/>
                  <a:gd name="T1" fmla="*/ 35 h 36"/>
                  <a:gd name="T2" fmla="*/ 20 w 34"/>
                  <a:gd name="T3" fmla="*/ 35 h 36"/>
                  <a:gd name="T4" fmla="*/ 23 w 34"/>
                  <a:gd name="T5" fmla="*/ 33 h 36"/>
                  <a:gd name="T6" fmla="*/ 26 w 34"/>
                  <a:gd name="T7" fmla="*/ 32 h 36"/>
                  <a:gd name="T8" fmla="*/ 28 w 34"/>
                  <a:gd name="T9" fmla="*/ 30 h 36"/>
                  <a:gd name="T10" fmla="*/ 30 w 34"/>
                  <a:gd name="T11" fmla="*/ 27 h 36"/>
                  <a:gd name="T12" fmla="*/ 32 w 34"/>
                  <a:gd name="T13" fmla="*/ 24 h 36"/>
                  <a:gd name="T14" fmla="*/ 33 w 34"/>
                  <a:gd name="T15" fmla="*/ 21 h 36"/>
                  <a:gd name="T16" fmla="*/ 33 w 34"/>
                  <a:gd name="T17" fmla="*/ 18 h 36"/>
                  <a:gd name="T18" fmla="*/ 33 w 34"/>
                  <a:gd name="T19" fmla="*/ 14 h 36"/>
                  <a:gd name="T20" fmla="*/ 32 w 34"/>
                  <a:gd name="T21" fmla="*/ 11 h 36"/>
                  <a:gd name="T22" fmla="*/ 30 w 34"/>
                  <a:gd name="T23" fmla="*/ 8 h 36"/>
                  <a:gd name="T24" fmla="*/ 28 w 34"/>
                  <a:gd name="T25" fmla="*/ 5 h 36"/>
                  <a:gd name="T26" fmla="*/ 26 w 34"/>
                  <a:gd name="T27" fmla="*/ 3 h 36"/>
                  <a:gd name="T28" fmla="*/ 23 w 34"/>
                  <a:gd name="T29" fmla="*/ 2 h 36"/>
                  <a:gd name="T30" fmla="*/ 20 w 34"/>
                  <a:gd name="T31" fmla="*/ 1 h 36"/>
                  <a:gd name="T32" fmla="*/ 17 w 34"/>
                  <a:gd name="T33" fmla="*/ 0 h 36"/>
                  <a:gd name="T34" fmla="*/ 13 w 34"/>
                  <a:gd name="T35" fmla="*/ 1 h 36"/>
                  <a:gd name="T36" fmla="*/ 10 w 34"/>
                  <a:gd name="T37" fmla="*/ 2 h 36"/>
                  <a:gd name="T38" fmla="*/ 8 w 34"/>
                  <a:gd name="T39" fmla="*/ 3 h 36"/>
                  <a:gd name="T40" fmla="*/ 5 w 34"/>
                  <a:gd name="T41" fmla="*/ 5 h 36"/>
                  <a:gd name="T42" fmla="*/ 3 w 34"/>
                  <a:gd name="T43" fmla="*/ 8 h 36"/>
                  <a:gd name="T44" fmla="*/ 1 w 34"/>
                  <a:gd name="T45" fmla="*/ 11 h 36"/>
                  <a:gd name="T46" fmla="*/ 0 w 34"/>
                  <a:gd name="T47" fmla="*/ 14 h 36"/>
                  <a:gd name="T48" fmla="*/ 0 w 34"/>
                  <a:gd name="T49" fmla="*/ 18 h 36"/>
                  <a:gd name="T50" fmla="*/ 0 w 34"/>
                  <a:gd name="T51" fmla="*/ 21 h 36"/>
                  <a:gd name="T52" fmla="*/ 1 w 34"/>
                  <a:gd name="T53" fmla="*/ 24 h 36"/>
                  <a:gd name="T54" fmla="*/ 3 w 34"/>
                  <a:gd name="T55" fmla="*/ 27 h 36"/>
                  <a:gd name="T56" fmla="*/ 5 w 34"/>
                  <a:gd name="T57" fmla="*/ 30 h 36"/>
                  <a:gd name="T58" fmla="*/ 8 w 34"/>
                  <a:gd name="T59" fmla="*/ 32 h 36"/>
                  <a:gd name="T60" fmla="*/ 10 w 34"/>
                  <a:gd name="T61" fmla="*/ 33 h 36"/>
                  <a:gd name="T62" fmla="*/ 13 w 34"/>
                  <a:gd name="T63" fmla="*/ 35 h 36"/>
                  <a:gd name="T64" fmla="*/ 17 w 34"/>
                  <a:gd name="T65" fmla="*/ 35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36"/>
                  <a:gd name="T101" fmla="*/ 34 w 34"/>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36">
                    <a:moveTo>
                      <a:pt x="17" y="35"/>
                    </a:moveTo>
                    <a:lnTo>
                      <a:pt x="20" y="35"/>
                    </a:lnTo>
                    <a:lnTo>
                      <a:pt x="23" y="33"/>
                    </a:lnTo>
                    <a:lnTo>
                      <a:pt x="26" y="32"/>
                    </a:lnTo>
                    <a:lnTo>
                      <a:pt x="28" y="30"/>
                    </a:lnTo>
                    <a:lnTo>
                      <a:pt x="30" y="27"/>
                    </a:lnTo>
                    <a:lnTo>
                      <a:pt x="32" y="24"/>
                    </a:lnTo>
                    <a:lnTo>
                      <a:pt x="33" y="21"/>
                    </a:lnTo>
                    <a:lnTo>
                      <a:pt x="33" y="18"/>
                    </a:lnTo>
                    <a:lnTo>
                      <a:pt x="33" y="14"/>
                    </a:lnTo>
                    <a:lnTo>
                      <a:pt x="32" y="11"/>
                    </a:lnTo>
                    <a:lnTo>
                      <a:pt x="30" y="8"/>
                    </a:lnTo>
                    <a:lnTo>
                      <a:pt x="28" y="5"/>
                    </a:lnTo>
                    <a:lnTo>
                      <a:pt x="26" y="3"/>
                    </a:lnTo>
                    <a:lnTo>
                      <a:pt x="23" y="2"/>
                    </a:lnTo>
                    <a:lnTo>
                      <a:pt x="20" y="1"/>
                    </a:lnTo>
                    <a:lnTo>
                      <a:pt x="17" y="0"/>
                    </a:lnTo>
                    <a:lnTo>
                      <a:pt x="13" y="1"/>
                    </a:lnTo>
                    <a:lnTo>
                      <a:pt x="10" y="2"/>
                    </a:lnTo>
                    <a:lnTo>
                      <a:pt x="8" y="3"/>
                    </a:lnTo>
                    <a:lnTo>
                      <a:pt x="5" y="5"/>
                    </a:lnTo>
                    <a:lnTo>
                      <a:pt x="3" y="8"/>
                    </a:lnTo>
                    <a:lnTo>
                      <a:pt x="1" y="11"/>
                    </a:lnTo>
                    <a:lnTo>
                      <a:pt x="0" y="14"/>
                    </a:lnTo>
                    <a:lnTo>
                      <a:pt x="0" y="18"/>
                    </a:lnTo>
                    <a:lnTo>
                      <a:pt x="0" y="21"/>
                    </a:lnTo>
                    <a:lnTo>
                      <a:pt x="1" y="24"/>
                    </a:lnTo>
                    <a:lnTo>
                      <a:pt x="3" y="27"/>
                    </a:lnTo>
                    <a:lnTo>
                      <a:pt x="5" y="30"/>
                    </a:lnTo>
                    <a:lnTo>
                      <a:pt x="8" y="32"/>
                    </a:lnTo>
                    <a:lnTo>
                      <a:pt x="10" y="33"/>
                    </a:lnTo>
                    <a:lnTo>
                      <a:pt x="13" y="35"/>
                    </a:lnTo>
                    <a:lnTo>
                      <a:pt x="17" y="3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7" name="Freeform 31"/>
              <p:cNvSpPr>
                <a:spLocks/>
              </p:cNvSpPr>
              <p:nvPr/>
            </p:nvSpPr>
            <p:spPr bwMode="auto">
              <a:xfrm>
                <a:off x="2188" y="2255"/>
                <a:ext cx="18" cy="18"/>
              </a:xfrm>
              <a:custGeom>
                <a:avLst/>
                <a:gdLst>
                  <a:gd name="T0" fmla="*/ 8 w 18"/>
                  <a:gd name="T1" fmla="*/ 17 h 18"/>
                  <a:gd name="T2" fmla="*/ 12 w 18"/>
                  <a:gd name="T3" fmla="*/ 16 h 18"/>
                  <a:gd name="T4" fmla="*/ 15 w 18"/>
                  <a:gd name="T5" fmla="*/ 14 h 18"/>
                  <a:gd name="T6" fmla="*/ 16 w 18"/>
                  <a:gd name="T7" fmla="*/ 11 h 18"/>
                  <a:gd name="T8" fmla="*/ 17 w 18"/>
                  <a:gd name="T9" fmla="*/ 8 h 18"/>
                  <a:gd name="T10" fmla="*/ 16 w 18"/>
                  <a:gd name="T11" fmla="*/ 5 h 18"/>
                  <a:gd name="T12" fmla="*/ 15 w 18"/>
                  <a:gd name="T13" fmla="*/ 2 h 18"/>
                  <a:gd name="T14" fmla="*/ 12 w 18"/>
                  <a:gd name="T15" fmla="*/ 1 h 18"/>
                  <a:gd name="T16" fmla="*/ 8 w 18"/>
                  <a:gd name="T17" fmla="*/ 0 h 18"/>
                  <a:gd name="T18" fmla="*/ 5 w 18"/>
                  <a:gd name="T19" fmla="*/ 1 h 18"/>
                  <a:gd name="T20" fmla="*/ 2 w 18"/>
                  <a:gd name="T21" fmla="*/ 2 h 18"/>
                  <a:gd name="T22" fmla="*/ 1 w 18"/>
                  <a:gd name="T23" fmla="*/ 5 h 18"/>
                  <a:gd name="T24" fmla="*/ 0 w 18"/>
                  <a:gd name="T25" fmla="*/ 8 h 18"/>
                  <a:gd name="T26" fmla="*/ 1 w 18"/>
                  <a:gd name="T27" fmla="*/ 11 h 18"/>
                  <a:gd name="T28" fmla="*/ 2 w 18"/>
                  <a:gd name="T29" fmla="*/ 14 h 18"/>
                  <a:gd name="T30" fmla="*/ 5 w 18"/>
                  <a:gd name="T31" fmla="*/ 16 h 18"/>
                  <a:gd name="T32" fmla="*/ 8 w 18"/>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8"/>
                  <a:gd name="T53" fmla="*/ 18 w 18"/>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8">
                    <a:moveTo>
                      <a:pt x="8" y="17"/>
                    </a:moveTo>
                    <a:lnTo>
                      <a:pt x="12" y="16"/>
                    </a:lnTo>
                    <a:lnTo>
                      <a:pt x="15" y="14"/>
                    </a:lnTo>
                    <a:lnTo>
                      <a:pt x="16" y="11"/>
                    </a:lnTo>
                    <a:lnTo>
                      <a:pt x="17" y="8"/>
                    </a:lnTo>
                    <a:lnTo>
                      <a:pt x="16" y="5"/>
                    </a:lnTo>
                    <a:lnTo>
                      <a:pt x="15" y="2"/>
                    </a:lnTo>
                    <a:lnTo>
                      <a:pt x="12" y="1"/>
                    </a:lnTo>
                    <a:lnTo>
                      <a:pt x="8" y="0"/>
                    </a:lnTo>
                    <a:lnTo>
                      <a:pt x="5" y="1"/>
                    </a:lnTo>
                    <a:lnTo>
                      <a:pt x="2" y="2"/>
                    </a:lnTo>
                    <a:lnTo>
                      <a:pt x="1" y="5"/>
                    </a:lnTo>
                    <a:lnTo>
                      <a:pt x="0" y="8"/>
                    </a:lnTo>
                    <a:lnTo>
                      <a:pt x="1" y="11"/>
                    </a:lnTo>
                    <a:lnTo>
                      <a:pt x="2" y="14"/>
                    </a:lnTo>
                    <a:lnTo>
                      <a:pt x="5" y="16"/>
                    </a:lnTo>
                    <a:lnTo>
                      <a:pt x="8"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8" name="Freeform 32"/>
              <p:cNvSpPr>
                <a:spLocks/>
              </p:cNvSpPr>
              <p:nvPr/>
            </p:nvSpPr>
            <p:spPr bwMode="auto">
              <a:xfrm>
                <a:off x="2217" y="2256"/>
                <a:ext cx="17" cy="18"/>
              </a:xfrm>
              <a:custGeom>
                <a:avLst/>
                <a:gdLst>
                  <a:gd name="T0" fmla="*/ 8 w 17"/>
                  <a:gd name="T1" fmla="*/ 17 h 18"/>
                  <a:gd name="T2" fmla="*/ 11 w 17"/>
                  <a:gd name="T3" fmla="*/ 16 h 18"/>
                  <a:gd name="T4" fmla="*/ 14 w 17"/>
                  <a:gd name="T5" fmla="*/ 15 h 18"/>
                  <a:gd name="T6" fmla="*/ 15 w 17"/>
                  <a:gd name="T7" fmla="*/ 12 h 18"/>
                  <a:gd name="T8" fmla="*/ 16 w 17"/>
                  <a:gd name="T9" fmla="*/ 9 h 18"/>
                  <a:gd name="T10" fmla="*/ 15 w 17"/>
                  <a:gd name="T11" fmla="*/ 5 h 18"/>
                  <a:gd name="T12" fmla="*/ 14 w 17"/>
                  <a:gd name="T13" fmla="*/ 2 h 18"/>
                  <a:gd name="T14" fmla="*/ 11 w 17"/>
                  <a:gd name="T15" fmla="*/ 1 h 18"/>
                  <a:gd name="T16" fmla="*/ 8 w 17"/>
                  <a:gd name="T17" fmla="*/ 0 h 18"/>
                  <a:gd name="T18" fmla="*/ 5 w 17"/>
                  <a:gd name="T19" fmla="*/ 1 h 18"/>
                  <a:gd name="T20" fmla="*/ 3 w 17"/>
                  <a:gd name="T21" fmla="*/ 2 h 18"/>
                  <a:gd name="T22" fmla="*/ 1 w 17"/>
                  <a:gd name="T23" fmla="*/ 5 h 18"/>
                  <a:gd name="T24" fmla="*/ 0 w 17"/>
                  <a:gd name="T25" fmla="*/ 9 h 18"/>
                  <a:gd name="T26" fmla="*/ 1 w 17"/>
                  <a:gd name="T27" fmla="*/ 12 h 18"/>
                  <a:gd name="T28" fmla="*/ 3 w 17"/>
                  <a:gd name="T29" fmla="*/ 15 h 18"/>
                  <a:gd name="T30" fmla="*/ 5 w 17"/>
                  <a:gd name="T31" fmla="*/ 16 h 18"/>
                  <a:gd name="T32" fmla="*/ 8 w 17"/>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8"/>
                  <a:gd name="T53" fmla="*/ 17 w 17"/>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8">
                    <a:moveTo>
                      <a:pt x="8" y="17"/>
                    </a:moveTo>
                    <a:lnTo>
                      <a:pt x="11" y="16"/>
                    </a:lnTo>
                    <a:lnTo>
                      <a:pt x="14" y="15"/>
                    </a:lnTo>
                    <a:lnTo>
                      <a:pt x="15" y="12"/>
                    </a:lnTo>
                    <a:lnTo>
                      <a:pt x="16" y="9"/>
                    </a:lnTo>
                    <a:lnTo>
                      <a:pt x="15" y="5"/>
                    </a:lnTo>
                    <a:lnTo>
                      <a:pt x="14" y="2"/>
                    </a:lnTo>
                    <a:lnTo>
                      <a:pt x="11" y="1"/>
                    </a:lnTo>
                    <a:lnTo>
                      <a:pt x="8" y="0"/>
                    </a:lnTo>
                    <a:lnTo>
                      <a:pt x="5" y="1"/>
                    </a:lnTo>
                    <a:lnTo>
                      <a:pt x="3" y="2"/>
                    </a:lnTo>
                    <a:lnTo>
                      <a:pt x="1" y="5"/>
                    </a:lnTo>
                    <a:lnTo>
                      <a:pt x="0" y="9"/>
                    </a:lnTo>
                    <a:lnTo>
                      <a:pt x="1" y="12"/>
                    </a:lnTo>
                    <a:lnTo>
                      <a:pt x="3" y="15"/>
                    </a:lnTo>
                    <a:lnTo>
                      <a:pt x="5" y="16"/>
                    </a:lnTo>
                    <a:lnTo>
                      <a:pt x="8"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9" name="Freeform 33"/>
              <p:cNvSpPr>
                <a:spLocks/>
              </p:cNvSpPr>
              <p:nvPr/>
            </p:nvSpPr>
            <p:spPr bwMode="auto">
              <a:xfrm>
                <a:off x="2104" y="2023"/>
                <a:ext cx="49" cy="233"/>
              </a:xfrm>
              <a:custGeom>
                <a:avLst/>
                <a:gdLst>
                  <a:gd name="T0" fmla="*/ 15 w 49"/>
                  <a:gd name="T1" fmla="*/ 5 h 233"/>
                  <a:gd name="T2" fmla="*/ 14 w 49"/>
                  <a:gd name="T3" fmla="*/ 9 h 233"/>
                  <a:gd name="T4" fmla="*/ 10 w 49"/>
                  <a:gd name="T5" fmla="*/ 23 h 233"/>
                  <a:gd name="T6" fmla="*/ 6 w 49"/>
                  <a:gd name="T7" fmla="*/ 43 h 233"/>
                  <a:gd name="T8" fmla="*/ 2 w 49"/>
                  <a:gd name="T9" fmla="*/ 71 h 233"/>
                  <a:gd name="T10" fmla="*/ 0 w 49"/>
                  <a:gd name="T11" fmla="*/ 104 h 233"/>
                  <a:gd name="T12" fmla="*/ 0 w 49"/>
                  <a:gd name="T13" fmla="*/ 143 h 233"/>
                  <a:gd name="T14" fmla="*/ 4 w 49"/>
                  <a:gd name="T15" fmla="*/ 186 h 233"/>
                  <a:gd name="T16" fmla="*/ 13 w 49"/>
                  <a:gd name="T17" fmla="*/ 232 h 233"/>
                  <a:gd name="T18" fmla="*/ 46 w 49"/>
                  <a:gd name="T19" fmla="*/ 230 h 233"/>
                  <a:gd name="T20" fmla="*/ 45 w 49"/>
                  <a:gd name="T21" fmla="*/ 223 h 233"/>
                  <a:gd name="T22" fmla="*/ 42 w 49"/>
                  <a:gd name="T23" fmla="*/ 205 h 233"/>
                  <a:gd name="T24" fmla="*/ 38 w 49"/>
                  <a:gd name="T25" fmla="*/ 177 h 233"/>
                  <a:gd name="T26" fmla="*/ 34 w 49"/>
                  <a:gd name="T27" fmla="*/ 143 h 233"/>
                  <a:gd name="T28" fmla="*/ 32 w 49"/>
                  <a:gd name="T29" fmla="*/ 106 h 233"/>
                  <a:gd name="T30" fmla="*/ 33 w 49"/>
                  <a:gd name="T31" fmla="*/ 68 h 233"/>
                  <a:gd name="T32" fmla="*/ 38 w 49"/>
                  <a:gd name="T33" fmla="*/ 33 h 233"/>
                  <a:gd name="T34" fmla="*/ 48 w 49"/>
                  <a:gd name="T35" fmla="*/ 3 h 233"/>
                  <a:gd name="T36" fmla="*/ 48 w 49"/>
                  <a:gd name="T37" fmla="*/ 2 h 233"/>
                  <a:gd name="T38" fmla="*/ 48 w 49"/>
                  <a:gd name="T39" fmla="*/ 2 h 233"/>
                  <a:gd name="T40" fmla="*/ 47 w 49"/>
                  <a:gd name="T41" fmla="*/ 1 h 233"/>
                  <a:gd name="T42" fmla="*/ 45 w 49"/>
                  <a:gd name="T43" fmla="*/ 0 h 233"/>
                  <a:gd name="T44" fmla="*/ 41 w 49"/>
                  <a:gd name="T45" fmla="*/ 0 h 233"/>
                  <a:gd name="T46" fmla="*/ 35 w 49"/>
                  <a:gd name="T47" fmla="*/ 0 h 233"/>
                  <a:gd name="T48" fmla="*/ 27 w 49"/>
                  <a:gd name="T49" fmla="*/ 2 h 233"/>
                  <a:gd name="T50" fmla="*/ 15 w 49"/>
                  <a:gd name="T51" fmla="*/ 5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
                  <a:gd name="T79" fmla="*/ 0 h 233"/>
                  <a:gd name="T80" fmla="*/ 49 w 49"/>
                  <a:gd name="T81" fmla="*/ 233 h 2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 h="233">
                    <a:moveTo>
                      <a:pt x="15" y="5"/>
                    </a:moveTo>
                    <a:lnTo>
                      <a:pt x="14" y="9"/>
                    </a:lnTo>
                    <a:lnTo>
                      <a:pt x="10" y="23"/>
                    </a:lnTo>
                    <a:lnTo>
                      <a:pt x="6" y="43"/>
                    </a:lnTo>
                    <a:lnTo>
                      <a:pt x="2" y="71"/>
                    </a:lnTo>
                    <a:lnTo>
                      <a:pt x="0" y="104"/>
                    </a:lnTo>
                    <a:lnTo>
                      <a:pt x="0" y="143"/>
                    </a:lnTo>
                    <a:lnTo>
                      <a:pt x="4" y="186"/>
                    </a:lnTo>
                    <a:lnTo>
                      <a:pt x="13" y="232"/>
                    </a:lnTo>
                    <a:lnTo>
                      <a:pt x="46" y="230"/>
                    </a:lnTo>
                    <a:lnTo>
                      <a:pt x="45" y="223"/>
                    </a:lnTo>
                    <a:lnTo>
                      <a:pt x="42" y="205"/>
                    </a:lnTo>
                    <a:lnTo>
                      <a:pt x="38" y="177"/>
                    </a:lnTo>
                    <a:lnTo>
                      <a:pt x="34" y="143"/>
                    </a:lnTo>
                    <a:lnTo>
                      <a:pt x="32" y="106"/>
                    </a:lnTo>
                    <a:lnTo>
                      <a:pt x="33" y="68"/>
                    </a:lnTo>
                    <a:lnTo>
                      <a:pt x="38" y="33"/>
                    </a:lnTo>
                    <a:lnTo>
                      <a:pt x="48" y="3"/>
                    </a:lnTo>
                    <a:lnTo>
                      <a:pt x="48" y="2"/>
                    </a:lnTo>
                    <a:lnTo>
                      <a:pt x="47" y="1"/>
                    </a:lnTo>
                    <a:lnTo>
                      <a:pt x="45" y="0"/>
                    </a:lnTo>
                    <a:lnTo>
                      <a:pt x="41" y="0"/>
                    </a:lnTo>
                    <a:lnTo>
                      <a:pt x="35" y="0"/>
                    </a:lnTo>
                    <a:lnTo>
                      <a:pt x="27" y="2"/>
                    </a:lnTo>
                    <a:lnTo>
                      <a:pt x="1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2" name="Freeform 34"/>
              <p:cNvSpPr>
                <a:spLocks/>
              </p:cNvSpPr>
              <p:nvPr/>
            </p:nvSpPr>
            <p:spPr bwMode="auto">
              <a:xfrm>
                <a:off x="2349" y="1994"/>
                <a:ext cx="66" cy="260"/>
              </a:xfrm>
              <a:custGeom>
                <a:avLst/>
                <a:gdLst>
                  <a:gd name="T0" fmla="*/ 65 w 66"/>
                  <a:gd name="T1" fmla="*/ 2 h 260"/>
                  <a:gd name="T2" fmla="*/ 63 w 66"/>
                  <a:gd name="T3" fmla="*/ 3 h 260"/>
                  <a:gd name="T4" fmla="*/ 59 w 66"/>
                  <a:gd name="T5" fmla="*/ 10 h 260"/>
                  <a:gd name="T6" fmla="*/ 53 w 66"/>
                  <a:gd name="T7" fmla="*/ 24 h 260"/>
                  <a:gd name="T8" fmla="*/ 48 w 66"/>
                  <a:gd name="T9" fmla="*/ 46 h 260"/>
                  <a:gd name="T10" fmla="*/ 43 w 66"/>
                  <a:gd name="T11" fmla="*/ 78 h 260"/>
                  <a:gd name="T12" fmla="*/ 41 w 66"/>
                  <a:gd name="T13" fmla="*/ 124 h 260"/>
                  <a:gd name="T14" fmla="*/ 42 w 66"/>
                  <a:gd name="T15" fmla="*/ 183 h 260"/>
                  <a:gd name="T16" fmla="*/ 48 w 66"/>
                  <a:gd name="T17" fmla="*/ 259 h 260"/>
                  <a:gd name="T18" fmla="*/ 12 w 66"/>
                  <a:gd name="T19" fmla="*/ 259 h 260"/>
                  <a:gd name="T20" fmla="*/ 10 w 66"/>
                  <a:gd name="T21" fmla="*/ 251 h 260"/>
                  <a:gd name="T22" fmla="*/ 7 w 66"/>
                  <a:gd name="T23" fmla="*/ 230 h 260"/>
                  <a:gd name="T24" fmla="*/ 4 w 66"/>
                  <a:gd name="T25" fmla="*/ 199 h 260"/>
                  <a:gd name="T26" fmla="*/ 1 w 66"/>
                  <a:gd name="T27" fmla="*/ 161 h 260"/>
                  <a:gd name="T28" fmla="*/ 0 w 66"/>
                  <a:gd name="T29" fmla="*/ 119 h 260"/>
                  <a:gd name="T30" fmla="*/ 2 w 66"/>
                  <a:gd name="T31" fmla="*/ 75 h 260"/>
                  <a:gd name="T32" fmla="*/ 9 w 66"/>
                  <a:gd name="T33" fmla="*/ 35 h 260"/>
                  <a:gd name="T34" fmla="*/ 21 w 66"/>
                  <a:gd name="T35" fmla="*/ 0 h 260"/>
                  <a:gd name="T36" fmla="*/ 65 w 66"/>
                  <a:gd name="T37" fmla="*/ 2 h 2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260"/>
                  <a:gd name="T59" fmla="*/ 66 w 66"/>
                  <a:gd name="T60" fmla="*/ 260 h 2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260">
                    <a:moveTo>
                      <a:pt x="65" y="2"/>
                    </a:moveTo>
                    <a:lnTo>
                      <a:pt x="63" y="3"/>
                    </a:lnTo>
                    <a:lnTo>
                      <a:pt x="59" y="10"/>
                    </a:lnTo>
                    <a:lnTo>
                      <a:pt x="53" y="24"/>
                    </a:lnTo>
                    <a:lnTo>
                      <a:pt x="48" y="46"/>
                    </a:lnTo>
                    <a:lnTo>
                      <a:pt x="43" y="78"/>
                    </a:lnTo>
                    <a:lnTo>
                      <a:pt x="41" y="124"/>
                    </a:lnTo>
                    <a:lnTo>
                      <a:pt x="42" y="183"/>
                    </a:lnTo>
                    <a:lnTo>
                      <a:pt x="48" y="259"/>
                    </a:lnTo>
                    <a:lnTo>
                      <a:pt x="12" y="259"/>
                    </a:lnTo>
                    <a:lnTo>
                      <a:pt x="10" y="251"/>
                    </a:lnTo>
                    <a:lnTo>
                      <a:pt x="7" y="230"/>
                    </a:lnTo>
                    <a:lnTo>
                      <a:pt x="4" y="199"/>
                    </a:lnTo>
                    <a:lnTo>
                      <a:pt x="1" y="161"/>
                    </a:lnTo>
                    <a:lnTo>
                      <a:pt x="0" y="119"/>
                    </a:lnTo>
                    <a:lnTo>
                      <a:pt x="2" y="75"/>
                    </a:lnTo>
                    <a:lnTo>
                      <a:pt x="9" y="35"/>
                    </a:lnTo>
                    <a:lnTo>
                      <a:pt x="21" y="0"/>
                    </a:lnTo>
                    <a:lnTo>
                      <a:pt x="6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3" name="Freeform 35"/>
              <p:cNvSpPr>
                <a:spLocks/>
              </p:cNvSpPr>
              <p:nvPr/>
            </p:nvSpPr>
            <p:spPr bwMode="auto">
              <a:xfrm>
                <a:off x="2106" y="2037"/>
                <a:ext cx="42" cy="204"/>
              </a:xfrm>
              <a:custGeom>
                <a:avLst/>
                <a:gdLst>
                  <a:gd name="T0" fmla="*/ 13 w 42"/>
                  <a:gd name="T1" fmla="*/ 4 h 204"/>
                  <a:gd name="T2" fmla="*/ 12 w 42"/>
                  <a:gd name="T3" fmla="*/ 8 h 204"/>
                  <a:gd name="T4" fmla="*/ 9 w 42"/>
                  <a:gd name="T5" fmla="*/ 19 h 204"/>
                  <a:gd name="T6" fmla="*/ 6 w 42"/>
                  <a:gd name="T7" fmla="*/ 38 h 204"/>
                  <a:gd name="T8" fmla="*/ 2 w 42"/>
                  <a:gd name="T9" fmla="*/ 62 h 204"/>
                  <a:gd name="T10" fmla="*/ 0 w 42"/>
                  <a:gd name="T11" fmla="*/ 91 h 204"/>
                  <a:gd name="T12" fmla="*/ 0 w 42"/>
                  <a:gd name="T13" fmla="*/ 125 h 204"/>
                  <a:gd name="T14" fmla="*/ 4 w 42"/>
                  <a:gd name="T15" fmla="*/ 162 h 204"/>
                  <a:gd name="T16" fmla="*/ 11 w 42"/>
                  <a:gd name="T17" fmla="*/ 203 h 204"/>
                  <a:gd name="T18" fmla="*/ 40 w 42"/>
                  <a:gd name="T19" fmla="*/ 201 h 204"/>
                  <a:gd name="T20" fmla="*/ 38 w 42"/>
                  <a:gd name="T21" fmla="*/ 195 h 204"/>
                  <a:gd name="T22" fmla="*/ 36 w 42"/>
                  <a:gd name="T23" fmla="*/ 179 h 204"/>
                  <a:gd name="T24" fmla="*/ 32 w 42"/>
                  <a:gd name="T25" fmla="*/ 154 h 204"/>
                  <a:gd name="T26" fmla="*/ 29 w 42"/>
                  <a:gd name="T27" fmla="*/ 125 h 204"/>
                  <a:gd name="T28" fmla="*/ 28 w 42"/>
                  <a:gd name="T29" fmla="*/ 92 h 204"/>
                  <a:gd name="T30" fmla="*/ 28 w 42"/>
                  <a:gd name="T31" fmla="*/ 59 h 204"/>
                  <a:gd name="T32" fmla="*/ 32 w 42"/>
                  <a:gd name="T33" fmla="*/ 28 h 204"/>
                  <a:gd name="T34" fmla="*/ 41 w 42"/>
                  <a:gd name="T35" fmla="*/ 2 h 204"/>
                  <a:gd name="T36" fmla="*/ 41 w 42"/>
                  <a:gd name="T37" fmla="*/ 2 h 204"/>
                  <a:gd name="T38" fmla="*/ 41 w 42"/>
                  <a:gd name="T39" fmla="*/ 1 h 204"/>
                  <a:gd name="T40" fmla="*/ 40 w 42"/>
                  <a:gd name="T41" fmla="*/ 1 h 204"/>
                  <a:gd name="T42" fmla="*/ 39 w 42"/>
                  <a:gd name="T43" fmla="*/ 0 h 204"/>
                  <a:gd name="T44" fmla="*/ 36 w 42"/>
                  <a:gd name="T45" fmla="*/ 0 h 204"/>
                  <a:gd name="T46" fmla="*/ 30 w 42"/>
                  <a:gd name="T47" fmla="*/ 0 h 204"/>
                  <a:gd name="T48" fmla="*/ 23 w 42"/>
                  <a:gd name="T49" fmla="*/ 2 h 204"/>
                  <a:gd name="T50" fmla="*/ 13 w 42"/>
                  <a:gd name="T51" fmla="*/ 4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04"/>
                  <a:gd name="T80" fmla="*/ 42 w 42"/>
                  <a:gd name="T81" fmla="*/ 204 h 20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04">
                    <a:moveTo>
                      <a:pt x="13" y="4"/>
                    </a:moveTo>
                    <a:lnTo>
                      <a:pt x="12" y="8"/>
                    </a:lnTo>
                    <a:lnTo>
                      <a:pt x="9" y="19"/>
                    </a:lnTo>
                    <a:lnTo>
                      <a:pt x="6" y="38"/>
                    </a:lnTo>
                    <a:lnTo>
                      <a:pt x="2" y="62"/>
                    </a:lnTo>
                    <a:lnTo>
                      <a:pt x="0" y="91"/>
                    </a:lnTo>
                    <a:lnTo>
                      <a:pt x="0" y="125"/>
                    </a:lnTo>
                    <a:lnTo>
                      <a:pt x="4" y="162"/>
                    </a:lnTo>
                    <a:lnTo>
                      <a:pt x="11" y="203"/>
                    </a:lnTo>
                    <a:lnTo>
                      <a:pt x="40" y="201"/>
                    </a:lnTo>
                    <a:lnTo>
                      <a:pt x="38" y="195"/>
                    </a:lnTo>
                    <a:lnTo>
                      <a:pt x="36" y="179"/>
                    </a:lnTo>
                    <a:lnTo>
                      <a:pt x="32" y="154"/>
                    </a:lnTo>
                    <a:lnTo>
                      <a:pt x="29" y="125"/>
                    </a:lnTo>
                    <a:lnTo>
                      <a:pt x="28" y="92"/>
                    </a:lnTo>
                    <a:lnTo>
                      <a:pt x="28" y="59"/>
                    </a:lnTo>
                    <a:lnTo>
                      <a:pt x="32" y="28"/>
                    </a:lnTo>
                    <a:lnTo>
                      <a:pt x="41" y="2"/>
                    </a:lnTo>
                    <a:lnTo>
                      <a:pt x="41" y="1"/>
                    </a:lnTo>
                    <a:lnTo>
                      <a:pt x="40" y="1"/>
                    </a:lnTo>
                    <a:lnTo>
                      <a:pt x="39" y="0"/>
                    </a:lnTo>
                    <a:lnTo>
                      <a:pt x="36" y="0"/>
                    </a:lnTo>
                    <a:lnTo>
                      <a:pt x="30" y="0"/>
                    </a:lnTo>
                    <a:lnTo>
                      <a:pt x="23" y="2"/>
                    </a:lnTo>
                    <a:lnTo>
                      <a:pt x="1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4" name="Freeform 36"/>
              <p:cNvSpPr>
                <a:spLocks/>
              </p:cNvSpPr>
              <p:nvPr/>
            </p:nvSpPr>
            <p:spPr bwMode="auto">
              <a:xfrm>
                <a:off x="2107" y="2051"/>
                <a:ext cx="37" cy="173"/>
              </a:xfrm>
              <a:custGeom>
                <a:avLst/>
                <a:gdLst>
                  <a:gd name="T0" fmla="*/ 11 w 37"/>
                  <a:gd name="T1" fmla="*/ 3 h 173"/>
                  <a:gd name="T2" fmla="*/ 10 w 37"/>
                  <a:gd name="T3" fmla="*/ 6 h 173"/>
                  <a:gd name="T4" fmla="*/ 7 w 37"/>
                  <a:gd name="T5" fmla="*/ 16 h 173"/>
                  <a:gd name="T6" fmla="*/ 5 w 37"/>
                  <a:gd name="T7" fmla="*/ 32 h 173"/>
                  <a:gd name="T8" fmla="*/ 2 w 37"/>
                  <a:gd name="T9" fmla="*/ 52 h 173"/>
                  <a:gd name="T10" fmla="*/ 0 w 37"/>
                  <a:gd name="T11" fmla="*/ 77 h 173"/>
                  <a:gd name="T12" fmla="*/ 0 w 37"/>
                  <a:gd name="T13" fmla="*/ 106 h 173"/>
                  <a:gd name="T14" fmla="*/ 3 w 37"/>
                  <a:gd name="T15" fmla="*/ 138 h 173"/>
                  <a:gd name="T16" fmla="*/ 10 w 37"/>
                  <a:gd name="T17" fmla="*/ 172 h 173"/>
                  <a:gd name="T18" fmla="*/ 35 w 37"/>
                  <a:gd name="T19" fmla="*/ 170 h 173"/>
                  <a:gd name="T20" fmla="*/ 34 w 37"/>
                  <a:gd name="T21" fmla="*/ 165 h 173"/>
                  <a:gd name="T22" fmla="*/ 31 w 37"/>
                  <a:gd name="T23" fmla="*/ 151 h 173"/>
                  <a:gd name="T24" fmla="*/ 28 w 37"/>
                  <a:gd name="T25" fmla="*/ 131 h 173"/>
                  <a:gd name="T26" fmla="*/ 25 w 37"/>
                  <a:gd name="T27" fmla="*/ 106 h 173"/>
                  <a:gd name="T28" fmla="*/ 24 w 37"/>
                  <a:gd name="T29" fmla="*/ 78 h 173"/>
                  <a:gd name="T30" fmla="*/ 25 w 37"/>
                  <a:gd name="T31" fmla="*/ 50 h 173"/>
                  <a:gd name="T32" fmla="*/ 28 w 37"/>
                  <a:gd name="T33" fmla="*/ 24 h 173"/>
                  <a:gd name="T34" fmla="*/ 36 w 37"/>
                  <a:gd name="T35" fmla="*/ 2 h 173"/>
                  <a:gd name="T36" fmla="*/ 36 w 37"/>
                  <a:gd name="T37" fmla="*/ 2 h 173"/>
                  <a:gd name="T38" fmla="*/ 36 w 37"/>
                  <a:gd name="T39" fmla="*/ 1 h 173"/>
                  <a:gd name="T40" fmla="*/ 35 w 37"/>
                  <a:gd name="T41" fmla="*/ 1 h 173"/>
                  <a:gd name="T42" fmla="*/ 34 w 37"/>
                  <a:gd name="T43" fmla="*/ 0 h 173"/>
                  <a:gd name="T44" fmla="*/ 31 w 37"/>
                  <a:gd name="T45" fmla="*/ 0 h 173"/>
                  <a:gd name="T46" fmla="*/ 27 w 37"/>
                  <a:gd name="T47" fmla="*/ 0 h 173"/>
                  <a:gd name="T48" fmla="*/ 20 w 37"/>
                  <a:gd name="T49" fmla="*/ 1 h 173"/>
                  <a:gd name="T50" fmla="*/ 11 w 37"/>
                  <a:gd name="T51" fmla="*/ 3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
                  <a:gd name="T79" fmla="*/ 0 h 173"/>
                  <a:gd name="T80" fmla="*/ 37 w 37"/>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 h="173">
                    <a:moveTo>
                      <a:pt x="11" y="3"/>
                    </a:moveTo>
                    <a:lnTo>
                      <a:pt x="10" y="6"/>
                    </a:lnTo>
                    <a:lnTo>
                      <a:pt x="7" y="16"/>
                    </a:lnTo>
                    <a:lnTo>
                      <a:pt x="5" y="32"/>
                    </a:lnTo>
                    <a:lnTo>
                      <a:pt x="2" y="52"/>
                    </a:lnTo>
                    <a:lnTo>
                      <a:pt x="0" y="77"/>
                    </a:lnTo>
                    <a:lnTo>
                      <a:pt x="0" y="106"/>
                    </a:lnTo>
                    <a:lnTo>
                      <a:pt x="3" y="138"/>
                    </a:lnTo>
                    <a:lnTo>
                      <a:pt x="10" y="172"/>
                    </a:lnTo>
                    <a:lnTo>
                      <a:pt x="35" y="170"/>
                    </a:lnTo>
                    <a:lnTo>
                      <a:pt x="34" y="165"/>
                    </a:lnTo>
                    <a:lnTo>
                      <a:pt x="31" y="151"/>
                    </a:lnTo>
                    <a:lnTo>
                      <a:pt x="28" y="131"/>
                    </a:lnTo>
                    <a:lnTo>
                      <a:pt x="25" y="106"/>
                    </a:lnTo>
                    <a:lnTo>
                      <a:pt x="24" y="78"/>
                    </a:lnTo>
                    <a:lnTo>
                      <a:pt x="25" y="50"/>
                    </a:lnTo>
                    <a:lnTo>
                      <a:pt x="28" y="24"/>
                    </a:lnTo>
                    <a:lnTo>
                      <a:pt x="36" y="2"/>
                    </a:lnTo>
                    <a:lnTo>
                      <a:pt x="36" y="1"/>
                    </a:lnTo>
                    <a:lnTo>
                      <a:pt x="35" y="1"/>
                    </a:lnTo>
                    <a:lnTo>
                      <a:pt x="34" y="0"/>
                    </a:lnTo>
                    <a:lnTo>
                      <a:pt x="31" y="0"/>
                    </a:lnTo>
                    <a:lnTo>
                      <a:pt x="27" y="0"/>
                    </a:lnTo>
                    <a:lnTo>
                      <a:pt x="20" y="1"/>
                    </a:lnTo>
                    <a:lnTo>
                      <a:pt x="11"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5" name="Freeform 37"/>
              <p:cNvSpPr>
                <a:spLocks/>
              </p:cNvSpPr>
              <p:nvPr/>
            </p:nvSpPr>
            <p:spPr bwMode="auto">
              <a:xfrm>
                <a:off x="2109" y="2064"/>
                <a:ext cx="31" cy="144"/>
              </a:xfrm>
              <a:custGeom>
                <a:avLst/>
                <a:gdLst>
                  <a:gd name="T0" fmla="*/ 9 w 31"/>
                  <a:gd name="T1" fmla="*/ 3 h 144"/>
                  <a:gd name="T2" fmla="*/ 8 w 31"/>
                  <a:gd name="T3" fmla="*/ 5 h 144"/>
                  <a:gd name="T4" fmla="*/ 6 w 31"/>
                  <a:gd name="T5" fmla="*/ 14 h 144"/>
                  <a:gd name="T6" fmla="*/ 4 w 31"/>
                  <a:gd name="T7" fmla="*/ 26 h 144"/>
                  <a:gd name="T8" fmla="*/ 1 w 31"/>
                  <a:gd name="T9" fmla="*/ 43 h 144"/>
                  <a:gd name="T10" fmla="*/ 0 w 31"/>
                  <a:gd name="T11" fmla="*/ 64 h 144"/>
                  <a:gd name="T12" fmla="*/ 0 w 31"/>
                  <a:gd name="T13" fmla="*/ 88 h 144"/>
                  <a:gd name="T14" fmla="*/ 3 w 31"/>
                  <a:gd name="T15" fmla="*/ 114 h 144"/>
                  <a:gd name="T16" fmla="*/ 8 w 31"/>
                  <a:gd name="T17" fmla="*/ 143 h 144"/>
                  <a:gd name="T18" fmla="*/ 29 w 31"/>
                  <a:gd name="T19" fmla="*/ 142 h 144"/>
                  <a:gd name="T20" fmla="*/ 28 w 31"/>
                  <a:gd name="T21" fmla="*/ 138 h 144"/>
                  <a:gd name="T22" fmla="*/ 26 w 31"/>
                  <a:gd name="T23" fmla="*/ 126 h 144"/>
                  <a:gd name="T24" fmla="*/ 23 w 31"/>
                  <a:gd name="T25" fmla="*/ 109 h 144"/>
                  <a:gd name="T26" fmla="*/ 21 w 31"/>
                  <a:gd name="T27" fmla="*/ 88 h 144"/>
                  <a:gd name="T28" fmla="*/ 20 w 31"/>
                  <a:gd name="T29" fmla="*/ 65 h 144"/>
                  <a:gd name="T30" fmla="*/ 21 w 31"/>
                  <a:gd name="T31" fmla="*/ 42 h 144"/>
                  <a:gd name="T32" fmla="*/ 24 w 31"/>
                  <a:gd name="T33" fmla="*/ 20 h 144"/>
                  <a:gd name="T34" fmla="*/ 30 w 31"/>
                  <a:gd name="T35" fmla="*/ 2 h 144"/>
                  <a:gd name="T36" fmla="*/ 30 w 31"/>
                  <a:gd name="T37" fmla="*/ 1 h 144"/>
                  <a:gd name="T38" fmla="*/ 30 w 31"/>
                  <a:gd name="T39" fmla="*/ 1 h 144"/>
                  <a:gd name="T40" fmla="*/ 29 w 31"/>
                  <a:gd name="T41" fmla="*/ 0 h 144"/>
                  <a:gd name="T42" fmla="*/ 28 w 31"/>
                  <a:gd name="T43" fmla="*/ 0 h 144"/>
                  <a:gd name="T44" fmla="*/ 26 w 31"/>
                  <a:gd name="T45" fmla="*/ 0 h 144"/>
                  <a:gd name="T46" fmla="*/ 22 w 31"/>
                  <a:gd name="T47" fmla="*/ 0 h 144"/>
                  <a:gd name="T48" fmla="*/ 17 w 31"/>
                  <a:gd name="T49" fmla="*/ 1 h 144"/>
                  <a:gd name="T50" fmla="*/ 9 w 31"/>
                  <a:gd name="T51" fmla="*/ 3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
                  <a:gd name="T79" fmla="*/ 0 h 144"/>
                  <a:gd name="T80" fmla="*/ 31 w 31"/>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 h="144">
                    <a:moveTo>
                      <a:pt x="9" y="3"/>
                    </a:moveTo>
                    <a:lnTo>
                      <a:pt x="8" y="5"/>
                    </a:lnTo>
                    <a:lnTo>
                      <a:pt x="6" y="14"/>
                    </a:lnTo>
                    <a:lnTo>
                      <a:pt x="4" y="26"/>
                    </a:lnTo>
                    <a:lnTo>
                      <a:pt x="1" y="43"/>
                    </a:lnTo>
                    <a:lnTo>
                      <a:pt x="0" y="64"/>
                    </a:lnTo>
                    <a:lnTo>
                      <a:pt x="0" y="88"/>
                    </a:lnTo>
                    <a:lnTo>
                      <a:pt x="3" y="114"/>
                    </a:lnTo>
                    <a:lnTo>
                      <a:pt x="8" y="143"/>
                    </a:lnTo>
                    <a:lnTo>
                      <a:pt x="29" y="142"/>
                    </a:lnTo>
                    <a:lnTo>
                      <a:pt x="28" y="138"/>
                    </a:lnTo>
                    <a:lnTo>
                      <a:pt x="26" y="126"/>
                    </a:lnTo>
                    <a:lnTo>
                      <a:pt x="23" y="109"/>
                    </a:lnTo>
                    <a:lnTo>
                      <a:pt x="21" y="88"/>
                    </a:lnTo>
                    <a:lnTo>
                      <a:pt x="20" y="65"/>
                    </a:lnTo>
                    <a:lnTo>
                      <a:pt x="21" y="42"/>
                    </a:lnTo>
                    <a:lnTo>
                      <a:pt x="24" y="20"/>
                    </a:lnTo>
                    <a:lnTo>
                      <a:pt x="30" y="2"/>
                    </a:lnTo>
                    <a:lnTo>
                      <a:pt x="30" y="1"/>
                    </a:lnTo>
                    <a:lnTo>
                      <a:pt x="29" y="0"/>
                    </a:lnTo>
                    <a:lnTo>
                      <a:pt x="28" y="0"/>
                    </a:lnTo>
                    <a:lnTo>
                      <a:pt x="26" y="0"/>
                    </a:lnTo>
                    <a:lnTo>
                      <a:pt x="22" y="0"/>
                    </a:lnTo>
                    <a:lnTo>
                      <a:pt x="17" y="1"/>
                    </a:lnTo>
                    <a:lnTo>
                      <a:pt x="9"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6" name="Freeform 38"/>
              <p:cNvSpPr>
                <a:spLocks/>
              </p:cNvSpPr>
              <p:nvPr/>
            </p:nvSpPr>
            <p:spPr bwMode="auto">
              <a:xfrm>
                <a:off x="2110" y="2078"/>
                <a:ext cx="25" cy="114"/>
              </a:xfrm>
              <a:custGeom>
                <a:avLst/>
                <a:gdLst>
                  <a:gd name="T0" fmla="*/ 7 w 25"/>
                  <a:gd name="T1" fmla="*/ 2 h 114"/>
                  <a:gd name="T2" fmla="*/ 7 w 25"/>
                  <a:gd name="T3" fmla="*/ 5 h 114"/>
                  <a:gd name="T4" fmla="*/ 5 w 25"/>
                  <a:gd name="T5" fmla="*/ 11 h 114"/>
                  <a:gd name="T6" fmla="*/ 3 w 25"/>
                  <a:gd name="T7" fmla="*/ 21 h 114"/>
                  <a:gd name="T8" fmla="*/ 1 w 25"/>
                  <a:gd name="T9" fmla="*/ 34 h 114"/>
                  <a:gd name="T10" fmla="*/ 0 w 25"/>
                  <a:gd name="T11" fmla="*/ 50 h 114"/>
                  <a:gd name="T12" fmla="*/ 0 w 25"/>
                  <a:gd name="T13" fmla="*/ 70 h 114"/>
                  <a:gd name="T14" fmla="*/ 2 w 25"/>
                  <a:gd name="T15" fmla="*/ 91 h 114"/>
                  <a:gd name="T16" fmla="*/ 7 w 25"/>
                  <a:gd name="T17" fmla="*/ 113 h 114"/>
                  <a:gd name="T18" fmla="*/ 23 w 25"/>
                  <a:gd name="T19" fmla="*/ 112 h 114"/>
                  <a:gd name="T20" fmla="*/ 22 w 25"/>
                  <a:gd name="T21" fmla="*/ 109 h 114"/>
                  <a:gd name="T22" fmla="*/ 21 w 25"/>
                  <a:gd name="T23" fmla="*/ 99 h 114"/>
                  <a:gd name="T24" fmla="*/ 19 w 25"/>
                  <a:gd name="T25" fmla="*/ 86 h 114"/>
                  <a:gd name="T26" fmla="*/ 17 w 25"/>
                  <a:gd name="T27" fmla="*/ 70 h 114"/>
                  <a:gd name="T28" fmla="*/ 16 w 25"/>
                  <a:gd name="T29" fmla="*/ 52 h 114"/>
                  <a:gd name="T30" fmla="*/ 17 w 25"/>
                  <a:gd name="T31" fmla="*/ 33 h 114"/>
                  <a:gd name="T32" fmla="*/ 19 w 25"/>
                  <a:gd name="T33" fmla="*/ 16 h 114"/>
                  <a:gd name="T34" fmla="*/ 24 w 25"/>
                  <a:gd name="T35" fmla="*/ 2 h 114"/>
                  <a:gd name="T36" fmla="*/ 24 w 25"/>
                  <a:gd name="T37" fmla="*/ 1 h 114"/>
                  <a:gd name="T38" fmla="*/ 24 w 25"/>
                  <a:gd name="T39" fmla="*/ 0 h 114"/>
                  <a:gd name="T40" fmla="*/ 22 w 25"/>
                  <a:gd name="T41" fmla="*/ 0 h 114"/>
                  <a:gd name="T42" fmla="*/ 21 w 25"/>
                  <a:gd name="T43" fmla="*/ 0 h 114"/>
                  <a:gd name="T44" fmla="*/ 17 w 25"/>
                  <a:gd name="T45" fmla="*/ 0 h 114"/>
                  <a:gd name="T46" fmla="*/ 13 w 25"/>
                  <a:gd name="T47" fmla="*/ 1 h 114"/>
                  <a:gd name="T48" fmla="*/ 7 w 25"/>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14"/>
                  <a:gd name="T77" fmla="*/ 25 w 25"/>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14">
                    <a:moveTo>
                      <a:pt x="7" y="2"/>
                    </a:moveTo>
                    <a:lnTo>
                      <a:pt x="7" y="5"/>
                    </a:lnTo>
                    <a:lnTo>
                      <a:pt x="5" y="11"/>
                    </a:lnTo>
                    <a:lnTo>
                      <a:pt x="3" y="21"/>
                    </a:lnTo>
                    <a:lnTo>
                      <a:pt x="1" y="34"/>
                    </a:lnTo>
                    <a:lnTo>
                      <a:pt x="0" y="50"/>
                    </a:lnTo>
                    <a:lnTo>
                      <a:pt x="0" y="70"/>
                    </a:lnTo>
                    <a:lnTo>
                      <a:pt x="2" y="91"/>
                    </a:lnTo>
                    <a:lnTo>
                      <a:pt x="7" y="113"/>
                    </a:lnTo>
                    <a:lnTo>
                      <a:pt x="23" y="112"/>
                    </a:lnTo>
                    <a:lnTo>
                      <a:pt x="22" y="109"/>
                    </a:lnTo>
                    <a:lnTo>
                      <a:pt x="21" y="99"/>
                    </a:lnTo>
                    <a:lnTo>
                      <a:pt x="19" y="86"/>
                    </a:lnTo>
                    <a:lnTo>
                      <a:pt x="17" y="70"/>
                    </a:lnTo>
                    <a:lnTo>
                      <a:pt x="16" y="52"/>
                    </a:lnTo>
                    <a:lnTo>
                      <a:pt x="17" y="33"/>
                    </a:lnTo>
                    <a:lnTo>
                      <a:pt x="19" y="16"/>
                    </a:lnTo>
                    <a:lnTo>
                      <a:pt x="24" y="2"/>
                    </a:lnTo>
                    <a:lnTo>
                      <a:pt x="24" y="1"/>
                    </a:lnTo>
                    <a:lnTo>
                      <a:pt x="24" y="0"/>
                    </a:lnTo>
                    <a:lnTo>
                      <a:pt x="22" y="0"/>
                    </a:lnTo>
                    <a:lnTo>
                      <a:pt x="21" y="0"/>
                    </a:lnTo>
                    <a:lnTo>
                      <a:pt x="17" y="0"/>
                    </a:lnTo>
                    <a:lnTo>
                      <a:pt x="13" y="1"/>
                    </a:lnTo>
                    <a:lnTo>
                      <a:pt x="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7" name="Freeform 39"/>
              <p:cNvSpPr>
                <a:spLocks/>
              </p:cNvSpPr>
              <p:nvPr/>
            </p:nvSpPr>
            <p:spPr bwMode="auto">
              <a:xfrm>
                <a:off x="2112" y="2092"/>
                <a:ext cx="18" cy="84"/>
              </a:xfrm>
              <a:custGeom>
                <a:avLst/>
                <a:gdLst>
                  <a:gd name="T0" fmla="*/ 5 w 18"/>
                  <a:gd name="T1" fmla="*/ 2 h 84"/>
                  <a:gd name="T2" fmla="*/ 5 w 18"/>
                  <a:gd name="T3" fmla="*/ 3 h 84"/>
                  <a:gd name="T4" fmla="*/ 4 w 18"/>
                  <a:gd name="T5" fmla="*/ 8 h 84"/>
                  <a:gd name="T6" fmla="*/ 2 w 18"/>
                  <a:gd name="T7" fmla="*/ 15 h 84"/>
                  <a:gd name="T8" fmla="*/ 1 w 18"/>
                  <a:gd name="T9" fmla="*/ 25 h 84"/>
                  <a:gd name="T10" fmla="*/ 0 w 18"/>
                  <a:gd name="T11" fmla="*/ 37 h 84"/>
                  <a:gd name="T12" fmla="*/ 0 w 18"/>
                  <a:gd name="T13" fmla="*/ 51 h 84"/>
                  <a:gd name="T14" fmla="*/ 1 w 18"/>
                  <a:gd name="T15" fmla="*/ 66 h 84"/>
                  <a:gd name="T16" fmla="*/ 5 w 18"/>
                  <a:gd name="T17" fmla="*/ 83 h 84"/>
                  <a:gd name="T18" fmla="*/ 16 w 18"/>
                  <a:gd name="T19" fmla="*/ 82 h 84"/>
                  <a:gd name="T20" fmla="*/ 16 w 18"/>
                  <a:gd name="T21" fmla="*/ 80 h 84"/>
                  <a:gd name="T22" fmla="*/ 15 w 18"/>
                  <a:gd name="T23" fmla="*/ 73 h 84"/>
                  <a:gd name="T24" fmla="*/ 13 w 18"/>
                  <a:gd name="T25" fmla="*/ 63 h 84"/>
                  <a:gd name="T26" fmla="*/ 12 w 18"/>
                  <a:gd name="T27" fmla="*/ 51 h 84"/>
                  <a:gd name="T28" fmla="*/ 11 w 18"/>
                  <a:gd name="T29" fmla="*/ 38 h 84"/>
                  <a:gd name="T30" fmla="*/ 12 w 18"/>
                  <a:gd name="T31" fmla="*/ 24 h 84"/>
                  <a:gd name="T32" fmla="*/ 13 w 18"/>
                  <a:gd name="T33" fmla="*/ 11 h 84"/>
                  <a:gd name="T34" fmla="*/ 17 w 18"/>
                  <a:gd name="T35" fmla="*/ 1 h 84"/>
                  <a:gd name="T36" fmla="*/ 17 w 18"/>
                  <a:gd name="T37" fmla="*/ 1 h 84"/>
                  <a:gd name="T38" fmla="*/ 17 w 18"/>
                  <a:gd name="T39" fmla="*/ 0 h 84"/>
                  <a:gd name="T40" fmla="*/ 16 w 18"/>
                  <a:gd name="T41" fmla="*/ 0 h 84"/>
                  <a:gd name="T42" fmla="*/ 15 w 18"/>
                  <a:gd name="T43" fmla="*/ 0 h 84"/>
                  <a:gd name="T44" fmla="*/ 13 w 18"/>
                  <a:gd name="T45" fmla="*/ 0 h 84"/>
                  <a:gd name="T46" fmla="*/ 9 w 18"/>
                  <a:gd name="T47" fmla="*/ 1 h 84"/>
                  <a:gd name="T48" fmla="*/ 5 w 18"/>
                  <a:gd name="T49" fmla="*/ 2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
                  <a:gd name="T76" fmla="*/ 0 h 84"/>
                  <a:gd name="T77" fmla="*/ 18 w 1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 h="84">
                    <a:moveTo>
                      <a:pt x="5" y="2"/>
                    </a:moveTo>
                    <a:lnTo>
                      <a:pt x="5" y="3"/>
                    </a:lnTo>
                    <a:lnTo>
                      <a:pt x="4" y="8"/>
                    </a:lnTo>
                    <a:lnTo>
                      <a:pt x="2" y="15"/>
                    </a:lnTo>
                    <a:lnTo>
                      <a:pt x="1" y="25"/>
                    </a:lnTo>
                    <a:lnTo>
                      <a:pt x="0" y="37"/>
                    </a:lnTo>
                    <a:lnTo>
                      <a:pt x="0" y="51"/>
                    </a:lnTo>
                    <a:lnTo>
                      <a:pt x="1" y="66"/>
                    </a:lnTo>
                    <a:lnTo>
                      <a:pt x="5" y="83"/>
                    </a:lnTo>
                    <a:lnTo>
                      <a:pt x="16" y="82"/>
                    </a:lnTo>
                    <a:lnTo>
                      <a:pt x="16" y="80"/>
                    </a:lnTo>
                    <a:lnTo>
                      <a:pt x="15" y="73"/>
                    </a:lnTo>
                    <a:lnTo>
                      <a:pt x="13" y="63"/>
                    </a:lnTo>
                    <a:lnTo>
                      <a:pt x="12" y="51"/>
                    </a:lnTo>
                    <a:lnTo>
                      <a:pt x="11" y="38"/>
                    </a:lnTo>
                    <a:lnTo>
                      <a:pt x="12" y="24"/>
                    </a:lnTo>
                    <a:lnTo>
                      <a:pt x="13" y="11"/>
                    </a:lnTo>
                    <a:lnTo>
                      <a:pt x="17" y="1"/>
                    </a:lnTo>
                    <a:lnTo>
                      <a:pt x="17" y="0"/>
                    </a:lnTo>
                    <a:lnTo>
                      <a:pt x="16" y="0"/>
                    </a:lnTo>
                    <a:lnTo>
                      <a:pt x="15" y="0"/>
                    </a:lnTo>
                    <a:lnTo>
                      <a:pt x="13" y="0"/>
                    </a:lnTo>
                    <a:lnTo>
                      <a:pt x="9" y="1"/>
                    </a:lnTo>
                    <a:lnTo>
                      <a:pt x="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8" name="Freeform 40"/>
              <p:cNvSpPr>
                <a:spLocks/>
              </p:cNvSpPr>
              <p:nvPr/>
            </p:nvSpPr>
            <p:spPr bwMode="auto">
              <a:xfrm>
                <a:off x="2351" y="2010"/>
                <a:ext cx="58" cy="227"/>
              </a:xfrm>
              <a:custGeom>
                <a:avLst/>
                <a:gdLst>
                  <a:gd name="T0" fmla="*/ 57 w 58"/>
                  <a:gd name="T1" fmla="*/ 2 h 227"/>
                  <a:gd name="T2" fmla="*/ 56 w 58"/>
                  <a:gd name="T3" fmla="*/ 3 h 227"/>
                  <a:gd name="T4" fmla="*/ 52 w 58"/>
                  <a:gd name="T5" fmla="*/ 9 h 227"/>
                  <a:gd name="T6" fmla="*/ 47 w 58"/>
                  <a:gd name="T7" fmla="*/ 21 h 227"/>
                  <a:gd name="T8" fmla="*/ 42 w 58"/>
                  <a:gd name="T9" fmla="*/ 40 h 227"/>
                  <a:gd name="T10" fmla="*/ 38 w 58"/>
                  <a:gd name="T11" fmla="*/ 68 h 227"/>
                  <a:gd name="T12" fmla="*/ 36 w 58"/>
                  <a:gd name="T13" fmla="*/ 108 h 227"/>
                  <a:gd name="T14" fmla="*/ 37 w 58"/>
                  <a:gd name="T15" fmla="*/ 160 h 227"/>
                  <a:gd name="T16" fmla="*/ 43 w 58"/>
                  <a:gd name="T17" fmla="*/ 226 h 227"/>
                  <a:gd name="T18" fmla="*/ 10 w 58"/>
                  <a:gd name="T19" fmla="*/ 226 h 227"/>
                  <a:gd name="T20" fmla="*/ 10 w 58"/>
                  <a:gd name="T21" fmla="*/ 220 h 227"/>
                  <a:gd name="T22" fmla="*/ 7 w 58"/>
                  <a:gd name="T23" fmla="*/ 201 h 227"/>
                  <a:gd name="T24" fmla="*/ 4 w 58"/>
                  <a:gd name="T25" fmla="*/ 174 h 227"/>
                  <a:gd name="T26" fmla="*/ 1 w 58"/>
                  <a:gd name="T27" fmla="*/ 140 h 227"/>
                  <a:gd name="T28" fmla="*/ 0 w 58"/>
                  <a:gd name="T29" fmla="*/ 103 h 227"/>
                  <a:gd name="T30" fmla="*/ 2 w 58"/>
                  <a:gd name="T31" fmla="*/ 66 h 227"/>
                  <a:gd name="T32" fmla="*/ 8 w 58"/>
                  <a:gd name="T33" fmla="*/ 30 h 227"/>
                  <a:gd name="T34" fmla="*/ 18 w 58"/>
                  <a:gd name="T35" fmla="*/ 0 h 227"/>
                  <a:gd name="T36" fmla="*/ 57 w 58"/>
                  <a:gd name="T37" fmla="*/ 2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227"/>
                  <a:gd name="T59" fmla="*/ 58 w 58"/>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227">
                    <a:moveTo>
                      <a:pt x="57" y="2"/>
                    </a:moveTo>
                    <a:lnTo>
                      <a:pt x="56" y="3"/>
                    </a:lnTo>
                    <a:lnTo>
                      <a:pt x="52" y="9"/>
                    </a:lnTo>
                    <a:lnTo>
                      <a:pt x="47" y="21"/>
                    </a:lnTo>
                    <a:lnTo>
                      <a:pt x="42" y="40"/>
                    </a:lnTo>
                    <a:lnTo>
                      <a:pt x="38" y="68"/>
                    </a:lnTo>
                    <a:lnTo>
                      <a:pt x="36" y="108"/>
                    </a:lnTo>
                    <a:lnTo>
                      <a:pt x="37" y="160"/>
                    </a:lnTo>
                    <a:lnTo>
                      <a:pt x="43" y="226"/>
                    </a:lnTo>
                    <a:lnTo>
                      <a:pt x="10" y="226"/>
                    </a:lnTo>
                    <a:lnTo>
                      <a:pt x="10" y="220"/>
                    </a:lnTo>
                    <a:lnTo>
                      <a:pt x="7" y="201"/>
                    </a:lnTo>
                    <a:lnTo>
                      <a:pt x="4" y="174"/>
                    </a:lnTo>
                    <a:lnTo>
                      <a:pt x="1" y="140"/>
                    </a:lnTo>
                    <a:lnTo>
                      <a:pt x="0" y="103"/>
                    </a:lnTo>
                    <a:lnTo>
                      <a:pt x="2" y="66"/>
                    </a:lnTo>
                    <a:lnTo>
                      <a:pt x="8" y="30"/>
                    </a:lnTo>
                    <a:lnTo>
                      <a:pt x="18" y="0"/>
                    </a:lnTo>
                    <a:lnTo>
                      <a:pt x="5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9" name="Freeform 41"/>
              <p:cNvSpPr>
                <a:spLocks/>
              </p:cNvSpPr>
              <p:nvPr/>
            </p:nvSpPr>
            <p:spPr bwMode="auto">
              <a:xfrm>
                <a:off x="2354" y="2026"/>
                <a:ext cx="49" cy="194"/>
              </a:xfrm>
              <a:custGeom>
                <a:avLst/>
                <a:gdLst>
                  <a:gd name="T0" fmla="*/ 48 w 49"/>
                  <a:gd name="T1" fmla="*/ 1 h 194"/>
                  <a:gd name="T2" fmla="*/ 46 w 49"/>
                  <a:gd name="T3" fmla="*/ 3 h 194"/>
                  <a:gd name="T4" fmla="*/ 44 w 49"/>
                  <a:gd name="T5" fmla="*/ 8 h 194"/>
                  <a:gd name="T6" fmla="*/ 39 w 49"/>
                  <a:gd name="T7" fmla="*/ 18 h 194"/>
                  <a:gd name="T8" fmla="*/ 35 w 49"/>
                  <a:gd name="T9" fmla="*/ 34 h 194"/>
                  <a:gd name="T10" fmla="*/ 32 w 49"/>
                  <a:gd name="T11" fmla="*/ 58 h 194"/>
                  <a:gd name="T12" fmla="*/ 30 w 49"/>
                  <a:gd name="T13" fmla="*/ 92 h 194"/>
                  <a:gd name="T14" fmla="*/ 31 w 49"/>
                  <a:gd name="T15" fmla="*/ 136 h 194"/>
                  <a:gd name="T16" fmla="*/ 36 w 49"/>
                  <a:gd name="T17" fmla="*/ 193 h 194"/>
                  <a:gd name="T18" fmla="*/ 9 w 49"/>
                  <a:gd name="T19" fmla="*/ 193 h 194"/>
                  <a:gd name="T20" fmla="*/ 8 w 49"/>
                  <a:gd name="T21" fmla="*/ 187 h 194"/>
                  <a:gd name="T22" fmla="*/ 5 w 49"/>
                  <a:gd name="T23" fmla="*/ 172 h 194"/>
                  <a:gd name="T24" fmla="*/ 3 w 49"/>
                  <a:gd name="T25" fmla="*/ 148 h 194"/>
                  <a:gd name="T26" fmla="*/ 1 w 49"/>
                  <a:gd name="T27" fmla="*/ 120 h 194"/>
                  <a:gd name="T28" fmla="*/ 0 w 49"/>
                  <a:gd name="T29" fmla="*/ 88 h 194"/>
                  <a:gd name="T30" fmla="*/ 2 w 49"/>
                  <a:gd name="T31" fmla="*/ 56 h 194"/>
                  <a:gd name="T32" fmla="*/ 6 w 49"/>
                  <a:gd name="T33" fmla="*/ 26 h 194"/>
                  <a:gd name="T34" fmla="*/ 15 w 49"/>
                  <a:gd name="T35" fmla="*/ 0 h 194"/>
                  <a:gd name="T36" fmla="*/ 48 w 49"/>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194"/>
                  <a:gd name="T59" fmla="*/ 49 w 49"/>
                  <a:gd name="T60" fmla="*/ 194 h 1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194">
                    <a:moveTo>
                      <a:pt x="48" y="1"/>
                    </a:moveTo>
                    <a:lnTo>
                      <a:pt x="46" y="3"/>
                    </a:lnTo>
                    <a:lnTo>
                      <a:pt x="44" y="8"/>
                    </a:lnTo>
                    <a:lnTo>
                      <a:pt x="39" y="18"/>
                    </a:lnTo>
                    <a:lnTo>
                      <a:pt x="35" y="34"/>
                    </a:lnTo>
                    <a:lnTo>
                      <a:pt x="32" y="58"/>
                    </a:lnTo>
                    <a:lnTo>
                      <a:pt x="30" y="92"/>
                    </a:lnTo>
                    <a:lnTo>
                      <a:pt x="31" y="136"/>
                    </a:lnTo>
                    <a:lnTo>
                      <a:pt x="36" y="193"/>
                    </a:lnTo>
                    <a:lnTo>
                      <a:pt x="9" y="193"/>
                    </a:lnTo>
                    <a:lnTo>
                      <a:pt x="8" y="187"/>
                    </a:lnTo>
                    <a:lnTo>
                      <a:pt x="5" y="172"/>
                    </a:lnTo>
                    <a:lnTo>
                      <a:pt x="3" y="148"/>
                    </a:lnTo>
                    <a:lnTo>
                      <a:pt x="1" y="120"/>
                    </a:lnTo>
                    <a:lnTo>
                      <a:pt x="0" y="88"/>
                    </a:lnTo>
                    <a:lnTo>
                      <a:pt x="2" y="56"/>
                    </a:lnTo>
                    <a:lnTo>
                      <a:pt x="6" y="26"/>
                    </a:lnTo>
                    <a:lnTo>
                      <a:pt x="15" y="0"/>
                    </a:lnTo>
                    <a:lnTo>
                      <a:pt x="4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0" name="Freeform 42"/>
              <p:cNvSpPr>
                <a:spLocks/>
              </p:cNvSpPr>
              <p:nvPr/>
            </p:nvSpPr>
            <p:spPr bwMode="auto">
              <a:xfrm>
                <a:off x="2355" y="2042"/>
                <a:ext cx="41" cy="160"/>
              </a:xfrm>
              <a:custGeom>
                <a:avLst/>
                <a:gdLst>
                  <a:gd name="T0" fmla="*/ 40 w 41"/>
                  <a:gd name="T1" fmla="*/ 1 h 160"/>
                  <a:gd name="T2" fmla="*/ 39 w 41"/>
                  <a:gd name="T3" fmla="*/ 2 h 160"/>
                  <a:gd name="T4" fmla="*/ 36 w 41"/>
                  <a:gd name="T5" fmla="*/ 6 h 160"/>
                  <a:gd name="T6" fmla="*/ 33 w 41"/>
                  <a:gd name="T7" fmla="*/ 14 h 160"/>
                  <a:gd name="T8" fmla="*/ 30 w 41"/>
                  <a:gd name="T9" fmla="*/ 28 h 160"/>
                  <a:gd name="T10" fmla="*/ 27 w 41"/>
                  <a:gd name="T11" fmla="*/ 48 h 160"/>
                  <a:gd name="T12" fmla="*/ 26 w 41"/>
                  <a:gd name="T13" fmla="*/ 76 h 160"/>
                  <a:gd name="T14" fmla="*/ 26 w 41"/>
                  <a:gd name="T15" fmla="*/ 113 h 160"/>
                  <a:gd name="T16" fmla="*/ 30 w 41"/>
                  <a:gd name="T17" fmla="*/ 159 h 160"/>
                  <a:gd name="T18" fmla="*/ 8 w 41"/>
                  <a:gd name="T19" fmla="*/ 159 h 160"/>
                  <a:gd name="T20" fmla="*/ 7 w 41"/>
                  <a:gd name="T21" fmla="*/ 154 h 160"/>
                  <a:gd name="T22" fmla="*/ 5 w 41"/>
                  <a:gd name="T23" fmla="*/ 141 h 160"/>
                  <a:gd name="T24" fmla="*/ 3 w 41"/>
                  <a:gd name="T25" fmla="*/ 122 h 160"/>
                  <a:gd name="T26" fmla="*/ 1 w 41"/>
                  <a:gd name="T27" fmla="*/ 98 h 160"/>
                  <a:gd name="T28" fmla="*/ 0 w 41"/>
                  <a:gd name="T29" fmla="*/ 73 h 160"/>
                  <a:gd name="T30" fmla="*/ 1 w 41"/>
                  <a:gd name="T31" fmla="*/ 46 h 160"/>
                  <a:gd name="T32" fmla="*/ 5 w 41"/>
                  <a:gd name="T33" fmla="*/ 22 h 160"/>
                  <a:gd name="T34" fmla="*/ 13 w 41"/>
                  <a:gd name="T35" fmla="*/ 0 h 160"/>
                  <a:gd name="T36" fmla="*/ 40 w 41"/>
                  <a:gd name="T37" fmla="*/ 1 h 1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60"/>
                  <a:gd name="T59" fmla="*/ 41 w 41"/>
                  <a:gd name="T60" fmla="*/ 160 h 1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60">
                    <a:moveTo>
                      <a:pt x="40" y="1"/>
                    </a:moveTo>
                    <a:lnTo>
                      <a:pt x="39" y="2"/>
                    </a:lnTo>
                    <a:lnTo>
                      <a:pt x="36" y="6"/>
                    </a:lnTo>
                    <a:lnTo>
                      <a:pt x="33" y="14"/>
                    </a:lnTo>
                    <a:lnTo>
                      <a:pt x="30" y="28"/>
                    </a:lnTo>
                    <a:lnTo>
                      <a:pt x="27" y="48"/>
                    </a:lnTo>
                    <a:lnTo>
                      <a:pt x="26" y="76"/>
                    </a:lnTo>
                    <a:lnTo>
                      <a:pt x="26" y="113"/>
                    </a:lnTo>
                    <a:lnTo>
                      <a:pt x="30" y="159"/>
                    </a:lnTo>
                    <a:lnTo>
                      <a:pt x="8" y="159"/>
                    </a:lnTo>
                    <a:lnTo>
                      <a:pt x="7" y="154"/>
                    </a:lnTo>
                    <a:lnTo>
                      <a:pt x="5" y="141"/>
                    </a:lnTo>
                    <a:lnTo>
                      <a:pt x="3" y="122"/>
                    </a:lnTo>
                    <a:lnTo>
                      <a:pt x="1" y="98"/>
                    </a:lnTo>
                    <a:lnTo>
                      <a:pt x="0" y="73"/>
                    </a:lnTo>
                    <a:lnTo>
                      <a:pt x="1" y="46"/>
                    </a:lnTo>
                    <a:lnTo>
                      <a:pt x="5" y="22"/>
                    </a:lnTo>
                    <a:lnTo>
                      <a:pt x="13" y="0"/>
                    </a:lnTo>
                    <a:lnTo>
                      <a:pt x="40"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1" name="Freeform 43"/>
              <p:cNvSpPr>
                <a:spLocks/>
              </p:cNvSpPr>
              <p:nvPr/>
            </p:nvSpPr>
            <p:spPr bwMode="auto">
              <a:xfrm>
                <a:off x="2358" y="2057"/>
                <a:ext cx="33" cy="128"/>
              </a:xfrm>
              <a:custGeom>
                <a:avLst/>
                <a:gdLst>
                  <a:gd name="T0" fmla="*/ 32 w 33"/>
                  <a:gd name="T1" fmla="*/ 1 h 128"/>
                  <a:gd name="T2" fmla="*/ 31 w 33"/>
                  <a:gd name="T3" fmla="*/ 2 h 128"/>
                  <a:gd name="T4" fmla="*/ 29 w 33"/>
                  <a:gd name="T5" fmla="*/ 5 h 128"/>
                  <a:gd name="T6" fmla="*/ 26 w 33"/>
                  <a:gd name="T7" fmla="*/ 12 h 128"/>
                  <a:gd name="T8" fmla="*/ 23 w 33"/>
                  <a:gd name="T9" fmla="*/ 23 h 128"/>
                  <a:gd name="T10" fmla="*/ 21 w 33"/>
                  <a:gd name="T11" fmla="*/ 39 h 128"/>
                  <a:gd name="T12" fmla="*/ 20 w 33"/>
                  <a:gd name="T13" fmla="*/ 61 h 128"/>
                  <a:gd name="T14" fmla="*/ 21 w 33"/>
                  <a:gd name="T15" fmla="*/ 90 h 128"/>
                  <a:gd name="T16" fmla="*/ 24 w 33"/>
                  <a:gd name="T17" fmla="*/ 127 h 128"/>
                  <a:gd name="T18" fmla="*/ 6 w 33"/>
                  <a:gd name="T19" fmla="*/ 127 h 128"/>
                  <a:gd name="T20" fmla="*/ 5 w 33"/>
                  <a:gd name="T21" fmla="*/ 123 h 128"/>
                  <a:gd name="T22" fmla="*/ 3 w 33"/>
                  <a:gd name="T23" fmla="*/ 113 h 128"/>
                  <a:gd name="T24" fmla="*/ 2 w 33"/>
                  <a:gd name="T25" fmla="*/ 98 h 128"/>
                  <a:gd name="T26" fmla="*/ 1 w 33"/>
                  <a:gd name="T27" fmla="*/ 79 h 128"/>
                  <a:gd name="T28" fmla="*/ 0 w 33"/>
                  <a:gd name="T29" fmla="*/ 58 h 128"/>
                  <a:gd name="T30" fmla="*/ 1 w 33"/>
                  <a:gd name="T31" fmla="*/ 37 h 128"/>
                  <a:gd name="T32" fmla="*/ 5 w 33"/>
                  <a:gd name="T33" fmla="*/ 17 h 128"/>
                  <a:gd name="T34" fmla="*/ 10 w 33"/>
                  <a:gd name="T35" fmla="*/ 0 h 128"/>
                  <a:gd name="T36" fmla="*/ 32 w 33"/>
                  <a:gd name="T37" fmla="*/ 1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
                  <a:gd name="T58" fmla="*/ 0 h 128"/>
                  <a:gd name="T59" fmla="*/ 33 w 33"/>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 h="128">
                    <a:moveTo>
                      <a:pt x="32" y="1"/>
                    </a:moveTo>
                    <a:lnTo>
                      <a:pt x="31" y="2"/>
                    </a:lnTo>
                    <a:lnTo>
                      <a:pt x="29" y="5"/>
                    </a:lnTo>
                    <a:lnTo>
                      <a:pt x="26" y="12"/>
                    </a:lnTo>
                    <a:lnTo>
                      <a:pt x="23" y="23"/>
                    </a:lnTo>
                    <a:lnTo>
                      <a:pt x="21" y="39"/>
                    </a:lnTo>
                    <a:lnTo>
                      <a:pt x="20" y="61"/>
                    </a:lnTo>
                    <a:lnTo>
                      <a:pt x="21" y="90"/>
                    </a:lnTo>
                    <a:lnTo>
                      <a:pt x="24" y="127"/>
                    </a:lnTo>
                    <a:lnTo>
                      <a:pt x="6" y="127"/>
                    </a:lnTo>
                    <a:lnTo>
                      <a:pt x="5" y="123"/>
                    </a:lnTo>
                    <a:lnTo>
                      <a:pt x="3" y="113"/>
                    </a:lnTo>
                    <a:lnTo>
                      <a:pt x="2" y="98"/>
                    </a:lnTo>
                    <a:lnTo>
                      <a:pt x="1" y="79"/>
                    </a:lnTo>
                    <a:lnTo>
                      <a:pt x="0" y="58"/>
                    </a:lnTo>
                    <a:lnTo>
                      <a:pt x="1" y="37"/>
                    </a:lnTo>
                    <a:lnTo>
                      <a:pt x="5" y="17"/>
                    </a:lnTo>
                    <a:lnTo>
                      <a:pt x="10" y="0"/>
                    </a:lnTo>
                    <a:lnTo>
                      <a:pt x="32"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2" name="Freeform 44"/>
              <p:cNvSpPr>
                <a:spLocks/>
              </p:cNvSpPr>
              <p:nvPr/>
            </p:nvSpPr>
            <p:spPr bwMode="auto">
              <a:xfrm>
                <a:off x="2360" y="2073"/>
                <a:ext cx="24" cy="94"/>
              </a:xfrm>
              <a:custGeom>
                <a:avLst/>
                <a:gdLst>
                  <a:gd name="T0" fmla="*/ 23 w 24"/>
                  <a:gd name="T1" fmla="*/ 1 h 94"/>
                  <a:gd name="T2" fmla="*/ 22 w 24"/>
                  <a:gd name="T3" fmla="*/ 1 h 94"/>
                  <a:gd name="T4" fmla="*/ 21 w 24"/>
                  <a:gd name="T5" fmla="*/ 4 h 94"/>
                  <a:gd name="T6" fmla="*/ 19 w 24"/>
                  <a:gd name="T7" fmla="*/ 9 h 94"/>
                  <a:gd name="T8" fmla="*/ 17 w 24"/>
                  <a:gd name="T9" fmla="*/ 16 h 94"/>
                  <a:gd name="T10" fmla="*/ 15 w 24"/>
                  <a:gd name="T11" fmla="*/ 28 h 94"/>
                  <a:gd name="T12" fmla="*/ 15 w 24"/>
                  <a:gd name="T13" fmla="*/ 45 h 94"/>
                  <a:gd name="T14" fmla="*/ 15 w 24"/>
                  <a:gd name="T15" fmla="*/ 66 h 94"/>
                  <a:gd name="T16" fmla="*/ 17 w 24"/>
                  <a:gd name="T17" fmla="*/ 93 h 94"/>
                  <a:gd name="T18" fmla="*/ 4 w 24"/>
                  <a:gd name="T19" fmla="*/ 93 h 94"/>
                  <a:gd name="T20" fmla="*/ 4 w 24"/>
                  <a:gd name="T21" fmla="*/ 91 h 94"/>
                  <a:gd name="T22" fmla="*/ 3 w 24"/>
                  <a:gd name="T23" fmla="*/ 83 h 94"/>
                  <a:gd name="T24" fmla="*/ 1 w 24"/>
                  <a:gd name="T25" fmla="*/ 71 h 94"/>
                  <a:gd name="T26" fmla="*/ 0 w 24"/>
                  <a:gd name="T27" fmla="*/ 58 h 94"/>
                  <a:gd name="T28" fmla="*/ 0 w 24"/>
                  <a:gd name="T29" fmla="*/ 42 h 94"/>
                  <a:gd name="T30" fmla="*/ 1 w 24"/>
                  <a:gd name="T31" fmla="*/ 27 h 94"/>
                  <a:gd name="T32" fmla="*/ 3 w 24"/>
                  <a:gd name="T33" fmla="*/ 13 h 94"/>
                  <a:gd name="T34" fmla="*/ 8 w 24"/>
                  <a:gd name="T35" fmla="*/ 0 h 94"/>
                  <a:gd name="T36" fmla="*/ 23 w 24"/>
                  <a:gd name="T37" fmla="*/ 1 h 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94"/>
                  <a:gd name="T59" fmla="*/ 24 w 24"/>
                  <a:gd name="T60" fmla="*/ 94 h 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94">
                    <a:moveTo>
                      <a:pt x="23" y="1"/>
                    </a:moveTo>
                    <a:lnTo>
                      <a:pt x="22" y="1"/>
                    </a:lnTo>
                    <a:lnTo>
                      <a:pt x="21" y="4"/>
                    </a:lnTo>
                    <a:lnTo>
                      <a:pt x="19" y="9"/>
                    </a:lnTo>
                    <a:lnTo>
                      <a:pt x="17" y="16"/>
                    </a:lnTo>
                    <a:lnTo>
                      <a:pt x="15" y="28"/>
                    </a:lnTo>
                    <a:lnTo>
                      <a:pt x="15" y="45"/>
                    </a:lnTo>
                    <a:lnTo>
                      <a:pt x="15" y="66"/>
                    </a:lnTo>
                    <a:lnTo>
                      <a:pt x="17" y="93"/>
                    </a:lnTo>
                    <a:lnTo>
                      <a:pt x="4" y="93"/>
                    </a:lnTo>
                    <a:lnTo>
                      <a:pt x="4" y="91"/>
                    </a:lnTo>
                    <a:lnTo>
                      <a:pt x="3" y="83"/>
                    </a:lnTo>
                    <a:lnTo>
                      <a:pt x="1" y="71"/>
                    </a:lnTo>
                    <a:lnTo>
                      <a:pt x="0" y="58"/>
                    </a:lnTo>
                    <a:lnTo>
                      <a:pt x="0" y="42"/>
                    </a:lnTo>
                    <a:lnTo>
                      <a:pt x="1" y="27"/>
                    </a:lnTo>
                    <a:lnTo>
                      <a:pt x="3" y="13"/>
                    </a:lnTo>
                    <a:lnTo>
                      <a:pt x="8" y="0"/>
                    </a:lnTo>
                    <a:lnTo>
                      <a:pt x="2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3" name="Rectangle 45"/>
              <p:cNvSpPr>
                <a:spLocks noChangeArrowheads="1"/>
              </p:cNvSpPr>
              <p:nvPr/>
            </p:nvSpPr>
            <p:spPr bwMode="auto">
              <a:xfrm>
                <a:off x="2055" y="2050"/>
                <a:ext cx="7" cy="29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4" name="Freeform 46"/>
              <p:cNvSpPr>
                <a:spLocks/>
              </p:cNvSpPr>
              <p:nvPr/>
            </p:nvSpPr>
            <p:spPr bwMode="auto">
              <a:xfrm>
                <a:off x="2158" y="2046"/>
                <a:ext cx="116" cy="136"/>
              </a:xfrm>
              <a:custGeom>
                <a:avLst/>
                <a:gdLst>
                  <a:gd name="T0" fmla="*/ 11 w 116"/>
                  <a:gd name="T1" fmla="*/ 13 h 136"/>
                  <a:gd name="T2" fmla="*/ 10 w 116"/>
                  <a:gd name="T3" fmla="*/ 15 h 136"/>
                  <a:gd name="T4" fmla="*/ 8 w 116"/>
                  <a:gd name="T5" fmla="*/ 23 h 136"/>
                  <a:gd name="T6" fmla="*/ 5 w 116"/>
                  <a:gd name="T7" fmla="*/ 34 h 136"/>
                  <a:gd name="T8" fmla="*/ 2 w 116"/>
                  <a:gd name="T9" fmla="*/ 50 h 136"/>
                  <a:gd name="T10" fmla="*/ 1 w 116"/>
                  <a:gd name="T11" fmla="*/ 68 h 136"/>
                  <a:gd name="T12" fmla="*/ 0 w 116"/>
                  <a:gd name="T13" fmla="*/ 89 h 136"/>
                  <a:gd name="T14" fmla="*/ 2 w 116"/>
                  <a:gd name="T15" fmla="*/ 111 h 136"/>
                  <a:gd name="T16" fmla="*/ 7 w 116"/>
                  <a:gd name="T17" fmla="*/ 135 h 136"/>
                  <a:gd name="T18" fmla="*/ 7 w 116"/>
                  <a:gd name="T19" fmla="*/ 134 h 136"/>
                  <a:gd name="T20" fmla="*/ 7 w 116"/>
                  <a:gd name="T21" fmla="*/ 131 h 136"/>
                  <a:gd name="T22" fmla="*/ 7 w 116"/>
                  <a:gd name="T23" fmla="*/ 126 h 136"/>
                  <a:gd name="T24" fmla="*/ 7 w 116"/>
                  <a:gd name="T25" fmla="*/ 120 h 136"/>
                  <a:gd name="T26" fmla="*/ 8 w 116"/>
                  <a:gd name="T27" fmla="*/ 113 h 136"/>
                  <a:gd name="T28" fmla="*/ 9 w 116"/>
                  <a:gd name="T29" fmla="*/ 105 h 136"/>
                  <a:gd name="T30" fmla="*/ 10 w 116"/>
                  <a:gd name="T31" fmla="*/ 96 h 136"/>
                  <a:gd name="T32" fmla="*/ 12 w 116"/>
                  <a:gd name="T33" fmla="*/ 86 h 136"/>
                  <a:gd name="T34" fmla="*/ 15 w 116"/>
                  <a:gd name="T35" fmla="*/ 77 h 136"/>
                  <a:gd name="T36" fmla="*/ 19 w 116"/>
                  <a:gd name="T37" fmla="*/ 68 h 136"/>
                  <a:gd name="T38" fmla="*/ 23 w 116"/>
                  <a:gd name="T39" fmla="*/ 60 h 136"/>
                  <a:gd name="T40" fmla="*/ 29 w 116"/>
                  <a:gd name="T41" fmla="*/ 52 h 136"/>
                  <a:gd name="T42" fmla="*/ 36 w 116"/>
                  <a:gd name="T43" fmla="*/ 44 h 136"/>
                  <a:gd name="T44" fmla="*/ 43 w 116"/>
                  <a:gd name="T45" fmla="*/ 39 h 136"/>
                  <a:gd name="T46" fmla="*/ 53 w 116"/>
                  <a:gd name="T47" fmla="*/ 35 h 136"/>
                  <a:gd name="T48" fmla="*/ 64 w 116"/>
                  <a:gd name="T49" fmla="*/ 33 h 136"/>
                  <a:gd name="T50" fmla="*/ 64 w 116"/>
                  <a:gd name="T51" fmla="*/ 32 h 136"/>
                  <a:gd name="T52" fmla="*/ 67 w 116"/>
                  <a:gd name="T53" fmla="*/ 31 h 136"/>
                  <a:gd name="T54" fmla="*/ 70 w 116"/>
                  <a:gd name="T55" fmla="*/ 28 h 136"/>
                  <a:gd name="T56" fmla="*/ 75 w 116"/>
                  <a:gd name="T57" fmla="*/ 25 h 136"/>
                  <a:gd name="T58" fmla="*/ 82 w 116"/>
                  <a:gd name="T59" fmla="*/ 21 h 136"/>
                  <a:gd name="T60" fmla="*/ 91 w 116"/>
                  <a:gd name="T61" fmla="*/ 17 h 136"/>
                  <a:gd name="T62" fmla="*/ 102 w 116"/>
                  <a:gd name="T63" fmla="*/ 11 h 136"/>
                  <a:gd name="T64" fmla="*/ 115 w 116"/>
                  <a:gd name="T65" fmla="*/ 5 h 136"/>
                  <a:gd name="T66" fmla="*/ 114 w 116"/>
                  <a:gd name="T67" fmla="*/ 5 h 136"/>
                  <a:gd name="T68" fmla="*/ 112 w 116"/>
                  <a:gd name="T69" fmla="*/ 5 h 136"/>
                  <a:gd name="T70" fmla="*/ 109 w 116"/>
                  <a:gd name="T71" fmla="*/ 4 h 136"/>
                  <a:gd name="T72" fmla="*/ 105 w 116"/>
                  <a:gd name="T73" fmla="*/ 3 h 136"/>
                  <a:gd name="T74" fmla="*/ 100 w 116"/>
                  <a:gd name="T75" fmla="*/ 2 h 136"/>
                  <a:gd name="T76" fmla="*/ 94 w 116"/>
                  <a:gd name="T77" fmla="*/ 2 h 136"/>
                  <a:gd name="T78" fmla="*/ 87 w 116"/>
                  <a:gd name="T79" fmla="*/ 1 h 136"/>
                  <a:gd name="T80" fmla="*/ 80 w 116"/>
                  <a:gd name="T81" fmla="*/ 0 h 136"/>
                  <a:gd name="T82" fmla="*/ 72 w 116"/>
                  <a:gd name="T83" fmla="*/ 0 h 136"/>
                  <a:gd name="T84" fmla="*/ 64 w 116"/>
                  <a:gd name="T85" fmla="*/ 0 h 136"/>
                  <a:gd name="T86" fmla="*/ 55 w 116"/>
                  <a:gd name="T87" fmla="*/ 1 h 136"/>
                  <a:gd name="T88" fmla="*/ 46 w 116"/>
                  <a:gd name="T89" fmla="*/ 2 h 136"/>
                  <a:gd name="T90" fmla="*/ 37 w 116"/>
                  <a:gd name="T91" fmla="*/ 3 h 136"/>
                  <a:gd name="T92" fmla="*/ 28 w 116"/>
                  <a:gd name="T93" fmla="*/ 6 h 136"/>
                  <a:gd name="T94" fmla="*/ 19 w 116"/>
                  <a:gd name="T95" fmla="*/ 9 h 136"/>
                  <a:gd name="T96" fmla="*/ 11 w 116"/>
                  <a:gd name="T97" fmla="*/ 13 h 1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
                  <a:gd name="T148" fmla="*/ 0 h 136"/>
                  <a:gd name="T149" fmla="*/ 116 w 116"/>
                  <a:gd name="T150" fmla="*/ 136 h 1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 h="136">
                    <a:moveTo>
                      <a:pt x="11" y="13"/>
                    </a:moveTo>
                    <a:lnTo>
                      <a:pt x="10" y="15"/>
                    </a:lnTo>
                    <a:lnTo>
                      <a:pt x="8" y="23"/>
                    </a:lnTo>
                    <a:lnTo>
                      <a:pt x="5" y="34"/>
                    </a:lnTo>
                    <a:lnTo>
                      <a:pt x="2" y="50"/>
                    </a:lnTo>
                    <a:lnTo>
                      <a:pt x="1" y="68"/>
                    </a:lnTo>
                    <a:lnTo>
                      <a:pt x="0" y="89"/>
                    </a:lnTo>
                    <a:lnTo>
                      <a:pt x="2" y="111"/>
                    </a:lnTo>
                    <a:lnTo>
                      <a:pt x="7" y="135"/>
                    </a:lnTo>
                    <a:lnTo>
                      <a:pt x="7" y="134"/>
                    </a:lnTo>
                    <a:lnTo>
                      <a:pt x="7" y="131"/>
                    </a:lnTo>
                    <a:lnTo>
                      <a:pt x="7" y="126"/>
                    </a:lnTo>
                    <a:lnTo>
                      <a:pt x="7" y="120"/>
                    </a:lnTo>
                    <a:lnTo>
                      <a:pt x="8" y="113"/>
                    </a:lnTo>
                    <a:lnTo>
                      <a:pt x="9" y="105"/>
                    </a:lnTo>
                    <a:lnTo>
                      <a:pt x="10" y="96"/>
                    </a:lnTo>
                    <a:lnTo>
                      <a:pt x="12" y="86"/>
                    </a:lnTo>
                    <a:lnTo>
                      <a:pt x="15" y="77"/>
                    </a:lnTo>
                    <a:lnTo>
                      <a:pt x="19" y="68"/>
                    </a:lnTo>
                    <a:lnTo>
                      <a:pt x="23" y="60"/>
                    </a:lnTo>
                    <a:lnTo>
                      <a:pt x="29" y="52"/>
                    </a:lnTo>
                    <a:lnTo>
                      <a:pt x="36" y="44"/>
                    </a:lnTo>
                    <a:lnTo>
                      <a:pt x="43" y="39"/>
                    </a:lnTo>
                    <a:lnTo>
                      <a:pt x="53" y="35"/>
                    </a:lnTo>
                    <a:lnTo>
                      <a:pt x="64" y="33"/>
                    </a:lnTo>
                    <a:lnTo>
                      <a:pt x="64" y="32"/>
                    </a:lnTo>
                    <a:lnTo>
                      <a:pt x="67" y="31"/>
                    </a:lnTo>
                    <a:lnTo>
                      <a:pt x="70" y="28"/>
                    </a:lnTo>
                    <a:lnTo>
                      <a:pt x="75" y="25"/>
                    </a:lnTo>
                    <a:lnTo>
                      <a:pt x="82" y="21"/>
                    </a:lnTo>
                    <a:lnTo>
                      <a:pt x="91" y="17"/>
                    </a:lnTo>
                    <a:lnTo>
                      <a:pt x="102" y="11"/>
                    </a:lnTo>
                    <a:lnTo>
                      <a:pt x="115" y="5"/>
                    </a:lnTo>
                    <a:lnTo>
                      <a:pt x="114" y="5"/>
                    </a:lnTo>
                    <a:lnTo>
                      <a:pt x="112" y="5"/>
                    </a:lnTo>
                    <a:lnTo>
                      <a:pt x="109" y="4"/>
                    </a:lnTo>
                    <a:lnTo>
                      <a:pt x="105" y="3"/>
                    </a:lnTo>
                    <a:lnTo>
                      <a:pt x="100" y="2"/>
                    </a:lnTo>
                    <a:lnTo>
                      <a:pt x="94" y="2"/>
                    </a:lnTo>
                    <a:lnTo>
                      <a:pt x="87" y="1"/>
                    </a:lnTo>
                    <a:lnTo>
                      <a:pt x="80" y="0"/>
                    </a:lnTo>
                    <a:lnTo>
                      <a:pt x="72" y="0"/>
                    </a:lnTo>
                    <a:lnTo>
                      <a:pt x="64" y="0"/>
                    </a:lnTo>
                    <a:lnTo>
                      <a:pt x="55" y="1"/>
                    </a:lnTo>
                    <a:lnTo>
                      <a:pt x="46" y="2"/>
                    </a:lnTo>
                    <a:lnTo>
                      <a:pt x="37" y="3"/>
                    </a:lnTo>
                    <a:lnTo>
                      <a:pt x="28" y="6"/>
                    </a:lnTo>
                    <a:lnTo>
                      <a:pt x="19" y="9"/>
                    </a:lnTo>
                    <a:lnTo>
                      <a:pt x="11" y="1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5" name="Freeform 47"/>
              <p:cNvSpPr>
                <a:spLocks/>
              </p:cNvSpPr>
              <p:nvPr/>
            </p:nvSpPr>
            <p:spPr bwMode="auto">
              <a:xfrm>
                <a:off x="2000" y="2147"/>
                <a:ext cx="94" cy="26"/>
              </a:xfrm>
              <a:custGeom>
                <a:avLst/>
                <a:gdLst>
                  <a:gd name="T0" fmla="*/ 0 w 94"/>
                  <a:gd name="T1" fmla="*/ 16 h 26"/>
                  <a:gd name="T2" fmla="*/ 0 w 94"/>
                  <a:gd name="T3" fmla="*/ 16 h 26"/>
                  <a:gd name="T4" fmla="*/ 1 w 94"/>
                  <a:gd name="T5" fmla="*/ 14 h 26"/>
                  <a:gd name="T6" fmla="*/ 2 w 94"/>
                  <a:gd name="T7" fmla="*/ 13 h 26"/>
                  <a:gd name="T8" fmla="*/ 3 w 94"/>
                  <a:gd name="T9" fmla="*/ 11 h 26"/>
                  <a:gd name="T10" fmla="*/ 5 w 94"/>
                  <a:gd name="T11" fmla="*/ 9 h 26"/>
                  <a:gd name="T12" fmla="*/ 8 w 94"/>
                  <a:gd name="T13" fmla="*/ 8 h 26"/>
                  <a:gd name="T14" fmla="*/ 12 w 94"/>
                  <a:gd name="T15" fmla="*/ 5 h 26"/>
                  <a:gd name="T16" fmla="*/ 16 w 94"/>
                  <a:gd name="T17" fmla="*/ 4 h 26"/>
                  <a:gd name="T18" fmla="*/ 22 w 94"/>
                  <a:gd name="T19" fmla="*/ 2 h 26"/>
                  <a:gd name="T20" fmla="*/ 28 w 94"/>
                  <a:gd name="T21" fmla="*/ 1 h 26"/>
                  <a:gd name="T22" fmla="*/ 36 w 94"/>
                  <a:gd name="T23" fmla="*/ 0 h 26"/>
                  <a:gd name="T24" fmla="*/ 45 w 94"/>
                  <a:gd name="T25" fmla="*/ 0 h 26"/>
                  <a:gd name="T26" fmla="*/ 55 w 94"/>
                  <a:gd name="T27" fmla="*/ 1 h 26"/>
                  <a:gd name="T28" fmla="*/ 66 w 94"/>
                  <a:gd name="T29" fmla="*/ 2 h 26"/>
                  <a:gd name="T30" fmla="*/ 79 w 94"/>
                  <a:gd name="T31" fmla="*/ 5 h 26"/>
                  <a:gd name="T32" fmla="*/ 93 w 94"/>
                  <a:gd name="T33" fmla="*/ 9 h 26"/>
                  <a:gd name="T34" fmla="*/ 91 w 94"/>
                  <a:gd name="T35" fmla="*/ 14 h 26"/>
                  <a:gd name="T36" fmla="*/ 91 w 94"/>
                  <a:gd name="T37" fmla="*/ 14 h 26"/>
                  <a:gd name="T38" fmla="*/ 88 w 94"/>
                  <a:gd name="T39" fmla="*/ 13 h 26"/>
                  <a:gd name="T40" fmla="*/ 84 w 94"/>
                  <a:gd name="T41" fmla="*/ 12 h 26"/>
                  <a:gd name="T42" fmla="*/ 80 w 94"/>
                  <a:gd name="T43" fmla="*/ 11 h 26"/>
                  <a:gd name="T44" fmla="*/ 74 w 94"/>
                  <a:gd name="T45" fmla="*/ 10 h 26"/>
                  <a:gd name="T46" fmla="*/ 68 w 94"/>
                  <a:gd name="T47" fmla="*/ 8 h 26"/>
                  <a:gd name="T48" fmla="*/ 61 w 94"/>
                  <a:gd name="T49" fmla="*/ 8 h 26"/>
                  <a:gd name="T50" fmla="*/ 54 w 94"/>
                  <a:gd name="T51" fmla="*/ 7 h 26"/>
                  <a:gd name="T52" fmla="*/ 46 w 94"/>
                  <a:gd name="T53" fmla="*/ 6 h 26"/>
                  <a:gd name="T54" fmla="*/ 38 w 94"/>
                  <a:gd name="T55" fmla="*/ 6 h 26"/>
                  <a:gd name="T56" fmla="*/ 31 w 94"/>
                  <a:gd name="T57" fmla="*/ 7 h 26"/>
                  <a:gd name="T58" fmla="*/ 23 w 94"/>
                  <a:gd name="T59" fmla="*/ 9 h 26"/>
                  <a:gd name="T60" fmla="*/ 17 w 94"/>
                  <a:gd name="T61" fmla="*/ 11 h 26"/>
                  <a:gd name="T62" fmla="*/ 10 w 94"/>
                  <a:gd name="T63" fmla="*/ 14 h 26"/>
                  <a:gd name="T64" fmla="*/ 5 w 94"/>
                  <a:gd name="T65" fmla="*/ 19 h 26"/>
                  <a:gd name="T66" fmla="*/ 0 w 94"/>
                  <a:gd name="T67" fmla="*/ 25 h 26"/>
                  <a:gd name="T68" fmla="*/ 0 w 94"/>
                  <a:gd name="T69" fmla="*/ 16 h 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26"/>
                  <a:gd name="T107" fmla="*/ 94 w 94"/>
                  <a:gd name="T108" fmla="*/ 26 h 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26">
                    <a:moveTo>
                      <a:pt x="0" y="16"/>
                    </a:moveTo>
                    <a:lnTo>
                      <a:pt x="0" y="16"/>
                    </a:lnTo>
                    <a:lnTo>
                      <a:pt x="1" y="14"/>
                    </a:lnTo>
                    <a:lnTo>
                      <a:pt x="2" y="13"/>
                    </a:lnTo>
                    <a:lnTo>
                      <a:pt x="3" y="11"/>
                    </a:lnTo>
                    <a:lnTo>
                      <a:pt x="5" y="9"/>
                    </a:lnTo>
                    <a:lnTo>
                      <a:pt x="8" y="8"/>
                    </a:lnTo>
                    <a:lnTo>
                      <a:pt x="12" y="5"/>
                    </a:lnTo>
                    <a:lnTo>
                      <a:pt x="16" y="4"/>
                    </a:lnTo>
                    <a:lnTo>
                      <a:pt x="22" y="2"/>
                    </a:lnTo>
                    <a:lnTo>
                      <a:pt x="28" y="1"/>
                    </a:lnTo>
                    <a:lnTo>
                      <a:pt x="36" y="0"/>
                    </a:lnTo>
                    <a:lnTo>
                      <a:pt x="45" y="0"/>
                    </a:lnTo>
                    <a:lnTo>
                      <a:pt x="55" y="1"/>
                    </a:lnTo>
                    <a:lnTo>
                      <a:pt x="66" y="2"/>
                    </a:lnTo>
                    <a:lnTo>
                      <a:pt x="79" y="5"/>
                    </a:lnTo>
                    <a:lnTo>
                      <a:pt x="93" y="9"/>
                    </a:lnTo>
                    <a:lnTo>
                      <a:pt x="91" y="14"/>
                    </a:lnTo>
                    <a:lnTo>
                      <a:pt x="88" y="13"/>
                    </a:lnTo>
                    <a:lnTo>
                      <a:pt x="84" y="12"/>
                    </a:lnTo>
                    <a:lnTo>
                      <a:pt x="80" y="11"/>
                    </a:lnTo>
                    <a:lnTo>
                      <a:pt x="74" y="10"/>
                    </a:lnTo>
                    <a:lnTo>
                      <a:pt x="68" y="8"/>
                    </a:lnTo>
                    <a:lnTo>
                      <a:pt x="61" y="8"/>
                    </a:lnTo>
                    <a:lnTo>
                      <a:pt x="54" y="7"/>
                    </a:lnTo>
                    <a:lnTo>
                      <a:pt x="46" y="6"/>
                    </a:lnTo>
                    <a:lnTo>
                      <a:pt x="38" y="6"/>
                    </a:lnTo>
                    <a:lnTo>
                      <a:pt x="31" y="7"/>
                    </a:lnTo>
                    <a:lnTo>
                      <a:pt x="23" y="9"/>
                    </a:lnTo>
                    <a:lnTo>
                      <a:pt x="17" y="11"/>
                    </a:lnTo>
                    <a:lnTo>
                      <a:pt x="10" y="14"/>
                    </a:lnTo>
                    <a:lnTo>
                      <a:pt x="5" y="19"/>
                    </a:lnTo>
                    <a:lnTo>
                      <a:pt x="0" y="25"/>
                    </a:lnTo>
                    <a:lnTo>
                      <a:pt x="0"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6" name="Freeform 48"/>
              <p:cNvSpPr>
                <a:spLocks/>
              </p:cNvSpPr>
              <p:nvPr/>
            </p:nvSpPr>
            <p:spPr bwMode="auto">
              <a:xfrm>
                <a:off x="2000" y="2085"/>
                <a:ext cx="94" cy="27"/>
              </a:xfrm>
              <a:custGeom>
                <a:avLst/>
                <a:gdLst>
                  <a:gd name="T0" fmla="*/ 0 w 94"/>
                  <a:gd name="T1" fmla="*/ 17 h 27"/>
                  <a:gd name="T2" fmla="*/ 0 w 94"/>
                  <a:gd name="T3" fmla="*/ 16 h 27"/>
                  <a:gd name="T4" fmla="*/ 1 w 94"/>
                  <a:gd name="T5" fmla="*/ 15 h 27"/>
                  <a:gd name="T6" fmla="*/ 2 w 94"/>
                  <a:gd name="T7" fmla="*/ 14 h 27"/>
                  <a:gd name="T8" fmla="*/ 3 w 94"/>
                  <a:gd name="T9" fmla="*/ 12 h 27"/>
                  <a:gd name="T10" fmla="*/ 5 w 94"/>
                  <a:gd name="T11" fmla="*/ 10 h 27"/>
                  <a:gd name="T12" fmla="*/ 8 w 94"/>
                  <a:gd name="T13" fmla="*/ 8 h 27"/>
                  <a:gd name="T14" fmla="*/ 12 w 94"/>
                  <a:gd name="T15" fmla="*/ 5 h 27"/>
                  <a:gd name="T16" fmla="*/ 16 w 94"/>
                  <a:gd name="T17" fmla="*/ 4 h 27"/>
                  <a:gd name="T18" fmla="*/ 22 w 94"/>
                  <a:gd name="T19" fmla="*/ 2 h 27"/>
                  <a:gd name="T20" fmla="*/ 28 w 94"/>
                  <a:gd name="T21" fmla="*/ 1 h 27"/>
                  <a:gd name="T22" fmla="*/ 36 w 94"/>
                  <a:gd name="T23" fmla="*/ 0 h 27"/>
                  <a:gd name="T24" fmla="*/ 45 w 94"/>
                  <a:gd name="T25" fmla="*/ 0 h 27"/>
                  <a:gd name="T26" fmla="*/ 55 w 94"/>
                  <a:gd name="T27" fmla="*/ 1 h 27"/>
                  <a:gd name="T28" fmla="*/ 66 w 94"/>
                  <a:gd name="T29" fmla="*/ 3 h 27"/>
                  <a:gd name="T30" fmla="*/ 79 w 94"/>
                  <a:gd name="T31" fmla="*/ 5 h 27"/>
                  <a:gd name="T32" fmla="*/ 93 w 94"/>
                  <a:gd name="T33" fmla="*/ 9 h 27"/>
                  <a:gd name="T34" fmla="*/ 91 w 94"/>
                  <a:gd name="T35" fmla="*/ 15 h 27"/>
                  <a:gd name="T36" fmla="*/ 91 w 94"/>
                  <a:gd name="T37" fmla="*/ 14 h 27"/>
                  <a:gd name="T38" fmla="*/ 88 w 94"/>
                  <a:gd name="T39" fmla="*/ 13 h 27"/>
                  <a:gd name="T40" fmla="*/ 84 w 94"/>
                  <a:gd name="T41" fmla="*/ 13 h 27"/>
                  <a:gd name="T42" fmla="*/ 80 w 94"/>
                  <a:gd name="T43" fmla="*/ 11 h 27"/>
                  <a:gd name="T44" fmla="*/ 74 w 94"/>
                  <a:gd name="T45" fmla="*/ 10 h 27"/>
                  <a:gd name="T46" fmla="*/ 68 w 94"/>
                  <a:gd name="T47" fmla="*/ 9 h 27"/>
                  <a:gd name="T48" fmla="*/ 61 w 94"/>
                  <a:gd name="T49" fmla="*/ 8 h 27"/>
                  <a:gd name="T50" fmla="*/ 54 w 94"/>
                  <a:gd name="T51" fmla="*/ 7 h 27"/>
                  <a:gd name="T52" fmla="*/ 46 w 94"/>
                  <a:gd name="T53" fmla="*/ 7 h 27"/>
                  <a:gd name="T54" fmla="*/ 38 w 94"/>
                  <a:gd name="T55" fmla="*/ 7 h 27"/>
                  <a:gd name="T56" fmla="*/ 31 w 94"/>
                  <a:gd name="T57" fmla="*/ 8 h 27"/>
                  <a:gd name="T58" fmla="*/ 23 w 94"/>
                  <a:gd name="T59" fmla="*/ 9 h 27"/>
                  <a:gd name="T60" fmla="*/ 17 w 94"/>
                  <a:gd name="T61" fmla="*/ 12 h 27"/>
                  <a:gd name="T62" fmla="*/ 10 w 94"/>
                  <a:gd name="T63" fmla="*/ 15 h 27"/>
                  <a:gd name="T64" fmla="*/ 5 w 94"/>
                  <a:gd name="T65" fmla="*/ 20 h 27"/>
                  <a:gd name="T66" fmla="*/ 0 w 94"/>
                  <a:gd name="T67" fmla="*/ 26 h 27"/>
                  <a:gd name="T68" fmla="*/ 0 w 94"/>
                  <a:gd name="T69" fmla="*/ 17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27"/>
                  <a:gd name="T107" fmla="*/ 94 w 94"/>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27">
                    <a:moveTo>
                      <a:pt x="0" y="17"/>
                    </a:moveTo>
                    <a:lnTo>
                      <a:pt x="0" y="16"/>
                    </a:lnTo>
                    <a:lnTo>
                      <a:pt x="1" y="15"/>
                    </a:lnTo>
                    <a:lnTo>
                      <a:pt x="2" y="14"/>
                    </a:lnTo>
                    <a:lnTo>
                      <a:pt x="3" y="12"/>
                    </a:lnTo>
                    <a:lnTo>
                      <a:pt x="5" y="10"/>
                    </a:lnTo>
                    <a:lnTo>
                      <a:pt x="8" y="8"/>
                    </a:lnTo>
                    <a:lnTo>
                      <a:pt x="12" y="5"/>
                    </a:lnTo>
                    <a:lnTo>
                      <a:pt x="16" y="4"/>
                    </a:lnTo>
                    <a:lnTo>
                      <a:pt x="22" y="2"/>
                    </a:lnTo>
                    <a:lnTo>
                      <a:pt x="28" y="1"/>
                    </a:lnTo>
                    <a:lnTo>
                      <a:pt x="36" y="0"/>
                    </a:lnTo>
                    <a:lnTo>
                      <a:pt x="45" y="0"/>
                    </a:lnTo>
                    <a:lnTo>
                      <a:pt x="55" y="1"/>
                    </a:lnTo>
                    <a:lnTo>
                      <a:pt x="66" y="3"/>
                    </a:lnTo>
                    <a:lnTo>
                      <a:pt x="79" y="5"/>
                    </a:lnTo>
                    <a:lnTo>
                      <a:pt x="93" y="9"/>
                    </a:lnTo>
                    <a:lnTo>
                      <a:pt x="91" y="15"/>
                    </a:lnTo>
                    <a:lnTo>
                      <a:pt x="91" y="14"/>
                    </a:lnTo>
                    <a:lnTo>
                      <a:pt x="88" y="13"/>
                    </a:lnTo>
                    <a:lnTo>
                      <a:pt x="84" y="13"/>
                    </a:lnTo>
                    <a:lnTo>
                      <a:pt x="80" y="11"/>
                    </a:lnTo>
                    <a:lnTo>
                      <a:pt x="74" y="10"/>
                    </a:lnTo>
                    <a:lnTo>
                      <a:pt x="68" y="9"/>
                    </a:lnTo>
                    <a:lnTo>
                      <a:pt x="61" y="8"/>
                    </a:lnTo>
                    <a:lnTo>
                      <a:pt x="54" y="7"/>
                    </a:lnTo>
                    <a:lnTo>
                      <a:pt x="46" y="7"/>
                    </a:lnTo>
                    <a:lnTo>
                      <a:pt x="38" y="7"/>
                    </a:lnTo>
                    <a:lnTo>
                      <a:pt x="31" y="8"/>
                    </a:lnTo>
                    <a:lnTo>
                      <a:pt x="23" y="9"/>
                    </a:lnTo>
                    <a:lnTo>
                      <a:pt x="17" y="12"/>
                    </a:lnTo>
                    <a:lnTo>
                      <a:pt x="10" y="15"/>
                    </a:lnTo>
                    <a:lnTo>
                      <a:pt x="5" y="20"/>
                    </a:lnTo>
                    <a:lnTo>
                      <a:pt x="0" y="26"/>
                    </a:lnTo>
                    <a:lnTo>
                      <a:pt x="0"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 name="Freeform 49"/>
              <p:cNvSpPr>
                <a:spLocks/>
              </p:cNvSpPr>
              <p:nvPr/>
            </p:nvSpPr>
            <p:spPr bwMode="auto">
              <a:xfrm>
                <a:off x="2088" y="2056"/>
                <a:ext cx="152" cy="284"/>
              </a:xfrm>
              <a:custGeom>
                <a:avLst/>
                <a:gdLst>
                  <a:gd name="T0" fmla="*/ 0 w 152"/>
                  <a:gd name="T1" fmla="*/ 0 h 284"/>
                  <a:gd name="T2" fmla="*/ 0 w 152"/>
                  <a:gd name="T3" fmla="*/ 273 h 284"/>
                  <a:gd name="T4" fmla="*/ 46 w 152"/>
                  <a:gd name="T5" fmla="*/ 283 h 284"/>
                  <a:gd name="T6" fmla="*/ 44 w 152"/>
                  <a:gd name="T7" fmla="*/ 246 h 284"/>
                  <a:gd name="T8" fmla="*/ 151 w 152"/>
                  <a:gd name="T9" fmla="*/ 263 h 284"/>
                  <a:gd name="T10" fmla="*/ 149 w 152"/>
                  <a:gd name="T11" fmla="*/ 248 h 284"/>
                  <a:gd name="T12" fmla="*/ 75 w 152"/>
                  <a:gd name="T13" fmla="*/ 239 h 284"/>
                  <a:gd name="T14" fmla="*/ 73 w 152"/>
                  <a:gd name="T15" fmla="*/ 207 h 284"/>
                  <a:gd name="T16" fmla="*/ 22 w 152"/>
                  <a:gd name="T17" fmla="*/ 207 h 284"/>
                  <a:gd name="T18" fmla="*/ 21 w 152"/>
                  <a:gd name="T19" fmla="*/ 203 h 284"/>
                  <a:gd name="T20" fmla="*/ 17 w 152"/>
                  <a:gd name="T21" fmla="*/ 191 h 284"/>
                  <a:gd name="T22" fmla="*/ 12 w 152"/>
                  <a:gd name="T23" fmla="*/ 173 h 284"/>
                  <a:gd name="T24" fmla="*/ 8 w 152"/>
                  <a:gd name="T25" fmla="*/ 148 h 284"/>
                  <a:gd name="T26" fmla="*/ 5 w 152"/>
                  <a:gd name="T27" fmla="*/ 119 h 284"/>
                  <a:gd name="T28" fmla="*/ 3 w 152"/>
                  <a:gd name="T29" fmla="*/ 85 h 284"/>
                  <a:gd name="T30" fmla="*/ 6 w 152"/>
                  <a:gd name="T31" fmla="*/ 49 h 284"/>
                  <a:gd name="T32" fmla="*/ 13 w 152"/>
                  <a:gd name="T33" fmla="*/ 9 h 284"/>
                  <a:gd name="T34" fmla="*/ 0 w 152"/>
                  <a:gd name="T35" fmla="*/ 0 h 2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84"/>
                  <a:gd name="T56" fmla="*/ 152 w 152"/>
                  <a:gd name="T57" fmla="*/ 284 h 2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84">
                    <a:moveTo>
                      <a:pt x="0" y="0"/>
                    </a:moveTo>
                    <a:lnTo>
                      <a:pt x="0" y="273"/>
                    </a:lnTo>
                    <a:lnTo>
                      <a:pt x="46" y="283"/>
                    </a:lnTo>
                    <a:lnTo>
                      <a:pt x="44" y="246"/>
                    </a:lnTo>
                    <a:lnTo>
                      <a:pt x="151" y="263"/>
                    </a:lnTo>
                    <a:lnTo>
                      <a:pt x="149" y="248"/>
                    </a:lnTo>
                    <a:lnTo>
                      <a:pt x="75" y="239"/>
                    </a:lnTo>
                    <a:lnTo>
                      <a:pt x="73" y="207"/>
                    </a:lnTo>
                    <a:lnTo>
                      <a:pt x="22" y="207"/>
                    </a:lnTo>
                    <a:lnTo>
                      <a:pt x="21" y="203"/>
                    </a:lnTo>
                    <a:lnTo>
                      <a:pt x="17" y="191"/>
                    </a:lnTo>
                    <a:lnTo>
                      <a:pt x="12" y="173"/>
                    </a:lnTo>
                    <a:lnTo>
                      <a:pt x="8" y="148"/>
                    </a:lnTo>
                    <a:lnTo>
                      <a:pt x="5" y="119"/>
                    </a:lnTo>
                    <a:lnTo>
                      <a:pt x="3" y="85"/>
                    </a:lnTo>
                    <a:lnTo>
                      <a:pt x="6" y="49"/>
                    </a:lnTo>
                    <a:lnTo>
                      <a:pt x="13" y="9"/>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8" name="Freeform 50"/>
              <p:cNvSpPr>
                <a:spLocks/>
              </p:cNvSpPr>
              <p:nvPr/>
            </p:nvSpPr>
            <p:spPr bwMode="auto">
              <a:xfrm>
                <a:off x="2163" y="1991"/>
                <a:ext cx="195" cy="40"/>
              </a:xfrm>
              <a:custGeom>
                <a:avLst/>
                <a:gdLst>
                  <a:gd name="T0" fmla="*/ 0 w 195"/>
                  <a:gd name="T1" fmla="*/ 39 h 40"/>
                  <a:gd name="T2" fmla="*/ 1 w 195"/>
                  <a:gd name="T3" fmla="*/ 39 h 40"/>
                  <a:gd name="T4" fmla="*/ 4 w 195"/>
                  <a:gd name="T5" fmla="*/ 37 h 40"/>
                  <a:gd name="T6" fmla="*/ 9 w 195"/>
                  <a:gd name="T7" fmla="*/ 36 h 40"/>
                  <a:gd name="T8" fmla="*/ 16 w 195"/>
                  <a:gd name="T9" fmla="*/ 33 h 40"/>
                  <a:gd name="T10" fmla="*/ 25 w 195"/>
                  <a:gd name="T11" fmla="*/ 31 h 40"/>
                  <a:gd name="T12" fmla="*/ 34 w 195"/>
                  <a:gd name="T13" fmla="*/ 28 h 40"/>
                  <a:gd name="T14" fmla="*/ 46 w 195"/>
                  <a:gd name="T15" fmla="*/ 25 h 40"/>
                  <a:gd name="T16" fmla="*/ 58 w 195"/>
                  <a:gd name="T17" fmla="*/ 23 h 40"/>
                  <a:gd name="T18" fmla="*/ 72 w 195"/>
                  <a:gd name="T19" fmla="*/ 20 h 40"/>
                  <a:gd name="T20" fmla="*/ 87 w 195"/>
                  <a:gd name="T21" fmla="*/ 19 h 40"/>
                  <a:gd name="T22" fmla="*/ 102 w 195"/>
                  <a:gd name="T23" fmla="*/ 17 h 40"/>
                  <a:gd name="T24" fmla="*/ 119 w 195"/>
                  <a:gd name="T25" fmla="*/ 17 h 40"/>
                  <a:gd name="T26" fmla="*/ 136 w 195"/>
                  <a:gd name="T27" fmla="*/ 17 h 40"/>
                  <a:gd name="T28" fmla="*/ 153 w 195"/>
                  <a:gd name="T29" fmla="*/ 19 h 40"/>
                  <a:gd name="T30" fmla="*/ 171 w 195"/>
                  <a:gd name="T31" fmla="*/ 22 h 40"/>
                  <a:gd name="T32" fmla="*/ 189 w 195"/>
                  <a:gd name="T33" fmla="*/ 26 h 40"/>
                  <a:gd name="T34" fmla="*/ 194 w 195"/>
                  <a:gd name="T35" fmla="*/ 0 h 40"/>
                  <a:gd name="T36" fmla="*/ 193 w 195"/>
                  <a:gd name="T37" fmla="*/ 0 h 40"/>
                  <a:gd name="T38" fmla="*/ 189 w 195"/>
                  <a:gd name="T39" fmla="*/ 0 h 40"/>
                  <a:gd name="T40" fmla="*/ 182 w 195"/>
                  <a:gd name="T41" fmla="*/ 0 h 40"/>
                  <a:gd name="T42" fmla="*/ 174 w 195"/>
                  <a:gd name="T43" fmla="*/ 0 h 40"/>
                  <a:gd name="T44" fmla="*/ 163 w 195"/>
                  <a:gd name="T45" fmla="*/ 1 h 40"/>
                  <a:gd name="T46" fmla="*/ 151 w 195"/>
                  <a:gd name="T47" fmla="*/ 1 h 40"/>
                  <a:gd name="T48" fmla="*/ 137 w 195"/>
                  <a:gd name="T49" fmla="*/ 2 h 40"/>
                  <a:gd name="T50" fmla="*/ 123 w 195"/>
                  <a:gd name="T51" fmla="*/ 2 h 40"/>
                  <a:gd name="T52" fmla="*/ 108 w 195"/>
                  <a:gd name="T53" fmla="*/ 4 h 40"/>
                  <a:gd name="T54" fmla="*/ 92 w 195"/>
                  <a:gd name="T55" fmla="*/ 5 h 40"/>
                  <a:gd name="T56" fmla="*/ 76 w 195"/>
                  <a:gd name="T57" fmla="*/ 7 h 40"/>
                  <a:gd name="T58" fmla="*/ 60 w 195"/>
                  <a:gd name="T59" fmla="*/ 9 h 40"/>
                  <a:gd name="T60" fmla="*/ 44 w 195"/>
                  <a:gd name="T61" fmla="*/ 12 h 40"/>
                  <a:gd name="T62" fmla="*/ 28 w 195"/>
                  <a:gd name="T63" fmla="*/ 15 h 40"/>
                  <a:gd name="T64" fmla="*/ 14 w 195"/>
                  <a:gd name="T65" fmla="*/ 18 h 40"/>
                  <a:gd name="T66" fmla="*/ 0 w 195"/>
                  <a:gd name="T67" fmla="*/ 22 h 40"/>
                  <a:gd name="T68" fmla="*/ 0 w 195"/>
                  <a:gd name="T69" fmla="*/ 39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5"/>
                  <a:gd name="T106" fmla="*/ 0 h 40"/>
                  <a:gd name="T107" fmla="*/ 195 w 19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5" h="40">
                    <a:moveTo>
                      <a:pt x="0" y="39"/>
                    </a:moveTo>
                    <a:lnTo>
                      <a:pt x="1" y="39"/>
                    </a:lnTo>
                    <a:lnTo>
                      <a:pt x="4" y="37"/>
                    </a:lnTo>
                    <a:lnTo>
                      <a:pt x="9" y="36"/>
                    </a:lnTo>
                    <a:lnTo>
                      <a:pt x="16" y="33"/>
                    </a:lnTo>
                    <a:lnTo>
                      <a:pt x="25" y="31"/>
                    </a:lnTo>
                    <a:lnTo>
                      <a:pt x="34" y="28"/>
                    </a:lnTo>
                    <a:lnTo>
                      <a:pt x="46" y="25"/>
                    </a:lnTo>
                    <a:lnTo>
                      <a:pt x="58" y="23"/>
                    </a:lnTo>
                    <a:lnTo>
                      <a:pt x="72" y="20"/>
                    </a:lnTo>
                    <a:lnTo>
                      <a:pt x="87" y="19"/>
                    </a:lnTo>
                    <a:lnTo>
                      <a:pt x="102" y="17"/>
                    </a:lnTo>
                    <a:lnTo>
                      <a:pt x="119" y="17"/>
                    </a:lnTo>
                    <a:lnTo>
                      <a:pt x="136" y="17"/>
                    </a:lnTo>
                    <a:lnTo>
                      <a:pt x="153" y="19"/>
                    </a:lnTo>
                    <a:lnTo>
                      <a:pt x="171" y="22"/>
                    </a:lnTo>
                    <a:lnTo>
                      <a:pt x="189" y="26"/>
                    </a:lnTo>
                    <a:lnTo>
                      <a:pt x="194" y="0"/>
                    </a:lnTo>
                    <a:lnTo>
                      <a:pt x="193" y="0"/>
                    </a:lnTo>
                    <a:lnTo>
                      <a:pt x="189" y="0"/>
                    </a:lnTo>
                    <a:lnTo>
                      <a:pt x="182" y="0"/>
                    </a:lnTo>
                    <a:lnTo>
                      <a:pt x="174" y="0"/>
                    </a:lnTo>
                    <a:lnTo>
                      <a:pt x="163" y="1"/>
                    </a:lnTo>
                    <a:lnTo>
                      <a:pt x="151" y="1"/>
                    </a:lnTo>
                    <a:lnTo>
                      <a:pt x="137" y="2"/>
                    </a:lnTo>
                    <a:lnTo>
                      <a:pt x="123" y="2"/>
                    </a:lnTo>
                    <a:lnTo>
                      <a:pt x="108" y="4"/>
                    </a:lnTo>
                    <a:lnTo>
                      <a:pt x="92" y="5"/>
                    </a:lnTo>
                    <a:lnTo>
                      <a:pt x="76" y="7"/>
                    </a:lnTo>
                    <a:lnTo>
                      <a:pt x="60" y="9"/>
                    </a:lnTo>
                    <a:lnTo>
                      <a:pt x="44" y="12"/>
                    </a:lnTo>
                    <a:lnTo>
                      <a:pt x="28" y="15"/>
                    </a:lnTo>
                    <a:lnTo>
                      <a:pt x="14" y="18"/>
                    </a:lnTo>
                    <a:lnTo>
                      <a:pt x="0" y="22"/>
                    </a:lnTo>
                    <a:lnTo>
                      <a:pt x="0" y="3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9" name="Freeform 51"/>
              <p:cNvSpPr>
                <a:spLocks/>
              </p:cNvSpPr>
              <p:nvPr/>
            </p:nvSpPr>
            <p:spPr bwMode="auto">
              <a:xfrm>
                <a:off x="2048" y="2345"/>
                <a:ext cx="329" cy="111"/>
              </a:xfrm>
              <a:custGeom>
                <a:avLst/>
                <a:gdLst>
                  <a:gd name="T0" fmla="*/ 139 w 329"/>
                  <a:gd name="T1" fmla="*/ 106 h 111"/>
                  <a:gd name="T2" fmla="*/ 139 w 329"/>
                  <a:gd name="T3" fmla="*/ 106 h 111"/>
                  <a:gd name="T4" fmla="*/ 141 w 329"/>
                  <a:gd name="T5" fmla="*/ 105 h 111"/>
                  <a:gd name="T6" fmla="*/ 144 w 329"/>
                  <a:gd name="T7" fmla="*/ 104 h 111"/>
                  <a:gd name="T8" fmla="*/ 148 w 329"/>
                  <a:gd name="T9" fmla="*/ 103 h 111"/>
                  <a:gd name="T10" fmla="*/ 153 w 329"/>
                  <a:gd name="T11" fmla="*/ 100 h 111"/>
                  <a:gd name="T12" fmla="*/ 158 w 329"/>
                  <a:gd name="T13" fmla="*/ 98 h 111"/>
                  <a:gd name="T14" fmla="*/ 164 w 329"/>
                  <a:gd name="T15" fmla="*/ 95 h 111"/>
                  <a:gd name="T16" fmla="*/ 170 w 329"/>
                  <a:gd name="T17" fmla="*/ 92 h 111"/>
                  <a:gd name="T18" fmla="*/ 177 w 329"/>
                  <a:gd name="T19" fmla="*/ 89 h 111"/>
                  <a:gd name="T20" fmla="*/ 183 w 329"/>
                  <a:gd name="T21" fmla="*/ 85 h 111"/>
                  <a:gd name="T22" fmla="*/ 189 w 329"/>
                  <a:gd name="T23" fmla="*/ 81 h 111"/>
                  <a:gd name="T24" fmla="*/ 195 w 329"/>
                  <a:gd name="T25" fmla="*/ 77 h 111"/>
                  <a:gd name="T26" fmla="*/ 201 w 329"/>
                  <a:gd name="T27" fmla="*/ 72 h 111"/>
                  <a:gd name="T28" fmla="*/ 206 w 329"/>
                  <a:gd name="T29" fmla="*/ 68 h 111"/>
                  <a:gd name="T30" fmla="*/ 210 w 329"/>
                  <a:gd name="T31" fmla="*/ 63 h 111"/>
                  <a:gd name="T32" fmla="*/ 213 w 329"/>
                  <a:gd name="T33" fmla="*/ 58 h 111"/>
                  <a:gd name="T34" fmla="*/ 0 w 329"/>
                  <a:gd name="T35" fmla="*/ 6 h 111"/>
                  <a:gd name="T36" fmla="*/ 16 w 329"/>
                  <a:gd name="T37" fmla="*/ 0 h 111"/>
                  <a:gd name="T38" fmla="*/ 328 w 329"/>
                  <a:gd name="T39" fmla="*/ 78 h 111"/>
                  <a:gd name="T40" fmla="*/ 315 w 329"/>
                  <a:gd name="T41" fmla="*/ 85 h 111"/>
                  <a:gd name="T42" fmla="*/ 225 w 329"/>
                  <a:gd name="T43" fmla="*/ 61 h 111"/>
                  <a:gd name="T44" fmla="*/ 225 w 329"/>
                  <a:gd name="T45" fmla="*/ 62 h 111"/>
                  <a:gd name="T46" fmla="*/ 224 w 329"/>
                  <a:gd name="T47" fmla="*/ 63 h 111"/>
                  <a:gd name="T48" fmla="*/ 223 w 329"/>
                  <a:gd name="T49" fmla="*/ 64 h 111"/>
                  <a:gd name="T50" fmla="*/ 221 w 329"/>
                  <a:gd name="T51" fmla="*/ 66 h 111"/>
                  <a:gd name="T52" fmla="*/ 218 w 329"/>
                  <a:gd name="T53" fmla="*/ 69 h 111"/>
                  <a:gd name="T54" fmla="*/ 215 w 329"/>
                  <a:gd name="T55" fmla="*/ 71 h 111"/>
                  <a:gd name="T56" fmla="*/ 212 w 329"/>
                  <a:gd name="T57" fmla="*/ 75 h 111"/>
                  <a:gd name="T58" fmla="*/ 207 w 329"/>
                  <a:gd name="T59" fmla="*/ 78 h 111"/>
                  <a:gd name="T60" fmla="*/ 202 w 329"/>
                  <a:gd name="T61" fmla="*/ 82 h 111"/>
                  <a:gd name="T62" fmla="*/ 196 w 329"/>
                  <a:gd name="T63" fmla="*/ 86 h 111"/>
                  <a:gd name="T64" fmla="*/ 189 w 329"/>
                  <a:gd name="T65" fmla="*/ 90 h 111"/>
                  <a:gd name="T66" fmla="*/ 182 w 329"/>
                  <a:gd name="T67" fmla="*/ 94 h 111"/>
                  <a:gd name="T68" fmla="*/ 174 w 329"/>
                  <a:gd name="T69" fmla="*/ 98 h 111"/>
                  <a:gd name="T70" fmla="*/ 165 w 329"/>
                  <a:gd name="T71" fmla="*/ 102 h 111"/>
                  <a:gd name="T72" fmla="*/ 155 w 329"/>
                  <a:gd name="T73" fmla="*/ 106 h 111"/>
                  <a:gd name="T74" fmla="*/ 144 w 329"/>
                  <a:gd name="T75" fmla="*/ 110 h 111"/>
                  <a:gd name="T76" fmla="*/ 139 w 329"/>
                  <a:gd name="T77" fmla="*/ 106 h 11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9"/>
                  <a:gd name="T118" fmla="*/ 0 h 111"/>
                  <a:gd name="T119" fmla="*/ 329 w 329"/>
                  <a:gd name="T120" fmla="*/ 111 h 11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9" h="111">
                    <a:moveTo>
                      <a:pt x="139" y="106"/>
                    </a:moveTo>
                    <a:lnTo>
                      <a:pt x="139" y="106"/>
                    </a:lnTo>
                    <a:lnTo>
                      <a:pt x="141" y="105"/>
                    </a:lnTo>
                    <a:lnTo>
                      <a:pt x="144" y="104"/>
                    </a:lnTo>
                    <a:lnTo>
                      <a:pt x="148" y="103"/>
                    </a:lnTo>
                    <a:lnTo>
                      <a:pt x="153" y="100"/>
                    </a:lnTo>
                    <a:lnTo>
                      <a:pt x="158" y="98"/>
                    </a:lnTo>
                    <a:lnTo>
                      <a:pt x="164" y="95"/>
                    </a:lnTo>
                    <a:lnTo>
                      <a:pt x="170" y="92"/>
                    </a:lnTo>
                    <a:lnTo>
                      <a:pt x="177" y="89"/>
                    </a:lnTo>
                    <a:lnTo>
                      <a:pt x="183" y="85"/>
                    </a:lnTo>
                    <a:lnTo>
                      <a:pt x="189" y="81"/>
                    </a:lnTo>
                    <a:lnTo>
                      <a:pt x="195" y="77"/>
                    </a:lnTo>
                    <a:lnTo>
                      <a:pt x="201" y="72"/>
                    </a:lnTo>
                    <a:lnTo>
                      <a:pt x="206" y="68"/>
                    </a:lnTo>
                    <a:lnTo>
                      <a:pt x="210" y="63"/>
                    </a:lnTo>
                    <a:lnTo>
                      <a:pt x="213" y="58"/>
                    </a:lnTo>
                    <a:lnTo>
                      <a:pt x="0" y="6"/>
                    </a:lnTo>
                    <a:lnTo>
                      <a:pt x="16" y="0"/>
                    </a:lnTo>
                    <a:lnTo>
                      <a:pt x="328" y="78"/>
                    </a:lnTo>
                    <a:lnTo>
                      <a:pt x="315" y="85"/>
                    </a:lnTo>
                    <a:lnTo>
                      <a:pt x="225" y="61"/>
                    </a:lnTo>
                    <a:lnTo>
                      <a:pt x="225" y="62"/>
                    </a:lnTo>
                    <a:lnTo>
                      <a:pt x="224" y="63"/>
                    </a:lnTo>
                    <a:lnTo>
                      <a:pt x="223" y="64"/>
                    </a:lnTo>
                    <a:lnTo>
                      <a:pt x="221" y="66"/>
                    </a:lnTo>
                    <a:lnTo>
                      <a:pt x="218" y="69"/>
                    </a:lnTo>
                    <a:lnTo>
                      <a:pt x="215" y="71"/>
                    </a:lnTo>
                    <a:lnTo>
                      <a:pt x="212" y="75"/>
                    </a:lnTo>
                    <a:lnTo>
                      <a:pt x="207" y="78"/>
                    </a:lnTo>
                    <a:lnTo>
                      <a:pt x="202" y="82"/>
                    </a:lnTo>
                    <a:lnTo>
                      <a:pt x="196" y="86"/>
                    </a:lnTo>
                    <a:lnTo>
                      <a:pt x="189" y="90"/>
                    </a:lnTo>
                    <a:lnTo>
                      <a:pt x="182" y="94"/>
                    </a:lnTo>
                    <a:lnTo>
                      <a:pt x="174" y="98"/>
                    </a:lnTo>
                    <a:lnTo>
                      <a:pt x="165" y="102"/>
                    </a:lnTo>
                    <a:lnTo>
                      <a:pt x="155" y="106"/>
                    </a:lnTo>
                    <a:lnTo>
                      <a:pt x="144" y="110"/>
                    </a:lnTo>
                    <a:lnTo>
                      <a:pt x="139" y="10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0" name="Freeform 52"/>
              <p:cNvSpPr>
                <a:spLocks/>
              </p:cNvSpPr>
              <p:nvPr/>
            </p:nvSpPr>
            <p:spPr bwMode="auto">
              <a:xfrm>
                <a:off x="1981" y="2374"/>
                <a:ext cx="335" cy="99"/>
              </a:xfrm>
              <a:custGeom>
                <a:avLst/>
                <a:gdLst>
                  <a:gd name="T0" fmla="*/ 0 w 335"/>
                  <a:gd name="T1" fmla="*/ 0 h 99"/>
                  <a:gd name="T2" fmla="*/ 327 w 335"/>
                  <a:gd name="T3" fmla="*/ 98 h 99"/>
                  <a:gd name="T4" fmla="*/ 334 w 335"/>
                  <a:gd name="T5" fmla="*/ 98 h 99"/>
                  <a:gd name="T6" fmla="*/ 10 w 335"/>
                  <a:gd name="T7" fmla="*/ 0 h 99"/>
                  <a:gd name="T8" fmla="*/ 0 w 335"/>
                  <a:gd name="T9" fmla="*/ 0 h 99"/>
                  <a:gd name="T10" fmla="*/ 0 60000 65536"/>
                  <a:gd name="T11" fmla="*/ 0 60000 65536"/>
                  <a:gd name="T12" fmla="*/ 0 60000 65536"/>
                  <a:gd name="T13" fmla="*/ 0 60000 65536"/>
                  <a:gd name="T14" fmla="*/ 0 60000 65536"/>
                  <a:gd name="T15" fmla="*/ 0 w 335"/>
                  <a:gd name="T16" fmla="*/ 0 h 99"/>
                  <a:gd name="T17" fmla="*/ 335 w 335"/>
                  <a:gd name="T18" fmla="*/ 99 h 99"/>
                </a:gdLst>
                <a:ahLst/>
                <a:cxnLst>
                  <a:cxn ang="T10">
                    <a:pos x="T0" y="T1"/>
                  </a:cxn>
                  <a:cxn ang="T11">
                    <a:pos x="T2" y="T3"/>
                  </a:cxn>
                  <a:cxn ang="T12">
                    <a:pos x="T4" y="T5"/>
                  </a:cxn>
                  <a:cxn ang="T13">
                    <a:pos x="T6" y="T7"/>
                  </a:cxn>
                  <a:cxn ang="T14">
                    <a:pos x="T8" y="T9"/>
                  </a:cxn>
                </a:cxnLst>
                <a:rect l="T15" t="T16" r="T17" b="T18"/>
                <a:pathLst>
                  <a:path w="335" h="99">
                    <a:moveTo>
                      <a:pt x="0" y="0"/>
                    </a:moveTo>
                    <a:lnTo>
                      <a:pt x="327" y="98"/>
                    </a:lnTo>
                    <a:lnTo>
                      <a:pt x="334" y="98"/>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1" name="Freeform 53"/>
              <p:cNvSpPr>
                <a:spLocks/>
              </p:cNvSpPr>
              <p:nvPr/>
            </p:nvSpPr>
            <p:spPr bwMode="auto">
              <a:xfrm>
                <a:off x="2037" y="2361"/>
                <a:ext cx="331" cy="88"/>
              </a:xfrm>
              <a:custGeom>
                <a:avLst/>
                <a:gdLst>
                  <a:gd name="T0" fmla="*/ 0 w 331"/>
                  <a:gd name="T1" fmla="*/ 0 h 88"/>
                  <a:gd name="T2" fmla="*/ 323 w 331"/>
                  <a:gd name="T3" fmla="*/ 87 h 88"/>
                  <a:gd name="T4" fmla="*/ 330 w 331"/>
                  <a:gd name="T5" fmla="*/ 87 h 88"/>
                  <a:gd name="T6" fmla="*/ 10 w 331"/>
                  <a:gd name="T7" fmla="*/ 0 h 88"/>
                  <a:gd name="T8" fmla="*/ 0 w 331"/>
                  <a:gd name="T9" fmla="*/ 0 h 88"/>
                  <a:gd name="T10" fmla="*/ 0 60000 65536"/>
                  <a:gd name="T11" fmla="*/ 0 60000 65536"/>
                  <a:gd name="T12" fmla="*/ 0 60000 65536"/>
                  <a:gd name="T13" fmla="*/ 0 60000 65536"/>
                  <a:gd name="T14" fmla="*/ 0 60000 65536"/>
                  <a:gd name="T15" fmla="*/ 0 w 331"/>
                  <a:gd name="T16" fmla="*/ 0 h 88"/>
                  <a:gd name="T17" fmla="*/ 331 w 331"/>
                  <a:gd name="T18" fmla="*/ 88 h 88"/>
                </a:gdLst>
                <a:ahLst/>
                <a:cxnLst>
                  <a:cxn ang="T10">
                    <a:pos x="T0" y="T1"/>
                  </a:cxn>
                  <a:cxn ang="T11">
                    <a:pos x="T2" y="T3"/>
                  </a:cxn>
                  <a:cxn ang="T12">
                    <a:pos x="T4" y="T5"/>
                  </a:cxn>
                  <a:cxn ang="T13">
                    <a:pos x="T6" y="T7"/>
                  </a:cxn>
                  <a:cxn ang="T14">
                    <a:pos x="T8" y="T9"/>
                  </a:cxn>
                </a:cxnLst>
                <a:rect l="T15" t="T16" r="T17" b="T18"/>
                <a:pathLst>
                  <a:path w="331" h="88">
                    <a:moveTo>
                      <a:pt x="0" y="0"/>
                    </a:moveTo>
                    <a:lnTo>
                      <a:pt x="323" y="87"/>
                    </a:lnTo>
                    <a:lnTo>
                      <a:pt x="330" y="87"/>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2" name="Freeform 54"/>
              <p:cNvSpPr>
                <a:spLocks/>
              </p:cNvSpPr>
              <p:nvPr/>
            </p:nvSpPr>
            <p:spPr bwMode="auto">
              <a:xfrm>
                <a:off x="2010" y="2365"/>
                <a:ext cx="333" cy="98"/>
              </a:xfrm>
              <a:custGeom>
                <a:avLst/>
                <a:gdLst>
                  <a:gd name="T0" fmla="*/ 0 w 333"/>
                  <a:gd name="T1" fmla="*/ 0 h 98"/>
                  <a:gd name="T2" fmla="*/ 326 w 333"/>
                  <a:gd name="T3" fmla="*/ 97 h 98"/>
                  <a:gd name="T4" fmla="*/ 332 w 333"/>
                  <a:gd name="T5" fmla="*/ 95 h 98"/>
                  <a:gd name="T6" fmla="*/ 9 w 333"/>
                  <a:gd name="T7" fmla="*/ 0 h 98"/>
                  <a:gd name="T8" fmla="*/ 0 w 333"/>
                  <a:gd name="T9" fmla="*/ 0 h 98"/>
                  <a:gd name="T10" fmla="*/ 0 60000 65536"/>
                  <a:gd name="T11" fmla="*/ 0 60000 65536"/>
                  <a:gd name="T12" fmla="*/ 0 60000 65536"/>
                  <a:gd name="T13" fmla="*/ 0 60000 65536"/>
                  <a:gd name="T14" fmla="*/ 0 60000 65536"/>
                  <a:gd name="T15" fmla="*/ 0 w 333"/>
                  <a:gd name="T16" fmla="*/ 0 h 98"/>
                  <a:gd name="T17" fmla="*/ 333 w 333"/>
                  <a:gd name="T18" fmla="*/ 98 h 98"/>
                </a:gdLst>
                <a:ahLst/>
                <a:cxnLst>
                  <a:cxn ang="T10">
                    <a:pos x="T0" y="T1"/>
                  </a:cxn>
                  <a:cxn ang="T11">
                    <a:pos x="T2" y="T3"/>
                  </a:cxn>
                  <a:cxn ang="T12">
                    <a:pos x="T4" y="T5"/>
                  </a:cxn>
                  <a:cxn ang="T13">
                    <a:pos x="T6" y="T7"/>
                  </a:cxn>
                  <a:cxn ang="T14">
                    <a:pos x="T8" y="T9"/>
                  </a:cxn>
                </a:cxnLst>
                <a:rect l="T15" t="T16" r="T17" b="T18"/>
                <a:pathLst>
                  <a:path w="333" h="98">
                    <a:moveTo>
                      <a:pt x="0" y="0"/>
                    </a:moveTo>
                    <a:lnTo>
                      <a:pt x="326" y="97"/>
                    </a:lnTo>
                    <a:lnTo>
                      <a:pt x="332" y="95"/>
                    </a:lnTo>
                    <a:lnTo>
                      <a:pt x="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4" name="Group 62"/>
            <p:cNvGrpSpPr>
              <a:grpSpLocks/>
            </p:cNvGrpSpPr>
            <p:nvPr/>
          </p:nvGrpSpPr>
          <p:grpSpPr bwMode="auto">
            <a:xfrm>
              <a:off x="2078" y="1811"/>
              <a:ext cx="409" cy="568"/>
              <a:chOff x="2078" y="1811"/>
              <a:chExt cx="409" cy="568"/>
            </a:xfrm>
          </p:grpSpPr>
          <p:sp>
            <p:nvSpPr>
              <p:cNvPr id="16" name="Rectangle 56"/>
              <p:cNvSpPr>
                <a:spLocks noChangeArrowheads="1"/>
              </p:cNvSpPr>
              <p:nvPr/>
            </p:nvSpPr>
            <p:spPr bwMode="auto">
              <a:xfrm>
                <a:off x="2104" y="1830"/>
                <a:ext cx="383" cy="549"/>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7" name="Rectangle 57"/>
              <p:cNvSpPr>
                <a:spLocks noChangeArrowheads="1"/>
              </p:cNvSpPr>
              <p:nvPr/>
            </p:nvSpPr>
            <p:spPr bwMode="auto">
              <a:xfrm>
                <a:off x="2081" y="1811"/>
                <a:ext cx="383" cy="549"/>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8" name="Line 58"/>
              <p:cNvSpPr>
                <a:spLocks noChangeShapeType="1"/>
              </p:cNvSpPr>
              <p:nvPr/>
            </p:nvSpPr>
            <p:spPr bwMode="auto">
              <a:xfrm>
                <a:off x="2080" y="1926"/>
                <a:ext cx="385"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59"/>
              <p:cNvSpPr>
                <a:spLocks noChangeShapeType="1"/>
              </p:cNvSpPr>
              <p:nvPr/>
            </p:nvSpPr>
            <p:spPr bwMode="auto">
              <a:xfrm>
                <a:off x="2085" y="2047"/>
                <a:ext cx="39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Line 60"/>
              <p:cNvSpPr>
                <a:spLocks noChangeShapeType="1"/>
              </p:cNvSpPr>
              <p:nvPr/>
            </p:nvSpPr>
            <p:spPr bwMode="auto">
              <a:xfrm>
                <a:off x="2079" y="2158"/>
                <a:ext cx="39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Line 61"/>
              <p:cNvSpPr>
                <a:spLocks noChangeShapeType="1"/>
              </p:cNvSpPr>
              <p:nvPr/>
            </p:nvSpPr>
            <p:spPr bwMode="auto">
              <a:xfrm>
                <a:off x="2078" y="2259"/>
                <a:ext cx="386"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5" name="Rectangle 63"/>
            <p:cNvSpPr>
              <a:spLocks noChangeArrowheads="1"/>
            </p:cNvSpPr>
            <p:nvPr/>
          </p:nvSpPr>
          <p:spPr bwMode="auto">
            <a:xfrm>
              <a:off x="2080" y="1612"/>
              <a:ext cx="39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ea typeface="宋体" panose="02010600030101010101" pitchFamily="2" charset="-122"/>
                </a:rPr>
                <a:t>Host A</a:t>
              </a:r>
            </a:p>
          </p:txBody>
        </p:sp>
      </p:grpSp>
      <p:sp>
        <p:nvSpPr>
          <p:cNvPr id="63" name="Line 65"/>
          <p:cNvSpPr>
            <a:spLocks noChangeShapeType="1"/>
          </p:cNvSpPr>
          <p:nvPr/>
        </p:nvSpPr>
        <p:spPr bwMode="auto">
          <a:xfrm flipH="1">
            <a:off x="3684588" y="6189663"/>
            <a:ext cx="1458912" cy="1111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64" name="Group 114"/>
          <p:cNvGrpSpPr>
            <a:grpSpLocks/>
          </p:cNvGrpSpPr>
          <p:nvPr/>
        </p:nvGrpSpPr>
        <p:grpSpPr bwMode="auto">
          <a:xfrm>
            <a:off x="2743200" y="4846638"/>
            <a:ext cx="981075" cy="1504950"/>
            <a:chOff x="670" y="2854"/>
            <a:chExt cx="618" cy="948"/>
          </a:xfrm>
        </p:grpSpPr>
        <p:grpSp>
          <p:nvGrpSpPr>
            <p:cNvPr id="65" name="Group 105"/>
            <p:cNvGrpSpPr>
              <a:grpSpLocks/>
            </p:cNvGrpSpPr>
            <p:nvPr/>
          </p:nvGrpSpPr>
          <p:grpSpPr bwMode="auto">
            <a:xfrm>
              <a:off x="670" y="3233"/>
              <a:ext cx="618" cy="569"/>
              <a:chOff x="670" y="3233"/>
              <a:chExt cx="618" cy="569"/>
            </a:xfrm>
          </p:grpSpPr>
          <p:sp>
            <p:nvSpPr>
              <p:cNvPr id="74" name="Freeform 66"/>
              <p:cNvSpPr>
                <a:spLocks/>
              </p:cNvSpPr>
              <p:nvPr/>
            </p:nvSpPr>
            <p:spPr bwMode="auto">
              <a:xfrm>
                <a:off x="670" y="3278"/>
                <a:ext cx="618" cy="524"/>
              </a:xfrm>
              <a:custGeom>
                <a:avLst/>
                <a:gdLst>
                  <a:gd name="T0" fmla="*/ 174 w 618"/>
                  <a:gd name="T1" fmla="*/ 37 h 524"/>
                  <a:gd name="T2" fmla="*/ 175 w 618"/>
                  <a:gd name="T3" fmla="*/ 37 h 524"/>
                  <a:gd name="T4" fmla="*/ 179 w 618"/>
                  <a:gd name="T5" fmla="*/ 36 h 524"/>
                  <a:gd name="T6" fmla="*/ 185 w 618"/>
                  <a:gd name="T7" fmla="*/ 33 h 524"/>
                  <a:gd name="T8" fmla="*/ 194 w 618"/>
                  <a:gd name="T9" fmla="*/ 31 h 524"/>
                  <a:gd name="T10" fmla="*/ 205 w 618"/>
                  <a:gd name="T11" fmla="*/ 28 h 524"/>
                  <a:gd name="T12" fmla="*/ 219 w 618"/>
                  <a:gd name="T13" fmla="*/ 24 h 524"/>
                  <a:gd name="T14" fmla="*/ 235 w 618"/>
                  <a:gd name="T15" fmla="*/ 21 h 524"/>
                  <a:gd name="T16" fmla="*/ 254 w 618"/>
                  <a:gd name="T17" fmla="*/ 17 h 524"/>
                  <a:gd name="T18" fmla="*/ 276 w 618"/>
                  <a:gd name="T19" fmla="*/ 13 h 524"/>
                  <a:gd name="T20" fmla="*/ 300 w 618"/>
                  <a:gd name="T21" fmla="*/ 10 h 524"/>
                  <a:gd name="T22" fmla="*/ 327 w 618"/>
                  <a:gd name="T23" fmla="*/ 7 h 524"/>
                  <a:gd name="T24" fmla="*/ 356 w 618"/>
                  <a:gd name="T25" fmla="*/ 4 h 524"/>
                  <a:gd name="T26" fmla="*/ 388 w 618"/>
                  <a:gd name="T27" fmla="*/ 2 h 524"/>
                  <a:gd name="T28" fmla="*/ 422 w 618"/>
                  <a:gd name="T29" fmla="*/ 0 h 524"/>
                  <a:gd name="T30" fmla="*/ 459 w 618"/>
                  <a:gd name="T31" fmla="*/ 0 h 524"/>
                  <a:gd name="T32" fmla="*/ 499 w 618"/>
                  <a:gd name="T33" fmla="*/ 0 h 524"/>
                  <a:gd name="T34" fmla="*/ 516 w 618"/>
                  <a:gd name="T35" fmla="*/ 72 h 524"/>
                  <a:gd name="T36" fmla="*/ 522 w 618"/>
                  <a:gd name="T37" fmla="*/ 75 h 524"/>
                  <a:gd name="T38" fmla="*/ 536 w 618"/>
                  <a:gd name="T39" fmla="*/ 85 h 524"/>
                  <a:gd name="T40" fmla="*/ 551 w 618"/>
                  <a:gd name="T41" fmla="*/ 102 h 524"/>
                  <a:gd name="T42" fmla="*/ 560 w 618"/>
                  <a:gd name="T43" fmla="*/ 126 h 524"/>
                  <a:gd name="T44" fmla="*/ 596 w 618"/>
                  <a:gd name="T45" fmla="*/ 293 h 524"/>
                  <a:gd name="T46" fmla="*/ 611 w 618"/>
                  <a:gd name="T47" fmla="*/ 361 h 524"/>
                  <a:gd name="T48" fmla="*/ 613 w 618"/>
                  <a:gd name="T49" fmla="*/ 367 h 524"/>
                  <a:gd name="T50" fmla="*/ 617 w 618"/>
                  <a:gd name="T51" fmla="*/ 380 h 524"/>
                  <a:gd name="T52" fmla="*/ 616 w 618"/>
                  <a:gd name="T53" fmla="*/ 400 h 524"/>
                  <a:gd name="T54" fmla="*/ 608 w 618"/>
                  <a:gd name="T55" fmla="*/ 426 h 524"/>
                  <a:gd name="T56" fmla="*/ 0 w 618"/>
                  <a:gd name="T57" fmla="*/ 410 h 524"/>
                  <a:gd name="T58" fmla="*/ 61 w 618"/>
                  <a:gd name="T59" fmla="*/ 377 h 524"/>
                  <a:gd name="T60" fmla="*/ 61 w 618"/>
                  <a:gd name="T61" fmla="*/ 72 h 524"/>
                  <a:gd name="T62" fmla="*/ 64 w 618"/>
                  <a:gd name="T63" fmla="*/ 70 h 524"/>
                  <a:gd name="T64" fmla="*/ 70 w 618"/>
                  <a:gd name="T65" fmla="*/ 66 h 524"/>
                  <a:gd name="T66" fmla="*/ 79 w 618"/>
                  <a:gd name="T67" fmla="*/ 62 h 524"/>
                  <a:gd name="T68" fmla="*/ 91 w 618"/>
                  <a:gd name="T69" fmla="*/ 58 h 524"/>
                  <a:gd name="T70" fmla="*/ 105 w 618"/>
                  <a:gd name="T71" fmla="*/ 56 h 524"/>
                  <a:gd name="T72" fmla="*/ 122 w 618"/>
                  <a:gd name="T73" fmla="*/ 56 h 524"/>
                  <a:gd name="T74" fmla="*/ 142 w 618"/>
                  <a:gd name="T75" fmla="*/ 59 h 524"/>
                  <a:gd name="T76" fmla="*/ 167 w 618"/>
                  <a:gd name="T77" fmla="*/ 69 h 5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8"/>
                  <a:gd name="T118" fmla="*/ 0 h 524"/>
                  <a:gd name="T119" fmla="*/ 618 w 618"/>
                  <a:gd name="T120" fmla="*/ 524 h 5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8" h="524">
                    <a:moveTo>
                      <a:pt x="167" y="69"/>
                    </a:moveTo>
                    <a:lnTo>
                      <a:pt x="174" y="37"/>
                    </a:lnTo>
                    <a:lnTo>
                      <a:pt x="175" y="37"/>
                    </a:lnTo>
                    <a:lnTo>
                      <a:pt x="177" y="36"/>
                    </a:lnTo>
                    <a:lnTo>
                      <a:pt x="179" y="36"/>
                    </a:lnTo>
                    <a:lnTo>
                      <a:pt x="182" y="35"/>
                    </a:lnTo>
                    <a:lnTo>
                      <a:pt x="185" y="33"/>
                    </a:lnTo>
                    <a:lnTo>
                      <a:pt x="189" y="32"/>
                    </a:lnTo>
                    <a:lnTo>
                      <a:pt x="194" y="31"/>
                    </a:lnTo>
                    <a:lnTo>
                      <a:pt x="199" y="29"/>
                    </a:lnTo>
                    <a:lnTo>
                      <a:pt x="205" y="28"/>
                    </a:lnTo>
                    <a:lnTo>
                      <a:pt x="212" y="26"/>
                    </a:lnTo>
                    <a:lnTo>
                      <a:pt x="219" y="24"/>
                    </a:lnTo>
                    <a:lnTo>
                      <a:pt x="227" y="23"/>
                    </a:lnTo>
                    <a:lnTo>
                      <a:pt x="235" y="21"/>
                    </a:lnTo>
                    <a:lnTo>
                      <a:pt x="245" y="19"/>
                    </a:lnTo>
                    <a:lnTo>
                      <a:pt x="254" y="17"/>
                    </a:lnTo>
                    <a:lnTo>
                      <a:pt x="264" y="15"/>
                    </a:lnTo>
                    <a:lnTo>
                      <a:pt x="276" y="13"/>
                    </a:lnTo>
                    <a:lnTo>
                      <a:pt x="288" y="12"/>
                    </a:lnTo>
                    <a:lnTo>
                      <a:pt x="300" y="10"/>
                    </a:lnTo>
                    <a:lnTo>
                      <a:pt x="313" y="8"/>
                    </a:lnTo>
                    <a:lnTo>
                      <a:pt x="327" y="7"/>
                    </a:lnTo>
                    <a:lnTo>
                      <a:pt x="341" y="5"/>
                    </a:lnTo>
                    <a:lnTo>
                      <a:pt x="356" y="4"/>
                    </a:lnTo>
                    <a:lnTo>
                      <a:pt x="371" y="3"/>
                    </a:lnTo>
                    <a:lnTo>
                      <a:pt x="388" y="2"/>
                    </a:lnTo>
                    <a:lnTo>
                      <a:pt x="405" y="1"/>
                    </a:lnTo>
                    <a:lnTo>
                      <a:pt x="422" y="0"/>
                    </a:lnTo>
                    <a:lnTo>
                      <a:pt x="440" y="0"/>
                    </a:lnTo>
                    <a:lnTo>
                      <a:pt x="459" y="0"/>
                    </a:lnTo>
                    <a:lnTo>
                      <a:pt x="479" y="0"/>
                    </a:lnTo>
                    <a:lnTo>
                      <a:pt x="499" y="0"/>
                    </a:lnTo>
                    <a:lnTo>
                      <a:pt x="521" y="13"/>
                    </a:lnTo>
                    <a:lnTo>
                      <a:pt x="516" y="72"/>
                    </a:lnTo>
                    <a:lnTo>
                      <a:pt x="518" y="73"/>
                    </a:lnTo>
                    <a:lnTo>
                      <a:pt x="522" y="75"/>
                    </a:lnTo>
                    <a:lnTo>
                      <a:pt x="529" y="79"/>
                    </a:lnTo>
                    <a:lnTo>
                      <a:pt x="536" y="85"/>
                    </a:lnTo>
                    <a:lnTo>
                      <a:pt x="544" y="92"/>
                    </a:lnTo>
                    <a:lnTo>
                      <a:pt x="551" y="102"/>
                    </a:lnTo>
                    <a:lnTo>
                      <a:pt x="557" y="113"/>
                    </a:lnTo>
                    <a:lnTo>
                      <a:pt x="560" y="126"/>
                    </a:lnTo>
                    <a:lnTo>
                      <a:pt x="610" y="172"/>
                    </a:lnTo>
                    <a:lnTo>
                      <a:pt x="596" y="293"/>
                    </a:lnTo>
                    <a:lnTo>
                      <a:pt x="516" y="333"/>
                    </a:lnTo>
                    <a:lnTo>
                      <a:pt x="611" y="361"/>
                    </a:lnTo>
                    <a:lnTo>
                      <a:pt x="612" y="363"/>
                    </a:lnTo>
                    <a:lnTo>
                      <a:pt x="613" y="367"/>
                    </a:lnTo>
                    <a:lnTo>
                      <a:pt x="615" y="372"/>
                    </a:lnTo>
                    <a:lnTo>
                      <a:pt x="617" y="380"/>
                    </a:lnTo>
                    <a:lnTo>
                      <a:pt x="617" y="389"/>
                    </a:lnTo>
                    <a:lnTo>
                      <a:pt x="616" y="400"/>
                    </a:lnTo>
                    <a:lnTo>
                      <a:pt x="613" y="413"/>
                    </a:lnTo>
                    <a:lnTo>
                      <a:pt x="608" y="426"/>
                    </a:lnTo>
                    <a:lnTo>
                      <a:pt x="357" y="523"/>
                    </a:lnTo>
                    <a:lnTo>
                      <a:pt x="0" y="410"/>
                    </a:lnTo>
                    <a:lnTo>
                      <a:pt x="6" y="396"/>
                    </a:lnTo>
                    <a:lnTo>
                      <a:pt x="61" y="377"/>
                    </a:lnTo>
                    <a:lnTo>
                      <a:pt x="61" y="72"/>
                    </a:lnTo>
                    <a:lnTo>
                      <a:pt x="62" y="71"/>
                    </a:lnTo>
                    <a:lnTo>
                      <a:pt x="64" y="70"/>
                    </a:lnTo>
                    <a:lnTo>
                      <a:pt x="66" y="68"/>
                    </a:lnTo>
                    <a:lnTo>
                      <a:pt x="70" y="66"/>
                    </a:lnTo>
                    <a:lnTo>
                      <a:pt x="74" y="64"/>
                    </a:lnTo>
                    <a:lnTo>
                      <a:pt x="79" y="62"/>
                    </a:lnTo>
                    <a:lnTo>
                      <a:pt x="84" y="60"/>
                    </a:lnTo>
                    <a:lnTo>
                      <a:pt x="91" y="58"/>
                    </a:lnTo>
                    <a:lnTo>
                      <a:pt x="98" y="57"/>
                    </a:lnTo>
                    <a:lnTo>
                      <a:pt x="105" y="56"/>
                    </a:lnTo>
                    <a:lnTo>
                      <a:pt x="113" y="56"/>
                    </a:lnTo>
                    <a:lnTo>
                      <a:pt x="122" y="56"/>
                    </a:lnTo>
                    <a:lnTo>
                      <a:pt x="131" y="57"/>
                    </a:lnTo>
                    <a:lnTo>
                      <a:pt x="142" y="59"/>
                    </a:lnTo>
                    <a:lnTo>
                      <a:pt x="152" y="62"/>
                    </a:lnTo>
                    <a:lnTo>
                      <a:pt x="167" y="69"/>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5" name="Freeform 67"/>
              <p:cNvSpPr>
                <a:spLocks/>
              </p:cNvSpPr>
              <p:nvPr/>
            </p:nvSpPr>
            <p:spPr bwMode="auto">
              <a:xfrm>
                <a:off x="884" y="3267"/>
                <a:ext cx="199" cy="228"/>
              </a:xfrm>
              <a:custGeom>
                <a:avLst/>
                <a:gdLst>
                  <a:gd name="T0" fmla="*/ 196 w 199"/>
                  <a:gd name="T1" fmla="*/ 8 h 228"/>
                  <a:gd name="T2" fmla="*/ 196 w 199"/>
                  <a:gd name="T3" fmla="*/ 8 h 228"/>
                  <a:gd name="T4" fmla="*/ 192 w 199"/>
                  <a:gd name="T5" fmla="*/ 7 h 228"/>
                  <a:gd name="T6" fmla="*/ 187 w 199"/>
                  <a:gd name="T7" fmla="*/ 6 h 228"/>
                  <a:gd name="T8" fmla="*/ 180 w 199"/>
                  <a:gd name="T9" fmla="*/ 5 h 228"/>
                  <a:gd name="T10" fmla="*/ 172 w 199"/>
                  <a:gd name="T11" fmla="*/ 3 h 228"/>
                  <a:gd name="T12" fmla="*/ 162 w 199"/>
                  <a:gd name="T13" fmla="*/ 2 h 228"/>
                  <a:gd name="T14" fmla="*/ 151 w 199"/>
                  <a:gd name="T15" fmla="*/ 1 h 228"/>
                  <a:gd name="T16" fmla="*/ 139 w 199"/>
                  <a:gd name="T17" fmla="*/ 0 h 228"/>
                  <a:gd name="T18" fmla="*/ 125 w 199"/>
                  <a:gd name="T19" fmla="*/ 0 h 228"/>
                  <a:gd name="T20" fmla="*/ 111 w 199"/>
                  <a:gd name="T21" fmla="*/ 1 h 228"/>
                  <a:gd name="T22" fmla="*/ 96 w 199"/>
                  <a:gd name="T23" fmla="*/ 2 h 228"/>
                  <a:gd name="T24" fmla="*/ 80 w 199"/>
                  <a:gd name="T25" fmla="*/ 5 h 228"/>
                  <a:gd name="T26" fmla="*/ 64 w 199"/>
                  <a:gd name="T27" fmla="*/ 8 h 228"/>
                  <a:gd name="T28" fmla="*/ 47 w 199"/>
                  <a:gd name="T29" fmla="*/ 13 h 228"/>
                  <a:gd name="T30" fmla="*/ 30 w 199"/>
                  <a:gd name="T31" fmla="*/ 19 h 228"/>
                  <a:gd name="T32" fmla="*/ 13 w 199"/>
                  <a:gd name="T33" fmla="*/ 27 h 228"/>
                  <a:gd name="T34" fmla="*/ 12 w 199"/>
                  <a:gd name="T35" fmla="*/ 31 h 228"/>
                  <a:gd name="T36" fmla="*/ 9 w 199"/>
                  <a:gd name="T37" fmla="*/ 44 h 228"/>
                  <a:gd name="T38" fmla="*/ 5 w 199"/>
                  <a:gd name="T39" fmla="*/ 63 h 228"/>
                  <a:gd name="T40" fmla="*/ 2 w 199"/>
                  <a:gd name="T41" fmla="*/ 87 h 228"/>
                  <a:gd name="T42" fmla="*/ 0 w 199"/>
                  <a:gd name="T43" fmla="*/ 117 h 228"/>
                  <a:gd name="T44" fmla="*/ 2 w 199"/>
                  <a:gd name="T45" fmla="*/ 149 h 228"/>
                  <a:gd name="T46" fmla="*/ 6 w 199"/>
                  <a:gd name="T47" fmla="*/ 185 h 228"/>
                  <a:gd name="T48" fmla="*/ 16 w 199"/>
                  <a:gd name="T49" fmla="*/ 221 h 228"/>
                  <a:gd name="T50" fmla="*/ 18 w 199"/>
                  <a:gd name="T51" fmla="*/ 221 h 228"/>
                  <a:gd name="T52" fmla="*/ 20 w 199"/>
                  <a:gd name="T53" fmla="*/ 221 h 228"/>
                  <a:gd name="T54" fmla="*/ 24 w 199"/>
                  <a:gd name="T55" fmla="*/ 220 h 228"/>
                  <a:gd name="T56" fmla="*/ 30 w 199"/>
                  <a:gd name="T57" fmla="*/ 220 h 228"/>
                  <a:gd name="T58" fmla="*/ 38 w 199"/>
                  <a:gd name="T59" fmla="*/ 219 h 228"/>
                  <a:gd name="T60" fmla="*/ 47 w 199"/>
                  <a:gd name="T61" fmla="*/ 219 h 228"/>
                  <a:gd name="T62" fmla="*/ 57 w 199"/>
                  <a:gd name="T63" fmla="*/ 218 h 228"/>
                  <a:gd name="T64" fmla="*/ 69 w 199"/>
                  <a:gd name="T65" fmla="*/ 218 h 228"/>
                  <a:gd name="T66" fmla="*/ 81 w 199"/>
                  <a:gd name="T67" fmla="*/ 218 h 228"/>
                  <a:gd name="T68" fmla="*/ 95 w 199"/>
                  <a:gd name="T69" fmla="*/ 218 h 228"/>
                  <a:gd name="T70" fmla="*/ 110 w 199"/>
                  <a:gd name="T71" fmla="*/ 218 h 228"/>
                  <a:gd name="T72" fmla="*/ 126 w 199"/>
                  <a:gd name="T73" fmla="*/ 219 h 228"/>
                  <a:gd name="T74" fmla="*/ 143 w 199"/>
                  <a:gd name="T75" fmla="*/ 220 h 228"/>
                  <a:gd name="T76" fmla="*/ 161 w 199"/>
                  <a:gd name="T77" fmla="*/ 222 h 228"/>
                  <a:gd name="T78" fmla="*/ 179 w 199"/>
                  <a:gd name="T79" fmla="*/ 224 h 228"/>
                  <a:gd name="T80" fmla="*/ 198 w 199"/>
                  <a:gd name="T81" fmla="*/ 227 h 228"/>
                  <a:gd name="T82" fmla="*/ 197 w 199"/>
                  <a:gd name="T83" fmla="*/ 220 h 228"/>
                  <a:gd name="T84" fmla="*/ 195 w 199"/>
                  <a:gd name="T85" fmla="*/ 202 h 228"/>
                  <a:gd name="T86" fmla="*/ 192 w 199"/>
                  <a:gd name="T87" fmla="*/ 175 h 228"/>
                  <a:gd name="T88" fmla="*/ 190 w 199"/>
                  <a:gd name="T89" fmla="*/ 143 h 228"/>
                  <a:gd name="T90" fmla="*/ 188 w 199"/>
                  <a:gd name="T91" fmla="*/ 107 h 228"/>
                  <a:gd name="T92" fmla="*/ 188 w 199"/>
                  <a:gd name="T93" fmla="*/ 71 h 228"/>
                  <a:gd name="T94" fmla="*/ 191 w 199"/>
                  <a:gd name="T95" fmla="*/ 37 h 228"/>
                  <a:gd name="T96" fmla="*/ 196 w 199"/>
                  <a:gd name="T97" fmla="*/ 8 h 2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28"/>
                  <a:gd name="T149" fmla="*/ 199 w 199"/>
                  <a:gd name="T150" fmla="*/ 228 h 2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28">
                    <a:moveTo>
                      <a:pt x="196" y="8"/>
                    </a:moveTo>
                    <a:lnTo>
                      <a:pt x="196" y="8"/>
                    </a:lnTo>
                    <a:lnTo>
                      <a:pt x="192" y="7"/>
                    </a:lnTo>
                    <a:lnTo>
                      <a:pt x="187" y="6"/>
                    </a:lnTo>
                    <a:lnTo>
                      <a:pt x="180" y="5"/>
                    </a:lnTo>
                    <a:lnTo>
                      <a:pt x="172" y="3"/>
                    </a:lnTo>
                    <a:lnTo>
                      <a:pt x="162" y="2"/>
                    </a:lnTo>
                    <a:lnTo>
                      <a:pt x="151" y="1"/>
                    </a:lnTo>
                    <a:lnTo>
                      <a:pt x="139" y="0"/>
                    </a:lnTo>
                    <a:lnTo>
                      <a:pt x="125" y="0"/>
                    </a:lnTo>
                    <a:lnTo>
                      <a:pt x="111" y="1"/>
                    </a:lnTo>
                    <a:lnTo>
                      <a:pt x="96" y="2"/>
                    </a:lnTo>
                    <a:lnTo>
                      <a:pt x="80" y="5"/>
                    </a:lnTo>
                    <a:lnTo>
                      <a:pt x="64" y="8"/>
                    </a:lnTo>
                    <a:lnTo>
                      <a:pt x="47" y="13"/>
                    </a:lnTo>
                    <a:lnTo>
                      <a:pt x="30" y="19"/>
                    </a:lnTo>
                    <a:lnTo>
                      <a:pt x="13" y="27"/>
                    </a:lnTo>
                    <a:lnTo>
                      <a:pt x="12" y="31"/>
                    </a:lnTo>
                    <a:lnTo>
                      <a:pt x="9" y="44"/>
                    </a:lnTo>
                    <a:lnTo>
                      <a:pt x="5" y="63"/>
                    </a:lnTo>
                    <a:lnTo>
                      <a:pt x="2" y="87"/>
                    </a:lnTo>
                    <a:lnTo>
                      <a:pt x="0" y="117"/>
                    </a:lnTo>
                    <a:lnTo>
                      <a:pt x="2" y="149"/>
                    </a:lnTo>
                    <a:lnTo>
                      <a:pt x="6" y="185"/>
                    </a:lnTo>
                    <a:lnTo>
                      <a:pt x="16" y="221"/>
                    </a:lnTo>
                    <a:lnTo>
                      <a:pt x="18" y="221"/>
                    </a:lnTo>
                    <a:lnTo>
                      <a:pt x="20" y="221"/>
                    </a:lnTo>
                    <a:lnTo>
                      <a:pt x="24" y="220"/>
                    </a:lnTo>
                    <a:lnTo>
                      <a:pt x="30" y="220"/>
                    </a:lnTo>
                    <a:lnTo>
                      <a:pt x="38" y="219"/>
                    </a:lnTo>
                    <a:lnTo>
                      <a:pt x="47" y="219"/>
                    </a:lnTo>
                    <a:lnTo>
                      <a:pt x="57" y="218"/>
                    </a:lnTo>
                    <a:lnTo>
                      <a:pt x="69" y="218"/>
                    </a:lnTo>
                    <a:lnTo>
                      <a:pt x="81" y="218"/>
                    </a:lnTo>
                    <a:lnTo>
                      <a:pt x="95" y="218"/>
                    </a:lnTo>
                    <a:lnTo>
                      <a:pt x="110" y="218"/>
                    </a:lnTo>
                    <a:lnTo>
                      <a:pt x="126" y="219"/>
                    </a:lnTo>
                    <a:lnTo>
                      <a:pt x="143" y="220"/>
                    </a:lnTo>
                    <a:lnTo>
                      <a:pt x="161" y="222"/>
                    </a:lnTo>
                    <a:lnTo>
                      <a:pt x="179" y="224"/>
                    </a:lnTo>
                    <a:lnTo>
                      <a:pt x="198" y="227"/>
                    </a:lnTo>
                    <a:lnTo>
                      <a:pt x="197" y="220"/>
                    </a:lnTo>
                    <a:lnTo>
                      <a:pt x="195" y="202"/>
                    </a:lnTo>
                    <a:lnTo>
                      <a:pt x="192" y="175"/>
                    </a:lnTo>
                    <a:lnTo>
                      <a:pt x="190" y="143"/>
                    </a:lnTo>
                    <a:lnTo>
                      <a:pt x="188" y="107"/>
                    </a:lnTo>
                    <a:lnTo>
                      <a:pt x="188" y="71"/>
                    </a:lnTo>
                    <a:lnTo>
                      <a:pt x="191" y="37"/>
                    </a:lnTo>
                    <a:lnTo>
                      <a:pt x="196"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6" name="Freeform 68"/>
              <p:cNvSpPr>
                <a:spLocks/>
              </p:cNvSpPr>
              <p:nvPr/>
            </p:nvSpPr>
            <p:spPr bwMode="auto">
              <a:xfrm>
                <a:off x="906" y="3329"/>
                <a:ext cx="327" cy="226"/>
              </a:xfrm>
              <a:custGeom>
                <a:avLst/>
                <a:gdLst>
                  <a:gd name="T0" fmla="*/ 2 w 327"/>
                  <a:gd name="T1" fmla="*/ 170 h 226"/>
                  <a:gd name="T2" fmla="*/ 0 w 327"/>
                  <a:gd name="T3" fmla="*/ 198 h 226"/>
                  <a:gd name="T4" fmla="*/ 212 w 327"/>
                  <a:gd name="T5" fmla="*/ 225 h 226"/>
                  <a:gd name="T6" fmla="*/ 214 w 327"/>
                  <a:gd name="T7" fmla="*/ 224 h 226"/>
                  <a:gd name="T8" fmla="*/ 218 w 327"/>
                  <a:gd name="T9" fmla="*/ 222 h 226"/>
                  <a:gd name="T10" fmla="*/ 225 w 327"/>
                  <a:gd name="T11" fmla="*/ 219 h 226"/>
                  <a:gd name="T12" fmla="*/ 234 w 327"/>
                  <a:gd name="T13" fmla="*/ 214 h 226"/>
                  <a:gd name="T14" fmla="*/ 244 w 327"/>
                  <a:gd name="T15" fmla="*/ 207 h 226"/>
                  <a:gd name="T16" fmla="*/ 255 w 327"/>
                  <a:gd name="T17" fmla="*/ 199 h 226"/>
                  <a:gd name="T18" fmla="*/ 267 w 327"/>
                  <a:gd name="T19" fmla="*/ 189 h 226"/>
                  <a:gd name="T20" fmla="*/ 279 w 327"/>
                  <a:gd name="T21" fmla="*/ 178 h 226"/>
                  <a:gd name="T22" fmla="*/ 290 w 327"/>
                  <a:gd name="T23" fmla="*/ 165 h 226"/>
                  <a:gd name="T24" fmla="*/ 301 w 327"/>
                  <a:gd name="T25" fmla="*/ 151 h 226"/>
                  <a:gd name="T26" fmla="*/ 310 w 327"/>
                  <a:gd name="T27" fmla="*/ 135 h 226"/>
                  <a:gd name="T28" fmla="*/ 317 w 327"/>
                  <a:gd name="T29" fmla="*/ 118 h 226"/>
                  <a:gd name="T30" fmla="*/ 323 w 327"/>
                  <a:gd name="T31" fmla="*/ 99 h 226"/>
                  <a:gd name="T32" fmla="*/ 326 w 327"/>
                  <a:gd name="T33" fmla="*/ 78 h 226"/>
                  <a:gd name="T34" fmla="*/ 326 w 327"/>
                  <a:gd name="T35" fmla="*/ 57 h 226"/>
                  <a:gd name="T36" fmla="*/ 322 w 327"/>
                  <a:gd name="T37" fmla="*/ 33 h 226"/>
                  <a:gd name="T38" fmla="*/ 321 w 327"/>
                  <a:gd name="T39" fmla="*/ 32 h 226"/>
                  <a:gd name="T40" fmla="*/ 319 w 327"/>
                  <a:gd name="T41" fmla="*/ 28 h 226"/>
                  <a:gd name="T42" fmla="*/ 316 w 327"/>
                  <a:gd name="T43" fmla="*/ 23 h 226"/>
                  <a:gd name="T44" fmla="*/ 311 w 327"/>
                  <a:gd name="T45" fmla="*/ 18 h 226"/>
                  <a:gd name="T46" fmla="*/ 305 w 327"/>
                  <a:gd name="T47" fmla="*/ 11 h 226"/>
                  <a:gd name="T48" fmla="*/ 298 w 327"/>
                  <a:gd name="T49" fmla="*/ 6 h 226"/>
                  <a:gd name="T50" fmla="*/ 289 w 327"/>
                  <a:gd name="T51" fmla="*/ 2 h 226"/>
                  <a:gd name="T52" fmla="*/ 280 w 327"/>
                  <a:gd name="T53" fmla="*/ 0 h 226"/>
                  <a:gd name="T54" fmla="*/ 281 w 327"/>
                  <a:gd name="T55" fmla="*/ 4 h 226"/>
                  <a:gd name="T56" fmla="*/ 284 w 327"/>
                  <a:gd name="T57" fmla="*/ 14 h 226"/>
                  <a:gd name="T58" fmla="*/ 288 w 327"/>
                  <a:gd name="T59" fmla="*/ 29 h 226"/>
                  <a:gd name="T60" fmla="*/ 292 w 327"/>
                  <a:gd name="T61" fmla="*/ 49 h 226"/>
                  <a:gd name="T62" fmla="*/ 293 w 327"/>
                  <a:gd name="T63" fmla="*/ 73 h 226"/>
                  <a:gd name="T64" fmla="*/ 290 w 327"/>
                  <a:gd name="T65" fmla="*/ 100 h 226"/>
                  <a:gd name="T66" fmla="*/ 282 w 327"/>
                  <a:gd name="T67" fmla="*/ 129 h 226"/>
                  <a:gd name="T68" fmla="*/ 269 w 327"/>
                  <a:gd name="T69" fmla="*/ 159 h 226"/>
                  <a:gd name="T70" fmla="*/ 269 w 327"/>
                  <a:gd name="T71" fmla="*/ 159 h 226"/>
                  <a:gd name="T72" fmla="*/ 268 w 327"/>
                  <a:gd name="T73" fmla="*/ 160 h 226"/>
                  <a:gd name="T74" fmla="*/ 265 w 327"/>
                  <a:gd name="T75" fmla="*/ 162 h 226"/>
                  <a:gd name="T76" fmla="*/ 262 w 327"/>
                  <a:gd name="T77" fmla="*/ 164 h 226"/>
                  <a:gd name="T78" fmla="*/ 259 w 327"/>
                  <a:gd name="T79" fmla="*/ 167 h 226"/>
                  <a:gd name="T80" fmla="*/ 255 w 327"/>
                  <a:gd name="T81" fmla="*/ 169 h 226"/>
                  <a:gd name="T82" fmla="*/ 249 w 327"/>
                  <a:gd name="T83" fmla="*/ 172 h 226"/>
                  <a:gd name="T84" fmla="*/ 244 w 327"/>
                  <a:gd name="T85" fmla="*/ 175 h 226"/>
                  <a:gd name="T86" fmla="*/ 237 w 327"/>
                  <a:gd name="T87" fmla="*/ 177 h 226"/>
                  <a:gd name="T88" fmla="*/ 230 w 327"/>
                  <a:gd name="T89" fmla="*/ 179 h 226"/>
                  <a:gd name="T90" fmla="*/ 221 w 327"/>
                  <a:gd name="T91" fmla="*/ 181 h 226"/>
                  <a:gd name="T92" fmla="*/ 212 w 327"/>
                  <a:gd name="T93" fmla="*/ 182 h 226"/>
                  <a:gd name="T94" fmla="*/ 203 w 327"/>
                  <a:gd name="T95" fmla="*/ 183 h 226"/>
                  <a:gd name="T96" fmla="*/ 192 w 327"/>
                  <a:gd name="T97" fmla="*/ 182 h 226"/>
                  <a:gd name="T98" fmla="*/ 181 w 327"/>
                  <a:gd name="T99" fmla="*/ 181 h 226"/>
                  <a:gd name="T100" fmla="*/ 169 w 327"/>
                  <a:gd name="T101" fmla="*/ 179 h 226"/>
                  <a:gd name="T102" fmla="*/ 169 w 327"/>
                  <a:gd name="T103" fmla="*/ 208 h 226"/>
                  <a:gd name="T104" fmla="*/ 7 w 327"/>
                  <a:gd name="T105" fmla="*/ 192 h 226"/>
                  <a:gd name="T106" fmla="*/ 2 w 327"/>
                  <a:gd name="T107" fmla="*/ 170 h 2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7"/>
                  <a:gd name="T163" fmla="*/ 0 h 226"/>
                  <a:gd name="T164" fmla="*/ 327 w 327"/>
                  <a:gd name="T165" fmla="*/ 226 h 2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7" h="226">
                    <a:moveTo>
                      <a:pt x="2" y="170"/>
                    </a:moveTo>
                    <a:lnTo>
                      <a:pt x="0" y="198"/>
                    </a:lnTo>
                    <a:lnTo>
                      <a:pt x="212" y="225"/>
                    </a:lnTo>
                    <a:lnTo>
                      <a:pt x="214" y="224"/>
                    </a:lnTo>
                    <a:lnTo>
                      <a:pt x="218" y="222"/>
                    </a:lnTo>
                    <a:lnTo>
                      <a:pt x="225" y="219"/>
                    </a:lnTo>
                    <a:lnTo>
                      <a:pt x="234" y="214"/>
                    </a:lnTo>
                    <a:lnTo>
                      <a:pt x="244" y="207"/>
                    </a:lnTo>
                    <a:lnTo>
                      <a:pt x="255" y="199"/>
                    </a:lnTo>
                    <a:lnTo>
                      <a:pt x="267" y="189"/>
                    </a:lnTo>
                    <a:lnTo>
                      <a:pt x="279" y="178"/>
                    </a:lnTo>
                    <a:lnTo>
                      <a:pt x="290" y="165"/>
                    </a:lnTo>
                    <a:lnTo>
                      <a:pt x="301" y="151"/>
                    </a:lnTo>
                    <a:lnTo>
                      <a:pt x="310" y="135"/>
                    </a:lnTo>
                    <a:lnTo>
                      <a:pt x="317" y="118"/>
                    </a:lnTo>
                    <a:lnTo>
                      <a:pt x="323" y="99"/>
                    </a:lnTo>
                    <a:lnTo>
                      <a:pt x="326" y="78"/>
                    </a:lnTo>
                    <a:lnTo>
                      <a:pt x="326" y="57"/>
                    </a:lnTo>
                    <a:lnTo>
                      <a:pt x="322" y="33"/>
                    </a:lnTo>
                    <a:lnTo>
                      <a:pt x="321" y="32"/>
                    </a:lnTo>
                    <a:lnTo>
                      <a:pt x="319" y="28"/>
                    </a:lnTo>
                    <a:lnTo>
                      <a:pt x="316" y="23"/>
                    </a:lnTo>
                    <a:lnTo>
                      <a:pt x="311" y="18"/>
                    </a:lnTo>
                    <a:lnTo>
                      <a:pt x="305" y="11"/>
                    </a:lnTo>
                    <a:lnTo>
                      <a:pt x="298" y="6"/>
                    </a:lnTo>
                    <a:lnTo>
                      <a:pt x="289" y="2"/>
                    </a:lnTo>
                    <a:lnTo>
                      <a:pt x="280" y="0"/>
                    </a:lnTo>
                    <a:lnTo>
                      <a:pt x="281" y="4"/>
                    </a:lnTo>
                    <a:lnTo>
                      <a:pt x="284" y="14"/>
                    </a:lnTo>
                    <a:lnTo>
                      <a:pt x="288" y="29"/>
                    </a:lnTo>
                    <a:lnTo>
                      <a:pt x="292" y="49"/>
                    </a:lnTo>
                    <a:lnTo>
                      <a:pt x="293" y="73"/>
                    </a:lnTo>
                    <a:lnTo>
                      <a:pt x="290" y="100"/>
                    </a:lnTo>
                    <a:lnTo>
                      <a:pt x="282" y="129"/>
                    </a:lnTo>
                    <a:lnTo>
                      <a:pt x="269" y="159"/>
                    </a:lnTo>
                    <a:lnTo>
                      <a:pt x="268" y="160"/>
                    </a:lnTo>
                    <a:lnTo>
                      <a:pt x="265" y="162"/>
                    </a:lnTo>
                    <a:lnTo>
                      <a:pt x="262" y="164"/>
                    </a:lnTo>
                    <a:lnTo>
                      <a:pt x="259" y="167"/>
                    </a:lnTo>
                    <a:lnTo>
                      <a:pt x="255" y="169"/>
                    </a:lnTo>
                    <a:lnTo>
                      <a:pt x="249" y="172"/>
                    </a:lnTo>
                    <a:lnTo>
                      <a:pt x="244" y="175"/>
                    </a:lnTo>
                    <a:lnTo>
                      <a:pt x="237" y="177"/>
                    </a:lnTo>
                    <a:lnTo>
                      <a:pt x="230" y="179"/>
                    </a:lnTo>
                    <a:lnTo>
                      <a:pt x="221" y="181"/>
                    </a:lnTo>
                    <a:lnTo>
                      <a:pt x="212" y="182"/>
                    </a:lnTo>
                    <a:lnTo>
                      <a:pt x="203" y="183"/>
                    </a:lnTo>
                    <a:lnTo>
                      <a:pt x="192" y="182"/>
                    </a:lnTo>
                    <a:lnTo>
                      <a:pt x="181" y="181"/>
                    </a:lnTo>
                    <a:lnTo>
                      <a:pt x="169" y="179"/>
                    </a:lnTo>
                    <a:lnTo>
                      <a:pt x="169" y="208"/>
                    </a:lnTo>
                    <a:lnTo>
                      <a:pt x="7" y="192"/>
                    </a:lnTo>
                    <a:lnTo>
                      <a:pt x="2" y="17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7" name="Freeform 69"/>
              <p:cNvSpPr>
                <a:spLocks/>
              </p:cNvSpPr>
              <p:nvPr/>
            </p:nvSpPr>
            <p:spPr bwMode="auto">
              <a:xfrm>
                <a:off x="864" y="3551"/>
                <a:ext cx="241" cy="79"/>
              </a:xfrm>
              <a:custGeom>
                <a:avLst/>
                <a:gdLst>
                  <a:gd name="T0" fmla="*/ 240 w 241"/>
                  <a:gd name="T1" fmla="*/ 28 h 79"/>
                  <a:gd name="T2" fmla="*/ 4 w 241"/>
                  <a:gd name="T3" fmla="*/ 0 h 79"/>
                  <a:gd name="T4" fmla="*/ 0 w 241"/>
                  <a:gd name="T5" fmla="*/ 28 h 79"/>
                  <a:gd name="T6" fmla="*/ 233 w 241"/>
                  <a:gd name="T7" fmla="*/ 78 h 79"/>
                  <a:gd name="T8" fmla="*/ 240 w 241"/>
                  <a:gd name="T9" fmla="*/ 28 h 79"/>
                  <a:gd name="T10" fmla="*/ 0 60000 65536"/>
                  <a:gd name="T11" fmla="*/ 0 60000 65536"/>
                  <a:gd name="T12" fmla="*/ 0 60000 65536"/>
                  <a:gd name="T13" fmla="*/ 0 60000 65536"/>
                  <a:gd name="T14" fmla="*/ 0 60000 65536"/>
                  <a:gd name="T15" fmla="*/ 0 w 241"/>
                  <a:gd name="T16" fmla="*/ 0 h 79"/>
                  <a:gd name="T17" fmla="*/ 241 w 241"/>
                  <a:gd name="T18" fmla="*/ 79 h 79"/>
                </a:gdLst>
                <a:ahLst/>
                <a:cxnLst>
                  <a:cxn ang="T10">
                    <a:pos x="T0" y="T1"/>
                  </a:cxn>
                  <a:cxn ang="T11">
                    <a:pos x="T2" y="T3"/>
                  </a:cxn>
                  <a:cxn ang="T12">
                    <a:pos x="T4" y="T5"/>
                  </a:cxn>
                  <a:cxn ang="T13">
                    <a:pos x="T6" y="T7"/>
                  </a:cxn>
                  <a:cxn ang="T14">
                    <a:pos x="T8" y="T9"/>
                  </a:cxn>
                </a:cxnLst>
                <a:rect l="T15" t="T16" r="T17" b="T18"/>
                <a:pathLst>
                  <a:path w="241" h="79">
                    <a:moveTo>
                      <a:pt x="240" y="28"/>
                    </a:moveTo>
                    <a:lnTo>
                      <a:pt x="4" y="0"/>
                    </a:lnTo>
                    <a:lnTo>
                      <a:pt x="0" y="28"/>
                    </a:lnTo>
                    <a:lnTo>
                      <a:pt x="233" y="78"/>
                    </a:lnTo>
                    <a:lnTo>
                      <a:pt x="240" y="2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8" name="Freeform 70"/>
              <p:cNvSpPr>
                <a:spLocks/>
              </p:cNvSpPr>
              <p:nvPr/>
            </p:nvSpPr>
            <p:spPr bwMode="auto">
              <a:xfrm>
                <a:off x="984" y="3576"/>
                <a:ext cx="103" cy="36"/>
              </a:xfrm>
              <a:custGeom>
                <a:avLst/>
                <a:gdLst>
                  <a:gd name="T0" fmla="*/ 102 w 103"/>
                  <a:gd name="T1" fmla="*/ 15 h 36"/>
                  <a:gd name="T2" fmla="*/ 1 w 103"/>
                  <a:gd name="T3" fmla="*/ 0 h 36"/>
                  <a:gd name="T4" fmla="*/ 0 w 103"/>
                  <a:gd name="T5" fmla="*/ 15 h 36"/>
                  <a:gd name="T6" fmla="*/ 99 w 103"/>
                  <a:gd name="T7" fmla="*/ 35 h 36"/>
                  <a:gd name="T8" fmla="*/ 102 w 103"/>
                  <a:gd name="T9" fmla="*/ 15 h 36"/>
                  <a:gd name="T10" fmla="*/ 0 60000 65536"/>
                  <a:gd name="T11" fmla="*/ 0 60000 65536"/>
                  <a:gd name="T12" fmla="*/ 0 60000 65536"/>
                  <a:gd name="T13" fmla="*/ 0 60000 65536"/>
                  <a:gd name="T14" fmla="*/ 0 60000 65536"/>
                  <a:gd name="T15" fmla="*/ 0 w 103"/>
                  <a:gd name="T16" fmla="*/ 0 h 36"/>
                  <a:gd name="T17" fmla="*/ 103 w 103"/>
                  <a:gd name="T18" fmla="*/ 36 h 36"/>
                </a:gdLst>
                <a:ahLst/>
                <a:cxnLst>
                  <a:cxn ang="T10">
                    <a:pos x="T0" y="T1"/>
                  </a:cxn>
                  <a:cxn ang="T11">
                    <a:pos x="T2" y="T3"/>
                  </a:cxn>
                  <a:cxn ang="T12">
                    <a:pos x="T4" y="T5"/>
                  </a:cxn>
                  <a:cxn ang="T13">
                    <a:pos x="T6" y="T7"/>
                  </a:cxn>
                  <a:cxn ang="T14">
                    <a:pos x="T8" y="T9"/>
                  </a:cxn>
                </a:cxnLst>
                <a:rect l="T15" t="T16" r="T17" b="T18"/>
                <a:pathLst>
                  <a:path w="103" h="36">
                    <a:moveTo>
                      <a:pt x="102" y="15"/>
                    </a:moveTo>
                    <a:lnTo>
                      <a:pt x="1" y="0"/>
                    </a:lnTo>
                    <a:lnTo>
                      <a:pt x="0" y="15"/>
                    </a:lnTo>
                    <a:lnTo>
                      <a:pt x="99" y="35"/>
                    </a:lnTo>
                    <a:lnTo>
                      <a:pt x="102" y="1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9" name="Freeform 71"/>
              <p:cNvSpPr>
                <a:spLocks/>
              </p:cNvSpPr>
              <p:nvPr/>
            </p:nvSpPr>
            <p:spPr bwMode="auto">
              <a:xfrm>
                <a:off x="879" y="3558"/>
                <a:ext cx="70" cy="27"/>
              </a:xfrm>
              <a:custGeom>
                <a:avLst/>
                <a:gdLst>
                  <a:gd name="T0" fmla="*/ 69 w 70"/>
                  <a:gd name="T1" fmla="*/ 12 h 27"/>
                  <a:gd name="T2" fmla="*/ 0 w 70"/>
                  <a:gd name="T3" fmla="*/ 0 h 27"/>
                  <a:gd name="T4" fmla="*/ 1 w 70"/>
                  <a:gd name="T5" fmla="*/ 13 h 27"/>
                  <a:gd name="T6" fmla="*/ 67 w 70"/>
                  <a:gd name="T7" fmla="*/ 26 h 27"/>
                  <a:gd name="T8" fmla="*/ 69 w 70"/>
                  <a:gd name="T9" fmla="*/ 12 h 27"/>
                  <a:gd name="T10" fmla="*/ 0 60000 65536"/>
                  <a:gd name="T11" fmla="*/ 0 60000 65536"/>
                  <a:gd name="T12" fmla="*/ 0 60000 65536"/>
                  <a:gd name="T13" fmla="*/ 0 60000 65536"/>
                  <a:gd name="T14" fmla="*/ 0 60000 65536"/>
                  <a:gd name="T15" fmla="*/ 0 w 70"/>
                  <a:gd name="T16" fmla="*/ 0 h 27"/>
                  <a:gd name="T17" fmla="*/ 70 w 70"/>
                  <a:gd name="T18" fmla="*/ 27 h 27"/>
                </a:gdLst>
                <a:ahLst/>
                <a:cxnLst>
                  <a:cxn ang="T10">
                    <a:pos x="T0" y="T1"/>
                  </a:cxn>
                  <a:cxn ang="T11">
                    <a:pos x="T2" y="T3"/>
                  </a:cxn>
                  <a:cxn ang="T12">
                    <a:pos x="T4" y="T5"/>
                  </a:cxn>
                  <a:cxn ang="T13">
                    <a:pos x="T6" y="T7"/>
                  </a:cxn>
                  <a:cxn ang="T14">
                    <a:pos x="T8" y="T9"/>
                  </a:cxn>
                </a:cxnLst>
                <a:rect l="T15" t="T16" r="T17" b="T18"/>
                <a:pathLst>
                  <a:path w="70" h="27">
                    <a:moveTo>
                      <a:pt x="69" y="12"/>
                    </a:moveTo>
                    <a:lnTo>
                      <a:pt x="0" y="0"/>
                    </a:lnTo>
                    <a:lnTo>
                      <a:pt x="1" y="13"/>
                    </a:lnTo>
                    <a:lnTo>
                      <a:pt x="67" y="26"/>
                    </a:lnTo>
                    <a:lnTo>
                      <a:pt x="69" y="1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0" name="Freeform 72"/>
              <p:cNvSpPr>
                <a:spLocks/>
              </p:cNvSpPr>
              <p:nvPr/>
            </p:nvSpPr>
            <p:spPr bwMode="auto">
              <a:xfrm>
                <a:off x="707" y="3584"/>
                <a:ext cx="405" cy="137"/>
              </a:xfrm>
              <a:custGeom>
                <a:avLst/>
                <a:gdLst>
                  <a:gd name="T0" fmla="*/ 0 w 405"/>
                  <a:gd name="T1" fmla="*/ 41 h 137"/>
                  <a:gd name="T2" fmla="*/ 1 w 405"/>
                  <a:gd name="T3" fmla="*/ 41 h 137"/>
                  <a:gd name="T4" fmla="*/ 3 w 405"/>
                  <a:gd name="T5" fmla="*/ 40 h 137"/>
                  <a:gd name="T6" fmla="*/ 7 w 405"/>
                  <a:gd name="T7" fmla="*/ 40 h 137"/>
                  <a:gd name="T8" fmla="*/ 13 w 405"/>
                  <a:gd name="T9" fmla="*/ 39 h 137"/>
                  <a:gd name="T10" fmla="*/ 19 w 405"/>
                  <a:gd name="T11" fmla="*/ 37 h 137"/>
                  <a:gd name="T12" fmla="*/ 26 w 405"/>
                  <a:gd name="T13" fmla="*/ 36 h 137"/>
                  <a:gd name="T14" fmla="*/ 34 w 405"/>
                  <a:gd name="T15" fmla="*/ 34 h 137"/>
                  <a:gd name="T16" fmla="*/ 43 w 405"/>
                  <a:gd name="T17" fmla="*/ 32 h 137"/>
                  <a:gd name="T18" fmla="*/ 52 w 405"/>
                  <a:gd name="T19" fmla="*/ 29 h 137"/>
                  <a:gd name="T20" fmla="*/ 61 w 405"/>
                  <a:gd name="T21" fmla="*/ 26 h 137"/>
                  <a:gd name="T22" fmla="*/ 70 w 405"/>
                  <a:gd name="T23" fmla="*/ 23 h 137"/>
                  <a:gd name="T24" fmla="*/ 78 w 405"/>
                  <a:gd name="T25" fmla="*/ 19 h 137"/>
                  <a:gd name="T26" fmla="*/ 87 w 405"/>
                  <a:gd name="T27" fmla="*/ 15 h 137"/>
                  <a:gd name="T28" fmla="*/ 94 w 405"/>
                  <a:gd name="T29" fmla="*/ 11 h 137"/>
                  <a:gd name="T30" fmla="*/ 102 w 405"/>
                  <a:gd name="T31" fmla="*/ 6 h 137"/>
                  <a:gd name="T32" fmla="*/ 107 w 405"/>
                  <a:gd name="T33" fmla="*/ 0 h 137"/>
                  <a:gd name="T34" fmla="*/ 404 w 405"/>
                  <a:gd name="T35" fmla="*/ 69 h 137"/>
                  <a:gd name="T36" fmla="*/ 403 w 405"/>
                  <a:gd name="T37" fmla="*/ 70 h 137"/>
                  <a:gd name="T38" fmla="*/ 402 w 405"/>
                  <a:gd name="T39" fmla="*/ 71 h 137"/>
                  <a:gd name="T40" fmla="*/ 399 w 405"/>
                  <a:gd name="T41" fmla="*/ 74 h 137"/>
                  <a:gd name="T42" fmla="*/ 395 w 405"/>
                  <a:gd name="T43" fmla="*/ 77 h 137"/>
                  <a:gd name="T44" fmla="*/ 391 w 405"/>
                  <a:gd name="T45" fmla="*/ 81 h 137"/>
                  <a:gd name="T46" fmla="*/ 386 w 405"/>
                  <a:gd name="T47" fmla="*/ 86 h 137"/>
                  <a:gd name="T48" fmla="*/ 380 w 405"/>
                  <a:gd name="T49" fmla="*/ 91 h 137"/>
                  <a:gd name="T50" fmla="*/ 374 w 405"/>
                  <a:gd name="T51" fmla="*/ 97 h 137"/>
                  <a:gd name="T52" fmla="*/ 366 w 405"/>
                  <a:gd name="T53" fmla="*/ 103 h 137"/>
                  <a:gd name="T54" fmla="*/ 359 w 405"/>
                  <a:gd name="T55" fmla="*/ 108 h 137"/>
                  <a:gd name="T56" fmla="*/ 352 w 405"/>
                  <a:gd name="T57" fmla="*/ 114 h 137"/>
                  <a:gd name="T58" fmla="*/ 344 w 405"/>
                  <a:gd name="T59" fmla="*/ 119 h 137"/>
                  <a:gd name="T60" fmla="*/ 336 w 405"/>
                  <a:gd name="T61" fmla="*/ 124 h 137"/>
                  <a:gd name="T62" fmla="*/ 328 w 405"/>
                  <a:gd name="T63" fmla="*/ 129 h 137"/>
                  <a:gd name="T64" fmla="*/ 320 w 405"/>
                  <a:gd name="T65" fmla="*/ 133 h 137"/>
                  <a:gd name="T66" fmla="*/ 313 w 405"/>
                  <a:gd name="T67" fmla="*/ 136 h 137"/>
                  <a:gd name="T68" fmla="*/ 0 w 405"/>
                  <a:gd name="T69" fmla="*/ 41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5"/>
                  <a:gd name="T106" fmla="*/ 0 h 137"/>
                  <a:gd name="T107" fmla="*/ 405 w 405"/>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5" h="137">
                    <a:moveTo>
                      <a:pt x="0" y="41"/>
                    </a:moveTo>
                    <a:lnTo>
                      <a:pt x="1" y="41"/>
                    </a:lnTo>
                    <a:lnTo>
                      <a:pt x="3" y="40"/>
                    </a:lnTo>
                    <a:lnTo>
                      <a:pt x="7" y="40"/>
                    </a:lnTo>
                    <a:lnTo>
                      <a:pt x="13" y="39"/>
                    </a:lnTo>
                    <a:lnTo>
                      <a:pt x="19" y="37"/>
                    </a:lnTo>
                    <a:lnTo>
                      <a:pt x="26" y="36"/>
                    </a:lnTo>
                    <a:lnTo>
                      <a:pt x="34" y="34"/>
                    </a:lnTo>
                    <a:lnTo>
                      <a:pt x="43" y="32"/>
                    </a:lnTo>
                    <a:lnTo>
                      <a:pt x="52" y="29"/>
                    </a:lnTo>
                    <a:lnTo>
                      <a:pt x="61" y="26"/>
                    </a:lnTo>
                    <a:lnTo>
                      <a:pt x="70" y="23"/>
                    </a:lnTo>
                    <a:lnTo>
                      <a:pt x="78" y="19"/>
                    </a:lnTo>
                    <a:lnTo>
                      <a:pt x="87" y="15"/>
                    </a:lnTo>
                    <a:lnTo>
                      <a:pt x="94" y="11"/>
                    </a:lnTo>
                    <a:lnTo>
                      <a:pt x="102" y="6"/>
                    </a:lnTo>
                    <a:lnTo>
                      <a:pt x="107" y="0"/>
                    </a:lnTo>
                    <a:lnTo>
                      <a:pt x="404" y="69"/>
                    </a:lnTo>
                    <a:lnTo>
                      <a:pt x="403" y="70"/>
                    </a:lnTo>
                    <a:lnTo>
                      <a:pt x="402" y="71"/>
                    </a:lnTo>
                    <a:lnTo>
                      <a:pt x="399" y="74"/>
                    </a:lnTo>
                    <a:lnTo>
                      <a:pt x="395" y="77"/>
                    </a:lnTo>
                    <a:lnTo>
                      <a:pt x="391" y="81"/>
                    </a:lnTo>
                    <a:lnTo>
                      <a:pt x="386" y="86"/>
                    </a:lnTo>
                    <a:lnTo>
                      <a:pt x="380" y="91"/>
                    </a:lnTo>
                    <a:lnTo>
                      <a:pt x="374" y="97"/>
                    </a:lnTo>
                    <a:lnTo>
                      <a:pt x="366" y="103"/>
                    </a:lnTo>
                    <a:lnTo>
                      <a:pt x="359" y="108"/>
                    </a:lnTo>
                    <a:lnTo>
                      <a:pt x="352" y="114"/>
                    </a:lnTo>
                    <a:lnTo>
                      <a:pt x="344" y="119"/>
                    </a:lnTo>
                    <a:lnTo>
                      <a:pt x="336" y="124"/>
                    </a:lnTo>
                    <a:lnTo>
                      <a:pt x="328" y="129"/>
                    </a:lnTo>
                    <a:lnTo>
                      <a:pt x="320" y="133"/>
                    </a:lnTo>
                    <a:lnTo>
                      <a:pt x="313" y="136"/>
                    </a:lnTo>
                    <a:lnTo>
                      <a:pt x="0" y="4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1" name="Freeform 73"/>
              <p:cNvSpPr>
                <a:spLocks/>
              </p:cNvSpPr>
              <p:nvPr/>
            </p:nvSpPr>
            <p:spPr bwMode="auto">
              <a:xfrm>
                <a:off x="1110" y="3569"/>
                <a:ext cx="145" cy="66"/>
              </a:xfrm>
              <a:custGeom>
                <a:avLst/>
                <a:gdLst>
                  <a:gd name="T0" fmla="*/ 14 w 145"/>
                  <a:gd name="T1" fmla="*/ 65 h 66"/>
                  <a:gd name="T2" fmla="*/ 144 w 145"/>
                  <a:gd name="T3" fmla="*/ 26 h 66"/>
                  <a:gd name="T4" fmla="*/ 66 w 145"/>
                  <a:gd name="T5" fmla="*/ 0 h 66"/>
                  <a:gd name="T6" fmla="*/ 2 w 145"/>
                  <a:gd name="T7" fmla="*/ 7 h 66"/>
                  <a:gd name="T8" fmla="*/ 0 w 145"/>
                  <a:gd name="T9" fmla="*/ 61 h 66"/>
                  <a:gd name="T10" fmla="*/ 14 w 145"/>
                  <a:gd name="T11" fmla="*/ 65 h 66"/>
                  <a:gd name="T12" fmla="*/ 0 60000 65536"/>
                  <a:gd name="T13" fmla="*/ 0 60000 65536"/>
                  <a:gd name="T14" fmla="*/ 0 60000 65536"/>
                  <a:gd name="T15" fmla="*/ 0 60000 65536"/>
                  <a:gd name="T16" fmla="*/ 0 60000 65536"/>
                  <a:gd name="T17" fmla="*/ 0 60000 65536"/>
                  <a:gd name="T18" fmla="*/ 0 w 145"/>
                  <a:gd name="T19" fmla="*/ 0 h 66"/>
                  <a:gd name="T20" fmla="*/ 145 w 145"/>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145" h="66">
                    <a:moveTo>
                      <a:pt x="14" y="65"/>
                    </a:moveTo>
                    <a:lnTo>
                      <a:pt x="144" y="26"/>
                    </a:lnTo>
                    <a:lnTo>
                      <a:pt x="66" y="0"/>
                    </a:lnTo>
                    <a:lnTo>
                      <a:pt x="2" y="7"/>
                    </a:lnTo>
                    <a:lnTo>
                      <a:pt x="0" y="61"/>
                    </a:lnTo>
                    <a:lnTo>
                      <a:pt x="14" y="6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2" name="Freeform 74"/>
              <p:cNvSpPr>
                <a:spLocks/>
              </p:cNvSpPr>
              <p:nvPr/>
            </p:nvSpPr>
            <p:spPr bwMode="auto">
              <a:xfrm>
                <a:off x="738" y="3292"/>
                <a:ext cx="78" cy="310"/>
              </a:xfrm>
              <a:custGeom>
                <a:avLst/>
                <a:gdLst>
                  <a:gd name="T0" fmla="*/ 77 w 78"/>
                  <a:gd name="T1" fmla="*/ 7 h 310"/>
                  <a:gd name="T2" fmla="*/ 77 w 78"/>
                  <a:gd name="T3" fmla="*/ 7 h 310"/>
                  <a:gd name="T4" fmla="*/ 75 w 78"/>
                  <a:gd name="T5" fmla="*/ 6 h 310"/>
                  <a:gd name="T6" fmla="*/ 73 w 78"/>
                  <a:gd name="T7" fmla="*/ 6 h 310"/>
                  <a:gd name="T8" fmla="*/ 71 w 78"/>
                  <a:gd name="T9" fmla="*/ 5 h 310"/>
                  <a:gd name="T10" fmla="*/ 67 w 78"/>
                  <a:gd name="T11" fmla="*/ 3 h 310"/>
                  <a:gd name="T12" fmla="*/ 63 w 78"/>
                  <a:gd name="T13" fmla="*/ 2 h 310"/>
                  <a:gd name="T14" fmla="*/ 58 w 78"/>
                  <a:gd name="T15" fmla="*/ 1 h 310"/>
                  <a:gd name="T16" fmla="*/ 53 w 78"/>
                  <a:gd name="T17" fmla="*/ 0 h 310"/>
                  <a:gd name="T18" fmla="*/ 48 w 78"/>
                  <a:gd name="T19" fmla="*/ 0 h 310"/>
                  <a:gd name="T20" fmla="*/ 41 w 78"/>
                  <a:gd name="T21" fmla="*/ 0 h 310"/>
                  <a:gd name="T22" fmla="*/ 35 w 78"/>
                  <a:gd name="T23" fmla="*/ 1 h 310"/>
                  <a:gd name="T24" fmla="*/ 28 w 78"/>
                  <a:gd name="T25" fmla="*/ 2 h 310"/>
                  <a:gd name="T26" fmla="*/ 21 w 78"/>
                  <a:gd name="T27" fmla="*/ 4 h 310"/>
                  <a:gd name="T28" fmla="*/ 14 w 78"/>
                  <a:gd name="T29" fmla="*/ 6 h 310"/>
                  <a:gd name="T30" fmla="*/ 7 w 78"/>
                  <a:gd name="T31" fmla="*/ 10 h 310"/>
                  <a:gd name="T32" fmla="*/ 0 w 78"/>
                  <a:gd name="T33" fmla="*/ 15 h 310"/>
                  <a:gd name="T34" fmla="*/ 0 w 78"/>
                  <a:gd name="T35" fmla="*/ 309 h 310"/>
                  <a:gd name="T36" fmla="*/ 0 w 78"/>
                  <a:gd name="T37" fmla="*/ 309 h 310"/>
                  <a:gd name="T38" fmla="*/ 2 w 78"/>
                  <a:gd name="T39" fmla="*/ 309 h 310"/>
                  <a:gd name="T40" fmla="*/ 4 w 78"/>
                  <a:gd name="T41" fmla="*/ 309 h 310"/>
                  <a:gd name="T42" fmla="*/ 7 w 78"/>
                  <a:gd name="T43" fmla="*/ 308 h 310"/>
                  <a:gd name="T44" fmla="*/ 11 w 78"/>
                  <a:gd name="T45" fmla="*/ 308 h 310"/>
                  <a:gd name="T46" fmla="*/ 15 w 78"/>
                  <a:gd name="T47" fmla="*/ 307 h 310"/>
                  <a:gd name="T48" fmla="*/ 20 w 78"/>
                  <a:gd name="T49" fmla="*/ 306 h 310"/>
                  <a:gd name="T50" fmla="*/ 25 w 78"/>
                  <a:gd name="T51" fmla="*/ 305 h 310"/>
                  <a:gd name="T52" fmla="*/ 31 w 78"/>
                  <a:gd name="T53" fmla="*/ 303 h 310"/>
                  <a:gd name="T54" fmla="*/ 37 w 78"/>
                  <a:gd name="T55" fmla="*/ 301 h 310"/>
                  <a:gd name="T56" fmla="*/ 44 w 78"/>
                  <a:gd name="T57" fmla="*/ 299 h 310"/>
                  <a:gd name="T58" fmla="*/ 50 w 78"/>
                  <a:gd name="T59" fmla="*/ 296 h 310"/>
                  <a:gd name="T60" fmla="*/ 57 w 78"/>
                  <a:gd name="T61" fmla="*/ 292 h 310"/>
                  <a:gd name="T62" fmla="*/ 64 w 78"/>
                  <a:gd name="T63" fmla="*/ 289 h 310"/>
                  <a:gd name="T64" fmla="*/ 71 w 78"/>
                  <a:gd name="T65" fmla="*/ 284 h 310"/>
                  <a:gd name="T66" fmla="*/ 77 w 78"/>
                  <a:gd name="T67" fmla="*/ 279 h 310"/>
                  <a:gd name="T68" fmla="*/ 77 w 78"/>
                  <a:gd name="T69" fmla="*/ 7 h 3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
                  <a:gd name="T106" fmla="*/ 0 h 310"/>
                  <a:gd name="T107" fmla="*/ 78 w 78"/>
                  <a:gd name="T108" fmla="*/ 310 h 3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 h="310">
                    <a:moveTo>
                      <a:pt x="77" y="7"/>
                    </a:moveTo>
                    <a:lnTo>
                      <a:pt x="77" y="7"/>
                    </a:lnTo>
                    <a:lnTo>
                      <a:pt x="75" y="6"/>
                    </a:lnTo>
                    <a:lnTo>
                      <a:pt x="73" y="6"/>
                    </a:lnTo>
                    <a:lnTo>
                      <a:pt x="71" y="5"/>
                    </a:lnTo>
                    <a:lnTo>
                      <a:pt x="67" y="3"/>
                    </a:lnTo>
                    <a:lnTo>
                      <a:pt x="63" y="2"/>
                    </a:lnTo>
                    <a:lnTo>
                      <a:pt x="58" y="1"/>
                    </a:lnTo>
                    <a:lnTo>
                      <a:pt x="53" y="0"/>
                    </a:lnTo>
                    <a:lnTo>
                      <a:pt x="48" y="0"/>
                    </a:lnTo>
                    <a:lnTo>
                      <a:pt x="41" y="0"/>
                    </a:lnTo>
                    <a:lnTo>
                      <a:pt x="35" y="1"/>
                    </a:lnTo>
                    <a:lnTo>
                      <a:pt x="28" y="2"/>
                    </a:lnTo>
                    <a:lnTo>
                      <a:pt x="21" y="4"/>
                    </a:lnTo>
                    <a:lnTo>
                      <a:pt x="14" y="6"/>
                    </a:lnTo>
                    <a:lnTo>
                      <a:pt x="7" y="10"/>
                    </a:lnTo>
                    <a:lnTo>
                      <a:pt x="0" y="15"/>
                    </a:lnTo>
                    <a:lnTo>
                      <a:pt x="0" y="309"/>
                    </a:lnTo>
                    <a:lnTo>
                      <a:pt x="2" y="309"/>
                    </a:lnTo>
                    <a:lnTo>
                      <a:pt x="4" y="309"/>
                    </a:lnTo>
                    <a:lnTo>
                      <a:pt x="7" y="308"/>
                    </a:lnTo>
                    <a:lnTo>
                      <a:pt x="11" y="308"/>
                    </a:lnTo>
                    <a:lnTo>
                      <a:pt x="15" y="307"/>
                    </a:lnTo>
                    <a:lnTo>
                      <a:pt x="20" y="306"/>
                    </a:lnTo>
                    <a:lnTo>
                      <a:pt x="25" y="305"/>
                    </a:lnTo>
                    <a:lnTo>
                      <a:pt x="31" y="303"/>
                    </a:lnTo>
                    <a:lnTo>
                      <a:pt x="37" y="301"/>
                    </a:lnTo>
                    <a:lnTo>
                      <a:pt x="44" y="299"/>
                    </a:lnTo>
                    <a:lnTo>
                      <a:pt x="50" y="296"/>
                    </a:lnTo>
                    <a:lnTo>
                      <a:pt x="57" y="292"/>
                    </a:lnTo>
                    <a:lnTo>
                      <a:pt x="64" y="289"/>
                    </a:lnTo>
                    <a:lnTo>
                      <a:pt x="71" y="284"/>
                    </a:lnTo>
                    <a:lnTo>
                      <a:pt x="77" y="279"/>
                    </a:lnTo>
                    <a:lnTo>
                      <a:pt x="77" y="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3" name="Freeform 75"/>
              <p:cNvSpPr>
                <a:spLocks/>
              </p:cNvSpPr>
              <p:nvPr/>
            </p:nvSpPr>
            <p:spPr bwMode="auto">
              <a:xfrm>
                <a:off x="740" y="3295"/>
                <a:ext cx="67" cy="261"/>
              </a:xfrm>
              <a:custGeom>
                <a:avLst/>
                <a:gdLst>
                  <a:gd name="T0" fmla="*/ 66 w 67"/>
                  <a:gd name="T1" fmla="*/ 6 h 261"/>
                  <a:gd name="T2" fmla="*/ 66 w 67"/>
                  <a:gd name="T3" fmla="*/ 6 h 261"/>
                  <a:gd name="T4" fmla="*/ 65 w 67"/>
                  <a:gd name="T5" fmla="*/ 6 h 261"/>
                  <a:gd name="T6" fmla="*/ 63 w 67"/>
                  <a:gd name="T7" fmla="*/ 5 h 261"/>
                  <a:gd name="T8" fmla="*/ 60 w 67"/>
                  <a:gd name="T9" fmla="*/ 4 h 261"/>
                  <a:gd name="T10" fmla="*/ 57 w 67"/>
                  <a:gd name="T11" fmla="*/ 3 h 261"/>
                  <a:gd name="T12" fmla="*/ 54 w 67"/>
                  <a:gd name="T13" fmla="*/ 2 h 261"/>
                  <a:gd name="T14" fmla="*/ 50 w 67"/>
                  <a:gd name="T15" fmla="*/ 1 h 261"/>
                  <a:gd name="T16" fmla="*/ 46 w 67"/>
                  <a:gd name="T17" fmla="*/ 0 h 261"/>
                  <a:gd name="T18" fmla="*/ 41 w 67"/>
                  <a:gd name="T19" fmla="*/ 0 h 261"/>
                  <a:gd name="T20" fmla="*/ 35 w 67"/>
                  <a:gd name="T21" fmla="*/ 0 h 261"/>
                  <a:gd name="T22" fmla="*/ 30 w 67"/>
                  <a:gd name="T23" fmla="*/ 0 h 261"/>
                  <a:gd name="T24" fmla="*/ 24 w 67"/>
                  <a:gd name="T25" fmla="*/ 2 h 261"/>
                  <a:gd name="T26" fmla="*/ 18 w 67"/>
                  <a:gd name="T27" fmla="*/ 3 h 261"/>
                  <a:gd name="T28" fmla="*/ 12 w 67"/>
                  <a:gd name="T29" fmla="*/ 6 h 261"/>
                  <a:gd name="T30" fmla="*/ 6 w 67"/>
                  <a:gd name="T31" fmla="*/ 8 h 261"/>
                  <a:gd name="T32" fmla="*/ 0 w 67"/>
                  <a:gd name="T33" fmla="*/ 12 h 261"/>
                  <a:gd name="T34" fmla="*/ 0 w 67"/>
                  <a:gd name="T35" fmla="*/ 260 h 261"/>
                  <a:gd name="T36" fmla="*/ 0 w 67"/>
                  <a:gd name="T37" fmla="*/ 260 h 261"/>
                  <a:gd name="T38" fmla="*/ 2 w 67"/>
                  <a:gd name="T39" fmla="*/ 260 h 261"/>
                  <a:gd name="T40" fmla="*/ 4 w 67"/>
                  <a:gd name="T41" fmla="*/ 260 h 261"/>
                  <a:gd name="T42" fmla="*/ 6 w 67"/>
                  <a:gd name="T43" fmla="*/ 259 h 261"/>
                  <a:gd name="T44" fmla="*/ 9 w 67"/>
                  <a:gd name="T45" fmla="*/ 259 h 261"/>
                  <a:gd name="T46" fmla="*/ 13 w 67"/>
                  <a:gd name="T47" fmla="*/ 258 h 261"/>
                  <a:gd name="T48" fmla="*/ 17 w 67"/>
                  <a:gd name="T49" fmla="*/ 258 h 261"/>
                  <a:gd name="T50" fmla="*/ 22 w 67"/>
                  <a:gd name="T51" fmla="*/ 256 h 261"/>
                  <a:gd name="T52" fmla="*/ 27 w 67"/>
                  <a:gd name="T53" fmla="*/ 255 h 261"/>
                  <a:gd name="T54" fmla="*/ 32 w 67"/>
                  <a:gd name="T55" fmla="*/ 253 h 261"/>
                  <a:gd name="T56" fmla="*/ 38 w 67"/>
                  <a:gd name="T57" fmla="*/ 251 h 261"/>
                  <a:gd name="T58" fmla="*/ 43 w 67"/>
                  <a:gd name="T59" fmla="*/ 249 h 261"/>
                  <a:gd name="T60" fmla="*/ 49 w 67"/>
                  <a:gd name="T61" fmla="*/ 246 h 261"/>
                  <a:gd name="T62" fmla="*/ 55 w 67"/>
                  <a:gd name="T63" fmla="*/ 242 h 261"/>
                  <a:gd name="T64" fmla="*/ 60 w 67"/>
                  <a:gd name="T65" fmla="*/ 239 h 261"/>
                  <a:gd name="T66" fmla="*/ 66 w 67"/>
                  <a:gd name="T67" fmla="*/ 234 h 261"/>
                  <a:gd name="T68" fmla="*/ 66 w 67"/>
                  <a:gd name="T69" fmla="*/ 6 h 2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
                  <a:gd name="T106" fmla="*/ 0 h 261"/>
                  <a:gd name="T107" fmla="*/ 67 w 67"/>
                  <a:gd name="T108" fmla="*/ 261 h 2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 h="261">
                    <a:moveTo>
                      <a:pt x="66" y="6"/>
                    </a:moveTo>
                    <a:lnTo>
                      <a:pt x="66" y="6"/>
                    </a:lnTo>
                    <a:lnTo>
                      <a:pt x="65" y="6"/>
                    </a:lnTo>
                    <a:lnTo>
                      <a:pt x="63" y="5"/>
                    </a:lnTo>
                    <a:lnTo>
                      <a:pt x="60" y="4"/>
                    </a:lnTo>
                    <a:lnTo>
                      <a:pt x="57" y="3"/>
                    </a:lnTo>
                    <a:lnTo>
                      <a:pt x="54" y="2"/>
                    </a:lnTo>
                    <a:lnTo>
                      <a:pt x="50" y="1"/>
                    </a:lnTo>
                    <a:lnTo>
                      <a:pt x="46" y="0"/>
                    </a:lnTo>
                    <a:lnTo>
                      <a:pt x="41" y="0"/>
                    </a:lnTo>
                    <a:lnTo>
                      <a:pt x="35" y="0"/>
                    </a:lnTo>
                    <a:lnTo>
                      <a:pt x="30" y="0"/>
                    </a:lnTo>
                    <a:lnTo>
                      <a:pt x="24" y="2"/>
                    </a:lnTo>
                    <a:lnTo>
                      <a:pt x="18" y="3"/>
                    </a:lnTo>
                    <a:lnTo>
                      <a:pt x="12" y="6"/>
                    </a:lnTo>
                    <a:lnTo>
                      <a:pt x="6" y="8"/>
                    </a:lnTo>
                    <a:lnTo>
                      <a:pt x="0" y="12"/>
                    </a:lnTo>
                    <a:lnTo>
                      <a:pt x="0" y="260"/>
                    </a:lnTo>
                    <a:lnTo>
                      <a:pt x="2" y="260"/>
                    </a:lnTo>
                    <a:lnTo>
                      <a:pt x="4" y="260"/>
                    </a:lnTo>
                    <a:lnTo>
                      <a:pt x="6" y="259"/>
                    </a:lnTo>
                    <a:lnTo>
                      <a:pt x="9" y="259"/>
                    </a:lnTo>
                    <a:lnTo>
                      <a:pt x="13" y="258"/>
                    </a:lnTo>
                    <a:lnTo>
                      <a:pt x="17" y="258"/>
                    </a:lnTo>
                    <a:lnTo>
                      <a:pt x="22" y="256"/>
                    </a:lnTo>
                    <a:lnTo>
                      <a:pt x="27" y="255"/>
                    </a:lnTo>
                    <a:lnTo>
                      <a:pt x="32" y="253"/>
                    </a:lnTo>
                    <a:lnTo>
                      <a:pt x="38" y="251"/>
                    </a:lnTo>
                    <a:lnTo>
                      <a:pt x="43" y="249"/>
                    </a:lnTo>
                    <a:lnTo>
                      <a:pt x="49" y="246"/>
                    </a:lnTo>
                    <a:lnTo>
                      <a:pt x="55" y="242"/>
                    </a:lnTo>
                    <a:lnTo>
                      <a:pt x="60" y="239"/>
                    </a:lnTo>
                    <a:lnTo>
                      <a:pt x="66" y="234"/>
                    </a:lnTo>
                    <a:lnTo>
                      <a:pt x="66"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4" name="Freeform 76"/>
              <p:cNvSpPr>
                <a:spLocks/>
              </p:cNvSpPr>
              <p:nvPr/>
            </p:nvSpPr>
            <p:spPr bwMode="auto">
              <a:xfrm>
                <a:off x="742" y="3298"/>
                <a:ext cx="56" cy="212"/>
              </a:xfrm>
              <a:custGeom>
                <a:avLst/>
                <a:gdLst>
                  <a:gd name="T0" fmla="*/ 55 w 56"/>
                  <a:gd name="T1" fmla="*/ 5 h 212"/>
                  <a:gd name="T2" fmla="*/ 55 w 56"/>
                  <a:gd name="T3" fmla="*/ 5 h 212"/>
                  <a:gd name="T4" fmla="*/ 54 w 56"/>
                  <a:gd name="T5" fmla="*/ 4 h 212"/>
                  <a:gd name="T6" fmla="*/ 53 w 56"/>
                  <a:gd name="T7" fmla="*/ 4 h 212"/>
                  <a:gd name="T8" fmla="*/ 50 w 56"/>
                  <a:gd name="T9" fmla="*/ 3 h 212"/>
                  <a:gd name="T10" fmla="*/ 48 w 56"/>
                  <a:gd name="T11" fmla="*/ 2 h 212"/>
                  <a:gd name="T12" fmla="*/ 45 w 56"/>
                  <a:gd name="T13" fmla="*/ 1 h 212"/>
                  <a:gd name="T14" fmla="*/ 42 w 56"/>
                  <a:gd name="T15" fmla="*/ 1 h 212"/>
                  <a:gd name="T16" fmla="*/ 38 w 56"/>
                  <a:gd name="T17" fmla="*/ 0 h 212"/>
                  <a:gd name="T18" fmla="*/ 34 w 56"/>
                  <a:gd name="T19" fmla="*/ 0 h 212"/>
                  <a:gd name="T20" fmla="*/ 30 w 56"/>
                  <a:gd name="T21" fmla="*/ 0 h 212"/>
                  <a:gd name="T22" fmla="*/ 25 w 56"/>
                  <a:gd name="T23" fmla="*/ 0 h 212"/>
                  <a:gd name="T24" fmla="*/ 20 w 56"/>
                  <a:gd name="T25" fmla="*/ 1 h 212"/>
                  <a:gd name="T26" fmla="*/ 15 w 56"/>
                  <a:gd name="T27" fmla="*/ 2 h 212"/>
                  <a:gd name="T28" fmla="*/ 10 w 56"/>
                  <a:gd name="T29" fmla="*/ 4 h 212"/>
                  <a:gd name="T30" fmla="*/ 5 w 56"/>
                  <a:gd name="T31" fmla="*/ 7 h 212"/>
                  <a:gd name="T32" fmla="*/ 0 w 56"/>
                  <a:gd name="T33" fmla="*/ 10 h 212"/>
                  <a:gd name="T34" fmla="*/ 0 w 56"/>
                  <a:gd name="T35" fmla="*/ 211 h 212"/>
                  <a:gd name="T36" fmla="*/ 0 w 56"/>
                  <a:gd name="T37" fmla="*/ 211 h 212"/>
                  <a:gd name="T38" fmla="*/ 1 w 56"/>
                  <a:gd name="T39" fmla="*/ 211 h 212"/>
                  <a:gd name="T40" fmla="*/ 3 w 56"/>
                  <a:gd name="T41" fmla="*/ 211 h 212"/>
                  <a:gd name="T42" fmla="*/ 5 w 56"/>
                  <a:gd name="T43" fmla="*/ 210 h 212"/>
                  <a:gd name="T44" fmla="*/ 8 w 56"/>
                  <a:gd name="T45" fmla="*/ 210 h 212"/>
                  <a:gd name="T46" fmla="*/ 11 w 56"/>
                  <a:gd name="T47" fmla="*/ 210 h 212"/>
                  <a:gd name="T48" fmla="*/ 14 w 56"/>
                  <a:gd name="T49" fmla="*/ 209 h 212"/>
                  <a:gd name="T50" fmla="*/ 18 w 56"/>
                  <a:gd name="T51" fmla="*/ 208 h 212"/>
                  <a:gd name="T52" fmla="*/ 22 w 56"/>
                  <a:gd name="T53" fmla="*/ 207 h 212"/>
                  <a:gd name="T54" fmla="*/ 27 w 56"/>
                  <a:gd name="T55" fmla="*/ 205 h 212"/>
                  <a:gd name="T56" fmla="*/ 31 w 56"/>
                  <a:gd name="T57" fmla="*/ 204 h 212"/>
                  <a:gd name="T58" fmla="*/ 36 w 56"/>
                  <a:gd name="T59" fmla="*/ 202 h 212"/>
                  <a:gd name="T60" fmla="*/ 41 w 56"/>
                  <a:gd name="T61" fmla="*/ 200 h 212"/>
                  <a:gd name="T62" fmla="*/ 46 w 56"/>
                  <a:gd name="T63" fmla="*/ 197 h 212"/>
                  <a:gd name="T64" fmla="*/ 50 w 56"/>
                  <a:gd name="T65" fmla="*/ 193 h 212"/>
                  <a:gd name="T66" fmla="*/ 55 w 56"/>
                  <a:gd name="T67" fmla="*/ 190 h 212"/>
                  <a:gd name="T68" fmla="*/ 55 w 56"/>
                  <a:gd name="T69" fmla="*/ 5 h 2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212"/>
                  <a:gd name="T107" fmla="*/ 56 w 56"/>
                  <a:gd name="T108" fmla="*/ 212 h 2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212">
                    <a:moveTo>
                      <a:pt x="55" y="5"/>
                    </a:moveTo>
                    <a:lnTo>
                      <a:pt x="55" y="5"/>
                    </a:lnTo>
                    <a:lnTo>
                      <a:pt x="54" y="4"/>
                    </a:lnTo>
                    <a:lnTo>
                      <a:pt x="53" y="4"/>
                    </a:lnTo>
                    <a:lnTo>
                      <a:pt x="50" y="3"/>
                    </a:lnTo>
                    <a:lnTo>
                      <a:pt x="48" y="2"/>
                    </a:lnTo>
                    <a:lnTo>
                      <a:pt x="45" y="1"/>
                    </a:lnTo>
                    <a:lnTo>
                      <a:pt x="42" y="1"/>
                    </a:lnTo>
                    <a:lnTo>
                      <a:pt x="38" y="0"/>
                    </a:lnTo>
                    <a:lnTo>
                      <a:pt x="34" y="0"/>
                    </a:lnTo>
                    <a:lnTo>
                      <a:pt x="30" y="0"/>
                    </a:lnTo>
                    <a:lnTo>
                      <a:pt x="25" y="0"/>
                    </a:lnTo>
                    <a:lnTo>
                      <a:pt x="20" y="1"/>
                    </a:lnTo>
                    <a:lnTo>
                      <a:pt x="15" y="2"/>
                    </a:lnTo>
                    <a:lnTo>
                      <a:pt x="10" y="4"/>
                    </a:lnTo>
                    <a:lnTo>
                      <a:pt x="5" y="7"/>
                    </a:lnTo>
                    <a:lnTo>
                      <a:pt x="0" y="10"/>
                    </a:lnTo>
                    <a:lnTo>
                      <a:pt x="0" y="211"/>
                    </a:lnTo>
                    <a:lnTo>
                      <a:pt x="1" y="211"/>
                    </a:lnTo>
                    <a:lnTo>
                      <a:pt x="3" y="211"/>
                    </a:lnTo>
                    <a:lnTo>
                      <a:pt x="5" y="210"/>
                    </a:lnTo>
                    <a:lnTo>
                      <a:pt x="8" y="210"/>
                    </a:lnTo>
                    <a:lnTo>
                      <a:pt x="11" y="210"/>
                    </a:lnTo>
                    <a:lnTo>
                      <a:pt x="14" y="209"/>
                    </a:lnTo>
                    <a:lnTo>
                      <a:pt x="18" y="208"/>
                    </a:lnTo>
                    <a:lnTo>
                      <a:pt x="22" y="207"/>
                    </a:lnTo>
                    <a:lnTo>
                      <a:pt x="27" y="205"/>
                    </a:lnTo>
                    <a:lnTo>
                      <a:pt x="31" y="204"/>
                    </a:lnTo>
                    <a:lnTo>
                      <a:pt x="36" y="202"/>
                    </a:lnTo>
                    <a:lnTo>
                      <a:pt x="41" y="200"/>
                    </a:lnTo>
                    <a:lnTo>
                      <a:pt x="46" y="197"/>
                    </a:lnTo>
                    <a:lnTo>
                      <a:pt x="50" y="193"/>
                    </a:lnTo>
                    <a:lnTo>
                      <a:pt x="55" y="190"/>
                    </a:lnTo>
                    <a:lnTo>
                      <a:pt x="5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5" name="Freeform 77"/>
              <p:cNvSpPr>
                <a:spLocks/>
              </p:cNvSpPr>
              <p:nvPr/>
            </p:nvSpPr>
            <p:spPr bwMode="auto">
              <a:xfrm>
                <a:off x="744" y="3300"/>
                <a:ext cx="46" cy="165"/>
              </a:xfrm>
              <a:custGeom>
                <a:avLst/>
                <a:gdLst>
                  <a:gd name="T0" fmla="*/ 45 w 46"/>
                  <a:gd name="T1" fmla="*/ 4 h 165"/>
                  <a:gd name="T2" fmla="*/ 44 w 46"/>
                  <a:gd name="T3" fmla="*/ 4 h 165"/>
                  <a:gd name="T4" fmla="*/ 41 w 46"/>
                  <a:gd name="T5" fmla="*/ 2 h 165"/>
                  <a:gd name="T6" fmla="*/ 37 w 46"/>
                  <a:gd name="T7" fmla="*/ 1 h 165"/>
                  <a:gd name="T8" fmla="*/ 31 w 46"/>
                  <a:gd name="T9" fmla="*/ 0 h 165"/>
                  <a:gd name="T10" fmla="*/ 24 w 46"/>
                  <a:gd name="T11" fmla="*/ 0 h 165"/>
                  <a:gd name="T12" fmla="*/ 17 w 46"/>
                  <a:gd name="T13" fmla="*/ 1 h 165"/>
                  <a:gd name="T14" fmla="*/ 8 w 46"/>
                  <a:gd name="T15" fmla="*/ 3 h 165"/>
                  <a:gd name="T16" fmla="*/ 0 w 46"/>
                  <a:gd name="T17" fmla="*/ 8 h 165"/>
                  <a:gd name="T18" fmla="*/ 0 w 46"/>
                  <a:gd name="T19" fmla="*/ 164 h 165"/>
                  <a:gd name="T20" fmla="*/ 1 w 46"/>
                  <a:gd name="T21" fmla="*/ 164 h 165"/>
                  <a:gd name="T22" fmla="*/ 4 w 46"/>
                  <a:gd name="T23" fmla="*/ 164 h 165"/>
                  <a:gd name="T24" fmla="*/ 9 w 46"/>
                  <a:gd name="T25" fmla="*/ 163 h 165"/>
                  <a:gd name="T26" fmla="*/ 15 w 46"/>
                  <a:gd name="T27" fmla="*/ 161 h 165"/>
                  <a:gd name="T28" fmla="*/ 22 w 46"/>
                  <a:gd name="T29" fmla="*/ 159 h 165"/>
                  <a:gd name="T30" fmla="*/ 30 w 46"/>
                  <a:gd name="T31" fmla="*/ 156 h 165"/>
                  <a:gd name="T32" fmla="*/ 37 w 46"/>
                  <a:gd name="T33" fmla="*/ 152 h 165"/>
                  <a:gd name="T34" fmla="*/ 45 w 46"/>
                  <a:gd name="T35" fmla="*/ 147 h 165"/>
                  <a:gd name="T36" fmla="*/ 45 w 46"/>
                  <a:gd name="T37" fmla="*/ 4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65"/>
                  <a:gd name="T59" fmla="*/ 46 w 46"/>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65">
                    <a:moveTo>
                      <a:pt x="45" y="4"/>
                    </a:moveTo>
                    <a:lnTo>
                      <a:pt x="44" y="4"/>
                    </a:lnTo>
                    <a:lnTo>
                      <a:pt x="41" y="2"/>
                    </a:lnTo>
                    <a:lnTo>
                      <a:pt x="37" y="1"/>
                    </a:lnTo>
                    <a:lnTo>
                      <a:pt x="31" y="0"/>
                    </a:lnTo>
                    <a:lnTo>
                      <a:pt x="24" y="0"/>
                    </a:lnTo>
                    <a:lnTo>
                      <a:pt x="17" y="1"/>
                    </a:lnTo>
                    <a:lnTo>
                      <a:pt x="8" y="3"/>
                    </a:lnTo>
                    <a:lnTo>
                      <a:pt x="0" y="8"/>
                    </a:lnTo>
                    <a:lnTo>
                      <a:pt x="0" y="164"/>
                    </a:lnTo>
                    <a:lnTo>
                      <a:pt x="1" y="164"/>
                    </a:lnTo>
                    <a:lnTo>
                      <a:pt x="4" y="164"/>
                    </a:lnTo>
                    <a:lnTo>
                      <a:pt x="9" y="163"/>
                    </a:lnTo>
                    <a:lnTo>
                      <a:pt x="15" y="161"/>
                    </a:lnTo>
                    <a:lnTo>
                      <a:pt x="22" y="159"/>
                    </a:lnTo>
                    <a:lnTo>
                      <a:pt x="30" y="156"/>
                    </a:lnTo>
                    <a:lnTo>
                      <a:pt x="37" y="152"/>
                    </a:lnTo>
                    <a:lnTo>
                      <a:pt x="45" y="147"/>
                    </a:lnTo>
                    <a:lnTo>
                      <a:pt x="45"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6" name="Freeform 78"/>
              <p:cNvSpPr>
                <a:spLocks/>
              </p:cNvSpPr>
              <p:nvPr/>
            </p:nvSpPr>
            <p:spPr bwMode="auto">
              <a:xfrm>
                <a:off x="747" y="3302"/>
                <a:ext cx="34" cy="117"/>
              </a:xfrm>
              <a:custGeom>
                <a:avLst/>
                <a:gdLst>
                  <a:gd name="T0" fmla="*/ 33 w 34"/>
                  <a:gd name="T1" fmla="*/ 3 h 117"/>
                  <a:gd name="T2" fmla="*/ 32 w 34"/>
                  <a:gd name="T3" fmla="*/ 3 h 117"/>
                  <a:gd name="T4" fmla="*/ 30 w 34"/>
                  <a:gd name="T5" fmla="*/ 2 h 117"/>
                  <a:gd name="T6" fmla="*/ 27 w 34"/>
                  <a:gd name="T7" fmla="*/ 1 h 117"/>
                  <a:gd name="T8" fmla="*/ 23 w 34"/>
                  <a:gd name="T9" fmla="*/ 0 h 117"/>
                  <a:gd name="T10" fmla="*/ 18 w 34"/>
                  <a:gd name="T11" fmla="*/ 0 h 117"/>
                  <a:gd name="T12" fmla="*/ 12 w 34"/>
                  <a:gd name="T13" fmla="*/ 1 h 117"/>
                  <a:gd name="T14" fmla="*/ 6 w 34"/>
                  <a:gd name="T15" fmla="*/ 3 h 117"/>
                  <a:gd name="T16" fmla="*/ 0 w 34"/>
                  <a:gd name="T17" fmla="*/ 7 h 117"/>
                  <a:gd name="T18" fmla="*/ 0 w 34"/>
                  <a:gd name="T19" fmla="*/ 116 h 117"/>
                  <a:gd name="T20" fmla="*/ 1 w 34"/>
                  <a:gd name="T21" fmla="*/ 116 h 117"/>
                  <a:gd name="T22" fmla="*/ 3 w 34"/>
                  <a:gd name="T23" fmla="*/ 116 h 117"/>
                  <a:gd name="T24" fmla="*/ 6 w 34"/>
                  <a:gd name="T25" fmla="*/ 115 h 117"/>
                  <a:gd name="T26" fmla="*/ 11 w 34"/>
                  <a:gd name="T27" fmla="*/ 114 h 117"/>
                  <a:gd name="T28" fmla="*/ 16 w 34"/>
                  <a:gd name="T29" fmla="*/ 113 h 117"/>
                  <a:gd name="T30" fmla="*/ 22 w 34"/>
                  <a:gd name="T31" fmla="*/ 110 h 117"/>
                  <a:gd name="T32" fmla="*/ 27 w 34"/>
                  <a:gd name="T33" fmla="*/ 107 h 117"/>
                  <a:gd name="T34" fmla="*/ 33 w 34"/>
                  <a:gd name="T35" fmla="*/ 103 h 117"/>
                  <a:gd name="T36" fmla="*/ 33 w 34"/>
                  <a:gd name="T37" fmla="*/ 3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117"/>
                  <a:gd name="T59" fmla="*/ 34 w 34"/>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117">
                    <a:moveTo>
                      <a:pt x="33" y="3"/>
                    </a:moveTo>
                    <a:lnTo>
                      <a:pt x="32" y="3"/>
                    </a:lnTo>
                    <a:lnTo>
                      <a:pt x="30" y="2"/>
                    </a:lnTo>
                    <a:lnTo>
                      <a:pt x="27" y="1"/>
                    </a:lnTo>
                    <a:lnTo>
                      <a:pt x="23" y="0"/>
                    </a:lnTo>
                    <a:lnTo>
                      <a:pt x="18" y="0"/>
                    </a:lnTo>
                    <a:lnTo>
                      <a:pt x="12" y="1"/>
                    </a:lnTo>
                    <a:lnTo>
                      <a:pt x="6" y="3"/>
                    </a:lnTo>
                    <a:lnTo>
                      <a:pt x="0" y="7"/>
                    </a:lnTo>
                    <a:lnTo>
                      <a:pt x="0" y="116"/>
                    </a:lnTo>
                    <a:lnTo>
                      <a:pt x="1" y="116"/>
                    </a:lnTo>
                    <a:lnTo>
                      <a:pt x="3" y="116"/>
                    </a:lnTo>
                    <a:lnTo>
                      <a:pt x="6" y="115"/>
                    </a:lnTo>
                    <a:lnTo>
                      <a:pt x="11" y="114"/>
                    </a:lnTo>
                    <a:lnTo>
                      <a:pt x="16" y="113"/>
                    </a:lnTo>
                    <a:lnTo>
                      <a:pt x="22" y="110"/>
                    </a:lnTo>
                    <a:lnTo>
                      <a:pt x="27" y="107"/>
                    </a:lnTo>
                    <a:lnTo>
                      <a:pt x="33" y="103"/>
                    </a:lnTo>
                    <a:lnTo>
                      <a:pt x="33"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7" name="Freeform 79"/>
              <p:cNvSpPr>
                <a:spLocks/>
              </p:cNvSpPr>
              <p:nvPr/>
            </p:nvSpPr>
            <p:spPr bwMode="auto">
              <a:xfrm>
                <a:off x="748" y="3305"/>
                <a:ext cx="24" cy="68"/>
              </a:xfrm>
              <a:custGeom>
                <a:avLst/>
                <a:gdLst>
                  <a:gd name="T0" fmla="*/ 23 w 24"/>
                  <a:gd name="T1" fmla="*/ 2 h 68"/>
                  <a:gd name="T2" fmla="*/ 22 w 24"/>
                  <a:gd name="T3" fmla="*/ 2 h 68"/>
                  <a:gd name="T4" fmla="*/ 21 w 24"/>
                  <a:gd name="T5" fmla="*/ 1 h 68"/>
                  <a:gd name="T6" fmla="*/ 19 w 24"/>
                  <a:gd name="T7" fmla="*/ 1 h 68"/>
                  <a:gd name="T8" fmla="*/ 16 w 24"/>
                  <a:gd name="T9" fmla="*/ 0 h 68"/>
                  <a:gd name="T10" fmla="*/ 13 w 24"/>
                  <a:gd name="T11" fmla="*/ 0 h 68"/>
                  <a:gd name="T12" fmla="*/ 9 w 24"/>
                  <a:gd name="T13" fmla="*/ 0 h 68"/>
                  <a:gd name="T14" fmla="*/ 4 w 24"/>
                  <a:gd name="T15" fmla="*/ 2 h 68"/>
                  <a:gd name="T16" fmla="*/ 0 w 24"/>
                  <a:gd name="T17" fmla="*/ 4 h 68"/>
                  <a:gd name="T18" fmla="*/ 0 w 24"/>
                  <a:gd name="T19" fmla="*/ 67 h 68"/>
                  <a:gd name="T20" fmla="*/ 1 w 24"/>
                  <a:gd name="T21" fmla="*/ 67 h 68"/>
                  <a:gd name="T22" fmla="*/ 2 w 24"/>
                  <a:gd name="T23" fmla="*/ 67 h 68"/>
                  <a:gd name="T24" fmla="*/ 5 w 24"/>
                  <a:gd name="T25" fmla="*/ 66 h 68"/>
                  <a:gd name="T26" fmla="*/ 8 w 24"/>
                  <a:gd name="T27" fmla="*/ 65 h 68"/>
                  <a:gd name="T28" fmla="*/ 11 w 24"/>
                  <a:gd name="T29" fmla="*/ 65 h 68"/>
                  <a:gd name="T30" fmla="*/ 15 w 24"/>
                  <a:gd name="T31" fmla="*/ 63 h 68"/>
                  <a:gd name="T32" fmla="*/ 19 w 24"/>
                  <a:gd name="T33" fmla="*/ 60 h 68"/>
                  <a:gd name="T34" fmla="*/ 23 w 24"/>
                  <a:gd name="T35" fmla="*/ 58 h 68"/>
                  <a:gd name="T36" fmla="*/ 23 w 24"/>
                  <a:gd name="T37" fmla="*/ 2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68"/>
                  <a:gd name="T59" fmla="*/ 24 w 24"/>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68">
                    <a:moveTo>
                      <a:pt x="23" y="2"/>
                    </a:moveTo>
                    <a:lnTo>
                      <a:pt x="22" y="2"/>
                    </a:lnTo>
                    <a:lnTo>
                      <a:pt x="21" y="1"/>
                    </a:lnTo>
                    <a:lnTo>
                      <a:pt x="19" y="1"/>
                    </a:lnTo>
                    <a:lnTo>
                      <a:pt x="16" y="0"/>
                    </a:lnTo>
                    <a:lnTo>
                      <a:pt x="13" y="0"/>
                    </a:lnTo>
                    <a:lnTo>
                      <a:pt x="9" y="0"/>
                    </a:lnTo>
                    <a:lnTo>
                      <a:pt x="4" y="2"/>
                    </a:lnTo>
                    <a:lnTo>
                      <a:pt x="0" y="4"/>
                    </a:lnTo>
                    <a:lnTo>
                      <a:pt x="0" y="67"/>
                    </a:lnTo>
                    <a:lnTo>
                      <a:pt x="1" y="67"/>
                    </a:lnTo>
                    <a:lnTo>
                      <a:pt x="2" y="67"/>
                    </a:lnTo>
                    <a:lnTo>
                      <a:pt x="5" y="66"/>
                    </a:lnTo>
                    <a:lnTo>
                      <a:pt x="8" y="65"/>
                    </a:lnTo>
                    <a:lnTo>
                      <a:pt x="11" y="65"/>
                    </a:lnTo>
                    <a:lnTo>
                      <a:pt x="15" y="63"/>
                    </a:lnTo>
                    <a:lnTo>
                      <a:pt x="19" y="60"/>
                    </a:lnTo>
                    <a:lnTo>
                      <a:pt x="23" y="58"/>
                    </a:lnTo>
                    <a:lnTo>
                      <a:pt x="23"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8" name="Freeform 80"/>
              <p:cNvSpPr>
                <a:spLocks/>
              </p:cNvSpPr>
              <p:nvPr/>
            </p:nvSpPr>
            <p:spPr bwMode="auto">
              <a:xfrm>
                <a:off x="1025" y="3496"/>
                <a:ext cx="34" cy="36"/>
              </a:xfrm>
              <a:custGeom>
                <a:avLst/>
                <a:gdLst>
                  <a:gd name="T0" fmla="*/ 17 w 34"/>
                  <a:gd name="T1" fmla="*/ 35 h 36"/>
                  <a:gd name="T2" fmla="*/ 20 w 34"/>
                  <a:gd name="T3" fmla="*/ 35 h 36"/>
                  <a:gd name="T4" fmla="*/ 23 w 34"/>
                  <a:gd name="T5" fmla="*/ 33 h 36"/>
                  <a:gd name="T6" fmla="*/ 26 w 34"/>
                  <a:gd name="T7" fmla="*/ 32 h 36"/>
                  <a:gd name="T8" fmla="*/ 28 w 34"/>
                  <a:gd name="T9" fmla="*/ 30 h 36"/>
                  <a:gd name="T10" fmla="*/ 30 w 34"/>
                  <a:gd name="T11" fmla="*/ 27 h 36"/>
                  <a:gd name="T12" fmla="*/ 32 w 34"/>
                  <a:gd name="T13" fmla="*/ 24 h 36"/>
                  <a:gd name="T14" fmla="*/ 33 w 34"/>
                  <a:gd name="T15" fmla="*/ 21 h 36"/>
                  <a:gd name="T16" fmla="*/ 33 w 34"/>
                  <a:gd name="T17" fmla="*/ 18 h 36"/>
                  <a:gd name="T18" fmla="*/ 33 w 34"/>
                  <a:gd name="T19" fmla="*/ 14 h 36"/>
                  <a:gd name="T20" fmla="*/ 32 w 34"/>
                  <a:gd name="T21" fmla="*/ 11 h 36"/>
                  <a:gd name="T22" fmla="*/ 30 w 34"/>
                  <a:gd name="T23" fmla="*/ 8 h 36"/>
                  <a:gd name="T24" fmla="*/ 28 w 34"/>
                  <a:gd name="T25" fmla="*/ 5 h 36"/>
                  <a:gd name="T26" fmla="*/ 26 w 34"/>
                  <a:gd name="T27" fmla="*/ 3 h 36"/>
                  <a:gd name="T28" fmla="*/ 23 w 34"/>
                  <a:gd name="T29" fmla="*/ 2 h 36"/>
                  <a:gd name="T30" fmla="*/ 20 w 34"/>
                  <a:gd name="T31" fmla="*/ 1 h 36"/>
                  <a:gd name="T32" fmla="*/ 17 w 34"/>
                  <a:gd name="T33" fmla="*/ 0 h 36"/>
                  <a:gd name="T34" fmla="*/ 13 w 34"/>
                  <a:gd name="T35" fmla="*/ 1 h 36"/>
                  <a:gd name="T36" fmla="*/ 10 w 34"/>
                  <a:gd name="T37" fmla="*/ 2 h 36"/>
                  <a:gd name="T38" fmla="*/ 8 w 34"/>
                  <a:gd name="T39" fmla="*/ 3 h 36"/>
                  <a:gd name="T40" fmla="*/ 5 w 34"/>
                  <a:gd name="T41" fmla="*/ 5 h 36"/>
                  <a:gd name="T42" fmla="*/ 3 w 34"/>
                  <a:gd name="T43" fmla="*/ 8 h 36"/>
                  <a:gd name="T44" fmla="*/ 1 w 34"/>
                  <a:gd name="T45" fmla="*/ 11 h 36"/>
                  <a:gd name="T46" fmla="*/ 0 w 34"/>
                  <a:gd name="T47" fmla="*/ 14 h 36"/>
                  <a:gd name="T48" fmla="*/ 0 w 34"/>
                  <a:gd name="T49" fmla="*/ 18 h 36"/>
                  <a:gd name="T50" fmla="*/ 0 w 34"/>
                  <a:gd name="T51" fmla="*/ 21 h 36"/>
                  <a:gd name="T52" fmla="*/ 1 w 34"/>
                  <a:gd name="T53" fmla="*/ 24 h 36"/>
                  <a:gd name="T54" fmla="*/ 3 w 34"/>
                  <a:gd name="T55" fmla="*/ 27 h 36"/>
                  <a:gd name="T56" fmla="*/ 5 w 34"/>
                  <a:gd name="T57" fmla="*/ 30 h 36"/>
                  <a:gd name="T58" fmla="*/ 8 w 34"/>
                  <a:gd name="T59" fmla="*/ 32 h 36"/>
                  <a:gd name="T60" fmla="*/ 10 w 34"/>
                  <a:gd name="T61" fmla="*/ 33 h 36"/>
                  <a:gd name="T62" fmla="*/ 13 w 34"/>
                  <a:gd name="T63" fmla="*/ 35 h 36"/>
                  <a:gd name="T64" fmla="*/ 17 w 34"/>
                  <a:gd name="T65" fmla="*/ 35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36"/>
                  <a:gd name="T101" fmla="*/ 34 w 34"/>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36">
                    <a:moveTo>
                      <a:pt x="17" y="35"/>
                    </a:moveTo>
                    <a:lnTo>
                      <a:pt x="20" y="35"/>
                    </a:lnTo>
                    <a:lnTo>
                      <a:pt x="23" y="33"/>
                    </a:lnTo>
                    <a:lnTo>
                      <a:pt x="26" y="32"/>
                    </a:lnTo>
                    <a:lnTo>
                      <a:pt x="28" y="30"/>
                    </a:lnTo>
                    <a:lnTo>
                      <a:pt x="30" y="27"/>
                    </a:lnTo>
                    <a:lnTo>
                      <a:pt x="32" y="24"/>
                    </a:lnTo>
                    <a:lnTo>
                      <a:pt x="33" y="21"/>
                    </a:lnTo>
                    <a:lnTo>
                      <a:pt x="33" y="18"/>
                    </a:lnTo>
                    <a:lnTo>
                      <a:pt x="33" y="14"/>
                    </a:lnTo>
                    <a:lnTo>
                      <a:pt x="32" y="11"/>
                    </a:lnTo>
                    <a:lnTo>
                      <a:pt x="30" y="8"/>
                    </a:lnTo>
                    <a:lnTo>
                      <a:pt x="28" y="5"/>
                    </a:lnTo>
                    <a:lnTo>
                      <a:pt x="26" y="3"/>
                    </a:lnTo>
                    <a:lnTo>
                      <a:pt x="23" y="2"/>
                    </a:lnTo>
                    <a:lnTo>
                      <a:pt x="20" y="1"/>
                    </a:lnTo>
                    <a:lnTo>
                      <a:pt x="17" y="0"/>
                    </a:lnTo>
                    <a:lnTo>
                      <a:pt x="13" y="1"/>
                    </a:lnTo>
                    <a:lnTo>
                      <a:pt x="10" y="2"/>
                    </a:lnTo>
                    <a:lnTo>
                      <a:pt x="8" y="3"/>
                    </a:lnTo>
                    <a:lnTo>
                      <a:pt x="5" y="5"/>
                    </a:lnTo>
                    <a:lnTo>
                      <a:pt x="3" y="8"/>
                    </a:lnTo>
                    <a:lnTo>
                      <a:pt x="1" y="11"/>
                    </a:lnTo>
                    <a:lnTo>
                      <a:pt x="0" y="14"/>
                    </a:lnTo>
                    <a:lnTo>
                      <a:pt x="0" y="18"/>
                    </a:lnTo>
                    <a:lnTo>
                      <a:pt x="0" y="21"/>
                    </a:lnTo>
                    <a:lnTo>
                      <a:pt x="1" y="24"/>
                    </a:lnTo>
                    <a:lnTo>
                      <a:pt x="3" y="27"/>
                    </a:lnTo>
                    <a:lnTo>
                      <a:pt x="5" y="30"/>
                    </a:lnTo>
                    <a:lnTo>
                      <a:pt x="8" y="32"/>
                    </a:lnTo>
                    <a:lnTo>
                      <a:pt x="10" y="33"/>
                    </a:lnTo>
                    <a:lnTo>
                      <a:pt x="13" y="35"/>
                    </a:lnTo>
                    <a:lnTo>
                      <a:pt x="17" y="3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9" name="Freeform 81"/>
              <p:cNvSpPr>
                <a:spLocks/>
              </p:cNvSpPr>
              <p:nvPr/>
            </p:nvSpPr>
            <p:spPr bwMode="auto">
              <a:xfrm>
                <a:off x="922" y="3497"/>
                <a:ext cx="18" cy="18"/>
              </a:xfrm>
              <a:custGeom>
                <a:avLst/>
                <a:gdLst>
                  <a:gd name="T0" fmla="*/ 8 w 18"/>
                  <a:gd name="T1" fmla="*/ 17 h 18"/>
                  <a:gd name="T2" fmla="*/ 12 w 18"/>
                  <a:gd name="T3" fmla="*/ 16 h 18"/>
                  <a:gd name="T4" fmla="*/ 15 w 18"/>
                  <a:gd name="T5" fmla="*/ 14 h 18"/>
                  <a:gd name="T6" fmla="*/ 16 w 18"/>
                  <a:gd name="T7" fmla="*/ 11 h 18"/>
                  <a:gd name="T8" fmla="*/ 17 w 18"/>
                  <a:gd name="T9" fmla="*/ 8 h 18"/>
                  <a:gd name="T10" fmla="*/ 16 w 18"/>
                  <a:gd name="T11" fmla="*/ 5 h 18"/>
                  <a:gd name="T12" fmla="*/ 15 w 18"/>
                  <a:gd name="T13" fmla="*/ 2 h 18"/>
                  <a:gd name="T14" fmla="*/ 12 w 18"/>
                  <a:gd name="T15" fmla="*/ 1 h 18"/>
                  <a:gd name="T16" fmla="*/ 8 w 18"/>
                  <a:gd name="T17" fmla="*/ 0 h 18"/>
                  <a:gd name="T18" fmla="*/ 5 w 18"/>
                  <a:gd name="T19" fmla="*/ 1 h 18"/>
                  <a:gd name="T20" fmla="*/ 2 w 18"/>
                  <a:gd name="T21" fmla="*/ 2 h 18"/>
                  <a:gd name="T22" fmla="*/ 1 w 18"/>
                  <a:gd name="T23" fmla="*/ 5 h 18"/>
                  <a:gd name="T24" fmla="*/ 0 w 18"/>
                  <a:gd name="T25" fmla="*/ 8 h 18"/>
                  <a:gd name="T26" fmla="*/ 1 w 18"/>
                  <a:gd name="T27" fmla="*/ 11 h 18"/>
                  <a:gd name="T28" fmla="*/ 2 w 18"/>
                  <a:gd name="T29" fmla="*/ 14 h 18"/>
                  <a:gd name="T30" fmla="*/ 5 w 18"/>
                  <a:gd name="T31" fmla="*/ 16 h 18"/>
                  <a:gd name="T32" fmla="*/ 8 w 18"/>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8"/>
                  <a:gd name="T53" fmla="*/ 18 w 18"/>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8">
                    <a:moveTo>
                      <a:pt x="8" y="17"/>
                    </a:moveTo>
                    <a:lnTo>
                      <a:pt x="12" y="16"/>
                    </a:lnTo>
                    <a:lnTo>
                      <a:pt x="15" y="14"/>
                    </a:lnTo>
                    <a:lnTo>
                      <a:pt x="16" y="11"/>
                    </a:lnTo>
                    <a:lnTo>
                      <a:pt x="17" y="8"/>
                    </a:lnTo>
                    <a:lnTo>
                      <a:pt x="16" y="5"/>
                    </a:lnTo>
                    <a:lnTo>
                      <a:pt x="15" y="2"/>
                    </a:lnTo>
                    <a:lnTo>
                      <a:pt x="12" y="1"/>
                    </a:lnTo>
                    <a:lnTo>
                      <a:pt x="8" y="0"/>
                    </a:lnTo>
                    <a:lnTo>
                      <a:pt x="5" y="1"/>
                    </a:lnTo>
                    <a:lnTo>
                      <a:pt x="2" y="2"/>
                    </a:lnTo>
                    <a:lnTo>
                      <a:pt x="1" y="5"/>
                    </a:lnTo>
                    <a:lnTo>
                      <a:pt x="0" y="8"/>
                    </a:lnTo>
                    <a:lnTo>
                      <a:pt x="1" y="11"/>
                    </a:lnTo>
                    <a:lnTo>
                      <a:pt x="2" y="14"/>
                    </a:lnTo>
                    <a:lnTo>
                      <a:pt x="5" y="16"/>
                    </a:lnTo>
                    <a:lnTo>
                      <a:pt x="8"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0" name="Freeform 82"/>
              <p:cNvSpPr>
                <a:spLocks/>
              </p:cNvSpPr>
              <p:nvPr/>
            </p:nvSpPr>
            <p:spPr bwMode="auto">
              <a:xfrm>
                <a:off x="951" y="3498"/>
                <a:ext cx="17" cy="18"/>
              </a:xfrm>
              <a:custGeom>
                <a:avLst/>
                <a:gdLst>
                  <a:gd name="T0" fmla="*/ 8 w 17"/>
                  <a:gd name="T1" fmla="*/ 17 h 18"/>
                  <a:gd name="T2" fmla="*/ 11 w 17"/>
                  <a:gd name="T3" fmla="*/ 16 h 18"/>
                  <a:gd name="T4" fmla="*/ 14 w 17"/>
                  <a:gd name="T5" fmla="*/ 15 h 18"/>
                  <a:gd name="T6" fmla="*/ 15 w 17"/>
                  <a:gd name="T7" fmla="*/ 12 h 18"/>
                  <a:gd name="T8" fmla="*/ 16 w 17"/>
                  <a:gd name="T9" fmla="*/ 9 h 18"/>
                  <a:gd name="T10" fmla="*/ 15 w 17"/>
                  <a:gd name="T11" fmla="*/ 5 h 18"/>
                  <a:gd name="T12" fmla="*/ 14 w 17"/>
                  <a:gd name="T13" fmla="*/ 2 h 18"/>
                  <a:gd name="T14" fmla="*/ 11 w 17"/>
                  <a:gd name="T15" fmla="*/ 1 h 18"/>
                  <a:gd name="T16" fmla="*/ 8 w 17"/>
                  <a:gd name="T17" fmla="*/ 0 h 18"/>
                  <a:gd name="T18" fmla="*/ 5 w 17"/>
                  <a:gd name="T19" fmla="*/ 1 h 18"/>
                  <a:gd name="T20" fmla="*/ 3 w 17"/>
                  <a:gd name="T21" fmla="*/ 2 h 18"/>
                  <a:gd name="T22" fmla="*/ 1 w 17"/>
                  <a:gd name="T23" fmla="*/ 5 h 18"/>
                  <a:gd name="T24" fmla="*/ 0 w 17"/>
                  <a:gd name="T25" fmla="*/ 9 h 18"/>
                  <a:gd name="T26" fmla="*/ 1 w 17"/>
                  <a:gd name="T27" fmla="*/ 12 h 18"/>
                  <a:gd name="T28" fmla="*/ 3 w 17"/>
                  <a:gd name="T29" fmla="*/ 15 h 18"/>
                  <a:gd name="T30" fmla="*/ 5 w 17"/>
                  <a:gd name="T31" fmla="*/ 16 h 18"/>
                  <a:gd name="T32" fmla="*/ 8 w 17"/>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8"/>
                  <a:gd name="T53" fmla="*/ 17 w 17"/>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8">
                    <a:moveTo>
                      <a:pt x="8" y="17"/>
                    </a:moveTo>
                    <a:lnTo>
                      <a:pt x="11" y="16"/>
                    </a:lnTo>
                    <a:lnTo>
                      <a:pt x="14" y="15"/>
                    </a:lnTo>
                    <a:lnTo>
                      <a:pt x="15" y="12"/>
                    </a:lnTo>
                    <a:lnTo>
                      <a:pt x="16" y="9"/>
                    </a:lnTo>
                    <a:lnTo>
                      <a:pt x="15" y="5"/>
                    </a:lnTo>
                    <a:lnTo>
                      <a:pt x="14" y="2"/>
                    </a:lnTo>
                    <a:lnTo>
                      <a:pt x="11" y="1"/>
                    </a:lnTo>
                    <a:lnTo>
                      <a:pt x="8" y="0"/>
                    </a:lnTo>
                    <a:lnTo>
                      <a:pt x="5" y="1"/>
                    </a:lnTo>
                    <a:lnTo>
                      <a:pt x="3" y="2"/>
                    </a:lnTo>
                    <a:lnTo>
                      <a:pt x="1" y="5"/>
                    </a:lnTo>
                    <a:lnTo>
                      <a:pt x="0" y="9"/>
                    </a:lnTo>
                    <a:lnTo>
                      <a:pt x="1" y="12"/>
                    </a:lnTo>
                    <a:lnTo>
                      <a:pt x="3" y="15"/>
                    </a:lnTo>
                    <a:lnTo>
                      <a:pt x="5" y="16"/>
                    </a:lnTo>
                    <a:lnTo>
                      <a:pt x="8"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1" name="Freeform 83"/>
              <p:cNvSpPr>
                <a:spLocks/>
              </p:cNvSpPr>
              <p:nvPr/>
            </p:nvSpPr>
            <p:spPr bwMode="auto">
              <a:xfrm>
                <a:off x="838" y="3265"/>
                <a:ext cx="49" cy="233"/>
              </a:xfrm>
              <a:custGeom>
                <a:avLst/>
                <a:gdLst>
                  <a:gd name="T0" fmla="*/ 15 w 49"/>
                  <a:gd name="T1" fmla="*/ 5 h 233"/>
                  <a:gd name="T2" fmla="*/ 14 w 49"/>
                  <a:gd name="T3" fmla="*/ 9 h 233"/>
                  <a:gd name="T4" fmla="*/ 10 w 49"/>
                  <a:gd name="T5" fmla="*/ 23 h 233"/>
                  <a:gd name="T6" fmla="*/ 6 w 49"/>
                  <a:gd name="T7" fmla="*/ 43 h 233"/>
                  <a:gd name="T8" fmla="*/ 2 w 49"/>
                  <a:gd name="T9" fmla="*/ 71 h 233"/>
                  <a:gd name="T10" fmla="*/ 0 w 49"/>
                  <a:gd name="T11" fmla="*/ 104 h 233"/>
                  <a:gd name="T12" fmla="*/ 0 w 49"/>
                  <a:gd name="T13" fmla="*/ 143 h 233"/>
                  <a:gd name="T14" fmla="*/ 4 w 49"/>
                  <a:gd name="T15" fmla="*/ 186 h 233"/>
                  <a:gd name="T16" fmla="*/ 13 w 49"/>
                  <a:gd name="T17" fmla="*/ 232 h 233"/>
                  <a:gd name="T18" fmla="*/ 46 w 49"/>
                  <a:gd name="T19" fmla="*/ 230 h 233"/>
                  <a:gd name="T20" fmla="*/ 45 w 49"/>
                  <a:gd name="T21" fmla="*/ 223 h 233"/>
                  <a:gd name="T22" fmla="*/ 42 w 49"/>
                  <a:gd name="T23" fmla="*/ 205 h 233"/>
                  <a:gd name="T24" fmla="*/ 38 w 49"/>
                  <a:gd name="T25" fmla="*/ 177 h 233"/>
                  <a:gd name="T26" fmla="*/ 34 w 49"/>
                  <a:gd name="T27" fmla="*/ 143 h 233"/>
                  <a:gd name="T28" fmla="*/ 32 w 49"/>
                  <a:gd name="T29" fmla="*/ 106 h 233"/>
                  <a:gd name="T30" fmla="*/ 33 w 49"/>
                  <a:gd name="T31" fmla="*/ 68 h 233"/>
                  <a:gd name="T32" fmla="*/ 38 w 49"/>
                  <a:gd name="T33" fmla="*/ 33 h 233"/>
                  <a:gd name="T34" fmla="*/ 48 w 49"/>
                  <a:gd name="T35" fmla="*/ 3 h 233"/>
                  <a:gd name="T36" fmla="*/ 48 w 49"/>
                  <a:gd name="T37" fmla="*/ 2 h 233"/>
                  <a:gd name="T38" fmla="*/ 48 w 49"/>
                  <a:gd name="T39" fmla="*/ 2 h 233"/>
                  <a:gd name="T40" fmla="*/ 47 w 49"/>
                  <a:gd name="T41" fmla="*/ 1 h 233"/>
                  <a:gd name="T42" fmla="*/ 45 w 49"/>
                  <a:gd name="T43" fmla="*/ 0 h 233"/>
                  <a:gd name="T44" fmla="*/ 41 w 49"/>
                  <a:gd name="T45" fmla="*/ 0 h 233"/>
                  <a:gd name="T46" fmla="*/ 35 w 49"/>
                  <a:gd name="T47" fmla="*/ 0 h 233"/>
                  <a:gd name="T48" fmla="*/ 27 w 49"/>
                  <a:gd name="T49" fmla="*/ 2 h 233"/>
                  <a:gd name="T50" fmla="*/ 15 w 49"/>
                  <a:gd name="T51" fmla="*/ 5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
                  <a:gd name="T79" fmla="*/ 0 h 233"/>
                  <a:gd name="T80" fmla="*/ 49 w 49"/>
                  <a:gd name="T81" fmla="*/ 233 h 2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 h="233">
                    <a:moveTo>
                      <a:pt x="15" y="5"/>
                    </a:moveTo>
                    <a:lnTo>
                      <a:pt x="14" y="9"/>
                    </a:lnTo>
                    <a:lnTo>
                      <a:pt x="10" y="23"/>
                    </a:lnTo>
                    <a:lnTo>
                      <a:pt x="6" y="43"/>
                    </a:lnTo>
                    <a:lnTo>
                      <a:pt x="2" y="71"/>
                    </a:lnTo>
                    <a:lnTo>
                      <a:pt x="0" y="104"/>
                    </a:lnTo>
                    <a:lnTo>
                      <a:pt x="0" y="143"/>
                    </a:lnTo>
                    <a:lnTo>
                      <a:pt x="4" y="186"/>
                    </a:lnTo>
                    <a:lnTo>
                      <a:pt x="13" y="232"/>
                    </a:lnTo>
                    <a:lnTo>
                      <a:pt x="46" y="230"/>
                    </a:lnTo>
                    <a:lnTo>
                      <a:pt x="45" y="223"/>
                    </a:lnTo>
                    <a:lnTo>
                      <a:pt x="42" y="205"/>
                    </a:lnTo>
                    <a:lnTo>
                      <a:pt x="38" y="177"/>
                    </a:lnTo>
                    <a:lnTo>
                      <a:pt x="34" y="143"/>
                    </a:lnTo>
                    <a:lnTo>
                      <a:pt x="32" y="106"/>
                    </a:lnTo>
                    <a:lnTo>
                      <a:pt x="33" y="68"/>
                    </a:lnTo>
                    <a:lnTo>
                      <a:pt x="38" y="33"/>
                    </a:lnTo>
                    <a:lnTo>
                      <a:pt x="48" y="3"/>
                    </a:lnTo>
                    <a:lnTo>
                      <a:pt x="48" y="2"/>
                    </a:lnTo>
                    <a:lnTo>
                      <a:pt x="47" y="1"/>
                    </a:lnTo>
                    <a:lnTo>
                      <a:pt x="45" y="0"/>
                    </a:lnTo>
                    <a:lnTo>
                      <a:pt x="41" y="0"/>
                    </a:lnTo>
                    <a:lnTo>
                      <a:pt x="35" y="0"/>
                    </a:lnTo>
                    <a:lnTo>
                      <a:pt x="27" y="2"/>
                    </a:lnTo>
                    <a:lnTo>
                      <a:pt x="1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2" name="Freeform 84"/>
              <p:cNvSpPr>
                <a:spLocks/>
              </p:cNvSpPr>
              <p:nvPr/>
            </p:nvSpPr>
            <p:spPr bwMode="auto">
              <a:xfrm>
                <a:off x="1083" y="3236"/>
                <a:ext cx="66" cy="260"/>
              </a:xfrm>
              <a:custGeom>
                <a:avLst/>
                <a:gdLst>
                  <a:gd name="T0" fmla="*/ 65 w 66"/>
                  <a:gd name="T1" fmla="*/ 2 h 260"/>
                  <a:gd name="T2" fmla="*/ 63 w 66"/>
                  <a:gd name="T3" fmla="*/ 3 h 260"/>
                  <a:gd name="T4" fmla="*/ 59 w 66"/>
                  <a:gd name="T5" fmla="*/ 10 h 260"/>
                  <a:gd name="T6" fmla="*/ 53 w 66"/>
                  <a:gd name="T7" fmla="*/ 24 h 260"/>
                  <a:gd name="T8" fmla="*/ 48 w 66"/>
                  <a:gd name="T9" fmla="*/ 46 h 260"/>
                  <a:gd name="T10" fmla="*/ 43 w 66"/>
                  <a:gd name="T11" fmla="*/ 78 h 260"/>
                  <a:gd name="T12" fmla="*/ 41 w 66"/>
                  <a:gd name="T13" fmla="*/ 124 h 260"/>
                  <a:gd name="T14" fmla="*/ 42 w 66"/>
                  <a:gd name="T15" fmla="*/ 183 h 260"/>
                  <a:gd name="T16" fmla="*/ 48 w 66"/>
                  <a:gd name="T17" fmla="*/ 259 h 260"/>
                  <a:gd name="T18" fmla="*/ 12 w 66"/>
                  <a:gd name="T19" fmla="*/ 259 h 260"/>
                  <a:gd name="T20" fmla="*/ 10 w 66"/>
                  <a:gd name="T21" fmla="*/ 251 h 260"/>
                  <a:gd name="T22" fmla="*/ 7 w 66"/>
                  <a:gd name="T23" fmla="*/ 230 h 260"/>
                  <a:gd name="T24" fmla="*/ 4 w 66"/>
                  <a:gd name="T25" fmla="*/ 199 h 260"/>
                  <a:gd name="T26" fmla="*/ 1 w 66"/>
                  <a:gd name="T27" fmla="*/ 161 h 260"/>
                  <a:gd name="T28" fmla="*/ 0 w 66"/>
                  <a:gd name="T29" fmla="*/ 119 h 260"/>
                  <a:gd name="T30" fmla="*/ 2 w 66"/>
                  <a:gd name="T31" fmla="*/ 75 h 260"/>
                  <a:gd name="T32" fmla="*/ 9 w 66"/>
                  <a:gd name="T33" fmla="*/ 35 h 260"/>
                  <a:gd name="T34" fmla="*/ 21 w 66"/>
                  <a:gd name="T35" fmla="*/ 0 h 260"/>
                  <a:gd name="T36" fmla="*/ 65 w 66"/>
                  <a:gd name="T37" fmla="*/ 2 h 2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260"/>
                  <a:gd name="T59" fmla="*/ 66 w 66"/>
                  <a:gd name="T60" fmla="*/ 260 h 2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260">
                    <a:moveTo>
                      <a:pt x="65" y="2"/>
                    </a:moveTo>
                    <a:lnTo>
                      <a:pt x="63" y="3"/>
                    </a:lnTo>
                    <a:lnTo>
                      <a:pt x="59" y="10"/>
                    </a:lnTo>
                    <a:lnTo>
                      <a:pt x="53" y="24"/>
                    </a:lnTo>
                    <a:lnTo>
                      <a:pt x="48" y="46"/>
                    </a:lnTo>
                    <a:lnTo>
                      <a:pt x="43" y="78"/>
                    </a:lnTo>
                    <a:lnTo>
                      <a:pt x="41" y="124"/>
                    </a:lnTo>
                    <a:lnTo>
                      <a:pt x="42" y="183"/>
                    </a:lnTo>
                    <a:lnTo>
                      <a:pt x="48" y="259"/>
                    </a:lnTo>
                    <a:lnTo>
                      <a:pt x="12" y="259"/>
                    </a:lnTo>
                    <a:lnTo>
                      <a:pt x="10" y="251"/>
                    </a:lnTo>
                    <a:lnTo>
                      <a:pt x="7" y="230"/>
                    </a:lnTo>
                    <a:lnTo>
                      <a:pt x="4" y="199"/>
                    </a:lnTo>
                    <a:lnTo>
                      <a:pt x="1" y="161"/>
                    </a:lnTo>
                    <a:lnTo>
                      <a:pt x="0" y="119"/>
                    </a:lnTo>
                    <a:lnTo>
                      <a:pt x="2" y="75"/>
                    </a:lnTo>
                    <a:lnTo>
                      <a:pt x="9" y="35"/>
                    </a:lnTo>
                    <a:lnTo>
                      <a:pt x="21" y="0"/>
                    </a:lnTo>
                    <a:lnTo>
                      <a:pt x="6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3" name="Freeform 85"/>
              <p:cNvSpPr>
                <a:spLocks/>
              </p:cNvSpPr>
              <p:nvPr/>
            </p:nvSpPr>
            <p:spPr bwMode="auto">
              <a:xfrm>
                <a:off x="840" y="3279"/>
                <a:ext cx="42" cy="204"/>
              </a:xfrm>
              <a:custGeom>
                <a:avLst/>
                <a:gdLst>
                  <a:gd name="T0" fmla="*/ 13 w 42"/>
                  <a:gd name="T1" fmla="*/ 4 h 204"/>
                  <a:gd name="T2" fmla="*/ 12 w 42"/>
                  <a:gd name="T3" fmla="*/ 8 h 204"/>
                  <a:gd name="T4" fmla="*/ 9 w 42"/>
                  <a:gd name="T5" fmla="*/ 19 h 204"/>
                  <a:gd name="T6" fmla="*/ 6 w 42"/>
                  <a:gd name="T7" fmla="*/ 38 h 204"/>
                  <a:gd name="T8" fmla="*/ 2 w 42"/>
                  <a:gd name="T9" fmla="*/ 62 h 204"/>
                  <a:gd name="T10" fmla="*/ 0 w 42"/>
                  <a:gd name="T11" fmla="*/ 91 h 204"/>
                  <a:gd name="T12" fmla="*/ 0 w 42"/>
                  <a:gd name="T13" fmla="*/ 125 h 204"/>
                  <a:gd name="T14" fmla="*/ 4 w 42"/>
                  <a:gd name="T15" fmla="*/ 162 h 204"/>
                  <a:gd name="T16" fmla="*/ 11 w 42"/>
                  <a:gd name="T17" fmla="*/ 203 h 204"/>
                  <a:gd name="T18" fmla="*/ 40 w 42"/>
                  <a:gd name="T19" fmla="*/ 201 h 204"/>
                  <a:gd name="T20" fmla="*/ 38 w 42"/>
                  <a:gd name="T21" fmla="*/ 195 h 204"/>
                  <a:gd name="T22" fmla="*/ 36 w 42"/>
                  <a:gd name="T23" fmla="*/ 179 h 204"/>
                  <a:gd name="T24" fmla="*/ 32 w 42"/>
                  <a:gd name="T25" fmla="*/ 154 h 204"/>
                  <a:gd name="T26" fmla="*/ 29 w 42"/>
                  <a:gd name="T27" fmla="*/ 125 h 204"/>
                  <a:gd name="T28" fmla="*/ 28 w 42"/>
                  <a:gd name="T29" fmla="*/ 92 h 204"/>
                  <a:gd name="T30" fmla="*/ 28 w 42"/>
                  <a:gd name="T31" fmla="*/ 59 h 204"/>
                  <a:gd name="T32" fmla="*/ 32 w 42"/>
                  <a:gd name="T33" fmla="*/ 28 h 204"/>
                  <a:gd name="T34" fmla="*/ 41 w 42"/>
                  <a:gd name="T35" fmla="*/ 2 h 204"/>
                  <a:gd name="T36" fmla="*/ 41 w 42"/>
                  <a:gd name="T37" fmla="*/ 2 h 204"/>
                  <a:gd name="T38" fmla="*/ 41 w 42"/>
                  <a:gd name="T39" fmla="*/ 1 h 204"/>
                  <a:gd name="T40" fmla="*/ 40 w 42"/>
                  <a:gd name="T41" fmla="*/ 1 h 204"/>
                  <a:gd name="T42" fmla="*/ 39 w 42"/>
                  <a:gd name="T43" fmla="*/ 0 h 204"/>
                  <a:gd name="T44" fmla="*/ 36 w 42"/>
                  <a:gd name="T45" fmla="*/ 0 h 204"/>
                  <a:gd name="T46" fmla="*/ 30 w 42"/>
                  <a:gd name="T47" fmla="*/ 0 h 204"/>
                  <a:gd name="T48" fmla="*/ 23 w 42"/>
                  <a:gd name="T49" fmla="*/ 2 h 204"/>
                  <a:gd name="T50" fmla="*/ 13 w 42"/>
                  <a:gd name="T51" fmla="*/ 4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04"/>
                  <a:gd name="T80" fmla="*/ 42 w 42"/>
                  <a:gd name="T81" fmla="*/ 204 h 20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04">
                    <a:moveTo>
                      <a:pt x="13" y="4"/>
                    </a:moveTo>
                    <a:lnTo>
                      <a:pt x="12" y="8"/>
                    </a:lnTo>
                    <a:lnTo>
                      <a:pt x="9" y="19"/>
                    </a:lnTo>
                    <a:lnTo>
                      <a:pt x="6" y="38"/>
                    </a:lnTo>
                    <a:lnTo>
                      <a:pt x="2" y="62"/>
                    </a:lnTo>
                    <a:lnTo>
                      <a:pt x="0" y="91"/>
                    </a:lnTo>
                    <a:lnTo>
                      <a:pt x="0" y="125"/>
                    </a:lnTo>
                    <a:lnTo>
                      <a:pt x="4" y="162"/>
                    </a:lnTo>
                    <a:lnTo>
                      <a:pt x="11" y="203"/>
                    </a:lnTo>
                    <a:lnTo>
                      <a:pt x="40" y="201"/>
                    </a:lnTo>
                    <a:lnTo>
                      <a:pt x="38" y="195"/>
                    </a:lnTo>
                    <a:lnTo>
                      <a:pt x="36" y="179"/>
                    </a:lnTo>
                    <a:lnTo>
                      <a:pt x="32" y="154"/>
                    </a:lnTo>
                    <a:lnTo>
                      <a:pt x="29" y="125"/>
                    </a:lnTo>
                    <a:lnTo>
                      <a:pt x="28" y="92"/>
                    </a:lnTo>
                    <a:lnTo>
                      <a:pt x="28" y="59"/>
                    </a:lnTo>
                    <a:lnTo>
                      <a:pt x="32" y="28"/>
                    </a:lnTo>
                    <a:lnTo>
                      <a:pt x="41" y="2"/>
                    </a:lnTo>
                    <a:lnTo>
                      <a:pt x="41" y="1"/>
                    </a:lnTo>
                    <a:lnTo>
                      <a:pt x="40" y="1"/>
                    </a:lnTo>
                    <a:lnTo>
                      <a:pt x="39" y="0"/>
                    </a:lnTo>
                    <a:lnTo>
                      <a:pt x="36" y="0"/>
                    </a:lnTo>
                    <a:lnTo>
                      <a:pt x="30" y="0"/>
                    </a:lnTo>
                    <a:lnTo>
                      <a:pt x="23" y="2"/>
                    </a:lnTo>
                    <a:lnTo>
                      <a:pt x="1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4" name="Freeform 86"/>
              <p:cNvSpPr>
                <a:spLocks/>
              </p:cNvSpPr>
              <p:nvPr/>
            </p:nvSpPr>
            <p:spPr bwMode="auto">
              <a:xfrm>
                <a:off x="841" y="3293"/>
                <a:ext cx="37" cy="173"/>
              </a:xfrm>
              <a:custGeom>
                <a:avLst/>
                <a:gdLst>
                  <a:gd name="T0" fmla="*/ 11 w 37"/>
                  <a:gd name="T1" fmla="*/ 3 h 173"/>
                  <a:gd name="T2" fmla="*/ 10 w 37"/>
                  <a:gd name="T3" fmla="*/ 6 h 173"/>
                  <a:gd name="T4" fmla="*/ 7 w 37"/>
                  <a:gd name="T5" fmla="*/ 16 h 173"/>
                  <a:gd name="T6" fmla="*/ 5 w 37"/>
                  <a:gd name="T7" fmla="*/ 32 h 173"/>
                  <a:gd name="T8" fmla="*/ 2 w 37"/>
                  <a:gd name="T9" fmla="*/ 52 h 173"/>
                  <a:gd name="T10" fmla="*/ 0 w 37"/>
                  <a:gd name="T11" fmla="*/ 77 h 173"/>
                  <a:gd name="T12" fmla="*/ 0 w 37"/>
                  <a:gd name="T13" fmla="*/ 106 h 173"/>
                  <a:gd name="T14" fmla="*/ 3 w 37"/>
                  <a:gd name="T15" fmla="*/ 138 h 173"/>
                  <a:gd name="T16" fmla="*/ 10 w 37"/>
                  <a:gd name="T17" fmla="*/ 172 h 173"/>
                  <a:gd name="T18" fmla="*/ 35 w 37"/>
                  <a:gd name="T19" fmla="*/ 170 h 173"/>
                  <a:gd name="T20" fmla="*/ 34 w 37"/>
                  <a:gd name="T21" fmla="*/ 165 h 173"/>
                  <a:gd name="T22" fmla="*/ 31 w 37"/>
                  <a:gd name="T23" fmla="*/ 151 h 173"/>
                  <a:gd name="T24" fmla="*/ 28 w 37"/>
                  <a:gd name="T25" fmla="*/ 131 h 173"/>
                  <a:gd name="T26" fmla="*/ 25 w 37"/>
                  <a:gd name="T27" fmla="*/ 106 h 173"/>
                  <a:gd name="T28" fmla="*/ 24 w 37"/>
                  <a:gd name="T29" fmla="*/ 78 h 173"/>
                  <a:gd name="T30" fmla="*/ 25 w 37"/>
                  <a:gd name="T31" fmla="*/ 50 h 173"/>
                  <a:gd name="T32" fmla="*/ 28 w 37"/>
                  <a:gd name="T33" fmla="*/ 24 h 173"/>
                  <a:gd name="T34" fmla="*/ 36 w 37"/>
                  <a:gd name="T35" fmla="*/ 2 h 173"/>
                  <a:gd name="T36" fmla="*/ 36 w 37"/>
                  <a:gd name="T37" fmla="*/ 2 h 173"/>
                  <a:gd name="T38" fmla="*/ 36 w 37"/>
                  <a:gd name="T39" fmla="*/ 1 h 173"/>
                  <a:gd name="T40" fmla="*/ 35 w 37"/>
                  <a:gd name="T41" fmla="*/ 1 h 173"/>
                  <a:gd name="T42" fmla="*/ 34 w 37"/>
                  <a:gd name="T43" fmla="*/ 0 h 173"/>
                  <a:gd name="T44" fmla="*/ 31 w 37"/>
                  <a:gd name="T45" fmla="*/ 0 h 173"/>
                  <a:gd name="T46" fmla="*/ 27 w 37"/>
                  <a:gd name="T47" fmla="*/ 0 h 173"/>
                  <a:gd name="T48" fmla="*/ 20 w 37"/>
                  <a:gd name="T49" fmla="*/ 1 h 173"/>
                  <a:gd name="T50" fmla="*/ 11 w 37"/>
                  <a:gd name="T51" fmla="*/ 3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
                  <a:gd name="T79" fmla="*/ 0 h 173"/>
                  <a:gd name="T80" fmla="*/ 37 w 37"/>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 h="173">
                    <a:moveTo>
                      <a:pt x="11" y="3"/>
                    </a:moveTo>
                    <a:lnTo>
                      <a:pt x="10" y="6"/>
                    </a:lnTo>
                    <a:lnTo>
                      <a:pt x="7" y="16"/>
                    </a:lnTo>
                    <a:lnTo>
                      <a:pt x="5" y="32"/>
                    </a:lnTo>
                    <a:lnTo>
                      <a:pt x="2" y="52"/>
                    </a:lnTo>
                    <a:lnTo>
                      <a:pt x="0" y="77"/>
                    </a:lnTo>
                    <a:lnTo>
                      <a:pt x="0" y="106"/>
                    </a:lnTo>
                    <a:lnTo>
                      <a:pt x="3" y="138"/>
                    </a:lnTo>
                    <a:lnTo>
                      <a:pt x="10" y="172"/>
                    </a:lnTo>
                    <a:lnTo>
                      <a:pt x="35" y="170"/>
                    </a:lnTo>
                    <a:lnTo>
                      <a:pt x="34" y="165"/>
                    </a:lnTo>
                    <a:lnTo>
                      <a:pt x="31" y="151"/>
                    </a:lnTo>
                    <a:lnTo>
                      <a:pt x="28" y="131"/>
                    </a:lnTo>
                    <a:lnTo>
                      <a:pt x="25" y="106"/>
                    </a:lnTo>
                    <a:lnTo>
                      <a:pt x="24" y="78"/>
                    </a:lnTo>
                    <a:lnTo>
                      <a:pt x="25" y="50"/>
                    </a:lnTo>
                    <a:lnTo>
                      <a:pt x="28" y="24"/>
                    </a:lnTo>
                    <a:lnTo>
                      <a:pt x="36" y="2"/>
                    </a:lnTo>
                    <a:lnTo>
                      <a:pt x="36" y="1"/>
                    </a:lnTo>
                    <a:lnTo>
                      <a:pt x="35" y="1"/>
                    </a:lnTo>
                    <a:lnTo>
                      <a:pt x="34" y="0"/>
                    </a:lnTo>
                    <a:lnTo>
                      <a:pt x="31" y="0"/>
                    </a:lnTo>
                    <a:lnTo>
                      <a:pt x="27" y="0"/>
                    </a:lnTo>
                    <a:lnTo>
                      <a:pt x="20" y="1"/>
                    </a:lnTo>
                    <a:lnTo>
                      <a:pt x="11"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5" name="Freeform 87"/>
              <p:cNvSpPr>
                <a:spLocks/>
              </p:cNvSpPr>
              <p:nvPr/>
            </p:nvSpPr>
            <p:spPr bwMode="auto">
              <a:xfrm>
                <a:off x="843" y="3306"/>
                <a:ext cx="31" cy="144"/>
              </a:xfrm>
              <a:custGeom>
                <a:avLst/>
                <a:gdLst>
                  <a:gd name="T0" fmla="*/ 9 w 31"/>
                  <a:gd name="T1" fmla="*/ 3 h 144"/>
                  <a:gd name="T2" fmla="*/ 8 w 31"/>
                  <a:gd name="T3" fmla="*/ 5 h 144"/>
                  <a:gd name="T4" fmla="*/ 6 w 31"/>
                  <a:gd name="T5" fmla="*/ 14 h 144"/>
                  <a:gd name="T6" fmla="*/ 4 w 31"/>
                  <a:gd name="T7" fmla="*/ 26 h 144"/>
                  <a:gd name="T8" fmla="*/ 1 w 31"/>
                  <a:gd name="T9" fmla="*/ 43 h 144"/>
                  <a:gd name="T10" fmla="*/ 0 w 31"/>
                  <a:gd name="T11" fmla="*/ 64 h 144"/>
                  <a:gd name="T12" fmla="*/ 0 w 31"/>
                  <a:gd name="T13" fmla="*/ 88 h 144"/>
                  <a:gd name="T14" fmla="*/ 3 w 31"/>
                  <a:gd name="T15" fmla="*/ 114 h 144"/>
                  <a:gd name="T16" fmla="*/ 8 w 31"/>
                  <a:gd name="T17" fmla="*/ 143 h 144"/>
                  <a:gd name="T18" fmla="*/ 29 w 31"/>
                  <a:gd name="T19" fmla="*/ 142 h 144"/>
                  <a:gd name="T20" fmla="*/ 28 w 31"/>
                  <a:gd name="T21" fmla="*/ 138 h 144"/>
                  <a:gd name="T22" fmla="*/ 26 w 31"/>
                  <a:gd name="T23" fmla="*/ 126 h 144"/>
                  <a:gd name="T24" fmla="*/ 23 w 31"/>
                  <a:gd name="T25" fmla="*/ 109 h 144"/>
                  <a:gd name="T26" fmla="*/ 21 w 31"/>
                  <a:gd name="T27" fmla="*/ 88 h 144"/>
                  <a:gd name="T28" fmla="*/ 20 w 31"/>
                  <a:gd name="T29" fmla="*/ 65 h 144"/>
                  <a:gd name="T30" fmla="*/ 21 w 31"/>
                  <a:gd name="T31" fmla="*/ 42 h 144"/>
                  <a:gd name="T32" fmla="*/ 24 w 31"/>
                  <a:gd name="T33" fmla="*/ 20 h 144"/>
                  <a:gd name="T34" fmla="*/ 30 w 31"/>
                  <a:gd name="T35" fmla="*/ 2 h 144"/>
                  <a:gd name="T36" fmla="*/ 30 w 31"/>
                  <a:gd name="T37" fmla="*/ 1 h 144"/>
                  <a:gd name="T38" fmla="*/ 30 w 31"/>
                  <a:gd name="T39" fmla="*/ 1 h 144"/>
                  <a:gd name="T40" fmla="*/ 29 w 31"/>
                  <a:gd name="T41" fmla="*/ 0 h 144"/>
                  <a:gd name="T42" fmla="*/ 28 w 31"/>
                  <a:gd name="T43" fmla="*/ 0 h 144"/>
                  <a:gd name="T44" fmla="*/ 26 w 31"/>
                  <a:gd name="T45" fmla="*/ 0 h 144"/>
                  <a:gd name="T46" fmla="*/ 22 w 31"/>
                  <a:gd name="T47" fmla="*/ 0 h 144"/>
                  <a:gd name="T48" fmla="*/ 17 w 31"/>
                  <a:gd name="T49" fmla="*/ 1 h 144"/>
                  <a:gd name="T50" fmla="*/ 9 w 31"/>
                  <a:gd name="T51" fmla="*/ 3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
                  <a:gd name="T79" fmla="*/ 0 h 144"/>
                  <a:gd name="T80" fmla="*/ 31 w 31"/>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 h="144">
                    <a:moveTo>
                      <a:pt x="9" y="3"/>
                    </a:moveTo>
                    <a:lnTo>
                      <a:pt x="8" y="5"/>
                    </a:lnTo>
                    <a:lnTo>
                      <a:pt x="6" y="14"/>
                    </a:lnTo>
                    <a:lnTo>
                      <a:pt x="4" y="26"/>
                    </a:lnTo>
                    <a:lnTo>
                      <a:pt x="1" y="43"/>
                    </a:lnTo>
                    <a:lnTo>
                      <a:pt x="0" y="64"/>
                    </a:lnTo>
                    <a:lnTo>
                      <a:pt x="0" y="88"/>
                    </a:lnTo>
                    <a:lnTo>
                      <a:pt x="3" y="114"/>
                    </a:lnTo>
                    <a:lnTo>
                      <a:pt x="8" y="143"/>
                    </a:lnTo>
                    <a:lnTo>
                      <a:pt x="29" y="142"/>
                    </a:lnTo>
                    <a:lnTo>
                      <a:pt x="28" y="138"/>
                    </a:lnTo>
                    <a:lnTo>
                      <a:pt x="26" y="126"/>
                    </a:lnTo>
                    <a:lnTo>
                      <a:pt x="23" y="109"/>
                    </a:lnTo>
                    <a:lnTo>
                      <a:pt x="21" y="88"/>
                    </a:lnTo>
                    <a:lnTo>
                      <a:pt x="20" y="65"/>
                    </a:lnTo>
                    <a:lnTo>
                      <a:pt x="21" y="42"/>
                    </a:lnTo>
                    <a:lnTo>
                      <a:pt x="24" y="20"/>
                    </a:lnTo>
                    <a:lnTo>
                      <a:pt x="30" y="2"/>
                    </a:lnTo>
                    <a:lnTo>
                      <a:pt x="30" y="1"/>
                    </a:lnTo>
                    <a:lnTo>
                      <a:pt x="29" y="0"/>
                    </a:lnTo>
                    <a:lnTo>
                      <a:pt x="28" y="0"/>
                    </a:lnTo>
                    <a:lnTo>
                      <a:pt x="26" y="0"/>
                    </a:lnTo>
                    <a:lnTo>
                      <a:pt x="22" y="0"/>
                    </a:lnTo>
                    <a:lnTo>
                      <a:pt x="17" y="1"/>
                    </a:lnTo>
                    <a:lnTo>
                      <a:pt x="9"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6" name="Freeform 88"/>
              <p:cNvSpPr>
                <a:spLocks/>
              </p:cNvSpPr>
              <p:nvPr/>
            </p:nvSpPr>
            <p:spPr bwMode="auto">
              <a:xfrm>
                <a:off x="844" y="3320"/>
                <a:ext cx="25" cy="114"/>
              </a:xfrm>
              <a:custGeom>
                <a:avLst/>
                <a:gdLst>
                  <a:gd name="T0" fmla="*/ 7 w 25"/>
                  <a:gd name="T1" fmla="*/ 2 h 114"/>
                  <a:gd name="T2" fmla="*/ 7 w 25"/>
                  <a:gd name="T3" fmla="*/ 5 h 114"/>
                  <a:gd name="T4" fmla="*/ 5 w 25"/>
                  <a:gd name="T5" fmla="*/ 11 h 114"/>
                  <a:gd name="T6" fmla="*/ 3 w 25"/>
                  <a:gd name="T7" fmla="*/ 21 h 114"/>
                  <a:gd name="T8" fmla="*/ 1 w 25"/>
                  <a:gd name="T9" fmla="*/ 34 h 114"/>
                  <a:gd name="T10" fmla="*/ 0 w 25"/>
                  <a:gd name="T11" fmla="*/ 50 h 114"/>
                  <a:gd name="T12" fmla="*/ 0 w 25"/>
                  <a:gd name="T13" fmla="*/ 70 h 114"/>
                  <a:gd name="T14" fmla="*/ 2 w 25"/>
                  <a:gd name="T15" fmla="*/ 91 h 114"/>
                  <a:gd name="T16" fmla="*/ 7 w 25"/>
                  <a:gd name="T17" fmla="*/ 113 h 114"/>
                  <a:gd name="T18" fmla="*/ 23 w 25"/>
                  <a:gd name="T19" fmla="*/ 112 h 114"/>
                  <a:gd name="T20" fmla="*/ 22 w 25"/>
                  <a:gd name="T21" fmla="*/ 109 h 114"/>
                  <a:gd name="T22" fmla="*/ 21 w 25"/>
                  <a:gd name="T23" fmla="*/ 99 h 114"/>
                  <a:gd name="T24" fmla="*/ 19 w 25"/>
                  <a:gd name="T25" fmla="*/ 86 h 114"/>
                  <a:gd name="T26" fmla="*/ 17 w 25"/>
                  <a:gd name="T27" fmla="*/ 70 h 114"/>
                  <a:gd name="T28" fmla="*/ 16 w 25"/>
                  <a:gd name="T29" fmla="*/ 52 h 114"/>
                  <a:gd name="T30" fmla="*/ 17 w 25"/>
                  <a:gd name="T31" fmla="*/ 33 h 114"/>
                  <a:gd name="T32" fmla="*/ 19 w 25"/>
                  <a:gd name="T33" fmla="*/ 16 h 114"/>
                  <a:gd name="T34" fmla="*/ 24 w 25"/>
                  <a:gd name="T35" fmla="*/ 2 h 114"/>
                  <a:gd name="T36" fmla="*/ 24 w 25"/>
                  <a:gd name="T37" fmla="*/ 1 h 114"/>
                  <a:gd name="T38" fmla="*/ 24 w 25"/>
                  <a:gd name="T39" fmla="*/ 0 h 114"/>
                  <a:gd name="T40" fmla="*/ 22 w 25"/>
                  <a:gd name="T41" fmla="*/ 0 h 114"/>
                  <a:gd name="T42" fmla="*/ 21 w 25"/>
                  <a:gd name="T43" fmla="*/ 0 h 114"/>
                  <a:gd name="T44" fmla="*/ 17 w 25"/>
                  <a:gd name="T45" fmla="*/ 0 h 114"/>
                  <a:gd name="T46" fmla="*/ 13 w 25"/>
                  <a:gd name="T47" fmla="*/ 1 h 114"/>
                  <a:gd name="T48" fmla="*/ 7 w 25"/>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14"/>
                  <a:gd name="T77" fmla="*/ 25 w 25"/>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14">
                    <a:moveTo>
                      <a:pt x="7" y="2"/>
                    </a:moveTo>
                    <a:lnTo>
                      <a:pt x="7" y="5"/>
                    </a:lnTo>
                    <a:lnTo>
                      <a:pt x="5" y="11"/>
                    </a:lnTo>
                    <a:lnTo>
                      <a:pt x="3" y="21"/>
                    </a:lnTo>
                    <a:lnTo>
                      <a:pt x="1" y="34"/>
                    </a:lnTo>
                    <a:lnTo>
                      <a:pt x="0" y="50"/>
                    </a:lnTo>
                    <a:lnTo>
                      <a:pt x="0" y="70"/>
                    </a:lnTo>
                    <a:lnTo>
                      <a:pt x="2" y="91"/>
                    </a:lnTo>
                    <a:lnTo>
                      <a:pt x="7" y="113"/>
                    </a:lnTo>
                    <a:lnTo>
                      <a:pt x="23" y="112"/>
                    </a:lnTo>
                    <a:lnTo>
                      <a:pt x="22" y="109"/>
                    </a:lnTo>
                    <a:lnTo>
                      <a:pt x="21" y="99"/>
                    </a:lnTo>
                    <a:lnTo>
                      <a:pt x="19" y="86"/>
                    </a:lnTo>
                    <a:lnTo>
                      <a:pt x="17" y="70"/>
                    </a:lnTo>
                    <a:lnTo>
                      <a:pt x="16" y="52"/>
                    </a:lnTo>
                    <a:lnTo>
                      <a:pt x="17" y="33"/>
                    </a:lnTo>
                    <a:lnTo>
                      <a:pt x="19" y="16"/>
                    </a:lnTo>
                    <a:lnTo>
                      <a:pt x="24" y="2"/>
                    </a:lnTo>
                    <a:lnTo>
                      <a:pt x="24" y="1"/>
                    </a:lnTo>
                    <a:lnTo>
                      <a:pt x="24" y="0"/>
                    </a:lnTo>
                    <a:lnTo>
                      <a:pt x="22" y="0"/>
                    </a:lnTo>
                    <a:lnTo>
                      <a:pt x="21" y="0"/>
                    </a:lnTo>
                    <a:lnTo>
                      <a:pt x="17" y="0"/>
                    </a:lnTo>
                    <a:lnTo>
                      <a:pt x="13" y="1"/>
                    </a:lnTo>
                    <a:lnTo>
                      <a:pt x="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7" name="Freeform 89"/>
              <p:cNvSpPr>
                <a:spLocks/>
              </p:cNvSpPr>
              <p:nvPr/>
            </p:nvSpPr>
            <p:spPr bwMode="auto">
              <a:xfrm>
                <a:off x="846" y="3334"/>
                <a:ext cx="18" cy="84"/>
              </a:xfrm>
              <a:custGeom>
                <a:avLst/>
                <a:gdLst>
                  <a:gd name="T0" fmla="*/ 5 w 18"/>
                  <a:gd name="T1" fmla="*/ 2 h 84"/>
                  <a:gd name="T2" fmla="*/ 5 w 18"/>
                  <a:gd name="T3" fmla="*/ 3 h 84"/>
                  <a:gd name="T4" fmla="*/ 4 w 18"/>
                  <a:gd name="T5" fmla="*/ 8 h 84"/>
                  <a:gd name="T6" fmla="*/ 2 w 18"/>
                  <a:gd name="T7" fmla="*/ 15 h 84"/>
                  <a:gd name="T8" fmla="*/ 1 w 18"/>
                  <a:gd name="T9" fmla="*/ 25 h 84"/>
                  <a:gd name="T10" fmla="*/ 0 w 18"/>
                  <a:gd name="T11" fmla="*/ 37 h 84"/>
                  <a:gd name="T12" fmla="*/ 0 w 18"/>
                  <a:gd name="T13" fmla="*/ 51 h 84"/>
                  <a:gd name="T14" fmla="*/ 1 w 18"/>
                  <a:gd name="T15" fmla="*/ 66 h 84"/>
                  <a:gd name="T16" fmla="*/ 5 w 18"/>
                  <a:gd name="T17" fmla="*/ 83 h 84"/>
                  <a:gd name="T18" fmla="*/ 16 w 18"/>
                  <a:gd name="T19" fmla="*/ 82 h 84"/>
                  <a:gd name="T20" fmla="*/ 16 w 18"/>
                  <a:gd name="T21" fmla="*/ 80 h 84"/>
                  <a:gd name="T22" fmla="*/ 15 w 18"/>
                  <a:gd name="T23" fmla="*/ 73 h 84"/>
                  <a:gd name="T24" fmla="*/ 13 w 18"/>
                  <a:gd name="T25" fmla="*/ 63 h 84"/>
                  <a:gd name="T26" fmla="*/ 12 w 18"/>
                  <a:gd name="T27" fmla="*/ 51 h 84"/>
                  <a:gd name="T28" fmla="*/ 11 w 18"/>
                  <a:gd name="T29" fmla="*/ 38 h 84"/>
                  <a:gd name="T30" fmla="*/ 12 w 18"/>
                  <a:gd name="T31" fmla="*/ 24 h 84"/>
                  <a:gd name="T32" fmla="*/ 13 w 18"/>
                  <a:gd name="T33" fmla="*/ 11 h 84"/>
                  <a:gd name="T34" fmla="*/ 17 w 18"/>
                  <a:gd name="T35" fmla="*/ 1 h 84"/>
                  <a:gd name="T36" fmla="*/ 17 w 18"/>
                  <a:gd name="T37" fmla="*/ 1 h 84"/>
                  <a:gd name="T38" fmla="*/ 17 w 18"/>
                  <a:gd name="T39" fmla="*/ 0 h 84"/>
                  <a:gd name="T40" fmla="*/ 16 w 18"/>
                  <a:gd name="T41" fmla="*/ 0 h 84"/>
                  <a:gd name="T42" fmla="*/ 15 w 18"/>
                  <a:gd name="T43" fmla="*/ 0 h 84"/>
                  <a:gd name="T44" fmla="*/ 13 w 18"/>
                  <a:gd name="T45" fmla="*/ 0 h 84"/>
                  <a:gd name="T46" fmla="*/ 9 w 18"/>
                  <a:gd name="T47" fmla="*/ 1 h 84"/>
                  <a:gd name="T48" fmla="*/ 5 w 18"/>
                  <a:gd name="T49" fmla="*/ 2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
                  <a:gd name="T76" fmla="*/ 0 h 84"/>
                  <a:gd name="T77" fmla="*/ 18 w 1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 h="84">
                    <a:moveTo>
                      <a:pt x="5" y="2"/>
                    </a:moveTo>
                    <a:lnTo>
                      <a:pt x="5" y="3"/>
                    </a:lnTo>
                    <a:lnTo>
                      <a:pt x="4" y="8"/>
                    </a:lnTo>
                    <a:lnTo>
                      <a:pt x="2" y="15"/>
                    </a:lnTo>
                    <a:lnTo>
                      <a:pt x="1" y="25"/>
                    </a:lnTo>
                    <a:lnTo>
                      <a:pt x="0" y="37"/>
                    </a:lnTo>
                    <a:lnTo>
                      <a:pt x="0" y="51"/>
                    </a:lnTo>
                    <a:lnTo>
                      <a:pt x="1" y="66"/>
                    </a:lnTo>
                    <a:lnTo>
                      <a:pt x="5" y="83"/>
                    </a:lnTo>
                    <a:lnTo>
                      <a:pt x="16" y="82"/>
                    </a:lnTo>
                    <a:lnTo>
                      <a:pt x="16" y="80"/>
                    </a:lnTo>
                    <a:lnTo>
                      <a:pt x="15" y="73"/>
                    </a:lnTo>
                    <a:lnTo>
                      <a:pt x="13" y="63"/>
                    </a:lnTo>
                    <a:lnTo>
                      <a:pt x="12" y="51"/>
                    </a:lnTo>
                    <a:lnTo>
                      <a:pt x="11" y="38"/>
                    </a:lnTo>
                    <a:lnTo>
                      <a:pt x="12" y="24"/>
                    </a:lnTo>
                    <a:lnTo>
                      <a:pt x="13" y="11"/>
                    </a:lnTo>
                    <a:lnTo>
                      <a:pt x="17" y="1"/>
                    </a:lnTo>
                    <a:lnTo>
                      <a:pt x="17" y="0"/>
                    </a:lnTo>
                    <a:lnTo>
                      <a:pt x="16" y="0"/>
                    </a:lnTo>
                    <a:lnTo>
                      <a:pt x="15" y="0"/>
                    </a:lnTo>
                    <a:lnTo>
                      <a:pt x="13" y="0"/>
                    </a:lnTo>
                    <a:lnTo>
                      <a:pt x="9" y="1"/>
                    </a:lnTo>
                    <a:lnTo>
                      <a:pt x="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8" name="Freeform 90"/>
              <p:cNvSpPr>
                <a:spLocks/>
              </p:cNvSpPr>
              <p:nvPr/>
            </p:nvSpPr>
            <p:spPr bwMode="auto">
              <a:xfrm>
                <a:off x="1085" y="3252"/>
                <a:ext cx="58" cy="227"/>
              </a:xfrm>
              <a:custGeom>
                <a:avLst/>
                <a:gdLst>
                  <a:gd name="T0" fmla="*/ 57 w 58"/>
                  <a:gd name="T1" fmla="*/ 2 h 227"/>
                  <a:gd name="T2" fmla="*/ 56 w 58"/>
                  <a:gd name="T3" fmla="*/ 3 h 227"/>
                  <a:gd name="T4" fmla="*/ 52 w 58"/>
                  <a:gd name="T5" fmla="*/ 9 h 227"/>
                  <a:gd name="T6" fmla="*/ 47 w 58"/>
                  <a:gd name="T7" fmla="*/ 21 h 227"/>
                  <a:gd name="T8" fmla="*/ 42 w 58"/>
                  <a:gd name="T9" fmla="*/ 40 h 227"/>
                  <a:gd name="T10" fmla="*/ 38 w 58"/>
                  <a:gd name="T11" fmla="*/ 68 h 227"/>
                  <a:gd name="T12" fmla="*/ 36 w 58"/>
                  <a:gd name="T13" fmla="*/ 108 h 227"/>
                  <a:gd name="T14" fmla="*/ 37 w 58"/>
                  <a:gd name="T15" fmla="*/ 160 h 227"/>
                  <a:gd name="T16" fmla="*/ 43 w 58"/>
                  <a:gd name="T17" fmla="*/ 226 h 227"/>
                  <a:gd name="T18" fmla="*/ 10 w 58"/>
                  <a:gd name="T19" fmla="*/ 226 h 227"/>
                  <a:gd name="T20" fmla="*/ 10 w 58"/>
                  <a:gd name="T21" fmla="*/ 220 h 227"/>
                  <a:gd name="T22" fmla="*/ 7 w 58"/>
                  <a:gd name="T23" fmla="*/ 201 h 227"/>
                  <a:gd name="T24" fmla="*/ 4 w 58"/>
                  <a:gd name="T25" fmla="*/ 174 h 227"/>
                  <a:gd name="T26" fmla="*/ 1 w 58"/>
                  <a:gd name="T27" fmla="*/ 140 h 227"/>
                  <a:gd name="T28" fmla="*/ 0 w 58"/>
                  <a:gd name="T29" fmla="*/ 103 h 227"/>
                  <a:gd name="T30" fmla="*/ 2 w 58"/>
                  <a:gd name="T31" fmla="*/ 66 h 227"/>
                  <a:gd name="T32" fmla="*/ 8 w 58"/>
                  <a:gd name="T33" fmla="*/ 30 h 227"/>
                  <a:gd name="T34" fmla="*/ 18 w 58"/>
                  <a:gd name="T35" fmla="*/ 0 h 227"/>
                  <a:gd name="T36" fmla="*/ 57 w 58"/>
                  <a:gd name="T37" fmla="*/ 2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227"/>
                  <a:gd name="T59" fmla="*/ 58 w 58"/>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227">
                    <a:moveTo>
                      <a:pt x="57" y="2"/>
                    </a:moveTo>
                    <a:lnTo>
                      <a:pt x="56" y="3"/>
                    </a:lnTo>
                    <a:lnTo>
                      <a:pt x="52" y="9"/>
                    </a:lnTo>
                    <a:lnTo>
                      <a:pt x="47" y="21"/>
                    </a:lnTo>
                    <a:lnTo>
                      <a:pt x="42" y="40"/>
                    </a:lnTo>
                    <a:lnTo>
                      <a:pt x="38" y="68"/>
                    </a:lnTo>
                    <a:lnTo>
                      <a:pt x="36" y="108"/>
                    </a:lnTo>
                    <a:lnTo>
                      <a:pt x="37" y="160"/>
                    </a:lnTo>
                    <a:lnTo>
                      <a:pt x="43" y="226"/>
                    </a:lnTo>
                    <a:lnTo>
                      <a:pt x="10" y="226"/>
                    </a:lnTo>
                    <a:lnTo>
                      <a:pt x="10" y="220"/>
                    </a:lnTo>
                    <a:lnTo>
                      <a:pt x="7" y="201"/>
                    </a:lnTo>
                    <a:lnTo>
                      <a:pt x="4" y="174"/>
                    </a:lnTo>
                    <a:lnTo>
                      <a:pt x="1" y="140"/>
                    </a:lnTo>
                    <a:lnTo>
                      <a:pt x="0" y="103"/>
                    </a:lnTo>
                    <a:lnTo>
                      <a:pt x="2" y="66"/>
                    </a:lnTo>
                    <a:lnTo>
                      <a:pt x="8" y="30"/>
                    </a:lnTo>
                    <a:lnTo>
                      <a:pt x="18" y="0"/>
                    </a:lnTo>
                    <a:lnTo>
                      <a:pt x="5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9" name="Freeform 91"/>
              <p:cNvSpPr>
                <a:spLocks/>
              </p:cNvSpPr>
              <p:nvPr/>
            </p:nvSpPr>
            <p:spPr bwMode="auto">
              <a:xfrm>
                <a:off x="1088" y="3268"/>
                <a:ext cx="49" cy="194"/>
              </a:xfrm>
              <a:custGeom>
                <a:avLst/>
                <a:gdLst>
                  <a:gd name="T0" fmla="*/ 48 w 49"/>
                  <a:gd name="T1" fmla="*/ 1 h 194"/>
                  <a:gd name="T2" fmla="*/ 46 w 49"/>
                  <a:gd name="T3" fmla="*/ 3 h 194"/>
                  <a:gd name="T4" fmla="*/ 44 w 49"/>
                  <a:gd name="T5" fmla="*/ 8 h 194"/>
                  <a:gd name="T6" fmla="*/ 39 w 49"/>
                  <a:gd name="T7" fmla="*/ 18 h 194"/>
                  <a:gd name="T8" fmla="*/ 35 w 49"/>
                  <a:gd name="T9" fmla="*/ 34 h 194"/>
                  <a:gd name="T10" fmla="*/ 32 w 49"/>
                  <a:gd name="T11" fmla="*/ 58 h 194"/>
                  <a:gd name="T12" fmla="*/ 30 w 49"/>
                  <a:gd name="T13" fmla="*/ 92 h 194"/>
                  <a:gd name="T14" fmla="*/ 31 w 49"/>
                  <a:gd name="T15" fmla="*/ 136 h 194"/>
                  <a:gd name="T16" fmla="*/ 36 w 49"/>
                  <a:gd name="T17" fmla="*/ 193 h 194"/>
                  <a:gd name="T18" fmla="*/ 9 w 49"/>
                  <a:gd name="T19" fmla="*/ 193 h 194"/>
                  <a:gd name="T20" fmla="*/ 8 w 49"/>
                  <a:gd name="T21" fmla="*/ 187 h 194"/>
                  <a:gd name="T22" fmla="*/ 5 w 49"/>
                  <a:gd name="T23" fmla="*/ 172 h 194"/>
                  <a:gd name="T24" fmla="*/ 3 w 49"/>
                  <a:gd name="T25" fmla="*/ 148 h 194"/>
                  <a:gd name="T26" fmla="*/ 1 w 49"/>
                  <a:gd name="T27" fmla="*/ 120 h 194"/>
                  <a:gd name="T28" fmla="*/ 0 w 49"/>
                  <a:gd name="T29" fmla="*/ 88 h 194"/>
                  <a:gd name="T30" fmla="*/ 2 w 49"/>
                  <a:gd name="T31" fmla="*/ 56 h 194"/>
                  <a:gd name="T32" fmla="*/ 6 w 49"/>
                  <a:gd name="T33" fmla="*/ 26 h 194"/>
                  <a:gd name="T34" fmla="*/ 15 w 49"/>
                  <a:gd name="T35" fmla="*/ 0 h 194"/>
                  <a:gd name="T36" fmla="*/ 48 w 49"/>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194"/>
                  <a:gd name="T59" fmla="*/ 49 w 49"/>
                  <a:gd name="T60" fmla="*/ 194 h 1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194">
                    <a:moveTo>
                      <a:pt x="48" y="1"/>
                    </a:moveTo>
                    <a:lnTo>
                      <a:pt x="46" y="3"/>
                    </a:lnTo>
                    <a:lnTo>
                      <a:pt x="44" y="8"/>
                    </a:lnTo>
                    <a:lnTo>
                      <a:pt x="39" y="18"/>
                    </a:lnTo>
                    <a:lnTo>
                      <a:pt x="35" y="34"/>
                    </a:lnTo>
                    <a:lnTo>
                      <a:pt x="32" y="58"/>
                    </a:lnTo>
                    <a:lnTo>
                      <a:pt x="30" y="92"/>
                    </a:lnTo>
                    <a:lnTo>
                      <a:pt x="31" y="136"/>
                    </a:lnTo>
                    <a:lnTo>
                      <a:pt x="36" y="193"/>
                    </a:lnTo>
                    <a:lnTo>
                      <a:pt x="9" y="193"/>
                    </a:lnTo>
                    <a:lnTo>
                      <a:pt x="8" y="187"/>
                    </a:lnTo>
                    <a:lnTo>
                      <a:pt x="5" y="172"/>
                    </a:lnTo>
                    <a:lnTo>
                      <a:pt x="3" y="148"/>
                    </a:lnTo>
                    <a:lnTo>
                      <a:pt x="1" y="120"/>
                    </a:lnTo>
                    <a:lnTo>
                      <a:pt x="0" y="88"/>
                    </a:lnTo>
                    <a:lnTo>
                      <a:pt x="2" y="56"/>
                    </a:lnTo>
                    <a:lnTo>
                      <a:pt x="6" y="26"/>
                    </a:lnTo>
                    <a:lnTo>
                      <a:pt x="15" y="0"/>
                    </a:lnTo>
                    <a:lnTo>
                      <a:pt x="4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0" name="Freeform 92"/>
              <p:cNvSpPr>
                <a:spLocks/>
              </p:cNvSpPr>
              <p:nvPr/>
            </p:nvSpPr>
            <p:spPr bwMode="auto">
              <a:xfrm>
                <a:off x="1089" y="3284"/>
                <a:ext cx="41" cy="160"/>
              </a:xfrm>
              <a:custGeom>
                <a:avLst/>
                <a:gdLst>
                  <a:gd name="T0" fmla="*/ 40 w 41"/>
                  <a:gd name="T1" fmla="*/ 1 h 160"/>
                  <a:gd name="T2" fmla="*/ 39 w 41"/>
                  <a:gd name="T3" fmla="*/ 2 h 160"/>
                  <a:gd name="T4" fmla="*/ 36 w 41"/>
                  <a:gd name="T5" fmla="*/ 6 h 160"/>
                  <a:gd name="T6" fmla="*/ 33 w 41"/>
                  <a:gd name="T7" fmla="*/ 14 h 160"/>
                  <a:gd name="T8" fmla="*/ 30 w 41"/>
                  <a:gd name="T9" fmla="*/ 28 h 160"/>
                  <a:gd name="T10" fmla="*/ 27 w 41"/>
                  <a:gd name="T11" fmla="*/ 48 h 160"/>
                  <a:gd name="T12" fmla="*/ 26 w 41"/>
                  <a:gd name="T13" fmla="*/ 76 h 160"/>
                  <a:gd name="T14" fmla="*/ 26 w 41"/>
                  <a:gd name="T15" fmla="*/ 113 h 160"/>
                  <a:gd name="T16" fmla="*/ 30 w 41"/>
                  <a:gd name="T17" fmla="*/ 159 h 160"/>
                  <a:gd name="T18" fmla="*/ 8 w 41"/>
                  <a:gd name="T19" fmla="*/ 159 h 160"/>
                  <a:gd name="T20" fmla="*/ 7 w 41"/>
                  <a:gd name="T21" fmla="*/ 154 h 160"/>
                  <a:gd name="T22" fmla="*/ 5 w 41"/>
                  <a:gd name="T23" fmla="*/ 141 h 160"/>
                  <a:gd name="T24" fmla="*/ 3 w 41"/>
                  <a:gd name="T25" fmla="*/ 122 h 160"/>
                  <a:gd name="T26" fmla="*/ 1 w 41"/>
                  <a:gd name="T27" fmla="*/ 98 h 160"/>
                  <a:gd name="T28" fmla="*/ 0 w 41"/>
                  <a:gd name="T29" fmla="*/ 73 h 160"/>
                  <a:gd name="T30" fmla="*/ 1 w 41"/>
                  <a:gd name="T31" fmla="*/ 46 h 160"/>
                  <a:gd name="T32" fmla="*/ 5 w 41"/>
                  <a:gd name="T33" fmla="*/ 22 h 160"/>
                  <a:gd name="T34" fmla="*/ 13 w 41"/>
                  <a:gd name="T35" fmla="*/ 0 h 160"/>
                  <a:gd name="T36" fmla="*/ 40 w 41"/>
                  <a:gd name="T37" fmla="*/ 1 h 1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60"/>
                  <a:gd name="T59" fmla="*/ 41 w 41"/>
                  <a:gd name="T60" fmla="*/ 160 h 1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60">
                    <a:moveTo>
                      <a:pt x="40" y="1"/>
                    </a:moveTo>
                    <a:lnTo>
                      <a:pt x="39" y="2"/>
                    </a:lnTo>
                    <a:lnTo>
                      <a:pt x="36" y="6"/>
                    </a:lnTo>
                    <a:lnTo>
                      <a:pt x="33" y="14"/>
                    </a:lnTo>
                    <a:lnTo>
                      <a:pt x="30" y="28"/>
                    </a:lnTo>
                    <a:lnTo>
                      <a:pt x="27" y="48"/>
                    </a:lnTo>
                    <a:lnTo>
                      <a:pt x="26" y="76"/>
                    </a:lnTo>
                    <a:lnTo>
                      <a:pt x="26" y="113"/>
                    </a:lnTo>
                    <a:lnTo>
                      <a:pt x="30" y="159"/>
                    </a:lnTo>
                    <a:lnTo>
                      <a:pt x="8" y="159"/>
                    </a:lnTo>
                    <a:lnTo>
                      <a:pt x="7" y="154"/>
                    </a:lnTo>
                    <a:lnTo>
                      <a:pt x="5" y="141"/>
                    </a:lnTo>
                    <a:lnTo>
                      <a:pt x="3" y="122"/>
                    </a:lnTo>
                    <a:lnTo>
                      <a:pt x="1" y="98"/>
                    </a:lnTo>
                    <a:lnTo>
                      <a:pt x="0" y="73"/>
                    </a:lnTo>
                    <a:lnTo>
                      <a:pt x="1" y="46"/>
                    </a:lnTo>
                    <a:lnTo>
                      <a:pt x="5" y="22"/>
                    </a:lnTo>
                    <a:lnTo>
                      <a:pt x="13" y="0"/>
                    </a:lnTo>
                    <a:lnTo>
                      <a:pt x="40"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1" name="Freeform 93"/>
              <p:cNvSpPr>
                <a:spLocks/>
              </p:cNvSpPr>
              <p:nvPr/>
            </p:nvSpPr>
            <p:spPr bwMode="auto">
              <a:xfrm>
                <a:off x="1092" y="3299"/>
                <a:ext cx="33" cy="128"/>
              </a:xfrm>
              <a:custGeom>
                <a:avLst/>
                <a:gdLst>
                  <a:gd name="T0" fmla="*/ 32 w 33"/>
                  <a:gd name="T1" fmla="*/ 1 h 128"/>
                  <a:gd name="T2" fmla="*/ 31 w 33"/>
                  <a:gd name="T3" fmla="*/ 2 h 128"/>
                  <a:gd name="T4" fmla="*/ 29 w 33"/>
                  <a:gd name="T5" fmla="*/ 5 h 128"/>
                  <a:gd name="T6" fmla="*/ 26 w 33"/>
                  <a:gd name="T7" fmla="*/ 12 h 128"/>
                  <a:gd name="T8" fmla="*/ 23 w 33"/>
                  <a:gd name="T9" fmla="*/ 23 h 128"/>
                  <a:gd name="T10" fmla="*/ 21 w 33"/>
                  <a:gd name="T11" fmla="*/ 39 h 128"/>
                  <a:gd name="T12" fmla="*/ 20 w 33"/>
                  <a:gd name="T13" fmla="*/ 61 h 128"/>
                  <a:gd name="T14" fmla="*/ 21 w 33"/>
                  <a:gd name="T15" fmla="*/ 90 h 128"/>
                  <a:gd name="T16" fmla="*/ 24 w 33"/>
                  <a:gd name="T17" fmla="*/ 127 h 128"/>
                  <a:gd name="T18" fmla="*/ 6 w 33"/>
                  <a:gd name="T19" fmla="*/ 127 h 128"/>
                  <a:gd name="T20" fmla="*/ 5 w 33"/>
                  <a:gd name="T21" fmla="*/ 123 h 128"/>
                  <a:gd name="T22" fmla="*/ 3 w 33"/>
                  <a:gd name="T23" fmla="*/ 113 h 128"/>
                  <a:gd name="T24" fmla="*/ 2 w 33"/>
                  <a:gd name="T25" fmla="*/ 98 h 128"/>
                  <a:gd name="T26" fmla="*/ 1 w 33"/>
                  <a:gd name="T27" fmla="*/ 79 h 128"/>
                  <a:gd name="T28" fmla="*/ 0 w 33"/>
                  <a:gd name="T29" fmla="*/ 58 h 128"/>
                  <a:gd name="T30" fmla="*/ 1 w 33"/>
                  <a:gd name="T31" fmla="*/ 37 h 128"/>
                  <a:gd name="T32" fmla="*/ 5 w 33"/>
                  <a:gd name="T33" fmla="*/ 17 h 128"/>
                  <a:gd name="T34" fmla="*/ 10 w 33"/>
                  <a:gd name="T35" fmla="*/ 0 h 128"/>
                  <a:gd name="T36" fmla="*/ 32 w 33"/>
                  <a:gd name="T37" fmla="*/ 1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
                  <a:gd name="T58" fmla="*/ 0 h 128"/>
                  <a:gd name="T59" fmla="*/ 33 w 33"/>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 h="128">
                    <a:moveTo>
                      <a:pt x="32" y="1"/>
                    </a:moveTo>
                    <a:lnTo>
                      <a:pt x="31" y="2"/>
                    </a:lnTo>
                    <a:lnTo>
                      <a:pt x="29" y="5"/>
                    </a:lnTo>
                    <a:lnTo>
                      <a:pt x="26" y="12"/>
                    </a:lnTo>
                    <a:lnTo>
                      <a:pt x="23" y="23"/>
                    </a:lnTo>
                    <a:lnTo>
                      <a:pt x="21" y="39"/>
                    </a:lnTo>
                    <a:lnTo>
                      <a:pt x="20" y="61"/>
                    </a:lnTo>
                    <a:lnTo>
                      <a:pt x="21" y="90"/>
                    </a:lnTo>
                    <a:lnTo>
                      <a:pt x="24" y="127"/>
                    </a:lnTo>
                    <a:lnTo>
                      <a:pt x="6" y="127"/>
                    </a:lnTo>
                    <a:lnTo>
                      <a:pt x="5" y="123"/>
                    </a:lnTo>
                    <a:lnTo>
                      <a:pt x="3" y="113"/>
                    </a:lnTo>
                    <a:lnTo>
                      <a:pt x="2" y="98"/>
                    </a:lnTo>
                    <a:lnTo>
                      <a:pt x="1" y="79"/>
                    </a:lnTo>
                    <a:lnTo>
                      <a:pt x="0" y="58"/>
                    </a:lnTo>
                    <a:lnTo>
                      <a:pt x="1" y="37"/>
                    </a:lnTo>
                    <a:lnTo>
                      <a:pt x="5" y="17"/>
                    </a:lnTo>
                    <a:lnTo>
                      <a:pt x="10" y="0"/>
                    </a:lnTo>
                    <a:lnTo>
                      <a:pt x="32"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2" name="Freeform 94"/>
              <p:cNvSpPr>
                <a:spLocks/>
              </p:cNvSpPr>
              <p:nvPr/>
            </p:nvSpPr>
            <p:spPr bwMode="auto">
              <a:xfrm>
                <a:off x="1094" y="3315"/>
                <a:ext cx="24" cy="94"/>
              </a:xfrm>
              <a:custGeom>
                <a:avLst/>
                <a:gdLst>
                  <a:gd name="T0" fmla="*/ 23 w 24"/>
                  <a:gd name="T1" fmla="*/ 1 h 94"/>
                  <a:gd name="T2" fmla="*/ 22 w 24"/>
                  <a:gd name="T3" fmla="*/ 1 h 94"/>
                  <a:gd name="T4" fmla="*/ 21 w 24"/>
                  <a:gd name="T5" fmla="*/ 4 h 94"/>
                  <a:gd name="T6" fmla="*/ 19 w 24"/>
                  <a:gd name="T7" fmla="*/ 9 h 94"/>
                  <a:gd name="T8" fmla="*/ 17 w 24"/>
                  <a:gd name="T9" fmla="*/ 16 h 94"/>
                  <a:gd name="T10" fmla="*/ 15 w 24"/>
                  <a:gd name="T11" fmla="*/ 28 h 94"/>
                  <a:gd name="T12" fmla="*/ 15 w 24"/>
                  <a:gd name="T13" fmla="*/ 45 h 94"/>
                  <a:gd name="T14" fmla="*/ 15 w 24"/>
                  <a:gd name="T15" fmla="*/ 66 h 94"/>
                  <a:gd name="T16" fmla="*/ 17 w 24"/>
                  <a:gd name="T17" fmla="*/ 93 h 94"/>
                  <a:gd name="T18" fmla="*/ 4 w 24"/>
                  <a:gd name="T19" fmla="*/ 93 h 94"/>
                  <a:gd name="T20" fmla="*/ 4 w 24"/>
                  <a:gd name="T21" fmla="*/ 91 h 94"/>
                  <a:gd name="T22" fmla="*/ 3 w 24"/>
                  <a:gd name="T23" fmla="*/ 83 h 94"/>
                  <a:gd name="T24" fmla="*/ 1 w 24"/>
                  <a:gd name="T25" fmla="*/ 71 h 94"/>
                  <a:gd name="T26" fmla="*/ 0 w 24"/>
                  <a:gd name="T27" fmla="*/ 58 h 94"/>
                  <a:gd name="T28" fmla="*/ 0 w 24"/>
                  <a:gd name="T29" fmla="*/ 42 h 94"/>
                  <a:gd name="T30" fmla="*/ 1 w 24"/>
                  <a:gd name="T31" fmla="*/ 27 h 94"/>
                  <a:gd name="T32" fmla="*/ 3 w 24"/>
                  <a:gd name="T33" fmla="*/ 13 h 94"/>
                  <a:gd name="T34" fmla="*/ 8 w 24"/>
                  <a:gd name="T35" fmla="*/ 0 h 94"/>
                  <a:gd name="T36" fmla="*/ 23 w 24"/>
                  <a:gd name="T37" fmla="*/ 1 h 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94"/>
                  <a:gd name="T59" fmla="*/ 24 w 24"/>
                  <a:gd name="T60" fmla="*/ 94 h 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94">
                    <a:moveTo>
                      <a:pt x="23" y="1"/>
                    </a:moveTo>
                    <a:lnTo>
                      <a:pt x="22" y="1"/>
                    </a:lnTo>
                    <a:lnTo>
                      <a:pt x="21" y="4"/>
                    </a:lnTo>
                    <a:lnTo>
                      <a:pt x="19" y="9"/>
                    </a:lnTo>
                    <a:lnTo>
                      <a:pt x="17" y="16"/>
                    </a:lnTo>
                    <a:lnTo>
                      <a:pt x="15" y="28"/>
                    </a:lnTo>
                    <a:lnTo>
                      <a:pt x="15" y="45"/>
                    </a:lnTo>
                    <a:lnTo>
                      <a:pt x="15" y="66"/>
                    </a:lnTo>
                    <a:lnTo>
                      <a:pt x="17" y="93"/>
                    </a:lnTo>
                    <a:lnTo>
                      <a:pt x="4" y="93"/>
                    </a:lnTo>
                    <a:lnTo>
                      <a:pt x="4" y="91"/>
                    </a:lnTo>
                    <a:lnTo>
                      <a:pt x="3" y="83"/>
                    </a:lnTo>
                    <a:lnTo>
                      <a:pt x="1" y="71"/>
                    </a:lnTo>
                    <a:lnTo>
                      <a:pt x="0" y="58"/>
                    </a:lnTo>
                    <a:lnTo>
                      <a:pt x="0" y="42"/>
                    </a:lnTo>
                    <a:lnTo>
                      <a:pt x="1" y="27"/>
                    </a:lnTo>
                    <a:lnTo>
                      <a:pt x="3" y="13"/>
                    </a:lnTo>
                    <a:lnTo>
                      <a:pt x="8" y="0"/>
                    </a:lnTo>
                    <a:lnTo>
                      <a:pt x="2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3" name="Rectangle 95"/>
              <p:cNvSpPr>
                <a:spLocks noChangeArrowheads="1"/>
              </p:cNvSpPr>
              <p:nvPr/>
            </p:nvSpPr>
            <p:spPr bwMode="auto">
              <a:xfrm>
                <a:off x="789" y="3292"/>
                <a:ext cx="7" cy="29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04" name="Freeform 96"/>
              <p:cNvSpPr>
                <a:spLocks/>
              </p:cNvSpPr>
              <p:nvPr/>
            </p:nvSpPr>
            <p:spPr bwMode="auto">
              <a:xfrm>
                <a:off x="892" y="3288"/>
                <a:ext cx="116" cy="136"/>
              </a:xfrm>
              <a:custGeom>
                <a:avLst/>
                <a:gdLst>
                  <a:gd name="T0" fmla="*/ 11 w 116"/>
                  <a:gd name="T1" fmla="*/ 13 h 136"/>
                  <a:gd name="T2" fmla="*/ 10 w 116"/>
                  <a:gd name="T3" fmla="*/ 15 h 136"/>
                  <a:gd name="T4" fmla="*/ 8 w 116"/>
                  <a:gd name="T5" fmla="*/ 23 h 136"/>
                  <a:gd name="T6" fmla="*/ 5 w 116"/>
                  <a:gd name="T7" fmla="*/ 34 h 136"/>
                  <a:gd name="T8" fmla="*/ 2 w 116"/>
                  <a:gd name="T9" fmla="*/ 50 h 136"/>
                  <a:gd name="T10" fmla="*/ 1 w 116"/>
                  <a:gd name="T11" fmla="*/ 68 h 136"/>
                  <a:gd name="T12" fmla="*/ 0 w 116"/>
                  <a:gd name="T13" fmla="*/ 89 h 136"/>
                  <a:gd name="T14" fmla="*/ 2 w 116"/>
                  <a:gd name="T15" fmla="*/ 111 h 136"/>
                  <a:gd name="T16" fmla="*/ 7 w 116"/>
                  <a:gd name="T17" fmla="*/ 135 h 136"/>
                  <a:gd name="T18" fmla="*/ 7 w 116"/>
                  <a:gd name="T19" fmla="*/ 134 h 136"/>
                  <a:gd name="T20" fmla="*/ 7 w 116"/>
                  <a:gd name="T21" fmla="*/ 131 h 136"/>
                  <a:gd name="T22" fmla="*/ 7 w 116"/>
                  <a:gd name="T23" fmla="*/ 126 h 136"/>
                  <a:gd name="T24" fmla="*/ 7 w 116"/>
                  <a:gd name="T25" fmla="*/ 120 h 136"/>
                  <a:gd name="T26" fmla="*/ 8 w 116"/>
                  <a:gd name="T27" fmla="*/ 113 h 136"/>
                  <a:gd name="T28" fmla="*/ 9 w 116"/>
                  <a:gd name="T29" fmla="*/ 105 h 136"/>
                  <a:gd name="T30" fmla="*/ 10 w 116"/>
                  <a:gd name="T31" fmla="*/ 96 h 136"/>
                  <a:gd name="T32" fmla="*/ 12 w 116"/>
                  <a:gd name="T33" fmla="*/ 86 h 136"/>
                  <a:gd name="T34" fmla="*/ 15 w 116"/>
                  <a:gd name="T35" fmla="*/ 77 h 136"/>
                  <a:gd name="T36" fmla="*/ 19 w 116"/>
                  <a:gd name="T37" fmla="*/ 68 h 136"/>
                  <a:gd name="T38" fmla="*/ 23 w 116"/>
                  <a:gd name="T39" fmla="*/ 60 h 136"/>
                  <a:gd name="T40" fmla="*/ 29 w 116"/>
                  <a:gd name="T41" fmla="*/ 52 h 136"/>
                  <a:gd name="T42" fmla="*/ 36 w 116"/>
                  <a:gd name="T43" fmla="*/ 44 h 136"/>
                  <a:gd name="T44" fmla="*/ 43 w 116"/>
                  <a:gd name="T45" fmla="*/ 39 h 136"/>
                  <a:gd name="T46" fmla="*/ 53 w 116"/>
                  <a:gd name="T47" fmla="*/ 35 h 136"/>
                  <a:gd name="T48" fmla="*/ 64 w 116"/>
                  <a:gd name="T49" fmla="*/ 33 h 136"/>
                  <a:gd name="T50" fmla="*/ 64 w 116"/>
                  <a:gd name="T51" fmla="*/ 32 h 136"/>
                  <a:gd name="T52" fmla="*/ 67 w 116"/>
                  <a:gd name="T53" fmla="*/ 31 h 136"/>
                  <a:gd name="T54" fmla="*/ 70 w 116"/>
                  <a:gd name="T55" fmla="*/ 28 h 136"/>
                  <a:gd name="T56" fmla="*/ 75 w 116"/>
                  <a:gd name="T57" fmla="*/ 25 h 136"/>
                  <a:gd name="T58" fmla="*/ 82 w 116"/>
                  <a:gd name="T59" fmla="*/ 21 h 136"/>
                  <a:gd name="T60" fmla="*/ 91 w 116"/>
                  <a:gd name="T61" fmla="*/ 17 h 136"/>
                  <a:gd name="T62" fmla="*/ 102 w 116"/>
                  <a:gd name="T63" fmla="*/ 11 h 136"/>
                  <a:gd name="T64" fmla="*/ 115 w 116"/>
                  <a:gd name="T65" fmla="*/ 5 h 136"/>
                  <a:gd name="T66" fmla="*/ 114 w 116"/>
                  <a:gd name="T67" fmla="*/ 5 h 136"/>
                  <a:gd name="T68" fmla="*/ 112 w 116"/>
                  <a:gd name="T69" fmla="*/ 5 h 136"/>
                  <a:gd name="T70" fmla="*/ 109 w 116"/>
                  <a:gd name="T71" fmla="*/ 4 h 136"/>
                  <a:gd name="T72" fmla="*/ 105 w 116"/>
                  <a:gd name="T73" fmla="*/ 3 h 136"/>
                  <a:gd name="T74" fmla="*/ 100 w 116"/>
                  <a:gd name="T75" fmla="*/ 2 h 136"/>
                  <a:gd name="T76" fmla="*/ 94 w 116"/>
                  <a:gd name="T77" fmla="*/ 2 h 136"/>
                  <a:gd name="T78" fmla="*/ 87 w 116"/>
                  <a:gd name="T79" fmla="*/ 1 h 136"/>
                  <a:gd name="T80" fmla="*/ 80 w 116"/>
                  <a:gd name="T81" fmla="*/ 0 h 136"/>
                  <a:gd name="T82" fmla="*/ 72 w 116"/>
                  <a:gd name="T83" fmla="*/ 0 h 136"/>
                  <a:gd name="T84" fmla="*/ 64 w 116"/>
                  <a:gd name="T85" fmla="*/ 0 h 136"/>
                  <a:gd name="T86" fmla="*/ 55 w 116"/>
                  <a:gd name="T87" fmla="*/ 1 h 136"/>
                  <a:gd name="T88" fmla="*/ 46 w 116"/>
                  <a:gd name="T89" fmla="*/ 2 h 136"/>
                  <a:gd name="T90" fmla="*/ 37 w 116"/>
                  <a:gd name="T91" fmla="*/ 3 h 136"/>
                  <a:gd name="T92" fmla="*/ 28 w 116"/>
                  <a:gd name="T93" fmla="*/ 6 h 136"/>
                  <a:gd name="T94" fmla="*/ 19 w 116"/>
                  <a:gd name="T95" fmla="*/ 9 h 136"/>
                  <a:gd name="T96" fmla="*/ 11 w 116"/>
                  <a:gd name="T97" fmla="*/ 13 h 1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
                  <a:gd name="T148" fmla="*/ 0 h 136"/>
                  <a:gd name="T149" fmla="*/ 116 w 116"/>
                  <a:gd name="T150" fmla="*/ 136 h 1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 h="136">
                    <a:moveTo>
                      <a:pt x="11" y="13"/>
                    </a:moveTo>
                    <a:lnTo>
                      <a:pt x="10" y="15"/>
                    </a:lnTo>
                    <a:lnTo>
                      <a:pt x="8" y="23"/>
                    </a:lnTo>
                    <a:lnTo>
                      <a:pt x="5" y="34"/>
                    </a:lnTo>
                    <a:lnTo>
                      <a:pt x="2" y="50"/>
                    </a:lnTo>
                    <a:lnTo>
                      <a:pt x="1" y="68"/>
                    </a:lnTo>
                    <a:lnTo>
                      <a:pt x="0" y="89"/>
                    </a:lnTo>
                    <a:lnTo>
                      <a:pt x="2" y="111"/>
                    </a:lnTo>
                    <a:lnTo>
                      <a:pt x="7" y="135"/>
                    </a:lnTo>
                    <a:lnTo>
                      <a:pt x="7" y="134"/>
                    </a:lnTo>
                    <a:lnTo>
                      <a:pt x="7" y="131"/>
                    </a:lnTo>
                    <a:lnTo>
                      <a:pt x="7" y="126"/>
                    </a:lnTo>
                    <a:lnTo>
                      <a:pt x="7" y="120"/>
                    </a:lnTo>
                    <a:lnTo>
                      <a:pt x="8" y="113"/>
                    </a:lnTo>
                    <a:lnTo>
                      <a:pt x="9" y="105"/>
                    </a:lnTo>
                    <a:lnTo>
                      <a:pt x="10" y="96"/>
                    </a:lnTo>
                    <a:lnTo>
                      <a:pt x="12" y="86"/>
                    </a:lnTo>
                    <a:lnTo>
                      <a:pt x="15" y="77"/>
                    </a:lnTo>
                    <a:lnTo>
                      <a:pt x="19" y="68"/>
                    </a:lnTo>
                    <a:lnTo>
                      <a:pt x="23" y="60"/>
                    </a:lnTo>
                    <a:lnTo>
                      <a:pt x="29" y="52"/>
                    </a:lnTo>
                    <a:lnTo>
                      <a:pt x="36" y="44"/>
                    </a:lnTo>
                    <a:lnTo>
                      <a:pt x="43" y="39"/>
                    </a:lnTo>
                    <a:lnTo>
                      <a:pt x="53" y="35"/>
                    </a:lnTo>
                    <a:lnTo>
                      <a:pt x="64" y="33"/>
                    </a:lnTo>
                    <a:lnTo>
                      <a:pt x="64" y="32"/>
                    </a:lnTo>
                    <a:lnTo>
                      <a:pt x="67" y="31"/>
                    </a:lnTo>
                    <a:lnTo>
                      <a:pt x="70" y="28"/>
                    </a:lnTo>
                    <a:lnTo>
                      <a:pt x="75" y="25"/>
                    </a:lnTo>
                    <a:lnTo>
                      <a:pt x="82" y="21"/>
                    </a:lnTo>
                    <a:lnTo>
                      <a:pt x="91" y="17"/>
                    </a:lnTo>
                    <a:lnTo>
                      <a:pt x="102" y="11"/>
                    </a:lnTo>
                    <a:lnTo>
                      <a:pt x="115" y="5"/>
                    </a:lnTo>
                    <a:lnTo>
                      <a:pt x="114" y="5"/>
                    </a:lnTo>
                    <a:lnTo>
                      <a:pt x="112" y="5"/>
                    </a:lnTo>
                    <a:lnTo>
                      <a:pt x="109" y="4"/>
                    </a:lnTo>
                    <a:lnTo>
                      <a:pt x="105" y="3"/>
                    </a:lnTo>
                    <a:lnTo>
                      <a:pt x="100" y="2"/>
                    </a:lnTo>
                    <a:lnTo>
                      <a:pt x="94" y="2"/>
                    </a:lnTo>
                    <a:lnTo>
                      <a:pt x="87" y="1"/>
                    </a:lnTo>
                    <a:lnTo>
                      <a:pt x="80" y="0"/>
                    </a:lnTo>
                    <a:lnTo>
                      <a:pt x="72" y="0"/>
                    </a:lnTo>
                    <a:lnTo>
                      <a:pt x="64" y="0"/>
                    </a:lnTo>
                    <a:lnTo>
                      <a:pt x="55" y="1"/>
                    </a:lnTo>
                    <a:lnTo>
                      <a:pt x="46" y="2"/>
                    </a:lnTo>
                    <a:lnTo>
                      <a:pt x="37" y="3"/>
                    </a:lnTo>
                    <a:lnTo>
                      <a:pt x="28" y="6"/>
                    </a:lnTo>
                    <a:lnTo>
                      <a:pt x="19" y="9"/>
                    </a:lnTo>
                    <a:lnTo>
                      <a:pt x="11" y="1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5" name="Freeform 97"/>
              <p:cNvSpPr>
                <a:spLocks/>
              </p:cNvSpPr>
              <p:nvPr/>
            </p:nvSpPr>
            <p:spPr bwMode="auto">
              <a:xfrm>
                <a:off x="734" y="3389"/>
                <a:ext cx="94" cy="26"/>
              </a:xfrm>
              <a:custGeom>
                <a:avLst/>
                <a:gdLst>
                  <a:gd name="T0" fmla="*/ 0 w 94"/>
                  <a:gd name="T1" fmla="*/ 16 h 26"/>
                  <a:gd name="T2" fmla="*/ 0 w 94"/>
                  <a:gd name="T3" fmla="*/ 16 h 26"/>
                  <a:gd name="T4" fmla="*/ 1 w 94"/>
                  <a:gd name="T5" fmla="*/ 14 h 26"/>
                  <a:gd name="T6" fmla="*/ 2 w 94"/>
                  <a:gd name="T7" fmla="*/ 13 h 26"/>
                  <a:gd name="T8" fmla="*/ 3 w 94"/>
                  <a:gd name="T9" fmla="*/ 11 h 26"/>
                  <a:gd name="T10" fmla="*/ 5 w 94"/>
                  <a:gd name="T11" fmla="*/ 9 h 26"/>
                  <a:gd name="T12" fmla="*/ 8 w 94"/>
                  <a:gd name="T13" fmla="*/ 8 h 26"/>
                  <a:gd name="T14" fmla="*/ 12 w 94"/>
                  <a:gd name="T15" fmla="*/ 5 h 26"/>
                  <a:gd name="T16" fmla="*/ 16 w 94"/>
                  <a:gd name="T17" fmla="*/ 4 h 26"/>
                  <a:gd name="T18" fmla="*/ 22 w 94"/>
                  <a:gd name="T19" fmla="*/ 2 h 26"/>
                  <a:gd name="T20" fmla="*/ 28 w 94"/>
                  <a:gd name="T21" fmla="*/ 1 h 26"/>
                  <a:gd name="T22" fmla="*/ 36 w 94"/>
                  <a:gd name="T23" fmla="*/ 0 h 26"/>
                  <a:gd name="T24" fmla="*/ 45 w 94"/>
                  <a:gd name="T25" fmla="*/ 0 h 26"/>
                  <a:gd name="T26" fmla="*/ 55 w 94"/>
                  <a:gd name="T27" fmla="*/ 1 h 26"/>
                  <a:gd name="T28" fmla="*/ 66 w 94"/>
                  <a:gd name="T29" fmla="*/ 2 h 26"/>
                  <a:gd name="T30" fmla="*/ 79 w 94"/>
                  <a:gd name="T31" fmla="*/ 5 h 26"/>
                  <a:gd name="T32" fmla="*/ 93 w 94"/>
                  <a:gd name="T33" fmla="*/ 9 h 26"/>
                  <a:gd name="T34" fmla="*/ 91 w 94"/>
                  <a:gd name="T35" fmla="*/ 14 h 26"/>
                  <a:gd name="T36" fmla="*/ 91 w 94"/>
                  <a:gd name="T37" fmla="*/ 14 h 26"/>
                  <a:gd name="T38" fmla="*/ 88 w 94"/>
                  <a:gd name="T39" fmla="*/ 13 h 26"/>
                  <a:gd name="T40" fmla="*/ 84 w 94"/>
                  <a:gd name="T41" fmla="*/ 12 h 26"/>
                  <a:gd name="T42" fmla="*/ 80 w 94"/>
                  <a:gd name="T43" fmla="*/ 11 h 26"/>
                  <a:gd name="T44" fmla="*/ 74 w 94"/>
                  <a:gd name="T45" fmla="*/ 10 h 26"/>
                  <a:gd name="T46" fmla="*/ 68 w 94"/>
                  <a:gd name="T47" fmla="*/ 8 h 26"/>
                  <a:gd name="T48" fmla="*/ 61 w 94"/>
                  <a:gd name="T49" fmla="*/ 8 h 26"/>
                  <a:gd name="T50" fmla="*/ 54 w 94"/>
                  <a:gd name="T51" fmla="*/ 7 h 26"/>
                  <a:gd name="T52" fmla="*/ 46 w 94"/>
                  <a:gd name="T53" fmla="*/ 6 h 26"/>
                  <a:gd name="T54" fmla="*/ 38 w 94"/>
                  <a:gd name="T55" fmla="*/ 6 h 26"/>
                  <a:gd name="T56" fmla="*/ 31 w 94"/>
                  <a:gd name="T57" fmla="*/ 7 h 26"/>
                  <a:gd name="T58" fmla="*/ 23 w 94"/>
                  <a:gd name="T59" fmla="*/ 9 h 26"/>
                  <a:gd name="T60" fmla="*/ 17 w 94"/>
                  <a:gd name="T61" fmla="*/ 11 h 26"/>
                  <a:gd name="T62" fmla="*/ 10 w 94"/>
                  <a:gd name="T63" fmla="*/ 14 h 26"/>
                  <a:gd name="T64" fmla="*/ 5 w 94"/>
                  <a:gd name="T65" fmla="*/ 19 h 26"/>
                  <a:gd name="T66" fmla="*/ 0 w 94"/>
                  <a:gd name="T67" fmla="*/ 25 h 26"/>
                  <a:gd name="T68" fmla="*/ 0 w 94"/>
                  <a:gd name="T69" fmla="*/ 16 h 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26"/>
                  <a:gd name="T107" fmla="*/ 94 w 94"/>
                  <a:gd name="T108" fmla="*/ 26 h 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26">
                    <a:moveTo>
                      <a:pt x="0" y="16"/>
                    </a:moveTo>
                    <a:lnTo>
                      <a:pt x="0" y="16"/>
                    </a:lnTo>
                    <a:lnTo>
                      <a:pt x="1" y="14"/>
                    </a:lnTo>
                    <a:lnTo>
                      <a:pt x="2" y="13"/>
                    </a:lnTo>
                    <a:lnTo>
                      <a:pt x="3" y="11"/>
                    </a:lnTo>
                    <a:lnTo>
                      <a:pt x="5" y="9"/>
                    </a:lnTo>
                    <a:lnTo>
                      <a:pt x="8" y="8"/>
                    </a:lnTo>
                    <a:lnTo>
                      <a:pt x="12" y="5"/>
                    </a:lnTo>
                    <a:lnTo>
                      <a:pt x="16" y="4"/>
                    </a:lnTo>
                    <a:lnTo>
                      <a:pt x="22" y="2"/>
                    </a:lnTo>
                    <a:lnTo>
                      <a:pt x="28" y="1"/>
                    </a:lnTo>
                    <a:lnTo>
                      <a:pt x="36" y="0"/>
                    </a:lnTo>
                    <a:lnTo>
                      <a:pt x="45" y="0"/>
                    </a:lnTo>
                    <a:lnTo>
                      <a:pt x="55" y="1"/>
                    </a:lnTo>
                    <a:lnTo>
                      <a:pt x="66" y="2"/>
                    </a:lnTo>
                    <a:lnTo>
                      <a:pt x="79" y="5"/>
                    </a:lnTo>
                    <a:lnTo>
                      <a:pt x="93" y="9"/>
                    </a:lnTo>
                    <a:lnTo>
                      <a:pt x="91" y="14"/>
                    </a:lnTo>
                    <a:lnTo>
                      <a:pt x="88" y="13"/>
                    </a:lnTo>
                    <a:lnTo>
                      <a:pt x="84" y="12"/>
                    </a:lnTo>
                    <a:lnTo>
                      <a:pt x="80" y="11"/>
                    </a:lnTo>
                    <a:lnTo>
                      <a:pt x="74" y="10"/>
                    </a:lnTo>
                    <a:lnTo>
                      <a:pt x="68" y="8"/>
                    </a:lnTo>
                    <a:lnTo>
                      <a:pt x="61" y="8"/>
                    </a:lnTo>
                    <a:lnTo>
                      <a:pt x="54" y="7"/>
                    </a:lnTo>
                    <a:lnTo>
                      <a:pt x="46" y="6"/>
                    </a:lnTo>
                    <a:lnTo>
                      <a:pt x="38" y="6"/>
                    </a:lnTo>
                    <a:lnTo>
                      <a:pt x="31" y="7"/>
                    </a:lnTo>
                    <a:lnTo>
                      <a:pt x="23" y="9"/>
                    </a:lnTo>
                    <a:lnTo>
                      <a:pt x="17" y="11"/>
                    </a:lnTo>
                    <a:lnTo>
                      <a:pt x="10" y="14"/>
                    </a:lnTo>
                    <a:lnTo>
                      <a:pt x="5" y="19"/>
                    </a:lnTo>
                    <a:lnTo>
                      <a:pt x="0" y="25"/>
                    </a:lnTo>
                    <a:lnTo>
                      <a:pt x="0"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6" name="Freeform 98"/>
              <p:cNvSpPr>
                <a:spLocks/>
              </p:cNvSpPr>
              <p:nvPr/>
            </p:nvSpPr>
            <p:spPr bwMode="auto">
              <a:xfrm>
                <a:off x="734" y="3327"/>
                <a:ext cx="94" cy="27"/>
              </a:xfrm>
              <a:custGeom>
                <a:avLst/>
                <a:gdLst>
                  <a:gd name="T0" fmla="*/ 0 w 94"/>
                  <a:gd name="T1" fmla="*/ 17 h 27"/>
                  <a:gd name="T2" fmla="*/ 0 w 94"/>
                  <a:gd name="T3" fmla="*/ 16 h 27"/>
                  <a:gd name="T4" fmla="*/ 1 w 94"/>
                  <a:gd name="T5" fmla="*/ 15 h 27"/>
                  <a:gd name="T6" fmla="*/ 2 w 94"/>
                  <a:gd name="T7" fmla="*/ 14 h 27"/>
                  <a:gd name="T8" fmla="*/ 3 w 94"/>
                  <a:gd name="T9" fmla="*/ 12 h 27"/>
                  <a:gd name="T10" fmla="*/ 5 w 94"/>
                  <a:gd name="T11" fmla="*/ 10 h 27"/>
                  <a:gd name="T12" fmla="*/ 8 w 94"/>
                  <a:gd name="T13" fmla="*/ 8 h 27"/>
                  <a:gd name="T14" fmla="*/ 12 w 94"/>
                  <a:gd name="T15" fmla="*/ 5 h 27"/>
                  <a:gd name="T16" fmla="*/ 16 w 94"/>
                  <a:gd name="T17" fmla="*/ 4 h 27"/>
                  <a:gd name="T18" fmla="*/ 22 w 94"/>
                  <a:gd name="T19" fmla="*/ 2 h 27"/>
                  <a:gd name="T20" fmla="*/ 28 w 94"/>
                  <a:gd name="T21" fmla="*/ 1 h 27"/>
                  <a:gd name="T22" fmla="*/ 36 w 94"/>
                  <a:gd name="T23" fmla="*/ 0 h 27"/>
                  <a:gd name="T24" fmla="*/ 45 w 94"/>
                  <a:gd name="T25" fmla="*/ 0 h 27"/>
                  <a:gd name="T26" fmla="*/ 55 w 94"/>
                  <a:gd name="T27" fmla="*/ 1 h 27"/>
                  <a:gd name="T28" fmla="*/ 66 w 94"/>
                  <a:gd name="T29" fmla="*/ 3 h 27"/>
                  <a:gd name="T30" fmla="*/ 79 w 94"/>
                  <a:gd name="T31" fmla="*/ 5 h 27"/>
                  <a:gd name="T32" fmla="*/ 93 w 94"/>
                  <a:gd name="T33" fmla="*/ 9 h 27"/>
                  <a:gd name="T34" fmla="*/ 91 w 94"/>
                  <a:gd name="T35" fmla="*/ 15 h 27"/>
                  <a:gd name="T36" fmla="*/ 91 w 94"/>
                  <a:gd name="T37" fmla="*/ 14 h 27"/>
                  <a:gd name="T38" fmla="*/ 88 w 94"/>
                  <a:gd name="T39" fmla="*/ 13 h 27"/>
                  <a:gd name="T40" fmla="*/ 84 w 94"/>
                  <a:gd name="T41" fmla="*/ 13 h 27"/>
                  <a:gd name="T42" fmla="*/ 80 w 94"/>
                  <a:gd name="T43" fmla="*/ 11 h 27"/>
                  <a:gd name="T44" fmla="*/ 74 w 94"/>
                  <a:gd name="T45" fmla="*/ 10 h 27"/>
                  <a:gd name="T46" fmla="*/ 68 w 94"/>
                  <a:gd name="T47" fmla="*/ 9 h 27"/>
                  <a:gd name="T48" fmla="*/ 61 w 94"/>
                  <a:gd name="T49" fmla="*/ 8 h 27"/>
                  <a:gd name="T50" fmla="*/ 54 w 94"/>
                  <a:gd name="T51" fmla="*/ 7 h 27"/>
                  <a:gd name="T52" fmla="*/ 46 w 94"/>
                  <a:gd name="T53" fmla="*/ 7 h 27"/>
                  <a:gd name="T54" fmla="*/ 38 w 94"/>
                  <a:gd name="T55" fmla="*/ 7 h 27"/>
                  <a:gd name="T56" fmla="*/ 31 w 94"/>
                  <a:gd name="T57" fmla="*/ 8 h 27"/>
                  <a:gd name="T58" fmla="*/ 23 w 94"/>
                  <a:gd name="T59" fmla="*/ 9 h 27"/>
                  <a:gd name="T60" fmla="*/ 17 w 94"/>
                  <a:gd name="T61" fmla="*/ 12 h 27"/>
                  <a:gd name="T62" fmla="*/ 10 w 94"/>
                  <a:gd name="T63" fmla="*/ 15 h 27"/>
                  <a:gd name="T64" fmla="*/ 5 w 94"/>
                  <a:gd name="T65" fmla="*/ 20 h 27"/>
                  <a:gd name="T66" fmla="*/ 0 w 94"/>
                  <a:gd name="T67" fmla="*/ 26 h 27"/>
                  <a:gd name="T68" fmla="*/ 0 w 94"/>
                  <a:gd name="T69" fmla="*/ 17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27"/>
                  <a:gd name="T107" fmla="*/ 94 w 94"/>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27">
                    <a:moveTo>
                      <a:pt x="0" y="17"/>
                    </a:moveTo>
                    <a:lnTo>
                      <a:pt x="0" y="16"/>
                    </a:lnTo>
                    <a:lnTo>
                      <a:pt x="1" y="15"/>
                    </a:lnTo>
                    <a:lnTo>
                      <a:pt x="2" y="14"/>
                    </a:lnTo>
                    <a:lnTo>
                      <a:pt x="3" y="12"/>
                    </a:lnTo>
                    <a:lnTo>
                      <a:pt x="5" y="10"/>
                    </a:lnTo>
                    <a:lnTo>
                      <a:pt x="8" y="8"/>
                    </a:lnTo>
                    <a:lnTo>
                      <a:pt x="12" y="5"/>
                    </a:lnTo>
                    <a:lnTo>
                      <a:pt x="16" y="4"/>
                    </a:lnTo>
                    <a:lnTo>
                      <a:pt x="22" y="2"/>
                    </a:lnTo>
                    <a:lnTo>
                      <a:pt x="28" y="1"/>
                    </a:lnTo>
                    <a:lnTo>
                      <a:pt x="36" y="0"/>
                    </a:lnTo>
                    <a:lnTo>
                      <a:pt x="45" y="0"/>
                    </a:lnTo>
                    <a:lnTo>
                      <a:pt x="55" y="1"/>
                    </a:lnTo>
                    <a:lnTo>
                      <a:pt x="66" y="3"/>
                    </a:lnTo>
                    <a:lnTo>
                      <a:pt x="79" y="5"/>
                    </a:lnTo>
                    <a:lnTo>
                      <a:pt x="93" y="9"/>
                    </a:lnTo>
                    <a:lnTo>
                      <a:pt x="91" y="15"/>
                    </a:lnTo>
                    <a:lnTo>
                      <a:pt x="91" y="14"/>
                    </a:lnTo>
                    <a:lnTo>
                      <a:pt x="88" y="13"/>
                    </a:lnTo>
                    <a:lnTo>
                      <a:pt x="84" y="13"/>
                    </a:lnTo>
                    <a:lnTo>
                      <a:pt x="80" y="11"/>
                    </a:lnTo>
                    <a:lnTo>
                      <a:pt x="74" y="10"/>
                    </a:lnTo>
                    <a:lnTo>
                      <a:pt x="68" y="9"/>
                    </a:lnTo>
                    <a:lnTo>
                      <a:pt x="61" y="8"/>
                    </a:lnTo>
                    <a:lnTo>
                      <a:pt x="54" y="7"/>
                    </a:lnTo>
                    <a:lnTo>
                      <a:pt x="46" y="7"/>
                    </a:lnTo>
                    <a:lnTo>
                      <a:pt x="38" y="7"/>
                    </a:lnTo>
                    <a:lnTo>
                      <a:pt x="31" y="8"/>
                    </a:lnTo>
                    <a:lnTo>
                      <a:pt x="23" y="9"/>
                    </a:lnTo>
                    <a:lnTo>
                      <a:pt x="17" y="12"/>
                    </a:lnTo>
                    <a:lnTo>
                      <a:pt x="10" y="15"/>
                    </a:lnTo>
                    <a:lnTo>
                      <a:pt x="5" y="20"/>
                    </a:lnTo>
                    <a:lnTo>
                      <a:pt x="0" y="26"/>
                    </a:lnTo>
                    <a:lnTo>
                      <a:pt x="0"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7" name="Freeform 99"/>
              <p:cNvSpPr>
                <a:spLocks/>
              </p:cNvSpPr>
              <p:nvPr/>
            </p:nvSpPr>
            <p:spPr bwMode="auto">
              <a:xfrm>
                <a:off x="822" y="3298"/>
                <a:ext cx="152" cy="284"/>
              </a:xfrm>
              <a:custGeom>
                <a:avLst/>
                <a:gdLst>
                  <a:gd name="T0" fmla="*/ 0 w 152"/>
                  <a:gd name="T1" fmla="*/ 0 h 284"/>
                  <a:gd name="T2" fmla="*/ 0 w 152"/>
                  <a:gd name="T3" fmla="*/ 273 h 284"/>
                  <a:gd name="T4" fmla="*/ 46 w 152"/>
                  <a:gd name="T5" fmla="*/ 283 h 284"/>
                  <a:gd name="T6" fmla="*/ 44 w 152"/>
                  <a:gd name="T7" fmla="*/ 246 h 284"/>
                  <a:gd name="T8" fmla="*/ 151 w 152"/>
                  <a:gd name="T9" fmla="*/ 263 h 284"/>
                  <a:gd name="T10" fmla="*/ 149 w 152"/>
                  <a:gd name="T11" fmla="*/ 248 h 284"/>
                  <a:gd name="T12" fmla="*/ 75 w 152"/>
                  <a:gd name="T13" fmla="*/ 239 h 284"/>
                  <a:gd name="T14" fmla="*/ 73 w 152"/>
                  <a:gd name="T15" fmla="*/ 207 h 284"/>
                  <a:gd name="T16" fmla="*/ 22 w 152"/>
                  <a:gd name="T17" fmla="*/ 207 h 284"/>
                  <a:gd name="T18" fmla="*/ 21 w 152"/>
                  <a:gd name="T19" fmla="*/ 203 h 284"/>
                  <a:gd name="T20" fmla="*/ 17 w 152"/>
                  <a:gd name="T21" fmla="*/ 191 h 284"/>
                  <a:gd name="T22" fmla="*/ 12 w 152"/>
                  <a:gd name="T23" fmla="*/ 173 h 284"/>
                  <a:gd name="T24" fmla="*/ 8 w 152"/>
                  <a:gd name="T25" fmla="*/ 148 h 284"/>
                  <a:gd name="T26" fmla="*/ 5 w 152"/>
                  <a:gd name="T27" fmla="*/ 119 h 284"/>
                  <a:gd name="T28" fmla="*/ 3 w 152"/>
                  <a:gd name="T29" fmla="*/ 85 h 284"/>
                  <a:gd name="T30" fmla="*/ 6 w 152"/>
                  <a:gd name="T31" fmla="*/ 49 h 284"/>
                  <a:gd name="T32" fmla="*/ 13 w 152"/>
                  <a:gd name="T33" fmla="*/ 9 h 284"/>
                  <a:gd name="T34" fmla="*/ 0 w 152"/>
                  <a:gd name="T35" fmla="*/ 0 h 2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84"/>
                  <a:gd name="T56" fmla="*/ 152 w 152"/>
                  <a:gd name="T57" fmla="*/ 284 h 2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84">
                    <a:moveTo>
                      <a:pt x="0" y="0"/>
                    </a:moveTo>
                    <a:lnTo>
                      <a:pt x="0" y="273"/>
                    </a:lnTo>
                    <a:lnTo>
                      <a:pt x="46" y="283"/>
                    </a:lnTo>
                    <a:lnTo>
                      <a:pt x="44" y="246"/>
                    </a:lnTo>
                    <a:lnTo>
                      <a:pt x="151" y="263"/>
                    </a:lnTo>
                    <a:lnTo>
                      <a:pt x="149" y="248"/>
                    </a:lnTo>
                    <a:lnTo>
                      <a:pt x="75" y="239"/>
                    </a:lnTo>
                    <a:lnTo>
                      <a:pt x="73" y="207"/>
                    </a:lnTo>
                    <a:lnTo>
                      <a:pt x="22" y="207"/>
                    </a:lnTo>
                    <a:lnTo>
                      <a:pt x="21" y="203"/>
                    </a:lnTo>
                    <a:lnTo>
                      <a:pt x="17" y="191"/>
                    </a:lnTo>
                    <a:lnTo>
                      <a:pt x="12" y="173"/>
                    </a:lnTo>
                    <a:lnTo>
                      <a:pt x="8" y="148"/>
                    </a:lnTo>
                    <a:lnTo>
                      <a:pt x="5" y="119"/>
                    </a:lnTo>
                    <a:lnTo>
                      <a:pt x="3" y="85"/>
                    </a:lnTo>
                    <a:lnTo>
                      <a:pt x="6" y="49"/>
                    </a:lnTo>
                    <a:lnTo>
                      <a:pt x="13" y="9"/>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8" name="Freeform 100"/>
              <p:cNvSpPr>
                <a:spLocks/>
              </p:cNvSpPr>
              <p:nvPr/>
            </p:nvSpPr>
            <p:spPr bwMode="auto">
              <a:xfrm>
                <a:off x="897" y="3233"/>
                <a:ext cx="195" cy="40"/>
              </a:xfrm>
              <a:custGeom>
                <a:avLst/>
                <a:gdLst>
                  <a:gd name="T0" fmla="*/ 0 w 195"/>
                  <a:gd name="T1" fmla="*/ 39 h 40"/>
                  <a:gd name="T2" fmla="*/ 1 w 195"/>
                  <a:gd name="T3" fmla="*/ 39 h 40"/>
                  <a:gd name="T4" fmla="*/ 4 w 195"/>
                  <a:gd name="T5" fmla="*/ 37 h 40"/>
                  <a:gd name="T6" fmla="*/ 9 w 195"/>
                  <a:gd name="T7" fmla="*/ 36 h 40"/>
                  <a:gd name="T8" fmla="*/ 16 w 195"/>
                  <a:gd name="T9" fmla="*/ 33 h 40"/>
                  <a:gd name="T10" fmla="*/ 25 w 195"/>
                  <a:gd name="T11" fmla="*/ 31 h 40"/>
                  <a:gd name="T12" fmla="*/ 34 w 195"/>
                  <a:gd name="T13" fmla="*/ 28 h 40"/>
                  <a:gd name="T14" fmla="*/ 46 w 195"/>
                  <a:gd name="T15" fmla="*/ 25 h 40"/>
                  <a:gd name="T16" fmla="*/ 58 w 195"/>
                  <a:gd name="T17" fmla="*/ 23 h 40"/>
                  <a:gd name="T18" fmla="*/ 72 w 195"/>
                  <a:gd name="T19" fmla="*/ 20 h 40"/>
                  <a:gd name="T20" fmla="*/ 87 w 195"/>
                  <a:gd name="T21" fmla="*/ 19 h 40"/>
                  <a:gd name="T22" fmla="*/ 102 w 195"/>
                  <a:gd name="T23" fmla="*/ 17 h 40"/>
                  <a:gd name="T24" fmla="*/ 119 w 195"/>
                  <a:gd name="T25" fmla="*/ 17 h 40"/>
                  <a:gd name="T26" fmla="*/ 136 w 195"/>
                  <a:gd name="T27" fmla="*/ 17 h 40"/>
                  <a:gd name="T28" fmla="*/ 153 w 195"/>
                  <a:gd name="T29" fmla="*/ 19 h 40"/>
                  <a:gd name="T30" fmla="*/ 171 w 195"/>
                  <a:gd name="T31" fmla="*/ 22 h 40"/>
                  <a:gd name="T32" fmla="*/ 189 w 195"/>
                  <a:gd name="T33" fmla="*/ 26 h 40"/>
                  <a:gd name="T34" fmla="*/ 194 w 195"/>
                  <a:gd name="T35" fmla="*/ 0 h 40"/>
                  <a:gd name="T36" fmla="*/ 193 w 195"/>
                  <a:gd name="T37" fmla="*/ 0 h 40"/>
                  <a:gd name="T38" fmla="*/ 189 w 195"/>
                  <a:gd name="T39" fmla="*/ 0 h 40"/>
                  <a:gd name="T40" fmla="*/ 182 w 195"/>
                  <a:gd name="T41" fmla="*/ 0 h 40"/>
                  <a:gd name="T42" fmla="*/ 174 w 195"/>
                  <a:gd name="T43" fmla="*/ 0 h 40"/>
                  <a:gd name="T44" fmla="*/ 163 w 195"/>
                  <a:gd name="T45" fmla="*/ 1 h 40"/>
                  <a:gd name="T46" fmla="*/ 151 w 195"/>
                  <a:gd name="T47" fmla="*/ 1 h 40"/>
                  <a:gd name="T48" fmla="*/ 137 w 195"/>
                  <a:gd name="T49" fmla="*/ 2 h 40"/>
                  <a:gd name="T50" fmla="*/ 123 w 195"/>
                  <a:gd name="T51" fmla="*/ 2 h 40"/>
                  <a:gd name="T52" fmla="*/ 108 w 195"/>
                  <a:gd name="T53" fmla="*/ 4 h 40"/>
                  <a:gd name="T54" fmla="*/ 92 w 195"/>
                  <a:gd name="T55" fmla="*/ 5 h 40"/>
                  <a:gd name="T56" fmla="*/ 76 w 195"/>
                  <a:gd name="T57" fmla="*/ 7 h 40"/>
                  <a:gd name="T58" fmla="*/ 60 w 195"/>
                  <a:gd name="T59" fmla="*/ 9 h 40"/>
                  <a:gd name="T60" fmla="*/ 44 w 195"/>
                  <a:gd name="T61" fmla="*/ 12 h 40"/>
                  <a:gd name="T62" fmla="*/ 28 w 195"/>
                  <a:gd name="T63" fmla="*/ 15 h 40"/>
                  <a:gd name="T64" fmla="*/ 14 w 195"/>
                  <a:gd name="T65" fmla="*/ 18 h 40"/>
                  <a:gd name="T66" fmla="*/ 0 w 195"/>
                  <a:gd name="T67" fmla="*/ 22 h 40"/>
                  <a:gd name="T68" fmla="*/ 0 w 195"/>
                  <a:gd name="T69" fmla="*/ 39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5"/>
                  <a:gd name="T106" fmla="*/ 0 h 40"/>
                  <a:gd name="T107" fmla="*/ 195 w 19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5" h="40">
                    <a:moveTo>
                      <a:pt x="0" y="39"/>
                    </a:moveTo>
                    <a:lnTo>
                      <a:pt x="1" y="39"/>
                    </a:lnTo>
                    <a:lnTo>
                      <a:pt x="4" y="37"/>
                    </a:lnTo>
                    <a:lnTo>
                      <a:pt x="9" y="36"/>
                    </a:lnTo>
                    <a:lnTo>
                      <a:pt x="16" y="33"/>
                    </a:lnTo>
                    <a:lnTo>
                      <a:pt x="25" y="31"/>
                    </a:lnTo>
                    <a:lnTo>
                      <a:pt x="34" y="28"/>
                    </a:lnTo>
                    <a:lnTo>
                      <a:pt x="46" y="25"/>
                    </a:lnTo>
                    <a:lnTo>
                      <a:pt x="58" y="23"/>
                    </a:lnTo>
                    <a:lnTo>
                      <a:pt x="72" y="20"/>
                    </a:lnTo>
                    <a:lnTo>
                      <a:pt x="87" y="19"/>
                    </a:lnTo>
                    <a:lnTo>
                      <a:pt x="102" y="17"/>
                    </a:lnTo>
                    <a:lnTo>
                      <a:pt x="119" y="17"/>
                    </a:lnTo>
                    <a:lnTo>
                      <a:pt x="136" y="17"/>
                    </a:lnTo>
                    <a:lnTo>
                      <a:pt x="153" y="19"/>
                    </a:lnTo>
                    <a:lnTo>
                      <a:pt x="171" y="22"/>
                    </a:lnTo>
                    <a:lnTo>
                      <a:pt x="189" y="26"/>
                    </a:lnTo>
                    <a:lnTo>
                      <a:pt x="194" y="0"/>
                    </a:lnTo>
                    <a:lnTo>
                      <a:pt x="193" y="0"/>
                    </a:lnTo>
                    <a:lnTo>
                      <a:pt x="189" y="0"/>
                    </a:lnTo>
                    <a:lnTo>
                      <a:pt x="182" y="0"/>
                    </a:lnTo>
                    <a:lnTo>
                      <a:pt x="174" y="0"/>
                    </a:lnTo>
                    <a:lnTo>
                      <a:pt x="163" y="1"/>
                    </a:lnTo>
                    <a:lnTo>
                      <a:pt x="151" y="1"/>
                    </a:lnTo>
                    <a:lnTo>
                      <a:pt x="137" y="2"/>
                    </a:lnTo>
                    <a:lnTo>
                      <a:pt x="123" y="2"/>
                    </a:lnTo>
                    <a:lnTo>
                      <a:pt x="108" y="4"/>
                    </a:lnTo>
                    <a:lnTo>
                      <a:pt x="92" y="5"/>
                    </a:lnTo>
                    <a:lnTo>
                      <a:pt x="76" y="7"/>
                    </a:lnTo>
                    <a:lnTo>
                      <a:pt x="60" y="9"/>
                    </a:lnTo>
                    <a:lnTo>
                      <a:pt x="44" y="12"/>
                    </a:lnTo>
                    <a:lnTo>
                      <a:pt x="28" y="15"/>
                    </a:lnTo>
                    <a:lnTo>
                      <a:pt x="14" y="18"/>
                    </a:lnTo>
                    <a:lnTo>
                      <a:pt x="0" y="22"/>
                    </a:lnTo>
                    <a:lnTo>
                      <a:pt x="0" y="3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9" name="Freeform 101"/>
              <p:cNvSpPr>
                <a:spLocks/>
              </p:cNvSpPr>
              <p:nvPr/>
            </p:nvSpPr>
            <p:spPr bwMode="auto">
              <a:xfrm>
                <a:off x="782" y="3587"/>
                <a:ext cx="329" cy="111"/>
              </a:xfrm>
              <a:custGeom>
                <a:avLst/>
                <a:gdLst>
                  <a:gd name="T0" fmla="*/ 139 w 329"/>
                  <a:gd name="T1" fmla="*/ 106 h 111"/>
                  <a:gd name="T2" fmla="*/ 139 w 329"/>
                  <a:gd name="T3" fmla="*/ 106 h 111"/>
                  <a:gd name="T4" fmla="*/ 141 w 329"/>
                  <a:gd name="T5" fmla="*/ 105 h 111"/>
                  <a:gd name="T6" fmla="*/ 144 w 329"/>
                  <a:gd name="T7" fmla="*/ 104 h 111"/>
                  <a:gd name="T8" fmla="*/ 148 w 329"/>
                  <a:gd name="T9" fmla="*/ 103 h 111"/>
                  <a:gd name="T10" fmla="*/ 153 w 329"/>
                  <a:gd name="T11" fmla="*/ 100 h 111"/>
                  <a:gd name="T12" fmla="*/ 158 w 329"/>
                  <a:gd name="T13" fmla="*/ 98 h 111"/>
                  <a:gd name="T14" fmla="*/ 164 w 329"/>
                  <a:gd name="T15" fmla="*/ 95 h 111"/>
                  <a:gd name="T16" fmla="*/ 170 w 329"/>
                  <a:gd name="T17" fmla="*/ 92 h 111"/>
                  <a:gd name="T18" fmla="*/ 177 w 329"/>
                  <a:gd name="T19" fmla="*/ 89 h 111"/>
                  <a:gd name="T20" fmla="*/ 183 w 329"/>
                  <a:gd name="T21" fmla="*/ 85 h 111"/>
                  <a:gd name="T22" fmla="*/ 189 w 329"/>
                  <a:gd name="T23" fmla="*/ 81 h 111"/>
                  <a:gd name="T24" fmla="*/ 195 w 329"/>
                  <a:gd name="T25" fmla="*/ 77 h 111"/>
                  <a:gd name="T26" fmla="*/ 201 w 329"/>
                  <a:gd name="T27" fmla="*/ 72 h 111"/>
                  <a:gd name="T28" fmla="*/ 206 w 329"/>
                  <a:gd name="T29" fmla="*/ 68 h 111"/>
                  <a:gd name="T30" fmla="*/ 210 w 329"/>
                  <a:gd name="T31" fmla="*/ 63 h 111"/>
                  <a:gd name="T32" fmla="*/ 213 w 329"/>
                  <a:gd name="T33" fmla="*/ 58 h 111"/>
                  <a:gd name="T34" fmla="*/ 0 w 329"/>
                  <a:gd name="T35" fmla="*/ 6 h 111"/>
                  <a:gd name="T36" fmla="*/ 16 w 329"/>
                  <a:gd name="T37" fmla="*/ 0 h 111"/>
                  <a:gd name="T38" fmla="*/ 328 w 329"/>
                  <a:gd name="T39" fmla="*/ 78 h 111"/>
                  <a:gd name="T40" fmla="*/ 315 w 329"/>
                  <a:gd name="T41" fmla="*/ 85 h 111"/>
                  <a:gd name="T42" fmla="*/ 225 w 329"/>
                  <a:gd name="T43" fmla="*/ 61 h 111"/>
                  <a:gd name="T44" fmla="*/ 225 w 329"/>
                  <a:gd name="T45" fmla="*/ 62 h 111"/>
                  <a:gd name="T46" fmla="*/ 224 w 329"/>
                  <a:gd name="T47" fmla="*/ 63 h 111"/>
                  <a:gd name="T48" fmla="*/ 223 w 329"/>
                  <a:gd name="T49" fmla="*/ 64 h 111"/>
                  <a:gd name="T50" fmla="*/ 221 w 329"/>
                  <a:gd name="T51" fmla="*/ 66 h 111"/>
                  <a:gd name="T52" fmla="*/ 218 w 329"/>
                  <a:gd name="T53" fmla="*/ 69 h 111"/>
                  <a:gd name="T54" fmla="*/ 215 w 329"/>
                  <a:gd name="T55" fmla="*/ 71 h 111"/>
                  <a:gd name="T56" fmla="*/ 212 w 329"/>
                  <a:gd name="T57" fmla="*/ 75 h 111"/>
                  <a:gd name="T58" fmla="*/ 207 w 329"/>
                  <a:gd name="T59" fmla="*/ 78 h 111"/>
                  <a:gd name="T60" fmla="*/ 202 w 329"/>
                  <a:gd name="T61" fmla="*/ 82 h 111"/>
                  <a:gd name="T62" fmla="*/ 196 w 329"/>
                  <a:gd name="T63" fmla="*/ 86 h 111"/>
                  <a:gd name="T64" fmla="*/ 189 w 329"/>
                  <a:gd name="T65" fmla="*/ 90 h 111"/>
                  <a:gd name="T66" fmla="*/ 182 w 329"/>
                  <a:gd name="T67" fmla="*/ 94 h 111"/>
                  <a:gd name="T68" fmla="*/ 174 w 329"/>
                  <a:gd name="T69" fmla="*/ 98 h 111"/>
                  <a:gd name="T70" fmla="*/ 165 w 329"/>
                  <a:gd name="T71" fmla="*/ 102 h 111"/>
                  <a:gd name="T72" fmla="*/ 155 w 329"/>
                  <a:gd name="T73" fmla="*/ 106 h 111"/>
                  <a:gd name="T74" fmla="*/ 144 w 329"/>
                  <a:gd name="T75" fmla="*/ 110 h 111"/>
                  <a:gd name="T76" fmla="*/ 139 w 329"/>
                  <a:gd name="T77" fmla="*/ 106 h 11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9"/>
                  <a:gd name="T118" fmla="*/ 0 h 111"/>
                  <a:gd name="T119" fmla="*/ 329 w 329"/>
                  <a:gd name="T120" fmla="*/ 111 h 11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9" h="111">
                    <a:moveTo>
                      <a:pt x="139" y="106"/>
                    </a:moveTo>
                    <a:lnTo>
                      <a:pt x="139" y="106"/>
                    </a:lnTo>
                    <a:lnTo>
                      <a:pt x="141" y="105"/>
                    </a:lnTo>
                    <a:lnTo>
                      <a:pt x="144" y="104"/>
                    </a:lnTo>
                    <a:lnTo>
                      <a:pt x="148" y="103"/>
                    </a:lnTo>
                    <a:lnTo>
                      <a:pt x="153" y="100"/>
                    </a:lnTo>
                    <a:lnTo>
                      <a:pt x="158" y="98"/>
                    </a:lnTo>
                    <a:lnTo>
                      <a:pt x="164" y="95"/>
                    </a:lnTo>
                    <a:lnTo>
                      <a:pt x="170" y="92"/>
                    </a:lnTo>
                    <a:lnTo>
                      <a:pt x="177" y="89"/>
                    </a:lnTo>
                    <a:lnTo>
                      <a:pt x="183" y="85"/>
                    </a:lnTo>
                    <a:lnTo>
                      <a:pt x="189" y="81"/>
                    </a:lnTo>
                    <a:lnTo>
                      <a:pt x="195" y="77"/>
                    </a:lnTo>
                    <a:lnTo>
                      <a:pt x="201" y="72"/>
                    </a:lnTo>
                    <a:lnTo>
                      <a:pt x="206" y="68"/>
                    </a:lnTo>
                    <a:lnTo>
                      <a:pt x="210" y="63"/>
                    </a:lnTo>
                    <a:lnTo>
                      <a:pt x="213" y="58"/>
                    </a:lnTo>
                    <a:lnTo>
                      <a:pt x="0" y="6"/>
                    </a:lnTo>
                    <a:lnTo>
                      <a:pt x="16" y="0"/>
                    </a:lnTo>
                    <a:lnTo>
                      <a:pt x="328" y="78"/>
                    </a:lnTo>
                    <a:lnTo>
                      <a:pt x="315" y="85"/>
                    </a:lnTo>
                    <a:lnTo>
                      <a:pt x="225" y="61"/>
                    </a:lnTo>
                    <a:lnTo>
                      <a:pt x="225" y="62"/>
                    </a:lnTo>
                    <a:lnTo>
                      <a:pt x="224" y="63"/>
                    </a:lnTo>
                    <a:lnTo>
                      <a:pt x="223" y="64"/>
                    </a:lnTo>
                    <a:lnTo>
                      <a:pt x="221" y="66"/>
                    </a:lnTo>
                    <a:lnTo>
                      <a:pt x="218" y="69"/>
                    </a:lnTo>
                    <a:lnTo>
                      <a:pt x="215" y="71"/>
                    </a:lnTo>
                    <a:lnTo>
                      <a:pt x="212" y="75"/>
                    </a:lnTo>
                    <a:lnTo>
                      <a:pt x="207" y="78"/>
                    </a:lnTo>
                    <a:lnTo>
                      <a:pt x="202" y="82"/>
                    </a:lnTo>
                    <a:lnTo>
                      <a:pt x="196" y="86"/>
                    </a:lnTo>
                    <a:lnTo>
                      <a:pt x="189" y="90"/>
                    </a:lnTo>
                    <a:lnTo>
                      <a:pt x="182" y="94"/>
                    </a:lnTo>
                    <a:lnTo>
                      <a:pt x="174" y="98"/>
                    </a:lnTo>
                    <a:lnTo>
                      <a:pt x="165" y="102"/>
                    </a:lnTo>
                    <a:lnTo>
                      <a:pt x="155" y="106"/>
                    </a:lnTo>
                    <a:lnTo>
                      <a:pt x="144" y="110"/>
                    </a:lnTo>
                    <a:lnTo>
                      <a:pt x="139" y="10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0" name="Freeform 102"/>
              <p:cNvSpPr>
                <a:spLocks/>
              </p:cNvSpPr>
              <p:nvPr/>
            </p:nvSpPr>
            <p:spPr bwMode="auto">
              <a:xfrm>
                <a:off x="715" y="3616"/>
                <a:ext cx="335" cy="99"/>
              </a:xfrm>
              <a:custGeom>
                <a:avLst/>
                <a:gdLst>
                  <a:gd name="T0" fmla="*/ 0 w 335"/>
                  <a:gd name="T1" fmla="*/ 0 h 99"/>
                  <a:gd name="T2" fmla="*/ 327 w 335"/>
                  <a:gd name="T3" fmla="*/ 98 h 99"/>
                  <a:gd name="T4" fmla="*/ 334 w 335"/>
                  <a:gd name="T5" fmla="*/ 98 h 99"/>
                  <a:gd name="T6" fmla="*/ 10 w 335"/>
                  <a:gd name="T7" fmla="*/ 0 h 99"/>
                  <a:gd name="T8" fmla="*/ 0 w 335"/>
                  <a:gd name="T9" fmla="*/ 0 h 99"/>
                  <a:gd name="T10" fmla="*/ 0 60000 65536"/>
                  <a:gd name="T11" fmla="*/ 0 60000 65536"/>
                  <a:gd name="T12" fmla="*/ 0 60000 65536"/>
                  <a:gd name="T13" fmla="*/ 0 60000 65536"/>
                  <a:gd name="T14" fmla="*/ 0 60000 65536"/>
                  <a:gd name="T15" fmla="*/ 0 w 335"/>
                  <a:gd name="T16" fmla="*/ 0 h 99"/>
                  <a:gd name="T17" fmla="*/ 335 w 335"/>
                  <a:gd name="T18" fmla="*/ 99 h 99"/>
                </a:gdLst>
                <a:ahLst/>
                <a:cxnLst>
                  <a:cxn ang="T10">
                    <a:pos x="T0" y="T1"/>
                  </a:cxn>
                  <a:cxn ang="T11">
                    <a:pos x="T2" y="T3"/>
                  </a:cxn>
                  <a:cxn ang="T12">
                    <a:pos x="T4" y="T5"/>
                  </a:cxn>
                  <a:cxn ang="T13">
                    <a:pos x="T6" y="T7"/>
                  </a:cxn>
                  <a:cxn ang="T14">
                    <a:pos x="T8" y="T9"/>
                  </a:cxn>
                </a:cxnLst>
                <a:rect l="T15" t="T16" r="T17" b="T18"/>
                <a:pathLst>
                  <a:path w="335" h="99">
                    <a:moveTo>
                      <a:pt x="0" y="0"/>
                    </a:moveTo>
                    <a:lnTo>
                      <a:pt x="327" y="98"/>
                    </a:lnTo>
                    <a:lnTo>
                      <a:pt x="334" y="98"/>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1" name="Freeform 103"/>
              <p:cNvSpPr>
                <a:spLocks/>
              </p:cNvSpPr>
              <p:nvPr/>
            </p:nvSpPr>
            <p:spPr bwMode="auto">
              <a:xfrm>
                <a:off x="771" y="3603"/>
                <a:ext cx="331" cy="88"/>
              </a:xfrm>
              <a:custGeom>
                <a:avLst/>
                <a:gdLst>
                  <a:gd name="T0" fmla="*/ 0 w 331"/>
                  <a:gd name="T1" fmla="*/ 0 h 88"/>
                  <a:gd name="T2" fmla="*/ 323 w 331"/>
                  <a:gd name="T3" fmla="*/ 87 h 88"/>
                  <a:gd name="T4" fmla="*/ 330 w 331"/>
                  <a:gd name="T5" fmla="*/ 87 h 88"/>
                  <a:gd name="T6" fmla="*/ 10 w 331"/>
                  <a:gd name="T7" fmla="*/ 0 h 88"/>
                  <a:gd name="T8" fmla="*/ 0 w 331"/>
                  <a:gd name="T9" fmla="*/ 0 h 88"/>
                  <a:gd name="T10" fmla="*/ 0 60000 65536"/>
                  <a:gd name="T11" fmla="*/ 0 60000 65536"/>
                  <a:gd name="T12" fmla="*/ 0 60000 65536"/>
                  <a:gd name="T13" fmla="*/ 0 60000 65536"/>
                  <a:gd name="T14" fmla="*/ 0 60000 65536"/>
                  <a:gd name="T15" fmla="*/ 0 w 331"/>
                  <a:gd name="T16" fmla="*/ 0 h 88"/>
                  <a:gd name="T17" fmla="*/ 331 w 331"/>
                  <a:gd name="T18" fmla="*/ 88 h 88"/>
                </a:gdLst>
                <a:ahLst/>
                <a:cxnLst>
                  <a:cxn ang="T10">
                    <a:pos x="T0" y="T1"/>
                  </a:cxn>
                  <a:cxn ang="T11">
                    <a:pos x="T2" y="T3"/>
                  </a:cxn>
                  <a:cxn ang="T12">
                    <a:pos x="T4" y="T5"/>
                  </a:cxn>
                  <a:cxn ang="T13">
                    <a:pos x="T6" y="T7"/>
                  </a:cxn>
                  <a:cxn ang="T14">
                    <a:pos x="T8" y="T9"/>
                  </a:cxn>
                </a:cxnLst>
                <a:rect l="T15" t="T16" r="T17" b="T18"/>
                <a:pathLst>
                  <a:path w="331" h="88">
                    <a:moveTo>
                      <a:pt x="0" y="0"/>
                    </a:moveTo>
                    <a:lnTo>
                      <a:pt x="323" y="87"/>
                    </a:lnTo>
                    <a:lnTo>
                      <a:pt x="330" y="87"/>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2" name="Freeform 104"/>
              <p:cNvSpPr>
                <a:spLocks/>
              </p:cNvSpPr>
              <p:nvPr/>
            </p:nvSpPr>
            <p:spPr bwMode="auto">
              <a:xfrm>
                <a:off x="744" y="3607"/>
                <a:ext cx="333" cy="98"/>
              </a:xfrm>
              <a:custGeom>
                <a:avLst/>
                <a:gdLst>
                  <a:gd name="T0" fmla="*/ 0 w 333"/>
                  <a:gd name="T1" fmla="*/ 0 h 98"/>
                  <a:gd name="T2" fmla="*/ 326 w 333"/>
                  <a:gd name="T3" fmla="*/ 97 h 98"/>
                  <a:gd name="T4" fmla="*/ 332 w 333"/>
                  <a:gd name="T5" fmla="*/ 95 h 98"/>
                  <a:gd name="T6" fmla="*/ 9 w 333"/>
                  <a:gd name="T7" fmla="*/ 0 h 98"/>
                  <a:gd name="T8" fmla="*/ 0 w 333"/>
                  <a:gd name="T9" fmla="*/ 0 h 98"/>
                  <a:gd name="T10" fmla="*/ 0 60000 65536"/>
                  <a:gd name="T11" fmla="*/ 0 60000 65536"/>
                  <a:gd name="T12" fmla="*/ 0 60000 65536"/>
                  <a:gd name="T13" fmla="*/ 0 60000 65536"/>
                  <a:gd name="T14" fmla="*/ 0 60000 65536"/>
                  <a:gd name="T15" fmla="*/ 0 w 333"/>
                  <a:gd name="T16" fmla="*/ 0 h 98"/>
                  <a:gd name="T17" fmla="*/ 333 w 333"/>
                  <a:gd name="T18" fmla="*/ 98 h 98"/>
                </a:gdLst>
                <a:ahLst/>
                <a:cxnLst>
                  <a:cxn ang="T10">
                    <a:pos x="T0" y="T1"/>
                  </a:cxn>
                  <a:cxn ang="T11">
                    <a:pos x="T2" y="T3"/>
                  </a:cxn>
                  <a:cxn ang="T12">
                    <a:pos x="T4" y="T5"/>
                  </a:cxn>
                  <a:cxn ang="T13">
                    <a:pos x="T6" y="T7"/>
                  </a:cxn>
                  <a:cxn ang="T14">
                    <a:pos x="T8" y="T9"/>
                  </a:cxn>
                </a:cxnLst>
                <a:rect l="T15" t="T16" r="T17" b="T18"/>
                <a:pathLst>
                  <a:path w="333" h="98">
                    <a:moveTo>
                      <a:pt x="0" y="0"/>
                    </a:moveTo>
                    <a:lnTo>
                      <a:pt x="326" y="97"/>
                    </a:lnTo>
                    <a:lnTo>
                      <a:pt x="332" y="95"/>
                    </a:lnTo>
                    <a:lnTo>
                      <a:pt x="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66" name="Group 112"/>
            <p:cNvGrpSpPr>
              <a:grpSpLocks/>
            </p:cNvGrpSpPr>
            <p:nvPr/>
          </p:nvGrpSpPr>
          <p:grpSpPr bwMode="auto">
            <a:xfrm>
              <a:off x="812" y="3053"/>
              <a:ext cx="409" cy="568"/>
              <a:chOff x="812" y="3053"/>
              <a:chExt cx="409" cy="568"/>
            </a:xfrm>
          </p:grpSpPr>
          <p:sp>
            <p:nvSpPr>
              <p:cNvPr id="68" name="Rectangle 106"/>
              <p:cNvSpPr>
                <a:spLocks noChangeArrowheads="1"/>
              </p:cNvSpPr>
              <p:nvPr/>
            </p:nvSpPr>
            <p:spPr bwMode="auto">
              <a:xfrm>
                <a:off x="838" y="3072"/>
                <a:ext cx="383" cy="549"/>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69" name="Rectangle 107"/>
              <p:cNvSpPr>
                <a:spLocks noChangeArrowheads="1"/>
              </p:cNvSpPr>
              <p:nvPr/>
            </p:nvSpPr>
            <p:spPr bwMode="auto">
              <a:xfrm>
                <a:off x="815" y="3053"/>
                <a:ext cx="383" cy="549"/>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0" name="Line 108"/>
              <p:cNvSpPr>
                <a:spLocks noChangeShapeType="1"/>
              </p:cNvSpPr>
              <p:nvPr/>
            </p:nvSpPr>
            <p:spPr bwMode="auto">
              <a:xfrm>
                <a:off x="814" y="3168"/>
                <a:ext cx="385"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1" name="Line 109"/>
              <p:cNvSpPr>
                <a:spLocks noChangeShapeType="1"/>
              </p:cNvSpPr>
              <p:nvPr/>
            </p:nvSpPr>
            <p:spPr bwMode="auto">
              <a:xfrm>
                <a:off x="819" y="3289"/>
                <a:ext cx="39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2" name="Line 110"/>
              <p:cNvSpPr>
                <a:spLocks noChangeShapeType="1"/>
              </p:cNvSpPr>
              <p:nvPr/>
            </p:nvSpPr>
            <p:spPr bwMode="auto">
              <a:xfrm>
                <a:off x="813" y="3400"/>
                <a:ext cx="39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3" name="Line 111"/>
              <p:cNvSpPr>
                <a:spLocks noChangeShapeType="1"/>
              </p:cNvSpPr>
              <p:nvPr/>
            </p:nvSpPr>
            <p:spPr bwMode="auto">
              <a:xfrm>
                <a:off x="812" y="3501"/>
                <a:ext cx="386"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67" name="Rectangle 113"/>
            <p:cNvSpPr>
              <a:spLocks noChangeArrowheads="1"/>
            </p:cNvSpPr>
            <p:nvPr/>
          </p:nvSpPr>
          <p:spPr bwMode="auto">
            <a:xfrm>
              <a:off x="814" y="2854"/>
              <a:ext cx="39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ea typeface="宋体" panose="02010600030101010101" pitchFamily="2" charset="-122"/>
                </a:rPr>
                <a:t>Host D</a:t>
              </a:r>
            </a:p>
          </p:txBody>
        </p:sp>
      </p:grpSp>
      <p:sp>
        <p:nvSpPr>
          <p:cNvPr id="113" name="Line 115"/>
          <p:cNvSpPr>
            <a:spLocks noChangeShapeType="1"/>
          </p:cNvSpPr>
          <p:nvPr/>
        </p:nvSpPr>
        <p:spPr bwMode="auto">
          <a:xfrm flipH="1">
            <a:off x="5524500" y="4637088"/>
            <a:ext cx="723900" cy="15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4" name="Line 116"/>
          <p:cNvSpPr>
            <a:spLocks noChangeShapeType="1"/>
          </p:cNvSpPr>
          <p:nvPr/>
        </p:nvSpPr>
        <p:spPr bwMode="auto">
          <a:xfrm flipH="1" flipV="1">
            <a:off x="7304088" y="4656138"/>
            <a:ext cx="779462" cy="952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5" name="Line 117"/>
          <p:cNvSpPr>
            <a:spLocks noChangeShapeType="1"/>
          </p:cNvSpPr>
          <p:nvPr/>
        </p:nvSpPr>
        <p:spPr bwMode="auto">
          <a:xfrm flipH="1">
            <a:off x="7248525" y="4227513"/>
            <a:ext cx="1296988" cy="12954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6" name="Line 118"/>
          <p:cNvSpPr>
            <a:spLocks noChangeShapeType="1"/>
          </p:cNvSpPr>
          <p:nvPr/>
        </p:nvSpPr>
        <p:spPr bwMode="auto">
          <a:xfrm flipH="1">
            <a:off x="8504238" y="4246563"/>
            <a:ext cx="43973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17" name="Group 158"/>
          <p:cNvGrpSpPr>
            <a:grpSpLocks/>
          </p:cNvGrpSpPr>
          <p:nvPr/>
        </p:nvGrpSpPr>
        <p:grpSpPr bwMode="auto">
          <a:xfrm>
            <a:off x="8589963" y="3609975"/>
            <a:ext cx="982662" cy="903288"/>
            <a:chOff x="4353" y="2075"/>
            <a:chExt cx="619" cy="569"/>
          </a:xfrm>
        </p:grpSpPr>
        <p:sp>
          <p:nvSpPr>
            <p:cNvPr id="118" name="Freeform 119"/>
            <p:cNvSpPr>
              <a:spLocks/>
            </p:cNvSpPr>
            <p:nvPr/>
          </p:nvSpPr>
          <p:spPr bwMode="auto">
            <a:xfrm>
              <a:off x="4353" y="2120"/>
              <a:ext cx="619" cy="524"/>
            </a:xfrm>
            <a:custGeom>
              <a:avLst/>
              <a:gdLst>
                <a:gd name="T0" fmla="*/ 174 w 619"/>
                <a:gd name="T1" fmla="*/ 37 h 524"/>
                <a:gd name="T2" fmla="*/ 176 w 619"/>
                <a:gd name="T3" fmla="*/ 37 h 524"/>
                <a:gd name="T4" fmla="*/ 179 w 619"/>
                <a:gd name="T5" fmla="*/ 36 h 524"/>
                <a:gd name="T6" fmla="*/ 185 w 619"/>
                <a:gd name="T7" fmla="*/ 33 h 524"/>
                <a:gd name="T8" fmla="*/ 194 w 619"/>
                <a:gd name="T9" fmla="*/ 31 h 524"/>
                <a:gd name="T10" fmla="*/ 205 w 619"/>
                <a:gd name="T11" fmla="*/ 28 h 524"/>
                <a:gd name="T12" fmla="*/ 219 w 619"/>
                <a:gd name="T13" fmla="*/ 24 h 524"/>
                <a:gd name="T14" fmla="*/ 236 w 619"/>
                <a:gd name="T15" fmla="*/ 21 h 524"/>
                <a:gd name="T16" fmla="*/ 255 w 619"/>
                <a:gd name="T17" fmla="*/ 17 h 524"/>
                <a:gd name="T18" fmla="*/ 276 w 619"/>
                <a:gd name="T19" fmla="*/ 13 h 524"/>
                <a:gd name="T20" fmla="*/ 300 w 619"/>
                <a:gd name="T21" fmla="*/ 10 h 524"/>
                <a:gd name="T22" fmla="*/ 327 w 619"/>
                <a:gd name="T23" fmla="*/ 7 h 524"/>
                <a:gd name="T24" fmla="*/ 356 w 619"/>
                <a:gd name="T25" fmla="*/ 4 h 524"/>
                <a:gd name="T26" fmla="*/ 388 w 619"/>
                <a:gd name="T27" fmla="*/ 2 h 524"/>
                <a:gd name="T28" fmla="*/ 423 w 619"/>
                <a:gd name="T29" fmla="*/ 0 h 524"/>
                <a:gd name="T30" fmla="*/ 460 w 619"/>
                <a:gd name="T31" fmla="*/ 0 h 524"/>
                <a:gd name="T32" fmla="*/ 500 w 619"/>
                <a:gd name="T33" fmla="*/ 0 h 524"/>
                <a:gd name="T34" fmla="*/ 517 w 619"/>
                <a:gd name="T35" fmla="*/ 72 h 524"/>
                <a:gd name="T36" fmla="*/ 523 w 619"/>
                <a:gd name="T37" fmla="*/ 75 h 524"/>
                <a:gd name="T38" fmla="*/ 537 w 619"/>
                <a:gd name="T39" fmla="*/ 85 h 524"/>
                <a:gd name="T40" fmla="*/ 552 w 619"/>
                <a:gd name="T41" fmla="*/ 102 h 524"/>
                <a:gd name="T42" fmla="*/ 561 w 619"/>
                <a:gd name="T43" fmla="*/ 126 h 524"/>
                <a:gd name="T44" fmla="*/ 597 w 619"/>
                <a:gd name="T45" fmla="*/ 293 h 524"/>
                <a:gd name="T46" fmla="*/ 612 w 619"/>
                <a:gd name="T47" fmla="*/ 361 h 524"/>
                <a:gd name="T48" fmla="*/ 614 w 619"/>
                <a:gd name="T49" fmla="*/ 367 h 524"/>
                <a:gd name="T50" fmla="*/ 618 w 619"/>
                <a:gd name="T51" fmla="*/ 380 h 524"/>
                <a:gd name="T52" fmla="*/ 617 w 619"/>
                <a:gd name="T53" fmla="*/ 400 h 524"/>
                <a:gd name="T54" fmla="*/ 609 w 619"/>
                <a:gd name="T55" fmla="*/ 426 h 524"/>
                <a:gd name="T56" fmla="*/ 0 w 619"/>
                <a:gd name="T57" fmla="*/ 410 h 524"/>
                <a:gd name="T58" fmla="*/ 61 w 619"/>
                <a:gd name="T59" fmla="*/ 377 h 524"/>
                <a:gd name="T60" fmla="*/ 61 w 619"/>
                <a:gd name="T61" fmla="*/ 72 h 524"/>
                <a:gd name="T62" fmla="*/ 64 w 619"/>
                <a:gd name="T63" fmla="*/ 70 h 524"/>
                <a:gd name="T64" fmla="*/ 70 w 619"/>
                <a:gd name="T65" fmla="*/ 66 h 524"/>
                <a:gd name="T66" fmla="*/ 79 w 619"/>
                <a:gd name="T67" fmla="*/ 62 h 524"/>
                <a:gd name="T68" fmla="*/ 91 w 619"/>
                <a:gd name="T69" fmla="*/ 58 h 524"/>
                <a:gd name="T70" fmla="*/ 105 w 619"/>
                <a:gd name="T71" fmla="*/ 56 h 524"/>
                <a:gd name="T72" fmla="*/ 122 w 619"/>
                <a:gd name="T73" fmla="*/ 56 h 524"/>
                <a:gd name="T74" fmla="*/ 142 w 619"/>
                <a:gd name="T75" fmla="*/ 59 h 524"/>
                <a:gd name="T76" fmla="*/ 167 w 619"/>
                <a:gd name="T77" fmla="*/ 69 h 5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9"/>
                <a:gd name="T118" fmla="*/ 0 h 524"/>
                <a:gd name="T119" fmla="*/ 619 w 619"/>
                <a:gd name="T120" fmla="*/ 524 h 5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9" h="524">
                  <a:moveTo>
                    <a:pt x="167" y="69"/>
                  </a:moveTo>
                  <a:lnTo>
                    <a:pt x="174" y="37"/>
                  </a:lnTo>
                  <a:lnTo>
                    <a:pt x="176" y="37"/>
                  </a:lnTo>
                  <a:lnTo>
                    <a:pt x="177" y="36"/>
                  </a:lnTo>
                  <a:lnTo>
                    <a:pt x="179" y="36"/>
                  </a:lnTo>
                  <a:lnTo>
                    <a:pt x="182" y="35"/>
                  </a:lnTo>
                  <a:lnTo>
                    <a:pt x="185" y="33"/>
                  </a:lnTo>
                  <a:lnTo>
                    <a:pt x="189" y="32"/>
                  </a:lnTo>
                  <a:lnTo>
                    <a:pt x="194" y="31"/>
                  </a:lnTo>
                  <a:lnTo>
                    <a:pt x="199" y="29"/>
                  </a:lnTo>
                  <a:lnTo>
                    <a:pt x="205" y="28"/>
                  </a:lnTo>
                  <a:lnTo>
                    <a:pt x="212" y="26"/>
                  </a:lnTo>
                  <a:lnTo>
                    <a:pt x="219" y="24"/>
                  </a:lnTo>
                  <a:lnTo>
                    <a:pt x="227" y="23"/>
                  </a:lnTo>
                  <a:lnTo>
                    <a:pt x="236" y="21"/>
                  </a:lnTo>
                  <a:lnTo>
                    <a:pt x="245" y="19"/>
                  </a:lnTo>
                  <a:lnTo>
                    <a:pt x="255" y="17"/>
                  </a:lnTo>
                  <a:lnTo>
                    <a:pt x="265" y="15"/>
                  </a:lnTo>
                  <a:lnTo>
                    <a:pt x="276" y="13"/>
                  </a:lnTo>
                  <a:lnTo>
                    <a:pt x="288" y="12"/>
                  </a:lnTo>
                  <a:lnTo>
                    <a:pt x="300" y="10"/>
                  </a:lnTo>
                  <a:lnTo>
                    <a:pt x="313" y="8"/>
                  </a:lnTo>
                  <a:lnTo>
                    <a:pt x="327" y="7"/>
                  </a:lnTo>
                  <a:lnTo>
                    <a:pt x="341" y="5"/>
                  </a:lnTo>
                  <a:lnTo>
                    <a:pt x="356" y="4"/>
                  </a:lnTo>
                  <a:lnTo>
                    <a:pt x="372" y="3"/>
                  </a:lnTo>
                  <a:lnTo>
                    <a:pt x="388" y="2"/>
                  </a:lnTo>
                  <a:lnTo>
                    <a:pt x="405" y="1"/>
                  </a:lnTo>
                  <a:lnTo>
                    <a:pt x="423" y="0"/>
                  </a:lnTo>
                  <a:lnTo>
                    <a:pt x="441" y="0"/>
                  </a:lnTo>
                  <a:lnTo>
                    <a:pt x="460" y="0"/>
                  </a:lnTo>
                  <a:lnTo>
                    <a:pt x="480" y="0"/>
                  </a:lnTo>
                  <a:lnTo>
                    <a:pt x="500" y="0"/>
                  </a:lnTo>
                  <a:lnTo>
                    <a:pt x="522" y="13"/>
                  </a:lnTo>
                  <a:lnTo>
                    <a:pt x="517" y="72"/>
                  </a:lnTo>
                  <a:lnTo>
                    <a:pt x="519" y="73"/>
                  </a:lnTo>
                  <a:lnTo>
                    <a:pt x="523" y="75"/>
                  </a:lnTo>
                  <a:lnTo>
                    <a:pt x="529" y="79"/>
                  </a:lnTo>
                  <a:lnTo>
                    <a:pt x="537" y="85"/>
                  </a:lnTo>
                  <a:lnTo>
                    <a:pt x="545" y="92"/>
                  </a:lnTo>
                  <a:lnTo>
                    <a:pt x="552" y="102"/>
                  </a:lnTo>
                  <a:lnTo>
                    <a:pt x="558" y="113"/>
                  </a:lnTo>
                  <a:lnTo>
                    <a:pt x="561" y="126"/>
                  </a:lnTo>
                  <a:lnTo>
                    <a:pt x="611" y="172"/>
                  </a:lnTo>
                  <a:lnTo>
                    <a:pt x="597" y="293"/>
                  </a:lnTo>
                  <a:lnTo>
                    <a:pt x="517" y="333"/>
                  </a:lnTo>
                  <a:lnTo>
                    <a:pt x="612" y="361"/>
                  </a:lnTo>
                  <a:lnTo>
                    <a:pt x="613" y="363"/>
                  </a:lnTo>
                  <a:lnTo>
                    <a:pt x="614" y="367"/>
                  </a:lnTo>
                  <a:lnTo>
                    <a:pt x="616" y="372"/>
                  </a:lnTo>
                  <a:lnTo>
                    <a:pt x="618" y="380"/>
                  </a:lnTo>
                  <a:lnTo>
                    <a:pt x="618" y="389"/>
                  </a:lnTo>
                  <a:lnTo>
                    <a:pt x="617" y="400"/>
                  </a:lnTo>
                  <a:lnTo>
                    <a:pt x="614" y="413"/>
                  </a:lnTo>
                  <a:lnTo>
                    <a:pt x="609" y="426"/>
                  </a:lnTo>
                  <a:lnTo>
                    <a:pt x="358" y="523"/>
                  </a:lnTo>
                  <a:lnTo>
                    <a:pt x="0" y="410"/>
                  </a:lnTo>
                  <a:lnTo>
                    <a:pt x="6" y="396"/>
                  </a:lnTo>
                  <a:lnTo>
                    <a:pt x="61" y="377"/>
                  </a:lnTo>
                  <a:lnTo>
                    <a:pt x="61" y="72"/>
                  </a:lnTo>
                  <a:lnTo>
                    <a:pt x="62" y="71"/>
                  </a:lnTo>
                  <a:lnTo>
                    <a:pt x="64" y="70"/>
                  </a:lnTo>
                  <a:lnTo>
                    <a:pt x="67" y="68"/>
                  </a:lnTo>
                  <a:lnTo>
                    <a:pt x="70" y="66"/>
                  </a:lnTo>
                  <a:lnTo>
                    <a:pt x="74" y="64"/>
                  </a:lnTo>
                  <a:lnTo>
                    <a:pt x="79" y="62"/>
                  </a:lnTo>
                  <a:lnTo>
                    <a:pt x="85" y="60"/>
                  </a:lnTo>
                  <a:lnTo>
                    <a:pt x="91" y="58"/>
                  </a:lnTo>
                  <a:lnTo>
                    <a:pt x="98" y="57"/>
                  </a:lnTo>
                  <a:lnTo>
                    <a:pt x="105" y="56"/>
                  </a:lnTo>
                  <a:lnTo>
                    <a:pt x="113" y="56"/>
                  </a:lnTo>
                  <a:lnTo>
                    <a:pt x="122" y="56"/>
                  </a:lnTo>
                  <a:lnTo>
                    <a:pt x="131" y="57"/>
                  </a:lnTo>
                  <a:lnTo>
                    <a:pt x="142" y="59"/>
                  </a:lnTo>
                  <a:lnTo>
                    <a:pt x="152" y="62"/>
                  </a:lnTo>
                  <a:lnTo>
                    <a:pt x="167" y="69"/>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9" name="Freeform 120"/>
            <p:cNvSpPr>
              <a:spLocks/>
            </p:cNvSpPr>
            <p:nvPr/>
          </p:nvSpPr>
          <p:spPr bwMode="auto">
            <a:xfrm>
              <a:off x="4567" y="2109"/>
              <a:ext cx="200" cy="228"/>
            </a:xfrm>
            <a:custGeom>
              <a:avLst/>
              <a:gdLst>
                <a:gd name="T0" fmla="*/ 197 w 200"/>
                <a:gd name="T1" fmla="*/ 8 h 228"/>
                <a:gd name="T2" fmla="*/ 197 w 200"/>
                <a:gd name="T3" fmla="*/ 8 h 228"/>
                <a:gd name="T4" fmla="*/ 193 w 200"/>
                <a:gd name="T5" fmla="*/ 7 h 228"/>
                <a:gd name="T6" fmla="*/ 188 w 200"/>
                <a:gd name="T7" fmla="*/ 6 h 228"/>
                <a:gd name="T8" fmla="*/ 181 w 200"/>
                <a:gd name="T9" fmla="*/ 5 h 228"/>
                <a:gd name="T10" fmla="*/ 173 w 200"/>
                <a:gd name="T11" fmla="*/ 3 h 228"/>
                <a:gd name="T12" fmla="*/ 163 w 200"/>
                <a:gd name="T13" fmla="*/ 2 h 228"/>
                <a:gd name="T14" fmla="*/ 152 w 200"/>
                <a:gd name="T15" fmla="*/ 1 h 228"/>
                <a:gd name="T16" fmla="*/ 140 w 200"/>
                <a:gd name="T17" fmla="*/ 0 h 228"/>
                <a:gd name="T18" fmla="*/ 126 w 200"/>
                <a:gd name="T19" fmla="*/ 0 h 228"/>
                <a:gd name="T20" fmla="*/ 111 w 200"/>
                <a:gd name="T21" fmla="*/ 1 h 228"/>
                <a:gd name="T22" fmla="*/ 96 w 200"/>
                <a:gd name="T23" fmla="*/ 2 h 228"/>
                <a:gd name="T24" fmla="*/ 80 w 200"/>
                <a:gd name="T25" fmla="*/ 5 h 228"/>
                <a:gd name="T26" fmla="*/ 64 w 200"/>
                <a:gd name="T27" fmla="*/ 8 h 228"/>
                <a:gd name="T28" fmla="*/ 47 w 200"/>
                <a:gd name="T29" fmla="*/ 13 h 228"/>
                <a:gd name="T30" fmla="*/ 30 w 200"/>
                <a:gd name="T31" fmla="*/ 19 h 228"/>
                <a:gd name="T32" fmla="*/ 13 w 200"/>
                <a:gd name="T33" fmla="*/ 27 h 228"/>
                <a:gd name="T34" fmla="*/ 12 w 200"/>
                <a:gd name="T35" fmla="*/ 31 h 228"/>
                <a:gd name="T36" fmla="*/ 9 w 200"/>
                <a:gd name="T37" fmla="*/ 44 h 228"/>
                <a:gd name="T38" fmla="*/ 5 w 200"/>
                <a:gd name="T39" fmla="*/ 63 h 228"/>
                <a:gd name="T40" fmla="*/ 2 w 200"/>
                <a:gd name="T41" fmla="*/ 87 h 228"/>
                <a:gd name="T42" fmla="*/ 0 w 200"/>
                <a:gd name="T43" fmla="*/ 117 h 228"/>
                <a:gd name="T44" fmla="*/ 2 w 200"/>
                <a:gd name="T45" fmla="*/ 149 h 228"/>
                <a:gd name="T46" fmla="*/ 6 w 200"/>
                <a:gd name="T47" fmla="*/ 185 h 228"/>
                <a:gd name="T48" fmla="*/ 17 w 200"/>
                <a:gd name="T49" fmla="*/ 221 h 228"/>
                <a:gd name="T50" fmla="*/ 18 w 200"/>
                <a:gd name="T51" fmla="*/ 221 h 228"/>
                <a:gd name="T52" fmla="*/ 20 w 200"/>
                <a:gd name="T53" fmla="*/ 221 h 228"/>
                <a:gd name="T54" fmla="*/ 24 w 200"/>
                <a:gd name="T55" fmla="*/ 220 h 228"/>
                <a:gd name="T56" fmla="*/ 30 w 200"/>
                <a:gd name="T57" fmla="*/ 220 h 228"/>
                <a:gd name="T58" fmla="*/ 38 w 200"/>
                <a:gd name="T59" fmla="*/ 219 h 228"/>
                <a:gd name="T60" fmla="*/ 47 w 200"/>
                <a:gd name="T61" fmla="*/ 219 h 228"/>
                <a:gd name="T62" fmla="*/ 58 w 200"/>
                <a:gd name="T63" fmla="*/ 218 h 228"/>
                <a:gd name="T64" fmla="*/ 69 w 200"/>
                <a:gd name="T65" fmla="*/ 218 h 228"/>
                <a:gd name="T66" fmla="*/ 82 w 200"/>
                <a:gd name="T67" fmla="*/ 218 h 228"/>
                <a:gd name="T68" fmla="*/ 96 w 200"/>
                <a:gd name="T69" fmla="*/ 218 h 228"/>
                <a:gd name="T70" fmla="*/ 111 w 200"/>
                <a:gd name="T71" fmla="*/ 218 h 228"/>
                <a:gd name="T72" fmla="*/ 127 w 200"/>
                <a:gd name="T73" fmla="*/ 219 h 228"/>
                <a:gd name="T74" fmla="*/ 144 w 200"/>
                <a:gd name="T75" fmla="*/ 220 h 228"/>
                <a:gd name="T76" fmla="*/ 162 w 200"/>
                <a:gd name="T77" fmla="*/ 222 h 228"/>
                <a:gd name="T78" fmla="*/ 180 w 200"/>
                <a:gd name="T79" fmla="*/ 224 h 228"/>
                <a:gd name="T80" fmla="*/ 199 w 200"/>
                <a:gd name="T81" fmla="*/ 227 h 228"/>
                <a:gd name="T82" fmla="*/ 198 w 200"/>
                <a:gd name="T83" fmla="*/ 220 h 228"/>
                <a:gd name="T84" fmla="*/ 196 w 200"/>
                <a:gd name="T85" fmla="*/ 202 h 228"/>
                <a:gd name="T86" fmla="*/ 193 w 200"/>
                <a:gd name="T87" fmla="*/ 175 h 228"/>
                <a:gd name="T88" fmla="*/ 191 w 200"/>
                <a:gd name="T89" fmla="*/ 143 h 228"/>
                <a:gd name="T90" fmla="*/ 189 w 200"/>
                <a:gd name="T91" fmla="*/ 107 h 228"/>
                <a:gd name="T92" fmla="*/ 189 w 200"/>
                <a:gd name="T93" fmla="*/ 71 h 228"/>
                <a:gd name="T94" fmla="*/ 192 w 200"/>
                <a:gd name="T95" fmla="*/ 37 h 228"/>
                <a:gd name="T96" fmla="*/ 197 w 200"/>
                <a:gd name="T97" fmla="*/ 8 h 2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0"/>
                <a:gd name="T148" fmla="*/ 0 h 228"/>
                <a:gd name="T149" fmla="*/ 200 w 200"/>
                <a:gd name="T150" fmla="*/ 228 h 2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0" h="228">
                  <a:moveTo>
                    <a:pt x="197" y="8"/>
                  </a:moveTo>
                  <a:lnTo>
                    <a:pt x="197" y="8"/>
                  </a:lnTo>
                  <a:lnTo>
                    <a:pt x="193" y="7"/>
                  </a:lnTo>
                  <a:lnTo>
                    <a:pt x="188" y="6"/>
                  </a:lnTo>
                  <a:lnTo>
                    <a:pt x="181" y="5"/>
                  </a:lnTo>
                  <a:lnTo>
                    <a:pt x="173" y="3"/>
                  </a:lnTo>
                  <a:lnTo>
                    <a:pt x="163" y="2"/>
                  </a:lnTo>
                  <a:lnTo>
                    <a:pt x="152" y="1"/>
                  </a:lnTo>
                  <a:lnTo>
                    <a:pt x="140" y="0"/>
                  </a:lnTo>
                  <a:lnTo>
                    <a:pt x="126" y="0"/>
                  </a:lnTo>
                  <a:lnTo>
                    <a:pt x="111" y="1"/>
                  </a:lnTo>
                  <a:lnTo>
                    <a:pt x="96" y="2"/>
                  </a:lnTo>
                  <a:lnTo>
                    <a:pt x="80" y="5"/>
                  </a:lnTo>
                  <a:lnTo>
                    <a:pt x="64" y="8"/>
                  </a:lnTo>
                  <a:lnTo>
                    <a:pt x="47" y="13"/>
                  </a:lnTo>
                  <a:lnTo>
                    <a:pt x="30" y="19"/>
                  </a:lnTo>
                  <a:lnTo>
                    <a:pt x="13" y="27"/>
                  </a:lnTo>
                  <a:lnTo>
                    <a:pt x="12" y="31"/>
                  </a:lnTo>
                  <a:lnTo>
                    <a:pt x="9" y="44"/>
                  </a:lnTo>
                  <a:lnTo>
                    <a:pt x="5" y="63"/>
                  </a:lnTo>
                  <a:lnTo>
                    <a:pt x="2" y="87"/>
                  </a:lnTo>
                  <a:lnTo>
                    <a:pt x="0" y="117"/>
                  </a:lnTo>
                  <a:lnTo>
                    <a:pt x="2" y="149"/>
                  </a:lnTo>
                  <a:lnTo>
                    <a:pt x="6" y="185"/>
                  </a:lnTo>
                  <a:lnTo>
                    <a:pt x="17" y="221"/>
                  </a:lnTo>
                  <a:lnTo>
                    <a:pt x="18" y="221"/>
                  </a:lnTo>
                  <a:lnTo>
                    <a:pt x="20" y="221"/>
                  </a:lnTo>
                  <a:lnTo>
                    <a:pt x="24" y="220"/>
                  </a:lnTo>
                  <a:lnTo>
                    <a:pt x="30" y="220"/>
                  </a:lnTo>
                  <a:lnTo>
                    <a:pt x="38" y="219"/>
                  </a:lnTo>
                  <a:lnTo>
                    <a:pt x="47" y="219"/>
                  </a:lnTo>
                  <a:lnTo>
                    <a:pt x="58" y="218"/>
                  </a:lnTo>
                  <a:lnTo>
                    <a:pt x="69" y="218"/>
                  </a:lnTo>
                  <a:lnTo>
                    <a:pt x="82" y="218"/>
                  </a:lnTo>
                  <a:lnTo>
                    <a:pt x="96" y="218"/>
                  </a:lnTo>
                  <a:lnTo>
                    <a:pt x="111" y="218"/>
                  </a:lnTo>
                  <a:lnTo>
                    <a:pt x="127" y="219"/>
                  </a:lnTo>
                  <a:lnTo>
                    <a:pt x="144" y="220"/>
                  </a:lnTo>
                  <a:lnTo>
                    <a:pt x="162" y="222"/>
                  </a:lnTo>
                  <a:lnTo>
                    <a:pt x="180" y="224"/>
                  </a:lnTo>
                  <a:lnTo>
                    <a:pt x="199" y="227"/>
                  </a:lnTo>
                  <a:lnTo>
                    <a:pt x="198" y="220"/>
                  </a:lnTo>
                  <a:lnTo>
                    <a:pt x="196" y="202"/>
                  </a:lnTo>
                  <a:lnTo>
                    <a:pt x="193" y="175"/>
                  </a:lnTo>
                  <a:lnTo>
                    <a:pt x="191" y="143"/>
                  </a:lnTo>
                  <a:lnTo>
                    <a:pt x="189" y="107"/>
                  </a:lnTo>
                  <a:lnTo>
                    <a:pt x="189" y="71"/>
                  </a:lnTo>
                  <a:lnTo>
                    <a:pt x="192" y="37"/>
                  </a:lnTo>
                  <a:lnTo>
                    <a:pt x="197"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0" name="Freeform 121"/>
            <p:cNvSpPr>
              <a:spLocks/>
            </p:cNvSpPr>
            <p:nvPr/>
          </p:nvSpPr>
          <p:spPr bwMode="auto">
            <a:xfrm>
              <a:off x="4589" y="2171"/>
              <a:ext cx="328" cy="226"/>
            </a:xfrm>
            <a:custGeom>
              <a:avLst/>
              <a:gdLst>
                <a:gd name="T0" fmla="*/ 2 w 328"/>
                <a:gd name="T1" fmla="*/ 170 h 226"/>
                <a:gd name="T2" fmla="*/ 0 w 328"/>
                <a:gd name="T3" fmla="*/ 198 h 226"/>
                <a:gd name="T4" fmla="*/ 213 w 328"/>
                <a:gd name="T5" fmla="*/ 225 h 226"/>
                <a:gd name="T6" fmla="*/ 215 w 328"/>
                <a:gd name="T7" fmla="*/ 224 h 226"/>
                <a:gd name="T8" fmla="*/ 219 w 328"/>
                <a:gd name="T9" fmla="*/ 222 h 226"/>
                <a:gd name="T10" fmla="*/ 226 w 328"/>
                <a:gd name="T11" fmla="*/ 219 h 226"/>
                <a:gd name="T12" fmla="*/ 234 w 328"/>
                <a:gd name="T13" fmla="*/ 214 h 226"/>
                <a:gd name="T14" fmla="*/ 245 w 328"/>
                <a:gd name="T15" fmla="*/ 207 h 226"/>
                <a:gd name="T16" fmla="*/ 256 w 328"/>
                <a:gd name="T17" fmla="*/ 199 h 226"/>
                <a:gd name="T18" fmla="*/ 267 w 328"/>
                <a:gd name="T19" fmla="*/ 189 h 226"/>
                <a:gd name="T20" fmla="*/ 279 w 328"/>
                <a:gd name="T21" fmla="*/ 178 h 226"/>
                <a:gd name="T22" fmla="*/ 291 w 328"/>
                <a:gd name="T23" fmla="*/ 165 h 226"/>
                <a:gd name="T24" fmla="*/ 302 w 328"/>
                <a:gd name="T25" fmla="*/ 151 h 226"/>
                <a:gd name="T26" fmla="*/ 311 w 328"/>
                <a:gd name="T27" fmla="*/ 135 h 226"/>
                <a:gd name="T28" fmla="*/ 318 w 328"/>
                <a:gd name="T29" fmla="*/ 118 h 226"/>
                <a:gd name="T30" fmla="*/ 324 w 328"/>
                <a:gd name="T31" fmla="*/ 99 h 226"/>
                <a:gd name="T32" fmla="*/ 327 w 328"/>
                <a:gd name="T33" fmla="*/ 78 h 226"/>
                <a:gd name="T34" fmla="*/ 327 w 328"/>
                <a:gd name="T35" fmla="*/ 57 h 226"/>
                <a:gd name="T36" fmla="*/ 323 w 328"/>
                <a:gd name="T37" fmla="*/ 33 h 226"/>
                <a:gd name="T38" fmla="*/ 322 w 328"/>
                <a:gd name="T39" fmla="*/ 32 h 226"/>
                <a:gd name="T40" fmla="*/ 320 w 328"/>
                <a:gd name="T41" fmla="*/ 28 h 226"/>
                <a:gd name="T42" fmla="*/ 317 w 328"/>
                <a:gd name="T43" fmla="*/ 23 h 226"/>
                <a:gd name="T44" fmla="*/ 312 w 328"/>
                <a:gd name="T45" fmla="*/ 18 h 226"/>
                <a:gd name="T46" fmla="*/ 306 w 328"/>
                <a:gd name="T47" fmla="*/ 11 h 226"/>
                <a:gd name="T48" fmla="*/ 299 w 328"/>
                <a:gd name="T49" fmla="*/ 6 h 226"/>
                <a:gd name="T50" fmla="*/ 290 w 328"/>
                <a:gd name="T51" fmla="*/ 2 h 226"/>
                <a:gd name="T52" fmla="*/ 281 w 328"/>
                <a:gd name="T53" fmla="*/ 0 h 226"/>
                <a:gd name="T54" fmla="*/ 282 w 328"/>
                <a:gd name="T55" fmla="*/ 4 h 226"/>
                <a:gd name="T56" fmla="*/ 285 w 328"/>
                <a:gd name="T57" fmla="*/ 14 h 226"/>
                <a:gd name="T58" fmla="*/ 289 w 328"/>
                <a:gd name="T59" fmla="*/ 29 h 226"/>
                <a:gd name="T60" fmla="*/ 292 w 328"/>
                <a:gd name="T61" fmla="*/ 49 h 226"/>
                <a:gd name="T62" fmla="*/ 293 w 328"/>
                <a:gd name="T63" fmla="*/ 73 h 226"/>
                <a:gd name="T64" fmla="*/ 291 w 328"/>
                <a:gd name="T65" fmla="*/ 100 h 226"/>
                <a:gd name="T66" fmla="*/ 283 w 328"/>
                <a:gd name="T67" fmla="*/ 129 h 226"/>
                <a:gd name="T68" fmla="*/ 270 w 328"/>
                <a:gd name="T69" fmla="*/ 159 h 226"/>
                <a:gd name="T70" fmla="*/ 270 w 328"/>
                <a:gd name="T71" fmla="*/ 159 h 226"/>
                <a:gd name="T72" fmla="*/ 268 w 328"/>
                <a:gd name="T73" fmla="*/ 160 h 226"/>
                <a:gd name="T74" fmla="*/ 266 w 328"/>
                <a:gd name="T75" fmla="*/ 162 h 226"/>
                <a:gd name="T76" fmla="*/ 263 w 328"/>
                <a:gd name="T77" fmla="*/ 164 h 226"/>
                <a:gd name="T78" fmla="*/ 260 w 328"/>
                <a:gd name="T79" fmla="*/ 167 h 226"/>
                <a:gd name="T80" fmla="*/ 256 w 328"/>
                <a:gd name="T81" fmla="*/ 169 h 226"/>
                <a:gd name="T82" fmla="*/ 250 w 328"/>
                <a:gd name="T83" fmla="*/ 172 h 226"/>
                <a:gd name="T84" fmla="*/ 244 w 328"/>
                <a:gd name="T85" fmla="*/ 175 h 226"/>
                <a:gd name="T86" fmla="*/ 238 w 328"/>
                <a:gd name="T87" fmla="*/ 177 h 226"/>
                <a:gd name="T88" fmla="*/ 230 w 328"/>
                <a:gd name="T89" fmla="*/ 179 h 226"/>
                <a:gd name="T90" fmla="*/ 222 w 328"/>
                <a:gd name="T91" fmla="*/ 181 h 226"/>
                <a:gd name="T92" fmla="*/ 213 w 328"/>
                <a:gd name="T93" fmla="*/ 182 h 226"/>
                <a:gd name="T94" fmla="*/ 203 w 328"/>
                <a:gd name="T95" fmla="*/ 183 h 226"/>
                <a:gd name="T96" fmla="*/ 193 w 328"/>
                <a:gd name="T97" fmla="*/ 182 h 226"/>
                <a:gd name="T98" fmla="*/ 181 w 328"/>
                <a:gd name="T99" fmla="*/ 181 h 226"/>
                <a:gd name="T100" fmla="*/ 169 w 328"/>
                <a:gd name="T101" fmla="*/ 179 h 226"/>
                <a:gd name="T102" fmla="*/ 169 w 328"/>
                <a:gd name="T103" fmla="*/ 208 h 226"/>
                <a:gd name="T104" fmla="*/ 7 w 328"/>
                <a:gd name="T105" fmla="*/ 192 h 226"/>
                <a:gd name="T106" fmla="*/ 2 w 328"/>
                <a:gd name="T107" fmla="*/ 170 h 2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8"/>
                <a:gd name="T163" fmla="*/ 0 h 226"/>
                <a:gd name="T164" fmla="*/ 328 w 328"/>
                <a:gd name="T165" fmla="*/ 226 h 2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8" h="226">
                  <a:moveTo>
                    <a:pt x="2" y="170"/>
                  </a:moveTo>
                  <a:lnTo>
                    <a:pt x="0" y="198"/>
                  </a:lnTo>
                  <a:lnTo>
                    <a:pt x="213" y="225"/>
                  </a:lnTo>
                  <a:lnTo>
                    <a:pt x="215" y="224"/>
                  </a:lnTo>
                  <a:lnTo>
                    <a:pt x="219" y="222"/>
                  </a:lnTo>
                  <a:lnTo>
                    <a:pt x="226" y="219"/>
                  </a:lnTo>
                  <a:lnTo>
                    <a:pt x="234" y="214"/>
                  </a:lnTo>
                  <a:lnTo>
                    <a:pt x="245" y="207"/>
                  </a:lnTo>
                  <a:lnTo>
                    <a:pt x="256" y="199"/>
                  </a:lnTo>
                  <a:lnTo>
                    <a:pt x="267" y="189"/>
                  </a:lnTo>
                  <a:lnTo>
                    <a:pt x="279" y="178"/>
                  </a:lnTo>
                  <a:lnTo>
                    <a:pt x="291" y="165"/>
                  </a:lnTo>
                  <a:lnTo>
                    <a:pt x="302" y="151"/>
                  </a:lnTo>
                  <a:lnTo>
                    <a:pt x="311" y="135"/>
                  </a:lnTo>
                  <a:lnTo>
                    <a:pt x="318" y="118"/>
                  </a:lnTo>
                  <a:lnTo>
                    <a:pt x="324" y="99"/>
                  </a:lnTo>
                  <a:lnTo>
                    <a:pt x="327" y="78"/>
                  </a:lnTo>
                  <a:lnTo>
                    <a:pt x="327" y="57"/>
                  </a:lnTo>
                  <a:lnTo>
                    <a:pt x="323" y="33"/>
                  </a:lnTo>
                  <a:lnTo>
                    <a:pt x="322" y="32"/>
                  </a:lnTo>
                  <a:lnTo>
                    <a:pt x="320" y="28"/>
                  </a:lnTo>
                  <a:lnTo>
                    <a:pt x="317" y="23"/>
                  </a:lnTo>
                  <a:lnTo>
                    <a:pt x="312" y="18"/>
                  </a:lnTo>
                  <a:lnTo>
                    <a:pt x="306" y="11"/>
                  </a:lnTo>
                  <a:lnTo>
                    <a:pt x="299" y="6"/>
                  </a:lnTo>
                  <a:lnTo>
                    <a:pt x="290" y="2"/>
                  </a:lnTo>
                  <a:lnTo>
                    <a:pt x="281" y="0"/>
                  </a:lnTo>
                  <a:lnTo>
                    <a:pt x="282" y="4"/>
                  </a:lnTo>
                  <a:lnTo>
                    <a:pt x="285" y="14"/>
                  </a:lnTo>
                  <a:lnTo>
                    <a:pt x="289" y="29"/>
                  </a:lnTo>
                  <a:lnTo>
                    <a:pt x="292" y="49"/>
                  </a:lnTo>
                  <a:lnTo>
                    <a:pt x="293" y="73"/>
                  </a:lnTo>
                  <a:lnTo>
                    <a:pt x="291" y="100"/>
                  </a:lnTo>
                  <a:lnTo>
                    <a:pt x="283" y="129"/>
                  </a:lnTo>
                  <a:lnTo>
                    <a:pt x="270" y="159"/>
                  </a:lnTo>
                  <a:lnTo>
                    <a:pt x="268" y="160"/>
                  </a:lnTo>
                  <a:lnTo>
                    <a:pt x="266" y="162"/>
                  </a:lnTo>
                  <a:lnTo>
                    <a:pt x="263" y="164"/>
                  </a:lnTo>
                  <a:lnTo>
                    <a:pt x="260" y="167"/>
                  </a:lnTo>
                  <a:lnTo>
                    <a:pt x="256" y="169"/>
                  </a:lnTo>
                  <a:lnTo>
                    <a:pt x="250" y="172"/>
                  </a:lnTo>
                  <a:lnTo>
                    <a:pt x="244" y="175"/>
                  </a:lnTo>
                  <a:lnTo>
                    <a:pt x="238" y="177"/>
                  </a:lnTo>
                  <a:lnTo>
                    <a:pt x="230" y="179"/>
                  </a:lnTo>
                  <a:lnTo>
                    <a:pt x="222" y="181"/>
                  </a:lnTo>
                  <a:lnTo>
                    <a:pt x="213" y="182"/>
                  </a:lnTo>
                  <a:lnTo>
                    <a:pt x="203" y="183"/>
                  </a:lnTo>
                  <a:lnTo>
                    <a:pt x="193" y="182"/>
                  </a:lnTo>
                  <a:lnTo>
                    <a:pt x="181" y="181"/>
                  </a:lnTo>
                  <a:lnTo>
                    <a:pt x="169" y="179"/>
                  </a:lnTo>
                  <a:lnTo>
                    <a:pt x="169" y="208"/>
                  </a:lnTo>
                  <a:lnTo>
                    <a:pt x="7" y="192"/>
                  </a:lnTo>
                  <a:lnTo>
                    <a:pt x="2" y="17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1" name="Freeform 122"/>
            <p:cNvSpPr>
              <a:spLocks/>
            </p:cNvSpPr>
            <p:nvPr/>
          </p:nvSpPr>
          <p:spPr bwMode="auto">
            <a:xfrm>
              <a:off x="4547" y="2393"/>
              <a:ext cx="242" cy="79"/>
            </a:xfrm>
            <a:custGeom>
              <a:avLst/>
              <a:gdLst>
                <a:gd name="T0" fmla="*/ 241 w 242"/>
                <a:gd name="T1" fmla="*/ 28 h 79"/>
                <a:gd name="T2" fmla="*/ 4 w 242"/>
                <a:gd name="T3" fmla="*/ 0 h 79"/>
                <a:gd name="T4" fmla="*/ 0 w 242"/>
                <a:gd name="T5" fmla="*/ 28 h 79"/>
                <a:gd name="T6" fmla="*/ 234 w 242"/>
                <a:gd name="T7" fmla="*/ 78 h 79"/>
                <a:gd name="T8" fmla="*/ 241 w 242"/>
                <a:gd name="T9" fmla="*/ 28 h 79"/>
                <a:gd name="T10" fmla="*/ 0 60000 65536"/>
                <a:gd name="T11" fmla="*/ 0 60000 65536"/>
                <a:gd name="T12" fmla="*/ 0 60000 65536"/>
                <a:gd name="T13" fmla="*/ 0 60000 65536"/>
                <a:gd name="T14" fmla="*/ 0 60000 65536"/>
                <a:gd name="T15" fmla="*/ 0 w 242"/>
                <a:gd name="T16" fmla="*/ 0 h 79"/>
                <a:gd name="T17" fmla="*/ 242 w 242"/>
                <a:gd name="T18" fmla="*/ 79 h 79"/>
              </a:gdLst>
              <a:ahLst/>
              <a:cxnLst>
                <a:cxn ang="T10">
                  <a:pos x="T0" y="T1"/>
                </a:cxn>
                <a:cxn ang="T11">
                  <a:pos x="T2" y="T3"/>
                </a:cxn>
                <a:cxn ang="T12">
                  <a:pos x="T4" y="T5"/>
                </a:cxn>
                <a:cxn ang="T13">
                  <a:pos x="T6" y="T7"/>
                </a:cxn>
                <a:cxn ang="T14">
                  <a:pos x="T8" y="T9"/>
                </a:cxn>
              </a:cxnLst>
              <a:rect l="T15" t="T16" r="T17" b="T18"/>
              <a:pathLst>
                <a:path w="242" h="79">
                  <a:moveTo>
                    <a:pt x="241" y="28"/>
                  </a:moveTo>
                  <a:lnTo>
                    <a:pt x="4" y="0"/>
                  </a:lnTo>
                  <a:lnTo>
                    <a:pt x="0" y="28"/>
                  </a:lnTo>
                  <a:lnTo>
                    <a:pt x="234" y="78"/>
                  </a:lnTo>
                  <a:lnTo>
                    <a:pt x="241" y="2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2" name="Freeform 123"/>
            <p:cNvSpPr>
              <a:spLocks/>
            </p:cNvSpPr>
            <p:nvPr/>
          </p:nvSpPr>
          <p:spPr bwMode="auto">
            <a:xfrm>
              <a:off x="4667" y="2418"/>
              <a:ext cx="104" cy="36"/>
            </a:xfrm>
            <a:custGeom>
              <a:avLst/>
              <a:gdLst>
                <a:gd name="T0" fmla="*/ 103 w 104"/>
                <a:gd name="T1" fmla="*/ 15 h 36"/>
                <a:gd name="T2" fmla="*/ 1 w 104"/>
                <a:gd name="T3" fmla="*/ 0 h 36"/>
                <a:gd name="T4" fmla="*/ 0 w 104"/>
                <a:gd name="T5" fmla="*/ 15 h 36"/>
                <a:gd name="T6" fmla="*/ 100 w 104"/>
                <a:gd name="T7" fmla="*/ 35 h 36"/>
                <a:gd name="T8" fmla="*/ 103 w 104"/>
                <a:gd name="T9" fmla="*/ 15 h 36"/>
                <a:gd name="T10" fmla="*/ 0 60000 65536"/>
                <a:gd name="T11" fmla="*/ 0 60000 65536"/>
                <a:gd name="T12" fmla="*/ 0 60000 65536"/>
                <a:gd name="T13" fmla="*/ 0 60000 65536"/>
                <a:gd name="T14" fmla="*/ 0 60000 65536"/>
                <a:gd name="T15" fmla="*/ 0 w 104"/>
                <a:gd name="T16" fmla="*/ 0 h 36"/>
                <a:gd name="T17" fmla="*/ 104 w 104"/>
                <a:gd name="T18" fmla="*/ 36 h 36"/>
              </a:gdLst>
              <a:ahLst/>
              <a:cxnLst>
                <a:cxn ang="T10">
                  <a:pos x="T0" y="T1"/>
                </a:cxn>
                <a:cxn ang="T11">
                  <a:pos x="T2" y="T3"/>
                </a:cxn>
                <a:cxn ang="T12">
                  <a:pos x="T4" y="T5"/>
                </a:cxn>
                <a:cxn ang="T13">
                  <a:pos x="T6" y="T7"/>
                </a:cxn>
                <a:cxn ang="T14">
                  <a:pos x="T8" y="T9"/>
                </a:cxn>
              </a:cxnLst>
              <a:rect l="T15" t="T16" r="T17" b="T18"/>
              <a:pathLst>
                <a:path w="104" h="36">
                  <a:moveTo>
                    <a:pt x="103" y="15"/>
                  </a:moveTo>
                  <a:lnTo>
                    <a:pt x="1" y="0"/>
                  </a:lnTo>
                  <a:lnTo>
                    <a:pt x="0" y="15"/>
                  </a:lnTo>
                  <a:lnTo>
                    <a:pt x="100" y="35"/>
                  </a:lnTo>
                  <a:lnTo>
                    <a:pt x="103" y="1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3" name="Freeform 124"/>
            <p:cNvSpPr>
              <a:spLocks/>
            </p:cNvSpPr>
            <p:nvPr/>
          </p:nvSpPr>
          <p:spPr bwMode="auto">
            <a:xfrm>
              <a:off x="4563" y="2400"/>
              <a:ext cx="69" cy="27"/>
            </a:xfrm>
            <a:custGeom>
              <a:avLst/>
              <a:gdLst>
                <a:gd name="T0" fmla="*/ 68 w 69"/>
                <a:gd name="T1" fmla="*/ 12 h 27"/>
                <a:gd name="T2" fmla="*/ 0 w 69"/>
                <a:gd name="T3" fmla="*/ 0 h 27"/>
                <a:gd name="T4" fmla="*/ 1 w 69"/>
                <a:gd name="T5" fmla="*/ 13 h 27"/>
                <a:gd name="T6" fmla="*/ 66 w 69"/>
                <a:gd name="T7" fmla="*/ 26 h 27"/>
                <a:gd name="T8" fmla="*/ 68 w 69"/>
                <a:gd name="T9" fmla="*/ 12 h 27"/>
                <a:gd name="T10" fmla="*/ 0 60000 65536"/>
                <a:gd name="T11" fmla="*/ 0 60000 65536"/>
                <a:gd name="T12" fmla="*/ 0 60000 65536"/>
                <a:gd name="T13" fmla="*/ 0 60000 65536"/>
                <a:gd name="T14" fmla="*/ 0 60000 65536"/>
                <a:gd name="T15" fmla="*/ 0 w 69"/>
                <a:gd name="T16" fmla="*/ 0 h 27"/>
                <a:gd name="T17" fmla="*/ 69 w 69"/>
                <a:gd name="T18" fmla="*/ 27 h 27"/>
              </a:gdLst>
              <a:ahLst/>
              <a:cxnLst>
                <a:cxn ang="T10">
                  <a:pos x="T0" y="T1"/>
                </a:cxn>
                <a:cxn ang="T11">
                  <a:pos x="T2" y="T3"/>
                </a:cxn>
                <a:cxn ang="T12">
                  <a:pos x="T4" y="T5"/>
                </a:cxn>
                <a:cxn ang="T13">
                  <a:pos x="T6" y="T7"/>
                </a:cxn>
                <a:cxn ang="T14">
                  <a:pos x="T8" y="T9"/>
                </a:cxn>
              </a:cxnLst>
              <a:rect l="T15" t="T16" r="T17" b="T18"/>
              <a:pathLst>
                <a:path w="69" h="27">
                  <a:moveTo>
                    <a:pt x="68" y="12"/>
                  </a:moveTo>
                  <a:lnTo>
                    <a:pt x="0" y="0"/>
                  </a:lnTo>
                  <a:lnTo>
                    <a:pt x="1" y="13"/>
                  </a:lnTo>
                  <a:lnTo>
                    <a:pt x="66" y="26"/>
                  </a:lnTo>
                  <a:lnTo>
                    <a:pt x="68" y="1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4" name="Freeform 125"/>
            <p:cNvSpPr>
              <a:spLocks/>
            </p:cNvSpPr>
            <p:nvPr/>
          </p:nvSpPr>
          <p:spPr bwMode="auto">
            <a:xfrm>
              <a:off x="4390" y="2426"/>
              <a:ext cx="406" cy="137"/>
            </a:xfrm>
            <a:custGeom>
              <a:avLst/>
              <a:gdLst>
                <a:gd name="T0" fmla="*/ 0 w 406"/>
                <a:gd name="T1" fmla="*/ 41 h 137"/>
                <a:gd name="T2" fmla="*/ 1 w 406"/>
                <a:gd name="T3" fmla="*/ 41 h 137"/>
                <a:gd name="T4" fmla="*/ 3 w 406"/>
                <a:gd name="T5" fmla="*/ 40 h 137"/>
                <a:gd name="T6" fmla="*/ 7 w 406"/>
                <a:gd name="T7" fmla="*/ 40 h 137"/>
                <a:gd name="T8" fmla="*/ 13 w 406"/>
                <a:gd name="T9" fmla="*/ 39 h 137"/>
                <a:gd name="T10" fmla="*/ 19 w 406"/>
                <a:gd name="T11" fmla="*/ 37 h 137"/>
                <a:gd name="T12" fmla="*/ 26 w 406"/>
                <a:gd name="T13" fmla="*/ 36 h 137"/>
                <a:gd name="T14" fmla="*/ 35 w 406"/>
                <a:gd name="T15" fmla="*/ 34 h 137"/>
                <a:gd name="T16" fmla="*/ 43 w 406"/>
                <a:gd name="T17" fmla="*/ 32 h 137"/>
                <a:gd name="T18" fmla="*/ 52 w 406"/>
                <a:gd name="T19" fmla="*/ 29 h 137"/>
                <a:gd name="T20" fmla="*/ 61 w 406"/>
                <a:gd name="T21" fmla="*/ 26 h 137"/>
                <a:gd name="T22" fmla="*/ 70 w 406"/>
                <a:gd name="T23" fmla="*/ 23 h 137"/>
                <a:gd name="T24" fmla="*/ 79 w 406"/>
                <a:gd name="T25" fmla="*/ 19 h 137"/>
                <a:gd name="T26" fmla="*/ 87 w 406"/>
                <a:gd name="T27" fmla="*/ 15 h 137"/>
                <a:gd name="T28" fmla="*/ 94 w 406"/>
                <a:gd name="T29" fmla="*/ 11 h 137"/>
                <a:gd name="T30" fmla="*/ 102 w 406"/>
                <a:gd name="T31" fmla="*/ 6 h 137"/>
                <a:gd name="T32" fmla="*/ 108 w 406"/>
                <a:gd name="T33" fmla="*/ 0 h 137"/>
                <a:gd name="T34" fmla="*/ 405 w 406"/>
                <a:gd name="T35" fmla="*/ 69 h 137"/>
                <a:gd name="T36" fmla="*/ 404 w 406"/>
                <a:gd name="T37" fmla="*/ 70 h 137"/>
                <a:gd name="T38" fmla="*/ 403 w 406"/>
                <a:gd name="T39" fmla="*/ 71 h 137"/>
                <a:gd name="T40" fmla="*/ 400 w 406"/>
                <a:gd name="T41" fmla="*/ 74 h 137"/>
                <a:gd name="T42" fmla="*/ 396 w 406"/>
                <a:gd name="T43" fmla="*/ 77 h 137"/>
                <a:gd name="T44" fmla="*/ 392 w 406"/>
                <a:gd name="T45" fmla="*/ 81 h 137"/>
                <a:gd name="T46" fmla="*/ 387 w 406"/>
                <a:gd name="T47" fmla="*/ 86 h 137"/>
                <a:gd name="T48" fmla="*/ 381 w 406"/>
                <a:gd name="T49" fmla="*/ 91 h 137"/>
                <a:gd name="T50" fmla="*/ 374 w 406"/>
                <a:gd name="T51" fmla="*/ 97 h 137"/>
                <a:gd name="T52" fmla="*/ 367 w 406"/>
                <a:gd name="T53" fmla="*/ 103 h 137"/>
                <a:gd name="T54" fmla="*/ 360 w 406"/>
                <a:gd name="T55" fmla="*/ 108 h 137"/>
                <a:gd name="T56" fmla="*/ 353 w 406"/>
                <a:gd name="T57" fmla="*/ 114 h 137"/>
                <a:gd name="T58" fmla="*/ 345 w 406"/>
                <a:gd name="T59" fmla="*/ 119 h 137"/>
                <a:gd name="T60" fmla="*/ 337 w 406"/>
                <a:gd name="T61" fmla="*/ 124 h 137"/>
                <a:gd name="T62" fmla="*/ 329 w 406"/>
                <a:gd name="T63" fmla="*/ 129 h 137"/>
                <a:gd name="T64" fmla="*/ 321 w 406"/>
                <a:gd name="T65" fmla="*/ 133 h 137"/>
                <a:gd name="T66" fmla="*/ 314 w 406"/>
                <a:gd name="T67" fmla="*/ 136 h 137"/>
                <a:gd name="T68" fmla="*/ 0 w 406"/>
                <a:gd name="T69" fmla="*/ 41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137"/>
                <a:gd name="T107" fmla="*/ 406 w 406"/>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137">
                  <a:moveTo>
                    <a:pt x="0" y="41"/>
                  </a:moveTo>
                  <a:lnTo>
                    <a:pt x="1" y="41"/>
                  </a:lnTo>
                  <a:lnTo>
                    <a:pt x="3" y="40"/>
                  </a:lnTo>
                  <a:lnTo>
                    <a:pt x="7" y="40"/>
                  </a:lnTo>
                  <a:lnTo>
                    <a:pt x="13" y="39"/>
                  </a:lnTo>
                  <a:lnTo>
                    <a:pt x="19" y="37"/>
                  </a:lnTo>
                  <a:lnTo>
                    <a:pt x="26" y="36"/>
                  </a:lnTo>
                  <a:lnTo>
                    <a:pt x="35" y="34"/>
                  </a:lnTo>
                  <a:lnTo>
                    <a:pt x="43" y="32"/>
                  </a:lnTo>
                  <a:lnTo>
                    <a:pt x="52" y="29"/>
                  </a:lnTo>
                  <a:lnTo>
                    <a:pt x="61" y="26"/>
                  </a:lnTo>
                  <a:lnTo>
                    <a:pt x="70" y="23"/>
                  </a:lnTo>
                  <a:lnTo>
                    <a:pt x="79" y="19"/>
                  </a:lnTo>
                  <a:lnTo>
                    <a:pt x="87" y="15"/>
                  </a:lnTo>
                  <a:lnTo>
                    <a:pt x="94" y="11"/>
                  </a:lnTo>
                  <a:lnTo>
                    <a:pt x="102" y="6"/>
                  </a:lnTo>
                  <a:lnTo>
                    <a:pt x="108" y="0"/>
                  </a:lnTo>
                  <a:lnTo>
                    <a:pt x="405" y="69"/>
                  </a:lnTo>
                  <a:lnTo>
                    <a:pt x="404" y="70"/>
                  </a:lnTo>
                  <a:lnTo>
                    <a:pt x="403" y="71"/>
                  </a:lnTo>
                  <a:lnTo>
                    <a:pt x="400" y="74"/>
                  </a:lnTo>
                  <a:lnTo>
                    <a:pt x="396" y="77"/>
                  </a:lnTo>
                  <a:lnTo>
                    <a:pt x="392" y="81"/>
                  </a:lnTo>
                  <a:lnTo>
                    <a:pt x="387" y="86"/>
                  </a:lnTo>
                  <a:lnTo>
                    <a:pt x="381" y="91"/>
                  </a:lnTo>
                  <a:lnTo>
                    <a:pt x="374" y="97"/>
                  </a:lnTo>
                  <a:lnTo>
                    <a:pt x="367" y="103"/>
                  </a:lnTo>
                  <a:lnTo>
                    <a:pt x="360" y="108"/>
                  </a:lnTo>
                  <a:lnTo>
                    <a:pt x="353" y="114"/>
                  </a:lnTo>
                  <a:lnTo>
                    <a:pt x="345" y="119"/>
                  </a:lnTo>
                  <a:lnTo>
                    <a:pt x="337" y="124"/>
                  </a:lnTo>
                  <a:lnTo>
                    <a:pt x="329" y="129"/>
                  </a:lnTo>
                  <a:lnTo>
                    <a:pt x="321" y="133"/>
                  </a:lnTo>
                  <a:lnTo>
                    <a:pt x="314" y="136"/>
                  </a:lnTo>
                  <a:lnTo>
                    <a:pt x="0" y="4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5" name="Freeform 126"/>
            <p:cNvSpPr>
              <a:spLocks/>
            </p:cNvSpPr>
            <p:nvPr/>
          </p:nvSpPr>
          <p:spPr bwMode="auto">
            <a:xfrm>
              <a:off x="4794" y="2411"/>
              <a:ext cx="145" cy="66"/>
            </a:xfrm>
            <a:custGeom>
              <a:avLst/>
              <a:gdLst>
                <a:gd name="T0" fmla="*/ 14 w 145"/>
                <a:gd name="T1" fmla="*/ 65 h 66"/>
                <a:gd name="T2" fmla="*/ 144 w 145"/>
                <a:gd name="T3" fmla="*/ 26 h 66"/>
                <a:gd name="T4" fmla="*/ 66 w 145"/>
                <a:gd name="T5" fmla="*/ 0 h 66"/>
                <a:gd name="T6" fmla="*/ 2 w 145"/>
                <a:gd name="T7" fmla="*/ 7 h 66"/>
                <a:gd name="T8" fmla="*/ 0 w 145"/>
                <a:gd name="T9" fmla="*/ 61 h 66"/>
                <a:gd name="T10" fmla="*/ 14 w 145"/>
                <a:gd name="T11" fmla="*/ 65 h 66"/>
                <a:gd name="T12" fmla="*/ 0 60000 65536"/>
                <a:gd name="T13" fmla="*/ 0 60000 65536"/>
                <a:gd name="T14" fmla="*/ 0 60000 65536"/>
                <a:gd name="T15" fmla="*/ 0 60000 65536"/>
                <a:gd name="T16" fmla="*/ 0 60000 65536"/>
                <a:gd name="T17" fmla="*/ 0 60000 65536"/>
                <a:gd name="T18" fmla="*/ 0 w 145"/>
                <a:gd name="T19" fmla="*/ 0 h 66"/>
                <a:gd name="T20" fmla="*/ 145 w 145"/>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145" h="66">
                  <a:moveTo>
                    <a:pt x="14" y="65"/>
                  </a:moveTo>
                  <a:lnTo>
                    <a:pt x="144" y="26"/>
                  </a:lnTo>
                  <a:lnTo>
                    <a:pt x="66" y="0"/>
                  </a:lnTo>
                  <a:lnTo>
                    <a:pt x="2" y="7"/>
                  </a:lnTo>
                  <a:lnTo>
                    <a:pt x="0" y="61"/>
                  </a:lnTo>
                  <a:lnTo>
                    <a:pt x="14" y="6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6" name="Freeform 127"/>
            <p:cNvSpPr>
              <a:spLocks/>
            </p:cNvSpPr>
            <p:nvPr/>
          </p:nvSpPr>
          <p:spPr bwMode="auto">
            <a:xfrm>
              <a:off x="4421" y="2134"/>
              <a:ext cx="78" cy="310"/>
            </a:xfrm>
            <a:custGeom>
              <a:avLst/>
              <a:gdLst>
                <a:gd name="T0" fmla="*/ 77 w 78"/>
                <a:gd name="T1" fmla="*/ 7 h 310"/>
                <a:gd name="T2" fmla="*/ 77 w 78"/>
                <a:gd name="T3" fmla="*/ 7 h 310"/>
                <a:gd name="T4" fmla="*/ 75 w 78"/>
                <a:gd name="T5" fmla="*/ 6 h 310"/>
                <a:gd name="T6" fmla="*/ 73 w 78"/>
                <a:gd name="T7" fmla="*/ 6 h 310"/>
                <a:gd name="T8" fmla="*/ 71 w 78"/>
                <a:gd name="T9" fmla="*/ 5 h 310"/>
                <a:gd name="T10" fmla="*/ 67 w 78"/>
                <a:gd name="T11" fmla="*/ 3 h 310"/>
                <a:gd name="T12" fmla="*/ 63 w 78"/>
                <a:gd name="T13" fmla="*/ 2 h 310"/>
                <a:gd name="T14" fmla="*/ 58 w 78"/>
                <a:gd name="T15" fmla="*/ 1 h 310"/>
                <a:gd name="T16" fmla="*/ 53 w 78"/>
                <a:gd name="T17" fmla="*/ 0 h 310"/>
                <a:gd name="T18" fmla="*/ 48 w 78"/>
                <a:gd name="T19" fmla="*/ 0 h 310"/>
                <a:gd name="T20" fmla="*/ 41 w 78"/>
                <a:gd name="T21" fmla="*/ 0 h 310"/>
                <a:gd name="T22" fmla="*/ 35 w 78"/>
                <a:gd name="T23" fmla="*/ 1 h 310"/>
                <a:gd name="T24" fmla="*/ 28 w 78"/>
                <a:gd name="T25" fmla="*/ 2 h 310"/>
                <a:gd name="T26" fmla="*/ 21 w 78"/>
                <a:gd name="T27" fmla="*/ 4 h 310"/>
                <a:gd name="T28" fmla="*/ 14 w 78"/>
                <a:gd name="T29" fmla="*/ 6 h 310"/>
                <a:gd name="T30" fmla="*/ 7 w 78"/>
                <a:gd name="T31" fmla="*/ 10 h 310"/>
                <a:gd name="T32" fmla="*/ 0 w 78"/>
                <a:gd name="T33" fmla="*/ 15 h 310"/>
                <a:gd name="T34" fmla="*/ 0 w 78"/>
                <a:gd name="T35" fmla="*/ 309 h 310"/>
                <a:gd name="T36" fmla="*/ 0 w 78"/>
                <a:gd name="T37" fmla="*/ 309 h 310"/>
                <a:gd name="T38" fmla="*/ 2 w 78"/>
                <a:gd name="T39" fmla="*/ 309 h 310"/>
                <a:gd name="T40" fmla="*/ 4 w 78"/>
                <a:gd name="T41" fmla="*/ 309 h 310"/>
                <a:gd name="T42" fmla="*/ 7 w 78"/>
                <a:gd name="T43" fmla="*/ 308 h 310"/>
                <a:gd name="T44" fmla="*/ 11 w 78"/>
                <a:gd name="T45" fmla="*/ 308 h 310"/>
                <a:gd name="T46" fmla="*/ 15 w 78"/>
                <a:gd name="T47" fmla="*/ 307 h 310"/>
                <a:gd name="T48" fmla="*/ 20 w 78"/>
                <a:gd name="T49" fmla="*/ 306 h 310"/>
                <a:gd name="T50" fmla="*/ 25 w 78"/>
                <a:gd name="T51" fmla="*/ 305 h 310"/>
                <a:gd name="T52" fmla="*/ 31 w 78"/>
                <a:gd name="T53" fmla="*/ 303 h 310"/>
                <a:gd name="T54" fmla="*/ 37 w 78"/>
                <a:gd name="T55" fmla="*/ 301 h 310"/>
                <a:gd name="T56" fmla="*/ 44 w 78"/>
                <a:gd name="T57" fmla="*/ 299 h 310"/>
                <a:gd name="T58" fmla="*/ 50 w 78"/>
                <a:gd name="T59" fmla="*/ 296 h 310"/>
                <a:gd name="T60" fmla="*/ 57 w 78"/>
                <a:gd name="T61" fmla="*/ 292 h 310"/>
                <a:gd name="T62" fmla="*/ 64 w 78"/>
                <a:gd name="T63" fmla="*/ 289 h 310"/>
                <a:gd name="T64" fmla="*/ 71 w 78"/>
                <a:gd name="T65" fmla="*/ 284 h 310"/>
                <a:gd name="T66" fmla="*/ 77 w 78"/>
                <a:gd name="T67" fmla="*/ 279 h 310"/>
                <a:gd name="T68" fmla="*/ 77 w 78"/>
                <a:gd name="T69" fmla="*/ 7 h 3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
                <a:gd name="T106" fmla="*/ 0 h 310"/>
                <a:gd name="T107" fmla="*/ 78 w 78"/>
                <a:gd name="T108" fmla="*/ 310 h 3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 h="310">
                  <a:moveTo>
                    <a:pt x="77" y="7"/>
                  </a:moveTo>
                  <a:lnTo>
                    <a:pt x="77" y="7"/>
                  </a:lnTo>
                  <a:lnTo>
                    <a:pt x="75" y="6"/>
                  </a:lnTo>
                  <a:lnTo>
                    <a:pt x="73" y="6"/>
                  </a:lnTo>
                  <a:lnTo>
                    <a:pt x="71" y="5"/>
                  </a:lnTo>
                  <a:lnTo>
                    <a:pt x="67" y="3"/>
                  </a:lnTo>
                  <a:lnTo>
                    <a:pt x="63" y="2"/>
                  </a:lnTo>
                  <a:lnTo>
                    <a:pt x="58" y="1"/>
                  </a:lnTo>
                  <a:lnTo>
                    <a:pt x="53" y="0"/>
                  </a:lnTo>
                  <a:lnTo>
                    <a:pt x="48" y="0"/>
                  </a:lnTo>
                  <a:lnTo>
                    <a:pt x="41" y="0"/>
                  </a:lnTo>
                  <a:lnTo>
                    <a:pt x="35" y="1"/>
                  </a:lnTo>
                  <a:lnTo>
                    <a:pt x="28" y="2"/>
                  </a:lnTo>
                  <a:lnTo>
                    <a:pt x="21" y="4"/>
                  </a:lnTo>
                  <a:lnTo>
                    <a:pt x="14" y="6"/>
                  </a:lnTo>
                  <a:lnTo>
                    <a:pt x="7" y="10"/>
                  </a:lnTo>
                  <a:lnTo>
                    <a:pt x="0" y="15"/>
                  </a:lnTo>
                  <a:lnTo>
                    <a:pt x="0" y="309"/>
                  </a:lnTo>
                  <a:lnTo>
                    <a:pt x="2" y="309"/>
                  </a:lnTo>
                  <a:lnTo>
                    <a:pt x="4" y="309"/>
                  </a:lnTo>
                  <a:lnTo>
                    <a:pt x="7" y="308"/>
                  </a:lnTo>
                  <a:lnTo>
                    <a:pt x="11" y="308"/>
                  </a:lnTo>
                  <a:lnTo>
                    <a:pt x="15" y="307"/>
                  </a:lnTo>
                  <a:lnTo>
                    <a:pt x="20" y="306"/>
                  </a:lnTo>
                  <a:lnTo>
                    <a:pt x="25" y="305"/>
                  </a:lnTo>
                  <a:lnTo>
                    <a:pt x="31" y="303"/>
                  </a:lnTo>
                  <a:lnTo>
                    <a:pt x="37" y="301"/>
                  </a:lnTo>
                  <a:lnTo>
                    <a:pt x="44" y="299"/>
                  </a:lnTo>
                  <a:lnTo>
                    <a:pt x="50" y="296"/>
                  </a:lnTo>
                  <a:lnTo>
                    <a:pt x="57" y="292"/>
                  </a:lnTo>
                  <a:lnTo>
                    <a:pt x="64" y="289"/>
                  </a:lnTo>
                  <a:lnTo>
                    <a:pt x="71" y="284"/>
                  </a:lnTo>
                  <a:lnTo>
                    <a:pt x="77" y="279"/>
                  </a:lnTo>
                  <a:lnTo>
                    <a:pt x="77" y="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7" name="Freeform 128"/>
            <p:cNvSpPr>
              <a:spLocks/>
            </p:cNvSpPr>
            <p:nvPr/>
          </p:nvSpPr>
          <p:spPr bwMode="auto">
            <a:xfrm>
              <a:off x="4423" y="2137"/>
              <a:ext cx="67" cy="261"/>
            </a:xfrm>
            <a:custGeom>
              <a:avLst/>
              <a:gdLst>
                <a:gd name="T0" fmla="*/ 66 w 67"/>
                <a:gd name="T1" fmla="*/ 6 h 261"/>
                <a:gd name="T2" fmla="*/ 66 w 67"/>
                <a:gd name="T3" fmla="*/ 6 h 261"/>
                <a:gd name="T4" fmla="*/ 65 w 67"/>
                <a:gd name="T5" fmla="*/ 6 h 261"/>
                <a:gd name="T6" fmla="*/ 63 w 67"/>
                <a:gd name="T7" fmla="*/ 5 h 261"/>
                <a:gd name="T8" fmla="*/ 60 w 67"/>
                <a:gd name="T9" fmla="*/ 4 h 261"/>
                <a:gd name="T10" fmla="*/ 57 w 67"/>
                <a:gd name="T11" fmla="*/ 3 h 261"/>
                <a:gd name="T12" fmla="*/ 54 w 67"/>
                <a:gd name="T13" fmla="*/ 2 h 261"/>
                <a:gd name="T14" fmla="*/ 50 w 67"/>
                <a:gd name="T15" fmla="*/ 1 h 261"/>
                <a:gd name="T16" fmla="*/ 46 w 67"/>
                <a:gd name="T17" fmla="*/ 0 h 261"/>
                <a:gd name="T18" fmla="*/ 41 w 67"/>
                <a:gd name="T19" fmla="*/ 0 h 261"/>
                <a:gd name="T20" fmla="*/ 35 w 67"/>
                <a:gd name="T21" fmla="*/ 0 h 261"/>
                <a:gd name="T22" fmla="*/ 30 w 67"/>
                <a:gd name="T23" fmla="*/ 0 h 261"/>
                <a:gd name="T24" fmla="*/ 24 w 67"/>
                <a:gd name="T25" fmla="*/ 2 h 261"/>
                <a:gd name="T26" fmla="*/ 18 w 67"/>
                <a:gd name="T27" fmla="*/ 3 h 261"/>
                <a:gd name="T28" fmla="*/ 12 w 67"/>
                <a:gd name="T29" fmla="*/ 6 h 261"/>
                <a:gd name="T30" fmla="*/ 6 w 67"/>
                <a:gd name="T31" fmla="*/ 8 h 261"/>
                <a:gd name="T32" fmla="*/ 0 w 67"/>
                <a:gd name="T33" fmla="*/ 12 h 261"/>
                <a:gd name="T34" fmla="*/ 0 w 67"/>
                <a:gd name="T35" fmla="*/ 260 h 261"/>
                <a:gd name="T36" fmla="*/ 0 w 67"/>
                <a:gd name="T37" fmla="*/ 260 h 261"/>
                <a:gd name="T38" fmla="*/ 2 w 67"/>
                <a:gd name="T39" fmla="*/ 260 h 261"/>
                <a:gd name="T40" fmla="*/ 4 w 67"/>
                <a:gd name="T41" fmla="*/ 260 h 261"/>
                <a:gd name="T42" fmla="*/ 6 w 67"/>
                <a:gd name="T43" fmla="*/ 259 h 261"/>
                <a:gd name="T44" fmla="*/ 9 w 67"/>
                <a:gd name="T45" fmla="*/ 259 h 261"/>
                <a:gd name="T46" fmla="*/ 13 w 67"/>
                <a:gd name="T47" fmla="*/ 258 h 261"/>
                <a:gd name="T48" fmla="*/ 17 w 67"/>
                <a:gd name="T49" fmla="*/ 258 h 261"/>
                <a:gd name="T50" fmla="*/ 22 w 67"/>
                <a:gd name="T51" fmla="*/ 256 h 261"/>
                <a:gd name="T52" fmla="*/ 27 w 67"/>
                <a:gd name="T53" fmla="*/ 255 h 261"/>
                <a:gd name="T54" fmla="*/ 32 w 67"/>
                <a:gd name="T55" fmla="*/ 253 h 261"/>
                <a:gd name="T56" fmla="*/ 38 w 67"/>
                <a:gd name="T57" fmla="*/ 251 h 261"/>
                <a:gd name="T58" fmla="*/ 43 w 67"/>
                <a:gd name="T59" fmla="*/ 249 h 261"/>
                <a:gd name="T60" fmla="*/ 49 w 67"/>
                <a:gd name="T61" fmla="*/ 246 h 261"/>
                <a:gd name="T62" fmla="*/ 55 w 67"/>
                <a:gd name="T63" fmla="*/ 242 h 261"/>
                <a:gd name="T64" fmla="*/ 60 w 67"/>
                <a:gd name="T65" fmla="*/ 239 h 261"/>
                <a:gd name="T66" fmla="*/ 66 w 67"/>
                <a:gd name="T67" fmla="*/ 234 h 261"/>
                <a:gd name="T68" fmla="*/ 66 w 67"/>
                <a:gd name="T69" fmla="*/ 6 h 2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
                <a:gd name="T106" fmla="*/ 0 h 261"/>
                <a:gd name="T107" fmla="*/ 67 w 67"/>
                <a:gd name="T108" fmla="*/ 261 h 2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 h="261">
                  <a:moveTo>
                    <a:pt x="66" y="6"/>
                  </a:moveTo>
                  <a:lnTo>
                    <a:pt x="66" y="6"/>
                  </a:lnTo>
                  <a:lnTo>
                    <a:pt x="65" y="6"/>
                  </a:lnTo>
                  <a:lnTo>
                    <a:pt x="63" y="5"/>
                  </a:lnTo>
                  <a:lnTo>
                    <a:pt x="60" y="4"/>
                  </a:lnTo>
                  <a:lnTo>
                    <a:pt x="57" y="3"/>
                  </a:lnTo>
                  <a:lnTo>
                    <a:pt x="54" y="2"/>
                  </a:lnTo>
                  <a:lnTo>
                    <a:pt x="50" y="1"/>
                  </a:lnTo>
                  <a:lnTo>
                    <a:pt x="46" y="0"/>
                  </a:lnTo>
                  <a:lnTo>
                    <a:pt x="41" y="0"/>
                  </a:lnTo>
                  <a:lnTo>
                    <a:pt x="35" y="0"/>
                  </a:lnTo>
                  <a:lnTo>
                    <a:pt x="30" y="0"/>
                  </a:lnTo>
                  <a:lnTo>
                    <a:pt x="24" y="2"/>
                  </a:lnTo>
                  <a:lnTo>
                    <a:pt x="18" y="3"/>
                  </a:lnTo>
                  <a:lnTo>
                    <a:pt x="12" y="6"/>
                  </a:lnTo>
                  <a:lnTo>
                    <a:pt x="6" y="8"/>
                  </a:lnTo>
                  <a:lnTo>
                    <a:pt x="0" y="12"/>
                  </a:lnTo>
                  <a:lnTo>
                    <a:pt x="0" y="260"/>
                  </a:lnTo>
                  <a:lnTo>
                    <a:pt x="2" y="260"/>
                  </a:lnTo>
                  <a:lnTo>
                    <a:pt x="4" y="260"/>
                  </a:lnTo>
                  <a:lnTo>
                    <a:pt x="6" y="259"/>
                  </a:lnTo>
                  <a:lnTo>
                    <a:pt x="9" y="259"/>
                  </a:lnTo>
                  <a:lnTo>
                    <a:pt x="13" y="258"/>
                  </a:lnTo>
                  <a:lnTo>
                    <a:pt x="17" y="258"/>
                  </a:lnTo>
                  <a:lnTo>
                    <a:pt x="22" y="256"/>
                  </a:lnTo>
                  <a:lnTo>
                    <a:pt x="27" y="255"/>
                  </a:lnTo>
                  <a:lnTo>
                    <a:pt x="32" y="253"/>
                  </a:lnTo>
                  <a:lnTo>
                    <a:pt x="38" y="251"/>
                  </a:lnTo>
                  <a:lnTo>
                    <a:pt x="43" y="249"/>
                  </a:lnTo>
                  <a:lnTo>
                    <a:pt x="49" y="246"/>
                  </a:lnTo>
                  <a:lnTo>
                    <a:pt x="55" y="242"/>
                  </a:lnTo>
                  <a:lnTo>
                    <a:pt x="60" y="239"/>
                  </a:lnTo>
                  <a:lnTo>
                    <a:pt x="66" y="234"/>
                  </a:lnTo>
                  <a:lnTo>
                    <a:pt x="66"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8" name="Freeform 129"/>
            <p:cNvSpPr>
              <a:spLocks/>
            </p:cNvSpPr>
            <p:nvPr/>
          </p:nvSpPr>
          <p:spPr bwMode="auto">
            <a:xfrm>
              <a:off x="4425" y="2140"/>
              <a:ext cx="56" cy="212"/>
            </a:xfrm>
            <a:custGeom>
              <a:avLst/>
              <a:gdLst>
                <a:gd name="T0" fmla="*/ 55 w 56"/>
                <a:gd name="T1" fmla="*/ 5 h 212"/>
                <a:gd name="T2" fmla="*/ 55 w 56"/>
                <a:gd name="T3" fmla="*/ 5 h 212"/>
                <a:gd name="T4" fmla="*/ 54 w 56"/>
                <a:gd name="T5" fmla="*/ 4 h 212"/>
                <a:gd name="T6" fmla="*/ 53 w 56"/>
                <a:gd name="T7" fmla="*/ 4 h 212"/>
                <a:gd name="T8" fmla="*/ 50 w 56"/>
                <a:gd name="T9" fmla="*/ 3 h 212"/>
                <a:gd name="T10" fmla="*/ 48 w 56"/>
                <a:gd name="T11" fmla="*/ 2 h 212"/>
                <a:gd name="T12" fmla="*/ 45 w 56"/>
                <a:gd name="T13" fmla="*/ 1 h 212"/>
                <a:gd name="T14" fmla="*/ 42 w 56"/>
                <a:gd name="T15" fmla="*/ 1 h 212"/>
                <a:gd name="T16" fmla="*/ 38 w 56"/>
                <a:gd name="T17" fmla="*/ 0 h 212"/>
                <a:gd name="T18" fmla="*/ 34 w 56"/>
                <a:gd name="T19" fmla="*/ 0 h 212"/>
                <a:gd name="T20" fmla="*/ 30 w 56"/>
                <a:gd name="T21" fmla="*/ 0 h 212"/>
                <a:gd name="T22" fmla="*/ 25 w 56"/>
                <a:gd name="T23" fmla="*/ 0 h 212"/>
                <a:gd name="T24" fmla="*/ 20 w 56"/>
                <a:gd name="T25" fmla="*/ 1 h 212"/>
                <a:gd name="T26" fmla="*/ 15 w 56"/>
                <a:gd name="T27" fmla="*/ 2 h 212"/>
                <a:gd name="T28" fmla="*/ 10 w 56"/>
                <a:gd name="T29" fmla="*/ 4 h 212"/>
                <a:gd name="T30" fmla="*/ 5 w 56"/>
                <a:gd name="T31" fmla="*/ 7 h 212"/>
                <a:gd name="T32" fmla="*/ 0 w 56"/>
                <a:gd name="T33" fmla="*/ 10 h 212"/>
                <a:gd name="T34" fmla="*/ 0 w 56"/>
                <a:gd name="T35" fmla="*/ 211 h 212"/>
                <a:gd name="T36" fmla="*/ 0 w 56"/>
                <a:gd name="T37" fmla="*/ 211 h 212"/>
                <a:gd name="T38" fmla="*/ 1 w 56"/>
                <a:gd name="T39" fmla="*/ 211 h 212"/>
                <a:gd name="T40" fmla="*/ 3 w 56"/>
                <a:gd name="T41" fmla="*/ 211 h 212"/>
                <a:gd name="T42" fmla="*/ 5 w 56"/>
                <a:gd name="T43" fmla="*/ 210 h 212"/>
                <a:gd name="T44" fmla="*/ 8 w 56"/>
                <a:gd name="T45" fmla="*/ 210 h 212"/>
                <a:gd name="T46" fmla="*/ 11 w 56"/>
                <a:gd name="T47" fmla="*/ 210 h 212"/>
                <a:gd name="T48" fmla="*/ 14 w 56"/>
                <a:gd name="T49" fmla="*/ 209 h 212"/>
                <a:gd name="T50" fmla="*/ 18 w 56"/>
                <a:gd name="T51" fmla="*/ 208 h 212"/>
                <a:gd name="T52" fmla="*/ 22 w 56"/>
                <a:gd name="T53" fmla="*/ 207 h 212"/>
                <a:gd name="T54" fmla="*/ 27 w 56"/>
                <a:gd name="T55" fmla="*/ 205 h 212"/>
                <a:gd name="T56" fmla="*/ 31 w 56"/>
                <a:gd name="T57" fmla="*/ 204 h 212"/>
                <a:gd name="T58" fmla="*/ 36 w 56"/>
                <a:gd name="T59" fmla="*/ 202 h 212"/>
                <a:gd name="T60" fmla="*/ 41 w 56"/>
                <a:gd name="T61" fmla="*/ 200 h 212"/>
                <a:gd name="T62" fmla="*/ 46 w 56"/>
                <a:gd name="T63" fmla="*/ 197 h 212"/>
                <a:gd name="T64" fmla="*/ 50 w 56"/>
                <a:gd name="T65" fmla="*/ 193 h 212"/>
                <a:gd name="T66" fmla="*/ 55 w 56"/>
                <a:gd name="T67" fmla="*/ 190 h 212"/>
                <a:gd name="T68" fmla="*/ 55 w 56"/>
                <a:gd name="T69" fmla="*/ 5 h 2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212"/>
                <a:gd name="T107" fmla="*/ 56 w 56"/>
                <a:gd name="T108" fmla="*/ 212 h 2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212">
                  <a:moveTo>
                    <a:pt x="55" y="5"/>
                  </a:moveTo>
                  <a:lnTo>
                    <a:pt x="55" y="5"/>
                  </a:lnTo>
                  <a:lnTo>
                    <a:pt x="54" y="4"/>
                  </a:lnTo>
                  <a:lnTo>
                    <a:pt x="53" y="4"/>
                  </a:lnTo>
                  <a:lnTo>
                    <a:pt x="50" y="3"/>
                  </a:lnTo>
                  <a:lnTo>
                    <a:pt x="48" y="2"/>
                  </a:lnTo>
                  <a:lnTo>
                    <a:pt x="45" y="1"/>
                  </a:lnTo>
                  <a:lnTo>
                    <a:pt x="42" y="1"/>
                  </a:lnTo>
                  <a:lnTo>
                    <a:pt x="38" y="0"/>
                  </a:lnTo>
                  <a:lnTo>
                    <a:pt x="34" y="0"/>
                  </a:lnTo>
                  <a:lnTo>
                    <a:pt x="30" y="0"/>
                  </a:lnTo>
                  <a:lnTo>
                    <a:pt x="25" y="0"/>
                  </a:lnTo>
                  <a:lnTo>
                    <a:pt x="20" y="1"/>
                  </a:lnTo>
                  <a:lnTo>
                    <a:pt x="15" y="2"/>
                  </a:lnTo>
                  <a:lnTo>
                    <a:pt x="10" y="4"/>
                  </a:lnTo>
                  <a:lnTo>
                    <a:pt x="5" y="7"/>
                  </a:lnTo>
                  <a:lnTo>
                    <a:pt x="0" y="10"/>
                  </a:lnTo>
                  <a:lnTo>
                    <a:pt x="0" y="211"/>
                  </a:lnTo>
                  <a:lnTo>
                    <a:pt x="1" y="211"/>
                  </a:lnTo>
                  <a:lnTo>
                    <a:pt x="3" y="211"/>
                  </a:lnTo>
                  <a:lnTo>
                    <a:pt x="5" y="210"/>
                  </a:lnTo>
                  <a:lnTo>
                    <a:pt x="8" y="210"/>
                  </a:lnTo>
                  <a:lnTo>
                    <a:pt x="11" y="210"/>
                  </a:lnTo>
                  <a:lnTo>
                    <a:pt x="14" y="209"/>
                  </a:lnTo>
                  <a:lnTo>
                    <a:pt x="18" y="208"/>
                  </a:lnTo>
                  <a:lnTo>
                    <a:pt x="22" y="207"/>
                  </a:lnTo>
                  <a:lnTo>
                    <a:pt x="27" y="205"/>
                  </a:lnTo>
                  <a:lnTo>
                    <a:pt x="31" y="204"/>
                  </a:lnTo>
                  <a:lnTo>
                    <a:pt x="36" y="202"/>
                  </a:lnTo>
                  <a:lnTo>
                    <a:pt x="41" y="200"/>
                  </a:lnTo>
                  <a:lnTo>
                    <a:pt x="46" y="197"/>
                  </a:lnTo>
                  <a:lnTo>
                    <a:pt x="50" y="193"/>
                  </a:lnTo>
                  <a:lnTo>
                    <a:pt x="55" y="190"/>
                  </a:lnTo>
                  <a:lnTo>
                    <a:pt x="5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9" name="Freeform 130"/>
            <p:cNvSpPr>
              <a:spLocks/>
            </p:cNvSpPr>
            <p:nvPr/>
          </p:nvSpPr>
          <p:spPr bwMode="auto">
            <a:xfrm>
              <a:off x="4427" y="2142"/>
              <a:ext cx="46" cy="165"/>
            </a:xfrm>
            <a:custGeom>
              <a:avLst/>
              <a:gdLst>
                <a:gd name="T0" fmla="*/ 45 w 46"/>
                <a:gd name="T1" fmla="*/ 4 h 165"/>
                <a:gd name="T2" fmla="*/ 44 w 46"/>
                <a:gd name="T3" fmla="*/ 4 h 165"/>
                <a:gd name="T4" fmla="*/ 41 w 46"/>
                <a:gd name="T5" fmla="*/ 2 h 165"/>
                <a:gd name="T6" fmla="*/ 37 w 46"/>
                <a:gd name="T7" fmla="*/ 1 h 165"/>
                <a:gd name="T8" fmla="*/ 31 w 46"/>
                <a:gd name="T9" fmla="*/ 0 h 165"/>
                <a:gd name="T10" fmla="*/ 24 w 46"/>
                <a:gd name="T11" fmla="*/ 0 h 165"/>
                <a:gd name="T12" fmla="*/ 17 w 46"/>
                <a:gd name="T13" fmla="*/ 1 h 165"/>
                <a:gd name="T14" fmla="*/ 8 w 46"/>
                <a:gd name="T15" fmla="*/ 3 h 165"/>
                <a:gd name="T16" fmla="*/ 0 w 46"/>
                <a:gd name="T17" fmla="*/ 8 h 165"/>
                <a:gd name="T18" fmla="*/ 0 w 46"/>
                <a:gd name="T19" fmla="*/ 164 h 165"/>
                <a:gd name="T20" fmla="*/ 1 w 46"/>
                <a:gd name="T21" fmla="*/ 164 h 165"/>
                <a:gd name="T22" fmla="*/ 4 w 46"/>
                <a:gd name="T23" fmla="*/ 164 h 165"/>
                <a:gd name="T24" fmla="*/ 9 w 46"/>
                <a:gd name="T25" fmla="*/ 163 h 165"/>
                <a:gd name="T26" fmla="*/ 15 w 46"/>
                <a:gd name="T27" fmla="*/ 161 h 165"/>
                <a:gd name="T28" fmla="*/ 22 w 46"/>
                <a:gd name="T29" fmla="*/ 159 h 165"/>
                <a:gd name="T30" fmla="*/ 30 w 46"/>
                <a:gd name="T31" fmla="*/ 156 h 165"/>
                <a:gd name="T32" fmla="*/ 37 w 46"/>
                <a:gd name="T33" fmla="*/ 152 h 165"/>
                <a:gd name="T34" fmla="*/ 45 w 46"/>
                <a:gd name="T35" fmla="*/ 147 h 165"/>
                <a:gd name="T36" fmla="*/ 45 w 46"/>
                <a:gd name="T37" fmla="*/ 4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65"/>
                <a:gd name="T59" fmla="*/ 46 w 46"/>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65">
                  <a:moveTo>
                    <a:pt x="45" y="4"/>
                  </a:moveTo>
                  <a:lnTo>
                    <a:pt x="44" y="4"/>
                  </a:lnTo>
                  <a:lnTo>
                    <a:pt x="41" y="2"/>
                  </a:lnTo>
                  <a:lnTo>
                    <a:pt x="37" y="1"/>
                  </a:lnTo>
                  <a:lnTo>
                    <a:pt x="31" y="0"/>
                  </a:lnTo>
                  <a:lnTo>
                    <a:pt x="24" y="0"/>
                  </a:lnTo>
                  <a:lnTo>
                    <a:pt x="17" y="1"/>
                  </a:lnTo>
                  <a:lnTo>
                    <a:pt x="8" y="3"/>
                  </a:lnTo>
                  <a:lnTo>
                    <a:pt x="0" y="8"/>
                  </a:lnTo>
                  <a:lnTo>
                    <a:pt x="0" y="164"/>
                  </a:lnTo>
                  <a:lnTo>
                    <a:pt x="1" y="164"/>
                  </a:lnTo>
                  <a:lnTo>
                    <a:pt x="4" y="164"/>
                  </a:lnTo>
                  <a:lnTo>
                    <a:pt x="9" y="163"/>
                  </a:lnTo>
                  <a:lnTo>
                    <a:pt x="15" y="161"/>
                  </a:lnTo>
                  <a:lnTo>
                    <a:pt x="22" y="159"/>
                  </a:lnTo>
                  <a:lnTo>
                    <a:pt x="30" y="156"/>
                  </a:lnTo>
                  <a:lnTo>
                    <a:pt x="37" y="152"/>
                  </a:lnTo>
                  <a:lnTo>
                    <a:pt x="45" y="147"/>
                  </a:lnTo>
                  <a:lnTo>
                    <a:pt x="45"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0" name="Freeform 131"/>
            <p:cNvSpPr>
              <a:spLocks/>
            </p:cNvSpPr>
            <p:nvPr/>
          </p:nvSpPr>
          <p:spPr bwMode="auto">
            <a:xfrm>
              <a:off x="4430" y="2144"/>
              <a:ext cx="34" cy="117"/>
            </a:xfrm>
            <a:custGeom>
              <a:avLst/>
              <a:gdLst>
                <a:gd name="T0" fmla="*/ 33 w 34"/>
                <a:gd name="T1" fmla="*/ 3 h 117"/>
                <a:gd name="T2" fmla="*/ 32 w 34"/>
                <a:gd name="T3" fmla="*/ 3 h 117"/>
                <a:gd name="T4" fmla="*/ 30 w 34"/>
                <a:gd name="T5" fmla="*/ 2 h 117"/>
                <a:gd name="T6" fmla="*/ 27 w 34"/>
                <a:gd name="T7" fmla="*/ 1 h 117"/>
                <a:gd name="T8" fmla="*/ 23 w 34"/>
                <a:gd name="T9" fmla="*/ 0 h 117"/>
                <a:gd name="T10" fmla="*/ 18 w 34"/>
                <a:gd name="T11" fmla="*/ 0 h 117"/>
                <a:gd name="T12" fmla="*/ 12 w 34"/>
                <a:gd name="T13" fmla="*/ 1 h 117"/>
                <a:gd name="T14" fmla="*/ 6 w 34"/>
                <a:gd name="T15" fmla="*/ 3 h 117"/>
                <a:gd name="T16" fmla="*/ 0 w 34"/>
                <a:gd name="T17" fmla="*/ 7 h 117"/>
                <a:gd name="T18" fmla="*/ 0 w 34"/>
                <a:gd name="T19" fmla="*/ 116 h 117"/>
                <a:gd name="T20" fmla="*/ 1 w 34"/>
                <a:gd name="T21" fmla="*/ 116 h 117"/>
                <a:gd name="T22" fmla="*/ 3 w 34"/>
                <a:gd name="T23" fmla="*/ 116 h 117"/>
                <a:gd name="T24" fmla="*/ 6 w 34"/>
                <a:gd name="T25" fmla="*/ 115 h 117"/>
                <a:gd name="T26" fmla="*/ 11 w 34"/>
                <a:gd name="T27" fmla="*/ 114 h 117"/>
                <a:gd name="T28" fmla="*/ 16 w 34"/>
                <a:gd name="T29" fmla="*/ 113 h 117"/>
                <a:gd name="T30" fmla="*/ 22 w 34"/>
                <a:gd name="T31" fmla="*/ 110 h 117"/>
                <a:gd name="T32" fmla="*/ 27 w 34"/>
                <a:gd name="T33" fmla="*/ 107 h 117"/>
                <a:gd name="T34" fmla="*/ 33 w 34"/>
                <a:gd name="T35" fmla="*/ 103 h 117"/>
                <a:gd name="T36" fmla="*/ 33 w 34"/>
                <a:gd name="T37" fmla="*/ 3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117"/>
                <a:gd name="T59" fmla="*/ 34 w 34"/>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117">
                  <a:moveTo>
                    <a:pt x="33" y="3"/>
                  </a:moveTo>
                  <a:lnTo>
                    <a:pt x="32" y="3"/>
                  </a:lnTo>
                  <a:lnTo>
                    <a:pt x="30" y="2"/>
                  </a:lnTo>
                  <a:lnTo>
                    <a:pt x="27" y="1"/>
                  </a:lnTo>
                  <a:lnTo>
                    <a:pt x="23" y="0"/>
                  </a:lnTo>
                  <a:lnTo>
                    <a:pt x="18" y="0"/>
                  </a:lnTo>
                  <a:lnTo>
                    <a:pt x="12" y="1"/>
                  </a:lnTo>
                  <a:lnTo>
                    <a:pt x="6" y="3"/>
                  </a:lnTo>
                  <a:lnTo>
                    <a:pt x="0" y="7"/>
                  </a:lnTo>
                  <a:lnTo>
                    <a:pt x="0" y="116"/>
                  </a:lnTo>
                  <a:lnTo>
                    <a:pt x="1" y="116"/>
                  </a:lnTo>
                  <a:lnTo>
                    <a:pt x="3" y="116"/>
                  </a:lnTo>
                  <a:lnTo>
                    <a:pt x="6" y="115"/>
                  </a:lnTo>
                  <a:lnTo>
                    <a:pt x="11" y="114"/>
                  </a:lnTo>
                  <a:lnTo>
                    <a:pt x="16" y="113"/>
                  </a:lnTo>
                  <a:lnTo>
                    <a:pt x="22" y="110"/>
                  </a:lnTo>
                  <a:lnTo>
                    <a:pt x="27" y="107"/>
                  </a:lnTo>
                  <a:lnTo>
                    <a:pt x="33" y="103"/>
                  </a:lnTo>
                  <a:lnTo>
                    <a:pt x="33"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1" name="Freeform 132"/>
            <p:cNvSpPr>
              <a:spLocks/>
            </p:cNvSpPr>
            <p:nvPr/>
          </p:nvSpPr>
          <p:spPr bwMode="auto">
            <a:xfrm>
              <a:off x="4432" y="2147"/>
              <a:ext cx="23" cy="68"/>
            </a:xfrm>
            <a:custGeom>
              <a:avLst/>
              <a:gdLst>
                <a:gd name="T0" fmla="*/ 22 w 23"/>
                <a:gd name="T1" fmla="*/ 2 h 68"/>
                <a:gd name="T2" fmla="*/ 21 w 23"/>
                <a:gd name="T3" fmla="*/ 2 h 68"/>
                <a:gd name="T4" fmla="*/ 20 w 23"/>
                <a:gd name="T5" fmla="*/ 1 h 68"/>
                <a:gd name="T6" fmla="*/ 18 w 23"/>
                <a:gd name="T7" fmla="*/ 1 h 68"/>
                <a:gd name="T8" fmla="*/ 15 w 23"/>
                <a:gd name="T9" fmla="*/ 0 h 68"/>
                <a:gd name="T10" fmla="*/ 12 w 23"/>
                <a:gd name="T11" fmla="*/ 0 h 68"/>
                <a:gd name="T12" fmla="*/ 8 w 23"/>
                <a:gd name="T13" fmla="*/ 0 h 68"/>
                <a:gd name="T14" fmla="*/ 4 w 23"/>
                <a:gd name="T15" fmla="*/ 2 h 68"/>
                <a:gd name="T16" fmla="*/ 0 w 23"/>
                <a:gd name="T17" fmla="*/ 4 h 68"/>
                <a:gd name="T18" fmla="*/ 0 w 23"/>
                <a:gd name="T19" fmla="*/ 67 h 68"/>
                <a:gd name="T20" fmla="*/ 1 w 23"/>
                <a:gd name="T21" fmla="*/ 67 h 68"/>
                <a:gd name="T22" fmla="*/ 2 w 23"/>
                <a:gd name="T23" fmla="*/ 67 h 68"/>
                <a:gd name="T24" fmla="*/ 4 w 23"/>
                <a:gd name="T25" fmla="*/ 66 h 68"/>
                <a:gd name="T26" fmla="*/ 7 w 23"/>
                <a:gd name="T27" fmla="*/ 65 h 68"/>
                <a:gd name="T28" fmla="*/ 11 w 23"/>
                <a:gd name="T29" fmla="*/ 65 h 68"/>
                <a:gd name="T30" fmla="*/ 15 w 23"/>
                <a:gd name="T31" fmla="*/ 63 h 68"/>
                <a:gd name="T32" fmla="*/ 18 w 23"/>
                <a:gd name="T33" fmla="*/ 60 h 68"/>
                <a:gd name="T34" fmla="*/ 22 w 23"/>
                <a:gd name="T35" fmla="*/ 58 h 68"/>
                <a:gd name="T36" fmla="*/ 22 w 23"/>
                <a:gd name="T37" fmla="*/ 2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68"/>
                <a:gd name="T59" fmla="*/ 23 w 23"/>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68">
                  <a:moveTo>
                    <a:pt x="22" y="2"/>
                  </a:moveTo>
                  <a:lnTo>
                    <a:pt x="21" y="2"/>
                  </a:lnTo>
                  <a:lnTo>
                    <a:pt x="20" y="1"/>
                  </a:lnTo>
                  <a:lnTo>
                    <a:pt x="18" y="1"/>
                  </a:lnTo>
                  <a:lnTo>
                    <a:pt x="15" y="0"/>
                  </a:lnTo>
                  <a:lnTo>
                    <a:pt x="12" y="0"/>
                  </a:lnTo>
                  <a:lnTo>
                    <a:pt x="8" y="0"/>
                  </a:lnTo>
                  <a:lnTo>
                    <a:pt x="4" y="2"/>
                  </a:lnTo>
                  <a:lnTo>
                    <a:pt x="0" y="4"/>
                  </a:lnTo>
                  <a:lnTo>
                    <a:pt x="0" y="67"/>
                  </a:lnTo>
                  <a:lnTo>
                    <a:pt x="1" y="67"/>
                  </a:lnTo>
                  <a:lnTo>
                    <a:pt x="2" y="67"/>
                  </a:lnTo>
                  <a:lnTo>
                    <a:pt x="4" y="66"/>
                  </a:lnTo>
                  <a:lnTo>
                    <a:pt x="7" y="65"/>
                  </a:lnTo>
                  <a:lnTo>
                    <a:pt x="11" y="65"/>
                  </a:lnTo>
                  <a:lnTo>
                    <a:pt x="15" y="63"/>
                  </a:lnTo>
                  <a:lnTo>
                    <a:pt x="18" y="60"/>
                  </a:lnTo>
                  <a:lnTo>
                    <a:pt x="22" y="58"/>
                  </a:lnTo>
                  <a:lnTo>
                    <a:pt x="22"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2" name="Freeform 133"/>
            <p:cNvSpPr>
              <a:spLocks/>
            </p:cNvSpPr>
            <p:nvPr/>
          </p:nvSpPr>
          <p:spPr bwMode="auto">
            <a:xfrm>
              <a:off x="4708" y="2338"/>
              <a:ext cx="35" cy="36"/>
            </a:xfrm>
            <a:custGeom>
              <a:avLst/>
              <a:gdLst>
                <a:gd name="T0" fmla="*/ 17 w 35"/>
                <a:gd name="T1" fmla="*/ 35 h 36"/>
                <a:gd name="T2" fmla="*/ 20 w 35"/>
                <a:gd name="T3" fmla="*/ 35 h 36"/>
                <a:gd name="T4" fmla="*/ 23 w 35"/>
                <a:gd name="T5" fmla="*/ 33 h 36"/>
                <a:gd name="T6" fmla="*/ 26 w 35"/>
                <a:gd name="T7" fmla="*/ 32 h 36"/>
                <a:gd name="T8" fmla="*/ 29 w 35"/>
                <a:gd name="T9" fmla="*/ 30 h 36"/>
                <a:gd name="T10" fmla="*/ 31 w 35"/>
                <a:gd name="T11" fmla="*/ 27 h 36"/>
                <a:gd name="T12" fmla="*/ 33 w 35"/>
                <a:gd name="T13" fmla="*/ 24 h 36"/>
                <a:gd name="T14" fmla="*/ 34 w 35"/>
                <a:gd name="T15" fmla="*/ 21 h 36"/>
                <a:gd name="T16" fmla="*/ 34 w 35"/>
                <a:gd name="T17" fmla="*/ 18 h 36"/>
                <a:gd name="T18" fmla="*/ 34 w 35"/>
                <a:gd name="T19" fmla="*/ 14 h 36"/>
                <a:gd name="T20" fmla="*/ 33 w 35"/>
                <a:gd name="T21" fmla="*/ 11 h 36"/>
                <a:gd name="T22" fmla="*/ 31 w 35"/>
                <a:gd name="T23" fmla="*/ 8 h 36"/>
                <a:gd name="T24" fmla="*/ 29 w 35"/>
                <a:gd name="T25" fmla="*/ 5 h 36"/>
                <a:gd name="T26" fmla="*/ 26 w 35"/>
                <a:gd name="T27" fmla="*/ 3 h 36"/>
                <a:gd name="T28" fmla="*/ 23 w 35"/>
                <a:gd name="T29" fmla="*/ 2 h 36"/>
                <a:gd name="T30" fmla="*/ 20 w 35"/>
                <a:gd name="T31" fmla="*/ 1 h 36"/>
                <a:gd name="T32" fmla="*/ 17 w 35"/>
                <a:gd name="T33" fmla="*/ 0 h 36"/>
                <a:gd name="T34" fmla="*/ 14 w 35"/>
                <a:gd name="T35" fmla="*/ 1 h 36"/>
                <a:gd name="T36" fmla="*/ 10 w 35"/>
                <a:gd name="T37" fmla="*/ 2 h 36"/>
                <a:gd name="T38" fmla="*/ 8 w 35"/>
                <a:gd name="T39" fmla="*/ 3 h 36"/>
                <a:gd name="T40" fmla="*/ 5 w 35"/>
                <a:gd name="T41" fmla="*/ 5 h 36"/>
                <a:gd name="T42" fmla="*/ 3 w 35"/>
                <a:gd name="T43" fmla="*/ 8 h 36"/>
                <a:gd name="T44" fmla="*/ 1 w 35"/>
                <a:gd name="T45" fmla="*/ 11 h 36"/>
                <a:gd name="T46" fmla="*/ 0 w 35"/>
                <a:gd name="T47" fmla="*/ 14 h 36"/>
                <a:gd name="T48" fmla="*/ 0 w 35"/>
                <a:gd name="T49" fmla="*/ 18 h 36"/>
                <a:gd name="T50" fmla="*/ 0 w 35"/>
                <a:gd name="T51" fmla="*/ 21 h 36"/>
                <a:gd name="T52" fmla="*/ 1 w 35"/>
                <a:gd name="T53" fmla="*/ 24 h 36"/>
                <a:gd name="T54" fmla="*/ 3 w 35"/>
                <a:gd name="T55" fmla="*/ 27 h 36"/>
                <a:gd name="T56" fmla="*/ 5 w 35"/>
                <a:gd name="T57" fmla="*/ 30 h 36"/>
                <a:gd name="T58" fmla="*/ 8 w 35"/>
                <a:gd name="T59" fmla="*/ 32 h 36"/>
                <a:gd name="T60" fmla="*/ 10 w 35"/>
                <a:gd name="T61" fmla="*/ 33 h 36"/>
                <a:gd name="T62" fmla="*/ 14 w 35"/>
                <a:gd name="T63" fmla="*/ 35 h 36"/>
                <a:gd name="T64" fmla="*/ 17 w 35"/>
                <a:gd name="T65" fmla="*/ 35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
                <a:gd name="T100" fmla="*/ 0 h 36"/>
                <a:gd name="T101" fmla="*/ 35 w 35"/>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 h="36">
                  <a:moveTo>
                    <a:pt x="17" y="35"/>
                  </a:moveTo>
                  <a:lnTo>
                    <a:pt x="20" y="35"/>
                  </a:lnTo>
                  <a:lnTo>
                    <a:pt x="23" y="33"/>
                  </a:lnTo>
                  <a:lnTo>
                    <a:pt x="26" y="32"/>
                  </a:lnTo>
                  <a:lnTo>
                    <a:pt x="29" y="30"/>
                  </a:lnTo>
                  <a:lnTo>
                    <a:pt x="31" y="27"/>
                  </a:lnTo>
                  <a:lnTo>
                    <a:pt x="33" y="24"/>
                  </a:lnTo>
                  <a:lnTo>
                    <a:pt x="34" y="21"/>
                  </a:lnTo>
                  <a:lnTo>
                    <a:pt x="34" y="18"/>
                  </a:lnTo>
                  <a:lnTo>
                    <a:pt x="34" y="14"/>
                  </a:lnTo>
                  <a:lnTo>
                    <a:pt x="33" y="11"/>
                  </a:lnTo>
                  <a:lnTo>
                    <a:pt x="31" y="8"/>
                  </a:lnTo>
                  <a:lnTo>
                    <a:pt x="29" y="5"/>
                  </a:lnTo>
                  <a:lnTo>
                    <a:pt x="26" y="3"/>
                  </a:lnTo>
                  <a:lnTo>
                    <a:pt x="23" y="2"/>
                  </a:lnTo>
                  <a:lnTo>
                    <a:pt x="20" y="1"/>
                  </a:lnTo>
                  <a:lnTo>
                    <a:pt x="17" y="0"/>
                  </a:lnTo>
                  <a:lnTo>
                    <a:pt x="14" y="1"/>
                  </a:lnTo>
                  <a:lnTo>
                    <a:pt x="10" y="2"/>
                  </a:lnTo>
                  <a:lnTo>
                    <a:pt x="8" y="3"/>
                  </a:lnTo>
                  <a:lnTo>
                    <a:pt x="5" y="5"/>
                  </a:lnTo>
                  <a:lnTo>
                    <a:pt x="3" y="8"/>
                  </a:lnTo>
                  <a:lnTo>
                    <a:pt x="1" y="11"/>
                  </a:lnTo>
                  <a:lnTo>
                    <a:pt x="0" y="14"/>
                  </a:lnTo>
                  <a:lnTo>
                    <a:pt x="0" y="18"/>
                  </a:lnTo>
                  <a:lnTo>
                    <a:pt x="0" y="21"/>
                  </a:lnTo>
                  <a:lnTo>
                    <a:pt x="1" y="24"/>
                  </a:lnTo>
                  <a:lnTo>
                    <a:pt x="3" y="27"/>
                  </a:lnTo>
                  <a:lnTo>
                    <a:pt x="5" y="30"/>
                  </a:lnTo>
                  <a:lnTo>
                    <a:pt x="8" y="32"/>
                  </a:lnTo>
                  <a:lnTo>
                    <a:pt x="10" y="33"/>
                  </a:lnTo>
                  <a:lnTo>
                    <a:pt x="14" y="35"/>
                  </a:lnTo>
                  <a:lnTo>
                    <a:pt x="17" y="3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3" name="Freeform 134"/>
            <p:cNvSpPr>
              <a:spLocks/>
            </p:cNvSpPr>
            <p:nvPr/>
          </p:nvSpPr>
          <p:spPr bwMode="auto">
            <a:xfrm>
              <a:off x="4605" y="2339"/>
              <a:ext cx="18" cy="18"/>
            </a:xfrm>
            <a:custGeom>
              <a:avLst/>
              <a:gdLst>
                <a:gd name="T0" fmla="*/ 8 w 18"/>
                <a:gd name="T1" fmla="*/ 17 h 18"/>
                <a:gd name="T2" fmla="*/ 12 w 18"/>
                <a:gd name="T3" fmla="*/ 16 h 18"/>
                <a:gd name="T4" fmla="*/ 15 w 18"/>
                <a:gd name="T5" fmla="*/ 14 h 18"/>
                <a:gd name="T6" fmla="*/ 16 w 18"/>
                <a:gd name="T7" fmla="*/ 11 h 18"/>
                <a:gd name="T8" fmla="*/ 17 w 18"/>
                <a:gd name="T9" fmla="*/ 8 h 18"/>
                <a:gd name="T10" fmla="*/ 16 w 18"/>
                <a:gd name="T11" fmla="*/ 5 h 18"/>
                <a:gd name="T12" fmla="*/ 15 w 18"/>
                <a:gd name="T13" fmla="*/ 2 h 18"/>
                <a:gd name="T14" fmla="*/ 12 w 18"/>
                <a:gd name="T15" fmla="*/ 1 h 18"/>
                <a:gd name="T16" fmla="*/ 8 w 18"/>
                <a:gd name="T17" fmla="*/ 0 h 18"/>
                <a:gd name="T18" fmla="*/ 5 w 18"/>
                <a:gd name="T19" fmla="*/ 1 h 18"/>
                <a:gd name="T20" fmla="*/ 2 w 18"/>
                <a:gd name="T21" fmla="*/ 2 h 18"/>
                <a:gd name="T22" fmla="*/ 1 w 18"/>
                <a:gd name="T23" fmla="*/ 5 h 18"/>
                <a:gd name="T24" fmla="*/ 0 w 18"/>
                <a:gd name="T25" fmla="*/ 8 h 18"/>
                <a:gd name="T26" fmla="*/ 1 w 18"/>
                <a:gd name="T27" fmla="*/ 11 h 18"/>
                <a:gd name="T28" fmla="*/ 2 w 18"/>
                <a:gd name="T29" fmla="*/ 14 h 18"/>
                <a:gd name="T30" fmla="*/ 5 w 18"/>
                <a:gd name="T31" fmla="*/ 16 h 18"/>
                <a:gd name="T32" fmla="*/ 8 w 18"/>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8"/>
                <a:gd name="T53" fmla="*/ 18 w 18"/>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8">
                  <a:moveTo>
                    <a:pt x="8" y="17"/>
                  </a:moveTo>
                  <a:lnTo>
                    <a:pt x="12" y="16"/>
                  </a:lnTo>
                  <a:lnTo>
                    <a:pt x="15" y="14"/>
                  </a:lnTo>
                  <a:lnTo>
                    <a:pt x="16" y="11"/>
                  </a:lnTo>
                  <a:lnTo>
                    <a:pt x="17" y="8"/>
                  </a:lnTo>
                  <a:lnTo>
                    <a:pt x="16" y="5"/>
                  </a:lnTo>
                  <a:lnTo>
                    <a:pt x="15" y="2"/>
                  </a:lnTo>
                  <a:lnTo>
                    <a:pt x="12" y="1"/>
                  </a:lnTo>
                  <a:lnTo>
                    <a:pt x="8" y="0"/>
                  </a:lnTo>
                  <a:lnTo>
                    <a:pt x="5" y="1"/>
                  </a:lnTo>
                  <a:lnTo>
                    <a:pt x="2" y="2"/>
                  </a:lnTo>
                  <a:lnTo>
                    <a:pt x="1" y="5"/>
                  </a:lnTo>
                  <a:lnTo>
                    <a:pt x="0" y="8"/>
                  </a:lnTo>
                  <a:lnTo>
                    <a:pt x="1" y="11"/>
                  </a:lnTo>
                  <a:lnTo>
                    <a:pt x="2" y="14"/>
                  </a:lnTo>
                  <a:lnTo>
                    <a:pt x="5" y="16"/>
                  </a:lnTo>
                  <a:lnTo>
                    <a:pt x="8"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4" name="Freeform 135"/>
            <p:cNvSpPr>
              <a:spLocks/>
            </p:cNvSpPr>
            <p:nvPr/>
          </p:nvSpPr>
          <p:spPr bwMode="auto">
            <a:xfrm>
              <a:off x="4634" y="2340"/>
              <a:ext cx="18" cy="18"/>
            </a:xfrm>
            <a:custGeom>
              <a:avLst/>
              <a:gdLst>
                <a:gd name="T0" fmla="*/ 9 w 18"/>
                <a:gd name="T1" fmla="*/ 17 h 18"/>
                <a:gd name="T2" fmla="*/ 12 w 18"/>
                <a:gd name="T3" fmla="*/ 16 h 18"/>
                <a:gd name="T4" fmla="*/ 15 w 18"/>
                <a:gd name="T5" fmla="*/ 15 h 18"/>
                <a:gd name="T6" fmla="*/ 16 w 18"/>
                <a:gd name="T7" fmla="*/ 12 h 18"/>
                <a:gd name="T8" fmla="*/ 17 w 18"/>
                <a:gd name="T9" fmla="*/ 9 h 18"/>
                <a:gd name="T10" fmla="*/ 16 w 18"/>
                <a:gd name="T11" fmla="*/ 5 h 18"/>
                <a:gd name="T12" fmla="*/ 15 w 18"/>
                <a:gd name="T13" fmla="*/ 2 h 18"/>
                <a:gd name="T14" fmla="*/ 12 w 18"/>
                <a:gd name="T15" fmla="*/ 1 h 18"/>
                <a:gd name="T16" fmla="*/ 9 w 18"/>
                <a:gd name="T17" fmla="*/ 0 h 18"/>
                <a:gd name="T18" fmla="*/ 5 w 18"/>
                <a:gd name="T19" fmla="*/ 1 h 18"/>
                <a:gd name="T20" fmla="*/ 3 w 18"/>
                <a:gd name="T21" fmla="*/ 2 h 18"/>
                <a:gd name="T22" fmla="*/ 1 w 18"/>
                <a:gd name="T23" fmla="*/ 5 h 18"/>
                <a:gd name="T24" fmla="*/ 0 w 18"/>
                <a:gd name="T25" fmla="*/ 9 h 18"/>
                <a:gd name="T26" fmla="*/ 1 w 18"/>
                <a:gd name="T27" fmla="*/ 12 h 18"/>
                <a:gd name="T28" fmla="*/ 3 w 18"/>
                <a:gd name="T29" fmla="*/ 15 h 18"/>
                <a:gd name="T30" fmla="*/ 5 w 18"/>
                <a:gd name="T31" fmla="*/ 16 h 18"/>
                <a:gd name="T32" fmla="*/ 9 w 18"/>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8"/>
                <a:gd name="T53" fmla="*/ 18 w 18"/>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8">
                  <a:moveTo>
                    <a:pt x="9" y="17"/>
                  </a:moveTo>
                  <a:lnTo>
                    <a:pt x="12" y="16"/>
                  </a:lnTo>
                  <a:lnTo>
                    <a:pt x="15" y="15"/>
                  </a:lnTo>
                  <a:lnTo>
                    <a:pt x="16" y="12"/>
                  </a:lnTo>
                  <a:lnTo>
                    <a:pt x="17" y="9"/>
                  </a:lnTo>
                  <a:lnTo>
                    <a:pt x="16" y="5"/>
                  </a:lnTo>
                  <a:lnTo>
                    <a:pt x="15" y="2"/>
                  </a:lnTo>
                  <a:lnTo>
                    <a:pt x="12" y="1"/>
                  </a:lnTo>
                  <a:lnTo>
                    <a:pt x="9" y="0"/>
                  </a:lnTo>
                  <a:lnTo>
                    <a:pt x="5" y="1"/>
                  </a:lnTo>
                  <a:lnTo>
                    <a:pt x="3" y="2"/>
                  </a:lnTo>
                  <a:lnTo>
                    <a:pt x="1" y="5"/>
                  </a:lnTo>
                  <a:lnTo>
                    <a:pt x="0" y="9"/>
                  </a:lnTo>
                  <a:lnTo>
                    <a:pt x="1" y="12"/>
                  </a:lnTo>
                  <a:lnTo>
                    <a:pt x="3" y="15"/>
                  </a:lnTo>
                  <a:lnTo>
                    <a:pt x="5" y="16"/>
                  </a:lnTo>
                  <a:lnTo>
                    <a:pt x="9"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5" name="Freeform 136"/>
            <p:cNvSpPr>
              <a:spLocks/>
            </p:cNvSpPr>
            <p:nvPr/>
          </p:nvSpPr>
          <p:spPr bwMode="auto">
            <a:xfrm>
              <a:off x="4521" y="2107"/>
              <a:ext cx="49" cy="233"/>
            </a:xfrm>
            <a:custGeom>
              <a:avLst/>
              <a:gdLst>
                <a:gd name="T0" fmla="*/ 15 w 49"/>
                <a:gd name="T1" fmla="*/ 5 h 233"/>
                <a:gd name="T2" fmla="*/ 14 w 49"/>
                <a:gd name="T3" fmla="*/ 9 h 233"/>
                <a:gd name="T4" fmla="*/ 10 w 49"/>
                <a:gd name="T5" fmla="*/ 23 h 233"/>
                <a:gd name="T6" fmla="*/ 6 w 49"/>
                <a:gd name="T7" fmla="*/ 43 h 233"/>
                <a:gd name="T8" fmla="*/ 2 w 49"/>
                <a:gd name="T9" fmla="*/ 71 h 233"/>
                <a:gd name="T10" fmla="*/ 0 w 49"/>
                <a:gd name="T11" fmla="*/ 104 h 233"/>
                <a:gd name="T12" fmla="*/ 0 w 49"/>
                <a:gd name="T13" fmla="*/ 143 h 233"/>
                <a:gd name="T14" fmla="*/ 4 w 49"/>
                <a:gd name="T15" fmla="*/ 186 h 233"/>
                <a:gd name="T16" fmla="*/ 13 w 49"/>
                <a:gd name="T17" fmla="*/ 232 h 233"/>
                <a:gd name="T18" fmla="*/ 46 w 49"/>
                <a:gd name="T19" fmla="*/ 230 h 233"/>
                <a:gd name="T20" fmla="*/ 45 w 49"/>
                <a:gd name="T21" fmla="*/ 223 h 233"/>
                <a:gd name="T22" fmla="*/ 42 w 49"/>
                <a:gd name="T23" fmla="*/ 205 h 233"/>
                <a:gd name="T24" fmla="*/ 38 w 49"/>
                <a:gd name="T25" fmla="*/ 177 h 233"/>
                <a:gd name="T26" fmla="*/ 34 w 49"/>
                <a:gd name="T27" fmla="*/ 143 h 233"/>
                <a:gd name="T28" fmla="*/ 32 w 49"/>
                <a:gd name="T29" fmla="*/ 106 h 233"/>
                <a:gd name="T30" fmla="*/ 33 w 49"/>
                <a:gd name="T31" fmla="*/ 68 h 233"/>
                <a:gd name="T32" fmla="*/ 38 w 49"/>
                <a:gd name="T33" fmla="*/ 33 h 233"/>
                <a:gd name="T34" fmla="*/ 48 w 49"/>
                <a:gd name="T35" fmla="*/ 3 h 233"/>
                <a:gd name="T36" fmla="*/ 48 w 49"/>
                <a:gd name="T37" fmla="*/ 2 h 233"/>
                <a:gd name="T38" fmla="*/ 48 w 49"/>
                <a:gd name="T39" fmla="*/ 2 h 233"/>
                <a:gd name="T40" fmla="*/ 47 w 49"/>
                <a:gd name="T41" fmla="*/ 1 h 233"/>
                <a:gd name="T42" fmla="*/ 45 w 49"/>
                <a:gd name="T43" fmla="*/ 0 h 233"/>
                <a:gd name="T44" fmla="*/ 41 w 49"/>
                <a:gd name="T45" fmla="*/ 0 h 233"/>
                <a:gd name="T46" fmla="*/ 35 w 49"/>
                <a:gd name="T47" fmla="*/ 0 h 233"/>
                <a:gd name="T48" fmla="*/ 27 w 49"/>
                <a:gd name="T49" fmla="*/ 2 h 233"/>
                <a:gd name="T50" fmla="*/ 15 w 49"/>
                <a:gd name="T51" fmla="*/ 5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
                <a:gd name="T79" fmla="*/ 0 h 233"/>
                <a:gd name="T80" fmla="*/ 49 w 49"/>
                <a:gd name="T81" fmla="*/ 233 h 2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 h="233">
                  <a:moveTo>
                    <a:pt x="15" y="5"/>
                  </a:moveTo>
                  <a:lnTo>
                    <a:pt x="14" y="9"/>
                  </a:lnTo>
                  <a:lnTo>
                    <a:pt x="10" y="23"/>
                  </a:lnTo>
                  <a:lnTo>
                    <a:pt x="6" y="43"/>
                  </a:lnTo>
                  <a:lnTo>
                    <a:pt x="2" y="71"/>
                  </a:lnTo>
                  <a:lnTo>
                    <a:pt x="0" y="104"/>
                  </a:lnTo>
                  <a:lnTo>
                    <a:pt x="0" y="143"/>
                  </a:lnTo>
                  <a:lnTo>
                    <a:pt x="4" y="186"/>
                  </a:lnTo>
                  <a:lnTo>
                    <a:pt x="13" y="232"/>
                  </a:lnTo>
                  <a:lnTo>
                    <a:pt x="46" y="230"/>
                  </a:lnTo>
                  <a:lnTo>
                    <a:pt x="45" y="223"/>
                  </a:lnTo>
                  <a:lnTo>
                    <a:pt x="42" y="205"/>
                  </a:lnTo>
                  <a:lnTo>
                    <a:pt x="38" y="177"/>
                  </a:lnTo>
                  <a:lnTo>
                    <a:pt x="34" y="143"/>
                  </a:lnTo>
                  <a:lnTo>
                    <a:pt x="32" y="106"/>
                  </a:lnTo>
                  <a:lnTo>
                    <a:pt x="33" y="68"/>
                  </a:lnTo>
                  <a:lnTo>
                    <a:pt x="38" y="33"/>
                  </a:lnTo>
                  <a:lnTo>
                    <a:pt x="48" y="3"/>
                  </a:lnTo>
                  <a:lnTo>
                    <a:pt x="48" y="2"/>
                  </a:lnTo>
                  <a:lnTo>
                    <a:pt x="47" y="1"/>
                  </a:lnTo>
                  <a:lnTo>
                    <a:pt x="45" y="0"/>
                  </a:lnTo>
                  <a:lnTo>
                    <a:pt x="41" y="0"/>
                  </a:lnTo>
                  <a:lnTo>
                    <a:pt x="35" y="0"/>
                  </a:lnTo>
                  <a:lnTo>
                    <a:pt x="27" y="2"/>
                  </a:lnTo>
                  <a:lnTo>
                    <a:pt x="1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6" name="Freeform 137"/>
            <p:cNvSpPr>
              <a:spLocks/>
            </p:cNvSpPr>
            <p:nvPr/>
          </p:nvSpPr>
          <p:spPr bwMode="auto">
            <a:xfrm>
              <a:off x="4767" y="2078"/>
              <a:ext cx="66" cy="260"/>
            </a:xfrm>
            <a:custGeom>
              <a:avLst/>
              <a:gdLst>
                <a:gd name="T0" fmla="*/ 65 w 66"/>
                <a:gd name="T1" fmla="*/ 2 h 260"/>
                <a:gd name="T2" fmla="*/ 63 w 66"/>
                <a:gd name="T3" fmla="*/ 3 h 260"/>
                <a:gd name="T4" fmla="*/ 59 w 66"/>
                <a:gd name="T5" fmla="*/ 10 h 260"/>
                <a:gd name="T6" fmla="*/ 53 w 66"/>
                <a:gd name="T7" fmla="*/ 24 h 260"/>
                <a:gd name="T8" fmla="*/ 48 w 66"/>
                <a:gd name="T9" fmla="*/ 46 h 260"/>
                <a:gd name="T10" fmla="*/ 43 w 66"/>
                <a:gd name="T11" fmla="*/ 78 h 260"/>
                <a:gd name="T12" fmla="*/ 41 w 66"/>
                <a:gd name="T13" fmla="*/ 124 h 260"/>
                <a:gd name="T14" fmla="*/ 42 w 66"/>
                <a:gd name="T15" fmla="*/ 183 h 260"/>
                <a:gd name="T16" fmla="*/ 48 w 66"/>
                <a:gd name="T17" fmla="*/ 259 h 260"/>
                <a:gd name="T18" fmla="*/ 12 w 66"/>
                <a:gd name="T19" fmla="*/ 259 h 260"/>
                <a:gd name="T20" fmla="*/ 10 w 66"/>
                <a:gd name="T21" fmla="*/ 251 h 260"/>
                <a:gd name="T22" fmla="*/ 7 w 66"/>
                <a:gd name="T23" fmla="*/ 230 h 260"/>
                <a:gd name="T24" fmla="*/ 4 w 66"/>
                <a:gd name="T25" fmla="*/ 199 h 260"/>
                <a:gd name="T26" fmla="*/ 1 w 66"/>
                <a:gd name="T27" fmla="*/ 161 h 260"/>
                <a:gd name="T28" fmla="*/ 0 w 66"/>
                <a:gd name="T29" fmla="*/ 119 h 260"/>
                <a:gd name="T30" fmla="*/ 2 w 66"/>
                <a:gd name="T31" fmla="*/ 75 h 260"/>
                <a:gd name="T32" fmla="*/ 9 w 66"/>
                <a:gd name="T33" fmla="*/ 35 h 260"/>
                <a:gd name="T34" fmla="*/ 21 w 66"/>
                <a:gd name="T35" fmla="*/ 0 h 260"/>
                <a:gd name="T36" fmla="*/ 65 w 66"/>
                <a:gd name="T37" fmla="*/ 2 h 2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260"/>
                <a:gd name="T59" fmla="*/ 66 w 66"/>
                <a:gd name="T60" fmla="*/ 260 h 2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260">
                  <a:moveTo>
                    <a:pt x="65" y="2"/>
                  </a:moveTo>
                  <a:lnTo>
                    <a:pt x="63" y="3"/>
                  </a:lnTo>
                  <a:lnTo>
                    <a:pt x="59" y="10"/>
                  </a:lnTo>
                  <a:lnTo>
                    <a:pt x="53" y="24"/>
                  </a:lnTo>
                  <a:lnTo>
                    <a:pt x="48" y="46"/>
                  </a:lnTo>
                  <a:lnTo>
                    <a:pt x="43" y="78"/>
                  </a:lnTo>
                  <a:lnTo>
                    <a:pt x="41" y="124"/>
                  </a:lnTo>
                  <a:lnTo>
                    <a:pt x="42" y="183"/>
                  </a:lnTo>
                  <a:lnTo>
                    <a:pt x="48" y="259"/>
                  </a:lnTo>
                  <a:lnTo>
                    <a:pt x="12" y="259"/>
                  </a:lnTo>
                  <a:lnTo>
                    <a:pt x="10" y="251"/>
                  </a:lnTo>
                  <a:lnTo>
                    <a:pt x="7" y="230"/>
                  </a:lnTo>
                  <a:lnTo>
                    <a:pt x="4" y="199"/>
                  </a:lnTo>
                  <a:lnTo>
                    <a:pt x="1" y="161"/>
                  </a:lnTo>
                  <a:lnTo>
                    <a:pt x="0" y="119"/>
                  </a:lnTo>
                  <a:lnTo>
                    <a:pt x="2" y="75"/>
                  </a:lnTo>
                  <a:lnTo>
                    <a:pt x="9" y="35"/>
                  </a:lnTo>
                  <a:lnTo>
                    <a:pt x="21" y="0"/>
                  </a:lnTo>
                  <a:lnTo>
                    <a:pt x="6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7" name="Freeform 138"/>
            <p:cNvSpPr>
              <a:spLocks/>
            </p:cNvSpPr>
            <p:nvPr/>
          </p:nvSpPr>
          <p:spPr bwMode="auto">
            <a:xfrm>
              <a:off x="4523" y="2121"/>
              <a:ext cx="43" cy="204"/>
            </a:xfrm>
            <a:custGeom>
              <a:avLst/>
              <a:gdLst>
                <a:gd name="T0" fmla="*/ 13 w 43"/>
                <a:gd name="T1" fmla="*/ 4 h 204"/>
                <a:gd name="T2" fmla="*/ 12 w 43"/>
                <a:gd name="T3" fmla="*/ 8 h 204"/>
                <a:gd name="T4" fmla="*/ 9 w 43"/>
                <a:gd name="T5" fmla="*/ 19 h 204"/>
                <a:gd name="T6" fmla="*/ 6 w 43"/>
                <a:gd name="T7" fmla="*/ 38 h 204"/>
                <a:gd name="T8" fmla="*/ 2 w 43"/>
                <a:gd name="T9" fmla="*/ 62 h 204"/>
                <a:gd name="T10" fmla="*/ 0 w 43"/>
                <a:gd name="T11" fmla="*/ 91 h 204"/>
                <a:gd name="T12" fmla="*/ 0 w 43"/>
                <a:gd name="T13" fmla="*/ 125 h 204"/>
                <a:gd name="T14" fmla="*/ 4 w 43"/>
                <a:gd name="T15" fmla="*/ 162 h 204"/>
                <a:gd name="T16" fmla="*/ 12 w 43"/>
                <a:gd name="T17" fmla="*/ 203 h 204"/>
                <a:gd name="T18" fmla="*/ 40 w 43"/>
                <a:gd name="T19" fmla="*/ 201 h 204"/>
                <a:gd name="T20" fmla="*/ 39 w 43"/>
                <a:gd name="T21" fmla="*/ 195 h 204"/>
                <a:gd name="T22" fmla="*/ 36 w 43"/>
                <a:gd name="T23" fmla="*/ 179 h 204"/>
                <a:gd name="T24" fmla="*/ 33 w 43"/>
                <a:gd name="T25" fmla="*/ 154 h 204"/>
                <a:gd name="T26" fmla="*/ 30 w 43"/>
                <a:gd name="T27" fmla="*/ 125 h 204"/>
                <a:gd name="T28" fmla="*/ 28 w 43"/>
                <a:gd name="T29" fmla="*/ 92 h 204"/>
                <a:gd name="T30" fmla="*/ 29 w 43"/>
                <a:gd name="T31" fmla="*/ 59 h 204"/>
                <a:gd name="T32" fmla="*/ 33 w 43"/>
                <a:gd name="T33" fmla="*/ 28 h 204"/>
                <a:gd name="T34" fmla="*/ 42 w 43"/>
                <a:gd name="T35" fmla="*/ 2 h 204"/>
                <a:gd name="T36" fmla="*/ 42 w 43"/>
                <a:gd name="T37" fmla="*/ 2 h 204"/>
                <a:gd name="T38" fmla="*/ 42 w 43"/>
                <a:gd name="T39" fmla="*/ 1 h 204"/>
                <a:gd name="T40" fmla="*/ 41 w 43"/>
                <a:gd name="T41" fmla="*/ 1 h 204"/>
                <a:gd name="T42" fmla="*/ 40 w 43"/>
                <a:gd name="T43" fmla="*/ 0 h 204"/>
                <a:gd name="T44" fmla="*/ 36 w 43"/>
                <a:gd name="T45" fmla="*/ 0 h 204"/>
                <a:gd name="T46" fmla="*/ 31 w 43"/>
                <a:gd name="T47" fmla="*/ 0 h 204"/>
                <a:gd name="T48" fmla="*/ 24 w 43"/>
                <a:gd name="T49" fmla="*/ 2 h 204"/>
                <a:gd name="T50" fmla="*/ 13 w 43"/>
                <a:gd name="T51" fmla="*/ 4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204"/>
                <a:gd name="T80" fmla="*/ 43 w 43"/>
                <a:gd name="T81" fmla="*/ 204 h 20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204">
                  <a:moveTo>
                    <a:pt x="13" y="4"/>
                  </a:moveTo>
                  <a:lnTo>
                    <a:pt x="12" y="8"/>
                  </a:lnTo>
                  <a:lnTo>
                    <a:pt x="9" y="19"/>
                  </a:lnTo>
                  <a:lnTo>
                    <a:pt x="6" y="38"/>
                  </a:lnTo>
                  <a:lnTo>
                    <a:pt x="2" y="62"/>
                  </a:lnTo>
                  <a:lnTo>
                    <a:pt x="0" y="91"/>
                  </a:lnTo>
                  <a:lnTo>
                    <a:pt x="0" y="125"/>
                  </a:lnTo>
                  <a:lnTo>
                    <a:pt x="4" y="162"/>
                  </a:lnTo>
                  <a:lnTo>
                    <a:pt x="12" y="203"/>
                  </a:lnTo>
                  <a:lnTo>
                    <a:pt x="40" y="201"/>
                  </a:lnTo>
                  <a:lnTo>
                    <a:pt x="39" y="195"/>
                  </a:lnTo>
                  <a:lnTo>
                    <a:pt x="36" y="179"/>
                  </a:lnTo>
                  <a:lnTo>
                    <a:pt x="33" y="154"/>
                  </a:lnTo>
                  <a:lnTo>
                    <a:pt x="30" y="125"/>
                  </a:lnTo>
                  <a:lnTo>
                    <a:pt x="28" y="92"/>
                  </a:lnTo>
                  <a:lnTo>
                    <a:pt x="29" y="59"/>
                  </a:lnTo>
                  <a:lnTo>
                    <a:pt x="33" y="28"/>
                  </a:lnTo>
                  <a:lnTo>
                    <a:pt x="42" y="2"/>
                  </a:lnTo>
                  <a:lnTo>
                    <a:pt x="42" y="1"/>
                  </a:lnTo>
                  <a:lnTo>
                    <a:pt x="41" y="1"/>
                  </a:lnTo>
                  <a:lnTo>
                    <a:pt x="40" y="0"/>
                  </a:lnTo>
                  <a:lnTo>
                    <a:pt x="36" y="0"/>
                  </a:lnTo>
                  <a:lnTo>
                    <a:pt x="31" y="0"/>
                  </a:lnTo>
                  <a:lnTo>
                    <a:pt x="24" y="2"/>
                  </a:lnTo>
                  <a:lnTo>
                    <a:pt x="1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8" name="Freeform 139"/>
            <p:cNvSpPr>
              <a:spLocks/>
            </p:cNvSpPr>
            <p:nvPr/>
          </p:nvSpPr>
          <p:spPr bwMode="auto">
            <a:xfrm>
              <a:off x="4525" y="2135"/>
              <a:ext cx="36" cy="173"/>
            </a:xfrm>
            <a:custGeom>
              <a:avLst/>
              <a:gdLst>
                <a:gd name="T0" fmla="*/ 11 w 36"/>
                <a:gd name="T1" fmla="*/ 3 h 173"/>
                <a:gd name="T2" fmla="*/ 10 w 36"/>
                <a:gd name="T3" fmla="*/ 6 h 173"/>
                <a:gd name="T4" fmla="*/ 7 w 36"/>
                <a:gd name="T5" fmla="*/ 16 h 173"/>
                <a:gd name="T6" fmla="*/ 5 w 36"/>
                <a:gd name="T7" fmla="*/ 32 h 173"/>
                <a:gd name="T8" fmla="*/ 2 w 36"/>
                <a:gd name="T9" fmla="*/ 52 h 173"/>
                <a:gd name="T10" fmla="*/ 0 w 36"/>
                <a:gd name="T11" fmla="*/ 77 h 173"/>
                <a:gd name="T12" fmla="*/ 0 w 36"/>
                <a:gd name="T13" fmla="*/ 106 h 173"/>
                <a:gd name="T14" fmla="*/ 3 w 36"/>
                <a:gd name="T15" fmla="*/ 138 h 173"/>
                <a:gd name="T16" fmla="*/ 10 w 36"/>
                <a:gd name="T17" fmla="*/ 172 h 173"/>
                <a:gd name="T18" fmla="*/ 34 w 36"/>
                <a:gd name="T19" fmla="*/ 170 h 173"/>
                <a:gd name="T20" fmla="*/ 33 w 36"/>
                <a:gd name="T21" fmla="*/ 165 h 173"/>
                <a:gd name="T22" fmla="*/ 30 w 36"/>
                <a:gd name="T23" fmla="*/ 151 h 173"/>
                <a:gd name="T24" fmla="*/ 27 w 36"/>
                <a:gd name="T25" fmla="*/ 131 h 173"/>
                <a:gd name="T26" fmla="*/ 25 w 36"/>
                <a:gd name="T27" fmla="*/ 106 h 173"/>
                <a:gd name="T28" fmla="*/ 23 w 36"/>
                <a:gd name="T29" fmla="*/ 78 h 173"/>
                <a:gd name="T30" fmla="*/ 24 w 36"/>
                <a:gd name="T31" fmla="*/ 50 h 173"/>
                <a:gd name="T32" fmla="*/ 27 w 36"/>
                <a:gd name="T33" fmla="*/ 24 h 173"/>
                <a:gd name="T34" fmla="*/ 35 w 36"/>
                <a:gd name="T35" fmla="*/ 2 h 173"/>
                <a:gd name="T36" fmla="*/ 35 w 36"/>
                <a:gd name="T37" fmla="*/ 2 h 173"/>
                <a:gd name="T38" fmla="*/ 35 w 36"/>
                <a:gd name="T39" fmla="*/ 1 h 173"/>
                <a:gd name="T40" fmla="*/ 34 w 36"/>
                <a:gd name="T41" fmla="*/ 1 h 173"/>
                <a:gd name="T42" fmla="*/ 33 w 36"/>
                <a:gd name="T43" fmla="*/ 0 h 173"/>
                <a:gd name="T44" fmla="*/ 30 w 36"/>
                <a:gd name="T45" fmla="*/ 0 h 173"/>
                <a:gd name="T46" fmla="*/ 26 w 36"/>
                <a:gd name="T47" fmla="*/ 0 h 173"/>
                <a:gd name="T48" fmla="*/ 20 w 36"/>
                <a:gd name="T49" fmla="*/ 1 h 173"/>
                <a:gd name="T50" fmla="*/ 11 w 36"/>
                <a:gd name="T51" fmla="*/ 3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
                <a:gd name="T79" fmla="*/ 0 h 173"/>
                <a:gd name="T80" fmla="*/ 36 w 36"/>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 h="173">
                  <a:moveTo>
                    <a:pt x="11" y="3"/>
                  </a:moveTo>
                  <a:lnTo>
                    <a:pt x="10" y="6"/>
                  </a:lnTo>
                  <a:lnTo>
                    <a:pt x="7" y="16"/>
                  </a:lnTo>
                  <a:lnTo>
                    <a:pt x="5" y="32"/>
                  </a:lnTo>
                  <a:lnTo>
                    <a:pt x="2" y="52"/>
                  </a:lnTo>
                  <a:lnTo>
                    <a:pt x="0" y="77"/>
                  </a:lnTo>
                  <a:lnTo>
                    <a:pt x="0" y="106"/>
                  </a:lnTo>
                  <a:lnTo>
                    <a:pt x="3" y="138"/>
                  </a:lnTo>
                  <a:lnTo>
                    <a:pt x="10" y="172"/>
                  </a:lnTo>
                  <a:lnTo>
                    <a:pt x="34" y="170"/>
                  </a:lnTo>
                  <a:lnTo>
                    <a:pt x="33" y="165"/>
                  </a:lnTo>
                  <a:lnTo>
                    <a:pt x="30" y="151"/>
                  </a:lnTo>
                  <a:lnTo>
                    <a:pt x="27" y="131"/>
                  </a:lnTo>
                  <a:lnTo>
                    <a:pt x="25" y="106"/>
                  </a:lnTo>
                  <a:lnTo>
                    <a:pt x="23" y="78"/>
                  </a:lnTo>
                  <a:lnTo>
                    <a:pt x="24" y="50"/>
                  </a:lnTo>
                  <a:lnTo>
                    <a:pt x="27" y="24"/>
                  </a:lnTo>
                  <a:lnTo>
                    <a:pt x="35" y="2"/>
                  </a:lnTo>
                  <a:lnTo>
                    <a:pt x="35" y="1"/>
                  </a:lnTo>
                  <a:lnTo>
                    <a:pt x="34" y="1"/>
                  </a:lnTo>
                  <a:lnTo>
                    <a:pt x="33" y="0"/>
                  </a:lnTo>
                  <a:lnTo>
                    <a:pt x="30" y="0"/>
                  </a:lnTo>
                  <a:lnTo>
                    <a:pt x="26" y="0"/>
                  </a:lnTo>
                  <a:lnTo>
                    <a:pt x="20" y="1"/>
                  </a:lnTo>
                  <a:lnTo>
                    <a:pt x="11"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9" name="Freeform 140"/>
            <p:cNvSpPr>
              <a:spLocks/>
            </p:cNvSpPr>
            <p:nvPr/>
          </p:nvSpPr>
          <p:spPr bwMode="auto">
            <a:xfrm>
              <a:off x="4526" y="2148"/>
              <a:ext cx="31" cy="144"/>
            </a:xfrm>
            <a:custGeom>
              <a:avLst/>
              <a:gdLst>
                <a:gd name="T0" fmla="*/ 9 w 31"/>
                <a:gd name="T1" fmla="*/ 3 h 144"/>
                <a:gd name="T2" fmla="*/ 8 w 31"/>
                <a:gd name="T3" fmla="*/ 5 h 144"/>
                <a:gd name="T4" fmla="*/ 6 w 31"/>
                <a:gd name="T5" fmla="*/ 14 h 144"/>
                <a:gd name="T6" fmla="*/ 4 w 31"/>
                <a:gd name="T7" fmla="*/ 26 h 144"/>
                <a:gd name="T8" fmla="*/ 1 w 31"/>
                <a:gd name="T9" fmla="*/ 43 h 144"/>
                <a:gd name="T10" fmla="*/ 0 w 31"/>
                <a:gd name="T11" fmla="*/ 64 h 144"/>
                <a:gd name="T12" fmla="*/ 0 w 31"/>
                <a:gd name="T13" fmla="*/ 88 h 144"/>
                <a:gd name="T14" fmla="*/ 3 w 31"/>
                <a:gd name="T15" fmla="*/ 114 h 144"/>
                <a:gd name="T16" fmla="*/ 8 w 31"/>
                <a:gd name="T17" fmla="*/ 143 h 144"/>
                <a:gd name="T18" fmla="*/ 29 w 31"/>
                <a:gd name="T19" fmla="*/ 142 h 144"/>
                <a:gd name="T20" fmla="*/ 28 w 31"/>
                <a:gd name="T21" fmla="*/ 138 h 144"/>
                <a:gd name="T22" fmla="*/ 26 w 31"/>
                <a:gd name="T23" fmla="*/ 126 h 144"/>
                <a:gd name="T24" fmla="*/ 23 w 31"/>
                <a:gd name="T25" fmla="*/ 109 h 144"/>
                <a:gd name="T26" fmla="*/ 21 w 31"/>
                <a:gd name="T27" fmla="*/ 88 h 144"/>
                <a:gd name="T28" fmla="*/ 20 w 31"/>
                <a:gd name="T29" fmla="*/ 65 h 144"/>
                <a:gd name="T30" fmla="*/ 21 w 31"/>
                <a:gd name="T31" fmla="*/ 42 h 144"/>
                <a:gd name="T32" fmla="*/ 24 w 31"/>
                <a:gd name="T33" fmla="*/ 20 h 144"/>
                <a:gd name="T34" fmla="*/ 30 w 31"/>
                <a:gd name="T35" fmla="*/ 2 h 144"/>
                <a:gd name="T36" fmla="*/ 30 w 31"/>
                <a:gd name="T37" fmla="*/ 1 h 144"/>
                <a:gd name="T38" fmla="*/ 30 w 31"/>
                <a:gd name="T39" fmla="*/ 1 h 144"/>
                <a:gd name="T40" fmla="*/ 29 w 31"/>
                <a:gd name="T41" fmla="*/ 0 h 144"/>
                <a:gd name="T42" fmla="*/ 28 w 31"/>
                <a:gd name="T43" fmla="*/ 0 h 144"/>
                <a:gd name="T44" fmla="*/ 26 w 31"/>
                <a:gd name="T45" fmla="*/ 0 h 144"/>
                <a:gd name="T46" fmla="*/ 22 w 31"/>
                <a:gd name="T47" fmla="*/ 0 h 144"/>
                <a:gd name="T48" fmla="*/ 17 w 31"/>
                <a:gd name="T49" fmla="*/ 1 h 144"/>
                <a:gd name="T50" fmla="*/ 9 w 31"/>
                <a:gd name="T51" fmla="*/ 3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
                <a:gd name="T79" fmla="*/ 0 h 144"/>
                <a:gd name="T80" fmla="*/ 31 w 31"/>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 h="144">
                  <a:moveTo>
                    <a:pt x="9" y="3"/>
                  </a:moveTo>
                  <a:lnTo>
                    <a:pt x="8" y="5"/>
                  </a:lnTo>
                  <a:lnTo>
                    <a:pt x="6" y="14"/>
                  </a:lnTo>
                  <a:lnTo>
                    <a:pt x="4" y="26"/>
                  </a:lnTo>
                  <a:lnTo>
                    <a:pt x="1" y="43"/>
                  </a:lnTo>
                  <a:lnTo>
                    <a:pt x="0" y="64"/>
                  </a:lnTo>
                  <a:lnTo>
                    <a:pt x="0" y="88"/>
                  </a:lnTo>
                  <a:lnTo>
                    <a:pt x="3" y="114"/>
                  </a:lnTo>
                  <a:lnTo>
                    <a:pt x="8" y="143"/>
                  </a:lnTo>
                  <a:lnTo>
                    <a:pt x="29" y="142"/>
                  </a:lnTo>
                  <a:lnTo>
                    <a:pt x="28" y="138"/>
                  </a:lnTo>
                  <a:lnTo>
                    <a:pt x="26" y="126"/>
                  </a:lnTo>
                  <a:lnTo>
                    <a:pt x="23" y="109"/>
                  </a:lnTo>
                  <a:lnTo>
                    <a:pt x="21" y="88"/>
                  </a:lnTo>
                  <a:lnTo>
                    <a:pt x="20" y="65"/>
                  </a:lnTo>
                  <a:lnTo>
                    <a:pt x="21" y="42"/>
                  </a:lnTo>
                  <a:lnTo>
                    <a:pt x="24" y="20"/>
                  </a:lnTo>
                  <a:lnTo>
                    <a:pt x="30" y="2"/>
                  </a:lnTo>
                  <a:lnTo>
                    <a:pt x="30" y="1"/>
                  </a:lnTo>
                  <a:lnTo>
                    <a:pt x="29" y="0"/>
                  </a:lnTo>
                  <a:lnTo>
                    <a:pt x="28" y="0"/>
                  </a:lnTo>
                  <a:lnTo>
                    <a:pt x="26" y="0"/>
                  </a:lnTo>
                  <a:lnTo>
                    <a:pt x="22" y="0"/>
                  </a:lnTo>
                  <a:lnTo>
                    <a:pt x="17" y="1"/>
                  </a:lnTo>
                  <a:lnTo>
                    <a:pt x="9"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0" name="Freeform 141"/>
            <p:cNvSpPr>
              <a:spLocks/>
            </p:cNvSpPr>
            <p:nvPr/>
          </p:nvSpPr>
          <p:spPr bwMode="auto">
            <a:xfrm>
              <a:off x="4528" y="2162"/>
              <a:ext cx="24" cy="114"/>
            </a:xfrm>
            <a:custGeom>
              <a:avLst/>
              <a:gdLst>
                <a:gd name="T0" fmla="*/ 7 w 24"/>
                <a:gd name="T1" fmla="*/ 2 h 114"/>
                <a:gd name="T2" fmla="*/ 7 w 24"/>
                <a:gd name="T3" fmla="*/ 5 h 114"/>
                <a:gd name="T4" fmla="*/ 5 w 24"/>
                <a:gd name="T5" fmla="*/ 11 h 114"/>
                <a:gd name="T6" fmla="*/ 3 w 24"/>
                <a:gd name="T7" fmla="*/ 21 h 114"/>
                <a:gd name="T8" fmla="*/ 1 w 24"/>
                <a:gd name="T9" fmla="*/ 34 h 114"/>
                <a:gd name="T10" fmla="*/ 0 w 24"/>
                <a:gd name="T11" fmla="*/ 50 h 114"/>
                <a:gd name="T12" fmla="*/ 0 w 24"/>
                <a:gd name="T13" fmla="*/ 70 h 114"/>
                <a:gd name="T14" fmla="*/ 2 w 24"/>
                <a:gd name="T15" fmla="*/ 91 h 114"/>
                <a:gd name="T16" fmla="*/ 6 w 24"/>
                <a:gd name="T17" fmla="*/ 113 h 114"/>
                <a:gd name="T18" fmla="*/ 22 w 24"/>
                <a:gd name="T19" fmla="*/ 112 h 114"/>
                <a:gd name="T20" fmla="*/ 21 w 24"/>
                <a:gd name="T21" fmla="*/ 109 h 114"/>
                <a:gd name="T22" fmla="*/ 20 w 24"/>
                <a:gd name="T23" fmla="*/ 99 h 114"/>
                <a:gd name="T24" fmla="*/ 18 w 24"/>
                <a:gd name="T25" fmla="*/ 86 h 114"/>
                <a:gd name="T26" fmla="*/ 16 w 24"/>
                <a:gd name="T27" fmla="*/ 70 h 114"/>
                <a:gd name="T28" fmla="*/ 15 w 24"/>
                <a:gd name="T29" fmla="*/ 52 h 114"/>
                <a:gd name="T30" fmla="*/ 16 w 24"/>
                <a:gd name="T31" fmla="*/ 33 h 114"/>
                <a:gd name="T32" fmla="*/ 18 w 24"/>
                <a:gd name="T33" fmla="*/ 16 h 114"/>
                <a:gd name="T34" fmla="*/ 23 w 24"/>
                <a:gd name="T35" fmla="*/ 2 h 114"/>
                <a:gd name="T36" fmla="*/ 23 w 24"/>
                <a:gd name="T37" fmla="*/ 1 h 114"/>
                <a:gd name="T38" fmla="*/ 23 w 24"/>
                <a:gd name="T39" fmla="*/ 0 h 114"/>
                <a:gd name="T40" fmla="*/ 22 w 24"/>
                <a:gd name="T41" fmla="*/ 0 h 114"/>
                <a:gd name="T42" fmla="*/ 20 w 24"/>
                <a:gd name="T43" fmla="*/ 0 h 114"/>
                <a:gd name="T44" fmla="*/ 17 w 24"/>
                <a:gd name="T45" fmla="*/ 0 h 114"/>
                <a:gd name="T46" fmla="*/ 13 w 24"/>
                <a:gd name="T47" fmla="*/ 1 h 114"/>
                <a:gd name="T48" fmla="*/ 7 w 24"/>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
                <a:gd name="T76" fmla="*/ 0 h 114"/>
                <a:gd name="T77" fmla="*/ 24 w 24"/>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 h="114">
                  <a:moveTo>
                    <a:pt x="7" y="2"/>
                  </a:moveTo>
                  <a:lnTo>
                    <a:pt x="7" y="5"/>
                  </a:lnTo>
                  <a:lnTo>
                    <a:pt x="5" y="11"/>
                  </a:lnTo>
                  <a:lnTo>
                    <a:pt x="3" y="21"/>
                  </a:lnTo>
                  <a:lnTo>
                    <a:pt x="1" y="34"/>
                  </a:lnTo>
                  <a:lnTo>
                    <a:pt x="0" y="50"/>
                  </a:lnTo>
                  <a:lnTo>
                    <a:pt x="0" y="70"/>
                  </a:lnTo>
                  <a:lnTo>
                    <a:pt x="2" y="91"/>
                  </a:lnTo>
                  <a:lnTo>
                    <a:pt x="6" y="113"/>
                  </a:lnTo>
                  <a:lnTo>
                    <a:pt x="22" y="112"/>
                  </a:lnTo>
                  <a:lnTo>
                    <a:pt x="21" y="109"/>
                  </a:lnTo>
                  <a:lnTo>
                    <a:pt x="20" y="99"/>
                  </a:lnTo>
                  <a:lnTo>
                    <a:pt x="18" y="86"/>
                  </a:lnTo>
                  <a:lnTo>
                    <a:pt x="16" y="70"/>
                  </a:lnTo>
                  <a:lnTo>
                    <a:pt x="15" y="52"/>
                  </a:lnTo>
                  <a:lnTo>
                    <a:pt x="16" y="33"/>
                  </a:lnTo>
                  <a:lnTo>
                    <a:pt x="18" y="16"/>
                  </a:lnTo>
                  <a:lnTo>
                    <a:pt x="23" y="2"/>
                  </a:lnTo>
                  <a:lnTo>
                    <a:pt x="23" y="1"/>
                  </a:lnTo>
                  <a:lnTo>
                    <a:pt x="23" y="0"/>
                  </a:lnTo>
                  <a:lnTo>
                    <a:pt x="22" y="0"/>
                  </a:lnTo>
                  <a:lnTo>
                    <a:pt x="20" y="0"/>
                  </a:lnTo>
                  <a:lnTo>
                    <a:pt x="17" y="0"/>
                  </a:lnTo>
                  <a:lnTo>
                    <a:pt x="13" y="1"/>
                  </a:lnTo>
                  <a:lnTo>
                    <a:pt x="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1" name="Freeform 142"/>
            <p:cNvSpPr>
              <a:spLocks/>
            </p:cNvSpPr>
            <p:nvPr/>
          </p:nvSpPr>
          <p:spPr bwMode="auto">
            <a:xfrm>
              <a:off x="4530" y="2176"/>
              <a:ext cx="18" cy="84"/>
            </a:xfrm>
            <a:custGeom>
              <a:avLst/>
              <a:gdLst>
                <a:gd name="T0" fmla="*/ 5 w 18"/>
                <a:gd name="T1" fmla="*/ 2 h 84"/>
                <a:gd name="T2" fmla="*/ 5 w 18"/>
                <a:gd name="T3" fmla="*/ 3 h 84"/>
                <a:gd name="T4" fmla="*/ 4 w 18"/>
                <a:gd name="T5" fmla="*/ 8 h 84"/>
                <a:gd name="T6" fmla="*/ 2 w 18"/>
                <a:gd name="T7" fmla="*/ 15 h 84"/>
                <a:gd name="T8" fmla="*/ 1 w 18"/>
                <a:gd name="T9" fmla="*/ 25 h 84"/>
                <a:gd name="T10" fmla="*/ 0 w 18"/>
                <a:gd name="T11" fmla="*/ 37 h 84"/>
                <a:gd name="T12" fmla="*/ 0 w 18"/>
                <a:gd name="T13" fmla="*/ 51 h 84"/>
                <a:gd name="T14" fmla="*/ 1 w 18"/>
                <a:gd name="T15" fmla="*/ 66 h 84"/>
                <a:gd name="T16" fmla="*/ 5 w 18"/>
                <a:gd name="T17" fmla="*/ 83 h 84"/>
                <a:gd name="T18" fmla="*/ 16 w 18"/>
                <a:gd name="T19" fmla="*/ 82 h 84"/>
                <a:gd name="T20" fmla="*/ 16 w 18"/>
                <a:gd name="T21" fmla="*/ 80 h 84"/>
                <a:gd name="T22" fmla="*/ 15 w 18"/>
                <a:gd name="T23" fmla="*/ 73 h 84"/>
                <a:gd name="T24" fmla="*/ 13 w 18"/>
                <a:gd name="T25" fmla="*/ 63 h 84"/>
                <a:gd name="T26" fmla="*/ 12 w 18"/>
                <a:gd name="T27" fmla="*/ 51 h 84"/>
                <a:gd name="T28" fmla="*/ 11 w 18"/>
                <a:gd name="T29" fmla="*/ 38 h 84"/>
                <a:gd name="T30" fmla="*/ 12 w 18"/>
                <a:gd name="T31" fmla="*/ 24 h 84"/>
                <a:gd name="T32" fmla="*/ 13 w 18"/>
                <a:gd name="T33" fmla="*/ 11 h 84"/>
                <a:gd name="T34" fmla="*/ 17 w 18"/>
                <a:gd name="T35" fmla="*/ 1 h 84"/>
                <a:gd name="T36" fmla="*/ 17 w 18"/>
                <a:gd name="T37" fmla="*/ 1 h 84"/>
                <a:gd name="T38" fmla="*/ 17 w 18"/>
                <a:gd name="T39" fmla="*/ 0 h 84"/>
                <a:gd name="T40" fmla="*/ 16 w 18"/>
                <a:gd name="T41" fmla="*/ 0 h 84"/>
                <a:gd name="T42" fmla="*/ 15 w 18"/>
                <a:gd name="T43" fmla="*/ 0 h 84"/>
                <a:gd name="T44" fmla="*/ 13 w 18"/>
                <a:gd name="T45" fmla="*/ 0 h 84"/>
                <a:gd name="T46" fmla="*/ 9 w 18"/>
                <a:gd name="T47" fmla="*/ 1 h 84"/>
                <a:gd name="T48" fmla="*/ 5 w 18"/>
                <a:gd name="T49" fmla="*/ 2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
                <a:gd name="T76" fmla="*/ 0 h 84"/>
                <a:gd name="T77" fmla="*/ 18 w 1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 h="84">
                  <a:moveTo>
                    <a:pt x="5" y="2"/>
                  </a:moveTo>
                  <a:lnTo>
                    <a:pt x="5" y="3"/>
                  </a:lnTo>
                  <a:lnTo>
                    <a:pt x="4" y="8"/>
                  </a:lnTo>
                  <a:lnTo>
                    <a:pt x="2" y="15"/>
                  </a:lnTo>
                  <a:lnTo>
                    <a:pt x="1" y="25"/>
                  </a:lnTo>
                  <a:lnTo>
                    <a:pt x="0" y="37"/>
                  </a:lnTo>
                  <a:lnTo>
                    <a:pt x="0" y="51"/>
                  </a:lnTo>
                  <a:lnTo>
                    <a:pt x="1" y="66"/>
                  </a:lnTo>
                  <a:lnTo>
                    <a:pt x="5" y="83"/>
                  </a:lnTo>
                  <a:lnTo>
                    <a:pt x="16" y="82"/>
                  </a:lnTo>
                  <a:lnTo>
                    <a:pt x="16" y="80"/>
                  </a:lnTo>
                  <a:lnTo>
                    <a:pt x="15" y="73"/>
                  </a:lnTo>
                  <a:lnTo>
                    <a:pt x="13" y="63"/>
                  </a:lnTo>
                  <a:lnTo>
                    <a:pt x="12" y="51"/>
                  </a:lnTo>
                  <a:lnTo>
                    <a:pt x="11" y="38"/>
                  </a:lnTo>
                  <a:lnTo>
                    <a:pt x="12" y="24"/>
                  </a:lnTo>
                  <a:lnTo>
                    <a:pt x="13" y="11"/>
                  </a:lnTo>
                  <a:lnTo>
                    <a:pt x="17" y="1"/>
                  </a:lnTo>
                  <a:lnTo>
                    <a:pt x="17" y="0"/>
                  </a:lnTo>
                  <a:lnTo>
                    <a:pt x="16" y="0"/>
                  </a:lnTo>
                  <a:lnTo>
                    <a:pt x="15" y="0"/>
                  </a:lnTo>
                  <a:lnTo>
                    <a:pt x="13" y="0"/>
                  </a:lnTo>
                  <a:lnTo>
                    <a:pt x="9" y="1"/>
                  </a:lnTo>
                  <a:lnTo>
                    <a:pt x="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2" name="Freeform 143"/>
            <p:cNvSpPr>
              <a:spLocks/>
            </p:cNvSpPr>
            <p:nvPr/>
          </p:nvSpPr>
          <p:spPr bwMode="auto">
            <a:xfrm>
              <a:off x="4769" y="2094"/>
              <a:ext cx="58" cy="227"/>
            </a:xfrm>
            <a:custGeom>
              <a:avLst/>
              <a:gdLst>
                <a:gd name="T0" fmla="*/ 57 w 58"/>
                <a:gd name="T1" fmla="*/ 2 h 227"/>
                <a:gd name="T2" fmla="*/ 56 w 58"/>
                <a:gd name="T3" fmla="*/ 3 h 227"/>
                <a:gd name="T4" fmla="*/ 52 w 58"/>
                <a:gd name="T5" fmla="*/ 9 h 227"/>
                <a:gd name="T6" fmla="*/ 47 w 58"/>
                <a:gd name="T7" fmla="*/ 21 h 227"/>
                <a:gd name="T8" fmla="*/ 42 w 58"/>
                <a:gd name="T9" fmla="*/ 40 h 227"/>
                <a:gd name="T10" fmla="*/ 38 w 58"/>
                <a:gd name="T11" fmla="*/ 68 h 227"/>
                <a:gd name="T12" fmla="*/ 36 w 58"/>
                <a:gd name="T13" fmla="*/ 108 h 227"/>
                <a:gd name="T14" fmla="*/ 37 w 58"/>
                <a:gd name="T15" fmla="*/ 160 h 227"/>
                <a:gd name="T16" fmla="*/ 43 w 58"/>
                <a:gd name="T17" fmla="*/ 226 h 227"/>
                <a:gd name="T18" fmla="*/ 10 w 58"/>
                <a:gd name="T19" fmla="*/ 226 h 227"/>
                <a:gd name="T20" fmla="*/ 10 w 58"/>
                <a:gd name="T21" fmla="*/ 220 h 227"/>
                <a:gd name="T22" fmla="*/ 7 w 58"/>
                <a:gd name="T23" fmla="*/ 201 h 227"/>
                <a:gd name="T24" fmla="*/ 4 w 58"/>
                <a:gd name="T25" fmla="*/ 174 h 227"/>
                <a:gd name="T26" fmla="*/ 1 w 58"/>
                <a:gd name="T27" fmla="*/ 140 h 227"/>
                <a:gd name="T28" fmla="*/ 0 w 58"/>
                <a:gd name="T29" fmla="*/ 103 h 227"/>
                <a:gd name="T30" fmla="*/ 2 w 58"/>
                <a:gd name="T31" fmla="*/ 66 h 227"/>
                <a:gd name="T32" fmla="*/ 8 w 58"/>
                <a:gd name="T33" fmla="*/ 30 h 227"/>
                <a:gd name="T34" fmla="*/ 18 w 58"/>
                <a:gd name="T35" fmla="*/ 0 h 227"/>
                <a:gd name="T36" fmla="*/ 57 w 58"/>
                <a:gd name="T37" fmla="*/ 2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227"/>
                <a:gd name="T59" fmla="*/ 58 w 58"/>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227">
                  <a:moveTo>
                    <a:pt x="57" y="2"/>
                  </a:moveTo>
                  <a:lnTo>
                    <a:pt x="56" y="3"/>
                  </a:lnTo>
                  <a:lnTo>
                    <a:pt x="52" y="9"/>
                  </a:lnTo>
                  <a:lnTo>
                    <a:pt x="47" y="21"/>
                  </a:lnTo>
                  <a:lnTo>
                    <a:pt x="42" y="40"/>
                  </a:lnTo>
                  <a:lnTo>
                    <a:pt x="38" y="68"/>
                  </a:lnTo>
                  <a:lnTo>
                    <a:pt x="36" y="108"/>
                  </a:lnTo>
                  <a:lnTo>
                    <a:pt x="37" y="160"/>
                  </a:lnTo>
                  <a:lnTo>
                    <a:pt x="43" y="226"/>
                  </a:lnTo>
                  <a:lnTo>
                    <a:pt x="10" y="226"/>
                  </a:lnTo>
                  <a:lnTo>
                    <a:pt x="10" y="220"/>
                  </a:lnTo>
                  <a:lnTo>
                    <a:pt x="7" y="201"/>
                  </a:lnTo>
                  <a:lnTo>
                    <a:pt x="4" y="174"/>
                  </a:lnTo>
                  <a:lnTo>
                    <a:pt x="1" y="140"/>
                  </a:lnTo>
                  <a:lnTo>
                    <a:pt x="0" y="103"/>
                  </a:lnTo>
                  <a:lnTo>
                    <a:pt x="2" y="66"/>
                  </a:lnTo>
                  <a:lnTo>
                    <a:pt x="8" y="30"/>
                  </a:lnTo>
                  <a:lnTo>
                    <a:pt x="18" y="0"/>
                  </a:lnTo>
                  <a:lnTo>
                    <a:pt x="5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3" name="Freeform 144"/>
            <p:cNvSpPr>
              <a:spLocks/>
            </p:cNvSpPr>
            <p:nvPr/>
          </p:nvSpPr>
          <p:spPr bwMode="auto">
            <a:xfrm>
              <a:off x="4771" y="2110"/>
              <a:ext cx="49" cy="194"/>
            </a:xfrm>
            <a:custGeom>
              <a:avLst/>
              <a:gdLst>
                <a:gd name="T0" fmla="*/ 48 w 49"/>
                <a:gd name="T1" fmla="*/ 1 h 194"/>
                <a:gd name="T2" fmla="*/ 46 w 49"/>
                <a:gd name="T3" fmla="*/ 3 h 194"/>
                <a:gd name="T4" fmla="*/ 44 w 49"/>
                <a:gd name="T5" fmla="*/ 8 h 194"/>
                <a:gd name="T6" fmla="*/ 39 w 49"/>
                <a:gd name="T7" fmla="*/ 18 h 194"/>
                <a:gd name="T8" fmla="*/ 35 w 49"/>
                <a:gd name="T9" fmla="*/ 34 h 194"/>
                <a:gd name="T10" fmla="*/ 32 w 49"/>
                <a:gd name="T11" fmla="*/ 58 h 194"/>
                <a:gd name="T12" fmla="*/ 30 w 49"/>
                <a:gd name="T13" fmla="*/ 92 h 194"/>
                <a:gd name="T14" fmla="*/ 31 w 49"/>
                <a:gd name="T15" fmla="*/ 136 h 194"/>
                <a:gd name="T16" fmla="*/ 36 w 49"/>
                <a:gd name="T17" fmla="*/ 193 h 194"/>
                <a:gd name="T18" fmla="*/ 9 w 49"/>
                <a:gd name="T19" fmla="*/ 193 h 194"/>
                <a:gd name="T20" fmla="*/ 8 w 49"/>
                <a:gd name="T21" fmla="*/ 187 h 194"/>
                <a:gd name="T22" fmla="*/ 5 w 49"/>
                <a:gd name="T23" fmla="*/ 172 h 194"/>
                <a:gd name="T24" fmla="*/ 3 w 49"/>
                <a:gd name="T25" fmla="*/ 148 h 194"/>
                <a:gd name="T26" fmla="*/ 1 w 49"/>
                <a:gd name="T27" fmla="*/ 120 h 194"/>
                <a:gd name="T28" fmla="*/ 0 w 49"/>
                <a:gd name="T29" fmla="*/ 88 h 194"/>
                <a:gd name="T30" fmla="*/ 2 w 49"/>
                <a:gd name="T31" fmla="*/ 56 h 194"/>
                <a:gd name="T32" fmla="*/ 6 w 49"/>
                <a:gd name="T33" fmla="*/ 26 h 194"/>
                <a:gd name="T34" fmla="*/ 15 w 49"/>
                <a:gd name="T35" fmla="*/ 0 h 194"/>
                <a:gd name="T36" fmla="*/ 48 w 49"/>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194"/>
                <a:gd name="T59" fmla="*/ 49 w 49"/>
                <a:gd name="T60" fmla="*/ 194 h 1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194">
                  <a:moveTo>
                    <a:pt x="48" y="1"/>
                  </a:moveTo>
                  <a:lnTo>
                    <a:pt x="46" y="3"/>
                  </a:lnTo>
                  <a:lnTo>
                    <a:pt x="44" y="8"/>
                  </a:lnTo>
                  <a:lnTo>
                    <a:pt x="39" y="18"/>
                  </a:lnTo>
                  <a:lnTo>
                    <a:pt x="35" y="34"/>
                  </a:lnTo>
                  <a:lnTo>
                    <a:pt x="32" y="58"/>
                  </a:lnTo>
                  <a:lnTo>
                    <a:pt x="30" y="92"/>
                  </a:lnTo>
                  <a:lnTo>
                    <a:pt x="31" y="136"/>
                  </a:lnTo>
                  <a:lnTo>
                    <a:pt x="36" y="193"/>
                  </a:lnTo>
                  <a:lnTo>
                    <a:pt x="9" y="193"/>
                  </a:lnTo>
                  <a:lnTo>
                    <a:pt x="8" y="187"/>
                  </a:lnTo>
                  <a:lnTo>
                    <a:pt x="5" y="172"/>
                  </a:lnTo>
                  <a:lnTo>
                    <a:pt x="3" y="148"/>
                  </a:lnTo>
                  <a:lnTo>
                    <a:pt x="1" y="120"/>
                  </a:lnTo>
                  <a:lnTo>
                    <a:pt x="0" y="88"/>
                  </a:lnTo>
                  <a:lnTo>
                    <a:pt x="2" y="56"/>
                  </a:lnTo>
                  <a:lnTo>
                    <a:pt x="6" y="26"/>
                  </a:lnTo>
                  <a:lnTo>
                    <a:pt x="15" y="0"/>
                  </a:lnTo>
                  <a:lnTo>
                    <a:pt x="4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4" name="Freeform 145"/>
            <p:cNvSpPr>
              <a:spLocks/>
            </p:cNvSpPr>
            <p:nvPr/>
          </p:nvSpPr>
          <p:spPr bwMode="auto">
            <a:xfrm>
              <a:off x="4773" y="2126"/>
              <a:ext cx="41" cy="160"/>
            </a:xfrm>
            <a:custGeom>
              <a:avLst/>
              <a:gdLst>
                <a:gd name="T0" fmla="*/ 40 w 41"/>
                <a:gd name="T1" fmla="*/ 1 h 160"/>
                <a:gd name="T2" fmla="*/ 39 w 41"/>
                <a:gd name="T3" fmla="*/ 2 h 160"/>
                <a:gd name="T4" fmla="*/ 36 w 41"/>
                <a:gd name="T5" fmla="*/ 6 h 160"/>
                <a:gd name="T6" fmla="*/ 33 w 41"/>
                <a:gd name="T7" fmla="*/ 14 h 160"/>
                <a:gd name="T8" fmla="*/ 30 w 41"/>
                <a:gd name="T9" fmla="*/ 28 h 160"/>
                <a:gd name="T10" fmla="*/ 27 w 41"/>
                <a:gd name="T11" fmla="*/ 48 h 160"/>
                <a:gd name="T12" fmla="*/ 26 w 41"/>
                <a:gd name="T13" fmla="*/ 76 h 160"/>
                <a:gd name="T14" fmla="*/ 26 w 41"/>
                <a:gd name="T15" fmla="*/ 113 h 160"/>
                <a:gd name="T16" fmla="*/ 30 w 41"/>
                <a:gd name="T17" fmla="*/ 159 h 160"/>
                <a:gd name="T18" fmla="*/ 8 w 41"/>
                <a:gd name="T19" fmla="*/ 159 h 160"/>
                <a:gd name="T20" fmla="*/ 7 w 41"/>
                <a:gd name="T21" fmla="*/ 154 h 160"/>
                <a:gd name="T22" fmla="*/ 5 w 41"/>
                <a:gd name="T23" fmla="*/ 141 h 160"/>
                <a:gd name="T24" fmla="*/ 3 w 41"/>
                <a:gd name="T25" fmla="*/ 122 h 160"/>
                <a:gd name="T26" fmla="*/ 1 w 41"/>
                <a:gd name="T27" fmla="*/ 98 h 160"/>
                <a:gd name="T28" fmla="*/ 0 w 41"/>
                <a:gd name="T29" fmla="*/ 73 h 160"/>
                <a:gd name="T30" fmla="*/ 1 w 41"/>
                <a:gd name="T31" fmla="*/ 46 h 160"/>
                <a:gd name="T32" fmla="*/ 5 w 41"/>
                <a:gd name="T33" fmla="*/ 22 h 160"/>
                <a:gd name="T34" fmla="*/ 13 w 41"/>
                <a:gd name="T35" fmla="*/ 0 h 160"/>
                <a:gd name="T36" fmla="*/ 40 w 41"/>
                <a:gd name="T37" fmla="*/ 1 h 1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60"/>
                <a:gd name="T59" fmla="*/ 41 w 41"/>
                <a:gd name="T60" fmla="*/ 160 h 1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60">
                  <a:moveTo>
                    <a:pt x="40" y="1"/>
                  </a:moveTo>
                  <a:lnTo>
                    <a:pt x="39" y="2"/>
                  </a:lnTo>
                  <a:lnTo>
                    <a:pt x="36" y="6"/>
                  </a:lnTo>
                  <a:lnTo>
                    <a:pt x="33" y="14"/>
                  </a:lnTo>
                  <a:lnTo>
                    <a:pt x="30" y="28"/>
                  </a:lnTo>
                  <a:lnTo>
                    <a:pt x="27" y="48"/>
                  </a:lnTo>
                  <a:lnTo>
                    <a:pt x="26" y="76"/>
                  </a:lnTo>
                  <a:lnTo>
                    <a:pt x="26" y="113"/>
                  </a:lnTo>
                  <a:lnTo>
                    <a:pt x="30" y="159"/>
                  </a:lnTo>
                  <a:lnTo>
                    <a:pt x="8" y="159"/>
                  </a:lnTo>
                  <a:lnTo>
                    <a:pt x="7" y="154"/>
                  </a:lnTo>
                  <a:lnTo>
                    <a:pt x="5" y="141"/>
                  </a:lnTo>
                  <a:lnTo>
                    <a:pt x="3" y="122"/>
                  </a:lnTo>
                  <a:lnTo>
                    <a:pt x="1" y="98"/>
                  </a:lnTo>
                  <a:lnTo>
                    <a:pt x="0" y="73"/>
                  </a:lnTo>
                  <a:lnTo>
                    <a:pt x="1" y="46"/>
                  </a:lnTo>
                  <a:lnTo>
                    <a:pt x="5" y="22"/>
                  </a:lnTo>
                  <a:lnTo>
                    <a:pt x="13" y="0"/>
                  </a:lnTo>
                  <a:lnTo>
                    <a:pt x="40"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5" name="Freeform 146"/>
            <p:cNvSpPr>
              <a:spLocks/>
            </p:cNvSpPr>
            <p:nvPr/>
          </p:nvSpPr>
          <p:spPr bwMode="auto">
            <a:xfrm>
              <a:off x="4775" y="2141"/>
              <a:ext cx="33" cy="128"/>
            </a:xfrm>
            <a:custGeom>
              <a:avLst/>
              <a:gdLst>
                <a:gd name="T0" fmla="*/ 32 w 33"/>
                <a:gd name="T1" fmla="*/ 1 h 128"/>
                <a:gd name="T2" fmla="*/ 31 w 33"/>
                <a:gd name="T3" fmla="*/ 2 h 128"/>
                <a:gd name="T4" fmla="*/ 29 w 33"/>
                <a:gd name="T5" fmla="*/ 5 h 128"/>
                <a:gd name="T6" fmla="*/ 26 w 33"/>
                <a:gd name="T7" fmla="*/ 12 h 128"/>
                <a:gd name="T8" fmla="*/ 23 w 33"/>
                <a:gd name="T9" fmla="*/ 23 h 128"/>
                <a:gd name="T10" fmla="*/ 21 w 33"/>
                <a:gd name="T11" fmla="*/ 39 h 128"/>
                <a:gd name="T12" fmla="*/ 20 w 33"/>
                <a:gd name="T13" fmla="*/ 61 h 128"/>
                <a:gd name="T14" fmla="*/ 21 w 33"/>
                <a:gd name="T15" fmla="*/ 90 h 128"/>
                <a:gd name="T16" fmla="*/ 24 w 33"/>
                <a:gd name="T17" fmla="*/ 127 h 128"/>
                <a:gd name="T18" fmla="*/ 6 w 33"/>
                <a:gd name="T19" fmla="*/ 127 h 128"/>
                <a:gd name="T20" fmla="*/ 5 w 33"/>
                <a:gd name="T21" fmla="*/ 123 h 128"/>
                <a:gd name="T22" fmla="*/ 3 w 33"/>
                <a:gd name="T23" fmla="*/ 113 h 128"/>
                <a:gd name="T24" fmla="*/ 2 w 33"/>
                <a:gd name="T25" fmla="*/ 98 h 128"/>
                <a:gd name="T26" fmla="*/ 1 w 33"/>
                <a:gd name="T27" fmla="*/ 79 h 128"/>
                <a:gd name="T28" fmla="*/ 0 w 33"/>
                <a:gd name="T29" fmla="*/ 58 h 128"/>
                <a:gd name="T30" fmla="*/ 1 w 33"/>
                <a:gd name="T31" fmla="*/ 37 h 128"/>
                <a:gd name="T32" fmla="*/ 5 w 33"/>
                <a:gd name="T33" fmla="*/ 17 h 128"/>
                <a:gd name="T34" fmla="*/ 10 w 33"/>
                <a:gd name="T35" fmla="*/ 0 h 128"/>
                <a:gd name="T36" fmla="*/ 32 w 33"/>
                <a:gd name="T37" fmla="*/ 1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
                <a:gd name="T58" fmla="*/ 0 h 128"/>
                <a:gd name="T59" fmla="*/ 33 w 33"/>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 h="128">
                  <a:moveTo>
                    <a:pt x="32" y="1"/>
                  </a:moveTo>
                  <a:lnTo>
                    <a:pt x="31" y="2"/>
                  </a:lnTo>
                  <a:lnTo>
                    <a:pt x="29" y="5"/>
                  </a:lnTo>
                  <a:lnTo>
                    <a:pt x="26" y="12"/>
                  </a:lnTo>
                  <a:lnTo>
                    <a:pt x="23" y="23"/>
                  </a:lnTo>
                  <a:lnTo>
                    <a:pt x="21" y="39"/>
                  </a:lnTo>
                  <a:lnTo>
                    <a:pt x="20" y="61"/>
                  </a:lnTo>
                  <a:lnTo>
                    <a:pt x="21" y="90"/>
                  </a:lnTo>
                  <a:lnTo>
                    <a:pt x="24" y="127"/>
                  </a:lnTo>
                  <a:lnTo>
                    <a:pt x="6" y="127"/>
                  </a:lnTo>
                  <a:lnTo>
                    <a:pt x="5" y="123"/>
                  </a:lnTo>
                  <a:lnTo>
                    <a:pt x="3" y="113"/>
                  </a:lnTo>
                  <a:lnTo>
                    <a:pt x="2" y="98"/>
                  </a:lnTo>
                  <a:lnTo>
                    <a:pt x="1" y="79"/>
                  </a:lnTo>
                  <a:lnTo>
                    <a:pt x="0" y="58"/>
                  </a:lnTo>
                  <a:lnTo>
                    <a:pt x="1" y="37"/>
                  </a:lnTo>
                  <a:lnTo>
                    <a:pt x="5" y="17"/>
                  </a:lnTo>
                  <a:lnTo>
                    <a:pt x="10" y="0"/>
                  </a:lnTo>
                  <a:lnTo>
                    <a:pt x="32"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6" name="Freeform 147"/>
            <p:cNvSpPr>
              <a:spLocks/>
            </p:cNvSpPr>
            <p:nvPr/>
          </p:nvSpPr>
          <p:spPr bwMode="auto">
            <a:xfrm>
              <a:off x="4778" y="2157"/>
              <a:ext cx="24" cy="94"/>
            </a:xfrm>
            <a:custGeom>
              <a:avLst/>
              <a:gdLst>
                <a:gd name="T0" fmla="*/ 23 w 24"/>
                <a:gd name="T1" fmla="*/ 1 h 94"/>
                <a:gd name="T2" fmla="*/ 22 w 24"/>
                <a:gd name="T3" fmla="*/ 1 h 94"/>
                <a:gd name="T4" fmla="*/ 21 w 24"/>
                <a:gd name="T5" fmla="*/ 4 h 94"/>
                <a:gd name="T6" fmla="*/ 19 w 24"/>
                <a:gd name="T7" fmla="*/ 9 h 94"/>
                <a:gd name="T8" fmla="*/ 17 w 24"/>
                <a:gd name="T9" fmla="*/ 16 h 94"/>
                <a:gd name="T10" fmla="*/ 15 w 24"/>
                <a:gd name="T11" fmla="*/ 28 h 94"/>
                <a:gd name="T12" fmla="*/ 15 w 24"/>
                <a:gd name="T13" fmla="*/ 45 h 94"/>
                <a:gd name="T14" fmla="*/ 15 w 24"/>
                <a:gd name="T15" fmla="*/ 66 h 94"/>
                <a:gd name="T16" fmla="*/ 17 w 24"/>
                <a:gd name="T17" fmla="*/ 93 h 94"/>
                <a:gd name="T18" fmla="*/ 4 w 24"/>
                <a:gd name="T19" fmla="*/ 93 h 94"/>
                <a:gd name="T20" fmla="*/ 4 w 24"/>
                <a:gd name="T21" fmla="*/ 91 h 94"/>
                <a:gd name="T22" fmla="*/ 3 w 24"/>
                <a:gd name="T23" fmla="*/ 83 h 94"/>
                <a:gd name="T24" fmla="*/ 1 w 24"/>
                <a:gd name="T25" fmla="*/ 71 h 94"/>
                <a:gd name="T26" fmla="*/ 0 w 24"/>
                <a:gd name="T27" fmla="*/ 58 h 94"/>
                <a:gd name="T28" fmla="*/ 0 w 24"/>
                <a:gd name="T29" fmla="*/ 42 h 94"/>
                <a:gd name="T30" fmla="*/ 1 w 24"/>
                <a:gd name="T31" fmla="*/ 27 h 94"/>
                <a:gd name="T32" fmla="*/ 3 w 24"/>
                <a:gd name="T33" fmla="*/ 13 h 94"/>
                <a:gd name="T34" fmla="*/ 8 w 24"/>
                <a:gd name="T35" fmla="*/ 0 h 94"/>
                <a:gd name="T36" fmla="*/ 23 w 24"/>
                <a:gd name="T37" fmla="*/ 1 h 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94"/>
                <a:gd name="T59" fmla="*/ 24 w 24"/>
                <a:gd name="T60" fmla="*/ 94 h 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94">
                  <a:moveTo>
                    <a:pt x="23" y="1"/>
                  </a:moveTo>
                  <a:lnTo>
                    <a:pt x="22" y="1"/>
                  </a:lnTo>
                  <a:lnTo>
                    <a:pt x="21" y="4"/>
                  </a:lnTo>
                  <a:lnTo>
                    <a:pt x="19" y="9"/>
                  </a:lnTo>
                  <a:lnTo>
                    <a:pt x="17" y="16"/>
                  </a:lnTo>
                  <a:lnTo>
                    <a:pt x="15" y="28"/>
                  </a:lnTo>
                  <a:lnTo>
                    <a:pt x="15" y="45"/>
                  </a:lnTo>
                  <a:lnTo>
                    <a:pt x="15" y="66"/>
                  </a:lnTo>
                  <a:lnTo>
                    <a:pt x="17" y="93"/>
                  </a:lnTo>
                  <a:lnTo>
                    <a:pt x="4" y="93"/>
                  </a:lnTo>
                  <a:lnTo>
                    <a:pt x="4" y="91"/>
                  </a:lnTo>
                  <a:lnTo>
                    <a:pt x="3" y="83"/>
                  </a:lnTo>
                  <a:lnTo>
                    <a:pt x="1" y="71"/>
                  </a:lnTo>
                  <a:lnTo>
                    <a:pt x="0" y="58"/>
                  </a:lnTo>
                  <a:lnTo>
                    <a:pt x="0" y="42"/>
                  </a:lnTo>
                  <a:lnTo>
                    <a:pt x="1" y="27"/>
                  </a:lnTo>
                  <a:lnTo>
                    <a:pt x="3" y="13"/>
                  </a:lnTo>
                  <a:lnTo>
                    <a:pt x="8" y="0"/>
                  </a:lnTo>
                  <a:lnTo>
                    <a:pt x="2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7" name="Rectangle 148"/>
            <p:cNvSpPr>
              <a:spLocks noChangeArrowheads="1"/>
            </p:cNvSpPr>
            <p:nvPr/>
          </p:nvSpPr>
          <p:spPr bwMode="auto">
            <a:xfrm>
              <a:off x="4472" y="2134"/>
              <a:ext cx="7" cy="29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48" name="Freeform 149"/>
            <p:cNvSpPr>
              <a:spLocks/>
            </p:cNvSpPr>
            <p:nvPr/>
          </p:nvSpPr>
          <p:spPr bwMode="auto">
            <a:xfrm>
              <a:off x="4576" y="2130"/>
              <a:ext cx="115" cy="136"/>
            </a:xfrm>
            <a:custGeom>
              <a:avLst/>
              <a:gdLst>
                <a:gd name="T0" fmla="*/ 11 w 115"/>
                <a:gd name="T1" fmla="*/ 13 h 136"/>
                <a:gd name="T2" fmla="*/ 10 w 115"/>
                <a:gd name="T3" fmla="*/ 15 h 136"/>
                <a:gd name="T4" fmla="*/ 8 w 115"/>
                <a:gd name="T5" fmla="*/ 23 h 136"/>
                <a:gd name="T6" fmla="*/ 5 w 115"/>
                <a:gd name="T7" fmla="*/ 34 h 136"/>
                <a:gd name="T8" fmla="*/ 2 w 115"/>
                <a:gd name="T9" fmla="*/ 50 h 136"/>
                <a:gd name="T10" fmla="*/ 1 w 115"/>
                <a:gd name="T11" fmla="*/ 68 h 136"/>
                <a:gd name="T12" fmla="*/ 0 w 115"/>
                <a:gd name="T13" fmla="*/ 89 h 136"/>
                <a:gd name="T14" fmla="*/ 2 w 115"/>
                <a:gd name="T15" fmla="*/ 111 h 136"/>
                <a:gd name="T16" fmla="*/ 7 w 115"/>
                <a:gd name="T17" fmla="*/ 135 h 136"/>
                <a:gd name="T18" fmla="*/ 7 w 115"/>
                <a:gd name="T19" fmla="*/ 134 h 136"/>
                <a:gd name="T20" fmla="*/ 7 w 115"/>
                <a:gd name="T21" fmla="*/ 131 h 136"/>
                <a:gd name="T22" fmla="*/ 7 w 115"/>
                <a:gd name="T23" fmla="*/ 126 h 136"/>
                <a:gd name="T24" fmla="*/ 7 w 115"/>
                <a:gd name="T25" fmla="*/ 120 h 136"/>
                <a:gd name="T26" fmla="*/ 8 w 115"/>
                <a:gd name="T27" fmla="*/ 113 h 136"/>
                <a:gd name="T28" fmla="*/ 9 w 115"/>
                <a:gd name="T29" fmla="*/ 105 h 136"/>
                <a:gd name="T30" fmla="*/ 10 w 115"/>
                <a:gd name="T31" fmla="*/ 96 h 136"/>
                <a:gd name="T32" fmla="*/ 12 w 115"/>
                <a:gd name="T33" fmla="*/ 86 h 136"/>
                <a:gd name="T34" fmla="*/ 15 w 115"/>
                <a:gd name="T35" fmla="*/ 77 h 136"/>
                <a:gd name="T36" fmla="*/ 19 w 115"/>
                <a:gd name="T37" fmla="*/ 68 h 136"/>
                <a:gd name="T38" fmla="*/ 23 w 115"/>
                <a:gd name="T39" fmla="*/ 60 h 136"/>
                <a:gd name="T40" fmla="*/ 28 w 115"/>
                <a:gd name="T41" fmla="*/ 52 h 136"/>
                <a:gd name="T42" fmla="*/ 35 w 115"/>
                <a:gd name="T43" fmla="*/ 44 h 136"/>
                <a:gd name="T44" fmla="*/ 43 w 115"/>
                <a:gd name="T45" fmla="*/ 39 h 136"/>
                <a:gd name="T46" fmla="*/ 53 w 115"/>
                <a:gd name="T47" fmla="*/ 35 h 136"/>
                <a:gd name="T48" fmla="*/ 63 w 115"/>
                <a:gd name="T49" fmla="*/ 33 h 136"/>
                <a:gd name="T50" fmla="*/ 64 w 115"/>
                <a:gd name="T51" fmla="*/ 32 h 136"/>
                <a:gd name="T52" fmla="*/ 66 w 115"/>
                <a:gd name="T53" fmla="*/ 31 h 136"/>
                <a:gd name="T54" fmla="*/ 69 w 115"/>
                <a:gd name="T55" fmla="*/ 28 h 136"/>
                <a:gd name="T56" fmla="*/ 74 w 115"/>
                <a:gd name="T57" fmla="*/ 25 h 136"/>
                <a:gd name="T58" fmla="*/ 81 w 115"/>
                <a:gd name="T59" fmla="*/ 21 h 136"/>
                <a:gd name="T60" fmla="*/ 90 w 115"/>
                <a:gd name="T61" fmla="*/ 17 h 136"/>
                <a:gd name="T62" fmla="*/ 101 w 115"/>
                <a:gd name="T63" fmla="*/ 11 h 136"/>
                <a:gd name="T64" fmla="*/ 114 w 115"/>
                <a:gd name="T65" fmla="*/ 5 h 136"/>
                <a:gd name="T66" fmla="*/ 113 w 115"/>
                <a:gd name="T67" fmla="*/ 5 h 136"/>
                <a:gd name="T68" fmla="*/ 111 w 115"/>
                <a:gd name="T69" fmla="*/ 5 h 136"/>
                <a:gd name="T70" fmla="*/ 109 w 115"/>
                <a:gd name="T71" fmla="*/ 4 h 136"/>
                <a:gd name="T72" fmla="*/ 104 w 115"/>
                <a:gd name="T73" fmla="*/ 3 h 136"/>
                <a:gd name="T74" fmla="*/ 99 w 115"/>
                <a:gd name="T75" fmla="*/ 2 h 136"/>
                <a:gd name="T76" fmla="*/ 93 w 115"/>
                <a:gd name="T77" fmla="*/ 2 h 136"/>
                <a:gd name="T78" fmla="*/ 87 w 115"/>
                <a:gd name="T79" fmla="*/ 1 h 136"/>
                <a:gd name="T80" fmla="*/ 79 w 115"/>
                <a:gd name="T81" fmla="*/ 0 h 136"/>
                <a:gd name="T82" fmla="*/ 71 w 115"/>
                <a:gd name="T83" fmla="*/ 0 h 136"/>
                <a:gd name="T84" fmla="*/ 63 w 115"/>
                <a:gd name="T85" fmla="*/ 0 h 136"/>
                <a:gd name="T86" fmla="*/ 55 w 115"/>
                <a:gd name="T87" fmla="*/ 1 h 136"/>
                <a:gd name="T88" fmla="*/ 46 w 115"/>
                <a:gd name="T89" fmla="*/ 2 h 136"/>
                <a:gd name="T90" fmla="*/ 37 w 115"/>
                <a:gd name="T91" fmla="*/ 3 h 136"/>
                <a:gd name="T92" fmla="*/ 28 w 115"/>
                <a:gd name="T93" fmla="*/ 6 h 136"/>
                <a:gd name="T94" fmla="*/ 19 w 115"/>
                <a:gd name="T95" fmla="*/ 9 h 136"/>
                <a:gd name="T96" fmla="*/ 11 w 115"/>
                <a:gd name="T97" fmla="*/ 13 h 1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5"/>
                <a:gd name="T148" fmla="*/ 0 h 136"/>
                <a:gd name="T149" fmla="*/ 115 w 115"/>
                <a:gd name="T150" fmla="*/ 136 h 1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5" h="136">
                  <a:moveTo>
                    <a:pt x="11" y="13"/>
                  </a:moveTo>
                  <a:lnTo>
                    <a:pt x="10" y="15"/>
                  </a:lnTo>
                  <a:lnTo>
                    <a:pt x="8" y="23"/>
                  </a:lnTo>
                  <a:lnTo>
                    <a:pt x="5" y="34"/>
                  </a:lnTo>
                  <a:lnTo>
                    <a:pt x="2" y="50"/>
                  </a:lnTo>
                  <a:lnTo>
                    <a:pt x="1" y="68"/>
                  </a:lnTo>
                  <a:lnTo>
                    <a:pt x="0" y="89"/>
                  </a:lnTo>
                  <a:lnTo>
                    <a:pt x="2" y="111"/>
                  </a:lnTo>
                  <a:lnTo>
                    <a:pt x="7" y="135"/>
                  </a:lnTo>
                  <a:lnTo>
                    <a:pt x="7" y="134"/>
                  </a:lnTo>
                  <a:lnTo>
                    <a:pt x="7" y="131"/>
                  </a:lnTo>
                  <a:lnTo>
                    <a:pt x="7" y="126"/>
                  </a:lnTo>
                  <a:lnTo>
                    <a:pt x="7" y="120"/>
                  </a:lnTo>
                  <a:lnTo>
                    <a:pt x="8" y="113"/>
                  </a:lnTo>
                  <a:lnTo>
                    <a:pt x="9" y="105"/>
                  </a:lnTo>
                  <a:lnTo>
                    <a:pt x="10" y="96"/>
                  </a:lnTo>
                  <a:lnTo>
                    <a:pt x="12" y="86"/>
                  </a:lnTo>
                  <a:lnTo>
                    <a:pt x="15" y="77"/>
                  </a:lnTo>
                  <a:lnTo>
                    <a:pt x="19" y="68"/>
                  </a:lnTo>
                  <a:lnTo>
                    <a:pt x="23" y="60"/>
                  </a:lnTo>
                  <a:lnTo>
                    <a:pt x="28" y="52"/>
                  </a:lnTo>
                  <a:lnTo>
                    <a:pt x="35" y="44"/>
                  </a:lnTo>
                  <a:lnTo>
                    <a:pt x="43" y="39"/>
                  </a:lnTo>
                  <a:lnTo>
                    <a:pt x="53" y="35"/>
                  </a:lnTo>
                  <a:lnTo>
                    <a:pt x="63" y="33"/>
                  </a:lnTo>
                  <a:lnTo>
                    <a:pt x="64" y="32"/>
                  </a:lnTo>
                  <a:lnTo>
                    <a:pt x="66" y="31"/>
                  </a:lnTo>
                  <a:lnTo>
                    <a:pt x="69" y="28"/>
                  </a:lnTo>
                  <a:lnTo>
                    <a:pt x="74" y="25"/>
                  </a:lnTo>
                  <a:lnTo>
                    <a:pt x="81" y="21"/>
                  </a:lnTo>
                  <a:lnTo>
                    <a:pt x="90" y="17"/>
                  </a:lnTo>
                  <a:lnTo>
                    <a:pt x="101" y="11"/>
                  </a:lnTo>
                  <a:lnTo>
                    <a:pt x="114" y="5"/>
                  </a:lnTo>
                  <a:lnTo>
                    <a:pt x="113" y="5"/>
                  </a:lnTo>
                  <a:lnTo>
                    <a:pt x="111" y="5"/>
                  </a:lnTo>
                  <a:lnTo>
                    <a:pt x="109" y="4"/>
                  </a:lnTo>
                  <a:lnTo>
                    <a:pt x="104" y="3"/>
                  </a:lnTo>
                  <a:lnTo>
                    <a:pt x="99" y="2"/>
                  </a:lnTo>
                  <a:lnTo>
                    <a:pt x="93" y="2"/>
                  </a:lnTo>
                  <a:lnTo>
                    <a:pt x="87" y="1"/>
                  </a:lnTo>
                  <a:lnTo>
                    <a:pt x="79" y="0"/>
                  </a:lnTo>
                  <a:lnTo>
                    <a:pt x="71" y="0"/>
                  </a:lnTo>
                  <a:lnTo>
                    <a:pt x="63" y="0"/>
                  </a:lnTo>
                  <a:lnTo>
                    <a:pt x="55" y="1"/>
                  </a:lnTo>
                  <a:lnTo>
                    <a:pt x="46" y="2"/>
                  </a:lnTo>
                  <a:lnTo>
                    <a:pt x="37" y="3"/>
                  </a:lnTo>
                  <a:lnTo>
                    <a:pt x="28" y="6"/>
                  </a:lnTo>
                  <a:lnTo>
                    <a:pt x="19" y="9"/>
                  </a:lnTo>
                  <a:lnTo>
                    <a:pt x="11" y="1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9" name="Freeform 150"/>
            <p:cNvSpPr>
              <a:spLocks/>
            </p:cNvSpPr>
            <p:nvPr/>
          </p:nvSpPr>
          <p:spPr bwMode="auto">
            <a:xfrm>
              <a:off x="4417" y="2231"/>
              <a:ext cx="95" cy="26"/>
            </a:xfrm>
            <a:custGeom>
              <a:avLst/>
              <a:gdLst>
                <a:gd name="T0" fmla="*/ 0 w 95"/>
                <a:gd name="T1" fmla="*/ 16 h 26"/>
                <a:gd name="T2" fmla="*/ 0 w 95"/>
                <a:gd name="T3" fmla="*/ 16 h 26"/>
                <a:gd name="T4" fmla="*/ 1 w 95"/>
                <a:gd name="T5" fmla="*/ 14 h 26"/>
                <a:gd name="T6" fmla="*/ 2 w 95"/>
                <a:gd name="T7" fmla="*/ 13 h 26"/>
                <a:gd name="T8" fmla="*/ 3 w 95"/>
                <a:gd name="T9" fmla="*/ 11 h 26"/>
                <a:gd name="T10" fmla="*/ 6 w 95"/>
                <a:gd name="T11" fmla="*/ 9 h 26"/>
                <a:gd name="T12" fmla="*/ 8 w 95"/>
                <a:gd name="T13" fmla="*/ 8 h 26"/>
                <a:gd name="T14" fmla="*/ 12 w 95"/>
                <a:gd name="T15" fmla="*/ 5 h 26"/>
                <a:gd name="T16" fmla="*/ 17 w 95"/>
                <a:gd name="T17" fmla="*/ 4 h 26"/>
                <a:gd name="T18" fmla="*/ 22 w 95"/>
                <a:gd name="T19" fmla="*/ 2 h 26"/>
                <a:gd name="T20" fmla="*/ 28 w 95"/>
                <a:gd name="T21" fmla="*/ 1 h 26"/>
                <a:gd name="T22" fmla="*/ 36 w 95"/>
                <a:gd name="T23" fmla="*/ 0 h 26"/>
                <a:gd name="T24" fmla="*/ 45 w 95"/>
                <a:gd name="T25" fmla="*/ 0 h 26"/>
                <a:gd name="T26" fmla="*/ 55 w 95"/>
                <a:gd name="T27" fmla="*/ 1 h 26"/>
                <a:gd name="T28" fmla="*/ 67 w 95"/>
                <a:gd name="T29" fmla="*/ 2 h 26"/>
                <a:gd name="T30" fmla="*/ 80 w 95"/>
                <a:gd name="T31" fmla="*/ 5 h 26"/>
                <a:gd name="T32" fmla="*/ 94 w 95"/>
                <a:gd name="T33" fmla="*/ 9 h 26"/>
                <a:gd name="T34" fmla="*/ 92 w 95"/>
                <a:gd name="T35" fmla="*/ 14 h 26"/>
                <a:gd name="T36" fmla="*/ 92 w 95"/>
                <a:gd name="T37" fmla="*/ 14 h 26"/>
                <a:gd name="T38" fmla="*/ 89 w 95"/>
                <a:gd name="T39" fmla="*/ 13 h 26"/>
                <a:gd name="T40" fmla="*/ 85 w 95"/>
                <a:gd name="T41" fmla="*/ 12 h 26"/>
                <a:gd name="T42" fmla="*/ 81 w 95"/>
                <a:gd name="T43" fmla="*/ 11 h 26"/>
                <a:gd name="T44" fmla="*/ 75 w 95"/>
                <a:gd name="T45" fmla="*/ 10 h 26"/>
                <a:gd name="T46" fmla="*/ 69 w 95"/>
                <a:gd name="T47" fmla="*/ 8 h 26"/>
                <a:gd name="T48" fmla="*/ 62 w 95"/>
                <a:gd name="T49" fmla="*/ 8 h 26"/>
                <a:gd name="T50" fmla="*/ 54 w 95"/>
                <a:gd name="T51" fmla="*/ 7 h 26"/>
                <a:gd name="T52" fmla="*/ 47 w 95"/>
                <a:gd name="T53" fmla="*/ 6 h 26"/>
                <a:gd name="T54" fmla="*/ 39 w 95"/>
                <a:gd name="T55" fmla="*/ 6 h 26"/>
                <a:gd name="T56" fmla="*/ 31 w 95"/>
                <a:gd name="T57" fmla="*/ 7 h 26"/>
                <a:gd name="T58" fmla="*/ 24 w 95"/>
                <a:gd name="T59" fmla="*/ 9 h 26"/>
                <a:gd name="T60" fmla="*/ 17 w 95"/>
                <a:gd name="T61" fmla="*/ 11 h 26"/>
                <a:gd name="T62" fmla="*/ 10 w 95"/>
                <a:gd name="T63" fmla="*/ 14 h 26"/>
                <a:gd name="T64" fmla="*/ 5 w 95"/>
                <a:gd name="T65" fmla="*/ 19 h 26"/>
                <a:gd name="T66" fmla="*/ 0 w 95"/>
                <a:gd name="T67" fmla="*/ 25 h 26"/>
                <a:gd name="T68" fmla="*/ 0 w 95"/>
                <a:gd name="T69" fmla="*/ 16 h 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5"/>
                <a:gd name="T106" fmla="*/ 0 h 26"/>
                <a:gd name="T107" fmla="*/ 95 w 95"/>
                <a:gd name="T108" fmla="*/ 26 h 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5" h="26">
                  <a:moveTo>
                    <a:pt x="0" y="16"/>
                  </a:moveTo>
                  <a:lnTo>
                    <a:pt x="0" y="16"/>
                  </a:lnTo>
                  <a:lnTo>
                    <a:pt x="1" y="14"/>
                  </a:lnTo>
                  <a:lnTo>
                    <a:pt x="2" y="13"/>
                  </a:lnTo>
                  <a:lnTo>
                    <a:pt x="3" y="11"/>
                  </a:lnTo>
                  <a:lnTo>
                    <a:pt x="6" y="9"/>
                  </a:lnTo>
                  <a:lnTo>
                    <a:pt x="8" y="8"/>
                  </a:lnTo>
                  <a:lnTo>
                    <a:pt x="12" y="5"/>
                  </a:lnTo>
                  <a:lnTo>
                    <a:pt x="17" y="4"/>
                  </a:lnTo>
                  <a:lnTo>
                    <a:pt x="22" y="2"/>
                  </a:lnTo>
                  <a:lnTo>
                    <a:pt x="28" y="1"/>
                  </a:lnTo>
                  <a:lnTo>
                    <a:pt x="36" y="0"/>
                  </a:lnTo>
                  <a:lnTo>
                    <a:pt x="45" y="0"/>
                  </a:lnTo>
                  <a:lnTo>
                    <a:pt x="55" y="1"/>
                  </a:lnTo>
                  <a:lnTo>
                    <a:pt x="67" y="2"/>
                  </a:lnTo>
                  <a:lnTo>
                    <a:pt x="80" y="5"/>
                  </a:lnTo>
                  <a:lnTo>
                    <a:pt x="94" y="9"/>
                  </a:lnTo>
                  <a:lnTo>
                    <a:pt x="92" y="14"/>
                  </a:lnTo>
                  <a:lnTo>
                    <a:pt x="89" y="13"/>
                  </a:lnTo>
                  <a:lnTo>
                    <a:pt x="85" y="12"/>
                  </a:lnTo>
                  <a:lnTo>
                    <a:pt x="81" y="11"/>
                  </a:lnTo>
                  <a:lnTo>
                    <a:pt x="75" y="10"/>
                  </a:lnTo>
                  <a:lnTo>
                    <a:pt x="69" y="8"/>
                  </a:lnTo>
                  <a:lnTo>
                    <a:pt x="62" y="8"/>
                  </a:lnTo>
                  <a:lnTo>
                    <a:pt x="54" y="7"/>
                  </a:lnTo>
                  <a:lnTo>
                    <a:pt x="47" y="6"/>
                  </a:lnTo>
                  <a:lnTo>
                    <a:pt x="39" y="6"/>
                  </a:lnTo>
                  <a:lnTo>
                    <a:pt x="31" y="7"/>
                  </a:lnTo>
                  <a:lnTo>
                    <a:pt x="24" y="9"/>
                  </a:lnTo>
                  <a:lnTo>
                    <a:pt x="17" y="11"/>
                  </a:lnTo>
                  <a:lnTo>
                    <a:pt x="10" y="14"/>
                  </a:lnTo>
                  <a:lnTo>
                    <a:pt x="5" y="19"/>
                  </a:lnTo>
                  <a:lnTo>
                    <a:pt x="0" y="25"/>
                  </a:lnTo>
                  <a:lnTo>
                    <a:pt x="0"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0" name="Freeform 151"/>
            <p:cNvSpPr>
              <a:spLocks/>
            </p:cNvSpPr>
            <p:nvPr/>
          </p:nvSpPr>
          <p:spPr bwMode="auto">
            <a:xfrm>
              <a:off x="4417" y="2169"/>
              <a:ext cx="95" cy="27"/>
            </a:xfrm>
            <a:custGeom>
              <a:avLst/>
              <a:gdLst>
                <a:gd name="T0" fmla="*/ 0 w 95"/>
                <a:gd name="T1" fmla="*/ 17 h 27"/>
                <a:gd name="T2" fmla="*/ 0 w 95"/>
                <a:gd name="T3" fmla="*/ 16 h 27"/>
                <a:gd name="T4" fmla="*/ 1 w 95"/>
                <a:gd name="T5" fmla="*/ 15 h 27"/>
                <a:gd name="T6" fmla="*/ 2 w 95"/>
                <a:gd name="T7" fmla="*/ 14 h 27"/>
                <a:gd name="T8" fmla="*/ 3 w 95"/>
                <a:gd name="T9" fmla="*/ 12 h 27"/>
                <a:gd name="T10" fmla="*/ 6 w 95"/>
                <a:gd name="T11" fmla="*/ 10 h 27"/>
                <a:gd name="T12" fmla="*/ 8 w 95"/>
                <a:gd name="T13" fmla="*/ 8 h 27"/>
                <a:gd name="T14" fmla="*/ 12 w 95"/>
                <a:gd name="T15" fmla="*/ 5 h 27"/>
                <a:gd name="T16" fmla="*/ 17 w 95"/>
                <a:gd name="T17" fmla="*/ 4 h 27"/>
                <a:gd name="T18" fmla="*/ 22 w 95"/>
                <a:gd name="T19" fmla="*/ 2 h 27"/>
                <a:gd name="T20" fmla="*/ 28 w 95"/>
                <a:gd name="T21" fmla="*/ 1 h 27"/>
                <a:gd name="T22" fmla="*/ 36 w 95"/>
                <a:gd name="T23" fmla="*/ 0 h 27"/>
                <a:gd name="T24" fmla="*/ 45 w 95"/>
                <a:gd name="T25" fmla="*/ 0 h 27"/>
                <a:gd name="T26" fmla="*/ 55 w 95"/>
                <a:gd name="T27" fmla="*/ 1 h 27"/>
                <a:gd name="T28" fmla="*/ 67 w 95"/>
                <a:gd name="T29" fmla="*/ 3 h 27"/>
                <a:gd name="T30" fmla="*/ 80 w 95"/>
                <a:gd name="T31" fmla="*/ 5 h 27"/>
                <a:gd name="T32" fmla="*/ 94 w 95"/>
                <a:gd name="T33" fmla="*/ 9 h 27"/>
                <a:gd name="T34" fmla="*/ 92 w 95"/>
                <a:gd name="T35" fmla="*/ 15 h 27"/>
                <a:gd name="T36" fmla="*/ 92 w 95"/>
                <a:gd name="T37" fmla="*/ 14 h 27"/>
                <a:gd name="T38" fmla="*/ 89 w 95"/>
                <a:gd name="T39" fmla="*/ 13 h 27"/>
                <a:gd name="T40" fmla="*/ 85 w 95"/>
                <a:gd name="T41" fmla="*/ 13 h 27"/>
                <a:gd name="T42" fmla="*/ 81 w 95"/>
                <a:gd name="T43" fmla="*/ 11 h 27"/>
                <a:gd name="T44" fmla="*/ 75 w 95"/>
                <a:gd name="T45" fmla="*/ 10 h 27"/>
                <a:gd name="T46" fmla="*/ 69 w 95"/>
                <a:gd name="T47" fmla="*/ 9 h 27"/>
                <a:gd name="T48" fmla="*/ 62 w 95"/>
                <a:gd name="T49" fmla="*/ 8 h 27"/>
                <a:gd name="T50" fmla="*/ 54 w 95"/>
                <a:gd name="T51" fmla="*/ 7 h 27"/>
                <a:gd name="T52" fmla="*/ 47 w 95"/>
                <a:gd name="T53" fmla="*/ 7 h 27"/>
                <a:gd name="T54" fmla="*/ 39 w 95"/>
                <a:gd name="T55" fmla="*/ 7 h 27"/>
                <a:gd name="T56" fmla="*/ 31 w 95"/>
                <a:gd name="T57" fmla="*/ 8 h 27"/>
                <a:gd name="T58" fmla="*/ 24 w 95"/>
                <a:gd name="T59" fmla="*/ 9 h 27"/>
                <a:gd name="T60" fmla="*/ 17 w 95"/>
                <a:gd name="T61" fmla="*/ 12 h 27"/>
                <a:gd name="T62" fmla="*/ 10 w 95"/>
                <a:gd name="T63" fmla="*/ 15 h 27"/>
                <a:gd name="T64" fmla="*/ 5 w 95"/>
                <a:gd name="T65" fmla="*/ 20 h 27"/>
                <a:gd name="T66" fmla="*/ 0 w 95"/>
                <a:gd name="T67" fmla="*/ 26 h 27"/>
                <a:gd name="T68" fmla="*/ 0 w 95"/>
                <a:gd name="T69" fmla="*/ 17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5"/>
                <a:gd name="T106" fmla="*/ 0 h 27"/>
                <a:gd name="T107" fmla="*/ 95 w 95"/>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5" h="27">
                  <a:moveTo>
                    <a:pt x="0" y="17"/>
                  </a:moveTo>
                  <a:lnTo>
                    <a:pt x="0" y="16"/>
                  </a:lnTo>
                  <a:lnTo>
                    <a:pt x="1" y="15"/>
                  </a:lnTo>
                  <a:lnTo>
                    <a:pt x="2" y="14"/>
                  </a:lnTo>
                  <a:lnTo>
                    <a:pt x="3" y="12"/>
                  </a:lnTo>
                  <a:lnTo>
                    <a:pt x="6" y="10"/>
                  </a:lnTo>
                  <a:lnTo>
                    <a:pt x="8" y="8"/>
                  </a:lnTo>
                  <a:lnTo>
                    <a:pt x="12" y="5"/>
                  </a:lnTo>
                  <a:lnTo>
                    <a:pt x="17" y="4"/>
                  </a:lnTo>
                  <a:lnTo>
                    <a:pt x="22" y="2"/>
                  </a:lnTo>
                  <a:lnTo>
                    <a:pt x="28" y="1"/>
                  </a:lnTo>
                  <a:lnTo>
                    <a:pt x="36" y="0"/>
                  </a:lnTo>
                  <a:lnTo>
                    <a:pt x="45" y="0"/>
                  </a:lnTo>
                  <a:lnTo>
                    <a:pt x="55" y="1"/>
                  </a:lnTo>
                  <a:lnTo>
                    <a:pt x="67" y="3"/>
                  </a:lnTo>
                  <a:lnTo>
                    <a:pt x="80" y="5"/>
                  </a:lnTo>
                  <a:lnTo>
                    <a:pt x="94" y="9"/>
                  </a:lnTo>
                  <a:lnTo>
                    <a:pt x="92" y="15"/>
                  </a:lnTo>
                  <a:lnTo>
                    <a:pt x="92" y="14"/>
                  </a:lnTo>
                  <a:lnTo>
                    <a:pt x="89" y="13"/>
                  </a:lnTo>
                  <a:lnTo>
                    <a:pt x="85" y="13"/>
                  </a:lnTo>
                  <a:lnTo>
                    <a:pt x="81" y="11"/>
                  </a:lnTo>
                  <a:lnTo>
                    <a:pt x="75" y="10"/>
                  </a:lnTo>
                  <a:lnTo>
                    <a:pt x="69" y="9"/>
                  </a:lnTo>
                  <a:lnTo>
                    <a:pt x="62" y="8"/>
                  </a:lnTo>
                  <a:lnTo>
                    <a:pt x="54" y="7"/>
                  </a:lnTo>
                  <a:lnTo>
                    <a:pt x="47" y="7"/>
                  </a:lnTo>
                  <a:lnTo>
                    <a:pt x="39" y="7"/>
                  </a:lnTo>
                  <a:lnTo>
                    <a:pt x="31" y="8"/>
                  </a:lnTo>
                  <a:lnTo>
                    <a:pt x="24" y="9"/>
                  </a:lnTo>
                  <a:lnTo>
                    <a:pt x="17" y="12"/>
                  </a:lnTo>
                  <a:lnTo>
                    <a:pt x="10" y="15"/>
                  </a:lnTo>
                  <a:lnTo>
                    <a:pt x="5" y="20"/>
                  </a:lnTo>
                  <a:lnTo>
                    <a:pt x="0" y="26"/>
                  </a:lnTo>
                  <a:lnTo>
                    <a:pt x="0"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1" name="Freeform 152"/>
            <p:cNvSpPr>
              <a:spLocks/>
            </p:cNvSpPr>
            <p:nvPr/>
          </p:nvSpPr>
          <p:spPr bwMode="auto">
            <a:xfrm>
              <a:off x="4505" y="2140"/>
              <a:ext cx="153" cy="284"/>
            </a:xfrm>
            <a:custGeom>
              <a:avLst/>
              <a:gdLst>
                <a:gd name="T0" fmla="*/ 0 w 153"/>
                <a:gd name="T1" fmla="*/ 0 h 284"/>
                <a:gd name="T2" fmla="*/ 0 w 153"/>
                <a:gd name="T3" fmla="*/ 273 h 284"/>
                <a:gd name="T4" fmla="*/ 46 w 153"/>
                <a:gd name="T5" fmla="*/ 283 h 284"/>
                <a:gd name="T6" fmla="*/ 44 w 153"/>
                <a:gd name="T7" fmla="*/ 246 h 284"/>
                <a:gd name="T8" fmla="*/ 152 w 153"/>
                <a:gd name="T9" fmla="*/ 263 h 284"/>
                <a:gd name="T10" fmla="*/ 150 w 153"/>
                <a:gd name="T11" fmla="*/ 248 h 284"/>
                <a:gd name="T12" fmla="*/ 75 w 153"/>
                <a:gd name="T13" fmla="*/ 239 h 284"/>
                <a:gd name="T14" fmla="*/ 73 w 153"/>
                <a:gd name="T15" fmla="*/ 207 h 284"/>
                <a:gd name="T16" fmla="*/ 22 w 153"/>
                <a:gd name="T17" fmla="*/ 207 h 284"/>
                <a:gd name="T18" fmla="*/ 21 w 153"/>
                <a:gd name="T19" fmla="*/ 203 h 284"/>
                <a:gd name="T20" fmla="*/ 17 w 153"/>
                <a:gd name="T21" fmla="*/ 191 h 284"/>
                <a:gd name="T22" fmla="*/ 13 w 153"/>
                <a:gd name="T23" fmla="*/ 173 h 284"/>
                <a:gd name="T24" fmla="*/ 8 w 153"/>
                <a:gd name="T25" fmla="*/ 148 h 284"/>
                <a:gd name="T26" fmla="*/ 5 w 153"/>
                <a:gd name="T27" fmla="*/ 119 h 284"/>
                <a:gd name="T28" fmla="*/ 3 w 153"/>
                <a:gd name="T29" fmla="*/ 85 h 284"/>
                <a:gd name="T30" fmla="*/ 6 w 153"/>
                <a:gd name="T31" fmla="*/ 49 h 284"/>
                <a:gd name="T32" fmla="*/ 13 w 153"/>
                <a:gd name="T33" fmla="*/ 9 h 284"/>
                <a:gd name="T34" fmla="*/ 0 w 153"/>
                <a:gd name="T35" fmla="*/ 0 h 2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
                <a:gd name="T55" fmla="*/ 0 h 284"/>
                <a:gd name="T56" fmla="*/ 153 w 153"/>
                <a:gd name="T57" fmla="*/ 284 h 2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 h="284">
                  <a:moveTo>
                    <a:pt x="0" y="0"/>
                  </a:moveTo>
                  <a:lnTo>
                    <a:pt x="0" y="273"/>
                  </a:lnTo>
                  <a:lnTo>
                    <a:pt x="46" y="283"/>
                  </a:lnTo>
                  <a:lnTo>
                    <a:pt x="44" y="246"/>
                  </a:lnTo>
                  <a:lnTo>
                    <a:pt x="152" y="263"/>
                  </a:lnTo>
                  <a:lnTo>
                    <a:pt x="150" y="248"/>
                  </a:lnTo>
                  <a:lnTo>
                    <a:pt x="75" y="239"/>
                  </a:lnTo>
                  <a:lnTo>
                    <a:pt x="73" y="207"/>
                  </a:lnTo>
                  <a:lnTo>
                    <a:pt x="22" y="207"/>
                  </a:lnTo>
                  <a:lnTo>
                    <a:pt x="21" y="203"/>
                  </a:lnTo>
                  <a:lnTo>
                    <a:pt x="17" y="191"/>
                  </a:lnTo>
                  <a:lnTo>
                    <a:pt x="13" y="173"/>
                  </a:lnTo>
                  <a:lnTo>
                    <a:pt x="8" y="148"/>
                  </a:lnTo>
                  <a:lnTo>
                    <a:pt x="5" y="119"/>
                  </a:lnTo>
                  <a:lnTo>
                    <a:pt x="3" y="85"/>
                  </a:lnTo>
                  <a:lnTo>
                    <a:pt x="6" y="49"/>
                  </a:lnTo>
                  <a:lnTo>
                    <a:pt x="13" y="9"/>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2" name="Freeform 153"/>
            <p:cNvSpPr>
              <a:spLocks/>
            </p:cNvSpPr>
            <p:nvPr/>
          </p:nvSpPr>
          <p:spPr bwMode="auto">
            <a:xfrm>
              <a:off x="4580" y="2075"/>
              <a:ext cx="196" cy="40"/>
            </a:xfrm>
            <a:custGeom>
              <a:avLst/>
              <a:gdLst>
                <a:gd name="T0" fmla="*/ 0 w 196"/>
                <a:gd name="T1" fmla="*/ 39 h 40"/>
                <a:gd name="T2" fmla="*/ 1 w 196"/>
                <a:gd name="T3" fmla="*/ 39 h 40"/>
                <a:gd name="T4" fmla="*/ 4 w 196"/>
                <a:gd name="T5" fmla="*/ 37 h 40"/>
                <a:gd name="T6" fmla="*/ 9 w 196"/>
                <a:gd name="T7" fmla="*/ 36 h 40"/>
                <a:gd name="T8" fmla="*/ 16 w 196"/>
                <a:gd name="T9" fmla="*/ 33 h 40"/>
                <a:gd name="T10" fmla="*/ 25 w 196"/>
                <a:gd name="T11" fmla="*/ 31 h 40"/>
                <a:gd name="T12" fmla="*/ 35 w 196"/>
                <a:gd name="T13" fmla="*/ 28 h 40"/>
                <a:gd name="T14" fmla="*/ 46 w 196"/>
                <a:gd name="T15" fmla="*/ 25 h 40"/>
                <a:gd name="T16" fmla="*/ 59 w 196"/>
                <a:gd name="T17" fmla="*/ 23 h 40"/>
                <a:gd name="T18" fmla="*/ 72 w 196"/>
                <a:gd name="T19" fmla="*/ 20 h 40"/>
                <a:gd name="T20" fmla="*/ 87 w 196"/>
                <a:gd name="T21" fmla="*/ 19 h 40"/>
                <a:gd name="T22" fmla="*/ 103 w 196"/>
                <a:gd name="T23" fmla="*/ 17 h 40"/>
                <a:gd name="T24" fmla="*/ 119 w 196"/>
                <a:gd name="T25" fmla="*/ 17 h 40"/>
                <a:gd name="T26" fmla="*/ 136 w 196"/>
                <a:gd name="T27" fmla="*/ 17 h 40"/>
                <a:gd name="T28" fmla="*/ 154 w 196"/>
                <a:gd name="T29" fmla="*/ 19 h 40"/>
                <a:gd name="T30" fmla="*/ 171 w 196"/>
                <a:gd name="T31" fmla="*/ 22 h 40"/>
                <a:gd name="T32" fmla="*/ 189 w 196"/>
                <a:gd name="T33" fmla="*/ 26 h 40"/>
                <a:gd name="T34" fmla="*/ 195 w 196"/>
                <a:gd name="T35" fmla="*/ 0 h 40"/>
                <a:gd name="T36" fmla="*/ 194 w 196"/>
                <a:gd name="T37" fmla="*/ 0 h 40"/>
                <a:gd name="T38" fmla="*/ 189 w 196"/>
                <a:gd name="T39" fmla="*/ 0 h 40"/>
                <a:gd name="T40" fmla="*/ 183 w 196"/>
                <a:gd name="T41" fmla="*/ 0 h 40"/>
                <a:gd name="T42" fmla="*/ 175 w 196"/>
                <a:gd name="T43" fmla="*/ 0 h 40"/>
                <a:gd name="T44" fmla="*/ 164 w 196"/>
                <a:gd name="T45" fmla="*/ 1 h 40"/>
                <a:gd name="T46" fmla="*/ 152 w 196"/>
                <a:gd name="T47" fmla="*/ 1 h 40"/>
                <a:gd name="T48" fmla="*/ 138 w 196"/>
                <a:gd name="T49" fmla="*/ 2 h 40"/>
                <a:gd name="T50" fmla="*/ 124 w 196"/>
                <a:gd name="T51" fmla="*/ 2 h 40"/>
                <a:gd name="T52" fmla="*/ 108 w 196"/>
                <a:gd name="T53" fmla="*/ 4 h 40"/>
                <a:gd name="T54" fmla="*/ 92 w 196"/>
                <a:gd name="T55" fmla="*/ 5 h 40"/>
                <a:gd name="T56" fmla="*/ 76 w 196"/>
                <a:gd name="T57" fmla="*/ 7 h 40"/>
                <a:gd name="T58" fmla="*/ 60 w 196"/>
                <a:gd name="T59" fmla="*/ 9 h 40"/>
                <a:gd name="T60" fmla="*/ 44 w 196"/>
                <a:gd name="T61" fmla="*/ 12 h 40"/>
                <a:gd name="T62" fmla="*/ 28 w 196"/>
                <a:gd name="T63" fmla="*/ 15 h 40"/>
                <a:gd name="T64" fmla="*/ 14 w 196"/>
                <a:gd name="T65" fmla="*/ 18 h 40"/>
                <a:gd name="T66" fmla="*/ 0 w 196"/>
                <a:gd name="T67" fmla="*/ 22 h 40"/>
                <a:gd name="T68" fmla="*/ 0 w 196"/>
                <a:gd name="T69" fmla="*/ 39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6"/>
                <a:gd name="T106" fmla="*/ 0 h 40"/>
                <a:gd name="T107" fmla="*/ 196 w 196"/>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6" h="40">
                  <a:moveTo>
                    <a:pt x="0" y="39"/>
                  </a:moveTo>
                  <a:lnTo>
                    <a:pt x="1" y="39"/>
                  </a:lnTo>
                  <a:lnTo>
                    <a:pt x="4" y="37"/>
                  </a:lnTo>
                  <a:lnTo>
                    <a:pt x="9" y="36"/>
                  </a:lnTo>
                  <a:lnTo>
                    <a:pt x="16" y="33"/>
                  </a:lnTo>
                  <a:lnTo>
                    <a:pt x="25" y="31"/>
                  </a:lnTo>
                  <a:lnTo>
                    <a:pt x="35" y="28"/>
                  </a:lnTo>
                  <a:lnTo>
                    <a:pt x="46" y="25"/>
                  </a:lnTo>
                  <a:lnTo>
                    <a:pt x="59" y="23"/>
                  </a:lnTo>
                  <a:lnTo>
                    <a:pt x="72" y="20"/>
                  </a:lnTo>
                  <a:lnTo>
                    <a:pt x="87" y="19"/>
                  </a:lnTo>
                  <a:lnTo>
                    <a:pt x="103" y="17"/>
                  </a:lnTo>
                  <a:lnTo>
                    <a:pt x="119" y="17"/>
                  </a:lnTo>
                  <a:lnTo>
                    <a:pt x="136" y="17"/>
                  </a:lnTo>
                  <a:lnTo>
                    <a:pt x="154" y="19"/>
                  </a:lnTo>
                  <a:lnTo>
                    <a:pt x="171" y="22"/>
                  </a:lnTo>
                  <a:lnTo>
                    <a:pt x="189" y="26"/>
                  </a:lnTo>
                  <a:lnTo>
                    <a:pt x="195" y="0"/>
                  </a:lnTo>
                  <a:lnTo>
                    <a:pt x="194" y="0"/>
                  </a:lnTo>
                  <a:lnTo>
                    <a:pt x="189" y="0"/>
                  </a:lnTo>
                  <a:lnTo>
                    <a:pt x="183" y="0"/>
                  </a:lnTo>
                  <a:lnTo>
                    <a:pt x="175" y="0"/>
                  </a:lnTo>
                  <a:lnTo>
                    <a:pt x="164" y="1"/>
                  </a:lnTo>
                  <a:lnTo>
                    <a:pt x="152" y="1"/>
                  </a:lnTo>
                  <a:lnTo>
                    <a:pt x="138" y="2"/>
                  </a:lnTo>
                  <a:lnTo>
                    <a:pt x="124" y="2"/>
                  </a:lnTo>
                  <a:lnTo>
                    <a:pt x="108" y="4"/>
                  </a:lnTo>
                  <a:lnTo>
                    <a:pt x="92" y="5"/>
                  </a:lnTo>
                  <a:lnTo>
                    <a:pt x="76" y="7"/>
                  </a:lnTo>
                  <a:lnTo>
                    <a:pt x="60" y="9"/>
                  </a:lnTo>
                  <a:lnTo>
                    <a:pt x="44" y="12"/>
                  </a:lnTo>
                  <a:lnTo>
                    <a:pt x="28" y="15"/>
                  </a:lnTo>
                  <a:lnTo>
                    <a:pt x="14" y="18"/>
                  </a:lnTo>
                  <a:lnTo>
                    <a:pt x="0" y="22"/>
                  </a:lnTo>
                  <a:lnTo>
                    <a:pt x="0" y="3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3" name="Freeform 154"/>
            <p:cNvSpPr>
              <a:spLocks/>
            </p:cNvSpPr>
            <p:nvPr/>
          </p:nvSpPr>
          <p:spPr bwMode="auto">
            <a:xfrm>
              <a:off x="4465" y="2429"/>
              <a:ext cx="330" cy="111"/>
            </a:xfrm>
            <a:custGeom>
              <a:avLst/>
              <a:gdLst>
                <a:gd name="T0" fmla="*/ 139 w 330"/>
                <a:gd name="T1" fmla="*/ 106 h 111"/>
                <a:gd name="T2" fmla="*/ 140 w 330"/>
                <a:gd name="T3" fmla="*/ 106 h 111"/>
                <a:gd name="T4" fmla="*/ 142 w 330"/>
                <a:gd name="T5" fmla="*/ 105 h 111"/>
                <a:gd name="T6" fmla="*/ 144 w 330"/>
                <a:gd name="T7" fmla="*/ 104 h 111"/>
                <a:gd name="T8" fmla="*/ 148 w 330"/>
                <a:gd name="T9" fmla="*/ 103 h 111"/>
                <a:gd name="T10" fmla="*/ 153 w 330"/>
                <a:gd name="T11" fmla="*/ 100 h 111"/>
                <a:gd name="T12" fmla="*/ 159 w 330"/>
                <a:gd name="T13" fmla="*/ 98 h 111"/>
                <a:gd name="T14" fmla="*/ 165 w 330"/>
                <a:gd name="T15" fmla="*/ 95 h 111"/>
                <a:gd name="T16" fmla="*/ 171 w 330"/>
                <a:gd name="T17" fmla="*/ 92 h 111"/>
                <a:gd name="T18" fmla="*/ 178 w 330"/>
                <a:gd name="T19" fmla="*/ 89 h 111"/>
                <a:gd name="T20" fmla="*/ 184 w 330"/>
                <a:gd name="T21" fmla="*/ 85 h 111"/>
                <a:gd name="T22" fmla="*/ 190 w 330"/>
                <a:gd name="T23" fmla="*/ 81 h 111"/>
                <a:gd name="T24" fmla="*/ 196 w 330"/>
                <a:gd name="T25" fmla="*/ 77 h 111"/>
                <a:gd name="T26" fmla="*/ 201 w 330"/>
                <a:gd name="T27" fmla="*/ 72 h 111"/>
                <a:gd name="T28" fmla="*/ 206 w 330"/>
                <a:gd name="T29" fmla="*/ 68 h 111"/>
                <a:gd name="T30" fmla="*/ 211 w 330"/>
                <a:gd name="T31" fmla="*/ 63 h 111"/>
                <a:gd name="T32" fmla="*/ 214 w 330"/>
                <a:gd name="T33" fmla="*/ 58 h 111"/>
                <a:gd name="T34" fmla="*/ 0 w 330"/>
                <a:gd name="T35" fmla="*/ 6 h 111"/>
                <a:gd name="T36" fmla="*/ 17 w 330"/>
                <a:gd name="T37" fmla="*/ 0 h 111"/>
                <a:gd name="T38" fmla="*/ 329 w 330"/>
                <a:gd name="T39" fmla="*/ 78 h 111"/>
                <a:gd name="T40" fmla="*/ 316 w 330"/>
                <a:gd name="T41" fmla="*/ 85 h 111"/>
                <a:gd name="T42" fmla="*/ 226 w 330"/>
                <a:gd name="T43" fmla="*/ 61 h 111"/>
                <a:gd name="T44" fmla="*/ 226 w 330"/>
                <a:gd name="T45" fmla="*/ 62 h 111"/>
                <a:gd name="T46" fmla="*/ 225 w 330"/>
                <a:gd name="T47" fmla="*/ 63 h 111"/>
                <a:gd name="T48" fmla="*/ 223 w 330"/>
                <a:gd name="T49" fmla="*/ 64 h 111"/>
                <a:gd name="T50" fmla="*/ 222 w 330"/>
                <a:gd name="T51" fmla="*/ 66 h 111"/>
                <a:gd name="T52" fmla="*/ 219 w 330"/>
                <a:gd name="T53" fmla="*/ 69 h 111"/>
                <a:gd name="T54" fmla="*/ 216 w 330"/>
                <a:gd name="T55" fmla="*/ 71 h 111"/>
                <a:gd name="T56" fmla="*/ 212 w 330"/>
                <a:gd name="T57" fmla="*/ 75 h 111"/>
                <a:gd name="T58" fmla="*/ 208 w 330"/>
                <a:gd name="T59" fmla="*/ 78 h 111"/>
                <a:gd name="T60" fmla="*/ 203 w 330"/>
                <a:gd name="T61" fmla="*/ 82 h 111"/>
                <a:gd name="T62" fmla="*/ 197 w 330"/>
                <a:gd name="T63" fmla="*/ 86 h 111"/>
                <a:gd name="T64" fmla="*/ 190 w 330"/>
                <a:gd name="T65" fmla="*/ 90 h 111"/>
                <a:gd name="T66" fmla="*/ 183 w 330"/>
                <a:gd name="T67" fmla="*/ 94 h 111"/>
                <a:gd name="T68" fmla="*/ 174 w 330"/>
                <a:gd name="T69" fmla="*/ 98 h 111"/>
                <a:gd name="T70" fmla="*/ 165 w 330"/>
                <a:gd name="T71" fmla="*/ 102 h 111"/>
                <a:gd name="T72" fmla="*/ 155 w 330"/>
                <a:gd name="T73" fmla="*/ 106 h 111"/>
                <a:gd name="T74" fmla="*/ 144 w 330"/>
                <a:gd name="T75" fmla="*/ 110 h 111"/>
                <a:gd name="T76" fmla="*/ 139 w 330"/>
                <a:gd name="T77" fmla="*/ 106 h 11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30"/>
                <a:gd name="T118" fmla="*/ 0 h 111"/>
                <a:gd name="T119" fmla="*/ 330 w 330"/>
                <a:gd name="T120" fmla="*/ 111 h 11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30" h="111">
                  <a:moveTo>
                    <a:pt x="139" y="106"/>
                  </a:moveTo>
                  <a:lnTo>
                    <a:pt x="140" y="106"/>
                  </a:lnTo>
                  <a:lnTo>
                    <a:pt x="142" y="105"/>
                  </a:lnTo>
                  <a:lnTo>
                    <a:pt x="144" y="104"/>
                  </a:lnTo>
                  <a:lnTo>
                    <a:pt x="148" y="103"/>
                  </a:lnTo>
                  <a:lnTo>
                    <a:pt x="153" y="100"/>
                  </a:lnTo>
                  <a:lnTo>
                    <a:pt x="159" y="98"/>
                  </a:lnTo>
                  <a:lnTo>
                    <a:pt x="165" y="95"/>
                  </a:lnTo>
                  <a:lnTo>
                    <a:pt x="171" y="92"/>
                  </a:lnTo>
                  <a:lnTo>
                    <a:pt x="178" y="89"/>
                  </a:lnTo>
                  <a:lnTo>
                    <a:pt x="184" y="85"/>
                  </a:lnTo>
                  <a:lnTo>
                    <a:pt x="190" y="81"/>
                  </a:lnTo>
                  <a:lnTo>
                    <a:pt x="196" y="77"/>
                  </a:lnTo>
                  <a:lnTo>
                    <a:pt x="201" y="72"/>
                  </a:lnTo>
                  <a:lnTo>
                    <a:pt x="206" y="68"/>
                  </a:lnTo>
                  <a:lnTo>
                    <a:pt x="211" y="63"/>
                  </a:lnTo>
                  <a:lnTo>
                    <a:pt x="214" y="58"/>
                  </a:lnTo>
                  <a:lnTo>
                    <a:pt x="0" y="6"/>
                  </a:lnTo>
                  <a:lnTo>
                    <a:pt x="17" y="0"/>
                  </a:lnTo>
                  <a:lnTo>
                    <a:pt x="329" y="78"/>
                  </a:lnTo>
                  <a:lnTo>
                    <a:pt x="316" y="85"/>
                  </a:lnTo>
                  <a:lnTo>
                    <a:pt x="226" y="61"/>
                  </a:lnTo>
                  <a:lnTo>
                    <a:pt x="226" y="62"/>
                  </a:lnTo>
                  <a:lnTo>
                    <a:pt x="225" y="63"/>
                  </a:lnTo>
                  <a:lnTo>
                    <a:pt x="223" y="64"/>
                  </a:lnTo>
                  <a:lnTo>
                    <a:pt x="222" y="66"/>
                  </a:lnTo>
                  <a:lnTo>
                    <a:pt x="219" y="69"/>
                  </a:lnTo>
                  <a:lnTo>
                    <a:pt x="216" y="71"/>
                  </a:lnTo>
                  <a:lnTo>
                    <a:pt x="212" y="75"/>
                  </a:lnTo>
                  <a:lnTo>
                    <a:pt x="208" y="78"/>
                  </a:lnTo>
                  <a:lnTo>
                    <a:pt x="203" y="82"/>
                  </a:lnTo>
                  <a:lnTo>
                    <a:pt x="197" y="86"/>
                  </a:lnTo>
                  <a:lnTo>
                    <a:pt x="190" y="90"/>
                  </a:lnTo>
                  <a:lnTo>
                    <a:pt x="183" y="94"/>
                  </a:lnTo>
                  <a:lnTo>
                    <a:pt x="174" y="98"/>
                  </a:lnTo>
                  <a:lnTo>
                    <a:pt x="165" y="102"/>
                  </a:lnTo>
                  <a:lnTo>
                    <a:pt x="155" y="106"/>
                  </a:lnTo>
                  <a:lnTo>
                    <a:pt x="144" y="110"/>
                  </a:lnTo>
                  <a:lnTo>
                    <a:pt x="139" y="10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4" name="Freeform 155"/>
            <p:cNvSpPr>
              <a:spLocks/>
            </p:cNvSpPr>
            <p:nvPr/>
          </p:nvSpPr>
          <p:spPr bwMode="auto">
            <a:xfrm>
              <a:off x="4398" y="2458"/>
              <a:ext cx="335" cy="99"/>
            </a:xfrm>
            <a:custGeom>
              <a:avLst/>
              <a:gdLst>
                <a:gd name="T0" fmla="*/ 0 w 335"/>
                <a:gd name="T1" fmla="*/ 0 h 99"/>
                <a:gd name="T2" fmla="*/ 327 w 335"/>
                <a:gd name="T3" fmla="*/ 98 h 99"/>
                <a:gd name="T4" fmla="*/ 334 w 335"/>
                <a:gd name="T5" fmla="*/ 98 h 99"/>
                <a:gd name="T6" fmla="*/ 10 w 335"/>
                <a:gd name="T7" fmla="*/ 0 h 99"/>
                <a:gd name="T8" fmla="*/ 0 w 335"/>
                <a:gd name="T9" fmla="*/ 0 h 99"/>
                <a:gd name="T10" fmla="*/ 0 60000 65536"/>
                <a:gd name="T11" fmla="*/ 0 60000 65536"/>
                <a:gd name="T12" fmla="*/ 0 60000 65536"/>
                <a:gd name="T13" fmla="*/ 0 60000 65536"/>
                <a:gd name="T14" fmla="*/ 0 60000 65536"/>
                <a:gd name="T15" fmla="*/ 0 w 335"/>
                <a:gd name="T16" fmla="*/ 0 h 99"/>
                <a:gd name="T17" fmla="*/ 335 w 335"/>
                <a:gd name="T18" fmla="*/ 99 h 99"/>
              </a:gdLst>
              <a:ahLst/>
              <a:cxnLst>
                <a:cxn ang="T10">
                  <a:pos x="T0" y="T1"/>
                </a:cxn>
                <a:cxn ang="T11">
                  <a:pos x="T2" y="T3"/>
                </a:cxn>
                <a:cxn ang="T12">
                  <a:pos x="T4" y="T5"/>
                </a:cxn>
                <a:cxn ang="T13">
                  <a:pos x="T6" y="T7"/>
                </a:cxn>
                <a:cxn ang="T14">
                  <a:pos x="T8" y="T9"/>
                </a:cxn>
              </a:cxnLst>
              <a:rect l="T15" t="T16" r="T17" b="T18"/>
              <a:pathLst>
                <a:path w="335" h="99">
                  <a:moveTo>
                    <a:pt x="0" y="0"/>
                  </a:moveTo>
                  <a:lnTo>
                    <a:pt x="327" y="98"/>
                  </a:lnTo>
                  <a:lnTo>
                    <a:pt x="334" y="98"/>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5" name="Freeform 156"/>
            <p:cNvSpPr>
              <a:spLocks/>
            </p:cNvSpPr>
            <p:nvPr/>
          </p:nvSpPr>
          <p:spPr bwMode="auto">
            <a:xfrm>
              <a:off x="4454" y="2445"/>
              <a:ext cx="332" cy="88"/>
            </a:xfrm>
            <a:custGeom>
              <a:avLst/>
              <a:gdLst>
                <a:gd name="T0" fmla="*/ 0 w 332"/>
                <a:gd name="T1" fmla="*/ 0 h 88"/>
                <a:gd name="T2" fmla="*/ 324 w 332"/>
                <a:gd name="T3" fmla="*/ 87 h 88"/>
                <a:gd name="T4" fmla="*/ 331 w 332"/>
                <a:gd name="T5" fmla="*/ 87 h 88"/>
                <a:gd name="T6" fmla="*/ 10 w 332"/>
                <a:gd name="T7" fmla="*/ 0 h 88"/>
                <a:gd name="T8" fmla="*/ 0 w 332"/>
                <a:gd name="T9" fmla="*/ 0 h 88"/>
                <a:gd name="T10" fmla="*/ 0 60000 65536"/>
                <a:gd name="T11" fmla="*/ 0 60000 65536"/>
                <a:gd name="T12" fmla="*/ 0 60000 65536"/>
                <a:gd name="T13" fmla="*/ 0 60000 65536"/>
                <a:gd name="T14" fmla="*/ 0 60000 65536"/>
                <a:gd name="T15" fmla="*/ 0 w 332"/>
                <a:gd name="T16" fmla="*/ 0 h 88"/>
                <a:gd name="T17" fmla="*/ 332 w 332"/>
                <a:gd name="T18" fmla="*/ 88 h 88"/>
              </a:gdLst>
              <a:ahLst/>
              <a:cxnLst>
                <a:cxn ang="T10">
                  <a:pos x="T0" y="T1"/>
                </a:cxn>
                <a:cxn ang="T11">
                  <a:pos x="T2" y="T3"/>
                </a:cxn>
                <a:cxn ang="T12">
                  <a:pos x="T4" y="T5"/>
                </a:cxn>
                <a:cxn ang="T13">
                  <a:pos x="T6" y="T7"/>
                </a:cxn>
                <a:cxn ang="T14">
                  <a:pos x="T8" y="T9"/>
                </a:cxn>
              </a:cxnLst>
              <a:rect l="T15" t="T16" r="T17" b="T18"/>
              <a:pathLst>
                <a:path w="332" h="88">
                  <a:moveTo>
                    <a:pt x="0" y="0"/>
                  </a:moveTo>
                  <a:lnTo>
                    <a:pt x="324" y="87"/>
                  </a:lnTo>
                  <a:lnTo>
                    <a:pt x="331" y="87"/>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6" name="Freeform 157"/>
            <p:cNvSpPr>
              <a:spLocks/>
            </p:cNvSpPr>
            <p:nvPr/>
          </p:nvSpPr>
          <p:spPr bwMode="auto">
            <a:xfrm>
              <a:off x="4427" y="2449"/>
              <a:ext cx="333" cy="98"/>
            </a:xfrm>
            <a:custGeom>
              <a:avLst/>
              <a:gdLst>
                <a:gd name="T0" fmla="*/ 0 w 333"/>
                <a:gd name="T1" fmla="*/ 0 h 98"/>
                <a:gd name="T2" fmla="*/ 326 w 333"/>
                <a:gd name="T3" fmla="*/ 97 h 98"/>
                <a:gd name="T4" fmla="*/ 332 w 333"/>
                <a:gd name="T5" fmla="*/ 95 h 98"/>
                <a:gd name="T6" fmla="*/ 9 w 333"/>
                <a:gd name="T7" fmla="*/ 0 h 98"/>
                <a:gd name="T8" fmla="*/ 0 w 333"/>
                <a:gd name="T9" fmla="*/ 0 h 98"/>
                <a:gd name="T10" fmla="*/ 0 60000 65536"/>
                <a:gd name="T11" fmla="*/ 0 60000 65536"/>
                <a:gd name="T12" fmla="*/ 0 60000 65536"/>
                <a:gd name="T13" fmla="*/ 0 60000 65536"/>
                <a:gd name="T14" fmla="*/ 0 60000 65536"/>
                <a:gd name="T15" fmla="*/ 0 w 333"/>
                <a:gd name="T16" fmla="*/ 0 h 98"/>
                <a:gd name="T17" fmla="*/ 333 w 333"/>
                <a:gd name="T18" fmla="*/ 98 h 98"/>
              </a:gdLst>
              <a:ahLst/>
              <a:cxnLst>
                <a:cxn ang="T10">
                  <a:pos x="T0" y="T1"/>
                </a:cxn>
                <a:cxn ang="T11">
                  <a:pos x="T2" y="T3"/>
                </a:cxn>
                <a:cxn ang="T12">
                  <a:pos x="T4" y="T5"/>
                </a:cxn>
                <a:cxn ang="T13">
                  <a:pos x="T6" y="T7"/>
                </a:cxn>
                <a:cxn ang="T14">
                  <a:pos x="T8" y="T9"/>
                </a:cxn>
              </a:cxnLst>
              <a:rect l="T15" t="T16" r="T17" b="T18"/>
              <a:pathLst>
                <a:path w="333" h="98">
                  <a:moveTo>
                    <a:pt x="0" y="0"/>
                  </a:moveTo>
                  <a:lnTo>
                    <a:pt x="326" y="97"/>
                  </a:lnTo>
                  <a:lnTo>
                    <a:pt x="332" y="95"/>
                  </a:lnTo>
                  <a:lnTo>
                    <a:pt x="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57" name="Group 165"/>
          <p:cNvGrpSpPr>
            <a:grpSpLocks/>
          </p:cNvGrpSpPr>
          <p:nvPr/>
        </p:nvGrpSpPr>
        <p:grpSpPr bwMode="auto">
          <a:xfrm>
            <a:off x="8818563" y="3324225"/>
            <a:ext cx="647700" cy="901700"/>
            <a:chOff x="4497" y="1895"/>
            <a:chExt cx="408" cy="568"/>
          </a:xfrm>
        </p:grpSpPr>
        <p:sp>
          <p:nvSpPr>
            <p:cNvPr id="158" name="Rectangle 159"/>
            <p:cNvSpPr>
              <a:spLocks noChangeArrowheads="1"/>
            </p:cNvSpPr>
            <p:nvPr/>
          </p:nvSpPr>
          <p:spPr bwMode="auto">
            <a:xfrm>
              <a:off x="4523" y="1914"/>
              <a:ext cx="382" cy="549"/>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59" name="Rectangle 160"/>
            <p:cNvSpPr>
              <a:spLocks noChangeArrowheads="1"/>
            </p:cNvSpPr>
            <p:nvPr/>
          </p:nvSpPr>
          <p:spPr bwMode="auto">
            <a:xfrm>
              <a:off x="4500" y="1895"/>
              <a:ext cx="382" cy="549"/>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60" name="Line 161"/>
            <p:cNvSpPr>
              <a:spLocks noChangeShapeType="1"/>
            </p:cNvSpPr>
            <p:nvPr/>
          </p:nvSpPr>
          <p:spPr bwMode="auto">
            <a:xfrm>
              <a:off x="4499" y="2010"/>
              <a:ext cx="384"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 name="Line 162"/>
            <p:cNvSpPr>
              <a:spLocks noChangeShapeType="1"/>
            </p:cNvSpPr>
            <p:nvPr/>
          </p:nvSpPr>
          <p:spPr bwMode="auto">
            <a:xfrm>
              <a:off x="4504" y="2131"/>
              <a:ext cx="39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2" name="Line 163"/>
            <p:cNvSpPr>
              <a:spLocks noChangeShapeType="1"/>
            </p:cNvSpPr>
            <p:nvPr/>
          </p:nvSpPr>
          <p:spPr bwMode="auto">
            <a:xfrm>
              <a:off x="4498" y="2242"/>
              <a:ext cx="39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 name="Line 164"/>
            <p:cNvSpPr>
              <a:spLocks noChangeShapeType="1"/>
            </p:cNvSpPr>
            <p:nvPr/>
          </p:nvSpPr>
          <p:spPr bwMode="auto">
            <a:xfrm>
              <a:off x="4497" y="2343"/>
              <a:ext cx="385"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64" name="Group 205"/>
          <p:cNvGrpSpPr>
            <a:grpSpLocks/>
          </p:cNvGrpSpPr>
          <p:nvPr/>
        </p:nvGrpSpPr>
        <p:grpSpPr bwMode="auto">
          <a:xfrm>
            <a:off x="7875588" y="5589588"/>
            <a:ext cx="982662" cy="903287"/>
            <a:chOff x="3903" y="3322"/>
            <a:chExt cx="619" cy="569"/>
          </a:xfrm>
        </p:grpSpPr>
        <p:sp>
          <p:nvSpPr>
            <p:cNvPr id="165" name="Freeform 166"/>
            <p:cNvSpPr>
              <a:spLocks/>
            </p:cNvSpPr>
            <p:nvPr/>
          </p:nvSpPr>
          <p:spPr bwMode="auto">
            <a:xfrm>
              <a:off x="3903" y="3367"/>
              <a:ext cx="619" cy="524"/>
            </a:xfrm>
            <a:custGeom>
              <a:avLst/>
              <a:gdLst>
                <a:gd name="T0" fmla="*/ 174 w 619"/>
                <a:gd name="T1" fmla="*/ 37 h 524"/>
                <a:gd name="T2" fmla="*/ 176 w 619"/>
                <a:gd name="T3" fmla="*/ 37 h 524"/>
                <a:gd name="T4" fmla="*/ 179 w 619"/>
                <a:gd name="T5" fmla="*/ 36 h 524"/>
                <a:gd name="T6" fmla="*/ 185 w 619"/>
                <a:gd name="T7" fmla="*/ 33 h 524"/>
                <a:gd name="T8" fmla="*/ 194 w 619"/>
                <a:gd name="T9" fmla="*/ 31 h 524"/>
                <a:gd name="T10" fmla="*/ 205 w 619"/>
                <a:gd name="T11" fmla="*/ 28 h 524"/>
                <a:gd name="T12" fmla="*/ 219 w 619"/>
                <a:gd name="T13" fmla="*/ 24 h 524"/>
                <a:gd name="T14" fmla="*/ 236 w 619"/>
                <a:gd name="T15" fmla="*/ 21 h 524"/>
                <a:gd name="T16" fmla="*/ 255 w 619"/>
                <a:gd name="T17" fmla="*/ 17 h 524"/>
                <a:gd name="T18" fmla="*/ 276 w 619"/>
                <a:gd name="T19" fmla="*/ 13 h 524"/>
                <a:gd name="T20" fmla="*/ 300 w 619"/>
                <a:gd name="T21" fmla="*/ 10 h 524"/>
                <a:gd name="T22" fmla="*/ 327 w 619"/>
                <a:gd name="T23" fmla="*/ 7 h 524"/>
                <a:gd name="T24" fmla="*/ 356 w 619"/>
                <a:gd name="T25" fmla="*/ 4 h 524"/>
                <a:gd name="T26" fmla="*/ 388 w 619"/>
                <a:gd name="T27" fmla="*/ 2 h 524"/>
                <a:gd name="T28" fmla="*/ 423 w 619"/>
                <a:gd name="T29" fmla="*/ 0 h 524"/>
                <a:gd name="T30" fmla="*/ 460 w 619"/>
                <a:gd name="T31" fmla="*/ 0 h 524"/>
                <a:gd name="T32" fmla="*/ 500 w 619"/>
                <a:gd name="T33" fmla="*/ 0 h 524"/>
                <a:gd name="T34" fmla="*/ 517 w 619"/>
                <a:gd name="T35" fmla="*/ 72 h 524"/>
                <a:gd name="T36" fmla="*/ 523 w 619"/>
                <a:gd name="T37" fmla="*/ 75 h 524"/>
                <a:gd name="T38" fmla="*/ 537 w 619"/>
                <a:gd name="T39" fmla="*/ 85 h 524"/>
                <a:gd name="T40" fmla="*/ 552 w 619"/>
                <a:gd name="T41" fmla="*/ 102 h 524"/>
                <a:gd name="T42" fmla="*/ 561 w 619"/>
                <a:gd name="T43" fmla="*/ 126 h 524"/>
                <a:gd name="T44" fmla="*/ 597 w 619"/>
                <a:gd name="T45" fmla="*/ 293 h 524"/>
                <a:gd name="T46" fmla="*/ 612 w 619"/>
                <a:gd name="T47" fmla="*/ 361 h 524"/>
                <a:gd name="T48" fmla="*/ 614 w 619"/>
                <a:gd name="T49" fmla="*/ 367 h 524"/>
                <a:gd name="T50" fmla="*/ 618 w 619"/>
                <a:gd name="T51" fmla="*/ 380 h 524"/>
                <a:gd name="T52" fmla="*/ 617 w 619"/>
                <a:gd name="T53" fmla="*/ 400 h 524"/>
                <a:gd name="T54" fmla="*/ 609 w 619"/>
                <a:gd name="T55" fmla="*/ 426 h 524"/>
                <a:gd name="T56" fmla="*/ 0 w 619"/>
                <a:gd name="T57" fmla="*/ 410 h 524"/>
                <a:gd name="T58" fmla="*/ 61 w 619"/>
                <a:gd name="T59" fmla="*/ 377 h 524"/>
                <a:gd name="T60" fmla="*/ 61 w 619"/>
                <a:gd name="T61" fmla="*/ 72 h 524"/>
                <a:gd name="T62" fmla="*/ 64 w 619"/>
                <a:gd name="T63" fmla="*/ 70 h 524"/>
                <a:gd name="T64" fmla="*/ 70 w 619"/>
                <a:gd name="T65" fmla="*/ 66 h 524"/>
                <a:gd name="T66" fmla="*/ 79 w 619"/>
                <a:gd name="T67" fmla="*/ 62 h 524"/>
                <a:gd name="T68" fmla="*/ 91 w 619"/>
                <a:gd name="T69" fmla="*/ 58 h 524"/>
                <a:gd name="T70" fmla="*/ 105 w 619"/>
                <a:gd name="T71" fmla="*/ 56 h 524"/>
                <a:gd name="T72" fmla="*/ 122 w 619"/>
                <a:gd name="T73" fmla="*/ 56 h 524"/>
                <a:gd name="T74" fmla="*/ 142 w 619"/>
                <a:gd name="T75" fmla="*/ 59 h 524"/>
                <a:gd name="T76" fmla="*/ 167 w 619"/>
                <a:gd name="T77" fmla="*/ 69 h 5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9"/>
                <a:gd name="T118" fmla="*/ 0 h 524"/>
                <a:gd name="T119" fmla="*/ 619 w 619"/>
                <a:gd name="T120" fmla="*/ 524 h 5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9" h="524">
                  <a:moveTo>
                    <a:pt x="167" y="69"/>
                  </a:moveTo>
                  <a:lnTo>
                    <a:pt x="174" y="37"/>
                  </a:lnTo>
                  <a:lnTo>
                    <a:pt x="176" y="37"/>
                  </a:lnTo>
                  <a:lnTo>
                    <a:pt x="177" y="36"/>
                  </a:lnTo>
                  <a:lnTo>
                    <a:pt x="179" y="36"/>
                  </a:lnTo>
                  <a:lnTo>
                    <a:pt x="182" y="35"/>
                  </a:lnTo>
                  <a:lnTo>
                    <a:pt x="185" y="33"/>
                  </a:lnTo>
                  <a:lnTo>
                    <a:pt x="189" y="32"/>
                  </a:lnTo>
                  <a:lnTo>
                    <a:pt x="194" y="31"/>
                  </a:lnTo>
                  <a:lnTo>
                    <a:pt x="199" y="29"/>
                  </a:lnTo>
                  <a:lnTo>
                    <a:pt x="205" y="28"/>
                  </a:lnTo>
                  <a:lnTo>
                    <a:pt x="212" y="26"/>
                  </a:lnTo>
                  <a:lnTo>
                    <a:pt x="219" y="24"/>
                  </a:lnTo>
                  <a:lnTo>
                    <a:pt x="227" y="23"/>
                  </a:lnTo>
                  <a:lnTo>
                    <a:pt x="236" y="21"/>
                  </a:lnTo>
                  <a:lnTo>
                    <a:pt x="245" y="19"/>
                  </a:lnTo>
                  <a:lnTo>
                    <a:pt x="255" y="17"/>
                  </a:lnTo>
                  <a:lnTo>
                    <a:pt x="265" y="15"/>
                  </a:lnTo>
                  <a:lnTo>
                    <a:pt x="276" y="13"/>
                  </a:lnTo>
                  <a:lnTo>
                    <a:pt x="288" y="12"/>
                  </a:lnTo>
                  <a:lnTo>
                    <a:pt x="300" y="10"/>
                  </a:lnTo>
                  <a:lnTo>
                    <a:pt x="313" y="8"/>
                  </a:lnTo>
                  <a:lnTo>
                    <a:pt x="327" y="7"/>
                  </a:lnTo>
                  <a:lnTo>
                    <a:pt x="341" y="5"/>
                  </a:lnTo>
                  <a:lnTo>
                    <a:pt x="356" y="4"/>
                  </a:lnTo>
                  <a:lnTo>
                    <a:pt x="372" y="3"/>
                  </a:lnTo>
                  <a:lnTo>
                    <a:pt x="388" y="2"/>
                  </a:lnTo>
                  <a:lnTo>
                    <a:pt x="405" y="1"/>
                  </a:lnTo>
                  <a:lnTo>
                    <a:pt x="423" y="0"/>
                  </a:lnTo>
                  <a:lnTo>
                    <a:pt x="441" y="0"/>
                  </a:lnTo>
                  <a:lnTo>
                    <a:pt x="460" y="0"/>
                  </a:lnTo>
                  <a:lnTo>
                    <a:pt x="480" y="0"/>
                  </a:lnTo>
                  <a:lnTo>
                    <a:pt x="500" y="0"/>
                  </a:lnTo>
                  <a:lnTo>
                    <a:pt x="522" y="13"/>
                  </a:lnTo>
                  <a:lnTo>
                    <a:pt x="517" y="72"/>
                  </a:lnTo>
                  <a:lnTo>
                    <a:pt x="519" y="73"/>
                  </a:lnTo>
                  <a:lnTo>
                    <a:pt x="523" y="75"/>
                  </a:lnTo>
                  <a:lnTo>
                    <a:pt x="529" y="79"/>
                  </a:lnTo>
                  <a:lnTo>
                    <a:pt x="537" y="85"/>
                  </a:lnTo>
                  <a:lnTo>
                    <a:pt x="545" y="92"/>
                  </a:lnTo>
                  <a:lnTo>
                    <a:pt x="552" y="102"/>
                  </a:lnTo>
                  <a:lnTo>
                    <a:pt x="558" y="113"/>
                  </a:lnTo>
                  <a:lnTo>
                    <a:pt x="561" y="126"/>
                  </a:lnTo>
                  <a:lnTo>
                    <a:pt x="611" y="172"/>
                  </a:lnTo>
                  <a:lnTo>
                    <a:pt x="597" y="293"/>
                  </a:lnTo>
                  <a:lnTo>
                    <a:pt x="517" y="333"/>
                  </a:lnTo>
                  <a:lnTo>
                    <a:pt x="612" y="361"/>
                  </a:lnTo>
                  <a:lnTo>
                    <a:pt x="613" y="363"/>
                  </a:lnTo>
                  <a:lnTo>
                    <a:pt x="614" y="367"/>
                  </a:lnTo>
                  <a:lnTo>
                    <a:pt x="616" y="372"/>
                  </a:lnTo>
                  <a:lnTo>
                    <a:pt x="618" y="380"/>
                  </a:lnTo>
                  <a:lnTo>
                    <a:pt x="618" y="389"/>
                  </a:lnTo>
                  <a:lnTo>
                    <a:pt x="617" y="400"/>
                  </a:lnTo>
                  <a:lnTo>
                    <a:pt x="614" y="413"/>
                  </a:lnTo>
                  <a:lnTo>
                    <a:pt x="609" y="426"/>
                  </a:lnTo>
                  <a:lnTo>
                    <a:pt x="358" y="523"/>
                  </a:lnTo>
                  <a:lnTo>
                    <a:pt x="0" y="410"/>
                  </a:lnTo>
                  <a:lnTo>
                    <a:pt x="6" y="396"/>
                  </a:lnTo>
                  <a:lnTo>
                    <a:pt x="61" y="377"/>
                  </a:lnTo>
                  <a:lnTo>
                    <a:pt x="61" y="72"/>
                  </a:lnTo>
                  <a:lnTo>
                    <a:pt x="62" y="71"/>
                  </a:lnTo>
                  <a:lnTo>
                    <a:pt x="64" y="70"/>
                  </a:lnTo>
                  <a:lnTo>
                    <a:pt x="67" y="68"/>
                  </a:lnTo>
                  <a:lnTo>
                    <a:pt x="70" y="66"/>
                  </a:lnTo>
                  <a:lnTo>
                    <a:pt x="74" y="64"/>
                  </a:lnTo>
                  <a:lnTo>
                    <a:pt x="79" y="62"/>
                  </a:lnTo>
                  <a:lnTo>
                    <a:pt x="85" y="60"/>
                  </a:lnTo>
                  <a:lnTo>
                    <a:pt x="91" y="58"/>
                  </a:lnTo>
                  <a:lnTo>
                    <a:pt x="98" y="57"/>
                  </a:lnTo>
                  <a:lnTo>
                    <a:pt x="105" y="56"/>
                  </a:lnTo>
                  <a:lnTo>
                    <a:pt x="113" y="56"/>
                  </a:lnTo>
                  <a:lnTo>
                    <a:pt x="122" y="56"/>
                  </a:lnTo>
                  <a:lnTo>
                    <a:pt x="131" y="57"/>
                  </a:lnTo>
                  <a:lnTo>
                    <a:pt x="142" y="59"/>
                  </a:lnTo>
                  <a:lnTo>
                    <a:pt x="152" y="62"/>
                  </a:lnTo>
                  <a:lnTo>
                    <a:pt x="167" y="69"/>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6" name="Freeform 167"/>
            <p:cNvSpPr>
              <a:spLocks/>
            </p:cNvSpPr>
            <p:nvPr/>
          </p:nvSpPr>
          <p:spPr bwMode="auto">
            <a:xfrm>
              <a:off x="4117" y="3356"/>
              <a:ext cx="200" cy="228"/>
            </a:xfrm>
            <a:custGeom>
              <a:avLst/>
              <a:gdLst>
                <a:gd name="T0" fmla="*/ 197 w 200"/>
                <a:gd name="T1" fmla="*/ 8 h 228"/>
                <a:gd name="T2" fmla="*/ 197 w 200"/>
                <a:gd name="T3" fmla="*/ 8 h 228"/>
                <a:gd name="T4" fmla="*/ 193 w 200"/>
                <a:gd name="T5" fmla="*/ 7 h 228"/>
                <a:gd name="T6" fmla="*/ 188 w 200"/>
                <a:gd name="T7" fmla="*/ 6 h 228"/>
                <a:gd name="T8" fmla="*/ 181 w 200"/>
                <a:gd name="T9" fmla="*/ 5 h 228"/>
                <a:gd name="T10" fmla="*/ 173 w 200"/>
                <a:gd name="T11" fmla="*/ 3 h 228"/>
                <a:gd name="T12" fmla="*/ 163 w 200"/>
                <a:gd name="T13" fmla="*/ 2 h 228"/>
                <a:gd name="T14" fmla="*/ 152 w 200"/>
                <a:gd name="T15" fmla="*/ 1 h 228"/>
                <a:gd name="T16" fmla="*/ 140 w 200"/>
                <a:gd name="T17" fmla="*/ 0 h 228"/>
                <a:gd name="T18" fmla="*/ 126 w 200"/>
                <a:gd name="T19" fmla="*/ 0 h 228"/>
                <a:gd name="T20" fmla="*/ 111 w 200"/>
                <a:gd name="T21" fmla="*/ 1 h 228"/>
                <a:gd name="T22" fmla="*/ 96 w 200"/>
                <a:gd name="T23" fmla="*/ 2 h 228"/>
                <a:gd name="T24" fmla="*/ 80 w 200"/>
                <a:gd name="T25" fmla="*/ 5 h 228"/>
                <a:gd name="T26" fmla="*/ 64 w 200"/>
                <a:gd name="T27" fmla="*/ 8 h 228"/>
                <a:gd name="T28" fmla="*/ 47 w 200"/>
                <a:gd name="T29" fmla="*/ 13 h 228"/>
                <a:gd name="T30" fmla="*/ 30 w 200"/>
                <a:gd name="T31" fmla="*/ 19 h 228"/>
                <a:gd name="T32" fmla="*/ 13 w 200"/>
                <a:gd name="T33" fmla="*/ 27 h 228"/>
                <a:gd name="T34" fmla="*/ 12 w 200"/>
                <a:gd name="T35" fmla="*/ 31 h 228"/>
                <a:gd name="T36" fmla="*/ 9 w 200"/>
                <a:gd name="T37" fmla="*/ 44 h 228"/>
                <a:gd name="T38" fmla="*/ 5 w 200"/>
                <a:gd name="T39" fmla="*/ 63 h 228"/>
                <a:gd name="T40" fmla="*/ 2 w 200"/>
                <a:gd name="T41" fmla="*/ 87 h 228"/>
                <a:gd name="T42" fmla="*/ 0 w 200"/>
                <a:gd name="T43" fmla="*/ 117 h 228"/>
                <a:gd name="T44" fmla="*/ 2 w 200"/>
                <a:gd name="T45" fmla="*/ 149 h 228"/>
                <a:gd name="T46" fmla="*/ 6 w 200"/>
                <a:gd name="T47" fmla="*/ 185 h 228"/>
                <a:gd name="T48" fmla="*/ 17 w 200"/>
                <a:gd name="T49" fmla="*/ 221 h 228"/>
                <a:gd name="T50" fmla="*/ 18 w 200"/>
                <a:gd name="T51" fmla="*/ 221 h 228"/>
                <a:gd name="T52" fmla="*/ 20 w 200"/>
                <a:gd name="T53" fmla="*/ 221 h 228"/>
                <a:gd name="T54" fmla="*/ 24 w 200"/>
                <a:gd name="T55" fmla="*/ 220 h 228"/>
                <a:gd name="T56" fmla="*/ 30 w 200"/>
                <a:gd name="T57" fmla="*/ 220 h 228"/>
                <a:gd name="T58" fmla="*/ 38 w 200"/>
                <a:gd name="T59" fmla="*/ 219 h 228"/>
                <a:gd name="T60" fmla="*/ 47 w 200"/>
                <a:gd name="T61" fmla="*/ 219 h 228"/>
                <a:gd name="T62" fmla="*/ 58 w 200"/>
                <a:gd name="T63" fmla="*/ 218 h 228"/>
                <a:gd name="T64" fmla="*/ 69 w 200"/>
                <a:gd name="T65" fmla="*/ 218 h 228"/>
                <a:gd name="T66" fmla="*/ 82 w 200"/>
                <a:gd name="T67" fmla="*/ 218 h 228"/>
                <a:gd name="T68" fmla="*/ 96 w 200"/>
                <a:gd name="T69" fmla="*/ 218 h 228"/>
                <a:gd name="T70" fmla="*/ 111 w 200"/>
                <a:gd name="T71" fmla="*/ 218 h 228"/>
                <a:gd name="T72" fmla="*/ 127 w 200"/>
                <a:gd name="T73" fmla="*/ 219 h 228"/>
                <a:gd name="T74" fmla="*/ 144 w 200"/>
                <a:gd name="T75" fmla="*/ 220 h 228"/>
                <a:gd name="T76" fmla="*/ 162 w 200"/>
                <a:gd name="T77" fmla="*/ 222 h 228"/>
                <a:gd name="T78" fmla="*/ 180 w 200"/>
                <a:gd name="T79" fmla="*/ 224 h 228"/>
                <a:gd name="T80" fmla="*/ 199 w 200"/>
                <a:gd name="T81" fmla="*/ 227 h 228"/>
                <a:gd name="T82" fmla="*/ 198 w 200"/>
                <a:gd name="T83" fmla="*/ 220 h 228"/>
                <a:gd name="T84" fmla="*/ 196 w 200"/>
                <a:gd name="T85" fmla="*/ 202 h 228"/>
                <a:gd name="T86" fmla="*/ 193 w 200"/>
                <a:gd name="T87" fmla="*/ 175 h 228"/>
                <a:gd name="T88" fmla="*/ 191 w 200"/>
                <a:gd name="T89" fmla="*/ 143 h 228"/>
                <a:gd name="T90" fmla="*/ 189 w 200"/>
                <a:gd name="T91" fmla="*/ 107 h 228"/>
                <a:gd name="T92" fmla="*/ 189 w 200"/>
                <a:gd name="T93" fmla="*/ 71 h 228"/>
                <a:gd name="T94" fmla="*/ 192 w 200"/>
                <a:gd name="T95" fmla="*/ 37 h 228"/>
                <a:gd name="T96" fmla="*/ 197 w 200"/>
                <a:gd name="T97" fmla="*/ 8 h 2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0"/>
                <a:gd name="T148" fmla="*/ 0 h 228"/>
                <a:gd name="T149" fmla="*/ 200 w 200"/>
                <a:gd name="T150" fmla="*/ 228 h 2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0" h="228">
                  <a:moveTo>
                    <a:pt x="197" y="8"/>
                  </a:moveTo>
                  <a:lnTo>
                    <a:pt x="197" y="8"/>
                  </a:lnTo>
                  <a:lnTo>
                    <a:pt x="193" y="7"/>
                  </a:lnTo>
                  <a:lnTo>
                    <a:pt x="188" y="6"/>
                  </a:lnTo>
                  <a:lnTo>
                    <a:pt x="181" y="5"/>
                  </a:lnTo>
                  <a:lnTo>
                    <a:pt x="173" y="3"/>
                  </a:lnTo>
                  <a:lnTo>
                    <a:pt x="163" y="2"/>
                  </a:lnTo>
                  <a:lnTo>
                    <a:pt x="152" y="1"/>
                  </a:lnTo>
                  <a:lnTo>
                    <a:pt x="140" y="0"/>
                  </a:lnTo>
                  <a:lnTo>
                    <a:pt x="126" y="0"/>
                  </a:lnTo>
                  <a:lnTo>
                    <a:pt x="111" y="1"/>
                  </a:lnTo>
                  <a:lnTo>
                    <a:pt x="96" y="2"/>
                  </a:lnTo>
                  <a:lnTo>
                    <a:pt x="80" y="5"/>
                  </a:lnTo>
                  <a:lnTo>
                    <a:pt x="64" y="8"/>
                  </a:lnTo>
                  <a:lnTo>
                    <a:pt x="47" y="13"/>
                  </a:lnTo>
                  <a:lnTo>
                    <a:pt x="30" y="19"/>
                  </a:lnTo>
                  <a:lnTo>
                    <a:pt x="13" y="27"/>
                  </a:lnTo>
                  <a:lnTo>
                    <a:pt x="12" y="31"/>
                  </a:lnTo>
                  <a:lnTo>
                    <a:pt x="9" y="44"/>
                  </a:lnTo>
                  <a:lnTo>
                    <a:pt x="5" y="63"/>
                  </a:lnTo>
                  <a:lnTo>
                    <a:pt x="2" y="87"/>
                  </a:lnTo>
                  <a:lnTo>
                    <a:pt x="0" y="117"/>
                  </a:lnTo>
                  <a:lnTo>
                    <a:pt x="2" y="149"/>
                  </a:lnTo>
                  <a:lnTo>
                    <a:pt x="6" y="185"/>
                  </a:lnTo>
                  <a:lnTo>
                    <a:pt x="17" y="221"/>
                  </a:lnTo>
                  <a:lnTo>
                    <a:pt x="18" y="221"/>
                  </a:lnTo>
                  <a:lnTo>
                    <a:pt x="20" y="221"/>
                  </a:lnTo>
                  <a:lnTo>
                    <a:pt x="24" y="220"/>
                  </a:lnTo>
                  <a:lnTo>
                    <a:pt x="30" y="220"/>
                  </a:lnTo>
                  <a:lnTo>
                    <a:pt x="38" y="219"/>
                  </a:lnTo>
                  <a:lnTo>
                    <a:pt x="47" y="219"/>
                  </a:lnTo>
                  <a:lnTo>
                    <a:pt x="58" y="218"/>
                  </a:lnTo>
                  <a:lnTo>
                    <a:pt x="69" y="218"/>
                  </a:lnTo>
                  <a:lnTo>
                    <a:pt x="82" y="218"/>
                  </a:lnTo>
                  <a:lnTo>
                    <a:pt x="96" y="218"/>
                  </a:lnTo>
                  <a:lnTo>
                    <a:pt x="111" y="218"/>
                  </a:lnTo>
                  <a:lnTo>
                    <a:pt x="127" y="219"/>
                  </a:lnTo>
                  <a:lnTo>
                    <a:pt x="144" y="220"/>
                  </a:lnTo>
                  <a:lnTo>
                    <a:pt x="162" y="222"/>
                  </a:lnTo>
                  <a:lnTo>
                    <a:pt x="180" y="224"/>
                  </a:lnTo>
                  <a:lnTo>
                    <a:pt x="199" y="227"/>
                  </a:lnTo>
                  <a:lnTo>
                    <a:pt x="198" y="220"/>
                  </a:lnTo>
                  <a:lnTo>
                    <a:pt x="196" y="202"/>
                  </a:lnTo>
                  <a:lnTo>
                    <a:pt x="193" y="175"/>
                  </a:lnTo>
                  <a:lnTo>
                    <a:pt x="191" y="143"/>
                  </a:lnTo>
                  <a:lnTo>
                    <a:pt x="189" y="107"/>
                  </a:lnTo>
                  <a:lnTo>
                    <a:pt x="189" y="71"/>
                  </a:lnTo>
                  <a:lnTo>
                    <a:pt x="192" y="37"/>
                  </a:lnTo>
                  <a:lnTo>
                    <a:pt x="197"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7" name="Freeform 168"/>
            <p:cNvSpPr>
              <a:spLocks/>
            </p:cNvSpPr>
            <p:nvPr/>
          </p:nvSpPr>
          <p:spPr bwMode="auto">
            <a:xfrm>
              <a:off x="4139" y="3418"/>
              <a:ext cx="328" cy="226"/>
            </a:xfrm>
            <a:custGeom>
              <a:avLst/>
              <a:gdLst>
                <a:gd name="T0" fmla="*/ 2 w 328"/>
                <a:gd name="T1" fmla="*/ 170 h 226"/>
                <a:gd name="T2" fmla="*/ 0 w 328"/>
                <a:gd name="T3" fmla="*/ 198 h 226"/>
                <a:gd name="T4" fmla="*/ 213 w 328"/>
                <a:gd name="T5" fmla="*/ 225 h 226"/>
                <a:gd name="T6" fmla="*/ 215 w 328"/>
                <a:gd name="T7" fmla="*/ 224 h 226"/>
                <a:gd name="T8" fmla="*/ 219 w 328"/>
                <a:gd name="T9" fmla="*/ 222 h 226"/>
                <a:gd name="T10" fmla="*/ 226 w 328"/>
                <a:gd name="T11" fmla="*/ 219 h 226"/>
                <a:gd name="T12" fmla="*/ 234 w 328"/>
                <a:gd name="T13" fmla="*/ 214 h 226"/>
                <a:gd name="T14" fmla="*/ 245 w 328"/>
                <a:gd name="T15" fmla="*/ 207 h 226"/>
                <a:gd name="T16" fmla="*/ 256 w 328"/>
                <a:gd name="T17" fmla="*/ 199 h 226"/>
                <a:gd name="T18" fmla="*/ 267 w 328"/>
                <a:gd name="T19" fmla="*/ 189 h 226"/>
                <a:gd name="T20" fmla="*/ 279 w 328"/>
                <a:gd name="T21" fmla="*/ 178 h 226"/>
                <a:gd name="T22" fmla="*/ 291 w 328"/>
                <a:gd name="T23" fmla="*/ 165 h 226"/>
                <a:gd name="T24" fmla="*/ 302 w 328"/>
                <a:gd name="T25" fmla="*/ 151 h 226"/>
                <a:gd name="T26" fmla="*/ 311 w 328"/>
                <a:gd name="T27" fmla="*/ 135 h 226"/>
                <a:gd name="T28" fmla="*/ 318 w 328"/>
                <a:gd name="T29" fmla="*/ 118 h 226"/>
                <a:gd name="T30" fmla="*/ 324 w 328"/>
                <a:gd name="T31" fmla="*/ 99 h 226"/>
                <a:gd name="T32" fmla="*/ 327 w 328"/>
                <a:gd name="T33" fmla="*/ 78 h 226"/>
                <a:gd name="T34" fmla="*/ 327 w 328"/>
                <a:gd name="T35" fmla="*/ 57 h 226"/>
                <a:gd name="T36" fmla="*/ 323 w 328"/>
                <a:gd name="T37" fmla="*/ 33 h 226"/>
                <a:gd name="T38" fmla="*/ 322 w 328"/>
                <a:gd name="T39" fmla="*/ 32 h 226"/>
                <a:gd name="T40" fmla="*/ 320 w 328"/>
                <a:gd name="T41" fmla="*/ 28 h 226"/>
                <a:gd name="T42" fmla="*/ 317 w 328"/>
                <a:gd name="T43" fmla="*/ 23 h 226"/>
                <a:gd name="T44" fmla="*/ 312 w 328"/>
                <a:gd name="T45" fmla="*/ 18 h 226"/>
                <a:gd name="T46" fmla="*/ 306 w 328"/>
                <a:gd name="T47" fmla="*/ 11 h 226"/>
                <a:gd name="T48" fmla="*/ 299 w 328"/>
                <a:gd name="T49" fmla="*/ 6 h 226"/>
                <a:gd name="T50" fmla="*/ 290 w 328"/>
                <a:gd name="T51" fmla="*/ 2 h 226"/>
                <a:gd name="T52" fmla="*/ 281 w 328"/>
                <a:gd name="T53" fmla="*/ 0 h 226"/>
                <a:gd name="T54" fmla="*/ 282 w 328"/>
                <a:gd name="T55" fmla="*/ 4 h 226"/>
                <a:gd name="T56" fmla="*/ 285 w 328"/>
                <a:gd name="T57" fmla="*/ 14 h 226"/>
                <a:gd name="T58" fmla="*/ 289 w 328"/>
                <a:gd name="T59" fmla="*/ 29 h 226"/>
                <a:gd name="T60" fmla="*/ 292 w 328"/>
                <a:gd name="T61" fmla="*/ 49 h 226"/>
                <a:gd name="T62" fmla="*/ 293 w 328"/>
                <a:gd name="T63" fmla="*/ 73 h 226"/>
                <a:gd name="T64" fmla="*/ 291 w 328"/>
                <a:gd name="T65" fmla="*/ 100 h 226"/>
                <a:gd name="T66" fmla="*/ 283 w 328"/>
                <a:gd name="T67" fmla="*/ 129 h 226"/>
                <a:gd name="T68" fmla="*/ 270 w 328"/>
                <a:gd name="T69" fmla="*/ 159 h 226"/>
                <a:gd name="T70" fmla="*/ 270 w 328"/>
                <a:gd name="T71" fmla="*/ 159 h 226"/>
                <a:gd name="T72" fmla="*/ 268 w 328"/>
                <a:gd name="T73" fmla="*/ 160 h 226"/>
                <a:gd name="T74" fmla="*/ 266 w 328"/>
                <a:gd name="T75" fmla="*/ 162 h 226"/>
                <a:gd name="T76" fmla="*/ 263 w 328"/>
                <a:gd name="T77" fmla="*/ 164 h 226"/>
                <a:gd name="T78" fmla="*/ 260 w 328"/>
                <a:gd name="T79" fmla="*/ 167 h 226"/>
                <a:gd name="T80" fmla="*/ 256 w 328"/>
                <a:gd name="T81" fmla="*/ 169 h 226"/>
                <a:gd name="T82" fmla="*/ 250 w 328"/>
                <a:gd name="T83" fmla="*/ 172 h 226"/>
                <a:gd name="T84" fmla="*/ 244 w 328"/>
                <a:gd name="T85" fmla="*/ 175 h 226"/>
                <a:gd name="T86" fmla="*/ 238 w 328"/>
                <a:gd name="T87" fmla="*/ 177 h 226"/>
                <a:gd name="T88" fmla="*/ 230 w 328"/>
                <a:gd name="T89" fmla="*/ 179 h 226"/>
                <a:gd name="T90" fmla="*/ 222 w 328"/>
                <a:gd name="T91" fmla="*/ 181 h 226"/>
                <a:gd name="T92" fmla="*/ 213 w 328"/>
                <a:gd name="T93" fmla="*/ 182 h 226"/>
                <a:gd name="T94" fmla="*/ 203 w 328"/>
                <a:gd name="T95" fmla="*/ 183 h 226"/>
                <a:gd name="T96" fmla="*/ 193 w 328"/>
                <a:gd name="T97" fmla="*/ 182 h 226"/>
                <a:gd name="T98" fmla="*/ 181 w 328"/>
                <a:gd name="T99" fmla="*/ 181 h 226"/>
                <a:gd name="T100" fmla="*/ 169 w 328"/>
                <a:gd name="T101" fmla="*/ 179 h 226"/>
                <a:gd name="T102" fmla="*/ 169 w 328"/>
                <a:gd name="T103" fmla="*/ 208 h 226"/>
                <a:gd name="T104" fmla="*/ 7 w 328"/>
                <a:gd name="T105" fmla="*/ 192 h 226"/>
                <a:gd name="T106" fmla="*/ 2 w 328"/>
                <a:gd name="T107" fmla="*/ 170 h 2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8"/>
                <a:gd name="T163" fmla="*/ 0 h 226"/>
                <a:gd name="T164" fmla="*/ 328 w 328"/>
                <a:gd name="T165" fmla="*/ 226 h 2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8" h="226">
                  <a:moveTo>
                    <a:pt x="2" y="170"/>
                  </a:moveTo>
                  <a:lnTo>
                    <a:pt x="0" y="198"/>
                  </a:lnTo>
                  <a:lnTo>
                    <a:pt x="213" y="225"/>
                  </a:lnTo>
                  <a:lnTo>
                    <a:pt x="215" y="224"/>
                  </a:lnTo>
                  <a:lnTo>
                    <a:pt x="219" y="222"/>
                  </a:lnTo>
                  <a:lnTo>
                    <a:pt x="226" y="219"/>
                  </a:lnTo>
                  <a:lnTo>
                    <a:pt x="234" y="214"/>
                  </a:lnTo>
                  <a:lnTo>
                    <a:pt x="245" y="207"/>
                  </a:lnTo>
                  <a:lnTo>
                    <a:pt x="256" y="199"/>
                  </a:lnTo>
                  <a:lnTo>
                    <a:pt x="267" y="189"/>
                  </a:lnTo>
                  <a:lnTo>
                    <a:pt x="279" y="178"/>
                  </a:lnTo>
                  <a:lnTo>
                    <a:pt x="291" y="165"/>
                  </a:lnTo>
                  <a:lnTo>
                    <a:pt x="302" y="151"/>
                  </a:lnTo>
                  <a:lnTo>
                    <a:pt x="311" y="135"/>
                  </a:lnTo>
                  <a:lnTo>
                    <a:pt x="318" y="118"/>
                  </a:lnTo>
                  <a:lnTo>
                    <a:pt x="324" y="99"/>
                  </a:lnTo>
                  <a:lnTo>
                    <a:pt x="327" y="78"/>
                  </a:lnTo>
                  <a:lnTo>
                    <a:pt x="327" y="57"/>
                  </a:lnTo>
                  <a:lnTo>
                    <a:pt x="323" y="33"/>
                  </a:lnTo>
                  <a:lnTo>
                    <a:pt x="322" y="32"/>
                  </a:lnTo>
                  <a:lnTo>
                    <a:pt x="320" y="28"/>
                  </a:lnTo>
                  <a:lnTo>
                    <a:pt x="317" y="23"/>
                  </a:lnTo>
                  <a:lnTo>
                    <a:pt x="312" y="18"/>
                  </a:lnTo>
                  <a:lnTo>
                    <a:pt x="306" y="11"/>
                  </a:lnTo>
                  <a:lnTo>
                    <a:pt x="299" y="6"/>
                  </a:lnTo>
                  <a:lnTo>
                    <a:pt x="290" y="2"/>
                  </a:lnTo>
                  <a:lnTo>
                    <a:pt x="281" y="0"/>
                  </a:lnTo>
                  <a:lnTo>
                    <a:pt x="282" y="4"/>
                  </a:lnTo>
                  <a:lnTo>
                    <a:pt x="285" y="14"/>
                  </a:lnTo>
                  <a:lnTo>
                    <a:pt x="289" y="29"/>
                  </a:lnTo>
                  <a:lnTo>
                    <a:pt x="292" y="49"/>
                  </a:lnTo>
                  <a:lnTo>
                    <a:pt x="293" y="73"/>
                  </a:lnTo>
                  <a:lnTo>
                    <a:pt x="291" y="100"/>
                  </a:lnTo>
                  <a:lnTo>
                    <a:pt x="283" y="129"/>
                  </a:lnTo>
                  <a:lnTo>
                    <a:pt x="270" y="159"/>
                  </a:lnTo>
                  <a:lnTo>
                    <a:pt x="268" y="160"/>
                  </a:lnTo>
                  <a:lnTo>
                    <a:pt x="266" y="162"/>
                  </a:lnTo>
                  <a:lnTo>
                    <a:pt x="263" y="164"/>
                  </a:lnTo>
                  <a:lnTo>
                    <a:pt x="260" y="167"/>
                  </a:lnTo>
                  <a:lnTo>
                    <a:pt x="256" y="169"/>
                  </a:lnTo>
                  <a:lnTo>
                    <a:pt x="250" y="172"/>
                  </a:lnTo>
                  <a:lnTo>
                    <a:pt x="244" y="175"/>
                  </a:lnTo>
                  <a:lnTo>
                    <a:pt x="238" y="177"/>
                  </a:lnTo>
                  <a:lnTo>
                    <a:pt x="230" y="179"/>
                  </a:lnTo>
                  <a:lnTo>
                    <a:pt x="222" y="181"/>
                  </a:lnTo>
                  <a:lnTo>
                    <a:pt x="213" y="182"/>
                  </a:lnTo>
                  <a:lnTo>
                    <a:pt x="203" y="183"/>
                  </a:lnTo>
                  <a:lnTo>
                    <a:pt x="193" y="182"/>
                  </a:lnTo>
                  <a:lnTo>
                    <a:pt x="181" y="181"/>
                  </a:lnTo>
                  <a:lnTo>
                    <a:pt x="169" y="179"/>
                  </a:lnTo>
                  <a:lnTo>
                    <a:pt x="169" y="208"/>
                  </a:lnTo>
                  <a:lnTo>
                    <a:pt x="7" y="192"/>
                  </a:lnTo>
                  <a:lnTo>
                    <a:pt x="2" y="17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8" name="Freeform 169"/>
            <p:cNvSpPr>
              <a:spLocks/>
            </p:cNvSpPr>
            <p:nvPr/>
          </p:nvSpPr>
          <p:spPr bwMode="auto">
            <a:xfrm>
              <a:off x="4097" y="3640"/>
              <a:ext cx="242" cy="79"/>
            </a:xfrm>
            <a:custGeom>
              <a:avLst/>
              <a:gdLst>
                <a:gd name="T0" fmla="*/ 241 w 242"/>
                <a:gd name="T1" fmla="*/ 28 h 79"/>
                <a:gd name="T2" fmla="*/ 4 w 242"/>
                <a:gd name="T3" fmla="*/ 0 h 79"/>
                <a:gd name="T4" fmla="*/ 0 w 242"/>
                <a:gd name="T5" fmla="*/ 28 h 79"/>
                <a:gd name="T6" fmla="*/ 234 w 242"/>
                <a:gd name="T7" fmla="*/ 78 h 79"/>
                <a:gd name="T8" fmla="*/ 241 w 242"/>
                <a:gd name="T9" fmla="*/ 28 h 79"/>
                <a:gd name="T10" fmla="*/ 0 60000 65536"/>
                <a:gd name="T11" fmla="*/ 0 60000 65536"/>
                <a:gd name="T12" fmla="*/ 0 60000 65536"/>
                <a:gd name="T13" fmla="*/ 0 60000 65536"/>
                <a:gd name="T14" fmla="*/ 0 60000 65536"/>
                <a:gd name="T15" fmla="*/ 0 w 242"/>
                <a:gd name="T16" fmla="*/ 0 h 79"/>
                <a:gd name="T17" fmla="*/ 242 w 242"/>
                <a:gd name="T18" fmla="*/ 79 h 79"/>
              </a:gdLst>
              <a:ahLst/>
              <a:cxnLst>
                <a:cxn ang="T10">
                  <a:pos x="T0" y="T1"/>
                </a:cxn>
                <a:cxn ang="T11">
                  <a:pos x="T2" y="T3"/>
                </a:cxn>
                <a:cxn ang="T12">
                  <a:pos x="T4" y="T5"/>
                </a:cxn>
                <a:cxn ang="T13">
                  <a:pos x="T6" y="T7"/>
                </a:cxn>
                <a:cxn ang="T14">
                  <a:pos x="T8" y="T9"/>
                </a:cxn>
              </a:cxnLst>
              <a:rect l="T15" t="T16" r="T17" b="T18"/>
              <a:pathLst>
                <a:path w="242" h="79">
                  <a:moveTo>
                    <a:pt x="241" y="28"/>
                  </a:moveTo>
                  <a:lnTo>
                    <a:pt x="4" y="0"/>
                  </a:lnTo>
                  <a:lnTo>
                    <a:pt x="0" y="28"/>
                  </a:lnTo>
                  <a:lnTo>
                    <a:pt x="234" y="78"/>
                  </a:lnTo>
                  <a:lnTo>
                    <a:pt x="241" y="2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9" name="Freeform 170"/>
            <p:cNvSpPr>
              <a:spLocks/>
            </p:cNvSpPr>
            <p:nvPr/>
          </p:nvSpPr>
          <p:spPr bwMode="auto">
            <a:xfrm>
              <a:off x="4217" y="3665"/>
              <a:ext cx="104" cy="36"/>
            </a:xfrm>
            <a:custGeom>
              <a:avLst/>
              <a:gdLst>
                <a:gd name="T0" fmla="*/ 103 w 104"/>
                <a:gd name="T1" fmla="*/ 15 h 36"/>
                <a:gd name="T2" fmla="*/ 1 w 104"/>
                <a:gd name="T3" fmla="*/ 0 h 36"/>
                <a:gd name="T4" fmla="*/ 0 w 104"/>
                <a:gd name="T5" fmla="*/ 15 h 36"/>
                <a:gd name="T6" fmla="*/ 100 w 104"/>
                <a:gd name="T7" fmla="*/ 35 h 36"/>
                <a:gd name="T8" fmla="*/ 103 w 104"/>
                <a:gd name="T9" fmla="*/ 15 h 36"/>
                <a:gd name="T10" fmla="*/ 0 60000 65536"/>
                <a:gd name="T11" fmla="*/ 0 60000 65536"/>
                <a:gd name="T12" fmla="*/ 0 60000 65536"/>
                <a:gd name="T13" fmla="*/ 0 60000 65536"/>
                <a:gd name="T14" fmla="*/ 0 60000 65536"/>
                <a:gd name="T15" fmla="*/ 0 w 104"/>
                <a:gd name="T16" fmla="*/ 0 h 36"/>
                <a:gd name="T17" fmla="*/ 104 w 104"/>
                <a:gd name="T18" fmla="*/ 36 h 36"/>
              </a:gdLst>
              <a:ahLst/>
              <a:cxnLst>
                <a:cxn ang="T10">
                  <a:pos x="T0" y="T1"/>
                </a:cxn>
                <a:cxn ang="T11">
                  <a:pos x="T2" y="T3"/>
                </a:cxn>
                <a:cxn ang="T12">
                  <a:pos x="T4" y="T5"/>
                </a:cxn>
                <a:cxn ang="T13">
                  <a:pos x="T6" y="T7"/>
                </a:cxn>
                <a:cxn ang="T14">
                  <a:pos x="T8" y="T9"/>
                </a:cxn>
              </a:cxnLst>
              <a:rect l="T15" t="T16" r="T17" b="T18"/>
              <a:pathLst>
                <a:path w="104" h="36">
                  <a:moveTo>
                    <a:pt x="103" y="15"/>
                  </a:moveTo>
                  <a:lnTo>
                    <a:pt x="1" y="0"/>
                  </a:lnTo>
                  <a:lnTo>
                    <a:pt x="0" y="15"/>
                  </a:lnTo>
                  <a:lnTo>
                    <a:pt x="100" y="35"/>
                  </a:lnTo>
                  <a:lnTo>
                    <a:pt x="103" y="1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0" name="Freeform 171"/>
            <p:cNvSpPr>
              <a:spLocks/>
            </p:cNvSpPr>
            <p:nvPr/>
          </p:nvSpPr>
          <p:spPr bwMode="auto">
            <a:xfrm>
              <a:off x="4113" y="3647"/>
              <a:ext cx="69" cy="27"/>
            </a:xfrm>
            <a:custGeom>
              <a:avLst/>
              <a:gdLst>
                <a:gd name="T0" fmla="*/ 68 w 69"/>
                <a:gd name="T1" fmla="*/ 12 h 27"/>
                <a:gd name="T2" fmla="*/ 0 w 69"/>
                <a:gd name="T3" fmla="*/ 0 h 27"/>
                <a:gd name="T4" fmla="*/ 1 w 69"/>
                <a:gd name="T5" fmla="*/ 13 h 27"/>
                <a:gd name="T6" fmla="*/ 66 w 69"/>
                <a:gd name="T7" fmla="*/ 26 h 27"/>
                <a:gd name="T8" fmla="*/ 68 w 69"/>
                <a:gd name="T9" fmla="*/ 12 h 27"/>
                <a:gd name="T10" fmla="*/ 0 60000 65536"/>
                <a:gd name="T11" fmla="*/ 0 60000 65536"/>
                <a:gd name="T12" fmla="*/ 0 60000 65536"/>
                <a:gd name="T13" fmla="*/ 0 60000 65536"/>
                <a:gd name="T14" fmla="*/ 0 60000 65536"/>
                <a:gd name="T15" fmla="*/ 0 w 69"/>
                <a:gd name="T16" fmla="*/ 0 h 27"/>
                <a:gd name="T17" fmla="*/ 69 w 69"/>
                <a:gd name="T18" fmla="*/ 27 h 27"/>
              </a:gdLst>
              <a:ahLst/>
              <a:cxnLst>
                <a:cxn ang="T10">
                  <a:pos x="T0" y="T1"/>
                </a:cxn>
                <a:cxn ang="T11">
                  <a:pos x="T2" y="T3"/>
                </a:cxn>
                <a:cxn ang="T12">
                  <a:pos x="T4" y="T5"/>
                </a:cxn>
                <a:cxn ang="T13">
                  <a:pos x="T6" y="T7"/>
                </a:cxn>
                <a:cxn ang="T14">
                  <a:pos x="T8" y="T9"/>
                </a:cxn>
              </a:cxnLst>
              <a:rect l="T15" t="T16" r="T17" b="T18"/>
              <a:pathLst>
                <a:path w="69" h="27">
                  <a:moveTo>
                    <a:pt x="68" y="12"/>
                  </a:moveTo>
                  <a:lnTo>
                    <a:pt x="0" y="0"/>
                  </a:lnTo>
                  <a:lnTo>
                    <a:pt x="1" y="13"/>
                  </a:lnTo>
                  <a:lnTo>
                    <a:pt x="66" y="26"/>
                  </a:lnTo>
                  <a:lnTo>
                    <a:pt x="68" y="1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1" name="Freeform 172"/>
            <p:cNvSpPr>
              <a:spLocks/>
            </p:cNvSpPr>
            <p:nvPr/>
          </p:nvSpPr>
          <p:spPr bwMode="auto">
            <a:xfrm>
              <a:off x="3940" y="3673"/>
              <a:ext cx="406" cy="137"/>
            </a:xfrm>
            <a:custGeom>
              <a:avLst/>
              <a:gdLst>
                <a:gd name="T0" fmla="*/ 0 w 406"/>
                <a:gd name="T1" fmla="*/ 41 h 137"/>
                <a:gd name="T2" fmla="*/ 1 w 406"/>
                <a:gd name="T3" fmla="*/ 41 h 137"/>
                <a:gd name="T4" fmla="*/ 3 w 406"/>
                <a:gd name="T5" fmla="*/ 40 h 137"/>
                <a:gd name="T6" fmla="*/ 7 w 406"/>
                <a:gd name="T7" fmla="*/ 40 h 137"/>
                <a:gd name="T8" fmla="*/ 13 w 406"/>
                <a:gd name="T9" fmla="*/ 39 h 137"/>
                <a:gd name="T10" fmla="*/ 19 w 406"/>
                <a:gd name="T11" fmla="*/ 37 h 137"/>
                <a:gd name="T12" fmla="*/ 26 w 406"/>
                <a:gd name="T13" fmla="*/ 36 h 137"/>
                <a:gd name="T14" fmla="*/ 35 w 406"/>
                <a:gd name="T15" fmla="*/ 34 h 137"/>
                <a:gd name="T16" fmla="*/ 43 w 406"/>
                <a:gd name="T17" fmla="*/ 32 h 137"/>
                <a:gd name="T18" fmla="*/ 52 w 406"/>
                <a:gd name="T19" fmla="*/ 29 h 137"/>
                <a:gd name="T20" fmla="*/ 61 w 406"/>
                <a:gd name="T21" fmla="*/ 26 h 137"/>
                <a:gd name="T22" fmla="*/ 70 w 406"/>
                <a:gd name="T23" fmla="*/ 23 h 137"/>
                <a:gd name="T24" fmla="*/ 79 w 406"/>
                <a:gd name="T25" fmla="*/ 19 h 137"/>
                <a:gd name="T26" fmla="*/ 87 w 406"/>
                <a:gd name="T27" fmla="*/ 15 h 137"/>
                <a:gd name="T28" fmla="*/ 94 w 406"/>
                <a:gd name="T29" fmla="*/ 11 h 137"/>
                <a:gd name="T30" fmla="*/ 102 w 406"/>
                <a:gd name="T31" fmla="*/ 6 h 137"/>
                <a:gd name="T32" fmla="*/ 108 w 406"/>
                <a:gd name="T33" fmla="*/ 0 h 137"/>
                <a:gd name="T34" fmla="*/ 405 w 406"/>
                <a:gd name="T35" fmla="*/ 69 h 137"/>
                <a:gd name="T36" fmla="*/ 404 w 406"/>
                <a:gd name="T37" fmla="*/ 70 h 137"/>
                <a:gd name="T38" fmla="*/ 403 w 406"/>
                <a:gd name="T39" fmla="*/ 71 h 137"/>
                <a:gd name="T40" fmla="*/ 400 w 406"/>
                <a:gd name="T41" fmla="*/ 74 h 137"/>
                <a:gd name="T42" fmla="*/ 396 w 406"/>
                <a:gd name="T43" fmla="*/ 77 h 137"/>
                <a:gd name="T44" fmla="*/ 392 w 406"/>
                <a:gd name="T45" fmla="*/ 81 h 137"/>
                <a:gd name="T46" fmla="*/ 387 w 406"/>
                <a:gd name="T47" fmla="*/ 86 h 137"/>
                <a:gd name="T48" fmla="*/ 381 w 406"/>
                <a:gd name="T49" fmla="*/ 91 h 137"/>
                <a:gd name="T50" fmla="*/ 374 w 406"/>
                <a:gd name="T51" fmla="*/ 97 h 137"/>
                <a:gd name="T52" fmla="*/ 367 w 406"/>
                <a:gd name="T53" fmla="*/ 103 h 137"/>
                <a:gd name="T54" fmla="*/ 360 w 406"/>
                <a:gd name="T55" fmla="*/ 108 h 137"/>
                <a:gd name="T56" fmla="*/ 353 w 406"/>
                <a:gd name="T57" fmla="*/ 114 h 137"/>
                <a:gd name="T58" fmla="*/ 345 w 406"/>
                <a:gd name="T59" fmla="*/ 119 h 137"/>
                <a:gd name="T60" fmla="*/ 337 w 406"/>
                <a:gd name="T61" fmla="*/ 124 h 137"/>
                <a:gd name="T62" fmla="*/ 329 w 406"/>
                <a:gd name="T63" fmla="*/ 129 h 137"/>
                <a:gd name="T64" fmla="*/ 321 w 406"/>
                <a:gd name="T65" fmla="*/ 133 h 137"/>
                <a:gd name="T66" fmla="*/ 314 w 406"/>
                <a:gd name="T67" fmla="*/ 136 h 137"/>
                <a:gd name="T68" fmla="*/ 0 w 406"/>
                <a:gd name="T69" fmla="*/ 41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137"/>
                <a:gd name="T107" fmla="*/ 406 w 406"/>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137">
                  <a:moveTo>
                    <a:pt x="0" y="41"/>
                  </a:moveTo>
                  <a:lnTo>
                    <a:pt x="1" y="41"/>
                  </a:lnTo>
                  <a:lnTo>
                    <a:pt x="3" y="40"/>
                  </a:lnTo>
                  <a:lnTo>
                    <a:pt x="7" y="40"/>
                  </a:lnTo>
                  <a:lnTo>
                    <a:pt x="13" y="39"/>
                  </a:lnTo>
                  <a:lnTo>
                    <a:pt x="19" y="37"/>
                  </a:lnTo>
                  <a:lnTo>
                    <a:pt x="26" y="36"/>
                  </a:lnTo>
                  <a:lnTo>
                    <a:pt x="35" y="34"/>
                  </a:lnTo>
                  <a:lnTo>
                    <a:pt x="43" y="32"/>
                  </a:lnTo>
                  <a:lnTo>
                    <a:pt x="52" y="29"/>
                  </a:lnTo>
                  <a:lnTo>
                    <a:pt x="61" y="26"/>
                  </a:lnTo>
                  <a:lnTo>
                    <a:pt x="70" y="23"/>
                  </a:lnTo>
                  <a:lnTo>
                    <a:pt x="79" y="19"/>
                  </a:lnTo>
                  <a:lnTo>
                    <a:pt x="87" y="15"/>
                  </a:lnTo>
                  <a:lnTo>
                    <a:pt x="94" y="11"/>
                  </a:lnTo>
                  <a:lnTo>
                    <a:pt x="102" y="6"/>
                  </a:lnTo>
                  <a:lnTo>
                    <a:pt x="108" y="0"/>
                  </a:lnTo>
                  <a:lnTo>
                    <a:pt x="405" y="69"/>
                  </a:lnTo>
                  <a:lnTo>
                    <a:pt x="404" y="70"/>
                  </a:lnTo>
                  <a:lnTo>
                    <a:pt x="403" y="71"/>
                  </a:lnTo>
                  <a:lnTo>
                    <a:pt x="400" y="74"/>
                  </a:lnTo>
                  <a:lnTo>
                    <a:pt x="396" y="77"/>
                  </a:lnTo>
                  <a:lnTo>
                    <a:pt x="392" y="81"/>
                  </a:lnTo>
                  <a:lnTo>
                    <a:pt x="387" y="86"/>
                  </a:lnTo>
                  <a:lnTo>
                    <a:pt x="381" y="91"/>
                  </a:lnTo>
                  <a:lnTo>
                    <a:pt x="374" y="97"/>
                  </a:lnTo>
                  <a:lnTo>
                    <a:pt x="367" y="103"/>
                  </a:lnTo>
                  <a:lnTo>
                    <a:pt x="360" y="108"/>
                  </a:lnTo>
                  <a:lnTo>
                    <a:pt x="353" y="114"/>
                  </a:lnTo>
                  <a:lnTo>
                    <a:pt x="345" y="119"/>
                  </a:lnTo>
                  <a:lnTo>
                    <a:pt x="337" y="124"/>
                  </a:lnTo>
                  <a:lnTo>
                    <a:pt x="329" y="129"/>
                  </a:lnTo>
                  <a:lnTo>
                    <a:pt x="321" y="133"/>
                  </a:lnTo>
                  <a:lnTo>
                    <a:pt x="314" y="136"/>
                  </a:lnTo>
                  <a:lnTo>
                    <a:pt x="0" y="4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2" name="Freeform 173"/>
            <p:cNvSpPr>
              <a:spLocks/>
            </p:cNvSpPr>
            <p:nvPr/>
          </p:nvSpPr>
          <p:spPr bwMode="auto">
            <a:xfrm>
              <a:off x="4344" y="3658"/>
              <a:ext cx="145" cy="66"/>
            </a:xfrm>
            <a:custGeom>
              <a:avLst/>
              <a:gdLst>
                <a:gd name="T0" fmla="*/ 14 w 145"/>
                <a:gd name="T1" fmla="*/ 65 h 66"/>
                <a:gd name="T2" fmla="*/ 144 w 145"/>
                <a:gd name="T3" fmla="*/ 26 h 66"/>
                <a:gd name="T4" fmla="*/ 66 w 145"/>
                <a:gd name="T5" fmla="*/ 0 h 66"/>
                <a:gd name="T6" fmla="*/ 2 w 145"/>
                <a:gd name="T7" fmla="*/ 7 h 66"/>
                <a:gd name="T8" fmla="*/ 0 w 145"/>
                <a:gd name="T9" fmla="*/ 61 h 66"/>
                <a:gd name="T10" fmla="*/ 14 w 145"/>
                <a:gd name="T11" fmla="*/ 65 h 66"/>
                <a:gd name="T12" fmla="*/ 0 60000 65536"/>
                <a:gd name="T13" fmla="*/ 0 60000 65536"/>
                <a:gd name="T14" fmla="*/ 0 60000 65536"/>
                <a:gd name="T15" fmla="*/ 0 60000 65536"/>
                <a:gd name="T16" fmla="*/ 0 60000 65536"/>
                <a:gd name="T17" fmla="*/ 0 60000 65536"/>
                <a:gd name="T18" fmla="*/ 0 w 145"/>
                <a:gd name="T19" fmla="*/ 0 h 66"/>
                <a:gd name="T20" fmla="*/ 145 w 145"/>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145" h="66">
                  <a:moveTo>
                    <a:pt x="14" y="65"/>
                  </a:moveTo>
                  <a:lnTo>
                    <a:pt x="144" y="26"/>
                  </a:lnTo>
                  <a:lnTo>
                    <a:pt x="66" y="0"/>
                  </a:lnTo>
                  <a:lnTo>
                    <a:pt x="2" y="7"/>
                  </a:lnTo>
                  <a:lnTo>
                    <a:pt x="0" y="61"/>
                  </a:lnTo>
                  <a:lnTo>
                    <a:pt x="14" y="6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3" name="Freeform 174"/>
            <p:cNvSpPr>
              <a:spLocks/>
            </p:cNvSpPr>
            <p:nvPr/>
          </p:nvSpPr>
          <p:spPr bwMode="auto">
            <a:xfrm>
              <a:off x="3971" y="3381"/>
              <a:ext cx="78" cy="310"/>
            </a:xfrm>
            <a:custGeom>
              <a:avLst/>
              <a:gdLst>
                <a:gd name="T0" fmla="*/ 77 w 78"/>
                <a:gd name="T1" fmla="*/ 7 h 310"/>
                <a:gd name="T2" fmla="*/ 77 w 78"/>
                <a:gd name="T3" fmla="*/ 7 h 310"/>
                <a:gd name="T4" fmla="*/ 75 w 78"/>
                <a:gd name="T5" fmla="*/ 6 h 310"/>
                <a:gd name="T6" fmla="*/ 73 w 78"/>
                <a:gd name="T7" fmla="*/ 6 h 310"/>
                <a:gd name="T8" fmla="*/ 71 w 78"/>
                <a:gd name="T9" fmla="*/ 5 h 310"/>
                <a:gd name="T10" fmla="*/ 67 w 78"/>
                <a:gd name="T11" fmla="*/ 3 h 310"/>
                <a:gd name="T12" fmla="*/ 63 w 78"/>
                <a:gd name="T13" fmla="*/ 2 h 310"/>
                <a:gd name="T14" fmla="*/ 58 w 78"/>
                <a:gd name="T15" fmla="*/ 1 h 310"/>
                <a:gd name="T16" fmla="*/ 53 w 78"/>
                <a:gd name="T17" fmla="*/ 0 h 310"/>
                <a:gd name="T18" fmla="*/ 48 w 78"/>
                <a:gd name="T19" fmla="*/ 0 h 310"/>
                <a:gd name="T20" fmla="*/ 41 w 78"/>
                <a:gd name="T21" fmla="*/ 0 h 310"/>
                <a:gd name="T22" fmla="*/ 35 w 78"/>
                <a:gd name="T23" fmla="*/ 1 h 310"/>
                <a:gd name="T24" fmla="*/ 28 w 78"/>
                <a:gd name="T25" fmla="*/ 2 h 310"/>
                <a:gd name="T26" fmla="*/ 21 w 78"/>
                <a:gd name="T27" fmla="*/ 4 h 310"/>
                <a:gd name="T28" fmla="*/ 14 w 78"/>
                <a:gd name="T29" fmla="*/ 6 h 310"/>
                <a:gd name="T30" fmla="*/ 7 w 78"/>
                <a:gd name="T31" fmla="*/ 10 h 310"/>
                <a:gd name="T32" fmla="*/ 0 w 78"/>
                <a:gd name="T33" fmla="*/ 15 h 310"/>
                <a:gd name="T34" fmla="*/ 0 w 78"/>
                <a:gd name="T35" fmla="*/ 309 h 310"/>
                <a:gd name="T36" fmla="*/ 0 w 78"/>
                <a:gd name="T37" fmla="*/ 309 h 310"/>
                <a:gd name="T38" fmla="*/ 2 w 78"/>
                <a:gd name="T39" fmla="*/ 309 h 310"/>
                <a:gd name="T40" fmla="*/ 4 w 78"/>
                <a:gd name="T41" fmla="*/ 309 h 310"/>
                <a:gd name="T42" fmla="*/ 7 w 78"/>
                <a:gd name="T43" fmla="*/ 308 h 310"/>
                <a:gd name="T44" fmla="*/ 11 w 78"/>
                <a:gd name="T45" fmla="*/ 308 h 310"/>
                <a:gd name="T46" fmla="*/ 15 w 78"/>
                <a:gd name="T47" fmla="*/ 307 h 310"/>
                <a:gd name="T48" fmla="*/ 20 w 78"/>
                <a:gd name="T49" fmla="*/ 306 h 310"/>
                <a:gd name="T50" fmla="*/ 25 w 78"/>
                <a:gd name="T51" fmla="*/ 305 h 310"/>
                <a:gd name="T52" fmla="*/ 31 w 78"/>
                <a:gd name="T53" fmla="*/ 303 h 310"/>
                <a:gd name="T54" fmla="*/ 37 w 78"/>
                <a:gd name="T55" fmla="*/ 301 h 310"/>
                <a:gd name="T56" fmla="*/ 44 w 78"/>
                <a:gd name="T57" fmla="*/ 299 h 310"/>
                <a:gd name="T58" fmla="*/ 50 w 78"/>
                <a:gd name="T59" fmla="*/ 296 h 310"/>
                <a:gd name="T60" fmla="*/ 57 w 78"/>
                <a:gd name="T61" fmla="*/ 292 h 310"/>
                <a:gd name="T62" fmla="*/ 64 w 78"/>
                <a:gd name="T63" fmla="*/ 289 h 310"/>
                <a:gd name="T64" fmla="*/ 71 w 78"/>
                <a:gd name="T65" fmla="*/ 284 h 310"/>
                <a:gd name="T66" fmla="*/ 77 w 78"/>
                <a:gd name="T67" fmla="*/ 279 h 310"/>
                <a:gd name="T68" fmla="*/ 77 w 78"/>
                <a:gd name="T69" fmla="*/ 7 h 3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
                <a:gd name="T106" fmla="*/ 0 h 310"/>
                <a:gd name="T107" fmla="*/ 78 w 78"/>
                <a:gd name="T108" fmla="*/ 310 h 3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 h="310">
                  <a:moveTo>
                    <a:pt x="77" y="7"/>
                  </a:moveTo>
                  <a:lnTo>
                    <a:pt x="77" y="7"/>
                  </a:lnTo>
                  <a:lnTo>
                    <a:pt x="75" y="6"/>
                  </a:lnTo>
                  <a:lnTo>
                    <a:pt x="73" y="6"/>
                  </a:lnTo>
                  <a:lnTo>
                    <a:pt x="71" y="5"/>
                  </a:lnTo>
                  <a:lnTo>
                    <a:pt x="67" y="3"/>
                  </a:lnTo>
                  <a:lnTo>
                    <a:pt x="63" y="2"/>
                  </a:lnTo>
                  <a:lnTo>
                    <a:pt x="58" y="1"/>
                  </a:lnTo>
                  <a:lnTo>
                    <a:pt x="53" y="0"/>
                  </a:lnTo>
                  <a:lnTo>
                    <a:pt x="48" y="0"/>
                  </a:lnTo>
                  <a:lnTo>
                    <a:pt x="41" y="0"/>
                  </a:lnTo>
                  <a:lnTo>
                    <a:pt x="35" y="1"/>
                  </a:lnTo>
                  <a:lnTo>
                    <a:pt x="28" y="2"/>
                  </a:lnTo>
                  <a:lnTo>
                    <a:pt x="21" y="4"/>
                  </a:lnTo>
                  <a:lnTo>
                    <a:pt x="14" y="6"/>
                  </a:lnTo>
                  <a:lnTo>
                    <a:pt x="7" y="10"/>
                  </a:lnTo>
                  <a:lnTo>
                    <a:pt x="0" y="15"/>
                  </a:lnTo>
                  <a:lnTo>
                    <a:pt x="0" y="309"/>
                  </a:lnTo>
                  <a:lnTo>
                    <a:pt x="2" y="309"/>
                  </a:lnTo>
                  <a:lnTo>
                    <a:pt x="4" y="309"/>
                  </a:lnTo>
                  <a:lnTo>
                    <a:pt x="7" y="308"/>
                  </a:lnTo>
                  <a:lnTo>
                    <a:pt x="11" y="308"/>
                  </a:lnTo>
                  <a:lnTo>
                    <a:pt x="15" y="307"/>
                  </a:lnTo>
                  <a:lnTo>
                    <a:pt x="20" y="306"/>
                  </a:lnTo>
                  <a:lnTo>
                    <a:pt x="25" y="305"/>
                  </a:lnTo>
                  <a:lnTo>
                    <a:pt x="31" y="303"/>
                  </a:lnTo>
                  <a:lnTo>
                    <a:pt x="37" y="301"/>
                  </a:lnTo>
                  <a:lnTo>
                    <a:pt x="44" y="299"/>
                  </a:lnTo>
                  <a:lnTo>
                    <a:pt x="50" y="296"/>
                  </a:lnTo>
                  <a:lnTo>
                    <a:pt x="57" y="292"/>
                  </a:lnTo>
                  <a:lnTo>
                    <a:pt x="64" y="289"/>
                  </a:lnTo>
                  <a:lnTo>
                    <a:pt x="71" y="284"/>
                  </a:lnTo>
                  <a:lnTo>
                    <a:pt x="77" y="279"/>
                  </a:lnTo>
                  <a:lnTo>
                    <a:pt x="77" y="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 name="Freeform 175"/>
            <p:cNvSpPr>
              <a:spLocks/>
            </p:cNvSpPr>
            <p:nvPr/>
          </p:nvSpPr>
          <p:spPr bwMode="auto">
            <a:xfrm>
              <a:off x="3973" y="3384"/>
              <a:ext cx="67" cy="261"/>
            </a:xfrm>
            <a:custGeom>
              <a:avLst/>
              <a:gdLst>
                <a:gd name="T0" fmla="*/ 66 w 67"/>
                <a:gd name="T1" fmla="*/ 6 h 261"/>
                <a:gd name="T2" fmla="*/ 66 w 67"/>
                <a:gd name="T3" fmla="*/ 6 h 261"/>
                <a:gd name="T4" fmla="*/ 65 w 67"/>
                <a:gd name="T5" fmla="*/ 6 h 261"/>
                <a:gd name="T6" fmla="*/ 63 w 67"/>
                <a:gd name="T7" fmla="*/ 5 h 261"/>
                <a:gd name="T8" fmla="*/ 60 w 67"/>
                <a:gd name="T9" fmla="*/ 4 h 261"/>
                <a:gd name="T10" fmla="*/ 57 w 67"/>
                <a:gd name="T11" fmla="*/ 3 h 261"/>
                <a:gd name="T12" fmla="*/ 54 w 67"/>
                <a:gd name="T13" fmla="*/ 2 h 261"/>
                <a:gd name="T14" fmla="*/ 50 w 67"/>
                <a:gd name="T15" fmla="*/ 1 h 261"/>
                <a:gd name="T16" fmla="*/ 46 w 67"/>
                <a:gd name="T17" fmla="*/ 0 h 261"/>
                <a:gd name="T18" fmla="*/ 41 w 67"/>
                <a:gd name="T19" fmla="*/ 0 h 261"/>
                <a:gd name="T20" fmla="*/ 35 w 67"/>
                <a:gd name="T21" fmla="*/ 0 h 261"/>
                <a:gd name="T22" fmla="*/ 30 w 67"/>
                <a:gd name="T23" fmla="*/ 0 h 261"/>
                <a:gd name="T24" fmla="*/ 24 w 67"/>
                <a:gd name="T25" fmla="*/ 2 h 261"/>
                <a:gd name="T26" fmla="*/ 18 w 67"/>
                <a:gd name="T27" fmla="*/ 3 h 261"/>
                <a:gd name="T28" fmla="*/ 12 w 67"/>
                <a:gd name="T29" fmla="*/ 6 h 261"/>
                <a:gd name="T30" fmla="*/ 6 w 67"/>
                <a:gd name="T31" fmla="*/ 8 h 261"/>
                <a:gd name="T32" fmla="*/ 0 w 67"/>
                <a:gd name="T33" fmla="*/ 12 h 261"/>
                <a:gd name="T34" fmla="*/ 0 w 67"/>
                <a:gd name="T35" fmla="*/ 260 h 261"/>
                <a:gd name="T36" fmla="*/ 0 w 67"/>
                <a:gd name="T37" fmla="*/ 260 h 261"/>
                <a:gd name="T38" fmla="*/ 2 w 67"/>
                <a:gd name="T39" fmla="*/ 260 h 261"/>
                <a:gd name="T40" fmla="*/ 4 w 67"/>
                <a:gd name="T41" fmla="*/ 260 h 261"/>
                <a:gd name="T42" fmla="*/ 6 w 67"/>
                <a:gd name="T43" fmla="*/ 259 h 261"/>
                <a:gd name="T44" fmla="*/ 9 w 67"/>
                <a:gd name="T45" fmla="*/ 259 h 261"/>
                <a:gd name="T46" fmla="*/ 13 w 67"/>
                <a:gd name="T47" fmla="*/ 258 h 261"/>
                <a:gd name="T48" fmla="*/ 17 w 67"/>
                <a:gd name="T49" fmla="*/ 258 h 261"/>
                <a:gd name="T50" fmla="*/ 22 w 67"/>
                <a:gd name="T51" fmla="*/ 256 h 261"/>
                <a:gd name="T52" fmla="*/ 27 w 67"/>
                <a:gd name="T53" fmla="*/ 255 h 261"/>
                <a:gd name="T54" fmla="*/ 32 w 67"/>
                <a:gd name="T55" fmla="*/ 253 h 261"/>
                <a:gd name="T56" fmla="*/ 38 w 67"/>
                <a:gd name="T57" fmla="*/ 251 h 261"/>
                <a:gd name="T58" fmla="*/ 43 w 67"/>
                <a:gd name="T59" fmla="*/ 249 h 261"/>
                <a:gd name="T60" fmla="*/ 49 w 67"/>
                <a:gd name="T61" fmla="*/ 246 h 261"/>
                <a:gd name="T62" fmla="*/ 55 w 67"/>
                <a:gd name="T63" fmla="*/ 242 h 261"/>
                <a:gd name="T64" fmla="*/ 60 w 67"/>
                <a:gd name="T65" fmla="*/ 239 h 261"/>
                <a:gd name="T66" fmla="*/ 66 w 67"/>
                <a:gd name="T67" fmla="*/ 234 h 261"/>
                <a:gd name="T68" fmla="*/ 66 w 67"/>
                <a:gd name="T69" fmla="*/ 6 h 2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
                <a:gd name="T106" fmla="*/ 0 h 261"/>
                <a:gd name="T107" fmla="*/ 67 w 67"/>
                <a:gd name="T108" fmla="*/ 261 h 2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 h="261">
                  <a:moveTo>
                    <a:pt x="66" y="6"/>
                  </a:moveTo>
                  <a:lnTo>
                    <a:pt x="66" y="6"/>
                  </a:lnTo>
                  <a:lnTo>
                    <a:pt x="65" y="6"/>
                  </a:lnTo>
                  <a:lnTo>
                    <a:pt x="63" y="5"/>
                  </a:lnTo>
                  <a:lnTo>
                    <a:pt x="60" y="4"/>
                  </a:lnTo>
                  <a:lnTo>
                    <a:pt x="57" y="3"/>
                  </a:lnTo>
                  <a:lnTo>
                    <a:pt x="54" y="2"/>
                  </a:lnTo>
                  <a:lnTo>
                    <a:pt x="50" y="1"/>
                  </a:lnTo>
                  <a:lnTo>
                    <a:pt x="46" y="0"/>
                  </a:lnTo>
                  <a:lnTo>
                    <a:pt x="41" y="0"/>
                  </a:lnTo>
                  <a:lnTo>
                    <a:pt x="35" y="0"/>
                  </a:lnTo>
                  <a:lnTo>
                    <a:pt x="30" y="0"/>
                  </a:lnTo>
                  <a:lnTo>
                    <a:pt x="24" y="2"/>
                  </a:lnTo>
                  <a:lnTo>
                    <a:pt x="18" y="3"/>
                  </a:lnTo>
                  <a:lnTo>
                    <a:pt x="12" y="6"/>
                  </a:lnTo>
                  <a:lnTo>
                    <a:pt x="6" y="8"/>
                  </a:lnTo>
                  <a:lnTo>
                    <a:pt x="0" y="12"/>
                  </a:lnTo>
                  <a:lnTo>
                    <a:pt x="0" y="260"/>
                  </a:lnTo>
                  <a:lnTo>
                    <a:pt x="2" y="260"/>
                  </a:lnTo>
                  <a:lnTo>
                    <a:pt x="4" y="260"/>
                  </a:lnTo>
                  <a:lnTo>
                    <a:pt x="6" y="259"/>
                  </a:lnTo>
                  <a:lnTo>
                    <a:pt x="9" y="259"/>
                  </a:lnTo>
                  <a:lnTo>
                    <a:pt x="13" y="258"/>
                  </a:lnTo>
                  <a:lnTo>
                    <a:pt x="17" y="258"/>
                  </a:lnTo>
                  <a:lnTo>
                    <a:pt x="22" y="256"/>
                  </a:lnTo>
                  <a:lnTo>
                    <a:pt x="27" y="255"/>
                  </a:lnTo>
                  <a:lnTo>
                    <a:pt x="32" y="253"/>
                  </a:lnTo>
                  <a:lnTo>
                    <a:pt x="38" y="251"/>
                  </a:lnTo>
                  <a:lnTo>
                    <a:pt x="43" y="249"/>
                  </a:lnTo>
                  <a:lnTo>
                    <a:pt x="49" y="246"/>
                  </a:lnTo>
                  <a:lnTo>
                    <a:pt x="55" y="242"/>
                  </a:lnTo>
                  <a:lnTo>
                    <a:pt x="60" y="239"/>
                  </a:lnTo>
                  <a:lnTo>
                    <a:pt x="66" y="234"/>
                  </a:lnTo>
                  <a:lnTo>
                    <a:pt x="66"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 name="Freeform 176"/>
            <p:cNvSpPr>
              <a:spLocks/>
            </p:cNvSpPr>
            <p:nvPr/>
          </p:nvSpPr>
          <p:spPr bwMode="auto">
            <a:xfrm>
              <a:off x="3975" y="3387"/>
              <a:ext cx="56" cy="212"/>
            </a:xfrm>
            <a:custGeom>
              <a:avLst/>
              <a:gdLst>
                <a:gd name="T0" fmla="*/ 55 w 56"/>
                <a:gd name="T1" fmla="*/ 5 h 212"/>
                <a:gd name="T2" fmla="*/ 55 w 56"/>
                <a:gd name="T3" fmla="*/ 5 h 212"/>
                <a:gd name="T4" fmla="*/ 54 w 56"/>
                <a:gd name="T5" fmla="*/ 4 h 212"/>
                <a:gd name="T6" fmla="*/ 53 w 56"/>
                <a:gd name="T7" fmla="*/ 4 h 212"/>
                <a:gd name="T8" fmla="*/ 50 w 56"/>
                <a:gd name="T9" fmla="*/ 3 h 212"/>
                <a:gd name="T10" fmla="*/ 48 w 56"/>
                <a:gd name="T11" fmla="*/ 2 h 212"/>
                <a:gd name="T12" fmla="*/ 45 w 56"/>
                <a:gd name="T13" fmla="*/ 1 h 212"/>
                <a:gd name="T14" fmla="*/ 42 w 56"/>
                <a:gd name="T15" fmla="*/ 1 h 212"/>
                <a:gd name="T16" fmla="*/ 38 w 56"/>
                <a:gd name="T17" fmla="*/ 0 h 212"/>
                <a:gd name="T18" fmla="*/ 34 w 56"/>
                <a:gd name="T19" fmla="*/ 0 h 212"/>
                <a:gd name="T20" fmla="*/ 30 w 56"/>
                <a:gd name="T21" fmla="*/ 0 h 212"/>
                <a:gd name="T22" fmla="*/ 25 w 56"/>
                <a:gd name="T23" fmla="*/ 0 h 212"/>
                <a:gd name="T24" fmla="*/ 20 w 56"/>
                <a:gd name="T25" fmla="*/ 1 h 212"/>
                <a:gd name="T26" fmla="*/ 15 w 56"/>
                <a:gd name="T27" fmla="*/ 2 h 212"/>
                <a:gd name="T28" fmla="*/ 10 w 56"/>
                <a:gd name="T29" fmla="*/ 4 h 212"/>
                <a:gd name="T30" fmla="*/ 5 w 56"/>
                <a:gd name="T31" fmla="*/ 7 h 212"/>
                <a:gd name="T32" fmla="*/ 0 w 56"/>
                <a:gd name="T33" fmla="*/ 10 h 212"/>
                <a:gd name="T34" fmla="*/ 0 w 56"/>
                <a:gd name="T35" fmla="*/ 211 h 212"/>
                <a:gd name="T36" fmla="*/ 0 w 56"/>
                <a:gd name="T37" fmla="*/ 211 h 212"/>
                <a:gd name="T38" fmla="*/ 1 w 56"/>
                <a:gd name="T39" fmla="*/ 211 h 212"/>
                <a:gd name="T40" fmla="*/ 3 w 56"/>
                <a:gd name="T41" fmla="*/ 211 h 212"/>
                <a:gd name="T42" fmla="*/ 5 w 56"/>
                <a:gd name="T43" fmla="*/ 210 h 212"/>
                <a:gd name="T44" fmla="*/ 8 w 56"/>
                <a:gd name="T45" fmla="*/ 210 h 212"/>
                <a:gd name="T46" fmla="*/ 11 w 56"/>
                <a:gd name="T47" fmla="*/ 210 h 212"/>
                <a:gd name="T48" fmla="*/ 14 w 56"/>
                <a:gd name="T49" fmla="*/ 209 h 212"/>
                <a:gd name="T50" fmla="*/ 18 w 56"/>
                <a:gd name="T51" fmla="*/ 208 h 212"/>
                <a:gd name="T52" fmla="*/ 22 w 56"/>
                <a:gd name="T53" fmla="*/ 207 h 212"/>
                <a:gd name="T54" fmla="*/ 27 w 56"/>
                <a:gd name="T55" fmla="*/ 205 h 212"/>
                <a:gd name="T56" fmla="*/ 31 w 56"/>
                <a:gd name="T57" fmla="*/ 204 h 212"/>
                <a:gd name="T58" fmla="*/ 36 w 56"/>
                <a:gd name="T59" fmla="*/ 202 h 212"/>
                <a:gd name="T60" fmla="*/ 41 w 56"/>
                <a:gd name="T61" fmla="*/ 200 h 212"/>
                <a:gd name="T62" fmla="*/ 46 w 56"/>
                <a:gd name="T63" fmla="*/ 197 h 212"/>
                <a:gd name="T64" fmla="*/ 50 w 56"/>
                <a:gd name="T65" fmla="*/ 193 h 212"/>
                <a:gd name="T66" fmla="*/ 55 w 56"/>
                <a:gd name="T67" fmla="*/ 190 h 212"/>
                <a:gd name="T68" fmla="*/ 55 w 56"/>
                <a:gd name="T69" fmla="*/ 5 h 2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212"/>
                <a:gd name="T107" fmla="*/ 56 w 56"/>
                <a:gd name="T108" fmla="*/ 212 h 2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212">
                  <a:moveTo>
                    <a:pt x="55" y="5"/>
                  </a:moveTo>
                  <a:lnTo>
                    <a:pt x="55" y="5"/>
                  </a:lnTo>
                  <a:lnTo>
                    <a:pt x="54" y="4"/>
                  </a:lnTo>
                  <a:lnTo>
                    <a:pt x="53" y="4"/>
                  </a:lnTo>
                  <a:lnTo>
                    <a:pt x="50" y="3"/>
                  </a:lnTo>
                  <a:lnTo>
                    <a:pt x="48" y="2"/>
                  </a:lnTo>
                  <a:lnTo>
                    <a:pt x="45" y="1"/>
                  </a:lnTo>
                  <a:lnTo>
                    <a:pt x="42" y="1"/>
                  </a:lnTo>
                  <a:lnTo>
                    <a:pt x="38" y="0"/>
                  </a:lnTo>
                  <a:lnTo>
                    <a:pt x="34" y="0"/>
                  </a:lnTo>
                  <a:lnTo>
                    <a:pt x="30" y="0"/>
                  </a:lnTo>
                  <a:lnTo>
                    <a:pt x="25" y="0"/>
                  </a:lnTo>
                  <a:lnTo>
                    <a:pt x="20" y="1"/>
                  </a:lnTo>
                  <a:lnTo>
                    <a:pt x="15" y="2"/>
                  </a:lnTo>
                  <a:lnTo>
                    <a:pt x="10" y="4"/>
                  </a:lnTo>
                  <a:lnTo>
                    <a:pt x="5" y="7"/>
                  </a:lnTo>
                  <a:lnTo>
                    <a:pt x="0" y="10"/>
                  </a:lnTo>
                  <a:lnTo>
                    <a:pt x="0" y="211"/>
                  </a:lnTo>
                  <a:lnTo>
                    <a:pt x="1" y="211"/>
                  </a:lnTo>
                  <a:lnTo>
                    <a:pt x="3" y="211"/>
                  </a:lnTo>
                  <a:lnTo>
                    <a:pt x="5" y="210"/>
                  </a:lnTo>
                  <a:lnTo>
                    <a:pt x="8" y="210"/>
                  </a:lnTo>
                  <a:lnTo>
                    <a:pt x="11" y="210"/>
                  </a:lnTo>
                  <a:lnTo>
                    <a:pt x="14" y="209"/>
                  </a:lnTo>
                  <a:lnTo>
                    <a:pt x="18" y="208"/>
                  </a:lnTo>
                  <a:lnTo>
                    <a:pt x="22" y="207"/>
                  </a:lnTo>
                  <a:lnTo>
                    <a:pt x="27" y="205"/>
                  </a:lnTo>
                  <a:lnTo>
                    <a:pt x="31" y="204"/>
                  </a:lnTo>
                  <a:lnTo>
                    <a:pt x="36" y="202"/>
                  </a:lnTo>
                  <a:lnTo>
                    <a:pt x="41" y="200"/>
                  </a:lnTo>
                  <a:lnTo>
                    <a:pt x="46" y="197"/>
                  </a:lnTo>
                  <a:lnTo>
                    <a:pt x="50" y="193"/>
                  </a:lnTo>
                  <a:lnTo>
                    <a:pt x="55" y="190"/>
                  </a:lnTo>
                  <a:lnTo>
                    <a:pt x="5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 name="Freeform 177"/>
            <p:cNvSpPr>
              <a:spLocks/>
            </p:cNvSpPr>
            <p:nvPr/>
          </p:nvSpPr>
          <p:spPr bwMode="auto">
            <a:xfrm>
              <a:off x="3977" y="3389"/>
              <a:ext cx="46" cy="165"/>
            </a:xfrm>
            <a:custGeom>
              <a:avLst/>
              <a:gdLst>
                <a:gd name="T0" fmla="*/ 45 w 46"/>
                <a:gd name="T1" fmla="*/ 4 h 165"/>
                <a:gd name="T2" fmla="*/ 44 w 46"/>
                <a:gd name="T3" fmla="*/ 4 h 165"/>
                <a:gd name="T4" fmla="*/ 41 w 46"/>
                <a:gd name="T5" fmla="*/ 2 h 165"/>
                <a:gd name="T6" fmla="*/ 37 w 46"/>
                <a:gd name="T7" fmla="*/ 1 h 165"/>
                <a:gd name="T8" fmla="*/ 31 w 46"/>
                <a:gd name="T9" fmla="*/ 0 h 165"/>
                <a:gd name="T10" fmla="*/ 24 w 46"/>
                <a:gd name="T11" fmla="*/ 0 h 165"/>
                <a:gd name="T12" fmla="*/ 17 w 46"/>
                <a:gd name="T13" fmla="*/ 1 h 165"/>
                <a:gd name="T14" fmla="*/ 8 w 46"/>
                <a:gd name="T15" fmla="*/ 3 h 165"/>
                <a:gd name="T16" fmla="*/ 0 w 46"/>
                <a:gd name="T17" fmla="*/ 8 h 165"/>
                <a:gd name="T18" fmla="*/ 0 w 46"/>
                <a:gd name="T19" fmla="*/ 164 h 165"/>
                <a:gd name="T20" fmla="*/ 1 w 46"/>
                <a:gd name="T21" fmla="*/ 164 h 165"/>
                <a:gd name="T22" fmla="*/ 4 w 46"/>
                <a:gd name="T23" fmla="*/ 164 h 165"/>
                <a:gd name="T24" fmla="*/ 9 w 46"/>
                <a:gd name="T25" fmla="*/ 163 h 165"/>
                <a:gd name="T26" fmla="*/ 15 w 46"/>
                <a:gd name="T27" fmla="*/ 161 h 165"/>
                <a:gd name="T28" fmla="*/ 22 w 46"/>
                <a:gd name="T29" fmla="*/ 159 h 165"/>
                <a:gd name="T30" fmla="*/ 30 w 46"/>
                <a:gd name="T31" fmla="*/ 156 h 165"/>
                <a:gd name="T32" fmla="*/ 37 w 46"/>
                <a:gd name="T33" fmla="*/ 152 h 165"/>
                <a:gd name="T34" fmla="*/ 45 w 46"/>
                <a:gd name="T35" fmla="*/ 147 h 165"/>
                <a:gd name="T36" fmla="*/ 45 w 46"/>
                <a:gd name="T37" fmla="*/ 4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65"/>
                <a:gd name="T59" fmla="*/ 46 w 46"/>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65">
                  <a:moveTo>
                    <a:pt x="45" y="4"/>
                  </a:moveTo>
                  <a:lnTo>
                    <a:pt x="44" y="4"/>
                  </a:lnTo>
                  <a:lnTo>
                    <a:pt x="41" y="2"/>
                  </a:lnTo>
                  <a:lnTo>
                    <a:pt x="37" y="1"/>
                  </a:lnTo>
                  <a:lnTo>
                    <a:pt x="31" y="0"/>
                  </a:lnTo>
                  <a:lnTo>
                    <a:pt x="24" y="0"/>
                  </a:lnTo>
                  <a:lnTo>
                    <a:pt x="17" y="1"/>
                  </a:lnTo>
                  <a:lnTo>
                    <a:pt x="8" y="3"/>
                  </a:lnTo>
                  <a:lnTo>
                    <a:pt x="0" y="8"/>
                  </a:lnTo>
                  <a:lnTo>
                    <a:pt x="0" y="164"/>
                  </a:lnTo>
                  <a:lnTo>
                    <a:pt x="1" y="164"/>
                  </a:lnTo>
                  <a:lnTo>
                    <a:pt x="4" y="164"/>
                  </a:lnTo>
                  <a:lnTo>
                    <a:pt x="9" y="163"/>
                  </a:lnTo>
                  <a:lnTo>
                    <a:pt x="15" y="161"/>
                  </a:lnTo>
                  <a:lnTo>
                    <a:pt x="22" y="159"/>
                  </a:lnTo>
                  <a:lnTo>
                    <a:pt x="30" y="156"/>
                  </a:lnTo>
                  <a:lnTo>
                    <a:pt x="37" y="152"/>
                  </a:lnTo>
                  <a:lnTo>
                    <a:pt x="45" y="147"/>
                  </a:lnTo>
                  <a:lnTo>
                    <a:pt x="45"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7" name="Freeform 178"/>
            <p:cNvSpPr>
              <a:spLocks/>
            </p:cNvSpPr>
            <p:nvPr/>
          </p:nvSpPr>
          <p:spPr bwMode="auto">
            <a:xfrm>
              <a:off x="3980" y="3391"/>
              <a:ext cx="34" cy="117"/>
            </a:xfrm>
            <a:custGeom>
              <a:avLst/>
              <a:gdLst>
                <a:gd name="T0" fmla="*/ 33 w 34"/>
                <a:gd name="T1" fmla="*/ 3 h 117"/>
                <a:gd name="T2" fmla="*/ 32 w 34"/>
                <a:gd name="T3" fmla="*/ 3 h 117"/>
                <a:gd name="T4" fmla="*/ 30 w 34"/>
                <a:gd name="T5" fmla="*/ 2 h 117"/>
                <a:gd name="T6" fmla="*/ 27 w 34"/>
                <a:gd name="T7" fmla="*/ 1 h 117"/>
                <a:gd name="T8" fmla="*/ 23 w 34"/>
                <a:gd name="T9" fmla="*/ 0 h 117"/>
                <a:gd name="T10" fmla="*/ 18 w 34"/>
                <a:gd name="T11" fmla="*/ 0 h 117"/>
                <a:gd name="T12" fmla="*/ 12 w 34"/>
                <a:gd name="T13" fmla="*/ 1 h 117"/>
                <a:gd name="T14" fmla="*/ 6 w 34"/>
                <a:gd name="T15" fmla="*/ 3 h 117"/>
                <a:gd name="T16" fmla="*/ 0 w 34"/>
                <a:gd name="T17" fmla="*/ 7 h 117"/>
                <a:gd name="T18" fmla="*/ 0 w 34"/>
                <a:gd name="T19" fmla="*/ 116 h 117"/>
                <a:gd name="T20" fmla="*/ 1 w 34"/>
                <a:gd name="T21" fmla="*/ 116 h 117"/>
                <a:gd name="T22" fmla="*/ 3 w 34"/>
                <a:gd name="T23" fmla="*/ 116 h 117"/>
                <a:gd name="T24" fmla="*/ 6 w 34"/>
                <a:gd name="T25" fmla="*/ 115 h 117"/>
                <a:gd name="T26" fmla="*/ 11 w 34"/>
                <a:gd name="T27" fmla="*/ 114 h 117"/>
                <a:gd name="T28" fmla="*/ 16 w 34"/>
                <a:gd name="T29" fmla="*/ 113 h 117"/>
                <a:gd name="T30" fmla="*/ 22 w 34"/>
                <a:gd name="T31" fmla="*/ 110 h 117"/>
                <a:gd name="T32" fmla="*/ 27 w 34"/>
                <a:gd name="T33" fmla="*/ 107 h 117"/>
                <a:gd name="T34" fmla="*/ 33 w 34"/>
                <a:gd name="T35" fmla="*/ 103 h 117"/>
                <a:gd name="T36" fmla="*/ 33 w 34"/>
                <a:gd name="T37" fmla="*/ 3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117"/>
                <a:gd name="T59" fmla="*/ 34 w 34"/>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117">
                  <a:moveTo>
                    <a:pt x="33" y="3"/>
                  </a:moveTo>
                  <a:lnTo>
                    <a:pt x="32" y="3"/>
                  </a:lnTo>
                  <a:lnTo>
                    <a:pt x="30" y="2"/>
                  </a:lnTo>
                  <a:lnTo>
                    <a:pt x="27" y="1"/>
                  </a:lnTo>
                  <a:lnTo>
                    <a:pt x="23" y="0"/>
                  </a:lnTo>
                  <a:lnTo>
                    <a:pt x="18" y="0"/>
                  </a:lnTo>
                  <a:lnTo>
                    <a:pt x="12" y="1"/>
                  </a:lnTo>
                  <a:lnTo>
                    <a:pt x="6" y="3"/>
                  </a:lnTo>
                  <a:lnTo>
                    <a:pt x="0" y="7"/>
                  </a:lnTo>
                  <a:lnTo>
                    <a:pt x="0" y="116"/>
                  </a:lnTo>
                  <a:lnTo>
                    <a:pt x="1" y="116"/>
                  </a:lnTo>
                  <a:lnTo>
                    <a:pt x="3" y="116"/>
                  </a:lnTo>
                  <a:lnTo>
                    <a:pt x="6" y="115"/>
                  </a:lnTo>
                  <a:lnTo>
                    <a:pt x="11" y="114"/>
                  </a:lnTo>
                  <a:lnTo>
                    <a:pt x="16" y="113"/>
                  </a:lnTo>
                  <a:lnTo>
                    <a:pt x="22" y="110"/>
                  </a:lnTo>
                  <a:lnTo>
                    <a:pt x="27" y="107"/>
                  </a:lnTo>
                  <a:lnTo>
                    <a:pt x="33" y="103"/>
                  </a:lnTo>
                  <a:lnTo>
                    <a:pt x="33"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8" name="Freeform 179"/>
            <p:cNvSpPr>
              <a:spLocks/>
            </p:cNvSpPr>
            <p:nvPr/>
          </p:nvSpPr>
          <p:spPr bwMode="auto">
            <a:xfrm>
              <a:off x="3982" y="3394"/>
              <a:ext cx="23" cy="68"/>
            </a:xfrm>
            <a:custGeom>
              <a:avLst/>
              <a:gdLst>
                <a:gd name="T0" fmla="*/ 22 w 23"/>
                <a:gd name="T1" fmla="*/ 2 h 68"/>
                <a:gd name="T2" fmla="*/ 21 w 23"/>
                <a:gd name="T3" fmla="*/ 2 h 68"/>
                <a:gd name="T4" fmla="*/ 20 w 23"/>
                <a:gd name="T5" fmla="*/ 1 h 68"/>
                <a:gd name="T6" fmla="*/ 18 w 23"/>
                <a:gd name="T7" fmla="*/ 1 h 68"/>
                <a:gd name="T8" fmla="*/ 15 w 23"/>
                <a:gd name="T9" fmla="*/ 0 h 68"/>
                <a:gd name="T10" fmla="*/ 12 w 23"/>
                <a:gd name="T11" fmla="*/ 0 h 68"/>
                <a:gd name="T12" fmla="*/ 8 w 23"/>
                <a:gd name="T13" fmla="*/ 0 h 68"/>
                <a:gd name="T14" fmla="*/ 4 w 23"/>
                <a:gd name="T15" fmla="*/ 2 h 68"/>
                <a:gd name="T16" fmla="*/ 0 w 23"/>
                <a:gd name="T17" fmla="*/ 4 h 68"/>
                <a:gd name="T18" fmla="*/ 0 w 23"/>
                <a:gd name="T19" fmla="*/ 67 h 68"/>
                <a:gd name="T20" fmla="*/ 1 w 23"/>
                <a:gd name="T21" fmla="*/ 67 h 68"/>
                <a:gd name="T22" fmla="*/ 2 w 23"/>
                <a:gd name="T23" fmla="*/ 67 h 68"/>
                <a:gd name="T24" fmla="*/ 4 w 23"/>
                <a:gd name="T25" fmla="*/ 66 h 68"/>
                <a:gd name="T26" fmla="*/ 7 w 23"/>
                <a:gd name="T27" fmla="*/ 65 h 68"/>
                <a:gd name="T28" fmla="*/ 11 w 23"/>
                <a:gd name="T29" fmla="*/ 65 h 68"/>
                <a:gd name="T30" fmla="*/ 15 w 23"/>
                <a:gd name="T31" fmla="*/ 63 h 68"/>
                <a:gd name="T32" fmla="*/ 18 w 23"/>
                <a:gd name="T33" fmla="*/ 60 h 68"/>
                <a:gd name="T34" fmla="*/ 22 w 23"/>
                <a:gd name="T35" fmla="*/ 58 h 68"/>
                <a:gd name="T36" fmla="*/ 22 w 23"/>
                <a:gd name="T37" fmla="*/ 2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68"/>
                <a:gd name="T59" fmla="*/ 23 w 23"/>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68">
                  <a:moveTo>
                    <a:pt x="22" y="2"/>
                  </a:moveTo>
                  <a:lnTo>
                    <a:pt x="21" y="2"/>
                  </a:lnTo>
                  <a:lnTo>
                    <a:pt x="20" y="1"/>
                  </a:lnTo>
                  <a:lnTo>
                    <a:pt x="18" y="1"/>
                  </a:lnTo>
                  <a:lnTo>
                    <a:pt x="15" y="0"/>
                  </a:lnTo>
                  <a:lnTo>
                    <a:pt x="12" y="0"/>
                  </a:lnTo>
                  <a:lnTo>
                    <a:pt x="8" y="0"/>
                  </a:lnTo>
                  <a:lnTo>
                    <a:pt x="4" y="2"/>
                  </a:lnTo>
                  <a:lnTo>
                    <a:pt x="0" y="4"/>
                  </a:lnTo>
                  <a:lnTo>
                    <a:pt x="0" y="67"/>
                  </a:lnTo>
                  <a:lnTo>
                    <a:pt x="1" y="67"/>
                  </a:lnTo>
                  <a:lnTo>
                    <a:pt x="2" y="67"/>
                  </a:lnTo>
                  <a:lnTo>
                    <a:pt x="4" y="66"/>
                  </a:lnTo>
                  <a:lnTo>
                    <a:pt x="7" y="65"/>
                  </a:lnTo>
                  <a:lnTo>
                    <a:pt x="11" y="65"/>
                  </a:lnTo>
                  <a:lnTo>
                    <a:pt x="15" y="63"/>
                  </a:lnTo>
                  <a:lnTo>
                    <a:pt x="18" y="60"/>
                  </a:lnTo>
                  <a:lnTo>
                    <a:pt x="22" y="58"/>
                  </a:lnTo>
                  <a:lnTo>
                    <a:pt x="22"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9" name="Freeform 180"/>
            <p:cNvSpPr>
              <a:spLocks/>
            </p:cNvSpPr>
            <p:nvPr/>
          </p:nvSpPr>
          <p:spPr bwMode="auto">
            <a:xfrm>
              <a:off x="4258" y="3585"/>
              <a:ext cx="35" cy="36"/>
            </a:xfrm>
            <a:custGeom>
              <a:avLst/>
              <a:gdLst>
                <a:gd name="T0" fmla="*/ 17 w 35"/>
                <a:gd name="T1" fmla="*/ 35 h 36"/>
                <a:gd name="T2" fmla="*/ 20 w 35"/>
                <a:gd name="T3" fmla="*/ 35 h 36"/>
                <a:gd name="T4" fmla="*/ 23 w 35"/>
                <a:gd name="T5" fmla="*/ 33 h 36"/>
                <a:gd name="T6" fmla="*/ 26 w 35"/>
                <a:gd name="T7" fmla="*/ 32 h 36"/>
                <a:gd name="T8" fmla="*/ 29 w 35"/>
                <a:gd name="T9" fmla="*/ 30 h 36"/>
                <a:gd name="T10" fmla="*/ 31 w 35"/>
                <a:gd name="T11" fmla="*/ 27 h 36"/>
                <a:gd name="T12" fmla="*/ 33 w 35"/>
                <a:gd name="T13" fmla="*/ 24 h 36"/>
                <a:gd name="T14" fmla="*/ 34 w 35"/>
                <a:gd name="T15" fmla="*/ 21 h 36"/>
                <a:gd name="T16" fmla="*/ 34 w 35"/>
                <a:gd name="T17" fmla="*/ 18 h 36"/>
                <a:gd name="T18" fmla="*/ 34 w 35"/>
                <a:gd name="T19" fmla="*/ 14 h 36"/>
                <a:gd name="T20" fmla="*/ 33 w 35"/>
                <a:gd name="T21" fmla="*/ 11 h 36"/>
                <a:gd name="T22" fmla="*/ 31 w 35"/>
                <a:gd name="T23" fmla="*/ 8 h 36"/>
                <a:gd name="T24" fmla="*/ 29 w 35"/>
                <a:gd name="T25" fmla="*/ 5 h 36"/>
                <a:gd name="T26" fmla="*/ 26 w 35"/>
                <a:gd name="T27" fmla="*/ 3 h 36"/>
                <a:gd name="T28" fmla="*/ 23 w 35"/>
                <a:gd name="T29" fmla="*/ 2 h 36"/>
                <a:gd name="T30" fmla="*/ 20 w 35"/>
                <a:gd name="T31" fmla="*/ 1 h 36"/>
                <a:gd name="T32" fmla="*/ 17 w 35"/>
                <a:gd name="T33" fmla="*/ 0 h 36"/>
                <a:gd name="T34" fmla="*/ 14 w 35"/>
                <a:gd name="T35" fmla="*/ 1 h 36"/>
                <a:gd name="T36" fmla="*/ 10 w 35"/>
                <a:gd name="T37" fmla="*/ 2 h 36"/>
                <a:gd name="T38" fmla="*/ 8 w 35"/>
                <a:gd name="T39" fmla="*/ 3 h 36"/>
                <a:gd name="T40" fmla="*/ 5 w 35"/>
                <a:gd name="T41" fmla="*/ 5 h 36"/>
                <a:gd name="T42" fmla="*/ 3 w 35"/>
                <a:gd name="T43" fmla="*/ 8 h 36"/>
                <a:gd name="T44" fmla="*/ 1 w 35"/>
                <a:gd name="T45" fmla="*/ 11 h 36"/>
                <a:gd name="T46" fmla="*/ 0 w 35"/>
                <a:gd name="T47" fmla="*/ 14 h 36"/>
                <a:gd name="T48" fmla="*/ 0 w 35"/>
                <a:gd name="T49" fmla="*/ 18 h 36"/>
                <a:gd name="T50" fmla="*/ 0 w 35"/>
                <a:gd name="T51" fmla="*/ 21 h 36"/>
                <a:gd name="T52" fmla="*/ 1 w 35"/>
                <a:gd name="T53" fmla="*/ 24 h 36"/>
                <a:gd name="T54" fmla="*/ 3 w 35"/>
                <a:gd name="T55" fmla="*/ 27 h 36"/>
                <a:gd name="T56" fmla="*/ 5 w 35"/>
                <a:gd name="T57" fmla="*/ 30 h 36"/>
                <a:gd name="T58" fmla="*/ 8 w 35"/>
                <a:gd name="T59" fmla="*/ 32 h 36"/>
                <a:gd name="T60" fmla="*/ 10 w 35"/>
                <a:gd name="T61" fmla="*/ 33 h 36"/>
                <a:gd name="T62" fmla="*/ 14 w 35"/>
                <a:gd name="T63" fmla="*/ 35 h 36"/>
                <a:gd name="T64" fmla="*/ 17 w 35"/>
                <a:gd name="T65" fmla="*/ 35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
                <a:gd name="T100" fmla="*/ 0 h 36"/>
                <a:gd name="T101" fmla="*/ 35 w 35"/>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 h="36">
                  <a:moveTo>
                    <a:pt x="17" y="35"/>
                  </a:moveTo>
                  <a:lnTo>
                    <a:pt x="20" y="35"/>
                  </a:lnTo>
                  <a:lnTo>
                    <a:pt x="23" y="33"/>
                  </a:lnTo>
                  <a:lnTo>
                    <a:pt x="26" y="32"/>
                  </a:lnTo>
                  <a:lnTo>
                    <a:pt x="29" y="30"/>
                  </a:lnTo>
                  <a:lnTo>
                    <a:pt x="31" y="27"/>
                  </a:lnTo>
                  <a:lnTo>
                    <a:pt x="33" y="24"/>
                  </a:lnTo>
                  <a:lnTo>
                    <a:pt x="34" y="21"/>
                  </a:lnTo>
                  <a:lnTo>
                    <a:pt x="34" y="18"/>
                  </a:lnTo>
                  <a:lnTo>
                    <a:pt x="34" y="14"/>
                  </a:lnTo>
                  <a:lnTo>
                    <a:pt x="33" y="11"/>
                  </a:lnTo>
                  <a:lnTo>
                    <a:pt x="31" y="8"/>
                  </a:lnTo>
                  <a:lnTo>
                    <a:pt x="29" y="5"/>
                  </a:lnTo>
                  <a:lnTo>
                    <a:pt x="26" y="3"/>
                  </a:lnTo>
                  <a:lnTo>
                    <a:pt x="23" y="2"/>
                  </a:lnTo>
                  <a:lnTo>
                    <a:pt x="20" y="1"/>
                  </a:lnTo>
                  <a:lnTo>
                    <a:pt x="17" y="0"/>
                  </a:lnTo>
                  <a:lnTo>
                    <a:pt x="14" y="1"/>
                  </a:lnTo>
                  <a:lnTo>
                    <a:pt x="10" y="2"/>
                  </a:lnTo>
                  <a:lnTo>
                    <a:pt x="8" y="3"/>
                  </a:lnTo>
                  <a:lnTo>
                    <a:pt x="5" y="5"/>
                  </a:lnTo>
                  <a:lnTo>
                    <a:pt x="3" y="8"/>
                  </a:lnTo>
                  <a:lnTo>
                    <a:pt x="1" y="11"/>
                  </a:lnTo>
                  <a:lnTo>
                    <a:pt x="0" y="14"/>
                  </a:lnTo>
                  <a:lnTo>
                    <a:pt x="0" y="18"/>
                  </a:lnTo>
                  <a:lnTo>
                    <a:pt x="0" y="21"/>
                  </a:lnTo>
                  <a:lnTo>
                    <a:pt x="1" y="24"/>
                  </a:lnTo>
                  <a:lnTo>
                    <a:pt x="3" y="27"/>
                  </a:lnTo>
                  <a:lnTo>
                    <a:pt x="5" y="30"/>
                  </a:lnTo>
                  <a:lnTo>
                    <a:pt x="8" y="32"/>
                  </a:lnTo>
                  <a:lnTo>
                    <a:pt x="10" y="33"/>
                  </a:lnTo>
                  <a:lnTo>
                    <a:pt x="14" y="35"/>
                  </a:lnTo>
                  <a:lnTo>
                    <a:pt x="17" y="3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0" name="Freeform 181"/>
            <p:cNvSpPr>
              <a:spLocks/>
            </p:cNvSpPr>
            <p:nvPr/>
          </p:nvSpPr>
          <p:spPr bwMode="auto">
            <a:xfrm>
              <a:off x="4155" y="3586"/>
              <a:ext cx="18" cy="18"/>
            </a:xfrm>
            <a:custGeom>
              <a:avLst/>
              <a:gdLst>
                <a:gd name="T0" fmla="*/ 8 w 18"/>
                <a:gd name="T1" fmla="*/ 17 h 18"/>
                <a:gd name="T2" fmla="*/ 12 w 18"/>
                <a:gd name="T3" fmla="*/ 16 h 18"/>
                <a:gd name="T4" fmla="*/ 15 w 18"/>
                <a:gd name="T5" fmla="*/ 14 h 18"/>
                <a:gd name="T6" fmla="*/ 16 w 18"/>
                <a:gd name="T7" fmla="*/ 11 h 18"/>
                <a:gd name="T8" fmla="*/ 17 w 18"/>
                <a:gd name="T9" fmla="*/ 8 h 18"/>
                <a:gd name="T10" fmla="*/ 16 w 18"/>
                <a:gd name="T11" fmla="*/ 5 h 18"/>
                <a:gd name="T12" fmla="*/ 15 w 18"/>
                <a:gd name="T13" fmla="*/ 2 h 18"/>
                <a:gd name="T14" fmla="*/ 12 w 18"/>
                <a:gd name="T15" fmla="*/ 1 h 18"/>
                <a:gd name="T16" fmla="*/ 8 w 18"/>
                <a:gd name="T17" fmla="*/ 0 h 18"/>
                <a:gd name="T18" fmla="*/ 5 w 18"/>
                <a:gd name="T19" fmla="*/ 1 h 18"/>
                <a:gd name="T20" fmla="*/ 2 w 18"/>
                <a:gd name="T21" fmla="*/ 2 h 18"/>
                <a:gd name="T22" fmla="*/ 1 w 18"/>
                <a:gd name="T23" fmla="*/ 5 h 18"/>
                <a:gd name="T24" fmla="*/ 0 w 18"/>
                <a:gd name="T25" fmla="*/ 8 h 18"/>
                <a:gd name="T26" fmla="*/ 1 w 18"/>
                <a:gd name="T27" fmla="*/ 11 h 18"/>
                <a:gd name="T28" fmla="*/ 2 w 18"/>
                <a:gd name="T29" fmla="*/ 14 h 18"/>
                <a:gd name="T30" fmla="*/ 5 w 18"/>
                <a:gd name="T31" fmla="*/ 16 h 18"/>
                <a:gd name="T32" fmla="*/ 8 w 18"/>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8"/>
                <a:gd name="T53" fmla="*/ 18 w 18"/>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8">
                  <a:moveTo>
                    <a:pt x="8" y="17"/>
                  </a:moveTo>
                  <a:lnTo>
                    <a:pt x="12" y="16"/>
                  </a:lnTo>
                  <a:lnTo>
                    <a:pt x="15" y="14"/>
                  </a:lnTo>
                  <a:lnTo>
                    <a:pt x="16" y="11"/>
                  </a:lnTo>
                  <a:lnTo>
                    <a:pt x="17" y="8"/>
                  </a:lnTo>
                  <a:lnTo>
                    <a:pt x="16" y="5"/>
                  </a:lnTo>
                  <a:lnTo>
                    <a:pt x="15" y="2"/>
                  </a:lnTo>
                  <a:lnTo>
                    <a:pt x="12" y="1"/>
                  </a:lnTo>
                  <a:lnTo>
                    <a:pt x="8" y="0"/>
                  </a:lnTo>
                  <a:lnTo>
                    <a:pt x="5" y="1"/>
                  </a:lnTo>
                  <a:lnTo>
                    <a:pt x="2" y="2"/>
                  </a:lnTo>
                  <a:lnTo>
                    <a:pt x="1" y="5"/>
                  </a:lnTo>
                  <a:lnTo>
                    <a:pt x="0" y="8"/>
                  </a:lnTo>
                  <a:lnTo>
                    <a:pt x="1" y="11"/>
                  </a:lnTo>
                  <a:lnTo>
                    <a:pt x="2" y="14"/>
                  </a:lnTo>
                  <a:lnTo>
                    <a:pt x="5" y="16"/>
                  </a:lnTo>
                  <a:lnTo>
                    <a:pt x="8"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1" name="Freeform 182"/>
            <p:cNvSpPr>
              <a:spLocks/>
            </p:cNvSpPr>
            <p:nvPr/>
          </p:nvSpPr>
          <p:spPr bwMode="auto">
            <a:xfrm>
              <a:off x="4184" y="3587"/>
              <a:ext cx="18" cy="18"/>
            </a:xfrm>
            <a:custGeom>
              <a:avLst/>
              <a:gdLst>
                <a:gd name="T0" fmla="*/ 9 w 18"/>
                <a:gd name="T1" fmla="*/ 17 h 18"/>
                <a:gd name="T2" fmla="*/ 12 w 18"/>
                <a:gd name="T3" fmla="*/ 16 h 18"/>
                <a:gd name="T4" fmla="*/ 15 w 18"/>
                <a:gd name="T5" fmla="*/ 15 h 18"/>
                <a:gd name="T6" fmla="*/ 16 w 18"/>
                <a:gd name="T7" fmla="*/ 12 h 18"/>
                <a:gd name="T8" fmla="*/ 17 w 18"/>
                <a:gd name="T9" fmla="*/ 9 h 18"/>
                <a:gd name="T10" fmla="*/ 16 w 18"/>
                <a:gd name="T11" fmla="*/ 5 h 18"/>
                <a:gd name="T12" fmla="*/ 15 w 18"/>
                <a:gd name="T13" fmla="*/ 2 h 18"/>
                <a:gd name="T14" fmla="*/ 12 w 18"/>
                <a:gd name="T15" fmla="*/ 1 h 18"/>
                <a:gd name="T16" fmla="*/ 9 w 18"/>
                <a:gd name="T17" fmla="*/ 0 h 18"/>
                <a:gd name="T18" fmla="*/ 5 w 18"/>
                <a:gd name="T19" fmla="*/ 1 h 18"/>
                <a:gd name="T20" fmla="*/ 3 w 18"/>
                <a:gd name="T21" fmla="*/ 2 h 18"/>
                <a:gd name="T22" fmla="*/ 1 w 18"/>
                <a:gd name="T23" fmla="*/ 5 h 18"/>
                <a:gd name="T24" fmla="*/ 0 w 18"/>
                <a:gd name="T25" fmla="*/ 9 h 18"/>
                <a:gd name="T26" fmla="*/ 1 w 18"/>
                <a:gd name="T27" fmla="*/ 12 h 18"/>
                <a:gd name="T28" fmla="*/ 3 w 18"/>
                <a:gd name="T29" fmla="*/ 15 h 18"/>
                <a:gd name="T30" fmla="*/ 5 w 18"/>
                <a:gd name="T31" fmla="*/ 16 h 18"/>
                <a:gd name="T32" fmla="*/ 9 w 18"/>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8"/>
                <a:gd name="T53" fmla="*/ 18 w 18"/>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8">
                  <a:moveTo>
                    <a:pt x="9" y="17"/>
                  </a:moveTo>
                  <a:lnTo>
                    <a:pt x="12" y="16"/>
                  </a:lnTo>
                  <a:lnTo>
                    <a:pt x="15" y="15"/>
                  </a:lnTo>
                  <a:lnTo>
                    <a:pt x="16" y="12"/>
                  </a:lnTo>
                  <a:lnTo>
                    <a:pt x="17" y="9"/>
                  </a:lnTo>
                  <a:lnTo>
                    <a:pt x="16" y="5"/>
                  </a:lnTo>
                  <a:lnTo>
                    <a:pt x="15" y="2"/>
                  </a:lnTo>
                  <a:lnTo>
                    <a:pt x="12" y="1"/>
                  </a:lnTo>
                  <a:lnTo>
                    <a:pt x="9" y="0"/>
                  </a:lnTo>
                  <a:lnTo>
                    <a:pt x="5" y="1"/>
                  </a:lnTo>
                  <a:lnTo>
                    <a:pt x="3" y="2"/>
                  </a:lnTo>
                  <a:lnTo>
                    <a:pt x="1" y="5"/>
                  </a:lnTo>
                  <a:lnTo>
                    <a:pt x="0" y="9"/>
                  </a:lnTo>
                  <a:lnTo>
                    <a:pt x="1" y="12"/>
                  </a:lnTo>
                  <a:lnTo>
                    <a:pt x="3" y="15"/>
                  </a:lnTo>
                  <a:lnTo>
                    <a:pt x="5" y="16"/>
                  </a:lnTo>
                  <a:lnTo>
                    <a:pt x="9"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2" name="Freeform 183"/>
            <p:cNvSpPr>
              <a:spLocks/>
            </p:cNvSpPr>
            <p:nvPr/>
          </p:nvSpPr>
          <p:spPr bwMode="auto">
            <a:xfrm>
              <a:off x="4071" y="3354"/>
              <a:ext cx="49" cy="233"/>
            </a:xfrm>
            <a:custGeom>
              <a:avLst/>
              <a:gdLst>
                <a:gd name="T0" fmla="*/ 15 w 49"/>
                <a:gd name="T1" fmla="*/ 5 h 233"/>
                <a:gd name="T2" fmla="*/ 14 w 49"/>
                <a:gd name="T3" fmla="*/ 9 h 233"/>
                <a:gd name="T4" fmla="*/ 10 w 49"/>
                <a:gd name="T5" fmla="*/ 23 h 233"/>
                <a:gd name="T6" fmla="*/ 6 w 49"/>
                <a:gd name="T7" fmla="*/ 43 h 233"/>
                <a:gd name="T8" fmla="*/ 2 w 49"/>
                <a:gd name="T9" fmla="*/ 71 h 233"/>
                <a:gd name="T10" fmla="*/ 0 w 49"/>
                <a:gd name="T11" fmla="*/ 104 h 233"/>
                <a:gd name="T12" fmla="*/ 0 w 49"/>
                <a:gd name="T13" fmla="*/ 143 h 233"/>
                <a:gd name="T14" fmla="*/ 4 w 49"/>
                <a:gd name="T15" fmla="*/ 186 h 233"/>
                <a:gd name="T16" fmla="*/ 13 w 49"/>
                <a:gd name="T17" fmla="*/ 232 h 233"/>
                <a:gd name="T18" fmla="*/ 46 w 49"/>
                <a:gd name="T19" fmla="*/ 230 h 233"/>
                <a:gd name="T20" fmla="*/ 45 w 49"/>
                <a:gd name="T21" fmla="*/ 223 h 233"/>
                <a:gd name="T22" fmla="*/ 42 w 49"/>
                <a:gd name="T23" fmla="*/ 205 h 233"/>
                <a:gd name="T24" fmla="*/ 38 w 49"/>
                <a:gd name="T25" fmla="*/ 177 h 233"/>
                <a:gd name="T26" fmla="*/ 34 w 49"/>
                <a:gd name="T27" fmla="*/ 143 h 233"/>
                <a:gd name="T28" fmla="*/ 32 w 49"/>
                <a:gd name="T29" fmla="*/ 106 h 233"/>
                <a:gd name="T30" fmla="*/ 33 w 49"/>
                <a:gd name="T31" fmla="*/ 68 h 233"/>
                <a:gd name="T32" fmla="*/ 38 w 49"/>
                <a:gd name="T33" fmla="*/ 33 h 233"/>
                <a:gd name="T34" fmla="*/ 48 w 49"/>
                <a:gd name="T35" fmla="*/ 3 h 233"/>
                <a:gd name="T36" fmla="*/ 48 w 49"/>
                <a:gd name="T37" fmla="*/ 2 h 233"/>
                <a:gd name="T38" fmla="*/ 48 w 49"/>
                <a:gd name="T39" fmla="*/ 2 h 233"/>
                <a:gd name="T40" fmla="*/ 47 w 49"/>
                <a:gd name="T41" fmla="*/ 1 h 233"/>
                <a:gd name="T42" fmla="*/ 45 w 49"/>
                <a:gd name="T43" fmla="*/ 0 h 233"/>
                <a:gd name="T44" fmla="*/ 41 w 49"/>
                <a:gd name="T45" fmla="*/ 0 h 233"/>
                <a:gd name="T46" fmla="*/ 35 w 49"/>
                <a:gd name="T47" fmla="*/ 0 h 233"/>
                <a:gd name="T48" fmla="*/ 27 w 49"/>
                <a:gd name="T49" fmla="*/ 2 h 233"/>
                <a:gd name="T50" fmla="*/ 15 w 49"/>
                <a:gd name="T51" fmla="*/ 5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
                <a:gd name="T79" fmla="*/ 0 h 233"/>
                <a:gd name="T80" fmla="*/ 49 w 49"/>
                <a:gd name="T81" fmla="*/ 233 h 2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 h="233">
                  <a:moveTo>
                    <a:pt x="15" y="5"/>
                  </a:moveTo>
                  <a:lnTo>
                    <a:pt x="14" y="9"/>
                  </a:lnTo>
                  <a:lnTo>
                    <a:pt x="10" y="23"/>
                  </a:lnTo>
                  <a:lnTo>
                    <a:pt x="6" y="43"/>
                  </a:lnTo>
                  <a:lnTo>
                    <a:pt x="2" y="71"/>
                  </a:lnTo>
                  <a:lnTo>
                    <a:pt x="0" y="104"/>
                  </a:lnTo>
                  <a:lnTo>
                    <a:pt x="0" y="143"/>
                  </a:lnTo>
                  <a:lnTo>
                    <a:pt x="4" y="186"/>
                  </a:lnTo>
                  <a:lnTo>
                    <a:pt x="13" y="232"/>
                  </a:lnTo>
                  <a:lnTo>
                    <a:pt x="46" y="230"/>
                  </a:lnTo>
                  <a:lnTo>
                    <a:pt x="45" y="223"/>
                  </a:lnTo>
                  <a:lnTo>
                    <a:pt x="42" y="205"/>
                  </a:lnTo>
                  <a:lnTo>
                    <a:pt x="38" y="177"/>
                  </a:lnTo>
                  <a:lnTo>
                    <a:pt x="34" y="143"/>
                  </a:lnTo>
                  <a:lnTo>
                    <a:pt x="32" y="106"/>
                  </a:lnTo>
                  <a:lnTo>
                    <a:pt x="33" y="68"/>
                  </a:lnTo>
                  <a:lnTo>
                    <a:pt x="38" y="33"/>
                  </a:lnTo>
                  <a:lnTo>
                    <a:pt x="48" y="3"/>
                  </a:lnTo>
                  <a:lnTo>
                    <a:pt x="48" y="2"/>
                  </a:lnTo>
                  <a:lnTo>
                    <a:pt x="47" y="1"/>
                  </a:lnTo>
                  <a:lnTo>
                    <a:pt x="45" y="0"/>
                  </a:lnTo>
                  <a:lnTo>
                    <a:pt x="41" y="0"/>
                  </a:lnTo>
                  <a:lnTo>
                    <a:pt x="35" y="0"/>
                  </a:lnTo>
                  <a:lnTo>
                    <a:pt x="27" y="2"/>
                  </a:lnTo>
                  <a:lnTo>
                    <a:pt x="15" y="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3" name="Freeform 184"/>
            <p:cNvSpPr>
              <a:spLocks/>
            </p:cNvSpPr>
            <p:nvPr/>
          </p:nvSpPr>
          <p:spPr bwMode="auto">
            <a:xfrm>
              <a:off x="4317" y="3325"/>
              <a:ext cx="66" cy="260"/>
            </a:xfrm>
            <a:custGeom>
              <a:avLst/>
              <a:gdLst>
                <a:gd name="T0" fmla="*/ 65 w 66"/>
                <a:gd name="T1" fmla="*/ 2 h 260"/>
                <a:gd name="T2" fmla="*/ 63 w 66"/>
                <a:gd name="T3" fmla="*/ 3 h 260"/>
                <a:gd name="T4" fmla="*/ 59 w 66"/>
                <a:gd name="T5" fmla="*/ 10 h 260"/>
                <a:gd name="T6" fmla="*/ 53 w 66"/>
                <a:gd name="T7" fmla="*/ 24 h 260"/>
                <a:gd name="T8" fmla="*/ 48 w 66"/>
                <a:gd name="T9" fmla="*/ 46 h 260"/>
                <a:gd name="T10" fmla="*/ 43 w 66"/>
                <a:gd name="T11" fmla="*/ 78 h 260"/>
                <a:gd name="T12" fmla="*/ 41 w 66"/>
                <a:gd name="T13" fmla="*/ 124 h 260"/>
                <a:gd name="T14" fmla="*/ 42 w 66"/>
                <a:gd name="T15" fmla="*/ 183 h 260"/>
                <a:gd name="T16" fmla="*/ 48 w 66"/>
                <a:gd name="T17" fmla="*/ 259 h 260"/>
                <a:gd name="T18" fmla="*/ 12 w 66"/>
                <a:gd name="T19" fmla="*/ 259 h 260"/>
                <a:gd name="T20" fmla="*/ 10 w 66"/>
                <a:gd name="T21" fmla="*/ 251 h 260"/>
                <a:gd name="T22" fmla="*/ 7 w 66"/>
                <a:gd name="T23" fmla="*/ 230 h 260"/>
                <a:gd name="T24" fmla="*/ 4 w 66"/>
                <a:gd name="T25" fmla="*/ 199 h 260"/>
                <a:gd name="T26" fmla="*/ 1 w 66"/>
                <a:gd name="T27" fmla="*/ 161 h 260"/>
                <a:gd name="T28" fmla="*/ 0 w 66"/>
                <a:gd name="T29" fmla="*/ 119 h 260"/>
                <a:gd name="T30" fmla="*/ 2 w 66"/>
                <a:gd name="T31" fmla="*/ 75 h 260"/>
                <a:gd name="T32" fmla="*/ 9 w 66"/>
                <a:gd name="T33" fmla="*/ 35 h 260"/>
                <a:gd name="T34" fmla="*/ 21 w 66"/>
                <a:gd name="T35" fmla="*/ 0 h 260"/>
                <a:gd name="T36" fmla="*/ 65 w 66"/>
                <a:gd name="T37" fmla="*/ 2 h 2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260"/>
                <a:gd name="T59" fmla="*/ 66 w 66"/>
                <a:gd name="T60" fmla="*/ 260 h 2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260">
                  <a:moveTo>
                    <a:pt x="65" y="2"/>
                  </a:moveTo>
                  <a:lnTo>
                    <a:pt x="63" y="3"/>
                  </a:lnTo>
                  <a:lnTo>
                    <a:pt x="59" y="10"/>
                  </a:lnTo>
                  <a:lnTo>
                    <a:pt x="53" y="24"/>
                  </a:lnTo>
                  <a:lnTo>
                    <a:pt x="48" y="46"/>
                  </a:lnTo>
                  <a:lnTo>
                    <a:pt x="43" y="78"/>
                  </a:lnTo>
                  <a:lnTo>
                    <a:pt x="41" y="124"/>
                  </a:lnTo>
                  <a:lnTo>
                    <a:pt x="42" y="183"/>
                  </a:lnTo>
                  <a:lnTo>
                    <a:pt x="48" y="259"/>
                  </a:lnTo>
                  <a:lnTo>
                    <a:pt x="12" y="259"/>
                  </a:lnTo>
                  <a:lnTo>
                    <a:pt x="10" y="251"/>
                  </a:lnTo>
                  <a:lnTo>
                    <a:pt x="7" y="230"/>
                  </a:lnTo>
                  <a:lnTo>
                    <a:pt x="4" y="199"/>
                  </a:lnTo>
                  <a:lnTo>
                    <a:pt x="1" y="161"/>
                  </a:lnTo>
                  <a:lnTo>
                    <a:pt x="0" y="119"/>
                  </a:lnTo>
                  <a:lnTo>
                    <a:pt x="2" y="75"/>
                  </a:lnTo>
                  <a:lnTo>
                    <a:pt x="9" y="35"/>
                  </a:lnTo>
                  <a:lnTo>
                    <a:pt x="21" y="0"/>
                  </a:lnTo>
                  <a:lnTo>
                    <a:pt x="6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4" name="Freeform 185"/>
            <p:cNvSpPr>
              <a:spLocks/>
            </p:cNvSpPr>
            <p:nvPr/>
          </p:nvSpPr>
          <p:spPr bwMode="auto">
            <a:xfrm>
              <a:off x="4073" y="3368"/>
              <a:ext cx="43" cy="204"/>
            </a:xfrm>
            <a:custGeom>
              <a:avLst/>
              <a:gdLst>
                <a:gd name="T0" fmla="*/ 13 w 43"/>
                <a:gd name="T1" fmla="*/ 4 h 204"/>
                <a:gd name="T2" fmla="*/ 12 w 43"/>
                <a:gd name="T3" fmla="*/ 8 h 204"/>
                <a:gd name="T4" fmla="*/ 9 w 43"/>
                <a:gd name="T5" fmla="*/ 19 h 204"/>
                <a:gd name="T6" fmla="*/ 6 w 43"/>
                <a:gd name="T7" fmla="*/ 38 h 204"/>
                <a:gd name="T8" fmla="*/ 2 w 43"/>
                <a:gd name="T9" fmla="*/ 62 h 204"/>
                <a:gd name="T10" fmla="*/ 0 w 43"/>
                <a:gd name="T11" fmla="*/ 91 h 204"/>
                <a:gd name="T12" fmla="*/ 0 w 43"/>
                <a:gd name="T13" fmla="*/ 125 h 204"/>
                <a:gd name="T14" fmla="*/ 4 w 43"/>
                <a:gd name="T15" fmla="*/ 162 h 204"/>
                <a:gd name="T16" fmla="*/ 12 w 43"/>
                <a:gd name="T17" fmla="*/ 203 h 204"/>
                <a:gd name="T18" fmla="*/ 40 w 43"/>
                <a:gd name="T19" fmla="*/ 201 h 204"/>
                <a:gd name="T20" fmla="*/ 39 w 43"/>
                <a:gd name="T21" fmla="*/ 195 h 204"/>
                <a:gd name="T22" fmla="*/ 36 w 43"/>
                <a:gd name="T23" fmla="*/ 179 h 204"/>
                <a:gd name="T24" fmla="*/ 33 w 43"/>
                <a:gd name="T25" fmla="*/ 154 h 204"/>
                <a:gd name="T26" fmla="*/ 30 w 43"/>
                <a:gd name="T27" fmla="*/ 125 h 204"/>
                <a:gd name="T28" fmla="*/ 28 w 43"/>
                <a:gd name="T29" fmla="*/ 92 h 204"/>
                <a:gd name="T30" fmla="*/ 29 w 43"/>
                <a:gd name="T31" fmla="*/ 59 h 204"/>
                <a:gd name="T32" fmla="*/ 33 w 43"/>
                <a:gd name="T33" fmla="*/ 28 h 204"/>
                <a:gd name="T34" fmla="*/ 42 w 43"/>
                <a:gd name="T35" fmla="*/ 2 h 204"/>
                <a:gd name="T36" fmla="*/ 42 w 43"/>
                <a:gd name="T37" fmla="*/ 2 h 204"/>
                <a:gd name="T38" fmla="*/ 42 w 43"/>
                <a:gd name="T39" fmla="*/ 1 h 204"/>
                <a:gd name="T40" fmla="*/ 41 w 43"/>
                <a:gd name="T41" fmla="*/ 1 h 204"/>
                <a:gd name="T42" fmla="*/ 40 w 43"/>
                <a:gd name="T43" fmla="*/ 0 h 204"/>
                <a:gd name="T44" fmla="*/ 36 w 43"/>
                <a:gd name="T45" fmla="*/ 0 h 204"/>
                <a:gd name="T46" fmla="*/ 31 w 43"/>
                <a:gd name="T47" fmla="*/ 0 h 204"/>
                <a:gd name="T48" fmla="*/ 24 w 43"/>
                <a:gd name="T49" fmla="*/ 2 h 204"/>
                <a:gd name="T50" fmla="*/ 13 w 43"/>
                <a:gd name="T51" fmla="*/ 4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204"/>
                <a:gd name="T80" fmla="*/ 43 w 43"/>
                <a:gd name="T81" fmla="*/ 204 h 20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204">
                  <a:moveTo>
                    <a:pt x="13" y="4"/>
                  </a:moveTo>
                  <a:lnTo>
                    <a:pt x="12" y="8"/>
                  </a:lnTo>
                  <a:lnTo>
                    <a:pt x="9" y="19"/>
                  </a:lnTo>
                  <a:lnTo>
                    <a:pt x="6" y="38"/>
                  </a:lnTo>
                  <a:lnTo>
                    <a:pt x="2" y="62"/>
                  </a:lnTo>
                  <a:lnTo>
                    <a:pt x="0" y="91"/>
                  </a:lnTo>
                  <a:lnTo>
                    <a:pt x="0" y="125"/>
                  </a:lnTo>
                  <a:lnTo>
                    <a:pt x="4" y="162"/>
                  </a:lnTo>
                  <a:lnTo>
                    <a:pt x="12" y="203"/>
                  </a:lnTo>
                  <a:lnTo>
                    <a:pt x="40" y="201"/>
                  </a:lnTo>
                  <a:lnTo>
                    <a:pt x="39" y="195"/>
                  </a:lnTo>
                  <a:lnTo>
                    <a:pt x="36" y="179"/>
                  </a:lnTo>
                  <a:lnTo>
                    <a:pt x="33" y="154"/>
                  </a:lnTo>
                  <a:lnTo>
                    <a:pt x="30" y="125"/>
                  </a:lnTo>
                  <a:lnTo>
                    <a:pt x="28" y="92"/>
                  </a:lnTo>
                  <a:lnTo>
                    <a:pt x="29" y="59"/>
                  </a:lnTo>
                  <a:lnTo>
                    <a:pt x="33" y="28"/>
                  </a:lnTo>
                  <a:lnTo>
                    <a:pt x="42" y="2"/>
                  </a:lnTo>
                  <a:lnTo>
                    <a:pt x="42" y="1"/>
                  </a:lnTo>
                  <a:lnTo>
                    <a:pt x="41" y="1"/>
                  </a:lnTo>
                  <a:lnTo>
                    <a:pt x="40" y="0"/>
                  </a:lnTo>
                  <a:lnTo>
                    <a:pt x="36" y="0"/>
                  </a:lnTo>
                  <a:lnTo>
                    <a:pt x="31" y="0"/>
                  </a:lnTo>
                  <a:lnTo>
                    <a:pt x="24" y="2"/>
                  </a:lnTo>
                  <a:lnTo>
                    <a:pt x="1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5" name="Freeform 186"/>
            <p:cNvSpPr>
              <a:spLocks/>
            </p:cNvSpPr>
            <p:nvPr/>
          </p:nvSpPr>
          <p:spPr bwMode="auto">
            <a:xfrm>
              <a:off x="4075" y="3382"/>
              <a:ext cx="36" cy="173"/>
            </a:xfrm>
            <a:custGeom>
              <a:avLst/>
              <a:gdLst>
                <a:gd name="T0" fmla="*/ 11 w 36"/>
                <a:gd name="T1" fmla="*/ 3 h 173"/>
                <a:gd name="T2" fmla="*/ 10 w 36"/>
                <a:gd name="T3" fmla="*/ 6 h 173"/>
                <a:gd name="T4" fmla="*/ 7 w 36"/>
                <a:gd name="T5" fmla="*/ 16 h 173"/>
                <a:gd name="T6" fmla="*/ 5 w 36"/>
                <a:gd name="T7" fmla="*/ 32 h 173"/>
                <a:gd name="T8" fmla="*/ 2 w 36"/>
                <a:gd name="T9" fmla="*/ 52 h 173"/>
                <a:gd name="T10" fmla="*/ 0 w 36"/>
                <a:gd name="T11" fmla="*/ 77 h 173"/>
                <a:gd name="T12" fmla="*/ 0 w 36"/>
                <a:gd name="T13" fmla="*/ 106 h 173"/>
                <a:gd name="T14" fmla="*/ 3 w 36"/>
                <a:gd name="T15" fmla="*/ 138 h 173"/>
                <a:gd name="T16" fmla="*/ 10 w 36"/>
                <a:gd name="T17" fmla="*/ 172 h 173"/>
                <a:gd name="T18" fmla="*/ 34 w 36"/>
                <a:gd name="T19" fmla="*/ 170 h 173"/>
                <a:gd name="T20" fmla="*/ 33 w 36"/>
                <a:gd name="T21" fmla="*/ 165 h 173"/>
                <a:gd name="T22" fmla="*/ 30 w 36"/>
                <a:gd name="T23" fmla="*/ 151 h 173"/>
                <a:gd name="T24" fmla="*/ 27 w 36"/>
                <a:gd name="T25" fmla="*/ 131 h 173"/>
                <a:gd name="T26" fmla="*/ 25 w 36"/>
                <a:gd name="T27" fmla="*/ 106 h 173"/>
                <a:gd name="T28" fmla="*/ 23 w 36"/>
                <a:gd name="T29" fmla="*/ 78 h 173"/>
                <a:gd name="T30" fmla="*/ 24 w 36"/>
                <a:gd name="T31" fmla="*/ 50 h 173"/>
                <a:gd name="T32" fmla="*/ 27 w 36"/>
                <a:gd name="T33" fmla="*/ 24 h 173"/>
                <a:gd name="T34" fmla="*/ 35 w 36"/>
                <a:gd name="T35" fmla="*/ 2 h 173"/>
                <a:gd name="T36" fmla="*/ 35 w 36"/>
                <a:gd name="T37" fmla="*/ 2 h 173"/>
                <a:gd name="T38" fmla="*/ 35 w 36"/>
                <a:gd name="T39" fmla="*/ 1 h 173"/>
                <a:gd name="T40" fmla="*/ 34 w 36"/>
                <a:gd name="T41" fmla="*/ 1 h 173"/>
                <a:gd name="T42" fmla="*/ 33 w 36"/>
                <a:gd name="T43" fmla="*/ 0 h 173"/>
                <a:gd name="T44" fmla="*/ 30 w 36"/>
                <a:gd name="T45" fmla="*/ 0 h 173"/>
                <a:gd name="T46" fmla="*/ 26 w 36"/>
                <a:gd name="T47" fmla="*/ 0 h 173"/>
                <a:gd name="T48" fmla="*/ 20 w 36"/>
                <a:gd name="T49" fmla="*/ 1 h 173"/>
                <a:gd name="T50" fmla="*/ 11 w 36"/>
                <a:gd name="T51" fmla="*/ 3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
                <a:gd name="T79" fmla="*/ 0 h 173"/>
                <a:gd name="T80" fmla="*/ 36 w 36"/>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 h="173">
                  <a:moveTo>
                    <a:pt x="11" y="3"/>
                  </a:moveTo>
                  <a:lnTo>
                    <a:pt x="10" y="6"/>
                  </a:lnTo>
                  <a:lnTo>
                    <a:pt x="7" y="16"/>
                  </a:lnTo>
                  <a:lnTo>
                    <a:pt x="5" y="32"/>
                  </a:lnTo>
                  <a:lnTo>
                    <a:pt x="2" y="52"/>
                  </a:lnTo>
                  <a:lnTo>
                    <a:pt x="0" y="77"/>
                  </a:lnTo>
                  <a:lnTo>
                    <a:pt x="0" y="106"/>
                  </a:lnTo>
                  <a:lnTo>
                    <a:pt x="3" y="138"/>
                  </a:lnTo>
                  <a:lnTo>
                    <a:pt x="10" y="172"/>
                  </a:lnTo>
                  <a:lnTo>
                    <a:pt x="34" y="170"/>
                  </a:lnTo>
                  <a:lnTo>
                    <a:pt x="33" y="165"/>
                  </a:lnTo>
                  <a:lnTo>
                    <a:pt x="30" y="151"/>
                  </a:lnTo>
                  <a:lnTo>
                    <a:pt x="27" y="131"/>
                  </a:lnTo>
                  <a:lnTo>
                    <a:pt x="25" y="106"/>
                  </a:lnTo>
                  <a:lnTo>
                    <a:pt x="23" y="78"/>
                  </a:lnTo>
                  <a:lnTo>
                    <a:pt x="24" y="50"/>
                  </a:lnTo>
                  <a:lnTo>
                    <a:pt x="27" y="24"/>
                  </a:lnTo>
                  <a:lnTo>
                    <a:pt x="35" y="2"/>
                  </a:lnTo>
                  <a:lnTo>
                    <a:pt x="35" y="1"/>
                  </a:lnTo>
                  <a:lnTo>
                    <a:pt x="34" y="1"/>
                  </a:lnTo>
                  <a:lnTo>
                    <a:pt x="33" y="0"/>
                  </a:lnTo>
                  <a:lnTo>
                    <a:pt x="30" y="0"/>
                  </a:lnTo>
                  <a:lnTo>
                    <a:pt x="26" y="0"/>
                  </a:lnTo>
                  <a:lnTo>
                    <a:pt x="20" y="1"/>
                  </a:lnTo>
                  <a:lnTo>
                    <a:pt x="11"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6" name="Freeform 187"/>
            <p:cNvSpPr>
              <a:spLocks/>
            </p:cNvSpPr>
            <p:nvPr/>
          </p:nvSpPr>
          <p:spPr bwMode="auto">
            <a:xfrm>
              <a:off x="4076" y="3395"/>
              <a:ext cx="31" cy="144"/>
            </a:xfrm>
            <a:custGeom>
              <a:avLst/>
              <a:gdLst>
                <a:gd name="T0" fmla="*/ 9 w 31"/>
                <a:gd name="T1" fmla="*/ 3 h 144"/>
                <a:gd name="T2" fmla="*/ 8 w 31"/>
                <a:gd name="T3" fmla="*/ 5 h 144"/>
                <a:gd name="T4" fmla="*/ 6 w 31"/>
                <a:gd name="T5" fmla="*/ 14 h 144"/>
                <a:gd name="T6" fmla="*/ 4 w 31"/>
                <a:gd name="T7" fmla="*/ 26 h 144"/>
                <a:gd name="T8" fmla="*/ 1 w 31"/>
                <a:gd name="T9" fmla="*/ 43 h 144"/>
                <a:gd name="T10" fmla="*/ 0 w 31"/>
                <a:gd name="T11" fmla="*/ 64 h 144"/>
                <a:gd name="T12" fmla="*/ 0 w 31"/>
                <a:gd name="T13" fmla="*/ 88 h 144"/>
                <a:gd name="T14" fmla="*/ 3 w 31"/>
                <a:gd name="T15" fmla="*/ 114 h 144"/>
                <a:gd name="T16" fmla="*/ 8 w 31"/>
                <a:gd name="T17" fmla="*/ 143 h 144"/>
                <a:gd name="T18" fmla="*/ 29 w 31"/>
                <a:gd name="T19" fmla="*/ 142 h 144"/>
                <a:gd name="T20" fmla="*/ 28 w 31"/>
                <a:gd name="T21" fmla="*/ 138 h 144"/>
                <a:gd name="T22" fmla="*/ 26 w 31"/>
                <a:gd name="T23" fmla="*/ 126 h 144"/>
                <a:gd name="T24" fmla="*/ 23 w 31"/>
                <a:gd name="T25" fmla="*/ 109 h 144"/>
                <a:gd name="T26" fmla="*/ 21 w 31"/>
                <a:gd name="T27" fmla="*/ 88 h 144"/>
                <a:gd name="T28" fmla="*/ 20 w 31"/>
                <a:gd name="T29" fmla="*/ 65 h 144"/>
                <a:gd name="T30" fmla="*/ 21 w 31"/>
                <a:gd name="T31" fmla="*/ 42 h 144"/>
                <a:gd name="T32" fmla="*/ 24 w 31"/>
                <a:gd name="T33" fmla="*/ 20 h 144"/>
                <a:gd name="T34" fmla="*/ 30 w 31"/>
                <a:gd name="T35" fmla="*/ 2 h 144"/>
                <a:gd name="T36" fmla="*/ 30 w 31"/>
                <a:gd name="T37" fmla="*/ 1 h 144"/>
                <a:gd name="T38" fmla="*/ 30 w 31"/>
                <a:gd name="T39" fmla="*/ 1 h 144"/>
                <a:gd name="T40" fmla="*/ 29 w 31"/>
                <a:gd name="T41" fmla="*/ 0 h 144"/>
                <a:gd name="T42" fmla="*/ 28 w 31"/>
                <a:gd name="T43" fmla="*/ 0 h 144"/>
                <a:gd name="T44" fmla="*/ 26 w 31"/>
                <a:gd name="T45" fmla="*/ 0 h 144"/>
                <a:gd name="T46" fmla="*/ 22 w 31"/>
                <a:gd name="T47" fmla="*/ 0 h 144"/>
                <a:gd name="T48" fmla="*/ 17 w 31"/>
                <a:gd name="T49" fmla="*/ 1 h 144"/>
                <a:gd name="T50" fmla="*/ 9 w 31"/>
                <a:gd name="T51" fmla="*/ 3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
                <a:gd name="T79" fmla="*/ 0 h 144"/>
                <a:gd name="T80" fmla="*/ 31 w 31"/>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 h="144">
                  <a:moveTo>
                    <a:pt x="9" y="3"/>
                  </a:moveTo>
                  <a:lnTo>
                    <a:pt x="8" y="5"/>
                  </a:lnTo>
                  <a:lnTo>
                    <a:pt x="6" y="14"/>
                  </a:lnTo>
                  <a:lnTo>
                    <a:pt x="4" y="26"/>
                  </a:lnTo>
                  <a:lnTo>
                    <a:pt x="1" y="43"/>
                  </a:lnTo>
                  <a:lnTo>
                    <a:pt x="0" y="64"/>
                  </a:lnTo>
                  <a:lnTo>
                    <a:pt x="0" y="88"/>
                  </a:lnTo>
                  <a:lnTo>
                    <a:pt x="3" y="114"/>
                  </a:lnTo>
                  <a:lnTo>
                    <a:pt x="8" y="143"/>
                  </a:lnTo>
                  <a:lnTo>
                    <a:pt x="29" y="142"/>
                  </a:lnTo>
                  <a:lnTo>
                    <a:pt x="28" y="138"/>
                  </a:lnTo>
                  <a:lnTo>
                    <a:pt x="26" y="126"/>
                  </a:lnTo>
                  <a:lnTo>
                    <a:pt x="23" y="109"/>
                  </a:lnTo>
                  <a:lnTo>
                    <a:pt x="21" y="88"/>
                  </a:lnTo>
                  <a:lnTo>
                    <a:pt x="20" y="65"/>
                  </a:lnTo>
                  <a:lnTo>
                    <a:pt x="21" y="42"/>
                  </a:lnTo>
                  <a:lnTo>
                    <a:pt x="24" y="20"/>
                  </a:lnTo>
                  <a:lnTo>
                    <a:pt x="30" y="2"/>
                  </a:lnTo>
                  <a:lnTo>
                    <a:pt x="30" y="1"/>
                  </a:lnTo>
                  <a:lnTo>
                    <a:pt x="29" y="0"/>
                  </a:lnTo>
                  <a:lnTo>
                    <a:pt x="28" y="0"/>
                  </a:lnTo>
                  <a:lnTo>
                    <a:pt x="26" y="0"/>
                  </a:lnTo>
                  <a:lnTo>
                    <a:pt x="22" y="0"/>
                  </a:lnTo>
                  <a:lnTo>
                    <a:pt x="17" y="1"/>
                  </a:lnTo>
                  <a:lnTo>
                    <a:pt x="9"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7" name="Freeform 188"/>
            <p:cNvSpPr>
              <a:spLocks/>
            </p:cNvSpPr>
            <p:nvPr/>
          </p:nvSpPr>
          <p:spPr bwMode="auto">
            <a:xfrm>
              <a:off x="4078" y="3409"/>
              <a:ext cx="24" cy="114"/>
            </a:xfrm>
            <a:custGeom>
              <a:avLst/>
              <a:gdLst>
                <a:gd name="T0" fmla="*/ 7 w 24"/>
                <a:gd name="T1" fmla="*/ 2 h 114"/>
                <a:gd name="T2" fmla="*/ 7 w 24"/>
                <a:gd name="T3" fmla="*/ 5 h 114"/>
                <a:gd name="T4" fmla="*/ 5 w 24"/>
                <a:gd name="T5" fmla="*/ 11 h 114"/>
                <a:gd name="T6" fmla="*/ 3 w 24"/>
                <a:gd name="T7" fmla="*/ 21 h 114"/>
                <a:gd name="T8" fmla="*/ 1 w 24"/>
                <a:gd name="T9" fmla="*/ 34 h 114"/>
                <a:gd name="T10" fmla="*/ 0 w 24"/>
                <a:gd name="T11" fmla="*/ 50 h 114"/>
                <a:gd name="T12" fmla="*/ 0 w 24"/>
                <a:gd name="T13" fmla="*/ 70 h 114"/>
                <a:gd name="T14" fmla="*/ 2 w 24"/>
                <a:gd name="T15" fmla="*/ 91 h 114"/>
                <a:gd name="T16" fmla="*/ 6 w 24"/>
                <a:gd name="T17" fmla="*/ 113 h 114"/>
                <a:gd name="T18" fmla="*/ 22 w 24"/>
                <a:gd name="T19" fmla="*/ 112 h 114"/>
                <a:gd name="T20" fmla="*/ 21 w 24"/>
                <a:gd name="T21" fmla="*/ 109 h 114"/>
                <a:gd name="T22" fmla="*/ 20 w 24"/>
                <a:gd name="T23" fmla="*/ 99 h 114"/>
                <a:gd name="T24" fmla="*/ 18 w 24"/>
                <a:gd name="T25" fmla="*/ 86 h 114"/>
                <a:gd name="T26" fmla="*/ 16 w 24"/>
                <a:gd name="T27" fmla="*/ 70 h 114"/>
                <a:gd name="T28" fmla="*/ 15 w 24"/>
                <a:gd name="T29" fmla="*/ 52 h 114"/>
                <a:gd name="T30" fmla="*/ 16 w 24"/>
                <a:gd name="T31" fmla="*/ 33 h 114"/>
                <a:gd name="T32" fmla="*/ 18 w 24"/>
                <a:gd name="T33" fmla="*/ 16 h 114"/>
                <a:gd name="T34" fmla="*/ 23 w 24"/>
                <a:gd name="T35" fmla="*/ 2 h 114"/>
                <a:gd name="T36" fmla="*/ 23 w 24"/>
                <a:gd name="T37" fmla="*/ 1 h 114"/>
                <a:gd name="T38" fmla="*/ 23 w 24"/>
                <a:gd name="T39" fmla="*/ 0 h 114"/>
                <a:gd name="T40" fmla="*/ 22 w 24"/>
                <a:gd name="T41" fmla="*/ 0 h 114"/>
                <a:gd name="T42" fmla="*/ 20 w 24"/>
                <a:gd name="T43" fmla="*/ 0 h 114"/>
                <a:gd name="T44" fmla="*/ 17 w 24"/>
                <a:gd name="T45" fmla="*/ 0 h 114"/>
                <a:gd name="T46" fmla="*/ 13 w 24"/>
                <a:gd name="T47" fmla="*/ 1 h 114"/>
                <a:gd name="T48" fmla="*/ 7 w 24"/>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
                <a:gd name="T76" fmla="*/ 0 h 114"/>
                <a:gd name="T77" fmla="*/ 24 w 24"/>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 h="114">
                  <a:moveTo>
                    <a:pt x="7" y="2"/>
                  </a:moveTo>
                  <a:lnTo>
                    <a:pt x="7" y="5"/>
                  </a:lnTo>
                  <a:lnTo>
                    <a:pt x="5" y="11"/>
                  </a:lnTo>
                  <a:lnTo>
                    <a:pt x="3" y="21"/>
                  </a:lnTo>
                  <a:lnTo>
                    <a:pt x="1" y="34"/>
                  </a:lnTo>
                  <a:lnTo>
                    <a:pt x="0" y="50"/>
                  </a:lnTo>
                  <a:lnTo>
                    <a:pt x="0" y="70"/>
                  </a:lnTo>
                  <a:lnTo>
                    <a:pt x="2" y="91"/>
                  </a:lnTo>
                  <a:lnTo>
                    <a:pt x="6" y="113"/>
                  </a:lnTo>
                  <a:lnTo>
                    <a:pt x="22" y="112"/>
                  </a:lnTo>
                  <a:lnTo>
                    <a:pt x="21" y="109"/>
                  </a:lnTo>
                  <a:lnTo>
                    <a:pt x="20" y="99"/>
                  </a:lnTo>
                  <a:lnTo>
                    <a:pt x="18" y="86"/>
                  </a:lnTo>
                  <a:lnTo>
                    <a:pt x="16" y="70"/>
                  </a:lnTo>
                  <a:lnTo>
                    <a:pt x="15" y="52"/>
                  </a:lnTo>
                  <a:lnTo>
                    <a:pt x="16" y="33"/>
                  </a:lnTo>
                  <a:lnTo>
                    <a:pt x="18" y="16"/>
                  </a:lnTo>
                  <a:lnTo>
                    <a:pt x="23" y="2"/>
                  </a:lnTo>
                  <a:lnTo>
                    <a:pt x="23" y="1"/>
                  </a:lnTo>
                  <a:lnTo>
                    <a:pt x="23" y="0"/>
                  </a:lnTo>
                  <a:lnTo>
                    <a:pt x="22" y="0"/>
                  </a:lnTo>
                  <a:lnTo>
                    <a:pt x="20" y="0"/>
                  </a:lnTo>
                  <a:lnTo>
                    <a:pt x="17" y="0"/>
                  </a:lnTo>
                  <a:lnTo>
                    <a:pt x="13" y="1"/>
                  </a:lnTo>
                  <a:lnTo>
                    <a:pt x="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8" name="Freeform 189"/>
            <p:cNvSpPr>
              <a:spLocks/>
            </p:cNvSpPr>
            <p:nvPr/>
          </p:nvSpPr>
          <p:spPr bwMode="auto">
            <a:xfrm>
              <a:off x="4080" y="3423"/>
              <a:ext cx="18" cy="84"/>
            </a:xfrm>
            <a:custGeom>
              <a:avLst/>
              <a:gdLst>
                <a:gd name="T0" fmla="*/ 5 w 18"/>
                <a:gd name="T1" fmla="*/ 2 h 84"/>
                <a:gd name="T2" fmla="*/ 5 w 18"/>
                <a:gd name="T3" fmla="*/ 3 h 84"/>
                <a:gd name="T4" fmla="*/ 4 w 18"/>
                <a:gd name="T5" fmla="*/ 8 h 84"/>
                <a:gd name="T6" fmla="*/ 2 w 18"/>
                <a:gd name="T7" fmla="*/ 15 h 84"/>
                <a:gd name="T8" fmla="*/ 1 w 18"/>
                <a:gd name="T9" fmla="*/ 25 h 84"/>
                <a:gd name="T10" fmla="*/ 0 w 18"/>
                <a:gd name="T11" fmla="*/ 37 h 84"/>
                <a:gd name="T12" fmla="*/ 0 w 18"/>
                <a:gd name="T13" fmla="*/ 51 h 84"/>
                <a:gd name="T14" fmla="*/ 1 w 18"/>
                <a:gd name="T15" fmla="*/ 66 h 84"/>
                <a:gd name="T16" fmla="*/ 5 w 18"/>
                <a:gd name="T17" fmla="*/ 83 h 84"/>
                <a:gd name="T18" fmla="*/ 16 w 18"/>
                <a:gd name="T19" fmla="*/ 82 h 84"/>
                <a:gd name="T20" fmla="*/ 16 w 18"/>
                <a:gd name="T21" fmla="*/ 80 h 84"/>
                <a:gd name="T22" fmla="*/ 15 w 18"/>
                <a:gd name="T23" fmla="*/ 73 h 84"/>
                <a:gd name="T24" fmla="*/ 13 w 18"/>
                <a:gd name="T25" fmla="*/ 63 h 84"/>
                <a:gd name="T26" fmla="*/ 12 w 18"/>
                <a:gd name="T27" fmla="*/ 51 h 84"/>
                <a:gd name="T28" fmla="*/ 11 w 18"/>
                <a:gd name="T29" fmla="*/ 38 h 84"/>
                <a:gd name="T30" fmla="*/ 12 w 18"/>
                <a:gd name="T31" fmla="*/ 24 h 84"/>
                <a:gd name="T32" fmla="*/ 13 w 18"/>
                <a:gd name="T33" fmla="*/ 11 h 84"/>
                <a:gd name="T34" fmla="*/ 17 w 18"/>
                <a:gd name="T35" fmla="*/ 1 h 84"/>
                <a:gd name="T36" fmla="*/ 17 w 18"/>
                <a:gd name="T37" fmla="*/ 1 h 84"/>
                <a:gd name="T38" fmla="*/ 17 w 18"/>
                <a:gd name="T39" fmla="*/ 0 h 84"/>
                <a:gd name="T40" fmla="*/ 16 w 18"/>
                <a:gd name="T41" fmla="*/ 0 h 84"/>
                <a:gd name="T42" fmla="*/ 15 w 18"/>
                <a:gd name="T43" fmla="*/ 0 h 84"/>
                <a:gd name="T44" fmla="*/ 13 w 18"/>
                <a:gd name="T45" fmla="*/ 0 h 84"/>
                <a:gd name="T46" fmla="*/ 9 w 18"/>
                <a:gd name="T47" fmla="*/ 1 h 84"/>
                <a:gd name="T48" fmla="*/ 5 w 18"/>
                <a:gd name="T49" fmla="*/ 2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
                <a:gd name="T76" fmla="*/ 0 h 84"/>
                <a:gd name="T77" fmla="*/ 18 w 1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 h="84">
                  <a:moveTo>
                    <a:pt x="5" y="2"/>
                  </a:moveTo>
                  <a:lnTo>
                    <a:pt x="5" y="3"/>
                  </a:lnTo>
                  <a:lnTo>
                    <a:pt x="4" y="8"/>
                  </a:lnTo>
                  <a:lnTo>
                    <a:pt x="2" y="15"/>
                  </a:lnTo>
                  <a:lnTo>
                    <a:pt x="1" y="25"/>
                  </a:lnTo>
                  <a:lnTo>
                    <a:pt x="0" y="37"/>
                  </a:lnTo>
                  <a:lnTo>
                    <a:pt x="0" y="51"/>
                  </a:lnTo>
                  <a:lnTo>
                    <a:pt x="1" y="66"/>
                  </a:lnTo>
                  <a:lnTo>
                    <a:pt x="5" y="83"/>
                  </a:lnTo>
                  <a:lnTo>
                    <a:pt x="16" y="82"/>
                  </a:lnTo>
                  <a:lnTo>
                    <a:pt x="16" y="80"/>
                  </a:lnTo>
                  <a:lnTo>
                    <a:pt x="15" y="73"/>
                  </a:lnTo>
                  <a:lnTo>
                    <a:pt x="13" y="63"/>
                  </a:lnTo>
                  <a:lnTo>
                    <a:pt x="12" y="51"/>
                  </a:lnTo>
                  <a:lnTo>
                    <a:pt x="11" y="38"/>
                  </a:lnTo>
                  <a:lnTo>
                    <a:pt x="12" y="24"/>
                  </a:lnTo>
                  <a:lnTo>
                    <a:pt x="13" y="11"/>
                  </a:lnTo>
                  <a:lnTo>
                    <a:pt x="17" y="1"/>
                  </a:lnTo>
                  <a:lnTo>
                    <a:pt x="17" y="0"/>
                  </a:lnTo>
                  <a:lnTo>
                    <a:pt x="16" y="0"/>
                  </a:lnTo>
                  <a:lnTo>
                    <a:pt x="15" y="0"/>
                  </a:lnTo>
                  <a:lnTo>
                    <a:pt x="13" y="0"/>
                  </a:lnTo>
                  <a:lnTo>
                    <a:pt x="9" y="1"/>
                  </a:lnTo>
                  <a:lnTo>
                    <a:pt x="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9" name="Freeform 190"/>
            <p:cNvSpPr>
              <a:spLocks/>
            </p:cNvSpPr>
            <p:nvPr/>
          </p:nvSpPr>
          <p:spPr bwMode="auto">
            <a:xfrm>
              <a:off x="4319" y="3341"/>
              <a:ext cx="58" cy="227"/>
            </a:xfrm>
            <a:custGeom>
              <a:avLst/>
              <a:gdLst>
                <a:gd name="T0" fmla="*/ 57 w 58"/>
                <a:gd name="T1" fmla="*/ 2 h 227"/>
                <a:gd name="T2" fmla="*/ 56 w 58"/>
                <a:gd name="T3" fmla="*/ 3 h 227"/>
                <a:gd name="T4" fmla="*/ 52 w 58"/>
                <a:gd name="T5" fmla="*/ 9 h 227"/>
                <a:gd name="T6" fmla="*/ 47 w 58"/>
                <a:gd name="T7" fmla="*/ 21 h 227"/>
                <a:gd name="T8" fmla="*/ 42 w 58"/>
                <a:gd name="T9" fmla="*/ 40 h 227"/>
                <a:gd name="T10" fmla="*/ 38 w 58"/>
                <a:gd name="T11" fmla="*/ 68 h 227"/>
                <a:gd name="T12" fmla="*/ 36 w 58"/>
                <a:gd name="T13" fmla="*/ 108 h 227"/>
                <a:gd name="T14" fmla="*/ 37 w 58"/>
                <a:gd name="T15" fmla="*/ 160 h 227"/>
                <a:gd name="T16" fmla="*/ 43 w 58"/>
                <a:gd name="T17" fmla="*/ 226 h 227"/>
                <a:gd name="T18" fmla="*/ 10 w 58"/>
                <a:gd name="T19" fmla="*/ 226 h 227"/>
                <a:gd name="T20" fmla="*/ 10 w 58"/>
                <a:gd name="T21" fmla="*/ 220 h 227"/>
                <a:gd name="T22" fmla="*/ 7 w 58"/>
                <a:gd name="T23" fmla="*/ 201 h 227"/>
                <a:gd name="T24" fmla="*/ 4 w 58"/>
                <a:gd name="T25" fmla="*/ 174 h 227"/>
                <a:gd name="T26" fmla="*/ 1 w 58"/>
                <a:gd name="T27" fmla="*/ 140 h 227"/>
                <a:gd name="T28" fmla="*/ 0 w 58"/>
                <a:gd name="T29" fmla="*/ 103 h 227"/>
                <a:gd name="T30" fmla="*/ 2 w 58"/>
                <a:gd name="T31" fmla="*/ 66 h 227"/>
                <a:gd name="T32" fmla="*/ 8 w 58"/>
                <a:gd name="T33" fmla="*/ 30 h 227"/>
                <a:gd name="T34" fmla="*/ 18 w 58"/>
                <a:gd name="T35" fmla="*/ 0 h 227"/>
                <a:gd name="T36" fmla="*/ 57 w 58"/>
                <a:gd name="T37" fmla="*/ 2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227"/>
                <a:gd name="T59" fmla="*/ 58 w 58"/>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227">
                  <a:moveTo>
                    <a:pt x="57" y="2"/>
                  </a:moveTo>
                  <a:lnTo>
                    <a:pt x="56" y="3"/>
                  </a:lnTo>
                  <a:lnTo>
                    <a:pt x="52" y="9"/>
                  </a:lnTo>
                  <a:lnTo>
                    <a:pt x="47" y="21"/>
                  </a:lnTo>
                  <a:lnTo>
                    <a:pt x="42" y="40"/>
                  </a:lnTo>
                  <a:lnTo>
                    <a:pt x="38" y="68"/>
                  </a:lnTo>
                  <a:lnTo>
                    <a:pt x="36" y="108"/>
                  </a:lnTo>
                  <a:lnTo>
                    <a:pt x="37" y="160"/>
                  </a:lnTo>
                  <a:lnTo>
                    <a:pt x="43" y="226"/>
                  </a:lnTo>
                  <a:lnTo>
                    <a:pt x="10" y="226"/>
                  </a:lnTo>
                  <a:lnTo>
                    <a:pt x="10" y="220"/>
                  </a:lnTo>
                  <a:lnTo>
                    <a:pt x="7" y="201"/>
                  </a:lnTo>
                  <a:lnTo>
                    <a:pt x="4" y="174"/>
                  </a:lnTo>
                  <a:lnTo>
                    <a:pt x="1" y="140"/>
                  </a:lnTo>
                  <a:lnTo>
                    <a:pt x="0" y="103"/>
                  </a:lnTo>
                  <a:lnTo>
                    <a:pt x="2" y="66"/>
                  </a:lnTo>
                  <a:lnTo>
                    <a:pt x="8" y="30"/>
                  </a:lnTo>
                  <a:lnTo>
                    <a:pt x="18" y="0"/>
                  </a:lnTo>
                  <a:lnTo>
                    <a:pt x="57"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0" name="Freeform 191"/>
            <p:cNvSpPr>
              <a:spLocks/>
            </p:cNvSpPr>
            <p:nvPr/>
          </p:nvSpPr>
          <p:spPr bwMode="auto">
            <a:xfrm>
              <a:off x="4321" y="3357"/>
              <a:ext cx="49" cy="194"/>
            </a:xfrm>
            <a:custGeom>
              <a:avLst/>
              <a:gdLst>
                <a:gd name="T0" fmla="*/ 48 w 49"/>
                <a:gd name="T1" fmla="*/ 1 h 194"/>
                <a:gd name="T2" fmla="*/ 46 w 49"/>
                <a:gd name="T3" fmla="*/ 3 h 194"/>
                <a:gd name="T4" fmla="*/ 44 w 49"/>
                <a:gd name="T5" fmla="*/ 8 h 194"/>
                <a:gd name="T6" fmla="*/ 39 w 49"/>
                <a:gd name="T7" fmla="*/ 18 h 194"/>
                <a:gd name="T8" fmla="*/ 35 w 49"/>
                <a:gd name="T9" fmla="*/ 34 h 194"/>
                <a:gd name="T10" fmla="*/ 32 w 49"/>
                <a:gd name="T11" fmla="*/ 58 h 194"/>
                <a:gd name="T12" fmla="*/ 30 w 49"/>
                <a:gd name="T13" fmla="*/ 92 h 194"/>
                <a:gd name="T14" fmla="*/ 31 w 49"/>
                <a:gd name="T15" fmla="*/ 136 h 194"/>
                <a:gd name="T16" fmla="*/ 36 w 49"/>
                <a:gd name="T17" fmla="*/ 193 h 194"/>
                <a:gd name="T18" fmla="*/ 9 w 49"/>
                <a:gd name="T19" fmla="*/ 193 h 194"/>
                <a:gd name="T20" fmla="*/ 8 w 49"/>
                <a:gd name="T21" fmla="*/ 187 h 194"/>
                <a:gd name="T22" fmla="*/ 5 w 49"/>
                <a:gd name="T23" fmla="*/ 172 h 194"/>
                <a:gd name="T24" fmla="*/ 3 w 49"/>
                <a:gd name="T25" fmla="*/ 148 h 194"/>
                <a:gd name="T26" fmla="*/ 1 w 49"/>
                <a:gd name="T27" fmla="*/ 120 h 194"/>
                <a:gd name="T28" fmla="*/ 0 w 49"/>
                <a:gd name="T29" fmla="*/ 88 h 194"/>
                <a:gd name="T30" fmla="*/ 2 w 49"/>
                <a:gd name="T31" fmla="*/ 56 h 194"/>
                <a:gd name="T32" fmla="*/ 6 w 49"/>
                <a:gd name="T33" fmla="*/ 26 h 194"/>
                <a:gd name="T34" fmla="*/ 15 w 49"/>
                <a:gd name="T35" fmla="*/ 0 h 194"/>
                <a:gd name="T36" fmla="*/ 48 w 49"/>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194"/>
                <a:gd name="T59" fmla="*/ 49 w 49"/>
                <a:gd name="T60" fmla="*/ 194 h 1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194">
                  <a:moveTo>
                    <a:pt x="48" y="1"/>
                  </a:moveTo>
                  <a:lnTo>
                    <a:pt x="46" y="3"/>
                  </a:lnTo>
                  <a:lnTo>
                    <a:pt x="44" y="8"/>
                  </a:lnTo>
                  <a:lnTo>
                    <a:pt x="39" y="18"/>
                  </a:lnTo>
                  <a:lnTo>
                    <a:pt x="35" y="34"/>
                  </a:lnTo>
                  <a:lnTo>
                    <a:pt x="32" y="58"/>
                  </a:lnTo>
                  <a:lnTo>
                    <a:pt x="30" y="92"/>
                  </a:lnTo>
                  <a:lnTo>
                    <a:pt x="31" y="136"/>
                  </a:lnTo>
                  <a:lnTo>
                    <a:pt x="36" y="193"/>
                  </a:lnTo>
                  <a:lnTo>
                    <a:pt x="9" y="193"/>
                  </a:lnTo>
                  <a:lnTo>
                    <a:pt x="8" y="187"/>
                  </a:lnTo>
                  <a:lnTo>
                    <a:pt x="5" y="172"/>
                  </a:lnTo>
                  <a:lnTo>
                    <a:pt x="3" y="148"/>
                  </a:lnTo>
                  <a:lnTo>
                    <a:pt x="1" y="120"/>
                  </a:lnTo>
                  <a:lnTo>
                    <a:pt x="0" y="88"/>
                  </a:lnTo>
                  <a:lnTo>
                    <a:pt x="2" y="56"/>
                  </a:lnTo>
                  <a:lnTo>
                    <a:pt x="6" y="26"/>
                  </a:lnTo>
                  <a:lnTo>
                    <a:pt x="15" y="0"/>
                  </a:lnTo>
                  <a:lnTo>
                    <a:pt x="4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1" name="Freeform 192"/>
            <p:cNvSpPr>
              <a:spLocks/>
            </p:cNvSpPr>
            <p:nvPr/>
          </p:nvSpPr>
          <p:spPr bwMode="auto">
            <a:xfrm>
              <a:off x="4323" y="3373"/>
              <a:ext cx="41" cy="160"/>
            </a:xfrm>
            <a:custGeom>
              <a:avLst/>
              <a:gdLst>
                <a:gd name="T0" fmla="*/ 40 w 41"/>
                <a:gd name="T1" fmla="*/ 1 h 160"/>
                <a:gd name="T2" fmla="*/ 39 w 41"/>
                <a:gd name="T3" fmla="*/ 2 h 160"/>
                <a:gd name="T4" fmla="*/ 36 w 41"/>
                <a:gd name="T5" fmla="*/ 6 h 160"/>
                <a:gd name="T6" fmla="*/ 33 w 41"/>
                <a:gd name="T7" fmla="*/ 14 h 160"/>
                <a:gd name="T8" fmla="*/ 30 w 41"/>
                <a:gd name="T9" fmla="*/ 28 h 160"/>
                <a:gd name="T10" fmla="*/ 27 w 41"/>
                <a:gd name="T11" fmla="*/ 48 h 160"/>
                <a:gd name="T12" fmla="*/ 26 w 41"/>
                <a:gd name="T13" fmla="*/ 76 h 160"/>
                <a:gd name="T14" fmla="*/ 26 w 41"/>
                <a:gd name="T15" fmla="*/ 113 h 160"/>
                <a:gd name="T16" fmla="*/ 30 w 41"/>
                <a:gd name="T17" fmla="*/ 159 h 160"/>
                <a:gd name="T18" fmla="*/ 8 w 41"/>
                <a:gd name="T19" fmla="*/ 159 h 160"/>
                <a:gd name="T20" fmla="*/ 7 w 41"/>
                <a:gd name="T21" fmla="*/ 154 h 160"/>
                <a:gd name="T22" fmla="*/ 5 w 41"/>
                <a:gd name="T23" fmla="*/ 141 h 160"/>
                <a:gd name="T24" fmla="*/ 3 w 41"/>
                <a:gd name="T25" fmla="*/ 122 h 160"/>
                <a:gd name="T26" fmla="*/ 1 w 41"/>
                <a:gd name="T27" fmla="*/ 98 h 160"/>
                <a:gd name="T28" fmla="*/ 0 w 41"/>
                <a:gd name="T29" fmla="*/ 73 h 160"/>
                <a:gd name="T30" fmla="*/ 1 w 41"/>
                <a:gd name="T31" fmla="*/ 46 h 160"/>
                <a:gd name="T32" fmla="*/ 5 w 41"/>
                <a:gd name="T33" fmla="*/ 22 h 160"/>
                <a:gd name="T34" fmla="*/ 13 w 41"/>
                <a:gd name="T35" fmla="*/ 0 h 160"/>
                <a:gd name="T36" fmla="*/ 40 w 41"/>
                <a:gd name="T37" fmla="*/ 1 h 1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60"/>
                <a:gd name="T59" fmla="*/ 41 w 41"/>
                <a:gd name="T60" fmla="*/ 160 h 1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60">
                  <a:moveTo>
                    <a:pt x="40" y="1"/>
                  </a:moveTo>
                  <a:lnTo>
                    <a:pt x="39" y="2"/>
                  </a:lnTo>
                  <a:lnTo>
                    <a:pt x="36" y="6"/>
                  </a:lnTo>
                  <a:lnTo>
                    <a:pt x="33" y="14"/>
                  </a:lnTo>
                  <a:lnTo>
                    <a:pt x="30" y="28"/>
                  </a:lnTo>
                  <a:lnTo>
                    <a:pt x="27" y="48"/>
                  </a:lnTo>
                  <a:lnTo>
                    <a:pt x="26" y="76"/>
                  </a:lnTo>
                  <a:lnTo>
                    <a:pt x="26" y="113"/>
                  </a:lnTo>
                  <a:lnTo>
                    <a:pt x="30" y="159"/>
                  </a:lnTo>
                  <a:lnTo>
                    <a:pt x="8" y="159"/>
                  </a:lnTo>
                  <a:lnTo>
                    <a:pt x="7" y="154"/>
                  </a:lnTo>
                  <a:lnTo>
                    <a:pt x="5" y="141"/>
                  </a:lnTo>
                  <a:lnTo>
                    <a:pt x="3" y="122"/>
                  </a:lnTo>
                  <a:lnTo>
                    <a:pt x="1" y="98"/>
                  </a:lnTo>
                  <a:lnTo>
                    <a:pt x="0" y="73"/>
                  </a:lnTo>
                  <a:lnTo>
                    <a:pt x="1" y="46"/>
                  </a:lnTo>
                  <a:lnTo>
                    <a:pt x="5" y="22"/>
                  </a:lnTo>
                  <a:lnTo>
                    <a:pt x="13" y="0"/>
                  </a:lnTo>
                  <a:lnTo>
                    <a:pt x="40"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2" name="Freeform 193"/>
            <p:cNvSpPr>
              <a:spLocks/>
            </p:cNvSpPr>
            <p:nvPr/>
          </p:nvSpPr>
          <p:spPr bwMode="auto">
            <a:xfrm>
              <a:off x="4325" y="3388"/>
              <a:ext cx="33" cy="128"/>
            </a:xfrm>
            <a:custGeom>
              <a:avLst/>
              <a:gdLst>
                <a:gd name="T0" fmla="*/ 32 w 33"/>
                <a:gd name="T1" fmla="*/ 1 h 128"/>
                <a:gd name="T2" fmla="*/ 31 w 33"/>
                <a:gd name="T3" fmla="*/ 2 h 128"/>
                <a:gd name="T4" fmla="*/ 29 w 33"/>
                <a:gd name="T5" fmla="*/ 5 h 128"/>
                <a:gd name="T6" fmla="*/ 26 w 33"/>
                <a:gd name="T7" fmla="*/ 12 h 128"/>
                <a:gd name="T8" fmla="*/ 23 w 33"/>
                <a:gd name="T9" fmla="*/ 23 h 128"/>
                <a:gd name="T10" fmla="*/ 21 w 33"/>
                <a:gd name="T11" fmla="*/ 39 h 128"/>
                <a:gd name="T12" fmla="*/ 20 w 33"/>
                <a:gd name="T13" fmla="*/ 61 h 128"/>
                <a:gd name="T14" fmla="*/ 21 w 33"/>
                <a:gd name="T15" fmla="*/ 90 h 128"/>
                <a:gd name="T16" fmla="*/ 24 w 33"/>
                <a:gd name="T17" fmla="*/ 127 h 128"/>
                <a:gd name="T18" fmla="*/ 6 w 33"/>
                <a:gd name="T19" fmla="*/ 127 h 128"/>
                <a:gd name="T20" fmla="*/ 5 w 33"/>
                <a:gd name="T21" fmla="*/ 123 h 128"/>
                <a:gd name="T22" fmla="*/ 3 w 33"/>
                <a:gd name="T23" fmla="*/ 113 h 128"/>
                <a:gd name="T24" fmla="*/ 2 w 33"/>
                <a:gd name="T25" fmla="*/ 98 h 128"/>
                <a:gd name="T26" fmla="*/ 1 w 33"/>
                <a:gd name="T27" fmla="*/ 79 h 128"/>
                <a:gd name="T28" fmla="*/ 0 w 33"/>
                <a:gd name="T29" fmla="*/ 58 h 128"/>
                <a:gd name="T30" fmla="*/ 1 w 33"/>
                <a:gd name="T31" fmla="*/ 37 h 128"/>
                <a:gd name="T32" fmla="*/ 5 w 33"/>
                <a:gd name="T33" fmla="*/ 17 h 128"/>
                <a:gd name="T34" fmla="*/ 10 w 33"/>
                <a:gd name="T35" fmla="*/ 0 h 128"/>
                <a:gd name="T36" fmla="*/ 32 w 33"/>
                <a:gd name="T37" fmla="*/ 1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
                <a:gd name="T58" fmla="*/ 0 h 128"/>
                <a:gd name="T59" fmla="*/ 33 w 33"/>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 h="128">
                  <a:moveTo>
                    <a:pt x="32" y="1"/>
                  </a:moveTo>
                  <a:lnTo>
                    <a:pt x="31" y="2"/>
                  </a:lnTo>
                  <a:lnTo>
                    <a:pt x="29" y="5"/>
                  </a:lnTo>
                  <a:lnTo>
                    <a:pt x="26" y="12"/>
                  </a:lnTo>
                  <a:lnTo>
                    <a:pt x="23" y="23"/>
                  </a:lnTo>
                  <a:lnTo>
                    <a:pt x="21" y="39"/>
                  </a:lnTo>
                  <a:lnTo>
                    <a:pt x="20" y="61"/>
                  </a:lnTo>
                  <a:lnTo>
                    <a:pt x="21" y="90"/>
                  </a:lnTo>
                  <a:lnTo>
                    <a:pt x="24" y="127"/>
                  </a:lnTo>
                  <a:lnTo>
                    <a:pt x="6" y="127"/>
                  </a:lnTo>
                  <a:lnTo>
                    <a:pt x="5" y="123"/>
                  </a:lnTo>
                  <a:lnTo>
                    <a:pt x="3" y="113"/>
                  </a:lnTo>
                  <a:lnTo>
                    <a:pt x="2" y="98"/>
                  </a:lnTo>
                  <a:lnTo>
                    <a:pt x="1" y="79"/>
                  </a:lnTo>
                  <a:lnTo>
                    <a:pt x="0" y="58"/>
                  </a:lnTo>
                  <a:lnTo>
                    <a:pt x="1" y="37"/>
                  </a:lnTo>
                  <a:lnTo>
                    <a:pt x="5" y="17"/>
                  </a:lnTo>
                  <a:lnTo>
                    <a:pt x="10" y="0"/>
                  </a:lnTo>
                  <a:lnTo>
                    <a:pt x="32"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3" name="Freeform 194"/>
            <p:cNvSpPr>
              <a:spLocks/>
            </p:cNvSpPr>
            <p:nvPr/>
          </p:nvSpPr>
          <p:spPr bwMode="auto">
            <a:xfrm>
              <a:off x="4328" y="3404"/>
              <a:ext cx="24" cy="94"/>
            </a:xfrm>
            <a:custGeom>
              <a:avLst/>
              <a:gdLst>
                <a:gd name="T0" fmla="*/ 23 w 24"/>
                <a:gd name="T1" fmla="*/ 1 h 94"/>
                <a:gd name="T2" fmla="*/ 22 w 24"/>
                <a:gd name="T3" fmla="*/ 1 h 94"/>
                <a:gd name="T4" fmla="*/ 21 w 24"/>
                <a:gd name="T5" fmla="*/ 4 h 94"/>
                <a:gd name="T6" fmla="*/ 19 w 24"/>
                <a:gd name="T7" fmla="*/ 9 h 94"/>
                <a:gd name="T8" fmla="*/ 17 w 24"/>
                <a:gd name="T9" fmla="*/ 16 h 94"/>
                <a:gd name="T10" fmla="*/ 15 w 24"/>
                <a:gd name="T11" fmla="*/ 28 h 94"/>
                <a:gd name="T12" fmla="*/ 15 w 24"/>
                <a:gd name="T13" fmla="*/ 45 h 94"/>
                <a:gd name="T14" fmla="*/ 15 w 24"/>
                <a:gd name="T15" fmla="*/ 66 h 94"/>
                <a:gd name="T16" fmla="*/ 17 w 24"/>
                <a:gd name="T17" fmla="*/ 93 h 94"/>
                <a:gd name="T18" fmla="*/ 4 w 24"/>
                <a:gd name="T19" fmla="*/ 93 h 94"/>
                <a:gd name="T20" fmla="*/ 4 w 24"/>
                <a:gd name="T21" fmla="*/ 91 h 94"/>
                <a:gd name="T22" fmla="*/ 3 w 24"/>
                <a:gd name="T23" fmla="*/ 83 h 94"/>
                <a:gd name="T24" fmla="*/ 1 w 24"/>
                <a:gd name="T25" fmla="*/ 71 h 94"/>
                <a:gd name="T26" fmla="*/ 0 w 24"/>
                <a:gd name="T27" fmla="*/ 58 h 94"/>
                <a:gd name="T28" fmla="*/ 0 w 24"/>
                <a:gd name="T29" fmla="*/ 42 h 94"/>
                <a:gd name="T30" fmla="*/ 1 w 24"/>
                <a:gd name="T31" fmla="*/ 27 h 94"/>
                <a:gd name="T32" fmla="*/ 3 w 24"/>
                <a:gd name="T33" fmla="*/ 13 h 94"/>
                <a:gd name="T34" fmla="*/ 8 w 24"/>
                <a:gd name="T35" fmla="*/ 0 h 94"/>
                <a:gd name="T36" fmla="*/ 23 w 24"/>
                <a:gd name="T37" fmla="*/ 1 h 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94"/>
                <a:gd name="T59" fmla="*/ 24 w 24"/>
                <a:gd name="T60" fmla="*/ 94 h 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94">
                  <a:moveTo>
                    <a:pt x="23" y="1"/>
                  </a:moveTo>
                  <a:lnTo>
                    <a:pt x="22" y="1"/>
                  </a:lnTo>
                  <a:lnTo>
                    <a:pt x="21" y="4"/>
                  </a:lnTo>
                  <a:lnTo>
                    <a:pt x="19" y="9"/>
                  </a:lnTo>
                  <a:lnTo>
                    <a:pt x="17" y="16"/>
                  </a:lnTo>
                  <a:lnTo>
                    <a:pt x="15" y="28"/>
                  </a:lnTo>
                  <a:lnTo>
                    <a:pt x="15" y="45"/>
                  </a:lnTo>
                  <a:lnTo>
                    <a:pt x="15" y="66"/>
                  </a:lnTo>
                  <a:lnTo>
                    <a:pt x="17" y="93"/>
                  </a:lnTo>
                  <a:lnTo>
                    <a:pt x="4" y="93"/>
                  </a:lnTo>
                  <a:lnTo>
                    <a:pt x="4" y="91"/>
                  </a:lnTo>
                  <a:lnTo>
                    <a:pt x="3" y="83"/>
                  </a:lnTo>
                  <a:lnTo>
                    <a:pt x="1" y="71"/>
                  </a:lnTo>
                  <a:lnTo>
                    <a:pt x="0" y="58"/>
                  </a:lnTo>
                  <a:lnTo>
                    <a:pt x="0" y="42"/>
                  </a:lnTo>
                  <a:lnTo>
                    <a:pt x="1" y="27"/>
                  </a:lnTo>
                  <a:lnTo>
                    <a:pt x="3" y="13"/>
                  </a:lnTo>
                  <a:lnTo>
                    <a:pt x="8" y="0"/>
                  </a:lnTo>
                  <a:lnTo>
                    <a:pt x="2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4" name="Rectangle 195"/>
            <p:cNvSpPr>
              <a:spLocks noChangeArrowheads="1"/>
            </p:cNvSpPr>
            <p:nvPr/>
          </p:nvSpPr>
          <p:spPr bwMode="auto">
            <a:xfrm>
              <a:off x="4022" y="3381"/>
              <a:ext cx="7" cy="29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95" name="Freeform 196"/>
            <p:cNvSpPr>
              <a:spLocks/>
            </p:cNvSpPr>
            <p:nvPr/>
          </p:nvSpPr>
          <p:spPr bwMode="auto">
            <a:xfrm>
              <a:off x="4126" y="3377"/>
              <a:ext cx="115" cy="136"/>
            </a:xfrm>
            <a:custGeom>
              <a:avLst/>
              <a:gdLst>
                <a:gd name="T0" fmla="*/ 11 w 115"/>
                <a:gd name="T1" fmla="*/ 13 h 136"/>
                <a:gd name="T2" fmla="*/ 10 w 115"/>
                <a:gd name="T3" fmla="*/ 15 h 136"/>
                <a:gd name="T4" fmla="*/ 8 w 115"/>
                <a:gd name="T5" fmla="*/ 23 h 136"/>
                <a:gd name="T6" fmla="*/ 5 w 115"/>
                <a:gd name="T7" fmla="*/ 34 h 136"/>
                <a:gd name="T8" fmla="*/ 2 w 115"/>
                <a:gd name="T9" fmla="*/ 50 h 136"/>
                <a:gd name="T10" fmla="*/ 1 w 115"/>
                <a:gd name="T11" fmla="*/ 68 h 136"/>
                <a:gd name="T12" fmla="*/ 0 w 115"/>
                <a:gd name="T13" fmla="*/ 89 h 136"/>
                <a:gd name="T14" fmla="*/ 2 w 115"/>
                <a:gd name="T15" fmla="*/ 111 h 136"/>
                <a:gd name="T16" fmla="*/ 7 w 115"/>
                <a:gd name="T17" fmla="*/ 135 h 136"/>
                <a:gd name="T18" fmla="*/ 7 w 115"/>
                <a:gd name="T19" fmla="*/ 134 h 136"/>
                <a:gd name="T20" fmla="*/ 7 w 115"/>
                <a:gd name="T21" fmla="*/ 131 h 136"/>
                <a:gd name="T22" fmla="*/ 7 w 115"/>
                <a:gd name="T23" fmla="*/ 126 h 136"/>
                <a:gd name="T24" fmla="*/ 7 w 115"/>
                <a:gd name="T25" fmla="*/ 120 h 136"/>
                <a:gd name="T26" fmla="*/ 8 w 115"/>
                <a:gd name="T27" fmla="*/ 113 h 136"/>
                <a:gd name="T28" fmla="*/ 9 w 115"/>
                <a:gd name="T29" fmla="*/ 105 h 136"/>
                <a:gd name="T30" fmla="*/ 10 w 115"/>
                <a:gd name="T31" fmla="*/ 96 h 136"/>
                <a:gd name="T32" fmla="*/ 12 w 115"/>
                <a:gd name="T33" fmla="*/ 86 h 136"/>
                <a:gd name="T34" fmla="*/ 15 w 115"/>
                <a:gd name="T35" fmla="*/ 77 h 136"/>
                <a:gd name="T36" fmla="*/ 19 w 115"/>
                <a:gd name="T37" fmla="*/ 68 h 136"/>
                <a:gd name="T38" fmla="*/ 23 w 115"/>
                <a:gd name="T39" fmla="*/ 60 h 136"/>
                <a:gd name="T40" fmla="*/ 28 w 115"/>
                <a:gd name="T41" fmla="*/ 52 h 136"/>
                <a:gd name="T42" fmla="*/ 35 w 115"/>
                <a:gd name="T43" fmla="*/ 44 h 136"/>
                <a:gd name="T44" fmla="*/ 43 w 115"/>
                <a:gd name="T45" fmla="*/ 39 h 136"/>
                <a:gd name="T46" fmla="*/ 53 w 115"/>
                <a:gd name="T47" fmla="*/ 35 h 136"/>
                <a:gd name="T48" fmla="*/ 63 w 115"/>
                <a:gd name="T49" fmla="*/ 33 h 136"/>
                <a:gd name="T50" fmla="*/ 64 w 115"/>
                <a:gd name="T51" fmla="*/ 32 h 136"/>
                <a:gd name="T52" fmla="*/ 66 w 115"/>
                <a:gd name="T53" fmla="*/ 31 h 136"/>
                <a:gd name="T54" fmla="*/ 69 w 115"/>
                <a:gd name="T55" fmla="*/ 28 h 136"/>
                <a:gd name="T56" fmla="*/ 74 w 115"/>
                <a:gd name="T57" fmla="*/ 25 h 136"/>
                <a:gd name="T58" fmla="*/ 81 w 115"/>
                <a:gd name="T59" fmla="*/ 21 h 136"/>
                <a:gd name="T60" fmla="*/ 90 w 115"/>
                <a:gd name="T61" fmla="*/ 17 h 136"/>
                <a:gd name="T62" fmla="*/ 101 w 115"/>
                <a:gd name="T63" fmla="*/ 11 h 136"/>
                <a:gd name="T64" fmla="*/ 114 w 115"/>
                <a:gd name="T65" fmla="*/ 5 h 136"/>
                <a:gd name="T66" fmla="*/ 113 w 115"/>
                <a:gd name="T67" fmla="*/ 5 h 136"/>
                <a:gd name="T68" fmla="*/ 111 w 115"/>
                <a:gd name="T69" fmla="*/ 5 h 136"/>
                <a:gd name="T70" fmla="*/ 109 w 115"/>
                <a:gd name="T71" fmla="*/ 4 h 136"/>
                <a:gd name="T72" fmla="*/ 104 w 115"/>
                <a:gd name="T73" fmla="*/ 3 h 136"/>
                <a:gd name="T74" fmla="*/ 99 w 115"/>
                <a:gd name="T75" fmla="*/ 2 h 136"/>
                <a:gd name="T76" fmla="*/ 93 w 115"/>
                <a:gd name="T77" fmla="*/ 2 h 136"/>
                <a:gd name="T78" fmla="*/ 87 w 115"/>
                <a:gd name="T79" fmla="*/ 1 h 136"/>
                <a:gd name="T80" fmla="*/ 79 w 115"/>
                <a:gd name="T81" fmla="*/ 0 h 136"/>
                <a:gd name="T82" fmla="*/ 71 w 115"/>
                <a:gd name="T83" fmla="*/ 0 h 136"/>
                <a:gd name="T84" fmla="*/ 63 w 115"/>
                <a:gd name="T85" fmla="*/ 0 h 136"/>
                <a:gd name="T86" fmla="*/ 55 w 115"/>
                <a:gd name="T87" fmla="*/ 1 h 136"/>
                <a:gd name="T88" fmla="*/ 46 w 115"/>
                <a:gd name="T89" fmla="*/ 2 h 136"/>
                <a:gd name="T90" fmla="*/ 37 w 115"/>
                <a:gd name="T91" fmla="*/ 3 h 136"/>
                <a:gd name="T92" fmla="*/ 28 w 115"/>
                <a:gd name="T93" fmla="*/ 6 h 136"/>
                <a:gd name="T94" fmla="*/ 19 w 115"/>
                <a:gd name="T95" fmla="*/ 9 h 136"/>
                <a:gd name="T96" fmla="*/ 11 w 115"/>
                <a:gd name="T97" fmla="*/ 13 h 1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5"/>
                <a:gd name="T148" fmla="*/ 0 h 136"/>
                <a:gd name="T149" fmla="*/ 115 w 115"/>
                <a:gd name="T150" fmla="*/ 136 h 1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5" h="136">
                  <a:moveTo>
                    <a:pt x="11" y="13"/>
                  </a:moveTo>
                  <a:lnTo>
                    <a:pt x="10" y="15"/>
                  </a:lnTo>
                  <a:lnTo>
                    <a:pt x="8" y="23"/>
                  </a:lnTo>
                  <a:lnTo>
                    <a:pt x="5" y="34"/>
                  </a:lnTo>
                  <a:lnTo>
                    <a:pt x="2" y="50"/>
                  </a:lnTo>
                  <a:lnTo>
                    <a:pt x="1" y="68"/>
                  </a:lnTo>
                  <a:lnTo>
                    <a:pt x="0" y="89"/>
                  </a:lnTo>
                  <a:lnTo>
                    <a:pt x="2" y="111"/>
                  </a:lnTo>
                  <a:lnTo>
                    <a:pt x="7" y="135"/>
                  </a:lnTo>
                  <a:lnTo>
                    <a:pt x="7" y="134"/>
                  </a:lnTo>
                  <a:lnTo>
                    <a:pt x="7" y="131"/>
                  </a:lnTo>
                  <a:lnTo>
                    <a:pt x="7" y="126"/>
                  </a:lnTo>
                  <a:lnTo>
                    <a:pt x="7" y="120"/>
                  </a:lnTo>
                  <a:lnTo>
                    <a:pt x="8" y="113"/>
                  </a:lnTo>
                  <a:lnTo>
                    <a:pt x="9" y="105"/>
                  </a:lnTo>
                  <a:lnTo>
                    <a:pt x="10" y="96"/>
                  </a:lnTo>
                  <a:lnTo>
                    <a:pt x="12" y="86"/>
                  </a:lnTo>
                  <a:lnTo>
                    <a:pt x="15" y="77"/>
                  </a:lnTo>
                  <a:lnTo>
                    <a:pt x="19" y="68"/>
                  </a:lnTo>
                  <a:lnTo>
                    <a:pt x="23" y="60"/>
                  </a:lnTo>
                  <a:lnTo>
                    <a:pt x="28" y="52"/>
                  </a:lnTo>
                  <a:lnTo>
                    <a:pt x="35" y="44"/>
                  </a:lnTo>
                  <a:lnTo>
                    <a:pt x="43" y="39"/>
                  </a:lnTo>
                  <a:lnTo>
                    <a:pt x="53" y="35"/>
                  </a:lnTo>
                  <a:lnTo>
                    <a:pt x="63" y="33"/>
                  </a:lnTo>
                  <a:lnTo>
                    <a:pt x="64" y="32"/>
                  </a:lnTo>
                  <a:lnTo>
                    <a:pt x="66" y="31"/>
                  </a:lnTo>
                  <a:lnTo>
                    <a:pt x="69" y="28"/>
                  </a:lnTo>
                  <a:lnTo>
                    <a:pt x="74" y="25"/>
                  </a:lnTo>
                  <a:lnTo>
                    <a:pt x="81" y="21"/>
                  </a:lnTo>
                  <a:lnTo>
                    <a:pt x="90" y="17"/>
                  </a:lnTo>
                  <a:lnTo>
                    <a:pt x="101" y="11"/>
                  </a:lnTo>
                  <a:lnTo>
                    <a:pt x="114" y="5"/>
                  </a:lnTo>
                  <a:lnTo>
                    <a:pt x="113" y="5"/>
                  </a:lnTo>
                  <a:lnTo>
                    <a:pt x="111" y="5"/>
                  </a:lnTo>
                  <a:lnTo>
                    <a:pt x="109" y="4"/>
                  </a:lnTo>
                  <a:lnTo>
                    <a:pt x="104" y="3"/>
                  </a:lnTo>
                  <a:lnTo>
                    <a:pt x="99" y="2"/>
                  </a:lnTo>
                  <a:lnTo>
                    <a:pt x="93" y="2"/>
                  </a:lnTo>
                  <a:lnTo>
                    <a:pt x="87" y="1"/>
                  </a:lnTo>
                  <a:lnTo>
                    <a:pt x="79" y="0"/>
                  </a:lnTo>
                  <a:lnTo>
                    <a:pt x="71" y="0"/>
                  </a:lnTo>
                  <a:lnTo>
                    <a:pt x="63" y="0"/>
                  </a:lnTo>
                  <a:lnTo>
                    <a:pt x="55" y="1"/>
                  </a:lnTo>
                  <a:lnTo>
                    <a:pt x="46" y="2"/>
                  </a:lnTo>
                  <a:lnTo>
                    <a:pt x="37" y="3"/>
                  </a:lnTo>
                  <a:lnTo>
                    <a:pt x="28" y="6"/>
                  </a:lnTo>
                  <a:lnTo>
                    <a:pt x="19" y="9"/>
                  </a:lnTo>
                  <a:lnTo>
                    <a:pt x="11" y="1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6" name="Freeform 197"/>
            <p:cNvSpPr>
              <a:spLocks/>
            </p:cNvSpPr>
            <p:nvPr/>
          </p:nvSpPr>
          <p:spPr bwMode="auto">
            <a:xfrm>
              <a:off x="3967" y="3478"/>
              <a:ext cx="95" cy="26"/>
            </a:xfrm>
            <a:custGeom>
              <a:avLst/>
              <a:gdLst>
                <a:gd name="T0" fmla="*/ 0 w 95"/>
                <a:gd name="T1" fmla="*/ 16 h 26"/>
                <a:gd name="T2" fmla="*/ 0 w 95"/>
                <a:gd name="T3" fmla="*/ 16 h 26"/>
                <a:gd name="T4" fmla="*/ 1 w 95"/>
                <a:gd name="T5" fmla="*/ 14 h 26"/>
                <a:gd name="T6" fmla="*/ 2 w 95"/>
                <a:gd name="T7" fmla="*/ 13 h 26"/>
                <a:gd name="T8" fmla="*/ 3 w 95"/>
                <a:gd name="T9" fmla="*/ 11 h 26"/>
                <a:gd name="T10" fmla="*/ 6 w 95"/>
                <a:gd name="T11" fmla="*/ 9 h 26"/>
                <a:gd name="T12" fmla="*/ 8 w 95"/>
                <a:gd name="T13" fmla="*/ 8 h 26"/>
                <a:gd name="T14" fmla="*/ 12 w 95"/>
                <a:gd name="T15" fmla="*/ 5 h 26"/>
                <a:gd name="T16" fmla="*/ 17 w 95"/>
                <a:gd name="T17" fmla="*/ 4 h 26"/>
                <a:gd name="T18" fmla="*/ 22 w 95"/>
                <a:gd name="T19" fmla="*/ 2 h 26"/>
                <a:gd name="T20" fmla="*/ 28 w 95"/>
                <a:gd name="T21" fmla="*/ 1 h 26"/>
                <a:gd name="T22" fmla="*/ 36 w 95"/>
                <a:gd name="T23" fmla="*/ 0 h 26"/>
                <a:gd name="T24" fmla="*/ 45 w 95"/>
                <a:gd name="T25" fmla="*/ 0 h 26"/>
                <a:gd name="T26" fmla="*/ 55 w 95"/>
                <a:gd name="T27" fmla="*/ 1 h 26"/>
                <a:gd name="T28" fmla="*/ 67 w 95"/>
                <a:gd name="T29" fmla="*/ 2 h 26"/>
                <a:gd name="T30" fmla="*/ 80 w 95"/>
                <a:gd name="T31" fmla="*/ 5 h 26"/>
                <a:gd name="T32" fmla="*/ 94 w 95"/>
                <a:gd name="T33" fmla="*/ 9 h 26"/>
                <a:gd name="T34" fmla="*/ 92 w 95"/>
                <a:gd name="T35" fmla="*/ 14 h 26"/>
                <a:gd name="T36" fmla="*/ 92 w 95"/>
                <a:gd name="T37" fmla="*/ 14 h 26"/>
                <a:gd name="T38" fmla="*/ 89 w 95"/>
                <a:gd name="T39" fmla="*/ 13 h 26"/>
                <a:gd name="T40" fmla="*/ 85 w 95"/>
                <a:gd name="T41" fmla="*/ 12 h 26"/>
                <a:gd name="T42" fmla="*/ 81 w 95"/>
                <a:gd name="T43" fmla="*/ 11 h 26"/>
                <a:gd name="T44" fmla="*/ 75 w 95"/>
                <a:gd name="T45" fmla="*/ 10 h 26"/>
                <a:gd name="T46" fmla="*/ 69 w 95"/>
                <a:gd name="T47" fmla="*/ 8 h 26"/>
                <a:gd name="T48" fmla="*/ 62 w 95"/>
                <a:gd name="T49" fmla="*/ 8 h 26"/>
                <a:gd name="T50" fmla="*/ 54 w 95"/>
                <a:gd name="T51" fmla="*/ 7 h 26"/>
                <a:gd name="T52" fmla="*/ 47 w 95"/>
                <a:gd name="T53" fmla="*/ 6 h 26"/>
                <a:gd name="T54" fmla="*/ 39 w 95"/>
                <a:gd name="T55" fmla="*/ 6 h 26"/>
                <a:gd name="T56" fmla="*/ 31 w 95"/>
                <a:gd name="T57" fmla="*/ 7 h 26"/>
                <a:gd name="T58" fmla="*/ 24 w 95"/>
                <a:gd name="T59" fmla="*/ 9 h 26"/>
                <a:gd name="T60" fmla="*/ 17 w 95"/>
                <a:gd name="T61" fmla="*/ 11 h 26"/>
                <a:gd name="T62" fmla="*/ 10 w 95"/>
                <a:gd name="T63" fmla="*/ 14 h 26"/>
                <a:gd name="T64" fmla="*/ 5 w 95"/>
                <a:gd name="T65" fmla="*/ 19 h 26"/>
                <a:gd name="T66" fmla="*/ 0 w 95"/>
                <a:gd name="T67" fmla="*/ 25 h 26"/>
                <a:gd name="T68" fmla="*/ 0 w 95"/>
                <a:gd name="T69" fmla="*/ 16 h 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5"/>
                <a:gd name="T106" fmla="*/ 0 h 26"/>
                <a:gd name="T107" fmla="*/ 95 w 95"/>
                <a:gd name="T108" fmla="*/ 26 h 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5" h="26">
                  <a:moveTo>
                    <a:pt x="0" y="16"/>
                  </a:moveTo>
                  <a:lnTo>
                    <a:pt x="0" y="16"/>
                  </a:lnTo>
                  <a:lnTo>
                    <a:pt x="1" y="14"/>
                  </a:lnTo>
                  <a:lnTo>
                    <a:pt x="2" y="13"/>
                  </a:lnTo>
                  <a:lnTo>
                    <a:pt x="3" y="11"/>
                  </a:lnTo>
                  <a:lnTo>
                    <a:pt x="6" y="9"/>
                  </a:lnTo>
                  <a:lnTo>
                    <a:pt x="8" y="8"/>
                  </a:lnTo>
                  <a:lnTo>
                    <a:pt x="12" y="5"/>
                  </a:lnTo>
                  <a:lnTo>
                    <a:pt x="17" y="4"/>
                  </a:lnTo>
                  <a:lnTo>
                    <a:pt x="22" y="2"/>
                  </a:lnTo>
                  <a:lnTo>
                    <a:pt x="28" y="1"/>
                  </a:lnTo>
                  <a:lnTo>
                    <a:pt x="36" y="0"/>
                  </a:lnTo>
                  <a:lnTo>
                    <a:pt x="45" y="0"/>
                  </a:lnTo>
                  <a:lnTo>
                    <a:pt x="55" y="1"/>
                  </a:lnTo>
                  <a:lnTo>
                    <a:pt x="67" y="2"/>
                  </a:lnTo>
                  <a:lnTo>
                    <a:pt x="80" y="5"/>
                  </a:lnTo>
                  <a:lnTo>
                    <a:pt x="94" y="9"/>
                  </a:lnTo>
                  <a:lnTo>
                    <a:pt x="92" y="14"/>
                  </a:lnTo>
                  <a:lnTo>
                    <a:pt x="89" y="13"/>
                  </a:lnTo>
                  <a:lnTo>
                    <a:pt x="85" y="12"/>
                  </a:lnTo>
                  <a:lnTo>
                    <a:pt x="81" y="11"/>
                  </a:lnTo>
                  <a:lnTo>
                    <a:pt x="75" y="10"/>
                  </a:lnTo>
                  <a:lnTo>
                    <a:pt x="69" y="8"/>
                  </a:lnTo>
                  <a:lnTo>
                    <a:pt x="62" y="8"/>
                  </a:lnTo>
                  <a:lnTo>
                    <a:pt x="54" y="7"/>
                  </a:lnTo>
                  <a:lnTo>
                    <a:pt x="47" y="6"/>
                  </a:lnTo>
                  <a:lnTo>
                    <a:pt x="39" y="6"/>
                  </a:lnTo>
                  <a:lnTo>
                    <a:pt x="31" y="7"/>
                  </a:lnTo>
                  <a:lnTo>
                    <a:pt x="24" y="9"/>
                  </a:lnTo>
                  <a:lnTo>
                    <a:pt x="17" y="11"/>
                  </a:lnTo>
                  <a:lnTo>
                    <a:pt x="10" y="14"/>
                  </a:lnTo>
                  <a:lnTo>
                    <a:pt x="5" y="19"/>
                  </a:lnTo>
                  <a:lnTo>
                    <a:pt x="0" y="25"/>
                  </a:lnTo>
                  <a:lnTo>
                    <a:pt x="0" y="1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7" name="Freeform 198"/>
            <p:cNvSpPr>
              <a:spLocks/>
            </p:cNvSpPr>
            <p:nvPr/>
          </p:nvSpPr>
          <p:spPr bwMode="auto">
            <a:xfrm>
              <a:off x="3967" y="3416"/>
              <a:ext cx="95" cy="27"/>
            </a:xfrm>
            <a:custGeom>
              <a:avLst/>
              <a:gdLst>
                <a:gd name="T0" fmla="*/ 0 w 95"/>
                <a:gd name="T1" fmla="*/ 17 h 27"/>
                <a:gd name="T2" fmla="*/ 0 w 95"/>
                <a:gd name="T3" fmla="*/ 16 h 27"/>
                <a:gd name="T4" fmla="*/ 1 w 95"/>
                <a:gd name="T5" fmla="*/ 15 h 27"/>
                <a:gd name="T6" fmla="*/ 2 w 95"/>
                <a:gd name="T7" fmla="*/ 14 h 27"/>
                <a:gd name="T8" fmla="*/ 3 w 95"/>
                <a:gd name="T9" fmla="*/ 12 h 27"/>
                <a:gd name="T10" fmla="*/ 6 w 95"/>
                <a:gd name="T11" fmla="*/ 10 h 27"/>
                <a:gd name="T12" fmla="*/ 8 w 95"/>
                <a:gd name="T13" fmla="*/ 8 h 27"/>
                <a:gd name="T14" fmla="*/ 12 w 95"/>
                <a:gd name="T15" fmla="*/ 5 h 27"/>
                <a:gd name="T16" fmla="*/ 17 w 95"/>
                <a:gd name="T17" fmla="*/ 4 h 27"/>
                <a:gd name="T18" fmla="*/ 22 w 95"/>
                <a:gd name="T19" fmla="*/ 2 h 27"/>
                <a:gd name="T20" fmla="*/ 28 w 95"/>
                <a:gd name="T21" fmla="*/ 1 h 27"/>
                <a:gd name="T22" fmla="*/ 36 w 95"/>
                <a:gd name="T23" fmla="*/ 0 h 27"/>
                <a:gd name="T24" fmla="*/ 45 w 95"/>
                <a:gd name="T25" fmla="*/ 0 h 27"/>
                <a:gd name="T26" fmla="*/ 55 w 95"/>
                <a:gd name="T27" fmla="*/ 1 h 27"/>
                <a:gd name="T28" fmla="*/ 67 w 95"/>
                <a:gd name="T29" fmla="*/ 3 h 27"/>
                <a:gd name="T30" fmla="*/ 80 w 95"/>
                <a:gd name="T31" fmla="*/ 5 h 27"/>
                <a:gd name="T32" fmla="*/ 94 w 95"/>
                <a:gd name="T33" fmla="*/ 9 h 27"/>
                <a:gd name="T34" fmla="*/ 92 w 95"/>
                <a:gd name="T35" fmla="*/ 15 h 27"/>
                <a:gd name="T36" fmla="*/ 92 w 95"/>
                <a:gd name="T37" fmla="*/ 14 h 27"/>
                <a:gd name="T38" fmla="*/ 89 w 95"/>
                <a:gd name="T39" fmla="*/ 13 h 27"/>
                <a:gd name="T40" fmla="*/ 85 w 95"/>
                <a:gd name="T41" fmla="*/ 13 h 27"/>
                <a:gd name="T42" fmla="*/ 81 w 95"/>
                <a:gd name="T43" fmla="*/ 11 h 27"/>
                <a:gd name="T44" fmla="*/ 75 w 95"/>
                <a:gd name="T45" fmla="*/ 10 h 27"/>
                <a:gd name="T46" fmla="*/ 69 w 95"/>
                <a:gd name="T47" fmla="*/ 9 h 27"/>
                <a:gd name="T48" fmla="*/ 62 w 95"/>
                <a:gd name="T49" fmla="*/ 8 h 27"/>
                <a:gd name="T50" fmla="*/ 54 w 95"/>
                <a:gd name="T51" fmla="*/ 7 h 27"/>
                <a:gd name="T52" fmla="*/ 47 w 95"/>
                <a:gd name="T53" fmla="*/ 7 h 27"/>
                <a:gd name="T54" fmla="*/ 39 w 95"/>
                <a:gd name="T55" fmla="*/ 7 h 27"/>
                <a:gd name="T56" fmla="*/ 31 w 95"/>
                <a:gd name="T57" fmla="*/ 8 h 27"/>
                <a:gd name="T58" fmla="*/ 24 w 95"/>
                <a:gd name="T59" fmla="*/ 9 h 27"/>
                <a:gd name="T60" fmla="*/ 17 w 95"/>
                <a:gd name="T61" fmla="*/ 12 h 27"/>
                <a:gd name="T62" fmla="*/ 10 w 95"/>
                <a:gd name="T63" fmla="*/ 15 h 27"/>
                <a:gd name="T64" fmla="*/ 5 w 95"/>
                <a:gd name="T65" fmla="*/ 20 h 27"/>
                <a:gd name="T66" fmla="*/ 0 w 95"/>
                <a:gd name="T67" fmla="*/ 26 h 27"/>
                <a:gd name="T68" fmla="*/ 0 w 95"/>
                <a:gd name="T69" fmla="*/ 17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5"/>
                <a:gd name="T106" fmla="*/ 0 h 27"/>
                <a:gd name="T107" fmla="*/ 95 w 95"/>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5" h="27">
                  <a:moveTo>
                    <a:pt x="0" y="17"/>
                  </a:moveTo>
                  <a:lnTo>
                    <a:pt x="0" y="16"/>
                  </a:lnTo>
                  <a:lnTo>
                    <a:pt x="1" y="15"/>
                  </a:lnTo>
                  <a:lnTo>
                    <a:pt x="2" y="14"/>
                  </a:lnTo>
                  <a:lnTo>
                    <a:pt x="3" y="12"/>
                  </a:lnTo>
                  <a:lnTo>
                    <a:pt x="6" y="10"/>
                  </a:lnTo>
                  <a:lnTo>
                    <a:pt x="8" y="8"/>
                  </a:lnTo>
                  <a:lnTo>
                    <a:pt x="12" y="5"/>
                  </a:lnTo>
                  <a:lnTo>
                    <a:pt x="17" y="4"/>
                  </a:lnTo>
                  <a:lnTo>
                    <a:pt x="22" y="2"/>
                  </a:lnTo>
                  <a:lnTo>
                    <a:pt x="28" y="1"/>
                  </a:lnTo>
                  <a:lnTo>
                    <a:pt x="36" y="0"/>
                  </a:lnTo>
                  <a:lnTo>
                    <a:pt x="45" y="0"/>
                  </a:lnTo>
                  <a:lnTo>
                    <a:pt x="55" y="1"/>
                  </a:lnTo>
                  <a:lnTo>
                    <a:pt x="67" y="3"/>
                  </a:lnTo>
                  <a:lnTo>
                    <a:pt x="80" y="5"/>
                  </a:lnTo>
                  <a:lnTo>
                    <a:pt x="94" y="9"/>
                  </a:lnTo>
                  <a:lnTo>
                    <a:pt x="92" y="15"/>
                  </a:lnTo>
                  <a:lnTo>
                    <a:pt x="92" y="14"/>
                  </a:lnTo>
                  <a:lnTo>
                    <a:pt x="89" y="13"/>
                  </a:lnTo>
                  <a:lnTo>
                    <a:pt x="85" y="13"/>
                  </a:lnTo>
                  <a:lnTo>
                    <a:pt x="81" y="11"/>
                  </a:lnTo>
                  <a:lnTo>
                    <a:pt x="75" y="10"/>
                  </a:lnTo>
                  <a:lnTo>
                    <a:pt x="69" y="9"/>
                  </a:lnTo>
                  <a:lnTo>
                    <a:pt x="62" y="8"/>
                  </a:lnTo>
                  <a:lnTo>
                    <a:pt x="54" y="7"/>
                  </a:lnTo>
                  <a:lnTo>
                    <a:pt x="47" y="7"/>
                  </a:lnTo>
                  <a:lnTo>
                    <a:pt x="39" y="7"/>
                  </a:lnTo>
                  <a:lnTo>
                    <a:pt x="31" y="8"/>
                  </a:lnTo>
                  <a:lnTo>
                    <a:pt x="24" y="9"/>
                  </a:lnTo>
                  <a:lnTo>
                    <a:pt x="17" y="12"/>
                  </a:lnTo>
                  <a:lnTo>
                    <a:pt x="10" y="15"/>
                  </a:lnTo>
                  <a:lnTo>
                    <a:pt x="5" y="20"/>
                  </a:lnTo>
                  <a:lnTo>
                    <a:pt x="0" y="26"/>
                  </a:lnTo>
                  <a:lnTo>
                    <a:pt x="0" y="1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8" name="Freeform 199"/>
            <p:cNvSpPr>
              <a:spLocks/>
            </p:cNvSpPr>
            <p:nvPr/>
          </p:nvSpPr>
          <p:spPr bwMode="auto">
            <a:xfrm>
              <a:off x="4055" y="3387"/>
              <a:ext cx="153" cy="284"/>
            </a:xfrm>
            <a:custGeom>
              <a:avLst/>
              <a:gdLst>
                <a:gd name="T0" fmla="*/ 0 w 153"/>
                <a:gd name="T1" fmla="*/ 0 h 284"/>
                <a:gd name="T2" fmla="*/ 0 w 153"/>
                <a:gd name="T3" fmla="*/ 273 h 284"/>
                <a:gd name="T4" fmla="*/ 46 w 153"/>
                <a:gd name="T5" fmla="*/ 283 h 284"/>
                <a:gd name="T6" fmla="*/ 44 w 153"/>
                <a:gd name="T7" fmla="*/ 246 h 284"/>
                <a:gd name="T8" fmla="*/ 152 w 153"/>
                <a:gd name="T9" fmla="*/ 263 h 284"/>
                <a:gd name="T10" fmla="*/ 150 w 153"/>
                <a:gd name="T11" fmla="*/ 248 h 284"/>
                <a:gd name="T12" fmla="*/ 75 w 153"/>
                <a:gd name="T13" fmla="*/ 239 h 284"/>
                <a:gd name="T14" fmla="*/ 73 w 153"/>
                <a:gd name="T15" fmla="*/ 207 h 284"/>
                <a:gd name="T16" fmla="*/ 22 w 153"/>
                <a:gd name="T17" fmla="*/ 207 h 284"/>
                <a:gd name="T18" fmla="*/ 21 w 153"/>
                <a:gd name="T19" fmla="*/ 203 h 284"/>
                <a:gd name="T20" fmla="*/ 17 w 153"/>
                <a:gd name="T21" fmla="*/ 191 h 284"/>
                <a:gd name="T22" fmla="*/ 13 w 153"/>
                <a:gd name="T23" fmla="*/ 173 h 284"/>
                <a:gd name="T24" fmla="*/ 8 w 153"/>
                <a:gd name="T25" fmla="*/ 148 h 284"/>
                <a:gd name="T26" fmla="*/ 5 w 153"/>
                <a:gd name="T27" fmla="*/ 119 h 284"/>
                <a:gd name="T28" fmla="*/ 3 w 153"/>
                <a:gd name="T29" fmla="*/ 85 h 284"/>
                <a:gd name="T30" fmla="*/ 6 w 153"/>
                <a:gd name="T31" fmla="*/ 49 h 284"/>
                <a:gd name="T32" fmla="*/ 13 w 153"/>
                <a:gd name="T33" fmla="*/ 9 h 284"/>
                <a:gd name="T34" fmla="*/ 0 w 153"/>
                <a:gd name="T35" fmla="*/ 0 h 2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
                <a:gd name="T55" fmla="*/ 0 h 284"/>
                <a:gd name="T56" fmla="*/ 153 w 153"/>
                <a:gd name="T57" fmla="*/ 284 h 2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 h="284">
                  <a:moveTo>
                    <a:pt x="0" y="0"/>
                  </a:moveTo>
                  <a:lnTo>
                    <a:pt x="0" y="273"/>
                  </a:lnTo>
                  <a:lnTo>
                    <a:pt x="46" y="283"/>
                  </a:lnTo>
                  <a:lnTo>
                    <a:pt x="44" y="246"/>
                  </a:lnTo>
                  <a:lnTo>
                    <a:pt x="152" y="263"/>
                  </a:lnTo>
                  <a:lnTo>
                    <a:pt x="150" y="248"/>
                  </a:lnTo>
                  <a:lnTo>
                    <a:pt x="75" y="239"/>
                  </a:lnTo>
                  <a:lnTo>
                    <a:pt x="73" y="207"/>
                  </a:lnTo>
                  <a:lnTo>
                    <a:pt x="22" y="207"/>
                  </a:lnTo>
                  <a:lnTo>
                    <a:pt x="21" y="203"/>
                  </a:lnTo>
                  <a:lnTo>
                    <a:pt x="17" y="191"/>
                  </a:lnTo>
                  <a:lnTo>
                    <a:pt x="13" y="173"/>
                  </a:lnTo>
                  <a:lnTo>
                    <a:pt x="8" y="148"/>
                  </a:lnTo>
                  <a:lnTo>
                    <a:pt x="5" y="119"/>
                  </a:lnTo>
                  <a:lnTo>
                    <a:pt x="3" y="85"/>
                  </a:lnTo>
                  <a:lnTo>
                    <a:pt x="6" y="49"/>
                  </a:lnTo>
                  <a:lnTo>
                    <a:pt x="13" y="9"/>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9" name="Freeform 200"/>
            <p:cNvSpPr>
              <a:spLocks/>
            </p:cNvSpPr>
            <p:nvPr/>
          </p:nvSpPr>
          <p:spPr bwMode="auto">
            <a:xfrm>
              <a:off x="4130" y="3322"/>
              <a:ext cx="196" cy="40"/>
            </a:xfrm>
            <a:custGeom>
              <a:avLst/>
              <a:gdLst>
                <a:gd name="T0" fmla="*/ 0 w 196"/>
                <a:gd name="T1" fmla="*/ 39 h 40"/>
                <a:gd name="T2" fmla="*/ 1 w 196"/>
                <a:gd name="T3" fmla="*/ 39 h 40"/>
                <a:gd name="T4" fmla="*/ 4 w 196"/>
                <a:gd name="T5" fmla="*/ 37 h 40"/>
                <a:gd name="T6" fmla="*/ 9 w 196"/>
                <a:gd name="T7" fmla="*/ 36 h 40"/>
                <a:gd name="T8" fmla="*/ 16 w 196"/>
                <a:gd name="T9" fmla="*/ 33 h 40"/>
                <a:gd name="T10" fmla="*/ 25 w 196"/>
                <a:gd name="T11" fmla="*/ 31 h 40"/>
                <a:gd name="T12" fmla="*/ 35 w 196"/>
                <a:gd name="T13" fmla="*/ 28 h 40"/>
                <a:gd name="T14" fmla="*/ 46 w 196"/>
                <a:gd name="T15" fmla="*/ 25 h 40"/>
                <a:gd name="T16" fmla="*/ 59 w 196"/>
                <a:gd name="T17" fmla="*/ 23 h 40"/>
                <a:gd name="T18" fmla="*/ 72 w 196"/>
                <a:gd name="T19" fmla="*/ 20 h 40"/>
                <a:gd name="T20" fmla="*/ 87 w 196"/>
                <a:gd name="T21" fmla="*/ 19 h 40"/>
                <a:gd name="T22" fmla="*/ 103 w 196"/>
                <a:gd name="T23" fmla="*/ 17 h 40"/>
                <a:gd name="T24" fmla="*/ 119 w 196"/>
                <a:gd name="T25" fmla="*/ 17 h 40"/>
                <a:gd name="T26" fmla="*/ 136 w 196"/>
                <a:gd name="T27" fmla="*/ 17 h 40"/>
                <a:gd name="T28" fmla="*/ 154 w 196"/>
                <a:gd name="T29" fmla="*/ 19 h 40"/>
                <a:gd name="T30" fmla="*/ 171 w 196"/>
                <a:gd name="T31" fmla="*/ 22 h 40"/>
                <a:gd name="T32" fmla="*/ 189 w 196"/>
                <a:gd name="T33" fmla="*/ 26 h 40"/>
                <a:gd name="T34" fmla="*/ 195 w 196"/>
                <a:gd name="T35" fmla="*/ 0 h 40"/>
                <a:gd name="T36" fmla="*/ 194 w 196"/>
                <a:gd name="T37" fmla="*/ 0 h 40"/>
                <a:gd name="T38" fmla="*/ 189 w 196"/>
                <a:gd name="T39" fmla="*/ 0 h 40"/>
                <a:gd name="T40" fmla="*/ 183 w 196"/>
                <a:gd name="T41" fmla="*/ 0 h 40"/>
                <a:gd name="T42" fmla="*/ 175 w 196"/>
                <a:gd name="T43" fmla="*/ 0 h 40"/>
                <a:gd name="T44" fmla="*/ 164 w 196"/>
                <a:gd name="T45" fmla="*/ 1 h 40"/>
                <a:gd name="T46" fmla="*/ 152 w 196"/>
                <a:gd name="T47" fmla="*/ 1 h 40"/>
                <a:gd name="T48" fmla="*/ 138 w 196"/>
                <a:gd name="T49" fmla="*/ 2 h 40"/>
                <a:gd name="T50" fmla="*/ 124 w 196"/>
                <a:gd name="T51" fmla="*/ 2 h 40"/>
                <a:gd name="T52" fmla="*/ 108 w 196"/>
                <a:gd name="T53" fmla="*/ 4 h 40"/>
                <a:gd name="T54" fmla="*/ 92 w 196"/>
                <a:gd name="T55" fmla="*/ 5 h 40"/>
                <a:gd name="T56" fmla="*/ 76 w 196"/>
                <a:gd name="T57" fmla="*/ 7 h 40"/>
                <a:gd name="T58" fmla="*/ 60 w 196"/>
                <a:gd name="T59" fmla="*/ 9 h 40"/>
                <a:gd name="T60" fmla="*/ 44 w 196"/>
                <a:gd name="T61" fmla="*/ 12 h 40"/>
                <a:gd name="T62" fmla="*/ 28 w 196"/>
                <a:gd name="T63" fmla="*/ 15 h 40"/>
                <a:gd name="T64" fmla="*/ 14 w 196"/>
                <a:gd name="T65" fmla="*/ 18 h 40"/>
                <a:gd name="T66" fmla="*/ 0 w 196"/>
                <a:gd name="T67" fmla="*/ 22 h 40"/>
                <a:gd name="T68" fmla="*/ 0 w 196"/>
                <a:gd name="T69" fmla="*/ 39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6"/>
                <a:gd name="T106" fmla="*/ 0 h 40"/>
                <a:gd name="T107" fmla="*/ 196 w 196"/>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6" h="40">
                  <a:moveTo>
                    <a:pt x="0" y="39"/>
                  </a:moveTo>
                  <a:lnTo>
                    <a:pt x="1" y="39"/>
                  </a:lnTo>
                  <a:lnTo>
                    <a:pt x="4" y="37"/>
                  </a:lnTo>
                  <a:lnTo>
                    <a:pt x="9" y="36"/>
                  </a:lnTo>
                  <a:lnTo>
                    <a:pt x="16" y="33"/>
                  </a:lnTo>
                  <a:lnTo>
                    <a:pt x="25" y="31"/>
                  </a:lnTo>
                  <a:lnTo>
                    <a:pt x="35" y="28"/>
                  </a:lnTo>
                  <a:lnTo>
                    <a:pt x="46" y="25"/>
                  </a:lnTo>
                  <a:lnTo>
                    <a:pt x="59" y="23"/>
                  </a:lnTo>
                  <a:lnTo>
                    <a:pt x="72" y="20"/>
                  </a:lnTo>
                  <a:lnTo>
                    <a:pt x="87" y="19"/>
                  </a:lnTo>
                  <a:lnTo>
                    <a:pt x="103" y="17"/>
                  </a:lnTo>
                  <a:lnTo>
                    <a:pt x="119" y="17"/>
                  </a:lnTo>
                  <a:lnTo>
                    <a:pt x="136" y="17"/>
                  </a:lnTo>
                  <a:lnTo>
                    <a:pt x="154" y="19"/>
                  </a:lnTo>
                  <a:lnTo>
                    <a:pt x="171" y="22"/>
                  </a:lnTo>
                  <a:lnTo>
                    <a:pt x="189" y="26"/>
                  </a:lnTo>
                  <a:lnTo>
                    <a:pt x="195" y="0"/>
                  </a:lnTo>
                  <a:lnTo>
                    <a:pt x="194" y="0"/>
                  </a:lnTo>
                  <a:lnTo>
                    <a:pt x="189" y="0"/>
                  </a:lnTo>
                  <a:lnTo>
                    <a:pt x="183" y="0"/>
                  </a:lnTo>
                  <a:lnTo>
                    <a:pt x="175" y="0"/>
                  </a:lnTo>
                  <a:lnTo>
                    <a:pt x="164" y="1"/>
                  </a:lnTo>
                  <a:lnTo>
                    <a:pt x="152" y="1"/>
                  </a:lnTo>
                  <a:lnTo>
                    <a:pt x="138" y="2"/>
                  </a:lnTo>
                  <a:lnTo>
                    <a:pt x="124" y="2"/>
                  </a:lnTo>
                  <a:lnTo>
                    <a:pt x="108" y="4"/>
                  </a:lnTo>
                  <a:lnTo>
                    <a:pt x="92" y="5"/>
                  </a:lnTo>
                  <a:lnTo>
                    <a:pt x="76" y="7"/>
                  </a:lnTo>
                  <a:lnTo>
                    <a:pt x="60" y="9"/>
                  </a:lnTo>
                  <a:lnTo>
                    <a:pt x="44" y="12"/>
                  </a:lnTo>
                  <a:lnTo>
                    <a:pt x="28" y="15"/>
                  </a:lnTo>
                  <a:lnTo>
                    <a:pt x="14" y="18"/>
                  </a:lnTo>
                  <a:lnTo>
                    <a:pt x="0" y="22"/>
                  </a:lnTo>
                  <a:lnTo>
                    <a:pt x="0" y="3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0" name="Freeform 201"/>
            <p:cNvSpPr>
              <a:spLocks/>
            </p:cNvSpPr>
            <p:nvPr/>
          </p:nvSpPr>
          <p:spPr bwMode="auto">
            <a:xfrm>
              <a:off x="4015" y="3676"/>
              <a:ext cx="330" cy="111"/>
            </a:xfrm>
            <a:custGeom>
              <a:avLst/>
              <a:gdLst>
                <a:gd name="T0" fmla="*/ 139 w 330"/>
                <a:gd name="T1" fmla="*/ 106 h 111"/>
                <a:gd name="T2" fmla="*/ 140 w 330"/>
                <a:gd name="T3" fmla="*/ 106 h 111"/>
                <a:gd name="T4" fmla="*/ 142 w 330"/>
                <a:gd name="T5" fmla="*/ 105 h 111"/>
                <a:gd name="T6" fmla="*/ 144 w 330"/>
                <a:gd name="T7" fmla="*/ 104 h 111"/>
                <a:gd name="T8" fmla="*/ 148 w 330"/>
                <a:gd name="T9" fmla="*/ 103 h 111"/>
                <a:gd name="T10" fmla="*/ 153 w 330"/>
                <a:gd name="T11" fmla="*/ 100 h 111"/>
                <a:gd name="T12" fmla="*/ 159 w 330"/>
                <a:gd name="T13" fmla="*/ 98 h 111"/>
                <a:gd name="T14" fmla="*/ 165 w 330"/>
                <a:gd name="T15" fmla="*/ 95 h 111"/>
                <a:gd name="T16" fmla="*/ 171 w 330"/>
                <a:gd name="T17" fmla="*/ 92 h 111"/>
                <a:gd name="T18" fmla="*/ 178 w 330"/>
                <a:gd name="T19" fmla="*/ 89 h 111"/>
                <a:gd name="T20" fmla="*/ 184 w 330"/>
                <a:gd name="T21" fmla="*/ 85 h 111"/>
                <a:gd name="T22" fmla="*/ 190 w 330"/>
                <a:gd name="T23" fmla="*/ 81 h 111"/>
                <a:gd name="T24" fmla="*/ 196 w 330"/>
                <a:gd name="T25" fmla="*/ 77 h 111"/>
                <a:gd name="T26" fmla="*/ 201 w 330"/>
                <a:gd name="T27" fmla="*/ 72 h 111"/>
                <a:gd name="T28" fmla="*/ 206 w 330"/>
                <a:gd name="T29" fmla="*/ 68 h 111"/>
                <a:gd name="T30" fmla="*/ 211 w 330"/>
                <a:gd name="T31" fmla="*/ 63 h 111"/>
                <a:gd name="T32" fmla="*/ 214 w 330"/>
                <a:gd name="T33" fmla="*/ 58 h 111"/>
                <a:gd name="T34" fmla="*/ 0 w 330"/>
                <a:gd name="T35" fmla="*/ 6 h 111"/>
                <a:gd name="T36" fmla="*/ 17 w 330"/>
                <a:gd name="T37" fmla="*/ 0 h 111"/>
                <a:gd name="T38" fmla="*/ 329 w 330"/>
                <a:gd name="T39" fmla="*/ 78 h 111"/>
                <a:gd name="T40" fmla="*/ 316 w 330"/>
                <a:gd name="T41" fmla="*/ 85 h 111"/>
                <a:gd name="T42" fmla="*/ 226 w 330"/>
                <a:gd name="T43" fmla="*/ 61 h 111"/>
                <a:gd name="T44" fmla="*/ 226 w 330"/>
                <a:gd name="T45" fmla="*/ 62 h 111"/>
                <a:gd name="T46" fmla="*/ 225 w 330"/>
                <a:gd name="T47" fmla="*/ 63 h 111"/>
                <a:gd name="T48" fmla="*/ 223 w 330"/>
                <a:gd name="T49" fmla="*/ 64 h 111"/>
                <a:gd name="T50" fmla="*/ 222 w 330"/>
                <a:gd name="T51" fmla="*/ 66 h 111"/>
                <a:gd name="T52" fmla="*/ 219 w 330"/>
                <a:gd name="T53" fmla="*/ 69 h 111"/>
                <a:gd name="T54" fmla="*/ 216 w 330"/>
                <a:gd name="T55" fmla="*/ 71 h 111"/>
                <a:gd name="T56" fmla="*/ 212 w 330"/>
                <a:gd name="T57" fmla="*/ 75 h 111"/>
                <a:gd name="T58" fmla="*/ 208 w 330"/>
                <a:gd name="T59" fmla="*/ 78 h 111"/>
                <a:gd name="T60" fmla="*/ 203 w 330"/>
                <a:gd name="T61" fmla="*/ 82 h 111"/>
                <a:gd name="T62" fmla="*/ 197 w 330"/>
                <a:gd name="T63" fmla="*/ 86 h 111"/>
                <a:gd name="T64" fmla="*/ 190 w 330"/>
                <a:gd name="T65" fmla="*/ 90 h 111"/>
                <a:gd name="T66" fmla="*/ 183 w 330"/>
                <a:gd name="T67" fmla="*/ 94 h 111"/>
                <a:gd name="T68" fmla="*/ 174 w 330"/>
                <a:gd name="T69" fmla="*/ 98 h 111"/>
                <a:gd name="T70" fmla="*/ 165 w 330"/>
                <a:gd name="T71" fmla="*/ 102 h 111"/>
                <a:gd name="T72" fmla="*/ 155 w 330"/>
                <a:gd name="T73" fmla="*/ 106 h 111"/>
                <a:gd name="T74" fmla="*/ 144 w 330"/>
                <a:gd name="T75" fmla="*/ 110 h 111"/>
                <a:gd name="T76" fmla="*/ 139 w 330"/>
                <a:gd name="T77" fmla="*/ 106 h 11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30"/>
                <a:gd name="T118" fmla="*/ 0 h 111"/>
                <a:gd name="T119" fmla="*/ 330 w 330"/>
                <a:gd name="T120" fmla="*/ 111 h 11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30" h="111">
                  <a:moveTo>
                    <a:pt x="139" y="106"/>
                  </a:moveTo>
                  <a:lnTo>
                    <a:pt x="140" y="106"/>
                  </a:lnTo>
                  <a:lnTo>
                    <a:pt x="142" y="105"/>
                  </a:lnTo>
                  <a:lnTo>
                    <a:pt x="144" y="104"/>
                  </a:lnTo>
                  <a:lnTo>
                    <a:pt x="148" y="103"/>
                  </a:lnTo>
                  <a:lnTo>
                    <a:pt x="153" y="100"/>
                  </a:lnTo>
                  <a:lnTo>
                    <a:pt x="159" y="98"/>
                  </a:lnTo>
                  <a:lnTo>
                    <a:pt x="165" y="95"/>
                  </a:lnTo>
                  <a:lnTo>
                    <a:pt x="171" y="92"/>
                  </a:lnTo>
                  <a:lnTo>
                    <a:pt x="178" y="89"/>
                  </a:lnTo>
                  <a:lnTo>
                    <a:pt x="184" y="85"/>
                  </a:lnTo>
                  <a:lnTo>
                    <a:pt x="190" y="81"/>
                  </a:lnTo>
                  <a:lnTo>
                    <a:pt x="196" y="77"/>
                  </a:lnTo>
                  <a:lnTo>
                    <a:pt x="201" y="72"/>
                  </a:lnTo>
                  <a:lnTo>
                    <a:pt x="206" y="68"/>
                  </a:lnTo>
                  <a:lnTo>
                    <a:pt x="211" y="63"/>
                  </a:lnTo>
                  <a:lnTo>
                    <a:pt x="214" y="58"/>
                  </a:lnTo>
                  <a:lnTo>
                    <a:pt x="0" y="6"/>
                  </a:lnTo>
                  <a:lnTo>
                    <a:pt x="17" y="0"/>
                  </a:lnTo>
                  <a:lnTo>
                    <a:pt x="329" y="78"/>
                  </a:lnTo>
                  <a:lnTo>
                    <a:pt x="316" y="85"/>
                  </a:lnTo>
                  <a:lnTo>
                    <a:pt x="226" y="61"/>
                  </a:lnTo>
                  <a:lnTo>
                    <a:pt x="226" y="62"/>
                  </a:lnTo>
                  <a:lnTo>
                    <a:pt x="225" y="63"/>
                  </a:lnTo>
                  <a:lnTo>
                    <a:pt x="223" y="64"/>
                  </a:lnTo>
                  <a:lnTo>
                    <a:pt x="222" y="66"/>
                  </a:lnTo>
                  <a:lnTo>
                    <a:pt x="219" y="69"/>
                  </a:lnTo>
                  <a:lnTo>
                    <a:pt x="216" y="71"/>
                  </a:lnTo>
                  <a:lnTo>
                    <a:pt x="212" y="75"/>
                  </a:lnTo>
                  <a:lnTo>
                    <a:pt x="208" y="78"/>
                  </a:lnTo>
                  <a:lnTo>
                    <a:pt x="203" y="82"/>
                  </a:lnTo>
                  <a:lnTo>
                    <a:pt x="197" y="86"/>
                  </a:lnTo>
                  <a:lnTo>
                    <a:pt x="190" y="90"/>
                  </a:lnTo>
                  <a:lnTo>
                    <a:pt x="183" y="94"/>
                  </a:lnTo>
                  <a:lnTo>
                    <a:pt x="174" y="98"/>
                  </a:lnTo>
                  <a:lnTo>
                    <a:pt x="165" y="102"/>
                  </a:lnTo>
                  <a:lnTo>
                    <a:pt x="155" y="106"/>
                  </a:lnTo>
                  <a:lnTo>
                    <a:pt x="144" y="110"/>
                  </a:lnTo>
                  <a:lnTo>
                    <a:pt x="139" y="10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1" name="Freeform 202"/>
            <p:cNvSpPr>
              <a:spLocks/>
            </p:cNvSpPr>
            <p:nvPr/>
          </p:nvSpPr>
          <p:spPr bwMode="auto">
            <a:xfrm>
              <a:off x="3948" y="3705"/>
              <a:ext cx="335" cy="99"/>
            </a:xfrm>
            <a:custGeom>
              <a:avLst/>
              <a:gdLst>
                <a:gd name="T0" fmla="*/ 0 w 335"/>
                <a:gd name="T1" fmla="*/ 0 h 99"/>
                <a:gd name="T2" fmla="*/ 327 w 335"/>
                <a:gd name="T3" fmla="*/ 98 h 99"/>
                <a:gd name="T4" fmla="*/ 334 w 335"/>
                <a:gd name="T5" fmla="*/ 98 h 99"/>
                <a:gd name="T6" fmla="*/ 10 w 335"/>
                <a:gd name="T7" fmla="*/ 0 h 99"/>
                <a:gd name="T8" fmla="*/ 0 w 335"/>
                <a:gd name="T9" fmla="*/ 0 h 99"/>
                <a:gd name="T10" fmla="*/ 0 60000 65536"/>
                <a:gd name="T11" fmla="*/ 0 60000 65536"/>
                <a:gd name="T12" fmla="*/ 0 60000 65536"/>
                <a:gd name="T13" fmla="*/ 0 60000 65536"/>
                <a:gd name="T14" fmla="*/ 0 60000 65536"/>
                <a:gd name="T15" fmla="*/ 0 w 335"/>
                <a:gd name="T16" fmla="*/ 0 h 99"/>
                <a:gd name="T17" fmla="*/ 335 w 335"/>
                <a:gd name="T18" fmla="*/ 99 h 99"/>
              </a:gdLst>
              <a:ahLst/>
              <a:cxnLst>
                <a:cxn ang="T10">
                  <a:pos x="T0" y="T1"/>
                </a:cxn>
                <a:cxn ang="T11">
                  <a:pos x="T2" y="T3"/>
                </a:cxn>
                <a:cxn ang="T12">
                  <a:pos x="T4" y="T5"/>
                </a:cxn>
                <a:cxn ang="T13">
                  <a:pos x="T6" y="T7"/>
                </a:cxn>
                <a:cxn ang="T14">
                  <a:pos x="T8" y="T9"/>
                </a:cxn>
              </a:cxnLst>
              <a:rect l="T15" t="T16" r="T17" b="T18"/>
              <a:pathLst>
                <a:path w="335" h="99">
                  <a:moveTo>
                    <a:pt x="0" y="0"/>
                  </a:moveTo>
                  <a:lnTo>
                    <a:pt x="327" y="98"/>
                  </a:lnTo>
                  <a:lnTo>
                    <a:pt x="334" y="98"/>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2" name="Freeform 203"/>
            <p:cNvSpPr>
              <a:spLocks/>
            </p:cNvSpPr>
            <p:nvPr/>
          </p:nvSpPr>
          <p:spPr bwMode="auto">
            <a:xfrm>
              <a:off x="4004" y="3692"/>
              <a:ext cx="332" cy="88"/>
            </a:xfrm>
            <a:custGeom>
              <a:avLst/>
              <a:gdLst>
                <a:gd name="T0" fmla="*/ 0 w 332"/>
                <a:gd name="T1" fmla="*/ 0 h 88"/>
                <a:gd name="T2" fmla="*/ 324 w 332"/>
                <a:gd name="T3" fmla="*/ 87 h 88"/>
                <a:gd name="T4" fmla="*/ 331 w 332"/>
                <a:gd name="T5" fmla="*/ 87 h 88"/>
                <a:gd name="T6" fmla="*/ 10 w 332"/>
                <a:gd name="T7" fmla="*/ 0 h 88"/>
                <a:gd name="T8" fmla="*/ 0 w 332"/>
                <a:gd name="T9" fmla="*/ 0 h 88"/>
                <a:gd name="T10" fmla="*/ 0 60000 65536"/>
                <a:gd name="T11" fmla="*/ 0 60000 65536"/>
                <a:gd name="T12" fmla="*/ 0 60000 65536"/>
                <a:gd name="T13" fmla="*/ 0 60000 65536"/>
                <a:gd name="T14" fmla="*/ 0 60000 65536"/>
                <a:gd name="T15" fmla="*/ 0 w 332"/>
                <a:gd name="T16" fmla="*/ 0 h 88"/>
                <a:gd name="T17" fmla="*/ 332 w 332"/>
                <a:gd name="T18" fmla="*/ 88 h 88"/>
              </a:gdLst>
              <a:ahLst/>
              <a:cxnLst>
                <a:cxn ang="T10">
                  <a:pos x="T0" y="T1"/>
                </a:cxn>
                <a:cxn ang="T11">
                  <a:pos x="T2" y="T3"/>
                </a:cxn>
                <a:cxn ang="T12">
                  <a:pos x="T4" y="T5"/>
                </a:cxn>
                <a:cxn ang="T13">
                  <a:pos x="T6" y="T7"/>
                </a:cxn>
                <a:cxn ang="T14">
                  <a:pos x="T8" y="T9"/>
                </a:cxn>
              </a:cxnLst>
              <a:rect l="T15" t="T16" r="T17" b="T18"/>
              <a:pathLst>
                <a:path w="332" h="88">
                  <a:moveTo>
                    <a:pt x="0" y="0"/>
                  </a:moveTo>
                  <a:lnTo>
                    <a:pt x="324" y="87"/>
                  </a:lnTo>
                  <a:lnTo>
                    <a:pt x="331" y="87"/>
                  </a:lnTo>
                  <a:lnTo>
                    <a:pt x="1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3" name="Freeform 204"/>
            <p:cNvSpPr>
              <a:spLocks/>
            </p:cNvSpPr>
            <p:nvPr/>
          </p:nvSpPr>
          <p:spPr bwMode="auto">
            <a:xfrm>
              <a:off x="3977" y="3696"/>
              <a:ext cx="333" cy="98"/>
            </a:xfrm>
            <a:custGeom>
              <a:avLst/>
              <a:gdLst>
                <a:gd name="T0" fmla="*/ 0 w 333"/>
                <a:gd name="T1" fmla="*/ 0 h 98"/>
                <a:gd name="T2" fmla="*/ 326 w 333"/>
                <a:gd name="T3" fmla="*/ 97 h 98"/>
                <a:gd name="T4" fmla="*/ 332 w 333"/>
                <a:gd name="T5" fmla="*/ 95 h 98"/>
                <a:gd name="T6" fmla="*/ 9 w 333"/>
                <a:gd name="T7" fmla="*/ 0 h 98"/>
                <a:gd name="T8" fmla="*/ 0 w 333"/>
                <a:gd name="T9" fmla="*/ 0 h 98"/>
                <a:gd name="T10" fmla="*/ 0 60000 65536"/>
                <a:gd name="T11" fmla="*/ 0 60000 65536"/>
                <a:gd name="T12" fmla="*/ 0 60000 65536"/>
                <a:gd name="T13" fmla="*/ 0 60000 65536"/>
                <a:gd name="T14" fmla="*/ 0 60000 65536"/>
                <a:gd name="T15" fmla="*/ 0 w 333"/>
                <a:gd name="T16" fmla="*/ 0 h 98"/>
                <a:gd name="T17" fmla="*/ 333 w 333"/>
                <a:gd name="T18" fmla="*/ 98 h 98"/>
              </a:gdLst>
              <a:ahLst/>
              <a:cxnLst>
                <a:cxn ang="T10">
                  <a:pos x="T0" y="T1"/>
                </a:cxn>
                <a:cxn ang="T11">
                  <a:pos x="T2" y="T3"/>
                </a:cxn>
                <a:cxn ang="T12">
                  <a:pos x="T4" y="T5"/>
                </a:cxn>
                <a:cxn ang="T13">
                  <a:pos x="T6" y="T7"/>
                </a:cxn>
                <a:cxn ang="T14">
                  <a:pos x="T8" y="T9"/>
                </a:cxn>
              </a:cxnLst>
              <a:rect l="T15" t="T16" r="T17" b="T18"/>
              <a:pathLst>
                <a:path w="333" h="98">
                  <a:moveTo>
                    <a:pt x="0" y="0"/>
                  </a:moveTo>
                  <a:lnTo>
                    <a:pt x="326" y="97"/>
                  </a:lnTo>
                  <a:lnTo>
                    <a:pt x="332" y="95"/>
                  </a:lnTo>
                  <a:lnTo>
                    <a:pt x="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04" name="Group 212"/>
          <p:cNvGrpSpPr>
            <a:grpSpLocks/>
          </p:cNvGrpSpPr>
          <p:nvPr/>
        </p:nvGrpSpPr>
        <p:grpSpPr bwMode="auto">
          <a:xfrm>
            <a:off x="8332788" y="5399088"/>
            <a:ext cx="646112" cy="903287"/>
            <a:chOff x="4191" y="3202"/>
            <a:chExt cx="407" cy="569"/>
          </a:xfrm>
        </p:grpSpPr>
        <p:sp>
          <p:nvSpPr>
            <p:cNvPr id="205" name="Rectangle 206"/>
            <p:cNvSpPr>
              <a:spLocks noChangeArrowheads="1"/>
            </p:cNvSpPr>
            <p:nvPr/>
          </p:nvSpPr>
          <p:spPr bwMode="auto">
            <a:xfrm>
              <a:off x="4217" y="3221"/>
              <a:ext cx="381" cy="550"/>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06" name="Rectangle 207"/>
            <p:cNvSpPr>
              <a:spLocks noChangeArrowheads="1"/>
            </p:cNvSpPr>
            <p:nvPr/>
          </p:nvSpPr>
          <p:spPr bwMode="auto">
            <a:xfrm>
              <a:off x="4194" y="3202"/>
              <a:ext cx="381" cy="550"/>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07" name="Line 208"/>
            <p:cNvSpPr>
              <a:spLocks noChangeShapeType="1"/>
            </p:cNvSpPr>
            <p:nvPr/>
          </p:nvSpPr>
          <p:spPr bwMode="auto">
            <a:xfrm>
              <a:off x="4193" y="3317"/>
              <a:ext cx="383"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8" name="Line 209"/>
            <p:cNvSpPr>
              <a:spLocks noChangeShapeType="1"/>
            </p:cNvSpPr>
            <p:nvPr/>
          </p:nvSpPr>
          <p:spPr bwMode="auto">
            <a:xfrm>
              <a:off x="4198" y="3438"/>
              <a:ext cx="38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9" name="Line 210"/>
            <p:cNvSpPr>
              <a:spLocks noChangeShapeType="1"/>
            </p:cNvSpPr>
            <p:nvPr/>
          </p:nvSpPr>
          <p:spPr bwMode="auto">
            <a:xfrm>
              <a:off x="4192" y="3550"/>
              <a:ext cx="38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0" name="Line 211"/>
            <p:cNvSpPr>
              <a:spLocks noChangeShapeType="1"/>
            </p:cNvSpPr>
            <p:nvPr/>
          </p:nvSpPr>
          <p:spPr bwMode="auto">
            <a:xfrm>
              <a:off x="4191" y="3651"/>
              <a:ext cx="38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11" name="Line 213"/>
          <p:cNvSpPr>
            <a:spLocks noChangeShapeType="1"/>
          </p:cNvSpPr>
          <p:nvPr/>
        </p:nvSpPr>
        <p:spPr bwMode="auto">
          <a:xfrm flipH="1">
            <a:off x="5429250" y="3151188"/>
            <a:ext cx="295275" cy="104775"/>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2" name="Rectangle 214"/>
          <p:cNvSpPr>
            <a:spLocks noChangeArrowheads="1"/>
          </p:cNvSpPr>
          <p:nvPr/>
        </p:nvSpPr>
        <p:spPr bwMode="auto">
          <a:xfrm>
            <a:off x="8461375" y="2851150"/>
            <a:ext cx="481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400" b="1">
                <a:latin typeface="Symbol" panose="05050102010706020507" pitchFamily="18" charset="2"/>
                <a:ea typeface="宋体" panose="02010600030101010101" pitchFamily="2" charset="-122"/>
              </a:rPr>
              <a:t>l</a:t>
            </a:r>
            <a:r>
              <a:rPr lang="en-US" altLang="zh-CN" sz="1400" b="1" baseline="-25000">
                <a:latin typeface="Arial" panose="020B0604020202020204" pitchFamily="34" charset="0"/>
                <a:ea typeface="宋体" panose="02010600030101010101" pitchFamily="2" charset="-122"/>
              </a:rPr>
              <a:t>out</a:t>
            </a:r>
          </a:p>
        </p:txBody>
      </p:sp>
      <p:sp>
        <p:nvSpPr>
          <p:cNvPr id="213" name="Line 215"/>
          <p:cNvSpPr>
            <a:spLocks noChangeShapeType="1"/>
          </p:cNvSpPr>
          <p:nvPr/>
        </p:nvSpPr>
        <p:spPr bwMode="auto">
          <a:xfrm>
            <a:off x="8829675" y="3198813"/>
            <a:ext cx="200025" cy="219075"/>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4" name="Line 216"/>
          <p:cNvSpPr>
            <a:spLocks noChangeShapeType="1"/>
          </p:cNvSpPr>
          <p:nvPr/>
        </p:nvSpPr>
        <p:spPr bwMode="auto">
          <a:xfrm flipH="1">
            <a:off x="7137400" y="4262438"/>
            <a:ext cx="247650" cy="238125"/>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215" name="Group 239"/>
          <p:cNvGrpSpPr>
            <a:grpSpLocks/>
          </p:cNvGrpSpPr>
          <p:nvPr/>
        </p:nvGrpSpPr>
        <p:grpSpPr bwMode="auto">
          <a:xfrm>
            <a:off x="6221413" y="4405313"/>
            <a:ext cx="1073150" cy="422275"/>
            <a:chOff x="2861" y="2576"/>
            <a:chExt cx="676" cy="266"/>
          </a:xfrm>
        </p:grpSpPr>
        <p:sp>
          <p:nvSpPr>
            <p:cNvPr id="216" name="Oval 217"/>
            <p:cNvSpPr>
              <a:spLocks noChangeArrowheads="1"/>
            </p:cNvSpPr>
            <p:nvPr/>
          </p:nvSpPr>
          <p:spPr bwMode="auto">
            <a:xfrm>
              <a:off x="2867" y="2694"/>
              <a:ext cx="670" cy="148"/>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17" name="Line 218"/>
            <p:cNvSpPr>
              <a:spLocks noChangeShapeType="1"/>
            </p:cNvSpPr>
            <p:nvPr/>
          </p:nvSpPr>
          <p:spPr bwMode="auto">
            <a:xfrm>
              <a:off x="2867" y="2682"/>
              <a:ext cx="1" cy="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 name="Line 219"/>
            <p:cNvSpPr>
              <a:spLocks noChangeShapeType="1"/>
            </p:cNvSpPr>
            <p:nvPr/>
          </p:nvSpPr>
          <p:spPr bwMode="auto">
            <a:xfrm>
              <a:off x="3537" y="2682"/>
              <a:ext cx="0" cy="91"/>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9" name="Rectangle 220"/>
            <p:cNvSpPr>
              <a:spLocks noChangeArrowheads="1"/>
            </p:cNvSpPr>
            <p:nvPr/>
          </p:nvSpPr>
          <p:spPr bwMode="auto">
            <a:xfrm>
              <a:off x="2867" y="2682"/>
              <a:ext cx="159" cy="9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20" name="Rectangle 221"/>
            <p:cNvSpPr>
              <a:spLocks noChangeArrowheads="1"/>
            </p:cNvSpPr>
            <p:nvPr/>
          </p:nvSpPr>
          <p:spPr bwMode="auto">
            <a:xfrm>
              <a:off x="3334" y="2676"/>
              <a:ext cx="203" cy="9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21" name="Oval 222"/>
            <p:cNvSpPr>
              <a:spLocks noChangeArrowheads="1"/>
            </p:cNvSpPr>
            <p:nvPr/>
          </p:nvSpPr>
          <p:spPr bwMode="auto">
            <a:xfrm>
              <a:off x="2861" y="2576"/>
              <a:ext cx="669" cy="172"/>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222" name="Group 226"/>
            <p:cNvGrpSpPr>
              <a:grpSpLocks/>
            </p:cNvGrpSpPr>
            <p:nvPr/>
          </p:nvGrpSpPr>
          <p:grpSpPr bwMode="auto">
            <a:xfrm>
              <a:off x="3023" y="2614"/>
              <a:ext cx="331" cy="100"/>
              <a:chOff x="3023" y="2614"/>
              <a:chExt cx="331" cy="100"/>
            </a:xfrm>
          </p:grpSpPr>
          <p:sp>
            <p:nvSpPr>
              <p:cNvPr id="235" name="Line 223"/>
              <p:cNvSpPr>
                <a:spLocks noChangeShapeType="1"/>
              </p:cNvSpPr>
              <p:nvPr/>
            </p:nvSpPr>
            <p:spPr bwMode="auto">
              <a:xfrm flipV="1">
                <a:off x="3023" y="2614"/>
                <a:ext cx="118" cy="2"/>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6" name="Line 224"/>
              <p:cNvSpPr>
                <a:spLocks noChangeShapeType="1"/>
              </p:cNvSpPr>
              <p:nvPr/>
            </p:nvSpPr>
            <p:spPr bwMode="auto">
              <a:xfrm>
                <a:off x="3250" y="2714"/>
                <a:ext cx="104" cy="0"/>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7" name="Line 225"/>
              <p:cNvSpPr>
                <a:spLocks noChangeShapeType="1"/>
              </p:cNvSpPr>
              <p:nvPr/>
            </p:nvSpPr>
            <p:spPr bwMode="auto">
              <a:xfrm>
                <a:off x="3132" y="2616"/>
                <a:ext cx="123" cy="98"/>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3" name="Group 230"/>
            <p:cNvGrpSpPr>
              <a:grpSpLocks/>
            </p:cNvGrpSpPr>
            <p:nvPr/>
          </p:nvGrpSpPr>
          <p:grpSpPr bwMode="auto">
            <a:xfrm>
              <a:off x="3023" y="2611"/>
              <a:ext cx="331" cy="102"/>
              <a:chOff x="3023" y="2611"/>
              <a:chExt cx="331" cy="102"/>
            </a:xfrm>
          </p:grpSpPr>
          <p:sp>
            <p:nvSpPr>
              <p:cNvPr id="232" name="Line 227"/>
              <p:cNvSpPr>
                <a:spLocks noChangeShapeType="1"/>
              </p:cNvSpPr>
              <p:nvPr/>
            </p:nvSpPr>
            <p:spPr bwMode="auto">
              <a:xfrm>
                <a:off x="3023" y="2711"/>
                <a:ext cx="118" cy="2"/>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3" name="Line 228"/>
              <p:cNvSpPr>
                <a:spLocks noChangeShapeType="1"/>
              </p:cNvSpPr>
              <p:nvPr/>
            </p:nvSpPr>
            <p:spPr bwMode="auto">
              <a:xfrm>
                <a:off x="3250" y="2612"/>
                <a:ext cx="104" cy="0"/>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4" name="Line 229"/>
              <p:cNvSpPr>
                <a:spLocks noChangeShapeType="1"/>
              </p:cNvSpPr>
              <p:nvPr/>
            </p:nvSpPr>
            <p:spPr bwMode="auto">
              <a:xfrm flipV="1">
                <a:off x="3131" y="2611"/>
                <a:ext cx="123" cy="99"/>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4" name="Group 238"/>
            <p:cNvGrpSpPr>
              <a:grpSpLocks/>
            </p:cNvGrpSpPr>
            <p:nvPr/>
          </p:nvGrpSpPr>
          <p:grpSpPr bwMode="auto">
            <a:xfrm>
              <a:off x="3275" y="2639"/>
              <a:ext cx="196" cy="154"/>
              <a:chOff x="3275" y="2639"/>
              <a:chExt cx="196" cy="154"/>
            </a:xfrm>
          </p:grpSpPr>
          <p:sp>
            <p:nvSpPr>
              <p:cNvPr id="225" name="Rectangle 231"/>
              <p:cNvSpPr>
                <a:spLocks noChangeArrowheads="1"/>
              </p:cNvSpPr>
              <p:nvPr/>
            </p:nvSpPr>
            <p:spPr bwMode="auto">
              <a:xfrm>
                <a:off x="3275" y="2639"/>
                <a:ext cx="196" cy="154"/>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26" name="Line 232"/>
              <p:cNvSpPr>
                <a:spLocks noChangeShapeType="1"/>
              </p:cNvSpPr>
              <p:nvPr/>
            </p:nvSpPr>
            <p:spPr bwMode="auto">
              <a:xfrm>
                <a:off x="3442" y="2671"/>
                <a:ext cx="0"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7" name="Line 233"/>
              <p:cNvSpPr>
                <a:spLocks noChangeShapeType="1"/>
              </p:cNvSpPr>
              <p:nvPr/>
            </p:nvSpPr>
            <p:spPr bwMode="auto">
              <a:xfrm>
                <a:off x="3415" y="2671"/>
                <a:ext cx="0"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8" name="Line 234"/>
              <p:cNvSpPr>
                <a:spLocks noChangeShapeType="1"/>
              </p:cNvSpPr>
              <p:nvPr/>
            </p:nvSpPr>
            <p:spPr bwMode="auto">
              <a:xfrm>
                <a:off x="3388" y="2671"/>
                <a:ext cx="0"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9" name="Line 235"/>
              <p:cNvSpPr>
                <a:spLocks noChangeShapeType="1"/>
              </p:cNvSpPr>
              <p:nvPr/>
            </p:nvSpPr>
            <p:spPr bwMode="auto">
              <a:xfrm>
                <a:off x="3361" y="2668"/>
                <a:ext cx="0"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0" name="Line 236"/>
              <p:cNvSpPr>
                <a:spLocks noChangeShapeType="1"/>
              </p:cNvSpPr>
              <p:nvPr/>
            </p:nvSpPr>
            <p:spPr bwMode="auto">
              <a:xfrm>
                <a:off x="3334" y="2668"/>
                <a:ext cx="0"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1" name="Line 237"/>
              <p:cNvSpPr>
                <a:spLocks noChangeShapeType="1"/>
              </p:cNvSpPr>
              <p:nvPr/>
            </p:nvSpPr>
            <p:spPr bwMode="auto">
              <a:xfrm>
                <a:off x="3306" y="2668"/>
                <a:ext cx="1"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238" name="Line 240"/>
          <p:cNvSpPr>
            <a:spLocks noChangeShapeType="1"/>
          </p:cNvSpPr>
          <p:nvPr/>
        </p:nvSpPr>
        <p:spPr bwMode="auto">
          <a:xfrm>
            <a:off x="7353300" y="3570288"/>
            <a:ext cx="276225" cy="1587"/>
          </a:xfrm>
          <a:prstGeom prst="line">
            <a:avLst/>
          </a:prstGeom>
          <a:noFill/>
          <a:ln w="254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39" name="Group 243"/>
          <p:cNvGrpSpPr>
            <a:grpSpLocks/>
          </p:cNvGrpSpPr>
          <p:nvPr/>
        </p:nvGrpSpPr>
        <p:grpSpPr bwMode="auto">
          <a:xfrm>
            <a:off x="5307013" y="3248025"/>
            <a:ext cx="87312" cy="268288"/>
            <a:chOff x="2285" y="1847"/>
            <a:chExt cx="55" cy="169"/>
          </a:xfrm>
        </p:grpSpPr>
        <p:sp>
          <p:nvSpPr>
            <p:cNvPr id="240" name="Oval 241"/>
            <p:cNvSpPr>
              <a:spLocks noChangeArrowheads="1"/>
            </p:cNvSpPr>
            <p:nvPr/>
          </p:nvSpPr>
          <p:spPr bwMode="auto">
            <a:xfrm>
              <a:off x="2285" y="1847"/>
              <a:ext cx="55" cy="55"/>
            </a:xfrm>
            <a:prstGeom prst="ellipse">
              <a:avLst/>
            </a:prstGeom>
            <a:solidFill>
              <a:srgbClr val="FF0000"/>
            </a:solidFill>
            <a:ln w="12700">
              <a:solidFill>
                <a:srgbClr val="FF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41" name="Oval 242"/>
            <p:cNvSpPr>
              <a:spLocks noChangeArrowheads="1"/>
            </p:cNvSpPr>
            <p:nvPr/>
          </p:nvSpPr>
          <p:spPr bwMode="auto">
            <a:xfrm>
              <a:off x="2285" y="1961"/>
              <a:ext cx="55" cy="55"/>
            </a:xfrm>
            <a:prstGeom prst="ellipse">
              <a:avLst/>
            </a:prstGeom>
            <a:solidFill>
              <a:srgbClr val="FF0000"/>
            </a:solidFill>
            <a:ln w="12700">
              <a:solidFill>
                <a:srgbClr val="FF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
        <p:nvSpPr>
          <p:cNvPr id="242" name="Line 244"/>
          <p:cNvSpPr>
            <a:spLocks noChangeShapeType="1"/>
          </p:cNvSpPr>
          <p:nvPr/>
        </p:nvSpPr>
        <p:spPr bwMode="auto">
          <a:xfrm flipH="1">
            <a:off x="5438775" y="3417888"/>
            <a:ext cx="304800" cy="3810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43" name="Oval 245"/>
          <p:cNvSpPr>
            <a:spLocks noChangeArrowheads="1"/>
          </p:cNvSpPr>
          <p:nvPr/>
        </p:nvSpPr>
        <p:spPr bwMode="auto">
          <a:xfrm>
            <a:off x="6915150" y="5316538"/>
            <a:ext cx="1065213" cy="234950"/>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44" name="Line 246"/>
          <p:cNvSpPr>
            <a:spLocks noChangeShapeType="1"/>
          </p:cNvSpPr>
          <p:nvPr/>
        </p:nvSpPr>
        <p:spPr bwMode="auto">
          <a:xfrm>
            <a:off x="6915150" y="5297488"/>
            <a:ext cx="1588" cy="1460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 name="Line 247"/>
          <p:cNvSpPr>
            <a:spLocks noChangeShapeType="1"/>
          </p:cNvSpPr>
          <p:nvPr/>
        </p:nvSpPr>
        <p:spPr bwMode="auto">
          <a:xfrm>
            <a:off x="7980363" y="5297488"/>
            <a:ext cx="0" cy="146050"/>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6" name="Rectangle 248"/>
          <p:cNvSpPr>
            <a:spLocks noChangeArrowheads="1"/>
          </p:cNvSpPr>
          <p:nvPr/>
        </p:nvSpPr>
        <p:spPr bwMode="auto">
          <a:xfrm>
            <a:off x="6915150" y="5297488"/>
            <a:ext cx="252413"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47" name="Rectangle 249"/>
          <p:cNvSpPr>
            <a:spLocks noChangeArrowheads="1"/>
          </p:cNvSpPr>
          <p:nvPr/>
        </p:nvSpPr>
        <p:spPr bwMode="auto">
          <a:xfrm>
            <a:off x="7658100" y="5287963"/>
            <a:ext cx="322263"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48" name="Oval 250"/>
          <p:cNvSpPr>
            <a:spLocks noChangeArrowheads="1"/>
          </p:cNvSpPr>
          <p:nvPr/>
        </p:nvSpPr>
        <p:spPr bwMode="auto">
          <a:xfrm>
            <a:off x="6896100" y="5129213"/>
            <a:ext cx="1063625" cy="273050"/>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249" name="Group 254"/>
          <p:cNvGrpSpPr>
            <a:grpSpLocks/>
          </p:cNvGrpSpPr>
          <p:nvPr/>
        </p:nvGrpSpPr>
        <p:grpSpPr bwMode="auto">
          <a:xfrm>
            <a:off x="7161213" y="5189538"/>
            <a:ext cx="528637" cy="158750"/>
            <a:chOff x="3453" y="3070"/>
            <a:chExt cx="333" cy="100"/>
          </a:xfrm>
        </p:grpSpPr>
        <p:sp>
          <p:nvSpPr>
            <p:cNvPr id="250" name="Line 251"/>
            <p:cNvSpPr>
              <a:spLocks noChangeShapeType="1"/>
            </p:cNvSpPr>
            <p:nvPr/>
          </p:nvSpPr>
          <p:spPr bwMode="auto">
            <a:xfrm flipV="1">
              <a:off x="3453" y="3070"/>
              <a:ext cx="119" cy="2"/>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1" name="Line 252"/>
            <p:cNvSpPr>
              <a:spLocks noChangeShapeType="1"/>
            </p:cNvSpPr>
            <p:nvPr/>
          </p:nvSpPr>
          <p:spPr bwMode="auto">
            <a:xfrm>
              <a:off x="3682" y="3170"/>
              <a:ext cx="104" cy="0"/>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2" name="Line 253"/>
            <p:cNvSpPr>
              <a:spLocks noChangeShapeType="1"/>
            </p:cNvSpPr>
            <p:nvPr/>
          </p:nvSpPr>
          <p:spPr bwMode="auto">
            <a:xfrm>
              <a:off x="3563" y="3072"/>
              <a:ext cx="123" cy="98"/>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53" name="Group 258"/>
          <p:cNvGrpSpPr>
            <a:grpSpLocks/>
          </p:cNvGrpSpPr>
          <p:nvPr/>
        </p:nvGrpSpPr>
        <p:grpSpPr bwMode="auto">
          <a:xfrm>
            <a:off x="7162800" y="5184775"/>
            <a:ext cx="527050" cy="161925"/>
            <a:chOff x="3454" y="3067"/>
            <a:chExt cx="332" cy="102"/>
          </a:xfrm>
        </p:grpSpPr>
        <p:sp>
          <p:nvSpPr>
            <p:cNvPr id="254" name="Line 255"/>
            <p:cNvSpPr>
              <a:spLocks noChangeShapeType="1"/>
            </p:cNvSpPr>
            <p:nvPr/>
          </p:nvSpPr>
          <p:spPr bwMode="auto">
            <a:xfrm>
              <a:off x="3454" y="3167"/>
              <a:ext cx="119" cy="2"/>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5" name="Line 256"/>
            <p:cNvSpPr>
              <a:spLocks noChangeShapeType="1"/>
            </p:cNvSpPr>
            <p:nvPr/>
          </p:nvSpPr>
          <p:spPr bwMode="auto">
            <a:xfrm>
              <a:off x="3682" y="3068"/>
              <a:ext cx="104" cy="0"/>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 name="Line 257"/>
            <p:cNvSpPr>
              <a:spLocks noChangeShapeType="1"/>
            </p:cNvSpPr>
            <p:nvPr/>
          </p:nvSpPr>
          <p:spPr bwMode="auto">
            <a:xfrm flipV="1">
              <a:off x="3562" y="3067"/>
              <a:ext cx="123" cy="99"/>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57" name="Group 266"/>
          <p:cNvGrpSpPr>
            <a:grpSpLocks/>
          </p:cNvGrpSpPr>
          <p:nvPr/>
        </p:nvGrpSpPr>
        <p:grpSpPr bwMode="auto">
          <a:xfrm>
            <a:off x="7186613" y="5278438"/>
            <a:ext cx="261937" cy="319087"/>
            <a:chOff x="3469" y="3126"/>
            <a:chExt cx="165" cy="201"/>
          </a:xfrm>
        </p:grpSpPr>
        <p:sp>
          <p:nvSpPr>
            <p:cNvPr id="258" name="Rectangle 259"/>
            <p:cNvSpPr>
              <a:spLocks noChangeArrowheads="1"/>
            </p:cNvSpPr>
            <p:nvPr/>
          </p:nvSpPr>
          <p:spPr bwMode="auto">
            <a:xfrm rot="7800000">
              <a:off x="3455" y="3152"/>
              <a:ext cx="201" cy="149"/>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59" name="Line 260"/>
            <p:cNvSpPr>
              <a:spLocks noChangeShapeType="1"/>
            </p:cNvSpPr>
            <p:nvPr/>
          </p:nvSpPr>
          <p:spPr bwMode="auto">
            <a:xfrm flipH="1" flipV="1">
              <a:off x="3469" y="3248"/>
              <a:ext cx="72" cy="5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0" name="Line 261"/>
            <p:cNvSpPr>
              <a:spLocks noChangeShapeType="1"/>
            </p:cNvSpPr>
            <p:nvPr/>
          </p:nvSpPr>
          <p:spPr bwMode="auto">
            <a:xfrm flipH="1" flipV="1">
              <a:off x="3487" y="3227"/>
              <a:ext cx="72" cy="5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1" name="Line 262"/>
            <p:cNvSpPr>
              <a:spLocks noChangeShapeType="1"/>
            </p:cNvSpPr>
            <p:nvPr/>
          </p:nvSpPr>
          <p:spPr bwMode="auto">
            <a:xfrm flipH="1" flipV="1">
              <a:off x="3507" y="3205"/>
              <a:ext cx="71" cy="6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2" name="Line 263"/>
            <p:cNvSpPr>
              <a:spLocks noChangeShapeType="1"/>
            </p:cNvSpPr>
            <p:nvPr/>
          </p:nvSpPr>
          <p:spPr bwMode="auto">
            <a:xfrm flipH="1" flipV="1">
              <a:off x="3528" y="3186"/>
              <a:ext cx="71" cy="6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3" name="Line 264"/>
            <p:cNvSpPr>
              <a:spLocks noChangeShapeType="1"/>
            </p:cNvSpPr>
            <p:nvPr/>
          </p:nvSpPr>
          <p:spPr bwMode="auto">
            <a:xfrm flipH="1" flipV="1">
              <a:off x="3544" y="3166"/>
              <a:ext cx="72" cy="5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4" name="Line 265"/>
            <p:cNvSpPr>
              <a:spLocks noChangeShapeType="1"/>
            </p:cNvSpPr>
            <p:nvPr/>
          </p:nvSpPr>
          <p:spPr bwMode="auto">
            <a:xfrm flipH="1" flipV="1">
              <a:off x="3562" y="3145"/>
              <a:ext cx="72" cy="5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65" name="Line 267"/>
          <p:cNvSpPr>
            <a:spLocks noChangeShapeType="1"/>
          </p:cNvSpPr>
          <p:nvPr/>
        </p:nvSpPr>
        <p:spPr bwMode="auto">
          <a:xfrm flipH="1" flipV="1">
            <a:off x="5980113" y="6180138"/>
            <a:ext cx="1981200" cy="190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 name="Line 268"/>
          <p:cNvSpPr>
            <a:spLocks noChangeShapeType="1"/>
          </p:cNvSpPr>
          <p:nvPr/>
        </p:nvSpPr>
        <p:spPr bwMode="auto">
          <a:xfrm flipH="1">
            <a:off x="6599238" y="5532438"/>
            <a:ext cx="620712" cy="65722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7" name="Freeform 269"/>
          <p:cNvSpPr>
            <a:spLocks/>
          </p:cNvSpPr>
          <p:nvPr/>
        </p:nvSpPr>
        <p:spPr bwMode="auto">
          <a:xfrm>
            <a:off x="5351463" y="3284538"/>
            <a:ext cx="3306762" cy="2859087"/>
          </a:xfrm>
          <a:custGeom>
            <a:avLst/>
            <a:gdLst>
              <a:gd name="T0" fmla="*/ 0 w 2083"/>
              <a:gd name="T1" fmla="*/ 0 h 1801"/>
              <a:gd name="T2" fmla="*/ 0 w 2083"/>
              <a:gd name="T3" fmla="*/ 2147483646 h 1801"/>
              <a:gd name="T4" fmla="*/ 2147483646 w 2083"/>
              <a:gd name="T5" fmla="*/ 2147483646 h 1801"/>
              <a:gd name="T6" fmla="*/ 2147483646 w 2083"/>
              <a:gd name="T7" fmla="*/ 2147483646 h 1801"/>
              <a:gd name="T8" fmla="*/ 2147483646 w 2083"/>
              <a:gd name="T9" fmla="*/ 2147483646 h 1801"/>
              <a:gd name="T10" fmla="*/ 2147483646 w 2083"/>
              <a:gd name="T11" fmla="*/ 2147483646 h 1801"/>
              <a:gd name="T12" fmla="*/ 2147483646 w 2083"/>
              <a:gd name="T13" fmla="*/ 2147483646 h 1801"/>
              <a:gd name="T14" fmla="*/ 2147483646 w 2083"/>
              <a:gd name="T15" fmla="*/ 2147483646 h 1801"/>
              <a:gd name="T16" fmla="*/ 0 60000 65536"/>
              <a:gd name="T17" fmla="*/ 0 60000 65536"/>
              <a:gd name="T18" fmla="*/ 0 60000 65536"/>
              <a:gd name="T19" fmla="*/ 0 60000 65536"/>
              <a:gd name="T20" fmla="*/ 0 60000 65536"/>
              <a:gd name="T21" fmla="*/ 0 60000 65536"/>
              <a:gd name="T22" fmla="*/ 0 60000 65536"/>
              <a:gd name="T23" fmla="*/ 0 60000 65536"/>
              <a:gd name="T24" fmla="*/ 0 w 2083"/>
              <a:gd name="T25" fmla="*/ 0 h 1801"/>
              <a:gd name="T26" fmla="*/ 2083 w 2083"/>
              <a:gd name="T27" fmla="*/ 1801 h 1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83" h="1801">
                <a:moveTo>
                  <a:pt x="0" y="0"/>
                </a:moveTo>
                <a:lnTo>
                  <a:pt x="0" y="528"/>
                </a:lnTo>
                <a:lnTo>
                  <a:pt x="492" y="540"/>
                </a:lnTo>
                <a:lnTo>
                  <a:pt x="198" y="816"/>
                </a:lnTo>
                <a:lnTo>
                  <a:pt x="1806" y="846"/>
                </a:lnTo>
                <a:lnTo>
                  <a:pt x="888" y="1800"/>
                </a:lnTo>
                <a:lnTo>
                  <a:pt x="2082" y="1800"/>
                </a:lnTo>
                <a:lnTo>
                  <a:pt x="2082" y="1362"/>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 name="Oval 270"/>
          <p:cNvSpPr>
            <a:spLocks noChangeArrowheads="1"/>
          </p:cNvSpPr>
          <p:nvPr/>
        </p:nvSpPr>
        <p:spPr bwMode="auto">
          <a:xfrm>
            <a:off x="5154613" y="6116638"/>
            <a:ext cx="1062037" cy="234950"/>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69" name="Line 271"/>
          <p:cNvSpPr>
            <a:spLocks noChangeShapeType="1"/>
          </p:cNvSpPr>
          <p:nvPr/>
        </p:nvSpPr>
        <p:spPr bwMode="auto">
          <a:xfrm>
            <a:off x="5154613" y="6097588"/>
            <a:ext cx="0" cy="1444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0" name="Line 272"/>
          <p:cNvSpPr>
            <a:spLocks noChangeShapeType="1"/>
          </p:cNvSpPr>
          <p:nvPr/>
        </p:nvSpPr>
        <p:spPr bwMode="auto">
          <a:xfrm>
            <a:off x="6216650" y="6097588"/>
            <a:ext cx="1588" cy="144462"/>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1" name="Rectangle 273"/>
          <p:cNvSpPr>
            <a:spLocks noChangeArrowheads="1"/>
          </p:cNvSpPr>
          <p:nvPr/>
        </p:nvSpPr>
        <p:spPr bwMode="auto">
          <a:xfrm>
            <a:off x="5154613" y="6097588"/>
            <a:ext cx="250825"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72" name="Rectangle 274"/>
          <p:cNvSpPr>
            <a:spLocks noChangeArrowheads="1"/>
          </p:cNvSpPr>
          <p:nvPr/>
        </p:nvSpPr>
        <p:spPr bwMode="auto">
          <a:xfrm>
            <a:off x="5894388" y="6088063"/>
            <a:ext cx="322262"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73" name="Oval 275"/>
          <p:cNvSpPr>
            <a:spLocks noChangeArrowheads="1"/>
          </p:cNvSpPr>
          <p:nvPr/>
        </p:nvSpPr>
        <p:spPr bwMode="auto">
          <a:xfrm>
            <a:off x="5143500" y="5929313"/>
            <a:ext cx="1063625" cy="273050"/>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274" name="Group 279"/>
          <p:cNvGrpSpPr>
            <a:grpSpLocks/>
          </p:cNvGrpSpPr>
          <p:nvPr/>
        </p:nvGrpSpPr>
        <p:grpSpPr bwMode="auto">
          <a:xfrm>
            <a:off x="5400675" y="5989638"/>
            <a:ext cx="525463" cy="158750"/>
            <a:chOff x="2344" y="3574"/>
            <a:chExt cx="331" cy="100"/>
          </a:xfrm>
        </p:grpSpPr>
        <p:sp>
          <p:nvSpPr>
            <p:cNvPr id="275" name="Line 276"/>
            <p:cNvSpPr>
              <a:spLocks noChangeShapeType="1"/>
            </p:cNvSpPr>
            <p:nvPr/>
          </p:nvSpPr>
          <p:spPr bwMode="auto">
            <a:xfrm flipV="1">
              <a:off x="2344" y="3574"/>
              <a:ext cx="118" cy="2"/>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 name="Line 277"/>
            <p:cNvSpPr>
              <a:spLocks noChangeShapeType="1"/>
            </p:cNvSpPr>
            <p:nvPr/>
          </p:nvSpPr>
          <p:spPr bwMode="auto">
            <a:xfrm>
              <a:off x="2571" y="3674"/>
              <a:ext cx="104" cy="0"/>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7" name="Line 278"/>
            <p:cNvSpPr>
              <a:spLocks noChangeShapeType="1"/>
            </p:cNvSpPr>
            <p:nvPr/>
          </p:nvSpPr>
          <p:spPr bwMode="auto">
            <a:xfrm>
              <a:off x="2453" y="3576"/>
              <a:ext cx="123" cy="98"/>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78" name="Group 283"/>
          <p:cNvGrpSpPr>
            <a:grpSpLocks/>
          </p:cNvGrpSpPr>
          <p:nvPr/>
        </p:nvGrpSpPr>
        <p:grpSpPr bwMode="auto">
          <a:xfrm>
            <a:off x="5400675" y="5986463"/>
            <a:ext cx="525463" cy="158750"/>
            <a:chOff x="2344" y="3572"/>
            <a:chExt cx="331" cy="100"/>
          </a:xfrm>
        </p:grpSpPr>
        <p:sp>
          <p:nvSpPr>
            <p:cNvPr id="279" name="Line 280"/>
            <p:cNvSpPr>
              <a:spLocks noChangeShapeType="1"/>
            </p:cNvSpPr>
            <p:nvPr/>
          </p:nvSpPr>
          <p:spPr bwMode="auto">
            <a:xfrm>
              <a:off x="2344" y="3670"/>
              <a:ext cx="118" cy="2"/>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0" name="Line 281"/>
            <p:cNvSpPr>
              <a:spLocks noChangeShapeType="1"/>
            </p:cNvSpPr>
            <p:nvPr/>
          </p:nvSpPr>
          <p:spPr bwMode="auto">
            <a:xfrm>
              <a:off x="2571" y="3572"/>
              <a:ext cx="104" cy="0"/>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1" name="Line 282"/>
            <p:cNvSpPr>
              <a:spLocks noChangeShapeType="1"/>
            </p:cNvSpPr>
            <p:nvPr/>
          </p:nvSpPr>
          <p:spPr bwMode="auto">
            <a:xfrm flipV="1">
              <a:off x="2452" y="3572"/>
              <a:ext cx="123" cy="98"/>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82" name="Group 291"/>
          <p:cNvGrpSpPr>
            <a:grpSpLocks/>
          </p:cNvGrpSpPr>
          <p:nvPr/>
        </p:nvGrpSpPr>
        <p:grpSpPr bwMode="auto">
          <a:xfrm>
            <a:off x="5219700" y="6057900"/>
            <a:ext cx="312738" cy="244475"/>
            <a:chOff x="2230" y="3617"/>
            <a:chExt cx="197" cy="154"/>
          </a:xfrm>
        </p:grpSpPr>
        <p:sp>
          <p:nvSpPr>
            <p:cNvPr id="283" name="Rectangle 284"/>
            <p:cNvSpPr>
              <a:spLocks noChangeArrowheads="1"/>
            </p:cNvSpPr>
            <p:nvPr/>
          </p:nvSpPr>
          <p:spPr bwMode="auto">
            <a:xfrm>
              <a:off x="2230" y="3617"/>
              <a:ext cx="197" cy="154"/>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84" name="Line 285"/>
            <p:cNvSpPr>
              <a:spLocks noChangeShapeType="1"/>
            </p:cNvSpPr>
            <p:nvPr/>
          </p:nvSpPr>
          <p:spPr bwMode="auto">
            <a:xfrm>
              <a:off x="2398" y="3649"/>
              <a:ext cx="0"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5" name="Line 286"/>
            <p:cNvSpPr>
              <a:spLocks noChangeShapeType="1"/>
            </p:cNvSpPr>
            <p:nvPr/>
          </p:nvSpPr>
          <p:spPr bwMode="auto">
            <a:xfrm>
              <a:off x="2371" y="3649"/>
              <a:ext cx="0"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 name="Line 287"/>
            <p:cNvSpPr>
              <a:spLocks noChangeShapeType="1"/>
            </p:cNvSpPr>
            <p:nvPr/>
          </p:nvSpPr>
          <p:spPr bwMode="auto">
            <a:xfrm>
              <a:off x="2343" y="3649"/>
              <a:ext cx="1"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7" name="Line 288"/>
            <p:cNvSpPr>
              <a:spLocks noChangeShapeType="1"/>
            </p:cNvSpPr>
            <p:nvPr/>
          </p:nvSpPr>
          <p:spPr bwMode="auto">
            <a:xfrm>
              <a:off x="2316" y="3646"/>
              <a:ext cx="1"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8" name="Line 289"/>
            <p:cNvSpPr>
              <a:spLocks noChangeShapeType="1"/>
            </p:cNvSpPr>
            <p:nvPr/>
          </p:nvSpPr>
          <p:spPr bwMode="auto">
            <a:xfrm>
              <a:off x="2289" y="3646"/>
              <a:ext cx="1"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9" name="Line 290"/>
            <p:cNvSpPr>
              <a:spLocks noChangeShapeType="1"/>
            </p:cNvSpPr>
            <p:nvPr/>
          </p:nvSpPr>
          <p:spPr bwMode="auto">
            <a:xfrm>
              <a:off x="2261" y="3646"/>
              <a:ext cx="2" cy="9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90" name="Oval 292"/>
          <p:cNvSpPr>
            <a:spLocks noChangeArrowheads="1"/>
          </p:cNvSpPr>
          <p:nvPr/>
        </p:nvSpPr>
        <p:spPr bwMode="auto">
          <a:xfrm>
            <a:off x="4514850" y="5183188"/>
            <a:ext cx="1063625" cy="233362"/>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91" name="Line 293"/>
          <p:cNvSpPr>
            <a:spLocks noChangeShapeType="1"/>
          </p:cNvSpPr>
          <p:nvPr/>
        </p:nvSpPr>
        <p:spPr bwMode="auto">
          <a:xfrm>
            <a:off x="4514850" y="5164138"/>
            <a:ext cx="1588" cy="1444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2" name="Line 294"/>
          <p:cNvSpPr>
            <a:spLocks noChangeShapeType="1"/>
          </p:cNvSpPr>
          <p:nvPr/>
        </p:nvSpPr>
        <p:spPr bwMode="auto">
          <a:xfrm>
            <a:off x="5578475" y="5164138"/>
            <a:ext cx="0" cy="144462"/>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3" name="Rectangle 295"/>
          <p:cNvSpPr>
            <a:spLocks noChangeArrowheads="1"/>
          </p:cNvSpPr>
          <p:nvPr/>
        </p:nvSpPr>
        <p:spPr bwMode="auto">
          <a:xfrm>
            <a:off x="4514850" y="5164138"/>
            <a:ext cx="252413" cy="1412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94" name="Rectangle 296"/>
          <p:cNvSpPr>
            <a:spLocks noChangeArrowheads="1"/>
          </p:cNvSpPr>
          <p:nvPr/>
        </p:nvSpPr>
        <p:spPr bwMode="auto">
          <a:xfrm>
            <a:off x="5256213" y="5154613"/>
            <a:ext cx="322262" cy="1412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95" name="Oval 297"/>
          <p:cNvSpPr>
            <a:spLocks noChangeArrowheads="1"/>
          </p:cNvSpPr>
          <p:nvPr/>
        </p:nvSpPr>
        <p:spPr bwMode="auto">
          <a:xfrm>
            <a:off x="4505325" y="4995863"/>
            <a:ext cx="1063625" cy="273050"/>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296" name="Group 301"/>
          <p:cNvGrpSpPr>
            <a:grpSpLocks/>
          </p:cNvGrpSpPr>
          <p:nvPr/>
        </p:nvGrpSpPr>
        <p:grpSpPr bwMode="auto">
          <a:xfrm>
            <a:off x="4762500" y="5056188"/>
            <a:ext cx="525463" cy="158750"/>
            <a:chOff x="1942" y="2986"/>
            <a:chExt cx="331" cy="100"/>
          </a:xfrm>
        </p:grpSpPr>
        <p:sp>
          <p:nvSpPr>
            <p:cNvPr id="297" name="Line 298"/>
            <p:cNvSpPr>
              <a:spLocks noChangeShapeType="1"/>
            </p:cNvSpPr>
            <p:nvPr/>
          </p:nvSpPr>
          <p:spPr bwMode="auto">
            <a:xfrm flipV="1">
              <a:off x="1942" y="2986"/>
              <a:ext cx="118" cy="2"/>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8" name="Line 299"/>
            <p:cNvSpPr>
              <a:spLocks noChangeShapeType="1"/>
            </p:cNvSpPr>
            <p:nvPr/>
          </p:nvSpPr>
          <p:spPr bwMode="auto">
            <a:xfrm>
              <a:off x="2169" y="3086"/>
              <a:ext cx="104" cy="0"/>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9" name="Line 300"/>
            <p:cNvSpPr>
              <a:spLocks noChangeShapeType="1"/>
            </p:cNvSpPr>
            <p:nvPr/>
          </p:nvSpPr>
          <p:spPr bwMode="auto">
            <a:xfrm>
              <a:off x="2051" y="2988"/>
              <a:ext cx="123" cy="98"/>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00" name="Group 305"/>
          <p:cNvGrpSpPr>
            <a:grpSpLocks/>
          </p:cNvGrpSpPr>
          <p:nvPr/>
        </p:nvGrpSpPr>
        <p:grpSpPr bwMode="auto">
          <a:xfrm>
            <a:off x="4762500" y="5053013"/>
            <a:ext cx="525463" cy="158750"/>
            <a:chOff x="1942" y="2984"/>
            <a:chExt cx="331" cy="100"/>
          </a:xfrm>
        </p:grpSpPr>
        <p:sp>
          <p:nvSpPr>
            <p:cNvPr id="301" name="Line 302"/>
            <p:cNvSpPr>
              <a:spLocks noChangeShapeType="1"/>
            </p:cNvSpPr>
            <p:nvPr/>
          </p:nvSpPr>
          <p:spPr bwMode="auto">
            <a:xfrm>
              <a:off x="1942" y="3082"/>
              <a:ext cx="118" cy="2"/>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2" name="Line 303"/>
            <p:cNvSpPr>
              <a:spLocks noChangeShapeType="1"/>
            </p:cNvSpPr>
            <p:nvPr/>
          </p:nvSpPr>
          <p:spPr bwMode="auto">
            <a:xfrm>
              <a:off x="2169" y="2984"/>
              <a:ext cx="104" cy="0"/>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3" name="Line 304"/>
            <p:cNvSpPr>
              <a:spLocks noChangeShapeType="1"/>
            </p:cNvSpPr>
            <p:nvPr/>
          </p:nvSpPr>
          <p:spPr bwMode="auto">
            <a:xfrm flipV="1">
              <a:off x="2050" y="2984"/>
              <a:ext cx="123" cy="98"/>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304" name="Line 306"/>
          <p:cNvSpPr>
            <a:spLocks noChangeShapeType="1"/>
          </p:cNvSpPr>
          <p:nvPr/>
        </p:nvSpPr>
        <p:spPr bwMode="auto">
          <a:xfrm flipH="1">
            <a:off x="3875088" y="5380038"/>
            <a:ext cx="868362" cy="81121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05" name="Group 314"/>
          <p:cNvGrpSpPr>
            <a:grpSpLocks/>
          </p:cNvGrpSpPr>
          <p:nvPr/>
        </p:nvGrpSpPr>
        <p:grpSpPr bwMode="auto">
          <a:xfrm>
            <a:off x="4879975" y="4945063"/>
            <a:ext cx="266700" cy="319087"/>
            <a:chOff x="2016" y="2916"/>
            <a:chExt cx="168" cy="201"/>
          </a:xfrm>
        </p:grpSpPr>
        <p:sp>
          <p:nvSpPr>
            <p:cNvPr id="306" name="Rectangle 307"/>
            <p:cNvSpPr>
              <a:spLocks noChangeArrowheads="1"/>
            </p:cNvSpPr>
            <p:nvPr/>
          </p:nvSpPr>
          <p:spPr bwMode="auto">
            <a:xfrm rot="7980000">
              <a:off x="2003" y="2942"/>
              <a:ext cx="201" cy="149"/>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07" name="Line 308"/>
            <p:cNvSpPr>
              <a:spLocks noChangeShapeType="1"/>
            </p:cNvSpPr>
            <p:nvPr/>
          </p:nvSpPr>
          <p:spPr bwMode="auto">
            <a:xfrm flipH="1" flipV="1">
              <a:off x="2016" y="3034"/>
              <a:ext cx="69" cy="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8" name="Line 309"/>
            <p:cNvSpPr>
              <a:spLocks noChangeShapeType="1"/>
            </p:cNvSpPr>
            <p:nvPr/>
          </p:nvSpPr>
          <p:spPr bwMode="auto">
            <a:xfrm flipH="1" flipV="1">
              <a:off x="2036" y="3013"/>
              <a:ext cx="69" cy="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9" name="Line 310"/>
            <p:cNvSpPr>
              <a:spLocks noChangeShapeType="1"/>
            </p:cNvSpPr>
            <p:nvPr/>
          </p:nvSpPr>
          <p:spPr bwMode="auto">
            <a:xfrm flipH="1" flipV="1">
              <a:off x="2057" y="2992"/>
              <a:ext cx="68" cy="6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0" name="Line 311"/>
            <p:cNvSpPr>
              <a:spLocks noChangeShapeType="1"/>
            </p:cNvSpPr>
            <p:nvPr/>
          </p:nvSpPr>
          <p:spPr bwMode="auto">
            <a:xfrm flipH="1" flipV="1">
              <a:off x="2078" y="2974"/>
              <a:ext cx="68" cy="6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1" name="Line 312"/>
            <p:cNvSpPr>
              <a:spLocks noChangeShapeType="1"/>
            </p:cNvSpPr>
            <p:nvPr/>
          </p:nvSpPr>
          <p:spPr bwMode="auto">
            <a:xfrm flipH="1" flipV="1">
              <a:off x="2095" y="2956"/>
              <a:ext cx="69" cy="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2" name="Line 313"/>
            <p:cNvSpPr>
              <a:spLocks noChangeShapeType="1"/>
            </p:cNvSpPr>
            <p:nvPr/>
          </p:nvSpPr>
          <p:spPr bwMode="auto">
            <a:xfrm flipH="1" flipV="1">
              <a:off x="2115" y="2935"/>
              <a:ext cx="69" cy="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313" name="Freeform 315"/>
          <p:cNvSpPr>
            <a:spLocks/>
          </p:cNvSpPr>
          <p:nvPr/>
        </p:nvSpPr>
        <p:spPr bwMode="auto">
          <a:xfrm>
            <a:off x="3713163" y="3322638"/>
            <a:ext cx="5068887" cy="2935287"/>
          </a:xfrm>
          <a:custGeom>
            <a:avLst/>
            <a:gdLst>
              <a:gd name="T0" fmla="*/ 2147483646 w 3193"/>
              <a:gd name="T1" fmla="*/ 2147483646 h 1849"/>
              <a:gd name="T2" fmla="*/ 2147483646 w 3193"/>
              <a:gd name="T3" fmla="*/ 2147483646 h 1849"/>
              <a:gd name="T4" fmla="*/ 0 w 3193"/>
              <a:gd name="T5" fmla="*/ 2147483646 h 1849"/>
              <a:gd name="T6" fmla="*/ 2147483646 w 3193"/>
              <a:gd name="T7" fmla="*/ 2147483646 h 1849"/>
              <a:gd name="T8" fmla="*/ 2147483646 w 3193"/>
              <a:gd name="T9" fmla="*/ 2147483646 h 1849"/>
              <a:gd name="T10" fmla="*/ 2147483646 w 3193"/>
              <a:gd name="T11" fmla="*/ 0 h 1849"/>
              <a:gd name="T12" fmla="*/ 0 60000 65536"/>
              <a:gd name="T13" fmla="*/ 0 60000 65536"/>
              <a:gd name="T14" fmla="*/ 0 60000 65536"/>
              <a:gd name="T15" fmla="*/ 0 60000 65536"/>
              <a:gd name="T16" fmla="*/ 0 60000 65536"/>
              <a:gd name="T17" fmla="*/ 0 60000 65536"/>
              <a:gd name="T18" fmla="*/ 0 w 3193"/>
              <a:gd name="T19" fmla="*/ 0 h 1849"/>
              <a:gd name="T20" fmla="*/ 3193 w 3193"/>
              <a:gd name="T21" fmla="*/ 1849 h 1849"/>
            </a:gdLst>
            <a:ahLst/>
            <a:cxnLst>
              <a:cxn ang="T12">
                <a:pos x="T0" y="T1"/>
              </a:cxn>
              <a:cxn ang="T13">
                <a:pos x="T2" y="T3"/>
              </a:cxn>
              <a:cxn ang="T14">
                <a:pos x="T4" y="T5"/>
              </a:cxn>
              <a:cxn ang="T15">
                <a:pos x="T6" y="T7"/>
              </a:cxn>
              <a:cxn ang="T16">
                <a:pos x="T8" y="T9"/>
              </a:cxn>
              <a:cxn ang="T17">
                <a:pos x="T10" y="T11"/>
              </a:cxn>
            </a:cxnLst>
            <a:rect l="T18" t="T19" r="T20" b="T21"/>
            <a:pathLst>
              <a:path w="3193" h="1849">
                <a:moveTo>
                  <a:pt x="3186" y="1368"/>
                </a:moveTo>
                <a:lnTo>
                  <a:pt x="3192" y="1848"/>
                </a:lnTo>
                <a:lnTo>
                  <a:pt x="0" y="1842"/>
                </a:lnTo>
                <a:lnTo>
                  <a:pt x="1326" y="594"/>
                </a:lnTo>
                <a:lnTo>
                  <a:pt x="942" y="582"/>
                </a:lnTo>
                <a:lnTo>
                  <a:pt x="942" y="0"/>
                </a:lnTo>
              </a:path>
            </a:pathLst>
          </a:custGeom>
          <a:noFill/>
          <a:ln w="25400" cap="rnd">
            <a:solidFill>
              <a:srgbClr val="FF00FF"/>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4" name="Freeform 316"/>
          <p:cNvSpPr>
            <a:spLocks/>
          </p:cNvSpPr>
          <p:nvPr/>
        </p:nvSpPr>
        <p:spPr bwMode="auto">
          <a:xfrm>
            <a:off x="3313113" y="3417888"/>
            <a:ext cx="5745162" cy="2887662"/>
          </a:xfrm>
          <a:custGeom>
            <a:avLst/>
            <a:gdLst>
              <a:gd name="T0" fmla="*/ 0 w 3619"/>
              <a:gd name="T1" fmla="*/ 2147483646 h 1819"/>
              <a:gd name="T2" fmla="*/ 0 w 3619"/>
              <a:gd name="T3" fmla="*/ 2147483646 h 1819"/>
              <a:gd name="T4" fmla="*/ 2147483646 w 3619"/>
              <a:gd name="T5" fmla="*/ 2147483646 h 1819"/>
              <a:gd name="T6" fmla="*/ 2147483646 w 3619"/>
              <a:gd name="T7" fmla="*/ 2147483646 h 1819"/>
              <a:gd name="T8" fmla="*/ 2147483646 w 3619"/>
              <a:gd name="T9" fmla="*/ 2147483646 h 1819"/>
              <a:gd name="T10" fmla="*/ 2147483646 w 3619"/>
              <a:gd name="T11" fmla="*/ 2147483646 h 1819"/>
              <a:gd name="T12" fmla="*/ 2147483646 w 3619"/>
              <a:gd name="T13" fmla="*/ 2147483646 h 1819"/>
              <a:gd name="T14" fmla="*/ 2147483646 w 3619"/>
              <a:gd name="T15" fmla="*/ 0 h 1819"/>
              <a:gd name="T16" fmla="*/ 0 60000 65536"/>
              <a:gd name="T17" fmla="*/ 0 60000 65536"/>
              <a:gd name="T18" fmla="*/ 0 60000 65536"/>
              <a:gd name="T19" fmla="*/ 0 60000 65536"/>
              <a:gd name="T20" fmla="*/ 0 60000 65536"/>
              <a:gd name="T21" fmla="*/ 0 60000 65536"/>
              <a:gd name="T22" fmla="*/ 0 60000 65536"/>
              <a:gd name="T23" fmla="*/ 0 60000 65536"/>
              <a:gd name="T24" fmla="*/ 0 w 3619"/>
              <a:gd name="T25" fmla="*/ 0 h 1819"/>
              <a:gd name="T26" fmla="*/ 3619 w 3619"/>
              <a:gd name="T27" fmla="*/ 1819 h 18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19" h="1819">
                <a:moveTo>
                  <a:pt x="0" y="1152"/>
                </a:moveTo>
                <a:lnTo>
                  <a:pt x="0" y="1812"/>
                </a:lnTo>
                <a:lnTo>
                  <a:pt x="354" y="1818"/>
                </a:lnTo>
                <a:lnTo>
                  <a:pt x="1404" y="804"/>
                </a:lnTo>
                <a:lnTo>
                  <a:pt x="2856" y="822"/>
                </a:lnTo>
                <a:lnTo>
                  <a:pt x="3258" y="408"/>
                </a:lnTo>
                <a:lnTo>
                  <a:pt x="3618" y="408"/>
                </a:lnTo>
                <a:lnTo>
                  <a:pt x="3606" y="0"/>
                </a:lnTo>
              </a:path>
            </a:pathLst>
          </a:custGeom>
          <a:noFill/>
          <a:ln w="25400" cap="rnd">
            <a:solidFill>
              <a:schemeClr val="tx2"/>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5" name="Freeform 317"/>
          <p:cNvSpPr>
            <a:spLocks/>
          </p:cNvSpPr>
          <p:nvPr/>
        </p:nvSpPr>
        <p:spPr bwMode="auto">
          <a:xfrm>
            <a:off x="3436938" y="3465513"/>
            <a:ext cx="5792787" cy="2668587"/>
          </a:xfrm>
          <a:custGeom>
            <a:avLst/>
            <a:gdLst>
              <a:gd name="T0" fmla="*/ 0 w 3649"/>
              <a:gd name="T1" fmla="*/ 2147483646 h 1681"/>
              <a:gd name="T2" fmla="*/ 0 w 3649"/>
              <a:gd name="T3" fmla="*/ 2147483646 h 1681"/>
              <a:gd name="T4" fmla="*/ 2147483646 w 3649"/>
              <a:gd name="T5" fmla="*/ 2147483646 h 1681"/>
              <a:gd name="T6" fmla="*/ 2147483646 w 3649"/>
              <a:gd name="T7" fmla="*/ 2147483646 h 1681"/>
              <a:gd name="T8" fmla="*/ 2147483646 w 3649"/>
              <a:gd name="T9" fmla="*/ 2147483646 h 1681"/>
              <a:gd name="T10" fmla="*/ 2147483646 w 3649"/>
              <a:gd name="T11" fmla="*/ 0 h 1681"/>
              <a:gd name="T12" fmla="*/ 0 60000 65536"/>
              <a:gd name="T13" fmla="*/ 0 60000 65536"/>
              <a:gd name="T14" fmla="*/ 0 60000 65536"/>
              <a:gd name="T15" fmla="*/ 0 60000 65536"/>
              <a:gd name="T16" fmla="*/ 0 60000 65536"/>
              <a:gd name="T17" fmla="*/ 0 60000 65536"/>
              <a:gd name="T18" fmla="*/ 0 w 3649"/>
              <a:gd name="T19" fmla="*/ 0 h 1681"/>
              <a:gd name="T20" fmla="*/ 3649 w 3649"/>
              <a:gd name="T21" fmla="*/ 1681 h 1681"/>
            </a:gdLst>
            <a:ahLst/>
            <a:cxnLst>
              <a:cxn ang="T12">
                <a:pos x="T0" y="T1"/>
              </a:cxn>
              <a:cxn ang="T13">
                <a:pos x="T2" y="T3"/>
              </a:cxn>
              <a:cxn ang="T14">
                <a:pos x="T4" y="T5"/>
              </a:cxn>
              <a:cxn ang="T15">
                <a:pos x="T6" y="T7"/>
              </a:cxn>
              <a:cxn ang="T16">
                <a:pos x="T8" y="T9"/>
              </a:cxn>
              <a:cxn ang="T17">
                <a:pos x="T10" y="T11"/>
              </a:cxn>
            </a:cxnLst>
            <a:rect l="T18" t="T19" r="T20" b="T21"/>
            <a:pathLst>
              <a:path w="3649" h="1681">
                <a:moveTo>
                  <a:pt x="0" y="1128"/>
                </a:moveTo>
                <a:lnTo>
                  <a:pt x="0" y="1680"/>
                </a:lnTo>
                <a:lnTo>
                  <a:pt x="1956" y="1680"/>
                </a:lnTo>
                <a:lnTo>
                  <a:pt x="3222" y="420"/>
                </a:lnTo>
                <a:lnTo>
                  <a:pt x="3648" y="432"/>
                </a:lnTo>
                <a:lnTo>
                  <a:pt x="3642" y="0"/>
                </a:lnTo>
              </a:path>
            </a:pathLst>
          </a:custGeom>
          <a:noFill/>
          <a:ln w="25400" cap="rnd">
            <a:solidFill>
              <a:srgbClr val="00FF00"/>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6" name="Group 320"/>
          <p:cNvGrpSpPr>
            <a:grpSpLocks/>
          </p:cNvGrpSpPr>
          <p:nvPr/>
        </p:nvGrpSpPr>
        <p:grpSpPr bwMode="auto">
          <a:xfrm>
            <a:off x="3267075" y="5218113"/>
            <a:ext cx="90488" cy="271462"/>
            <a:chOff x="1000" y="3088"/>
            <a:chExt cx="57" cy="171"/>
          </a:xfrm>
        </p:grpSpPr>
        <p:sp>
          <p:nvSpPr>
            <p:cNvPr id="317" name="Oval 318"/>
            <p:cNvSpPr>
              <a:spLocks noChangeArrowheads="1"/>
            </p:cNvSpPr>
            <p:nvPr/>
          </p:nvSpPr>
          <p:spPr bwMode="auto">
            <a:xfrm>
              <a:off x="1000" y="3088"/>
              <a:ext cx="57" cy="5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18" name="Oval 319"/>
            <p:cNvSpPr>
              <a:spLocks noChangeArrowheads="1"/>
            </p:cNvSpPr>
            <p:nvPr/>
          </p:nvSpPr>
          <p:spPr bwMode="auto">
            <a:xfrm>
              <a:off x="1000" y="3202"/>
              <a:ext cx="57" cy="5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grpSp>
        <p:nvGrpSpPr>
          <p:cNvPr id="319" name="Group 323"/>
          <p:cNvGrpSpPr>
            <a:grpSpLocks/>
          </p:cNvGrpSpPr>
          <p:nvPr/>
        </p:nvGrpSpPr>
        <p:grpSpPr bwMode="auto">
          <a:xfrm>
            <a:off x="8723313" y="5454650"/>
            <a:ext cx="92075" cy="271463"/>
            <a:chOff x="4437" y="3237"/>
            <a:chExt cx="58" cy="171"/>
          </a:xfrm>
        </p:grpSpPr>
        <p:sp>
          <p:nvSpPr>
            <p:cNvPr id="320" name="Oval 321"/>
            <p:cNvSpPr>
              <a:spLocks noChangeArrowheads="1"/>
            </p:cNvSpPr>
            <p:nvPr/>
          </p:nvSpPr>
          <p:spPr bwMode="auto">
            <a:xfrm>
              <a:off x="4437" y="3237"/>
              <a:ext cx="58" cy="57"/>
            </a:xfrm>
            <a:prstGeom prst="ellipse">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21" name="Oval 322"/>
            <p:cNvSpPr>
              <a:spLocks noChangeArrowheads="1"/>
            </p:cNvSpPr>
            <p:nvPr/>
          </p:nvSpPr>
          <p:spPr bwMode="auto">
            <a:xfrm>
              <a:off x="4437" y="3351"/>
              <a:ext cx="58" cy="57"/>
            </a:xfrm>
            <a:prstGeom prst="ellipse">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grpSp>
        <p:nvGrpSpPr>
          <p:cNvPr id="322" name="Group 326"/>
          <p:cNvGrpSpPr>
            <a:grpSpLocks/>
          </p:cNvGrpSpPr>
          <p:nvPr/>
        </p:nvGrpSpPr>
        <p:grpSpPr bwMode="auto">
          <a:xfrm>
            <a:off x="9170988" y="3397250"/>
            <a:ext cx="90487" cy="271463"/>
            <a:chOff x="4719" y="1941"/>
            <a:chExt cx="57" cy="171"/>
          </a:xfrm>
        </p:grpSpPr>
        <p:sp>
          <p:nvSpPr>
            <p:cNvPr id="323" name="Oval 324"/>
            <p:cNvSpPr>
              <a:spLocks noChangeArrowheads="1"/>
            </p:cNvSpPr>
            <p:nvPr/>
          </p:nvSpPr>
          <p:spPr bwMode="auto">
            <a:xfrm>
              <a:off x="4719" y="1941"/>
              <a:ext cx="57" cy="57"/>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24" name="Oval 325"/>
            <p:cNvSpPr>
              <a:spLocks noChangeArrowheads="1"/>
            </p:cNvSpPr>
            <p:nvPr/>
          </p:nvSpPr>
          <p:spPr bwMode="auto">
            <a:xfrm>
              <a:off x="4719" y="2055"/>
              <a:ext cx="57" cy="57"/>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
        <p:nvSpPr>
          <p:cNvPr id="325" name="Rectangle 327"/>
          <p:cNvSpPr>
            <a:spLocks noChangeArrowheads="1"/>
          </p:cNvSpPr>
          <p:nvPr/>
        </p:nvSpPr>
        <p:spPr bwMode="auto">
          <a:xfrm>
            <a:off x="5830888" y="2830513"/>
            <a:ext cx="18954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800" b="1">
                <a:latin typeface="Symbol" panose="05050102010706020507" pitchFamily="18" charset="2"/>
                <a:ea typeface="宋体" panose="02010600030101010101" pitchFamily="2" charset="-122"/>
              </a:rPr>
              <a:t>l</a:t>
            </a:r>
            <a:r>
              <a:rPr lang="en-US" altLang="zh-CN" sz="1800" b="1" baseline="-25000">
                <a:latin typeface="Arial" panose="020B0604020202020204" pitchFamily="34" charset="0"/>
                <a:ea typeface="宋体" panose="02010600030101010101" pitchFamily="2" charset="-122"/>
              </a:rPr>
              <a:t>in </a:t>
            </a:r>
            <a:r>
              <a:rPr lang="en-US" altLang="zh-CN" sz="1800" b="1">
                <a:latin typeface="Arial" panose="020B0604020202020204" pitchFamily="34" charset="0"/>
                <a:ea typeface="宋体" panose="02010600030101010101" pitchFamily="2" charset="-122"/>
              </a:rPr>
              <a:t>: </a:t>
            </a:r>
            <a:r>
              <a:rPr lang="zh-CN" altLang="en-US" sz="1800" b="1">
                <a:latin typeface="Arial" panose="020B0604020202020204" pitchFamily="34" charset="0"/>
                <a:ea typeface="宋体" panose="02010600030101010101" pitchFamily="2" charset="-122"/>
              </a:rPr>
              <a:t>原始数据</a:t>
            </a:r>
          </a:p>
        </p:txBody>
      </p:sp>
      <p:sp>
        <p:nvSpPr>
          <p:cNvPr id="326" name="Rectangle 328"/>
          <p:cNvSpPr>
            <a:spLocks noChangeArrowheads="1"/>
          </p:cNvSpPr>
          <p:nvPr/>
        </p:nvSpPr>
        <p:spPr bwMode="auto">
          <a:xfrm>
            <a:off x="5794375" y="3249613"/>
            <a:ext cx="2846388"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800" b="1">
                <a:latin typeface="Symbol" panose="05050102010706020507" pitchFamily="18" charset="2"/>
                <a:ea typeface="宋体" panose="02010600030101010101" pitchFamily="2" charset="-122"/>
              </a:rPr>
              <a:t>l</a:t>
            </a:r>
            <a:r>
              <a:rPr lang="en-US" altLang="zh-CN" sz="1800" b="1">
                <a:latin typeface="Arial" panose="020B0604020202020204" pitchFamily="34" charset="0"/>
                <a:ea typeface="宋体" panose="02010600030101010101" pitchFamily="2" charset="-122"/>
              </a:rPr>
              <a:t>‘</a:t>
            </a:r>
            <a:r>
              <a:rPr lang="en-US" altLang="zh-CN" sz="1800" b="1" baseline="-25000">
                <a:latin typeface="Arial" panose="020B0604020202020204" pitchFamily="34" charset="0"/>
                <a:ea typeface="宋体" panose="02010600030101010101" pitchFamily="2" charset="-122"/>
              </a:rPr>
              <a:t>in </a:t>
            </a:r>
            <a:r>
              <a:rPr lang="en-US" altLang="zh-CN" sz="1800" b="1">
                <a:latin typeface="Arial" panose="020B0604020202020204" pitchFamily="34" charset="0"/>
                <a:ea typeface="宋体" panose="02010600030101010101" pitchFamily="2" charset="-122"/>
              </a:rPr>
              <a:t>: </a:t>
            </a:r>
            <a:r>
              <a:rPr lang="zh-CN" altLang="en-US" sz="1800" b="1">
                <a:latin typeface="Arial" panose="020B0604020202020204" pitchFamily="34" charset="0"/>
                <a:ea typeface="宋体" panose="02010600030101010101" pitchFamily="2" charset="-122"/>
              </a:rPr>
              <a:t>原始数据加重发数据</a:t>
            </a:r>
          </a:p>
        </p:txBody>
      </p:sp>
      <p:sp>
        <p:nvSpPr>
          <p:cNvPr id="327" name="Rectangle 329"/>
          <p:cNvSpPr>
            <a:spLocks noChangeArrowheads="1"/>
          </p:cNvSpPr>
          <p:nvPr/>
        </p:nvSpPr>
        <p:spPr bwMode="auto">
          <a:xfrm>
            <a:off x="8385175" y="5116513"/>
            <a:ext cx="68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buFontTx/>
              <a:buNone/>
            </a:pPr>
            <a:r>
              <a:rPr lang="en-US" altLang="zh-CN" sz="1000" b="1">
                <a:ea typeface="宋体" panose="02010600030101010101" pitchFamily="2" charset="-122"/>
              </a:rPr>
              <a:t>Host C</a:t>
            </a:r>
          </a:p>
        </p:txBody>
      </p:sp>
      <p:sp>
        <p:nvSpPr>
          <p:cNvPr id="328" name="Rectangle 330"/>
          <p:cNvSpPr>
            <a:spLocks noChangeArrowheads="1"/>
          </p:cNvSpPr>
          <p:nvPr/>
        </p:nvSpPr>
        <p:spPr bwMode="auto">
          <a:xfrm>
            <a:off x="8842375" y="3059113"/>
            <a:ext cx="68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buFontTx/>
              <a:buNone/>
            </a:pPr>
            <a:r>
              <a:rPr lang="en-US" altLang="zh-CN" sz="1000" b="1">
                <a:ea typeface="宋体" panose="02010600030101010101" pitchFamily="2" charset="-122"/>
              </a:rPr>
              <a:t>Host B</a:t>
            </a:r>
          </a:p>
        </p:txBody>
      </p:sp>
      <p:sp>
        <p:nvSpPr>
          <p:cNvPr id="329" name="Rectangle 331"/>
          <p:cNvSpPr>
            <a:spLocks noChangeArrowheads="1"/>
          </p:cNvSpPr>
          <p:nvPr/>
        </p:nvSpPr>
        <p:spPr bwMode="auto">
          <a:xfrm>
            <a:off x="6480175" y="4887913"/>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buFontTx/>
              <a:buNone/>
            </a:pPr>
            <a:r>
              <a:rPr lang="en-US" altLang="zh-CN" sz="1000">
                <a:ea typeface="宋体" panose="02010600030101010101" pitchFamily="2" charset="-122"/>
              </a:rPr>
              <a:t>R1</a:t>
            </a:r>
          </a:p>
        </p:txBody>
      </p:sp>
      <p:sp>
        <p:nvSpPr>
          <p:cNvPr id="330" name="Rectangle 332"/>
          <p:cNvSpPr>
            <a:spLocks noChangeArrowheads="1"/>
          </p:cNvSpPr>
          <p:nvPr/>
        </p:nvSpPr>
        <p:spPr bwMode="auto">
          <a:xfrm>
            <a:off x="5565775" y="6396038"/>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buFontTx/>
              <a:buNone/>
            </a:pPr>
            <a:r>
              <a:rPr lang="en-US" altLang="zh-CN" sz="1000">
                <a:ea typeface="宋体" panose="02010600030101010101" pitchFamily="2" charset="-122"/>
              </a:rPr>
              <a:t>R3</a:t>
            </a:r>
          </a:p>
        </p:txBody>
      </p:sp>
      <p:sp>
        <p:nvSpPr>
          <p:cNvPr id="331" name="Rectangle 333"/>
          <p:cNvSpPr>
            <a:spLocks noChangeArrowheads="1"/>
          </p:cNvSpPr>
          <p:nvPr/>
        </p:nvSpPr>
        <p:spPr bwMode="auto">
          <a:xfrm>
            <a:off x="5565775" y="5192713"/>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buFontTx/>
              <a:buNone/>
            </a:pPr>
            <a:r>
              <a:rPr lang="en-US" altLang="zh-CN" sz="1000">
                <a:ea typeface="宋体" panose="02010600030101010101" pitchFamily="2" charset="-122"/>
              </a:rPr>
              <a:t>R4</a:t>
            </a:r>
          </a:p>
        </p:txBody>
      </p:sp>
      <p:sp>
        <p:nvSpPr>
          <p:cNvPr id="332" name="Rectangle 334"/>
          <p:cNvSpPr>
            <a:spLocks noChangeArrowheads="1"/>
          </p:cNvSpPr>
          <p:nvPr/>
        </p:nvSpPr>
        <p:spPr bwMode="auto">
          <a:xfrm>
            <a:off x="6556375" y="5192713"/>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buFontTx/>
              <a:buNone/>
            </a:pPr>
            <a:r>
              <a:rPr lang="en-US" altLang="zh-CN" sz="1000">
                <a:ea typeface="宋体" panose="02010600030101010101" pitchFamily="2" charset="-122"/>
              </a:rPr>
              <a:t>R2</a:t>
            </a:r>
          </a:p>
        </p:txBody>
      </p:sp>
    </p:spTree>
    <p:extLst>
      <p:ext uri="{BB962C8B-B14F-4D97-AF65-F5344CB8AC3E}">
        <p14:creationId xmlns:p14="http://schemas.microsoft.com/office/powerpoint/2010/main" val="2041457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fade">
                                      <p:cBhvr>
                                        <p:cTn id="36" dur="500"/>
                                        <p:tgtEl>
                                          <p:spTgt spid="63"/>
                                        </p:tgtEl>
                                      </p:cBhvr>
                                    </p:animEffect>
                                  </p:childTnLst>
                                </p:cTn>
                              </p:par>
                              <p:par>
                                <p:cTn id="37" presetID="10"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500"/>
                                        <p:tgtEl>
                                          <p:spTgt spid="64"/>
                                        </p:tgtEl>
                                      </p:cBhvr>
                                    </p:animEffect>
                                  </p:childTnLst>
                                </p:cTn>
                              </p:par>
                              <p:par>
                                <p:cTn id="40" presetID="10" presetClass="entr" presetSubtype="0" fill="hold"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fade">
                                      <p:cBhvr>
                                        <p:cTn id="42" dur="500"/>
                                        <p:tgtEl>
                                          <p:spTgt spid="113"/>
                                        </p:tgtEl>
                                      </p:cBhvr>
                                    </p:animEffect>
                                  </p:childTnLst>
                                </p:cTn>
                              </p:par>
                              <p:par>
                                <p:cTn id="43" presetID="10" presetClass="entr" presetSubtype="0" fill="hold"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par>
                                <p:cTn id="46" presetID="10" presetClass="entr" presetSubtype="0" fill="hold"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fade">
                                      <p:cBhvr>
                                        <p:cTn id="48" dur="500"/>
                                        <p:tgtEl>
                                          <p:spTgt spid="115"/>
                                        </p:tgtEl>
                                      </p:cBhvr>
                                    </p:animEffect>
                                  </p:childTnLst>
                                </p:cTn>
                              </p:par>
                              <p:par>
                                <p:cTn id="49" presetID="10" presetClass="entr" presetSubtype="0" fill="hold"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fade">
                                      <p:cBhvr>
                                        <p:cTn id="51" dur="500"/>
                                        <p:tgtEl>
                                          <p:spTgt spid="116"/>
                                        </p:tgtEl>
                                      </p:cBhvr>
                                    </p:animEffect>
                                  </p:childTnLst>
                                </p:cTn>
                              </p:par>
                              <p:par>
                                <p:cTn id="52" presetID="10" presetClass="entr" presetSubtype="0" fill="hold"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fade">
                                      <p:cBhvr>
                                        <p:cTn id="54" dur="500"/>
                                        <p:tgtEl>
                                          <p:spTgt spid="117"/>
                                        </p:tgtEl>
                                      </p:cBhvr>
                                    </p:animEffect>
                                  </p:childTnLst>
                                </p:cTn>
                              </p:par>
                              <p:par>
                                <p:cTn id="55" presetID="10" presetClass="entr" presetSubtype="0" fill="hold" nodeType="withEffect">
                                  <p:stCondLst>
                                    <p:cond delay="0"/>
                                  </p:stCondLst>
                                  <p:childTnLst>
                                    <p:set>
                                      <p:cBhvr>
                                        <p:cTn id="56" dur="1" fill="hold">
                                          <p:stCondLst>
                                            <p:cond delay="0"/>
                                          </p:stCondLst>
                                        </p:cTn>
                                        <p:tgtEl>
                                          <p:spTgt spid="157"/>
                                        </p:tgtEl>
                                        <p:attrNameLst>
                                          <p:attrName>style.visibility</p:attrName>
                                        </p:attrNameLst>
                                      </p:cBhvr>
                                      <p:to>
                                        <p:strVal val="visible"/>
                                      </p:to>
                                    </p:set>
                                    <p:animEffect transition="in" filter="fade">
                                      <p:cBhvr>
                                        <p:cTn id="57" dur="500"/>
                                        <p:tgtEl>
                                          <p:spTgt spid="157"/>
                                        </p:tgtEl>
                                      </p:cBhvr>
                                    </p:animEffect>
                                  </p:childTnLst>
                                </p:cTn>
                              </p:par>
                              <p:par>
                                <p:cTn id="58" presetID="10" presetClass="entr" presetSubtype="0" fill="hold" nodeType="withEffect">
                                  <p:stCondLst>
                                    <p:cond delay="0"/>
                                  </p:stCondLst>
                                  <p:childTnLst>
                                    <p:set>
                                      <p:cBhvr>
                                        <p:cTn id="59" dur="1" fill="hold">
                                          <p:stCondLst>
                                            <p:cond delay="0"/>
                                          </p:stCondLst>
                                        </p:cTn>
                                        <p:tgtEl>
                                          <p:spTgt spid="164"/>
                                        </p:tgtEl>
                                        <p:attrNameLst>
                                          <p:attrName>style.visibility</p:attrName>
                                        </p:attrNameLst>
                                      </p:cBhvr>
                                      <p:to>
                                        <p:strVal val="visible"/>
                                      </p:to>
                                    </p:set>
                                    <p:animEffect transition="in" filter="fade">
                                      <p:cBhvr>
                                        <p:cTn id="60" dur="500"/>
                                        <p:tgtEl>
                                          <p:spTgt spid="164"/>
                                        </p:tgtEl>
                                      </p:cBhvr>
                                    </p:animEffect>
                                  </p:childTnLst>
                                </p:cTn>
                              </p:par>
                              <p:par>
                                <p:cTn id="61" presetID="10" presetClass="entr" presetSubtype="0" fill="hold" nodeType="withEffect">
                                  <p:stCondLst>
                                    <p:cond delay="0"/>
                                  </p:stCondLst>
                                  <p:childTnLst>
                                    <p:set>
                                      <p:cBhvr>
                                        <p:cTn id="62" dur="1" fill="hold">
                                          <p:stCondLst>
                                            <p:cond delay="0"/>
                                          </p:stCondLst>
                                        </p:cTn>
                                        <p:tgtEl>
                                          <p:spTgt spid="204"/>
                                        </p:tgtEl>
                                        <p:attrNameLst>
                                          <p:attrName>style.visibility</p:attrName>
                                        </p:attrNameLst>
                                      </p:cBhvr>
                                      <p:to>
                                        <p:strVal val="visible"/>
                                      </p:to>
                                    </p:set>
                                    <p:animEffect transition="in" filter="fade">
                                      <p:cBhvr>
                                        <p:cTn id="63" dur="500"/>
                                        <p:tgtEl>
                                          <p:spTgt spid="204"/>
                                        </p:tgtEl>
                                      </p:cBhvr>
                                    </p:animEffect>
                                  </p:childTnLst>
                                </p:cTn>
                              </p:par>
                              <p:par>
                                <p:cTn id="64" presetID="10" presetClass="entr" presetSubtype="0" fill="hold" nodeType="withEffect">
                                  <p:stCondLst>
                                    <p:cond delay="0"/>
                                  </p:stCondLst>
                                  <p:childTnLst>
                                    <p:set>
                                      <p:cBhvr>
                                        <p:cTn id="65" dur="1" fill="hold">
                                          <p:stCondLst>
                                            <p:cond delay="0"/>
                                          </p:stCondLst>
                                        </p:cTn>
                                        <p:tgtEl>
                                          <p:spTgt spid="211"/>
                                        </p:tgtEl>
                                        <p:attrNameLst>
                                          <p:attrName>style.visibility</p:attrName>
                                        </p:attrNameLst>
                                      </p:cBhvr>
                                      <p:to>
                                        <p:strVal val="visible"/>
                                      </p:to>
                                    </p:set>
                                    <p:animEffect transition="in" filter="fade">
                                      <p:cBhvr>
                                        <p:cTn id="66" dur="500"/>
                                        <p:tgtEl>
                                          <p:spTgt spid="21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2"/>
                                        </p:tgtEl>
                                        <p:attrNameLst>
                                          <p:attrName>style.visibility</p:attrName>
                                        </p:attrNameLst>
                                      </p:cBhvr>
                                      <p:to>
                                        <p:strVal val="visible"/>
                                      </p:to>
                                    </p:set>
                                    <p:animEffect transition="in" filter="fade">
                                      <p:cBhvr>
                                        <p:cTn id="69" dur="500"/>
                                        <p:tgtEl>
                                          <p:spTgt spid="212"/>
                                        </p:tgtEl>
                                      </p:cBhvr>
                                    </p:animEffect>
                                  </p:childTnLst>
                                </p:cTn>
                              </p:par>
                              <p:par>
                                <p:cTn id="70" presetID="10" presetClass="entr" presetSubtype="0" fill="hold" nodeType="withEffect">
                                  <p:stCondLst>
                                    <p:cond delay="0"/>
                                  </p:stCondLst>
                                  <p:childTnLst>
                                    <p:set>
                                      <p:cBhvr>
                                        <p:cTn id="71" dur="1" fill="hold">
                                          <p:stCondLst>
                                            <p:cond delay="0"/>
                                          </p:stCondLst>
                                        </p:cTn>
                                        <p:tgtEl>
                                          <p:spTgt spid="213"/>
                                        </p:tgtEl>
                                        <p:attrNameLst>
                                          <p:attrName>style.visibility</p:attrName>
                                        </p:attrNameLst>
                                      </p:cBhvr>
                                      <p:to>
                                        <p:strVal val="visible"/>
                                      </p:to>
                                    </p:set>
                                    <p:animEffect transition="in" filter="fade">
                                      <p:cBhvr>
                                        <p:cTn id="72" dur="500"/>
                                        <p:tgtEl>
                                          <p:spTgt spid="213"/>
                                        </p:tgtEl>
                                      </p:cBhvr>
                                    </p:animEffect>
                                  </p:childTnLst>
                                </p:cTn>
                              </p:par>
                              <p:par>
                                <p:cTn id="73" presetID="10" presetClass="entr" presetSubtype="0" fill="hold" nodeType="withEffect">
                                  <p:stCondLst>
                                    <p:cond delay="0"/>
                                  </p:stCondLst>
                                  <p:childTnLst>
                                    <p:set>
                                      <p:cBhvr>
                                        <p:cTn id="74" dur="1" fill="hold">
                                          <p:stCondLst>
                                            <p:cond delay="0"/>
                                          </p:stCondLst>
                                        </p:cTn>
                                        <p:tgtEl>
                                          <p:spTgt spid="214"/>
                                        </p:tgtEl>
                                        <p:attrNameLst>
                                          <p:attrName>style.visibility</p:attrName>
                                        </p:attrNameLst>
                                      </p:cBhvr>
                                      <p:to>
                                        <p:strVal val="visible"/>
                                      </p:to>
                                    </p:set>
                                    <p:animEffect transition="in" filter="fade">
                                      <p:cBhvr>
                                        <p:cTn id="75" dur="500"/>
                                        <p:tgtEl>
                                          <p:spTgt spid="214"/>
                                        </p:tgtEl>
                                      </p:cBhvr>
                                    </p:animEffect>
                                  </p:childTnLst>
                                </p:cTn>
                              </p:par>
                              <p:par>
                                <p:cTn id="76" presetID="10" presetClass="entr" presetSubtype="0" fill="hold" nodeType="withEffect">
                                  <p:stCondLst>
                                    <p:cond delay="0"/>
                                  </p:stCondLst>
                                  <p:childTnLst>
                                    <p:set>
                                      <p:cBhvr>
                                        <p:cTn id="77" dur="1" fill="hold">
                                          <p:stCondLst>
                                            <p:cond delay="0"/>
                                          </p:stCondLst>
                                        </p:cTn>
                                        <p:tgtEl>
                                          <p:spTgt spid="215"/>
                                        </p:tgtEl>
                                        <p:attrNameLst>
                                          <p:attrName>style.visibility</p:attrName>
                                        </p:attrNameLst>
                                      </p:cBhvr>
                                      <p:to>
                                        <p:strVal val="visible"/>
                                      </p:to>
                                    </p:set>
                                    <p:animEffect transition="in" filter="fade">
                                      <p:cBhvr>
                                        <p:cTn id="78" dur="500"/>
                                        <p:tgtEl>
                                          <p:spTgt spid="215"/>
                                        </p:tgtEl>
                                      </p:cBhvr>
                                    </p:animEffect>
                                  </p:childTnLst>
                                </p:cTn>
                              </p:par>
                              <p:par>
                                <p:cTn id="79" presetID="10" presetClass="entr" presetSubtype="0" fill="hold" nodeType="withEffect">
                                  <p:stCondLst>
                                    <p:cond delay="0"/>
                                  </p:stCondLst>
                                  <p:childTnLst>
                                    <p:set>
                                      <p:cBhvr>
                                        <p:cTn id="80" dur="1" fill="hold">
                                          <p:stCondLst>
                                            <p:cond delay="0"/>
                                          </p:stCondLst>
                                        </p:cTn>
                                        <p:tgtEl>
                                          <p:spTgt spid="238"/>
                                        </p:tgtEl>
                                        <p:attrNameLst>
                                          <p:attrName>style.visibility</p:attrName>
                                        </p:attrNameLst>
                                      </p:cBhvr>
                                      <p:to>
                                        <p:strVal val="visible"/>
                                      </p:to>
                                    </p:set>
                                    <p:animEffect transition="in" filter="fade">
                                      <p:cBhvr>
                                        <p:cTn id="81" dur="500"/>
                                        <p:tgtEl>
                                          <p:spTgt spid="238"/>
                                        </p:tgtEl>
                                      </p:cBhvr>
                                    </p:animEffect>
                                  </p:childTnLst>
                                </p:cTn>
                              </p:par>
                              <p:par>
                                <p:cTn id="82" presetID="10" presetClass="entr" presetSubtype="0" fill="hold" nodeType="withEffect">
                                  <p:stCondLst>
                                    <p:cond delay="0"/>
                                  </p:stCondLst>
                                  <p:childTnLst>
                                    <p:set>
                                      <p:cBhvr>
                                        <p:cTn id="83" dur="1" fill="hold">
                                          <p:stCondLst>
                                            <p:cond delay="0"/>
                                          </p:stCondLst>
                                        </p:cTn>
                                        <p:tgtEl>
                                          <p:spTgt spid="239"/>
                                        </p:tgtEl>
                                        <p:attrNameLst>
                                          <p:attrName>style.visibility</p:attrName>
                                        </p:attrNameLst>
                                      </p:cBhvr>
                                      <p:to>
                                        <p:strVal val="visible"/>
                                      </p:to>
                                    </p:set>
                                    <p:animEffect transition="in" filter="fade">
                                      <p:cBhvr>
                                        <p:cTn id="84" dur="500"/>
                                        <p:tgtEl>
                                          <p:spTgt spid="239"/>
                                        </p:tgtEl>
                                      </p:cBhvr>
                                    </p:animEffect>
                                  </p:childTnLst>
                                </p:cTn>
                              </p:par>
                              <p:par>
                                <p:cTn id="85" presetID="10" presetClass="entr" presetSubtype="0" fill="hold" nodeType="withEffect">
                                  <p:stCondLst>
                                    <p:cond delay="0"/>
                                  </p:stCondLst>
                                  <p:childTnLst>
                                    <p:set>
                                      <p:cBhvr>
                                        <p:cTn id="86" dur="1" fill="hold">
                                          <p:stCondLst>
                                            <p:cond delay="0"/>
                                          </p:stCondLst>
                                        </p:cTn>
                                        <p:tgtEl>
                                          <p:spTgt spid="242"/>
                                        </p:tgtEl>
                                        <p:attrNameLst>
                                          <p:attrName>style.visibility</p:attrName>
                                        </p:attrNameLst>
                                      </p:cBhvr>
                                      <p:to>
                                        <p:strVal val="visible"/>
                                      </p:to>
                                    </p:set>
                                    <p:animEffect transition="in" filter="fade">
                                      <p:cBhvr>
                                        <p:cTn id="87" dur="500"/>
                                        <p:tgtEl>
                                          <p:spTgt spid="24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43"/>
                                        </p:tgtEl>
                                        <p:attrNameLst>
                                          <p:attrName>style.visibility</p:attrName>
                                        </p:attrNameLst>
                                      </p:cBhvr>
                                      <p:to>
                                        <p:strVal val="visible"/>
                                      </p:to>
                                    </p:set>
                                    <p:animEffect transition="in" filter="fade">
                                      <p:cBhvr>
                                        <p:cTn id="90" dur="500"/>
                                        <p:tgtEl>
                                          <p:spTgt spid="243"/>
                                        </p:tgtEl>
                                      </p:cBhvr>
                                    </p:animEffect>
                                  </p:childTnLst>
                                </p:cTn>
                              </p:par>
                              <p:par>
                                <p:cTn id="91" presetID="10" presetClass="entr" presetSubtype="0" fill="hold" nodeType="withEffect">
                                  <p:stCondLst>
                                    <p:cond delay="0"/>
                                  </p:stCondLst>
                                  <p:childTnLst>
                                    <p:set>
                                      <p:cBhvr>
                                        <p:cTn id="92" dur="1" fill="hold">
                                          <p:stCondLst>
                                            <p:cond delay="0"/>
                                          </p:stCondLst>
                                        </p:cTn>
                                        <p:tgtEl>
                                          <p:spTgt spid="244"/>
                                        </p:tgtEl>
                                        <p:attrNameLst>
                                          <p:attrName>style.visibility</p:attrName>
                                        </p:attrNameLst>
                                      </p:cBhvr>
                                      <p:to>
                                        <p:strVal val="visible"/>
                                      </p:to>
                                    </p:set>
                                    <p:animEffect transition="in" filter="fade">
                                      <p:cBhvr>
                                        <p:cTn id="93" dur="500"/>
                                        <p:tgtEl>
                                          <p:spTgt spid="244"/>
                                        </p:tgtEl>
                                      </p:cBhvr>
                                    </p:animEffect>
                                  </p:childTnLst>
                                </p:cTn>
                              </p:par>
                              <p:par>
                                <p:cTn id="94" presetID="10" presetClass="entr" presetSubtype="0" fill="hold" nodeType="withEffect">
                                  <p:stCondLst>
                                    <p:cond delay="0"/>
                                  </p:stCondLst>
                                  <p:childTnLst>
                                    <p:set>
                                      <p:cBhvr>
                                        <p:cTn id="95" dur="1" fill="hold">
                                          <p:stCondLst>
                                            <p:cond delay="0"/>
                                          </p:stCondLst>
                                        </p:cTn>
                                        <p:tgtEl>
                                          <p:spTgt spid="245"/>
                                        </p:tgtEl>
                                        <p:attrNameLst>
                                          <p:attrName>style.visibility</p:attrName>
                                        </p:attrNameLst>
                                      </p:cBhvr>
                                      <p:to>
                                        <p:strVal val="visible"/>
                                      </p:to>
                                    </p:set>
                                    <p:animEffect transition="in" filter="fade">
                                      <p:cBhvr>
                                        <p:cTn id="96" dur="500"/>
                                        <p:tgtEl>
                                          <p:spTgt spid="24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46"/>
                                        </p:tgtEl>
                                        <p:attrNameLst>
                                          <p:attrName>style.visibility</p:attrName>
                                        </p:attrNameLst>
                                      </p:cBhvr>
                                      <p:to>
                                        <p:strVal val="visible"/>
                                      </p:to>
                                    </p:set>
                                    <p:animEffect transition="in" filter="fade">
                                      <p:cBhvr>
                                        <p:cTn id="99" dur="500"/>
                                        <p:tgtEl>
                                          <p:spTgt spid="24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47"/>
                                        </p:tgtEl>
                                        <p:attrNameLst>
                                          <p:attrName>style.visibility</p:attrName>
                                        </p:attrNameLst>
                                      </p:cBhvr>
                                      <p:to>
                                        <p:strVal val="visible"/>
                                      </p:to>
                                    </p:set>
                                    <p:animEffect transition="in" filter="fade">
                                      <p:cBhvr>
                                        <p:cTn id="102" dur="500"/>
                                        <p:tgtEl>
                                          <p:spTgt spid="24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48"/>
                                        </p:tgtEl>
                                        <p:attrNameLst>
                                          <p:attrName>style.visibility</p:attrName>
                                        </p:attrNameLst>
                                      </p:cBhvr>
                                      <p:to>
                                        <p:strVal val="visible"/>
                                      </p:to>
                                    </p:set>
                                    <p:animEffect transition="in" filter="fade">
                                      <p:cBhvr>
                                        <p:cTn id="105" dur="500"/>
                                        <p:tgtEl>
                                          <p:spTgt spid="248"/>
                                        </p:tgtEl>
                                      </p:cBhvr>
                                    </p:animEffect>
                                  </p:childTnLst>
                                </p:cTn>
                              </p:par>
                              <p:par>
                                <p:cTn id="106" presetID="10" presetClass="entr" presetSubtype="0" fill="hold" nodeType="withEffect">
                                  <p:stCondLst>
                                    <p:cond delay="0"/>
                                  </p:stCondLst>
                                  <p:childTnLst>
                                    <p:set>
                                      <p:cBhvr>
                                        <p:cTn id="107" dur="1" fill="hold">
                                          <p:stCondLst>
                                            <p:cond delay="0"/>
                                          </p:stCondLst>
                                        </p:cTn>
                                        <p:tgtEl>
                                          <p:spTgt spid="249"/>
                                        </p:tgtEl>
                                        <p:attrNameLst>
                                          <p:attrName>style.visibility</p:attrName>
                                        </p:attrNameLst>
                                      </p:cBhvr>
                                      <p:to>
                                        <p:strVal val="visible"/>
                                      </p:to>
                                    </p:set>
                                    <p:animEffect transition="in" filter="fade">
                                      <p:cBhvr>
                                        <p:cTn id="108" dur="500"/>
                                        <p:tgtEl>
                                          <p:spTgt spid="249"/>
                                        </p:tgtEl>
                                      </p:cBhvr>
                                    </p:animEffect>
                                  </p:childTnLst>
                                </p:cTn>
                              </p:par>
                              <p:par>
                                <p:cTn id="109" presetID="10" presetClass="entr" presetSubtype="0" fill="hold" nodeType="withEffect">
                                  <p:stCondLst>
                                    <p:cond delay="0"/>
                                  </p:stCondLst>
                                  <p:childTnLst>
                                    <p:set>
                                      <p:cBhvr>
                                        <p:cTn id="110" dur="1" fill="hold">
                                          <p:stCondLst>
                                            <p:cond delay="0"/>
                                          </p:stCondLst>
                                        </p:cTn>
                                        <p:tgtEl>
                                          <p:spTgt spid="253"/>
                                        </p:tgtEl>
                                        <p:attrNameLst>
                                          <p:attrName>style.visibility</p:attrName>
                                        </p:attrNameLst>
                                      </p:cBhvr>
                                      <p:to>
                                        <p:strVal val="visible"/>
                                      </p:to>
                                    </p:set>
                                    <p:animEffect transition="in" filter="fade">
                                      <p:cBhvr>
                                        <p:cTn id="111" dur="500"/>
                                        <p:tgtEl>
                                          <p:spTgt spid="253"/>
                                        </p:tgtEl>
                                      </p:cBhvr>
                                    </p:animEffect>
                                  </p:childTnLst>
                                </p:cTn>
                              </p:par>
                              <p:par>
                                <p:cTn id="112" presetID="10" presetClass="entr" presetSubtype="0" fill="hold" nodeType="withEffect">
                                  <p:stCondLst>
                                    <p:cond delay="0"/>
                                  </p:stCondLst>
                                  <p:childTnLst>
                                    <p:set>
                                      <p:cBhvr>
                                        <p:cTn id="113" dur="1" fill="hold">
                                          <p:stCondLst>
                                            <p:cond delay="0"/>
                                          </p:stCondLst>
                                        </p:cTn>
                                        <p:tgtEl>
                                          <p:spTgt spid="257"/>
                                        </p:tgtEl>
                                        <p:attrNameLst>
                                          <p:attrName>style.visibility</p:attrName>
                                        </p:attrNameLst>
                                      </p:cBhvr>
                                      <p:to>
                                        <p:strVal val="visible"/>
                                      </p:to>
                                    </p:set>
                                    <p:animEffect transition="in" filter="fade">
                                      <p:cBhvr>
                                        <p:cTn id="114" dur="500"/>
                                        <p:tgtEl>
                                          <p:spTgt spid="257"/>
                                        </p:tgtEl>
                                      </p:cBhvr>
                                    </p:animEffect>
                                  </p:childTnLst>
                                </p:cTn>
                              </p:par>
                              <p:par>
                                <p:cTn id="115" presetID="10" presetClass="entr" presetSubtype="0" fill="hold" nodeType="withEffect">
                                  <p:stCondLst>
                                    <p:cond delay="0"/>
                                  </p:stCondLst>
                                  <p:childTnLst>
                                    <p:set>
                                      <p:cBhvr>
                                        <p:cTn id="116" dur="1" fill="hold">
                                          <p:stCondLst>
                                            <p:cond delay="0"/>
                                          </p:stCondLst>
                                        </p:cTn>
                                        <p:tgtEl>
                                          <p:spTgt spid="265"/>
                                        </p:tgtEl>
                                        <p:attrNameLst>
                                          <p:attrName>style.visibility</p:attrName>
                                        </p:attrNameLst>
                                      </p:cBhvr>
                                      <p:to>
                                        <p:strVal val="visible"/>
                                      </p:to>
                                    </p:set>
                                    <p:animEffect transition="in" filter="fade">
                                      <p:cBhvr>
                                        <p:cTn id="117" dur="500"/>
                                        <p:tgtEl>
                                          <p:spTgt spid="265"/>
                                        </p:tgtEl>
                                      </p:cBhvr>
                                    </p:animEffect>
                                  </p:childTnLst>
                                </p:cTn>
                              </p:par>
                              <p:par>
                                <p:cTn id="118" presetID="10" presetClass="entr" presetSubtype="0" fill="hold" nodeType="withEffect">
                                  <p:stCondLst>
                                    <p:cond delay="0"/>
                                  </p:stCondLst>
                                  <p:childTnLst>
                                    <p:set>
                                      <p:cBhvr>
                                        <p:cTn id="119" dur="1" fill="hold">
                                          <p:stCondLst>
                                            <p:cond delay="0"/>
                                          </p:stCondLst>
                                        </p:cTn>
                                        <p:tgtEl>
                                          <p:spTgt spid="266"/>
                                        </p:tgtEl>
                                        <p:attrNameLst>
                                          <p:attrName>style.visibility</p:attrName>
                                        </p:attrNameLst>
                                      </p:cBhvr>
                                      <p:to>
                                        <p:strVal val="visible"/>
                                      </p:to>
                                    </p:set>
                                    <p:animEffect transition="in" filter="fade">
                                      <p:cBhvr>
                                        <p:cTn id="120" dur="500"/>
                                        <p:tgtEl>
                                          <p:spTgt spid="266"/>
                                        </p:tgtEl>
                                      </p:cBhvr>
                                    </p:animEffect>
                                  </p:childTnLst>
                                </p:cTn>
                              </p:par>
                              <p:par>
                                <p:cTn id="121" presetID="10" presetClass="entr" presetSubtype="0" fill="hold" nodeType="withEffect">
                                  <p:stCondLst>
                                    <p:cond delay="0"/>
                                  </p:stCondLst>
                                  <p:childTnLst>
                                    <p:set>
                                      <p:cBhvr>
                                        <p:cTn id="122" dur="1" fill="hold">
                                          <p:stCondLst>
                                            <p:cond delay="0"/>
                                          </p:stCondLst>
                                        </p:cTn>
                                        <p:tgtEl>
                                          <p:spTgt spid="267"/>
                                        </p:tgtEl>
                                        <p:attrNameLst>
                                          <p:attrName>style.visibility</p:attrName>
                                        </p:attrNameLst>
                                      </p:cBhvr>
                                      <p:to>
                                        <p:strVal val="visible"/>
                                      </p:to>
                                    </p:set>
                                    <p:animEffect transition="in" filter="fade">
                                      <p:cBhvr>
                                        <p:cTn id="123" dur="500"/>
                                        <p:tgtEl>
                                          <p:spTgt spid="26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68"/>
                                        </p:tgtEl>
                                        <p:attrNameLst>
                                          <p:attrName>style.visibility</p:attrName>
                                        </p:attrNameLst>
                                      </p:cBhvr>
                                      <p:to>
                                        <p:strVal val="visible"/>
                                      </p:to>
                                    </p:set>
                                    <p:animEffect transition="in" filter="fade">
                                      <p:cBhvr>
                                        <p:cTn id="126" dur="500"/>
                                        <p:tgtEl>
                                          <p:spTgt spid="268"/>
                                        </p:tgtEl>
                                      </p:cBhvr>
                                    </p:animEffect>
                                  </p:childTnLst>
                                </p:cTn>
                              </p:par>
                              <p:par>
                                <p:cTn id="127" presetID="10" presetClass="entr" presetSubtype="0" fill="hold" nodeType="withEffect">
                                  <p:stCondLst>
                                    <p:cond delay="0"/>
                                  </p:stCondLst>
                                  <p:childTnLst>
                                    <p:set>
                                      <p:cBhvr>
                                        <p:cTn id="128" dur="1" fill="hold">
                                          <p:stCondLst>
                                            <p:cond delay="0"/>
                                          </p:stCondLst>
                                        </p:cTn>
                                        <p:tgtEl>
                                          <p:spTgt spid="269"/>
                                        </p:tgtEl>
                                        <p:attrNameLst>
                                          <p:attrName>style.visibility</p:attrName>
                                        </p:attrNameLst>
                                      </p:cBhvr>
                                      <p:to>
                                        <p:strVal val="visible"/>
                                      </p:to>
                                    </p:set>
                                    <p:animEffect transition="in" filter="fade">
                                      <p:cBhvr>
                                        <p:cTn id="129" dur="500"/>
                                        <p:tgtEl>
                                          <p:spTgt spid="269"/>
                                        </p:tgtEl>
                                      </p:cBhvr>
                                    </p:animEffect>
                                  </p:childTnLst>
                                </p:cTn>
                              </p:par>
                              <p:par>
                                <p:cTn id="130" presetID="10" presetClass="entr" presetSubtype="0" fill="hold" nodeType="withEffect">
                                  <p:stCondLst>
                                    <p:cond delay="0"/>
                                  </p:stCondLst>
                                  <p:childTnLst>
                                    <p:set>
                                      <p:cBhvr>
                                        <p:cTn id="131" dur="1" fill="hold">
                                          <p:stCondLst>
                                            <p:cond delay="0"/>
                                          </p:stCondLst>
                                        </p:cTn>
                                        <p:tgtEl>
                                          <p:spTgt spid="270"/>
                                        </p:tgtEl>
                                        <p:attrNameLst>
                                          <p:attrName>style.visibility</p:attrName>
                                        </p:attrNameLst>
                                      </p:cBhvr>
                                      <p:to>
                                        <p:strVal val="visible"/>
                                      </p:to>
                                    </p:set>
                                    <p:animEffect transition="in" filter="fade">
                                      <p:cBhvr>
                                        <p:cTn id="132" dur="500"/>
                                        <p:tgtEl>
                                          <p:spTgt spid="27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1"/>
                                        </p:tgtEl>
                                        <p:attrNameLst>
                                          <p:attrName>style.visibility</p:attrName>
                                        </p:attrNameLst>
                                      </p:cBhvr>
                                      <p:to>
                                        <p:strVal val="visible"/>
                                      </p:to>
                                    </p:set>
                                    <p:animEffect transition="in" filter="fade">
                                      <p:cBhvr>
                                        <p:cTn id="135" dur="500"/>
                                        <p:tgtEl>
                                          <p:spTgt spid="27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72"/>
                                        </p:tgtEl>
                                        <p:attrNameLst>
                                          <p:attrName>style.visibility</p:attrName>
                                        </p:attrNameLst>
                                      </p:cBhvr>
                                      <p:to>
                                        <p:strVal val="visible"/>
                                      </p:to>
                                    </p:set>
                                    <p:animEffect transition="in" filter="fade">
                                      <p:cBhvr>
                                        <p:cTn id="138" dur="500"/>
                                        <p:tgtEl>
                                          <p:spTgt spid="27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273"/>
                                        </p:tgtEl>
                                        <p:attrNameLst>
                                          <p:attrName>style.visibility</p:attrName>
                                        </p:attrNameLst>
                                      </p:cBhvr>
                                      <p:to>
                                        <p:strVal val="visible"/>
                                      </p:to>
                                    </p:set>
                                    <p:animEffect transition="in" filter="fade">
                                      <p:cBhvr>
                                        <p:cTn id="141" dur="500"/>
                                        <p:tgtEl>
                                          <p:spTgt spid="273"/>
                                        </p:tgtEl>
                                      </p:cBhvr>
                                    </p:animEffect>
                                  </p:childTnLst>
                                </p:cTn>
                              </p:par>
                              <p:par>
                                <p:cTn id="142" presetID="10" presetClass="entr" presetSubtype="0" fill="hold" nodeType="withEffect">
                                  <p:stCondLst>
                                    <p:cond delay="0"/>
                                  </p:stCondLst>
                                  <p:childTnLst>
                                    <p:set>
                                      <p:cBhvr>
                                        <p:cTn id="143" dur="1" fill="hold">
                                          <p:stCondLst>
                                            <p:cond delay="0"/>
                                          </p:stCondLst>
                                        </p:cTn>
                                        <p:tgtEl>
                                          <p:spTgt spid="274"/>
                                        </p:tgtEl>
                                        <p:attrNameLst>
                                          <p:attrName>style.visibility</p:attrName>
                                        </p:attrNameLst>
                                      </p:cBhvr>
                                      <p:to>
                                        <p:strVal val="visible"/>
                                      </p:to>
                                    </p:set>
                                    <p:animEffect transition="in" filter="fade">
                                      <p:cBhvr>
                                        <p:cTn id="144" dur="500"/>
                                        <p:tgtEl>
                                          <p:spTgt spid="274"/>
                                        </p:tgtEl>
                                      </p:cBhvr>
                                    </p:animEffect>
                                  </p:childTnLst>
                                </p:cTn>
                              </p:par>
                              <p:par>
                                <p:cTn id="145" presetID="10" presetClass="entr" presetSubtype="0" fill="hold" nodeType="withEffect">
                                  <p:stCondLst>
                                    <p:cond delay="0"/>
                                  </p:stCondLst>
                                  <p:childTnLst>
                                    <p:set>
                                      <p:cBhvr>
                                        <p:cTn id="146" dur="1" fill="hold">
                                          <p:stCondLst>
                                            <p:cond delay="0"/>
                                          </p:stCondLst>
                                        </p:cTn>
                                        <p:tgtEl>
                                          <p:spTgt spid="278"/>
                                        </p:tgtEl>
                                        <p:attrNameLst>
                                          <p:attrName>style.visibility</p:attrName>
                                        </p:attrNameLst>
                                      </p:cBhvr>
                                      <p:to>
                                        <p:strVal val="visible"/>
                                      </p:to>
                                    </p:set>
                                    <p:animEffect transition="in" filter="fade">
                                      <p:cBhvr>
                                        <p:cTn id="147" dur="500"/>
                                        <p:tgtEl>
                                          <p:spTgt spid="278"/>
                                        </p:tgtEl>
                                      </p:cBhvr>
                                    </p:animEffect>
                                  </p:childTnLst>
                                </p:cTn>
                              </p:par>
                              <p:par>
                                <p:cTn id="148" presetID="10" presetClass="entr" presetSubtype="0" fill="hold" nodeType="withEffect">
                                  <p:stCondLst>
                                    <p:cond delay="0"/>
                                  </p:stCondLst>
                                  <p:childTnLst>
                                    <p:set>
                                      <p:cBhvr>
                                        <p:cTn id="149" dur="1" fill="hold">
                                          <p:stCondLst>
                                            <p:cond delay="0"/>
                                          </p:stCondLst>
                                        </p:cTn>
                                        <p:tgtEl>
                                          <p:spTgt spid="282"/>
                                        </p:tgtEl>
                                        <p:attrNameLst>
                                          <p:attrName>style.visibility</p:attrName>
                                        </p:attrNameLst>
                                      </p:cBhvr>
                                      <p:to>
                                        <p:strVal val="visible"/>
                                      </p:to>
                                    </p:set>
                                    <p:animEffect transition="in" filter="fade">
                                      <p:cBhvr>
                                        <p:cTn id="150" dur="500"/>
                                        <p:tgtEl>
                                          <p:spTgt spid="28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90"/>
                                        </p:tgtEl>
                                        <p:attrNameLst>
                                          <p:attrName>style.visibility</p:attrName>
                                        </p:attrNameLst>
                                      </p:cBhvr>
                                      <p:to>
                                        <p:strVal val="visible"/>
                                      </p:to>
                                    </p:set>
                                    <p:animEffect transition="in" filter="fade">
                                      <p:cBhvr>
                                        <p:cTn id="153" dur="500"/>
                                        <p:tgtEl>
                                          <p:spTgt spid="290"/>
                                        </p:tgtEl>
                                      </p:cBhvr>
                                    </p:animEffect>
                                  </p:childTnLst>
                                </p:cTn>
                              </p:par>
                              <p:par>
                                <p:cTn id="154" presetID="10" presetClass="entr" presetSubtype="0" fill="hold" nodeType="withEffect">
                                  <p:stCondLst>
                                    <p:cond delay="0"/>
                                  </p:stCondLst>
                                  <p:childTnLst>
                                    <p:set>
                                      <p:cBhvr>
                                        <p:cTn id="155" dur="1" fill="hold">
                                          <p:stCondLst>
                                            <p:cond delay="0"/>
                                          </p:stCondLst>
                                        </p:cTn>
                                        <p:tgtEl>
                                          <p:spTgt spid="291"/>
                                        </p:tgtEl>
                                        <p:attrNameLst>
                                          <p:attrName>style.visibility</p:attrName>
                                        </p:attrNameLst>
                                      </p:cBhvr>
                                      <p:to>
                                        <p:strVal val="visible"/>
                                      </p:to>
                                    </p:set>
                                    <p:animEffect transition="in" filter="fade">
                                      <p:cBhvr>
                                        <p:cTn id="156" dur="500"/>
                                        <p:tgtEl>
                                          <p:spTgt spid="291"/>
                                        </p:tgtEl>
                                      </p:cBhvr>
                                    </p:animEffect>
                                  </p:childTnLst>
                                </p:cTn>
                              </p:par>
                              <p:par>
                                <p:cTn id="157" presetID="10" presetClass="entr" presetSubtype="0" fill="hold" nodeType="withEffect">
                                  <p:stCondLst>
                                    <p:cond delay="0"/>
                                  </p:stCondLst>
                                  <p:childTnLst>
                                    <p:set>
                                      <p:cBhvr>
                                        <p:cTn id="158" dur="1" fill="hold">
                                          <p:stCondLst>
                                            <p:cond delay="0"/>
                                          </p:stCondLst>
                                        </p:cTn>
                                        <p:tgtEl>
                                          <p:spTgt spid="292"/>
                                        </p:tgtEl>
                                        <p:attrNameLst>
                                          <p:attrName>style.visibility</p:attrName>
                                        </p:attrNameLst>
                                      </p:cBhvr>
                                      <p:to>
                                        <p:strVal val="visible"/>
                                      </p:to>
                                    </p:set>
                                    <p:animEffect transition="in" filter="fade">
                                      <p:cBhvr>
                                        <p:cTn id="159" dur="500"/>
                                        <p:tgtEl>
                                          <p:spTgt spid="292"/>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93"/>
                                        </p:tgtEl>
                                        <p:attrNameLst>
                                          <p:attrName>style.visibility</p:attrName>
                                        </p:attrNameLst>
                                      </p:cBhvr>
                                      <p:to>
                                        <p:strVal val="visible"/>
                                      </p:to>
                                    </p:set>
                                    <p:animEffect transition="in" filter="fade">
                                      <p:cBhvr>
                                        <p:cTn id="162" dur="500"/>
                                        <p:tgtEl>
                                          <p:spTgt spid="293"/>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294"/>
                                        </p:tgtEl>
                                        <p:attrNameLst>
                                          <p:attrName>style.visibility</p:attrName>
                                        </p:attrNameLst>
                                      </p:cBhvr>
                                      <p:to>
                                        <p:strVal val="visible"/>
                                      </p:to>
                                    </p:set>
                                    <p:animEffect transition="in" filter="fade">
                                      <p:cBhvr>
                                        <p:cTn id="165" dur="500"/>
                                        <p:tgtEl>
                                          <p:spTgt spid="294"/>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295"/>
                                        </p:tgtEl>
                                        <p:attrNameLst>
                                          <p:attrName>style.visibility</p:attrName>
                                        </p:attrNameLst>
                                      </p:cBhvr>
                                      <p:to>
                                        <p:strVal val="visible"/>
                                      </p:to>
                                    </p:set>
                                    <p:animEffect transition="in" filter="fade">
                                      <p:cBhvr>
                                        <p:cTn id="168" dur="500"/>
                                        <p:tgtEl>
                                          <p:spTgt spid="295"/>
                                        </p:tgtEl>
                                      </p:cBhvr>
                                    </p:animEffect>
                                  </p:childTnLst>
                                </p:cTn>
                              </p:par>
                              <p:par>
                                <p:cTn id="169" presetID="10" presetClass="entr" presetSubtype="0" fill="hold" nodeType="withEffect">
                                  <p:stCondLst>
                                    <p:cond delay="0"/>
                                  </p:stCondLst>
                                  <p:childTnLst>
                                    <p:set>
                                      <p:cBhvr>
                                        <p:cTn id="170" dur="1" fill="hold">
                                          <p:stCondLst>
                                            <p:cond delay="0"/>
                                          </p:stCondLst>
                                        </p:cTn>
                                        <p:tgtEl>
                                          <p:spTgt spid="296"/>
                                        </p:tgtEl>
                                        <p:attrNameLst>
                                          <p:attrName>style.visibility</p:attrName>
                                        </p:attrNameLst>
                                      </p:cBhvr>
                                      <p:to>
                                        <p:strVal val="visible"/>
                                      </p:to>
                                    </p:set>
                                    <p:animEffect transition="in" filter="fade">
                                      <p:cBhvr>
                                        <p:cTn id="171" dur="500"/>
                                        <p:tgtEl>
                                          <p:spTgt spid="296"/>
                                        </p:tgtEl>
                                      </p:cBhvr>
                                    </p:animEffect>
                                  </p:childTnLst>
                                </p:cTn>
                              </p:par>
                              <p:par>
                                <p:cTn id="172" presetID="10" presetClass="entr" presetSubtype="0" fill="hold" nodeType="withEffect">
                                  <p:stCondLst>
                                    <p:cond delay="0"/>
                                  </p:stCondLst>
                                  <p:childTnLst>
                                    <p:set>
                                      <p:cBhvr>
                                        <p:cTn id="173" dur="1" fill="hold">
                                          <p:stCondLst>
                                            <p:cond delay="0"/>
                                          </p:stCondLst>
                                        </p:cTn>
                                        <p:tgtEl>
                                          <p:spTgt spid="300"/>
                                        </p:tgtEl>
                                        <p:attrNameLst>
                                          <p:attrName>style.visibility</p:attrName>
                                        </p:attrNameLst>
                                      </p:cBhvr>
                                      <p:to>
                                        <p:strVal val="visible"/>
                                      </p:to>
                                    </p:set>
                                    <p:animEffect transition="in" filter="fade">
                                      <p:cBhvr>
                                        <p:cTn id="174" dur="500"/>
                                        <p:tgtEl>
                                          <p:spTgt spid="300"/>
                                        </p:tgtEl>
                                      </p:cBhvr>
                                    </p:animEffect>
                                  </p:childTnLst>
                                </p:cTn>
                              </p:par>
                              <p:par>
                                <p:cTn id="175" presetID="10" presetClass="entr" presetSubtype="0" fill="hold" nodeType="withEffect">
                                  <p:stCondLst>
                                    <p:cond delay="0"/>
                                  </p:stCondLst>
                                  <p:childTnLst>
                                    <p:set>
                                      <p:cBhvr>
                                        <p:cTn id="176" dur="1" fill="hold">
                                          <p:stCondLst>
                                            <p:cond delay="0"/>
                                          </p:stCondLst>
                                        </p:cTn>
                                        <p:tgtEl>
                                          <p:spTgt spid="304"/>
                                        </p:tgtEl>
                                        <p:attrNameLst>
                                          <p:attrName>style.visibility</p:attrName>
                                        </p:attrNameLst>
                                      </p:cBhvr>
                                      <p:to>
                                        <p:strVal val="visible"/>
                                      </p:to>
                                    </p:set>
                                    <p:animEffect transition="in" filter="fade">
                                      <p:cBhvr>
                                        <p:cTn id="177" dur="500"/>
                                        <p:tgtEl>
                                          <p:spTgt spid="304"/>
                                        </p:tgtEl>
                                      </p:cBhvr>
                                    </p:animEffect>
                                  </p:childTnLst>
                                </p:cTn>
                              </p:par>
                              <p:par>
                                <p:cTn id="178" presetID="10" presetClass="entr" presetSubtype="0" fill="hold" nodeType="withEffect">
                                  <p:stCondLst>
                                    <p:cond delay="0"/>
                                  </p:stCondLst>
                                  <p:childTnLst>
                                    <p:set>
                                      <p:cBhvr>
                                        <p:cTn id="179" dur="1" fill="hold">
                                          <p:stCondLst>
                                            <p:cond delay="0"/>
                                          </p:stCondLst>
                                        </p:cTn>
                                        <p:tgtEl>
                                          <p:spTgt spid="305"/>
                                        </p:tgtEl>
                                        <p:attrNameLst>
                                          <p:attrName>style.visibility</p:attrName>
                                        </p:attrNameLst>
                                      </p:cBhvr>
                                      <p:to>
                                        <p:strVal val="visible"/>
                                      </p:to>
                                    </p:set>
                                    <p:animEffect transition="in" filter="fade">
                                      <p:cBhvr>
                                        <p:cTn id="180" dur="500"/>
                                        <p:tgtEl>
                                          <p:spTgt spid="305"/>
                                        </p:tgtEl>
                                      </p:cBhvr>
                                    </p:animEffect>
                                  </p:childTnLst>
                                </p:cTn>
                              </p:par>
                              <p:par>
                                <p:cTn id="181" presetID="10" presetClass="entr" presetSubtype="0" fill="hold" nodeType="withEffect">
                                  <p:stCondLst>
                                    <p:cond delay="0"/>
                                  </p:stCondLst>
                                  <p:childTnLst>
                                    <p:set>
                                      <p:cBhvr>
                                        <p:cTn id="182" dur="1" fill="hold">
                                          <p:stCondLst>
                                            <p:cond delay="0"/>
                                          </p:stCondLst>
                                        </p:cTn>
                                        <p:tgtEl>
                                          <p:spTgt spid="313"/>
                                        </p:tgtEl>
                                        <p:attrNameLst>
                                          <p:attrName>style.visibility</p:attrName>
                                        </p:attrNameLst>
                                      </p:cBhvr>
                                      <p:to>
                                        <p:strVal val="visible"/>
                                      </p:to>
                                    </p:set>
                                    <p:animEffect transition="in" filter="fade">
                                      <p:cBhvr>
                                        <p:cTn id="183" dur="500"/>
                                        <p:tgtEl>
                                          <p:spTgt spid="313"/>
                                        </p:tgtEl>
                                      </p:cBhvr>
                                    </p:animEffect>
                                  </p:childTnLst>
                                </p:cTn>
                              </p:par>
                              <p:par>
                                <p:cTn id="184" presetID="10" presetClass="entr" presetSubtype="0" fill="hold" nodeType="withEffect">
                                  <p:stCondLst>
                                    <p:cond delay="0"/>
                                  </p:stCondLst>
                                  <p:childTnLst>
                                    <p:set>
                                      <p:cBhvr>
                                        <p:cTn id="185" dur="1" fill="hold">
                                          <p:stCondLst>
                                            <p:cond delay="0"/>
                                          </p:stCondLst>
                                        </p:cTn>
                                        <p:tgtEl>
                                          <p:spTgt spid="314"/>
                                        </p:tgtEl>
                                        <p:attrNameLst>
                                          <p:attrName>style.visibility</p:attrName>
                                        </p:attrNameLst>
                                      </p:cBhvr>
                                      <p:to>
                                        <p:strVal val="visible"/>
                                      </p:to>
                                    </p:set>
                                    <p:animEffect transition="in" filter="fade">
                                      <p:cBhvr>
                                        <p:cTn id="186" dur="500"/>
                                        <p:tgtEl>
                                          <p:spTgt spid="314"/>
                                        </p:tgtEl>
                                      </p:cBhvr>
                                    </p:animEffect>
                                  </p:childTnLst>
                                </p:cTn>
                              </p:par>
                              <p:par>
                                <p:cTn id="187" presetID="10" presetClass="entr" presetSubtype="0" fill="hold" nodeType="withEffect">
                                  <p:stCondLst>
                                    <p:cond delay="0"/>
                                  </p:stCondLst>
                                  <p:childTnLst>
                                    <p:set>
                                      <p:cBhvr>
                                        <p:cTn id="188" dur="1" fill="hold">
                                          <p:stCondLst>
                                            <p:cond delay="0"/>
                                          </p:stCondLst>
                                        </p:cTn>
                                        <p:tgtEl>
                                          <p:spTgt spid="315"/>
                                        </p:tgtEl>
                                        <p:attrNameLst>
                                          <p:attrName>style.visibility</p:attrName>
                                        </p:attrNameLst>
                                      </p:cBhvr>
                                      <p:to>
                                        <p:strVal val="visible"/>
                                      </p:to>
                                    </p:set>
                                    <p:animEffect transition="in" filter="fade">
                                      <p:cBhvr>
                                        <p:cTn id="189" dur="500"/>
                                        <p:tgtEl>
                                          <p:spTgt spid="315"/>
                                        </p:tgtEl>
                                      </p:cBhvr>
                                    </p:animEffect>
                                  </p:childTnLst>
                                </p:cTn>
                              </p:par>
                              <p:par>
                                <p:cTn id="190" presetID="10" presetClass="entr" presetSubtype="0" fill="hold" nodeType="withEffect">
                                  <p:stCondLst>
                                    <p:cond delay="0"/>
                                  </p:stCondLst>
                                  <p:childTnLst>
                                    <p:set>
                                      <p:cBhvr>
                                        <p:cTn id="191" dur="1" fill="hold">
                                          <p:stCondLst>
                                            <p:cond delay="0"/>
                                          </p:stCondLst>
                                        </p:cTn>
                                        <p:tgtEl>
                                          <p:spTgt spid="316"/>
                                        </p:tgtEl>
                                        <p:attrNameLst>
                                          <p:attrName>style.visibility</p:attrName>
                                        </p:attrNameLst>
                                      </p:cBhvr>
                                      <p:to>
                                        <p:strVal val="visible"/>
                                      </p:to>
                                    </p:set>
                                    <p:animEffect transition="in" filter="fade">
                                      <p:cBhvr>
                                        <p:cTn id="192" dur="500"/>
                                        <p:tgtEl>
                                          <p:spTgt spid="316"/>
                                        </p:tgtEl>
                                      </p:cBhvr>
                                    </p:animEffect>
                                  </p:childTnLst>
                                </p:cTn>
                              </p:par>
                              <p:par>
                                <p:cTn id="193" presetID="10" presetClass="entr" presetSubtype="0" fill="hold" nodeType="withEffect">
                                  <p:stCondLst>
                                    <p:cond delay="0"/>
                                  </p:stCondLst>
                                  <p:childTnLst>
                                    <p:set>
                                      <p:cBhvr>
                                        <p:cTn id="194" dur="1" fill="hold">
                                          <p:stCondLst>
                                            <p:cond delay="0"/>
                                          </p:stCondLst>
                                        </p:cTn>
                                        <p:tgtEl>
                                          <p:spTgt spid="319"/>
                                        </p:tgtEl>
                                        <p:attrNameLst>
                                          <p:attrName>style.visibility</p:attrName>
                                        </p:attrNameLst>
                                      </p:cBhvr>
                                      <p:to>
                                        <p:strVal val="visible"/>
                                      </p:to>
                                    </p:set>
                                    <p:animEffect transition="in" filter="fade">
                                      <p:cBhvr>
                                        <p:cTn id="195" dur="500"/>
                                        <p:tgtEl>
                                          <p:spTgt spid="319"/>
                                        </p:tgtEl>
                                      </p:cBhvr>
                                    </p:animEffect>
                                  </p:childTnLst>
                                </p:cTn>
                              </p:par>
                              <p:par>
                                <p:cTn id="196" presetID="10" presetClass="entr" presetSubtype="0" fill="hold" nodeType="withEffect">
                                  <p:stCondLst>
                                    <p:cond delay="0"/>
                                  </p:stCondLst>
                                  <p:childTnLst>
                                    <p:set>
                                      <p:cBhvr>
                                        <p:cTn id="197" dur="1" fill="hold">
                                          <p:stCondLst>
                                            <p:cond delay="0"/>
                                          </p:stCondLst>
                                        </p:cTn>
                                        <p:tgtEl>
                                          <p:spTgt spid="322"/>
                                        </p:tgtEl>
                                        <p:attrNameLst>
                                          <p:attrName>style.visibility</p:attrName>
                                        </p:attrNameLst>
                                      </p:cBhvr>
                                      <p:to>
                                        <p:strVal val="visible"/>
                                      </p:to>
                                    </p:set>
                                    <p:animEffect transition="in" filter="fade">
                                      <p:cBhvr>
                                        <p:cTn id="198" dur="500"/>
                                        <p:tgtEl>
                                          <p:spTgt spid="322"/>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325"/>
                                        </p:tgtEl>
                                        <p:attrNameLst>
                                          <p:attrName>style.visibility</p:attrName>
                                        </p:attrNameLst>
                                      </p:cBhvr>
                                      <p:to>
                                        <p:strVal val="visible"/>
                                      </p:to>
                                    </p:set>
                                    <p:animEffect transition="in" filter="fade">
                                      <p:cBhvr>
                                        <p:cTn id="201" dur="500"/>
                                        <p:tgtEl>
                                          <p:spTgt spid="325"/>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326"/>
                                        </p:tgtEl>
                                        <p:attrNameLst>
                                          <p:attrName>style.visibility</p:attrName>
                                        </p:attrNameLst>
                                      </p:cBhvr>
                                      <p:to>
                                        <p:strVal val="visible"/>
                                      </p:to>
                                    </p:set>
                                    <p:animEffect transition="in" filter="fade">
                                      <p:cBhvr>
                                        <p:cTn id="204" dur="500"/>
                                        <p:tgtEl>
                                          <p:spTgt spid="326"/>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327"/>
                                        </p:tgtEl>
                                        <p:attrNameLst>
                                          <p:attrName>style.visibility</p:attrName>
                                        </p:attrNameLst>
                                      </p:cBhvr>
                                      <p:to>
                                        <p:strVal val="visible"/>
                                      </p:to>
                                    </p:set>
                                    <p:animEffect transition="in" filter="fade">
                                      <p:cBhvr>
                                        <p:cTn id="207" dur="500"/>
                                        <p:tgtEl>
                                          <p:spTgt spid="327"/>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328"/>
                                        </p:tgtEl>
                                        <p:attrNameLst>
                                          <p:attrName>style.visibility</p:attrName>
                                        </p:attrNameLst>
                                      </p:cBhvr>
                                      <p:to>
                                        <p:strVal val="visible"/>
                                      </p:to>
                                    </p:set>
                                    <p:animEffect transition="in" filter="fade">
                                      <p:cBhvr>
                                        <p:cTn id="210" dur="500"/>
                                        <p:tgtEl>
                                          <p:spTgt spid="328"/>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329"/>
                                        </p:tgtEl>
                                        <p:attrNameLst>
                                          <p:attrName>style.visibility</p:attrName>
                                        </p:attrNameLst>
                                      </p:cBhvr>
                                      <p:to>
                                        <p:strVal val="visible"/>
                                      </p:to>
                                    </p:set>
                                    <p:animEffect transition="in" filter="fade">
                                      <p:cBhvr>
                                        <p:cTn id="213" dur="500"/>
                                        <p:tgtEl>
                                          <p:spTgt spid="329"/>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330"/>
                                        </p:tgtEl>
                                        <p:attrNameLst>
                                          <p:attrName>style.visibility</p:attrName>
                                        </p:attrNameLst>
                                      </p:cBhvr>
                                      <p:to>
                                        <p:strVal val="visible"/>
                                      </p:to>
                                    </p:set>
                                    <p:animEffect transition="in" filter="fade">
                                      <p:cBhvr>
                                        <p:cTn id="216" dur="500"/>
                                        <p:tgtEl>
                                          <p:spTgt spid="330"/>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331"/>
                                        </p:tgtEl>
                                        <p:attrNameLst>
                                          <p:attrName>style.visibility</p:attrName>
                                        </p:attrNameLst>
                                      </p:cBhvr>
                                      <p:to>
                                        <p:strVal val="visible"/>
                                      </p:to>
                                    </p:set>
                                    <p:animEffect transition="in" filter="fade">
                                      <p:cBhvr>
                                        <p:cTn id="219" dur="500"/>
                                        <p:tgtEl>
                                          <p:spTgt spid="331"/>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332"/>
                                        </p:tgtEl>
                                        <p:attrNameLst>
                                          <p:attrName>style.visibility</p:attrName>
                                        </p:attrNameLst>
                                      </p:cBhvr>
                                      <p:to>
                                        <p:strVal val="visible"/>
                                      </p:to>
                                    </p:set>
                                    <p:animEffect transition="in" filter="fade">
                                      <p:cBhvr>
                                        <p:cTn id="222" dur="5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9" grpId="0"/>
      <p:bldP spid="212" grpId="0"/>
      <p:bldP spid="243" grpId="0" animBg="1"/>
      <p:bldP spid="246" grpId="0" animBg="1"/>
      <p:bldP spid="247" grpId="0" animBg="1"/>
      <p:bldP spid="248" grpId="0" animBg="1"/>
      <p:bldP spid="268" grpId="0" animBg="1"/>
      <p:bldP spid="271" grpId="0" animBg="1"/>
      <p:bldP spid="272" grpId="0" animBg="1"/>
      <p:bldP spid="273" grpId="0" animBg="1"/>
      <p:bldP spid="290" grpId="0" animBg="1"/>
      <p:bldP spid="293" grpId="0" animBg="1"/>
      <p:bldP spid="294" grpId="0" animBg="1"/>
      <p:bldP spid="295" grpId="0" animBg="1"/>
      <p:bldP spid="325" grpId="0"/>
      <p:bldP spid="326" grpId="0"/>
      <p:bldP spid="327" grpId="0"/>
      <p:bldP spid="328" grpId="0"/>
      <p:bldP spid="329" grpId="0"/>
      <p:bldP spid="330" grpId="0"/>
      <p:bldP spid="331" grpId="0"/>
      <p:bldP spid="33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拥塞控制原理</a:t>
            </a:r>
          </a:p>
        </p:txBody>
      </p:sp>
      <p:sp>
        <p:nvSpPr>
          <p:cNvPr id="41" name="矩形 40"/>
          <p:cNvSpPr/>
          <p:nvPr/>
        </p:nvSpPr>
        <p:spPr>
          <a:xfrm>
            <a:off x="3361919" y="710268"/>
            <a:ext cx="5468165" cy="646331"/>
          </a:xfrm>
          <a:prstGeom prst="rect">
            <a:avLst/>
          </a:prstGeom>
        </p:spPr>
        <p:txBody>
          <a:bodyPr wrap="none">
            <a:spAutoFit/>
          </a:bodyPr>
          <a:lstStyle/>
          <a:p>
            <a:pPr algn="ctr"/>
            <a:r>
              <a:rPr lang="zh-CN" altLang="en-US" sz="3600" b="1" dirty="0">
                <a:solidFill>
                  <a:schemeClr val="accent1"/>
                </a:solidFill>
                <a:cs typeface="+mn-ea"/>
                <a:sym typeface="+mn-lt"/>
              </a:rPr>
              <a:t>拥塞的原因和代价</a:t>
            </a:r>
            <a:r>
              <a:rPr lang="en-US" altLang="zh-CN" sz="3600" b="1" dirty="0">
                <a:solidFill>
                  <a:schemeClr val="accent1"/>
                </a:solidFill>
                <a:cs typeface="+mn-ea"/>
                <a:sym typeface="+mn-lt"/>
              </a:rPr>
              <a:t>: </a:t>
            </a:r>
            <a:r>
              <a:rPr lang="zh-CN" altLang="en-US" sz="3600" b="1" dirty="0">
                <a:solidFill>
                  <a:schemeClr val="accent1"/>
                </a:solidFill>
                <a:cs typeface="+mn-ea"/>
                <a:sym typeface="+mn-lt"/>
              </a:rPr>
              <a:t>场景</a:t>
            </a:r>
            <a:r>
              <a:rPr lang="en-US" altLang="zh-CN" sz="3600" b="1" dirty="0">
                <a:solidFill>
                  <a:schemeClr val="accent1"/>
                </a:solidFill>
                <a:cs typeface="+mn-ea"/>
                <a:sym typeface="+mn-lt"/>
              </a:rPr>
              <a:t>3 </a:t>
            </a:r>
          </a:p>
        </p:txBody>
      </p:sp>
      <p:sp>
        <p:nvSpPr>
          <p:cNvPr id="7" name="圆角矩形 6"/>
          <p:cNvSpPr/>
          <p:nvPr/>
        </p:nvSpPr>
        <p:spPr>
          <a:xfrm>
            <a:off x="2538197" y="5116512"/>
            <a:ext cx="6937591" cy="118120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buFontTx/>
              <a:buNone/>
            </a:pPr>
            <a:r>
              <a:rPr lang="zh-CN" altLang="en-US" dirty="0">
                <a:latin typeface="微软雅黑" panose="020B0503020204020204" pitchFamily="34" charset="-122"/>
                <a:ea typeface="微软雅黑" panose="020B0503020204020204" pitchFamily="34" charset="-122"/>
              </a:rPr>
              <a:t>拥塞的另一个代价</a:t>
            </a:r>
            <a:r>
              <a:rPr lang="en-US" altLang="zh-CN" dirty="0">
                <a:latin typeface="微软雅黑" panose="020B0503020204020204" pitchFamily="34" charset="-122"/>
                <a:ea typeface="微软雅黑" panose="020B0503020204020204" pitchFamily="34" charset="-122"/>
              </a:rPr>
              <a:t>: </a:t>
            </a:r>
          </a:p>
          <a:p>
            <a:pPr>
              <a:spcBef>
                <a:spcPct val="0"/>
              </a:spcBef>
              <a:buFontTx/>
              <a:buNone/>
            </a:pPr>
            <a:r>
              <a:rPr lang="zh-CN" altLang="en-US" dirty="0">
                <a:latin typeface="微软雅黑" panose="020B0503020204020204" pitchFamily="34" charset="-122"/>
                <a:ea typeface="微软雅黑" panose="020B0503020204020204" pitchFamily="34" charset="-122"/>
              </a:rPr>
              <a:t>当分组丢失后， 任何上游路由器的发送能力都浪费了</a:t>
            </a:r>
            <a:r>
              <a:rPr lang="en-US" altLang="zh-CN" dirty="0">
                <a:latin typeface="微软雅黑" panose="020B0503020204020204" pitchFamily="34" charset="-122"/>
                <a:ea typeface="微软雅黑" panose="020B0503020204020204" pitchFamily="34" charset="-122"/>
              </a:rPr>
              <a:t>!</a:t>
            </a:r>
          </a:p>
        </p:txBody>
      </p:sp>
      <p:pic>
        <p:nvPicPr>
          <p:cNvPr id="10"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1875" y="1628775"/>
            <a:ext cx="4433888"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6"/>
          <p:cNvSpPr>
            <a:spLocks noChangeShapeType="1"/>
          </p:cNvSpPr>
          <p:nvPr/>
        </p:nvSpPr>
        <p:spPr bwMode="auto">
          <a:xfrm flipH="1">
            <a:off x="7643813" y="2208213"/>
            <a:ext cx="403225" cy="45243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 name="Line 7"/>
          <p:cNvSpPr>
            <a:spLocks noChangeShapeType="1"/>
          </p:cNvSpPr>
          <p:nvPr/>
        </p:nvSpPr>
        <p:spPr bwMode="auto">
          <a:xfrm flipH="1">
            <a:off x="7854950" y="2208213"/>
            <a:ext cx="19208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3" name="Group 56"/>
          <p:cNvGrpSpPr>
            <a:grpSpLocks/>
          </p:cNvGrpSpPr>
          <p:nvPr/>
        </p:nvGrpSpPr>
        <p:grpSpPr bwMode="auto">
          <a:xfrm>
            <a:off x="7518400" y="1512888"/>
            <a:ext cx="430213" cy="785812"/>
            <a:chOff x="3708" y="911"/>
            <a:chExt cx="271" cy="495"/>
          </a:xfrm>
        </p:grpSpPr>
        <p:grpSp>
          <p:nvGrpSpPr>
            <p:cNvPr id="14" name="Group 47"/>
            <p:cNvGrpSpPr>
              <a:grpSpLocks/>
            </p:cNvGrpSpPr>
            <p:nvPr/>
          </p:nvGrpSpPr>
          <p:grpSpPr bwMode="auto">
            <a:xfrm>
              <a:off x="3708" y="1109"/>
              <a:ext cx="271" cy="297"/>
              <a:chOff x="3708" y="1109"/>
              <a:chExt cx="271" cy="297"/>
            </a:xfrm>
          </p:grpSpPr>
          <p:sp>
            <p:nvSpPr>
              <p:cNvPr id="23" name="Freeform 8"/>
              <p:cNvSpPr>
                <a:spLocks/>
              </p:cNvSpPr>
              <p:nvPr/>
            </p:nvSpPr>
            <p:spPr bwMode="auto">
              <a:xfrm>
                <a:off x="3708" y="1132"/>
                <a:ext cx="271" cy="274"/>
              </a:xfrm>
              <a:custGeom>
                <a:avLst/>
                <a:gdLst>
                  <a:gd name="T0" fmla="*/ 76 w 271"/>
                  <a:gd name="T1" fmla="*/ 19 h 274"/>
                  <a:gd name="T2" fmla="*/ 77 w 271"/>
                  <a:gd name="T3" fmla="*/ 19 h 274"/>
                  <a:gd name="T4" fmla="*/ 78 w 271"/>
                  <a:gd name="T5" fmla="*/ 19 h 274"/>
                  <a:gd name="T6" fmla="*/ 81 w 271"/>
                  <a:gd name="T7" fmla="*/ 17 h 274"/>
                  <a:gd name="T8" fmla="*/ 85 w 271"/>
                  <a:gd name="T9" fmla="*/ 16 h 274"/>
                  <a:gd name="T10" fmla="*/ 90 w 271"/>
                  <a:gd name="T11" fmla="*/ 14 h 274"/>
                  <a:gd name="T12" fmla="*/ 96 w 271"/>
                  <a:gd name="T13" fmla="*/ 13 h 274"/>
                  <a:gd name="T14" fmla="*/ 103 w 271"/>
                  <a:gd name="T15" fmla="*/ 11 h 274"/>
                  <a:gd name="T16" fmla="*/ 111 w 271"/>
                  <a:gd name="T17" fmla="*/ 9 h 274"/>
                  <a:gd name="T18" fmla="*/ 121 w 271"/>
                  <a:gd name="T19" fmla="*/ 7 h 274"/>
                  <a:gd name="T20" fmla="*/ 131 w 271"/>
                  <a:gd name="T21" fmla="*/ 5 h 274"/>
                  <a:gd name="T22" fmla="*/ 143 w 271"/>
                  <a:gd name="T23" fmla="*/ 4 h 274"/>
                  <a:gd name="T24" fmla="*/ 156 w 271"/>
                  <a:gd name="T25" fmla="*/ 2 h 274"/>
                  <a:gd name="T26" fmla="*/ 170 w 271"/>
                  <a:gd name="T27" fmla="*/ 1 h 274"/>
                  <a:gd name="T28" fmla="*/ 185 w 271"/>
                  <a:gd name="T29" fmla="*/ 0 h 274"/>
                  <a:gd name="T30" fmla="*/ 201 w 271"/>
                  <a:gd name="T31" fmla="*/ 0 h 274"/>
                  <a:gd name="T32" fmla="*/ 218 w 271"/>
                  <a:gd name="T33" fmla="*/ 0 h 274"/>
                  <a:gd name="T34" fmla="*/ 226 w 271"/>
                  <a:gd name="T35" fmla="*/ 38 h 274"/>
                  <a:gd name="T36" fmla="*/ 229 w 271"/>
                  <a:gd name="T37" fmla="*/ 39 h 274"/>
                  <a:gd name="T38" fmla="*/ 235 w 271"/>
                  <a:gd name="T39" fmla="*/ 44 h 274"/>
                  <a:gd name="T40" fmla="*/ 241 w 271"/>
                  <a:gd name="T41" fmla="*/ 53 h 274"/>
                  <a:gd name="T42" fmla="*/ 245 w 271"/>
                  <a:gd name="T43" fmla="*/ 66 h 274"/>
                  <a:gd name="T44" fmla="*/ 261 w 271"/>
                  <a:gd name="T45" fmla="*/ 153 h 274"/>
                  <a:gd name="T46" fmla="*/ 267 w 271"/>
                  <a:gd name="T47" fmla="*/ 189 h 274"/>
                  <a:gd name="T48" fmla="*/ 268 w 271"/>
                  <a:gd name="T49" fmla="*/ 191 h 274"/>
                  <a:gd name="T50" fmla="*/ 270 w 271"/>
                  <a:gd name="T51" fmla="*/ 198 h 274"/>
                  <a:gd name="T52" fmla="*/ 270 w 271"/>
                  <a:gd name="T53" fmla="*/ 209 h 274"/>
                  <a:gd name="T54" fmla="*/ 266 w 271"/>
                  <a:gd name="T55" fmla="*/ 222 h 274"/>
                  <a:gd name="T56" fmla="*/ 0 w 271"/>
                  <a:gd name="T57" fmla="*/ 214 h 274"/>
                  <a:gd name="T58" fmla="*/ 27 w 271"/>
                  <a:gd name="T59" fmla="*/ 197 h 274"/>
                  <a:gd name="T60" fmla="*/ 27 w 271"/>
                  <a:gd name="T61" fmla="*/ 37 h 274"/>
                  <a:gd name="T62" fmla="*/ 28 w 271"/>
                  <a:gd name="T63" fmla="*/ 36 h 274"/>
                  <a:gd name="T64" fmla="*/ 31 w 271"/>
                  <a:gd name="T65" fmla="*/ 34 h 274"/>
                  <a:gd name="T66" fmla="*/ 35 w 271"/>
                  <a:gd name="T67" fmla="*/ 32 h 274"/>
                  <a:gd name="T68" fmla="*/ 40 w 271"/>
                  <a:gd name="T69" fmla="*/ 30 h 274"/>
                  <a:gd name="T70" fmla="*/ 46 w 271"/>
                  <a:gd name="T71" fmla="*/ 29 h 274"/>
                  <a:gd name="T72" fmla="*/ 53 w 271"/>
                  <a:gd name="T73" fmla="*/ 29 h 274"/>
                  <a:gd name="T74" fmla="*/ 62 w 271"/>
                  <a:gd name="T75" fmla="*/ 31 h 274"/>
                  <a:gd name="T76" fmla="*/ 73 w 271"/>
                  <a:gd name="T77" fmla="*/ 36 h 2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1"/>
                  <a:gd name="T118" fmla="*/ 0 h 274"/>
                  <a:gd name="T119" fmla="*/ 271 w 271"/>
                  <a:gd name="T120" fmla="*/ 274 h 2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1" h="274">
                    <a:moveTo>
                      <a:pt x="73" y="36"/>
                    </a:moveTo>
                    <a:lnTo>
                      <a:pt x="76" y="19"/>
                    </a:lnTo>
                    <a:lnTo>
                      <a:pt x="77" y="19"/>
                    </a:lnTo>
                    <a:lnTo>
                      <a:pt x="78" y="19"/>
                    </a:lnTo>
                    <a:lnTo>
                      <a:pt x="80" y="18"/>
                    </a:lnTo>
                    <a:lnTo>
                      <a:pt x="81" y="17"/>
                    </a:lnTo>
                    <a:lnTo>
                      <a:pt x="83" y="17"/>
                    </a:lnTo>
                    <a:lnTo>
                      <a:pt x="85" y="16"/>
                    </a:lnTo>
                    <a:lnTo>
                      <a:pt x="87" y="15"/>
                    </a:lnTo>
                    <a:lnTo>
                      <a:pt x="90" y="14"/>
                    </a:lnTo>
                    <a:lnTo>
                      <a:pt x="93" y="14"/>
                    </a:lnTo>
                    <a:lnTo>
                      <a:pt x="96" y="13"/>
                    </a:lnTo>
                    <a:lnTo>
                      <a:pt x="99" y="12"/>
                    </a:lnTo>
                    <a:lnTo>
                      <a:pt x="103" y="11"/>
                    </a:lnTo>
                    <a:lnTo>
                      <a:pt x="107" y="10"/>
                    </a:lnTo>
                    <a:lnTo>
                      <a:pt x="111" y="9"/>
                    </a:lnTo>
                    <a:lnTo>
                      <a:pt x="116" y="8"/>
                    </a:lnTo>
                    <a:lnTo>
                      <a:pt x="121" y="7"/>
                    </a:lnTo>
                    <a:lnTo>
                      <a:pt x="126" y="6"/>
                    </a:lnTo>
                    <a:lnTo>
                      <a:pt x="131" y="5"/>
                    </a:lnTo>
                    <a:lnTo>
                      <a:pt x="137" y="4"/>
                    </a:lnTo>
                    <a:lnTo>
                      <a:pt x="143" y="4"/>
                    </a:lnTo>
                    <a:lnTo>
                      <a:pt x="149" y="3"/>
                    </a:lnTo>
                    <a:lnTo>
                      <a:pt x="156" y="2"/>
                    </a:lnTo>
                    <a:lnTo>
                      <a:pt x="163" y="2"/>
                    </a:lnTo>
                    <a:lnTo>
                      <a:pt x="170" y="1"/>
                    </a:lnTo>
                    <a:lnTo>
                      <a:pt x="177" y="0"/>
                    </a:lnTo>
                    <a:lnTo>
                      <a:pt x="185" y="0"/>
                    </a:lnTo>
                    <a:lnTo>
                      <a:pt x="193" y="0"/>
                    </a:lnTo>
                    <a:lnTo>
                      <a:pt x="201" y="0"/>
                    </a:lnTo>
                    <a:lnTo>
                      <a:pt x="210" y="0"/>
                    </a:lnTo>
                    <a:lnTo>
                      <a:pt x="218" y="0"/>
                    </a:lnTo>
                    <a:lnTo>
                      <a:pt x="228" y="7"/>
                    </a:lnTo>
                    <a:lnTo>
                      <a:pt x="226" y="38"/>
                    </a:lnTo>
                    <a:lnTo>
                      <a:pt x="227" y="38"/>
                    </a:lnTo>
                    <a:lnTo>
                      <a:pt x="229" y="39"/>
                    </a:lnTo>
                    <a:lnTo>
                      <a:pt x="231" y="41"/>
                    </a:lnTo>
                    <a:lnTo>
                      <a:pt x="235" y="44"/>
                    </a:lnTo>
                    <a:lnTo>
                      <a:pt x="238" y="48"/>
                    </a:lnTo>
                    <a:lnTo>
                      <a:pt x="241" y="53"/>
                    </a:lnTo>
                    <a:lnTo>
                      <a:pt x="244" y="59"/>
                    </a:lnTo>
                    <a:lnTo>
                      <a:pt x="245" y="66"/>
                    </a:lnTo>
                    <a:lnTo>
                      <a:pt x="267" y="90"/>
                    </a:lnTo>
                    <a:lnTo>
                      <a:pt x="261" y="153"/>
                    </a:lnTo>
                    <a:lnTo>
                      <a:pt x="226" y="174"/>
                    </a:lnTo>
                    <a:lnTo>
                      <a:pt x="267" y="189"/>
                    </a:lnTo>
                    <a:lnTo>
                      <a:pt x="268" y="189"/>
                    </a:lnTo>
                    <a:lnTo>
                      <a:pt x="268" y="191"/>
                    </a:lnTo>
                    <a:lnTo>
                      <a:pt x="269" y="194"/>
                    </a:lnTo>
                    <a:lnTo>
                      <a:pt x="270" y="198"/>
                    </a:lnTo>
                    <a:lnTo>
                      <a:pt x="270" y="203"/>
                    </a:lnTo>
                    <a:lnTo>
                      <a:pt x="270" y="209"/>
                    </a:lnTo>
                    <a:lnTo>
                      <a:pt x="268" y="215"/>
                    </a:lnTo>
                    <a:lnTo>
                      <a:pt x="266" y="222"/>
                    </a:lnTo>
                    <a:lnTo>
                      <a:pt x="156" y="273"/>
                    </a:lnTo>
                    <a:lnTo>
                      <a:pt x="0" y="214"/>
                    </a:lnTo>
                    <a:lnTo>
                      <a:pt x="3" y="207"/>
                    </a:lnTo>
                    <a:lnTo>
                      <a:pt x="27" y="197"/>
                    </a:lnTo>
                    <a:lnTo>
                      <a:pt x="27" y="38"/>
                    </a:lnTo>
                    <a:lnTo>
                      <a:pt x="27" y="37"/>
                    </a:lnTo>
                    <a:lnTo>
                      <a:pt x="28" y="36"/>
                    </a:lnTo>
                    <a:lnTo>
                      <a:pt x="29" y="35"/>
                    </a:lnTo>
                    <a:lnTo>
                      <a:pt x="31" y="34"/>
                    </a:lnTo>
                    <a:lnTo>
                      <a:pt x="32" y="33"/>
                    </a:lnTo>
                    <a:lnTo>
                      <a:pt x="35" y="32"/>
                    </a:lnTo>
                    <a:lnTo>
                      <a:pt x="37" y="31"/>
                    </a:lnTo>
                    <a:lnTo>
                      <a:pt x="40" y="30"/>
                    </a:lnTo>
                    <a:lnTo>
                      <a:pt x="43" y="30"/>
                    </a:lnTo>
                    <a:lnTo>
                      <a:pt x="46" y="29"/>
                    </a:lnTo>
                    <a:lnTo>
                      <a:pt x="49" y="29"/>
                    </a:lnTo>
                    <a:lnTo>
                      <a:pt x="53" y="29"/>
                    </a:lnTo>
                    <a:lnTo>
                      <a:pt x="57" y="30"/>
                    </a:lnTo>
                    <a:lnTo>
                      <a:pt x="62" y="31"/>
                    </a:lnTo>
                    <a:lnTo>
                      <a:pt x="66" y="32"/>
                    </a:lnTo>
                    <a:lnTo>
                      <a:pt x="73" y="36"/>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 name="Freeform 9"/>
              <p:cNvSpPr>
                <a:spLocks/>
              </p:cNvSpPr>
              <p:nvPr/>
            </p:nvSpPr>
            <p:spPr bwMode="auto">
              <a:xfrm>
                <a:off x="3802" y="1127"/>
                <a:ext cx="87" cy="119"/>
              </a:xfrm>
              <a:custGeom>
                <a:avLst/>
                <a:gdLst>
                  <a:gd name="T0" fmla="*/ 85 w 87"/>
                  <a:gd name="T1" fmla="*/ 4 h 119"/>
                  <a:gd name="T2" fmla="*/ 85 w 87"/>
                  <a:gd name="T3" fmla="*/ 4 h 119"/>
                  <a:gd name="T4" fmla="*/ 83 w 87"/>
                  <a:gd name="T5" fmla="*/ 4 h 119"/>
                  <a:gd name="T6" fmla="*/ 81 w 87"/>
                  <a:gd name="T7" fmla="*/ 3 h 119"/>
                  <a:gd name="T8" fmla="*/ 78 w 87"/>
                  <a:gd name="T9" fmla="*/ 2 h 119"/>
                  <a:gd name="T10" fmla="*/ 75 w 87"/>
                  <a:gd name="T11" fmla="*/ 2 h 119"/>
                  <a:gd name="T12" fmla="*/ 71 w 87"/>
                  <a:gd name="T13" fmla="*/ 1 h 119"/>
                  <a:gd name="T14" fmla="*/ 66 w 87"/>
                  <a:gd name="T15" fmla="*/ 0 h 119"/>
                  <a:gd name="T16" fmla="*/ 60 w 87"/>
                  <a:gd name="T17" fmla="*/ 0 h 119"/>
                  <a:gd name="T18" fmla="*/ 54 w 87"/>
                  <a:gd name="T19" fmla="*/ 0 h 119"/>
                  <a:gd name="T20" fmla="*/ 48 w 87"/>
                  <a:gd name="T21" fmla="*/ 0 h 119"/>
                  <a:gd name="T22" fmla="*/ 42 w 87"/>
                  <a:gd name="T23" fmla="*/ 1 h 119"/>
                  <a:gd name="T24" fmla="*/ 35 w 87"/>
                  <a:gd name="T25" fmla="*/ 2 h 119"/>
                  <a:gd name="T26" fmla="*/ 28 w 87"/>
                  <a:gd name="T27" fmla="*/ 4 h 119"/>
                  <a:gd name="T28" fmla="*/ 20 w 87"/>
                  <a:gd name="T29" fmla="*/ 7 h 119"/>
                  <a:gd name="T30" fmla="*/ 13 w 87"/>
                  <a:gd name="T31" fmla="*/ 10 h 119"/>
                  <a:gd name="T32" fmla="*/ 6 w 87"/>
                  <a:gd name="T33" fmla="*/ 14 h 119"/>
                  <a:gd name="T34" fmla="*/ 5 w 87"/>
                  <a:gd name="T35" fmla="*/ 16 h 119"/>
                  <a:gd name="T36" fmla="*/ 4 w 87"/>
                  <a:gd name="T37" fmla="*/ 23 h 119"/>
                  <a:gd name="T38" fmla="*/ 2 w 87"/>
                  <a:gd name="T39" fmla="*/ 33 h 119"/>
                  <a:gd name="T40" fmla="*/ 1 w 87"/>
                  <a:gd name="T41" fmla="*/ 45 h 119"/>
                  <a:gd name="T42" fmla="*/ 0 w 87"/>
                  <a:gd name="T43" fmla="*/ 61 h 119"/>
                  <a:gd name="T44" fmla="*/ 1 w 87"/>
                  <a:gd name="T45" fmla="*/ 78 h 119"/>
                  <a:gd name="T46" fmla="*/ 3 w 87"/>
                  <a:gd name="T47" fmla="*/ 96 h 119"/>
                  <a:gd name="T48" fmla="*/ 7 w 87"/>
                  <a:gd name="T49" fmla="*/ 115 h 119"/>
                  <a:gd name="T50" fmla="*/ 8 w 87"/>
                  <a:gd name="T51" fmla="*/ 115 h 119"/>
                  <a:gd name="T52" fmla="*/ 9 w 87"/>
                  <a:gd name="T53" fmla="*/ 115 h 119"/>
                  <a:gd name="T54" fmla="*/ 11 w 87"/>
                  <a:gd name="T55" fmla="*/ 114 h 119"/>
                  <a:gd name="T56" fmla="*/ 13 w 87"/>
                  <a:gd name="T57" fmla="*/ 114 h 119"/>
                  <a:gd name="T58" fmla="*/ 16 w 87"/>
                  <a:gd name="T59" fmla="*/ 114 h 119"/>
                  <a:gd name="T60" fmla="*/ 20 w 87"/>
                  <a:gd name="T61" fmla="*/ 114 h 119"/>
                  <a:gd name="T62" fmla="*/ 25 w 87"/>
                  <a:gd name="T63" fmla="*/ 114 h 119"/>
                  <a:gd name="T64" fmla="*/ 30 w 87"/>
                  <a:gd name="T65" fmla="*/ 113 h 119"/>
                  <a:gd name="T66" fmla="*/ 35 w 87"/>
                  <a:gd name="T67" fmla="*/ 113 h 119"/>
                  <a:gd name="T68" fmla="*/ 41 w 87"/>
                  <a:gd name="T69" fmla="*/ 113 h 119"/>
                  <a:gd name="T70" fmla="*/ 48 w 87"/>
                  <a:gd name="T71" fmla="*/ 114 h 119"/>
                  <a:gd name="T72" fmla="*/ 55 w 87"/>
                  <a:gd name="T73" fmla="*/ 114 h 119"/>
                  <a:gd name="T74" fmla="*/ 62 w 87"/>
                  <a:gd name="T75" fmla="*/ 114 h 119"/>
                  <a:gd name="T76" fmla="*/ 70 w 87"/>
                  <a:gd name="T77" fmla="*/ 115 h 119"/>
                  <a:gd name="T78" fmla="*/ 78 w 87"/>
                  <a:gd name="T79" fmla="*/ 117 h 119"/>
                  <a:gd name="T80" fmla="*/ 86 w 87"/>
                  <a:gd name="T81" fmla="*/ 118 h 119"/>
                  <a:gd name="T82" fmla="*/ 86 w 87"/>
                  <a:gd name="T83" fmla="*/ 114 h 119"/>
                  <a:gd name="T84" fmla="*/ 85 w 87"/>
                  <a:gd name="T85" fmla="*/ 105 h 119"/>
                  <a:gd name="T86" fmla="*/ 83 w 87"/>
                  <a:gd name="T87" fmla="*/ 91 h 119"/>
                  <a:gd name="T88" fmla="*/ 82 w 87"/>
                  <a:gd name="T89" fmla="*/ 74 h 119"/>
                  <a:gd name="T90" fmla="*/ 82 w 87"/>
                  <a:gd name="T91" fmla="*/ 55 h 119"/>
                  <a:gd name="T92" fmla="*/ 82 w 87"/>
                  <a:gd name="T93" fmla="*/ 37 h 119"/>
                  <a:gd name="T94" fmla="*/ 83 w 87"/>
                  <a:gd name="T95" fmla="*/ 19 h 119"/>
                  <a:gd name="T96" fmla="*/ 85 w 87"/>
                  <a:gd name="T97" fmla="*/ 4 h 1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7"/>
                  <a:gd name="T148" fmla="*/ 0 h 119"/>
                  <a:gd name="T149" fmla="*/ 87 w 87"/>
                  <a:gd name="T150" fmla="*/ 119 h 1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7" h="119">
                    <a:moveTo>
                      <a:pt x="85" y="4"/>
                    </a:moveTo>
                    <a:lnTo>
                      <a:pt x="85" y="4"/>
                    </a:lnTo>
                    <a:lnTo>
                      <a:pt x="83" y="4"/>
                    </a:lnTo>
                    <a:lnTo>
                      <a:pt x="81" y="3"/>
                    </a:lnTo>
                    <a:lnTo>
                      <a:pt x="78" y="2"/>
                    </a:lnTo>
                    <a:lnTo>
                      <a:pt x="75" y="2"/>
                    </a:lnTo>
                    <a:lnTo>
                      <a:pt x="71" y="1"/>
                    </a:lnTo>
                    <a:lnTo>
                      <a:pt x="66" y="0"/>
                    </a:lnTo>
                    <a:lnTo>
                      <a:pt x="60" y="0"/>
                    </a:lnTo>
                    <a:lnTo>
                      <a:pt x="54" y="0"/>
                    </a:lnTo>
                    <a:lnTo>
                      <a:pt x="48" y="0"/>
                    </a:lnTo>
                    <a:lnTo>
                      <a:pt x="42" y="1"/>
                    </a:lnTo>
                    <a:lnTo>
                      <a:pt x="35" y="2"/>
                    </a:lnTo>
                    <a:lnTo>
                      <a:pt x="28" y="4"/>
                    </a:lnTo>
                    <a:lnTo>
                      <a:pt x="20" y="7"/>
                    </a:lnTo>
                    <a:lnTo>
                      <a:pt x="13" y="10"/>
                    </a:lnTo>
                    <a:lnTo>
                      <a:pt x="6" y="14"/>
                    </a:lnTo>
                    <a:lnTo>
                      <a:pt x="5" y="16"/>
                    </a:lnTo>
                    <a:lnTo>
                      <a:pt x="4" y="23"/>
                    </a:lnTo>
                    <a:lnTo>
                      <a:pt x="2" y="33"/>
                    </a:lnTo>
                    <a:lnTo>
                      <a:pt x="1" y="45"/>
                    </a:lnTo>
                    <a:lnTo>
                      <a:pt x="0" y="61"/>
                    </a:lnTo>
                    <a:lnTo>
                      <a:pt x="1" y="78"/>
                    </a:lnTo>
                    <a:lnTo>
                      <a:pt x="3" y="96"/>
                    </a:lnTo>
                    <a:lnTo>
                      <a:pt x="7" y="115"/>
                    </a:lnTo>
                    <a:lnTo>
                      <a:pt x="8" y="115"/>
                    </a:lnTo>
                    <a:lnTo>
                      <a:pt x="9" y="115"/>
                    </a:lnTo>
                    <a:lnTo>
                      <a:pt x="11" y="114"/>
                    </a:lnTo>
                    <a:lnTo>
                      <a:pt x="13" y="114"/>
                    </a:lnTo>
                    <a:lnTo>
                      <a:pt x="16" y="114"/>
                    </a:lnTo>
                    <a:lnTo>
                      <a:pt x="20" y="114"/>
                    </a:lnTo>
                    <a:lnTo>
                      <a:pt x="25" y="114"/>
                    </a:lnTo>
                    <a:lnTo>
                      <a:pt x="30" y="113"/>
                    </a:lnTo>
                    <a:lnTo>
                      <a:pt x="35" y="113"/>
                    </a:lnTo>
                    <a:lnTo>
                      <a:pt x="41" y="113"/>
                    </a:lnTo>
                    <a:lnTo>
                      <a:pt x="48" y="114"/>
                    </a:lnTo>
                    <a:lnTo>
                      <a:pt x="55" y="114"/>
                    </a:lnTo>
                    <a:lnTo>
                      <a:pt x="62" y="114"/>
                    </a:lnTo>
                    <a:lnTo>
                      <a:pt x="70" y="115"/>
                    </a:lnTo>
                    <a:lnTo>
                      <a:pt x="78" y="117"/>
                    </a:lnTo>
                    <a:lnTo>
                      <a:pt x="86" y="118"/>
                    </a:lnTo>
                    <a:lnTo>
                      <a:pt x="86" y="114"/>
                    </a:lnTo>
                    <a:lnTo>
                      <a:pt x="85" y="105"/>
                    </a:lnTo>
                    <a:lnTo>
                      <a:pt x="83" y="91"/>
                    </a:lnTo>
                    <a:lnTo>
                      <a:pt x="82" y="74"/>
                    </a:lnTo>
                    <a:lnTo>
                      <a:pt x="82" y="55"/>
                    </a:lnTo>
                    <a:lnTo>
                      <a:pt x="82" y="37"/>
                    </a:lnTo>
                    <a:lnTo>
                      <a:pt x="83" y="19"/>
                    </a:lnTo>
                    <a:lnTo>
                      <a:pt x="85"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 name="Freeform 10"/>
              <p:cNvSpPr>
                <a:spLocks/>
              </p:cNvSpPr>
              <p:nvPr/>
            </p:nvSpPr>
            <p:spPr bwMode="auto">
              <a:xfrm>
                <a:off x="3811" y="1159"/>
                <a:ext cx="144" cy="118"/>
              </a:xfrm>
              <a:custGeom>
                <a:avLst/>
                <a:gdLst>
                  <a:gd name="T0" fmla="*/ 1 w 144"/>
                  <a:gd name="T1" fmla="*/ 88 h 118"/>
                  <a:gd name="T2" fmla="*/ 0 w 144"/>
                  <a:gd name="T3" fmla="*/ 103 h 118"/>
                  <a:gd name="T4" fmla="*/ 93 w 144"/>
                  <a:gd name="T5" fmla="*/ 117 h 118"/>
                  <a:gd name="T6" fmla="*/ 94 w 144"/>
                  <a:gd name="T7" fmla="*/ 117 h 118"/>
                  <a:gd name="T8" fmla="*/ 96 w 144"/>
                  <a:gd name="T9" fmla="*/ 116 h 118"/>
                  <a:gd name="T10" fmla="*/ 99 w 144"/>
                  <a:gd name="T11" fmla="*/ 114 h 118"/>
                  <a:gd name="T12" fmla="*/ 103 w 144"/>
                  <a:gd name="T13" fmla="*/ 111 h 118"/>
                  <a:gd name="T14" fmla="*/ 107 w 144"/>
                  <a:gd name="T15" fmla="*/ 108 h 118"/>
                  <a:gd name="T16" fmla="*/ 112 w 144"/>
                  <a:gd name="T17" fmla="*/ 103 h 118"/>
                  <a:gd name="T18" fmla="*/ 117 w 144"/>
                  <a:gd name="T19" fmla="*/ 98 h 118"/>
                  <a:gd name="T20" fmla="*/ 122 w 144"/>
                  <a:gd name="T21" fmla="*/ 92 h 118"/>
                  <a:gd name="T22" fmla="*/ 127 w 144"/>
                  <a:gd name="T23" fmla="*/ 86 h 118"/>
                  <a:gd name="T24" fmla="*/ 132 w 144"/>
                  <a:gd name="T25" fmla="*/ 79 h 118"/>
                  <a:gd name="T26" fmla="*/ 136 w 144"/>
                  <a:gd name="T27" fmla="*/ 70 h 118"/>
                  <a:gd name="T28" fmla="*/ 139 w 144"/>
                  <a:gd name="T29" fmla="*/ 61 h 118"/>
                  <a:gd name="T30" fmla="*/ 142 w 144"/>
                  <a:gd name="T31" fmla="*/ 52 h 118"/>
                  <a:gd name="T32" fmla="*/ 143 w 144"/>
                  <a:gd name="T33" fmla="*/ 41 h 118"/>
                  <a:gd name="T34" fmla="*/ 143 w 144"/>
                  <a:gd name="T35" fmla="*/ 30 h 118"/>
                  <a:gd name="T36" fmla="*/ 141 w 144"/>
                  <a:gd name="T37" fmla="*/ 17 h 118"/>
                  <a:gd name="T38" fmla="*/ 141 w 144"/>
                  <a:gd name="T39" fmla="*/ 17 h 118"/>
                  <a:gd name="T40" fmla="*/ 140 w 144"/>
                  <a:gd name="T41" fmla="*/ 15 h 118"/>
                  <a:gd name="T42" fmla="*/ 138 w 144"/>
                  <a:gd name="T43" fmla="*/ 12 h 118"/>
                  <a:gd name="T44" fmla="*/ 136 w 144"/>
                  <a:gd name="T45" fmla="*/ 9 h 118"/>
                  <a:gd name="T46" fmla="*/ 134 w 144"/>
                  <a:gd name="T47" fmla="*/ 6 h 118"/>
                  <a:gd name="T48" fmla="*/ 131 w 144"/>
                  <a:gd name="T49" fmla="*/ 3 h 118"/>
                  <a:gd name="T50" fmla="*/ 127 w 144"/>
                  <a:gd name="T51" fmla="*/ 1 h 118"/>
                  <a:gd name="T52" fmla="*/ 123 w 144"/>
                  <a:gd name="T53" fmla="*/ 0 h 118"/>
                  <a:gd name="T54" fmla="*/ 123 w 144"/>
                  <a:gd name="T55" fmla="*/ 2 h 118"/>
                  <a:gd name="T56" fmla="*/ 125 w 144"/>
                  <a:gd name="T57" fmla="*/ 7 h 118"/>
                  <a:gd name="T58" fmla="*/ 126 w 144"/>
                  <a:gd name="T59" fmla="*/ 15 h 118"/>
                  <a:gd name="T60" fmla="*/ 128 w 144"/>
                  <a:gd name="T61" fmla="*/ 25 h 118"/>
                  <a:gd name="T62" fmla="*/ 128 w 144"/>
                  <a:gd name="T63" fmla="*/ 38 h 118"/>
                  <a:gd name="T64" fmla="*/ 127 w 144"/>
                  <a:gd name="T65" fmla="*/ 52 h 118"/>
                  <a:gd name="T66" fmla="*/ 124 w 144"/>
                  <a:gd name="T67" fmla="*/ 67 h 118"/>
                  <a:gd name="T68" fmla="*/ 118 w 144"/>
                  <a:gd name="T69" fmla="*/ 83 h 118"/>
                  <a:gd name="T70" fmla="*/ 118 w 144"/>
                  <a:gd name="T71" fmla="*/ 83 h 118"/>
                  <a:gd name="T72" fmla="*/ 117 w 144"/>
                  <a:gd name="T73" fmla="*/ 83 h 118"/>
                  <a:gd name="T74" fmla="*/ 116 w 144"/>
                  <a:gd name="T75" fmla="*/ 84 h 118"/>
                  <a:gd name="T76" fmla="*/ 115 w 144"/>
                  <a:gd name="T77" fmla="*/ 85 h 118"/>
                  <a:gd name="T78" fmla="*/ 114 w 144"/>
                  <a:gd name="T79" fmla="*/ 87 h 118"/>
                  <a:gd name="T80" fmla="*/ 112 w 144"/>
                  <a:gd name="T81" fmla="*/ 88 h 118"/>
                  <a:gd name="T82" fmla="*/ 109 w 144"/>
                  <a:gd name="T83" fmla="*/ 89 h 118"/>
                  <a:gd name="T84" fmla="*/ 107 w 144"/>
                  <a:gd name="T85" fmla="*/ 91 h 118"/>
                  <a:gd name="T86" fmla="*/ 104 w 144"/>
                  <a:gd name="T87" fmla="*/ 92 h 118"/>
                  <a:gd name="T88" fmla="*/ 101 w 144"/>
                  <a:gd name="T89" fmla="*/ 93 h 118"/>
                  <a:gd name="T90" fmla="*/ 97 w 144"/>
                  <a:gd name="T91" fmla="*/ 94 h 118"/>
                  <a:gd name="T92" fmla="*/ 93 w 144"/>
                  <a:gd name="T93" fmla="*/ 95 h 118"/>
                  <a:gd name="T94" fmla="*/ 89 w 144"/>
                  <a:gd name="T95" fmla="*/ 95 h 118"/>
                  <a:gd name="T96" fmla="*/ 84 w 144"/>
                  <a:gd name="T97" fmla="*/ 95 h 118"/>
                  <a:gd name="T98" fmla="*/ 79 w 144"/>
                  <a:gd name="T99" fmla="*/ 94 h 118"/>
                  <a:gd name="T100" fmla="*/ 74 w 144"/>
                  <a:gd name="T101" fmla="*/ 93 h 118"/>
                  <a:gd name="T102" fmla="*/ 74 w 144"/>
                  <a:gd name="T103" fmla="*/ 108 h 118"/>
                  <a:gd name="T104" fmla="*/ 3 w 144"/>
                  <a:gd name="T105" fmla="*/ 100 h 118"/>
                  <a:gd name="T106" fmla="*/ 1 w 144"/>
                  <a:gd name="T107" fmla="*/ 88 h 11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44"/>
                  <a:gd name="T163" fmla="*/ 0 h 118"/>
                  <a:gd name="T164" fmla="*/ 144 w 144"/>
                  <a:gd name="T165" fmla="*/ 118 h 11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44" h="118">
                    <a:moveTo>
                      <a:pt x="1" y="88"/>
                    </a:moveTo>
                    <a:lnTo>
                      <a:pt x="0" y="103"/>
                    </a:lnTo>
                    <a:lnTo>
                      <a:pt x="93" y="117"/>
                    </a:lnTo>
                    <a:lnTo>
                      <a:pt x="94" y="117"/>
                    </a:lnTo>
                    <a:lnTo>
                      <a:pt x="96" y="116"/>
                    </a:lnTo>
                    <a:lnTo>
                      <a:pt x="99" y="114"/>
                    </a:lnTo>
                    <a:lnTo>
                      <a:pt x="103" y="111"/>
                    </a:lnTo>
                    <a:lnTo>
                      <a:pt x="107" y="108"/>
                    </a:lnTo>
                    <a:lnTo>
                      <a:pt x="112" y="103"/>
                    </a:lnTo>
                    <a:lnTo>
                      <a:pt x="117" y="98"/>
                    </a:lnTo>
                    <a:lnTo>
                      <a:pt x="122" y="92"/>
                    </a:lnTo>
                    <a:lnTo>
                      <a:pt x="127" y="86"/>
                    </a:lnTo>
                    <a:lnTo>
                      <a:pt x="132" y="79"/>
                    </a:lnTo>
                    <a:lnTo>
                      <a:pt x="136" y="70"/>
                    </a:lnTo>
                    <a:lnTo>
                      <a:pt x="139" y="61"/>
                    </a:lnTo>
                    <a:lnTo>
                      <a:pt x="142" y="52"/>
                    </a:lnTo>
                    <a:lnTo>
                      <a:pt x="143" y="41"/>
                    </a:lnTo>
                    <a:lnTo>
                      <a:pt x="143" y="30"/>
                    </a:lnTo>
                    <a:lnTo>
                      <a:pt x="141" y="17"/>
                    </a:lnTo>
                    <a:lnTo>
                      <a:pt x="140" y="15"/>
                    </a:lnTo>
                    <a:lnTo>
                      <a:pt x="138" y="12"/>
                    </a:lnTo>
                    <a:lnTo>
                      <a:pt x="136" y="9"/>
                    </a:lnTo>
                    <a:lnTo>
                      <a:pt x="134" y="6"/>
                    </a:lnTo>
                    <a:lnTo>
                      <a:pt x="131" y="3"/>
                    </a:lnTo>
                    <a:lnTo>
                      <a:pt x="127" y="1"/>
                    </a:lnTo>
                    <a:lnTo>
                      <a:pt x="123" y="0"/>
                    </a:lnTo>
                    <a:lnTo>
                      <a:pt x="123" y="2"/>
                    </a:lnTo>
                    <a:lnTo>
                      <a:pt x="125" y="7"/>
                    </a:lnTo>
                    <a:lnTo>
                      <a:pt x="126" y="15"/>
                    </a:lnTo>
                    <a:lnTo>
                      <a:pt x="128" y="25"/>
                    </a:lnTo>
                    <a:lnTo>
                      <a:pt x="128" y="38"/>
                    </a:lnTo>
                    <a:lnTo>
                      <a:pt x="127" y="52"/>
                    </a:lnTo>
                    <a:lnTo>
                      <a:pt x="124" y="67"/>
                    </a:lnTo>
                    <a:lnTo>
                      <a:pt x="118" y="83"/>
                    </a:lnTo>
                    <a:lnTo>
                      <a:pt x="117" y="83"/>
                    </a:lnTo>
                    <a:lnTo>
                      <a:pt x="116" y="84"/>
                    </a:lnTo>
                    <a:lnTo>
                      <a:pt x="115" y="85"/>
                    </a:lnTo>
                    <a:lnTo>
                      <a:pt x="114" y="87"/>
                    </a:lnTo>
                    <a:lnTo>
                      <a:pt x="112" y="88"/>
                    </a:lnTo>
                    <a:lnTo>
                      <a:pt x="109" y="89"/>
                    </a:lnTo>
                    <a:lnTo>
                      <a:pt x="107" y="91"/>
                    </a:lnTo>
                    <a:lnTo>
                      <a:pt x="104" y="92"/>
                    </a:lnTo>
                    <a:lnTo>
                      <a:pt x="101" y="93"/>
                    </a:lnTo>
                    <a:lnTo>
                      <a:pt x="97" y="94"/>
                    </a:lnTo>
                    <a:lnTo>
                      <a:pt x="93" y="95"/>
                    </a:lnTo>
                    <a:lnTo>
                      <a:pt x="89" y="95"/>
                    </a:lnTo>
                    <a:lnTo>
                      <a:pt x="84" y="95"/>
                    </a:lnTo>
                    <a:lnTo>
                      <a:pt x="79" y="94"/>
                    </a:lnTo>
                    <a:lnTo>
                      <a:pt x="74" y="93"/>
                    </a:lnTo>
                    <a:lnTo>
                      <a:pt x="74" y="108"/>
                    </a:lnTo>
                    <a:lnTo>
                      <a:pt x="3" y="100"/>
                    </a:lnTo>
                    <a:lnTo>
                      <a:pt x="1" y="8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 name="Freeform 11"/>
              <p:cNvSpPr>
                <a:spLocks/>
              </p:cNvSpPr>
              <p:nvPr/>
            </p:nvSpPr>
            <p:spPr bwMode="auto">
              <a:xfrm>
                <a:off x="3793" y="1275"/>
                <a:ext cx="106" cy="41"/>
              </a:xfrm>
              <a:custGeom>
                <a:avLst/>
                <a:gdLst>
                  <a:gd name="T0" fmla="*/ 105 w 106"/>
                  <a:gd name="T1" fmla="*/ 14 h 41"/>
                  <a:gd name="T2" fmla="*/ 2 w 106"/>
                  <a:gd name="T3" fmla="*/ 0 h 41"/>
                  <a:gd name="T4" fmla="*/ 0 w 106"/>
                  <a:gd name="T5" fmla="*/ 14 h 41"/>
                  <a:gd name="T6" fmla="*/ 102 w 106"/>
                  <a:gd name="T7" fmla="*/ 40 h 41"/>
                  <a:gd name="T8" fmla="*/ 105 w 106"/>
                  <a:gd name="T9" fmla="*/ 14 h 41"/>
                  <a:gd name="T10" fmla="*/ 0 60000 65536"/>
                  <a:gd name="T11" fmla="*/ 0 60000 65536"/>
                  <a:gd name="T12" fmla="*/ 0 60000 65536"/>
                  <a:gd name="T13" fmla="*/ 0 60000 65536"/>
                  <a:gd name="T14" fmla="*/ 0 60000 65536"/>
                  <a:gd name="T15" fmla="*/ 0 w 106"/>
                  <a:gd name="T16" fmla="*/ 0 h 41"/>
                  <a:gd name="T17" fmla="*/ 106 w 106"/>
                  <a:gd name="T18" fmla="*/ 41 h 41"/>
                </a:gdLst>
                <a:ahLst/>
                <a:cxnLst>
                  <a:cxn ang="T10">
                    <a:pos x="T0" y="T1"/>
                  </a:cxn>
                  <a:cxn ang="T11">
                    <a:pos x="T2" y="T3"/>
                  </a:cxn>
                  <a:cxn ang="T12">
                    <a:pos x="T4" y="T5"/>
                  </a:cxn>
                  <a:cxn ang="T13">
                    <a:pos x="T6" y="T7"/>
                  </a:cxn>
                  <a:cxn ang="T14">
                    <a:pos x="T8" y="T9"/>
                  </a:cxn>
                </a:cxnLst>
                <a:rect l="T15" t="T16" r="T17" b="T18"/>
                <a:pathLst>
                  <a:path w="106" h="41">
                    <a:moveTo>
                      <a:pt x="105" y="14"/>
                    </a:moveTo>
                    <a:lnTo>
                      <a:pt x="2" y="0"/>
                    </a:lnTo>
                    <a:lnTo>
                      <a:pt x="0" y="14"/>
                    </a:lnTo>
                    <a:lnTo>
                      <a:pt x="102" y="40"/>
                    </a:lnTo>
                    <a:lnTo>
                      <a:pt x="105" y="1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 name="Freeform 12"/>
              <p:cNvSpPr>
                <a:spLocks/>
              </p:cNvSpPr>
              <p:nvPr/>
            </p:nvSpPr>
            <p:spPr bwMode="auto">
              <a:xfrm>
                <a:off x="3845" y="1288"/>
                <a:ext cx="46" cy="19"/>
              </a:xfrm>
              <a:custGeom>
                <a:avLst/>
                <a:gdLst>
                  <a:gd name="T0" fmla="*/ 45 w 46"/>
                  <a:gd name="T1" fmla="*/ 8 h 19"/>
                  <a:gd name="T2" fmla="*/ 1 w 46"/>
                  <a:gd name="T3" fmla="*/ 0 h 19"/>
                  <a:gd name="T4" fmla="*/ 0 w 46"/>
                  <a:gd name="T5" fmla="*/ 8 h 19"/>
                  <a:gd name="T6" fmla="*/ 44 w 46"/>
                  <a:gd name="T7" fmla="*/ 18 h 19"/>
                  <a:gd name="T8" fmla="*/ 45 w 46"/>
                  <a:gd name="T9" fmla="*/ 8 h 19"/>
                  <a:gd name="T10" fmla="*/ 0 60000 65536"/>
                  <a:gd name="T11" fmla="*/ 0 60000 65536"/>
                  <a:gd name="T12" fmla="*/ 0 60000 65536"/>
                  <a:gd name="T13" fmla="*/ 0 60000 65536"/>
                  <a:gd name="T14" fmla="*/ 0 60000 65536"/>
                  <a:gd name="T15" fmla="*/ 0 w 46"/>
                  <a:gd name="T16" fmla="*/ 0 h 19"/>
                  <a:gd name="T17" fmla="*/ 46 w 46"/>
                  <a:gd name="T18" fmla="*/ 19 h 19"/>
                </a:gdLst>
                <a:ahLst/>
                <a:cxnLst>
                  <a:cxn ang="T10">
                    <a:pos x="T0" y="T1"/>
                  </a:cxn>
                  <a:cxn ang="T11">
                    <a:pos x="T2" y="T3"/>
                  </a:cxn>
                  <a:cxn ang="T12">
                    <a:pos x="T4" y="T5"/>
                  </a:cxn>
                  <a:cxn ang="T13">
                    <a:pos x="T6" y="T7"/>
                  </a:cxn>
                  <a:cxn ang="T14">
                    <a:pos x="T8" y="T9"/>
                  </a:cxn>
                </a:cxnLst>
                <a:rect l="T15" t="T16" r="T17" b="T18"/>
                <a:pathLst>
                  <a:path w="46" h="19">
                    <a:moveTo>
                      <a:pt x="45" y="8"/>
                    </a:moveTo>
                    <a:lnTo>
                      <a:pt x="1" y="0"/>
                    </a:lnTo>
                    <a:lnTo>
                      <a:pt x="0" y="8"/>
                    </a:lnTo>
                    <a:lnTo>
                      <a:pt x="44" y="18"/>
                    </a:lnTo>
                    <a:lnTo>
                      <a:pt x="45"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8" name="Freeform 13"/>
              <p:cNvSpPr>
                <a:spLocks/>
              </p:cNvSpPr>
              <p:nvPr/>
            </p:nvSpPr>
            <p:spPr bwMode="auto">
              <a:xfrm>
                <a:off x="3800" y="1278"/>
                <a:ext cx="31" cy="15"/>
              </a:xfrm>
              <a:custGeom>
                <a:avLst/>
                <a:gdLst>
                  <a:gd name="T0" fmla="*/ 30 w 31"/>
                  <a:gd name="T1" fmla="*/ 6 h 15"/>
                  <a:gd name="T2" fmla="*/ 0 w 31"/>
                  <a:gd name="T3" fmla="*/ 0 h 15"/>
                  <a:gd name="T4" fmla="*/ 0 w 31"/>
                  <a:gd name="T5" fmla="*/ 7 h 15"/>
                  <a:gd name="T6" fmla="*/ 29 w 31"/>
                  <a:gd name="T7" fmla="*/ 14 h 15"/>
                  <a:gd name="T8" fmla="*/ 30 w 31"/>
                  <a:gd name="T9" fmla="*/ 6 h 15"/>
                  <a:gd name="T10" fmla="*/ 0 60000 65536"/>
                  <a:gd name="T11" fmla="*/ 0 60000 65536"/>
                  <a:gd name="T12" fmla="*/ 0 60000 65536"/>
                  <a:gd name="T13" fmla="*/ 0 60000 65536"/>
                  <a:gd name="T14" fmla="*/ 0 60000 65536"/>
                  <a:gd name="T15" fmla="*/ 0 w 31"/>
                  <a:gd name="T16" fmla="*/ 0 h 15"/>
                  <a:gd name="T17" fmla="*/ 31 w 31"/>
                  <a:gd name="T18" fmla="*/ 15 h 15"/>
                </a:gdLst>
                <a:ahLst/>
                <a:cxnLst>
                  <a:cxn ang="T10">
                    <a:pos x="T0" y="T1"/>
                  </a:cxn>
                  <a:cxn ang="T11">
                    <a:pos x="T2" y="T3"/>
                  </a:cxn>
                  <a:cxn ang="T12">
                    <a:pos x="T4" y="T5"/>
                  </a:cxn>
                  <a:cxn ang="T13">
                    <a:pos x="T6" y="T7"/>
                  </a:cxn>
                  <a:cxn ang="T14">
                    <a:pos x="T8" y="T9"/>
                  </a:cxn>
                </a:cxnLst>
                <a:rect l="T15" t="T16" r="T17" b="T18"/>
                <a:pathLst>
                  <a:path w="31" h="15">
                    <a:moveTo>
                      <a:pt x="30" y="6"/>
                    </a:moveTo>
                    <a:lnTo>
                      <a:pt x="0" y="0"/>
                    </a:lnTo>
                    <a:lnTo>
                      <a:pt x="0" y="7"/>
                    </a:lnTo>
                    <a:lnTo>
                      <a:pt x="29" y="14"/>
                    </a:lnTo>
                    <a:lnTo>
                      <a:pt x="30"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9" name="Freeform 14"/>
              <p:cNvSpPr>
                <a:spLocks/>
              </p:cNvSpPr>
              <p:nvPr/>
            </p:nvSpPr>
            <p:spPr bwMode="auto">
              <a:xfrm>
                <a:off x="3724" y="1292"/>
                <a:ext cx="178" cy="72"/>
              </a:xfrm>
              <a:custGeom>
                <a:avLst/>
                <a:gdLst>
                  <a:gd name="T0" fmla="*/ 0 w 178"/>
                  <a:gd name="T1" fmla="*/ 21 h 72"/>
                  <a:gd name="T2" fmla="*/ 0 w 178"/>
                  <a:gd name="T3" fmla="*/ 21 h 72"/>
                  <a:gd name="T4" fmla="*/ 1 w 178"/>
                  <a:gd name="T5" fmla="*/ 21 h 72"/>
                  <a:gd name="T6" fmla="*/ 3 w 178"/>
                  <a:gd name="T7" fmla="*/ 21 h 72"/>
                  <a:gd name="T8" fmla="*/ 6 w 178"/>
                  <a:gd name="T9" fmla="*/ 20 h 72"/>
                  <a:gd name="T10" fmla="*/ 8 w 178"/>
                  <a:gd name="T11" fmla="*/ 20 h 72"/>
                  <a:gd name="T12" fmla="*/ 11 w 178"/>
                  <a:gd name="T13" fmla="*/ 19 h 72"/>
                  <a:gd name="T14" fmla="*/ 15 w 178"/>
                  <a:gd name="T15" fmla="*/ 18 h 72"/>
                  <a:gd name="T16" fmla="*/ 19 w 178"/>
                  <a:gd name="T17" fmla="*/ 16 h 72"/>
                  <a:gd name="T18" fmla="*/ 23 w 178"/>
                  <a:gd name="T19" fmla="*/ 15 h 72"/>
                  <a:gd name="T20" fmla="*/ 27 w 178"/>
                  <a:gd name="T21" fmla="*/ 14 h 72"/>
                  <a:gd name="T22" fmla="*/ 30 w 178"/>
                  <a:gd name="T23" fmla="*/ 12 h 72"/>
                  <a:gd name="T24" fmla="*/ 34 w 178"/>
                  <a:gd name="T25" fmla="*/ 10 h 72"/>
                  <a:gd name="T26" fmla="*/ 38 w 178"/>
                  <a:gd name="T27" fmla="*/ 8 h 72"/>
                  <a:gd name="T28" fmla="*/ 41 w 178"/>
                  <a:gd name="T29" fmla="*/ 5 h 72"/>
                  <a:gd name="T30" fmla="*/ 44 w 178"/>
                  <a:gd name="T31" fmla="*/ 3 h 72"/>
                  <a:gd name="T32" fmla="*/ 47 w 178"/>
                  <a:gd name="T33" fmla="*/ 0 h 72"/>
                  <a:gd name="T34" fmla="*/ 177 w 178"/>
                  <a:gd name="T35" fmla="*/ 36 h 72"/>
                  <a:gd name="T36" fmla="*/ 177 w 178"/>
                  <a:gd name="T37" fmla="*/ 36 h 72"/>
                  <a:gd name="T38" fmla="*/ 176 w 178"/>
                  <a:gd name="T39" fmla="*/ 37 h 72"/>
                  <a:gd name="T40" fmla="*/ 175 w 178"/>
                  <a:gd name="T41" fmla="*/ 39 h 72"/>
                  <a:gd name="T42" fmla="*/ 173 w 178"/>
                  <a:gd name="T43" fmla="*/ 40 h 72"/>
                  <a:gd name="T44" fmla="*/ 171 w 178"/>
                  <a:gd name="T45" fmla="*/ 43 h 72"/>
                  <a:gd name="T46" fmla="*/ 169 w 178"/>
                  <a:gd name="T47" fmla="*/ 45 h 72"/>
                  <a:gd name="T48" fmla="*/ 167 w 178"/>
                  <a:gd name="T49" fmla="*/ 48 h 72"/>
                  <a:gd name="T50" fmla="*/ 164 w 178"/>
                  <a:gd name="T51" fmla="*/ 50 h 72"/>
                  <a:gd name="T52" fmla="*/ 161 w 178"/>
                  <a:gd name="T53" fmla="*/ 54 h 72"/>
                  <a:gd name="T54" fmla="*/ 157 w 178"/>
                  <a:gd name="T55" fmla="*/ 56 h 72"/>
                  <a:gd name="T56" fmla="*/ 154 w 178"/>
                  <a:gd name="T57" fmla="*/ 59 h 72"/>
                  <a:gd name="T58" fmla="*/ 151 w 178"/>
                  <a:gd name="T59" fmla="*/ 62 h 72"/>
                  <a:gd name="T60" fmla="*/ 147 w 178"/>
                  <a:gd name="T61" fmla="*/ 65 h 72"/>
                  <a:gd name="T62" fmla="*/ 144 w 178"/>
                  <a:gd name="T63" fmla="*/ 67 h 72"/>
                  <a:gd name="T64" fmla="*/ 140 w 178"/>
                  <a:gd name="T65" fmla="*/ 69 h 72"/>
                  <a:gd name="T66" fmla="*/ 137 w 178"/>
                  <a:gd name="T67" fmla="*/ 71 h 72"/>
                  <a:gd name="T68" fmla="*/ 0 w 178"/>
                  <a:gd name="T69" fmla="*/ 21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8"/>
                  <a:gd name="T106" fmla="*/ 0 h 72"/>
                  <a:gd name="T107" fmla="*/ 178 w 178"/>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8" h="72">
                    <a:moveTo>
                      <a:pt x="0" y="21"/>
                    </a:moveTo>
                    <a:lnTo>
                      <a:pt x="0" y="21"/>
                    </a:lnTo>
                    <a:lnTo>
                      <a:pt x="1" y="21"/>
                    </a:lnTo>
                    <a:lnTo>
                      <a:pt x="3" y="21"/>
                    </a:lnTo>
                    <a:lnTo>
                      <a:pt x="6" y="20"/>
                    </a:lnTo>
                    <a:lnTo>
                      <a:pt x="8" y="20"/>
                    </a:lnTo>
                    <a:lnTo>
                      <a:pt x="11" y="19"/>
                    </a:lnTo>
                    <a:lnTo>
                      <a:pt x="15" y="18"/>
                    </a:lnTo>
                    <a:lnTo>
                      <a:pt x="19" y="16"/>
                    </a:lnTo>
                    <a:lnTo>
                      <a:pt x="23" y="15"/>
                    </a:lnTo>
                    <a:lnTo>
                      <a:pt x="27" y="14"/>
                    </a:lnTo>
                    <a:lnTo>
                      <a:pt x="30" y="12"/>
                    </a:lnTo>
                    <a:lnTo>
                      <a:pt x="34" y="10"/>
                    </a:lnTo>
                    <a:lnTo>
                      <a:pt x="38" y="8"/>
                    </a:lnTo>
                    <a:lnTo>
                      <a:pt x="41" y="5"/>
                    </a:lnTo>
                    <a:lnTo>
                      <a:pt x="44" y="3"/>
                    </a:lnTo>
                    <a:lnTo>
                      <a:pt x="47" y="0"/>
                    </a:lnTo>
                    <a:lnTo>
                      <a:pt x="177" y="36"/>
                    </a:lnTo>
                    <a:lnTo>
                      <a:pt x="176" y="37"/>
                    </a:lnTo>
                    <a:lnTo>
                      <a:pt x="175" y="39"/>
                    </a:lnTo>
                    <a:lnTo>
                      <a:pt x="173" y="40"/>
                    </a:lnTo>
                    <a:lnTo>
                      <a:pt x="171" y="43"/>
                    </a:lnTo>
                    <a:lnTo>
                      <a:pt x="169" y="45"/>
                    </a:lnTo>
                    <a:lnTo>
                      <a:pt x="167" y="48"/>
                    </a:lnTo>
                    <a:lnTo>
                      <a:pt x="164" y="50"/>
                    </a:lnTo>
                    <a:lnTo>
                      <a:pt x="161" y="54"/>
                    </a:lnTo>
                    <a:lnTo>
                      <a:pt x="157" y="56"/>
                    </a:lnTo>
                    <a:lnTo>
                      <a:pt x="154" y="59"/>
                    </a:lnTo>
                    <a:lnTo>
                      <a:pt x="151" y="62"/>
                    </a:lnTo>
                    <a:lnTo>
                      <a:pt x="147" y="65"/>
                    </a:lnTo>
                    <a:lnTo>
                      <a:pt x="144" y="67"/>
                    </a:lnTo>
                    <a:lnTo>
                      <a:pt x="140" y="69"/>
                    </a:lnTo>
                    <a:lnTo>
                      <a:pt x="137" y="71"/>
                    </a:lnTo>
                    <a:lnTo>
                      <a:pt x="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0" name="Freeform 15"/>
              <p:cNvSpPr>
                <a:spLocks/>
              </p:cNvSpPr>
              <p:nvPr/>
            </p:nvSpPr>
            <p:spPr bwMode="auto">
              <a:xfrm>
                <a:off x="3900" y="1284"/>
                <a:ext cx="64" cy="35"/>
              </a:xfrm>
              <a:custGeom>
                <a:avLst/>
                <a:gdLst>
                  <a:gd name="T0" fmla="*/ 6 w 64"/>
                  <a:gd name="T1" fmla="*/ 34 h 35"/>
                  <a:gd name="T2" fmla="*/ 63 w 64"/>
                  <a:gd name="T3" fmla="*/ 14 h 35"/>
                  <a:gd name="T4" fmla="*/ 29 w 64"/>
                  <a:gd name="T5" fmla="*/ 0 h 35"/>
                  <a:gd name="T6" fmla="*/ 1 w 64"/>
                  <a:gd name="T7" fmla="*/ 4 h 35"/>
                  <a:gd name="T8" fmla="*/ 0 w 64"/>
                  <a:gd name="T9" fmla="*/ 32 h 35"/>
                  <a:gd name="T10" fmla="*/ 6 w 64"/>
                  <a:gd name="T11" fmla="*/ 34 h 35"/>
                  <a:gd name="T12" fmla="*/ 0 60000 65536"/>
                  <a:gd name="T13" fmla="*/ 0 60000 65536"/>
                  <a:gd name="T14" fmla="*/ 0 60000 65536"/>
                  <a:gd name="T15" fmla="*/ 0 60000 65536"/>
                  <a:gd name="T16" fmla="*/ 0 60000 65536"/>
                  <a:gd name="T17" fmla="*/ 0 60000 65536"/>
                  <a:gd name="T18" fmla="*/ 0 w 64"/>
                  <a:gd name="T19" fmla="*/ 0 h 35"/>
                  <a:gd name="T20" fmla="*/ 64 w 64"/>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64" h="35">
                    <a:moveTo>
                      <a:pt x="6" y="34"/>
                    </a:moveTo>
                    <a:lnTo>
                      <a:pt x="63" y="14"/>
                    </a:lnTo>
                    <a:lnTo>
                      <a:pt x="29" y="0"/>
                    </a:lnTo>
                    <a:lnTo>
                      <a:pt x="1" y="4"/>
                    </a:lnTo>
                    <a:lnTo>
                      <a:pt x="0" y="32"/>
                    </a:lnTo>
                    <a:lnTo>
                      <a:pt x="6" y="3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1" name="Freeform 16"/>
              <p:cNvSpPr>
                <a:spLocks/>
              </p:cNvSpPr>
              <p:nvPr/>
            </p:nvSpPr>
            <p:spPr bwMode="auto">
              <a:xfrm>
                <a:off x="3738" y="1140"/>
                <a:ext cx="34" cy="162"/>
              </a:xfrm>
              <a:custGeom>
                <a:avLst/>
                <a:gdLst>
                  <a:gd name="T0" fmla="*/ 33 w 34"/>
                  <a:gd name="T1" fmla="*/ 4 h 162"/>
                  <a:gd name="T2" fmla="*/ 33 w 34"/>
                  <a:gd name="T3" fmla="*/ 4 h 162"/>
                  <a:gd name="T4" fmla="*/ 32 w 34"/>
                  <a:gd name="T5" fmla="*/ 3 h 162"/>
                  <a:gd name="T6" fmla="*/ 31 w 34"/>
                  <a:gd name="T7" fmla="*/ 3 h 162"/>
                  <a:gd name="T8" fmla="*/ 30 w 34"/>
                  <a:gd name="T9" fmla="*/ 2 h 162"/>
                  <a:gd name="T10" fmla="*/ 29 w 34"/>
                  <a:gd name="T11" fmla="*/ 2 h 162"/>
                  <a:gd name="T12" fmla="*/ 27 w 34"/>
                  <a:gd name="T13" fmla="*/ 1 h 162"/>
                  <a:gd name="T14" fmla="*/ 25 w 34"/>
                  <a:gd name="T15" fmla="*/ 1 h 162"/>
                  <a:gd name="T16" fmla="*/ 23 w 34"/>
                  <a:gd name="T17" fmla="*/ 0 h 162"/>
                  <a:gd name="T18" fmla="*/ 20 w 34"/>
                  <a:gd name="T19" fmla="*/ 0 h 162"/>
                  <a:gd name="T20" fmla="*/ 18 w 34"/>
                  <a:gd name="T21" fmla="*/ 0 h 162"/>
                  <a:gd name="T22" fmla="*/ 15 w 34"/>
                  <a:gd name="T23" fmla="*/ 0 h 162"/>
                  <a:gd name="T24" fmla="*/ 12 w 34"/>
                  <a:gd name="T25" fmla="*/ 1 h 162"/>
                  <a:gd name="T26" fmla="*/ 9 w 34"/>
                  <a:gd name="T27" fmla="*/ 2 h 162"/>
                  <a:gd name="T28" fmla="*/ 6 w 34"/>
                  <a:gd name="T29" fmla="*/ 3 h 162"/>
                  <a:gd name="T30" fmla="*/ 3 w 34"/>
                  <a:gd name="T31" fmla="*/ 5 h 162"/>
                  <a:gd name="T32" fmla="*/ 0 w 34"/>
                  <a:gd name="T33" fmla="*/ 8 h 162"/>
                  <a:gd name="T34" fmla="*/ 0 w 34"/>
                  <a:gd name="T35" fmla="*/ 161 h 162"/>
                  <a:gd name="T36" fmla="*/ 0 w 34"/>
                  <a:gd name="T37" fmla="*/ 161 h 162"/>
                  <a:gd name="T38" fmla="*/ 1 w 34"/>
                  <a:gd name="T39" fmla="*/ 161 h 162"/>
                  <a:gd name="T40" fmla="*/ 2 w 34"/>
                  <a:gd name="T41" fmla="*/ 161 h 162"/>
                  <a:gd name="T42" fmla="*/ 3 w 34"/>
                  <a:gd name="T43" fmla="*/ 161 h 162"/>
                  <a:gd name="T44" fmla="*/ 5 w 34"/>
                  <a:gd name="T45" fmla="*/ 160 h 162"/>
                  <a:gd name="T46" fmla="*/ 6 w 34"/>
                  <a:gd name="T47" fmla="*/ 160 h 162"/>
                  <a:gd name="T48" fmla="*/ 9 w 34"/>
                  <a:gd name="T49" fmla="*/ 160 h 162"/>
                  <a:gd name="T50" fmla="*/ 11 w 34"/>
                  <a:gd name="T51" fmla="*/ 159 h 162"/>
                  <a:gd name="T52" fmla="*/ 13 w 34"/>
                  <a:gd name="T53" fmla="*/ 158 h 162"/>
                  <a:gd name="T54" fmla="*/ 16 w 34"/>
                  <a:gd name="T55" fmla="*/ 157 h 162"/>
                  <a:gd name="T56" fmla="*/ 19 w 34"/>
                  <a:gd name="T57" fmla="*/ 156 h 162"/>
                  <a:gd name="T58" fmla="*/ 22 w 34"/>
                  <a:gd name="T59" fmla="*/ 154 h 162"/>
                  <a:gd name="T60" fmla="*/ 24 w 34"/>
                  <a:gd name="T61" fmla="*/ 152 h 162"/>
                  <a:gd name="T62" fmla="*/ 27 w 34"/>
                  <a:gd name="T63" fmla="*/ 151 h 162"/>
                  <a:gd name="T64" fmla="*/ 30 w 34"/>
                  <a:gd name="T65" fmla="*/ 148 h 162"/>
                  <a:gd name="T66" fmla="*/ 33 w 34"/>
                  <a:gd name="T67" fmla="*/ 146 h 162"/>
                  <a:gd name="T68" fmla="*/ 33 w 34"/>
                  <a:gd name="T69" fmla="*/ 4 h 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
                  <a:gd name="T106" fmla="*/ 0 h 162"/>
                  <a:gd name="T107" fmla="*/ 34 w 34"/>
                  <a:gd name="T108" fmla="*/ 162 h 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 h="162">
                    <a:moveTo>
                      <a:pt x="33" y="4"/>
                    </a:moveTo>
                    <a:lnTo>
                      <a:pt x="33" y="4"/>
                    </a:lnTo>
                    <a:lnTo>
                      <a:pt x="32" y="3"/>
                    </a:lnTo>
                    <a:lnTo>
                      <a:pt x="31" y="3"/>
                    </a:lnTo>
                    <a:lnTo>
                      <a:pt x="30" y="2"/>
                    </a:lnTo>
                    <a:lnTo>
                      <a:pt x="29" y="2"/>
                    </a:lnTo>
                    <a:lnTo>
                      <a:pt x="27" y="1"/>
                    </a:lnTo>
                    <a:lnTo>
                      <a:pt x="25" y="1"/>
                    </a:lnTo>
                    <a:lnTo>
                      <a:pt x="23" y="0"/>
                    </a:lnTo>
                    <a:lnTo>
                      <a:pt x="20" y="0"/>
                    </a:lnTo>
                    <a:lnTo>
                      <a:pt x="18" y="0"/>
                    </a:lnTo>
                    <a:lnTo>
                      <a:pt x="15" y="0"/>
                    </a:lnTo>
                    <a:lnTo>
                      <a:pt x="12" y="1"/>
                    </a:lnTo>
                    <a:lnTo>
                      <a:pt x="9" y="2"/>
                    </a:lnTo>
                    <a:lnTo>
                      <a:pt x="6" y="3"/>
                    </a:lnTo>
                    <a:lnTo>
                      <a:pt x="3" y="5"/>
                    </a:lnTo>
                    <a:lnTo>
                      <a:pt x="0" y="8"/>
                    </a:lnTo>
                    <a:lnTo>
                      <a:pt x="0" y="161"/>
                    </a:lnTo>
                    <a:lnTo>
                      <a:pt x="1" y="161"/>
                    </a:lnTo>
                    <a:lnTo>
                      <a:pt x="2" y="161"/>
                    </a:lnTo>
                    <a:lnTo>
                      <a:pt x="3" y="161"/>
                    </a:lnTo>
                    <a:lnTo>
                      <a:pt x="5" y="160"/>
                    </a:lnTo>
                    <a:lnTo>
                      <a:pt x="6" y="160"/>
                    </a:lnTo>
                    <a:lnTo>
                      <a:pt x="9" y="160"/>
                    </a:lnTo>
                    <a:lnTo>
                      <a:pt x="11" y="159"/>
                    </a:lnTo>
                    <a:lnTo>
                      <a:pt x="13" y="158"/>
                    </a:lnTo>
                    <a:lnTo>
                      <a:pt x="16" y="157"/>
                    </a:lnTo>
                    <a:lnTo>
                      <a:pt x="19" y="156"/>
                    </a:lnTo>
                    <a:lnTo>
                      <a:pt x="22" y="154"/>
                    </a:lnTo>
                    <a:lnTo>
                      <a:pt x="24" y="152"/>
                    </a:lnTo>
                    <a:lnTo>
                      <a:pt x="27" y="151"/>
                    </a:lnTo>
                    <a:lnTo>
                      <a:pt x="30" y="148"/>
                    </a:lnTo>
                    <a:lnTo>
                      <a:pt x="33" y="146"/>
                    </a:lnTo>
                    <a:lnTo>
                      <a:pt x="3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2" name="Freeform 17"/>
              <p:cNvSpPr>
                <a:spLocks/>
              </p:cNvSpPr>
              <p:nvPr/>
            </p:nvSpPr>
            <p:spPr bwMode="auto">
              <a:xfrm>
                <a:off x="3739" y="1141"/>
                <a:ext cx="29" cy="137"/>
              </a:xfrm>
              <a:custGeom>
                <a:avLst/>
                <a:gdLst>
                  <a:gd name="T0" fmla="*/ 28 w 29"/>
                  <a:gd name="T1" fmla="*/ 3 h 137"/>
                  <a:gd name="T2" fmla="*/ 28 w 29"/>
                  <a:gd name="T3" fmla="*/ 3 h 137"/>
                  <a:gd name="T4" fmla="*/ 27 w 29"/>
                  <a:gd name="T5" fmla="*/ 3 h 137"/>
                  <a:gd name="T6" fmla="*/ 27 w 29"/>
                  <a:gd name="T7" fmla="*/ 2 h 137"/>
                  <a:gd name="T8" fmla="*/ 26 w 29"/>
                  <a:gd name="T9" fmla="*/ 2 h 137"/>
                  <a:gd name="T10" fmla="*/ 24 w 29"/>
                  <a:gd name="T11" fmla="*/ 1 h 137"/>
                  <a:gd name="T12" fmla="*/ 23 w 29"/>
                  <a:gd name="T13" fmla="*/ 1 h 137"/>
                  <a:gd name="T14" fmla="*/ 21 w 29"/>
                  <a:gd name="T15" fmla="*/ 1 h 137"/>
                  <a:gd name="T16" fmla="*/ 19 w 29"/>
                  <a:gd name="T17" fmla="*/ 0 h 137"/>
                  <a:gd name="T18" fmla="*/ 17 w 29"/>
                  <a:gd name="T19" fmla="*/ 0 h 137"/>
                  <a:gd name="T20" fmla="*/ 15 w 29"/>
                  <a:gd name="T21" fmla="*/ 0 h 137"/>
                  <a:gd name="T22" fmla="*/ 13 w 29"/>
                  <a:gd name="T23" fmla="*/ 0 h 137"/>
                  <a:gd name="T24" fmla="*/ 10 w 29"/>
                  <a:gd name="T25" fmla="*/ 1 h 137"/>
                  <a:gd name="T26" fmla="*/ 8 w 29"/>
                  <a:gd name="T27" fmla="*/ 2 h 137"/>
                  <a:gd name="T28" fmla="*/ 5 w 29"/>
                  <a:gd name="T29" fmla="*/ 3 h 137"/>
                  <a:gd name="T30" fmla="*/ 3 w 29"/>
                  <a:gd name="T31" fmla="*/ 4 h 137"/>
                  <a:gd name="T32" fmla="*/ 0 w 29"/>
                  <a:gd name="T33" fmla="*/ 6 h 137"/>
                  <a:gd name="T34" fmla="*/ 0 w 29"/>
                  <a:gd name="T35" fmla="*/ 136 h 137"/>
                  <a:gd name="T36" fmla="*/ 0 w 29"/>
                  <a:gd name="T37" fmla="*/ 136 h 137"/>
                  <a:gd name="T38" fmla="*/ 1 w 29"/>
                  <a:gd name="T39" fmla="*/ 136 h 137"/>
                  <a:gd name="T40" fmla="*/ 2 w 29"/>
                  <a:gd name="T41" fmla="*/ 136 h 137"/>
                  <a:gd name="T42" fmla="*/ 3 w 29"/>
                  <a:gd name="T43" fmla="*/ 136 h 137"/>
                  <a:gd name="T44" fmla="*/ 4 w 29"/>
                  <a:gd name="T45" fmla="*/ 136 h 137"/>
                  <a:gd name="T46" fmla="*/ 6 w 29"/>
                  <a:gd name="T47" fmla="*/ 135 h 137"/>
                  <a:gd name="T48" fmla="*/ 7 w 29"/>
                  <a:gd name="T49" fmla="*/ 135 h 137"/>
                  <a:gd name="T50" fmla="*/ 9 w 29"/>
                  <a:gd name="T51" fmla="*/ 134 h 137"/>
                  <a:gd name="T52" fmla="*/ 11 w 29"/>
                  <a:gd name="T53" fmla="*/ 133 h 137"/>
                  <a:gd name="T54" fmla="*/ 14 w 29"/>
                  <a:gd name="T55" fmla="*/ 132 h 137"/>
                  <a:gd name="T56" fmla="*/ 16 w 29"/>
                  <a:gd name="T57" fmla="*/ 131 h 137"/>
                  <a:gd name="T58" fmla="*/ 18 w 29"/>
                  <a:gd name="T59" fmla="*/ 130 h 137"/>
                  <a:gd name="T60" fmla="*/ 21 w 29"/>
                  <a:gd name="T61" fmla="*/ 129 h 137"/>
                  <a:gd name="T62" fmla="*/ 23 w 29"/>
                  <a:gd name="T63" fmla="*/ 127 h 137"/>
                  <a:gd name="T64" fmla="*/ 26 w 29"/>
                  <a:gd name="T65" fmla="*/ 125 h 137"/>
                  <a:gd name="T66" fmla="*/ 28 w 29"/>
                  <a:gd name="T67" fmla="*/ 123 h 137"/>
                  <a:gd name="T68" fmla="*/ 28 w 29"/>
                  <a:gd name="T69" fmla="*/ 3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
                  <a:gd name="T106" fmla="*/ 0 h 137"/>
                  <a:gd name="T107" fmla="*/ 29 w 29"/>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 h="137">
                    <a:moveTo>
                      <a:pt x="28" y="3"/>
                    </a:moveTo>
                    <a:lnTo>
                      <a:pt x="28" y="3"/>
                    </a:lnTo>
                    <a:lnTo>
                      <a:pt x="27" y="3"/>
                    </a:lnTo>
                    <a:lnTo>
                      <a:pt x="27" y="2"/>
                    </a:lnTo>
                    <a:lnTo>
                      <a:pt x="26" y="2"/>
                    </a:lnTo>
                    <a:lnTo>
                      <a:pt x="24" y="1"/>
                    </a:lnTo>
                    <a:lnTo>
                      <a:pt x="23" y="1"/>
                    </a:lnTo>
                    <a:lnTo>
                      <a:pt x="21" y="1"/>
                    </a:lnTo>
                    <a:lnTo>
                      <a:pt x="19" y="0"/>
                    </a:lnTo>
                    <a:lnTo>
                      <a:pt x="17" y="0"/>
                    </a:lnTo>
                    <a:lnTo>
                      <a:pt x="15" y="0"/>
                    </a:lnTo>
                    <a:lnTo>
                      <a:pt x="13" y="0"/>
                    </a:lnTo>
                    <a:lnTo>
                      <a:pt x="10" y="1"/>
                    </a:lnTo>
                    <a:lnTo>
                      <a:pt x="8" y="2"/>
                    </a:lnTo>
                    <a:lnTo>
                      <a:pt x="5" y="3"/>
                    </a:lnTo>
                    <a:lnTo>
                      <a:pt x="3" y="4"/>
                    </a:lnTo>
                    <a:lnTo>
                      <a:pt x="0" y="6"/>
                    </a:lnTo>
                    <a:lnTo>
                      <a:pt x="0" y="136"/>
                    </a:lnTo>
                    <a:lnTo>
                      <a:pt x="1" y="136"/>
                    </a:lnTo>
                    <a:lnTo>
                      <a:pt x="2" y="136"/>
                    </a:lnTo>
                    <a:lnTo>
                      <a:pt x="3" y="136"/>
                    </a:lnTo>
                    <a:lnTo>
                      <a:pt x="4" y="136"/>
                    </a:lnTo>
                    <a:lnTo>
                      <a:pt x="6" y="135"/>
                    </a:lnTo>
                    <a:lnTo>
                      <a:pt x="7" y="135"/>
                    </a:lnTo>
                    <a:lnTo>
                      <a:pt x="9" y="134"/>
                    </a:lnTo>
                    <a:lnTo>
                      <a:pt x="11" y="133"/>
                    </a:lnTo>
                    <a:lnTo>
                      <a:pt x="14" y="132"/>
                    </a:lnTo>
                    <a:lnTo>
                      <a:pt x="16" y="131"/>
                    </a:lnTo>
                    <a:lnTo>
                      <a:pt x="18" y="130"/>
                    </a:lnTo>
                    <a:lnTo>
                      <a:pt x="21" y="129"/>
                    </a:lnTo>
                    <a:lnTo>
                      <a:pt x="23" y="127"/>
                    </a:lnTo>
                    <a:lnTo>
                      <a:pt x="26" y="125"/>
                    </a:lnTo>
                    <a:lnTo>
                      <a:pt x="28" y="123"/>
                    </a:lnTo>
                    <a:lnTo>
                      <a:pt x="28"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3" name="Freeform 18"/>
              <p:cNvSpPr>
                <a:spLocks/>
              </p:cNvSpPr>
              <p:nvPr/>
            </p:nvSpPr>
            <p:spPr bwMode="auto">
              <a:xfrm>
                <a:off x="3740" y="1143"/>
                <a:ext cx="25" cy="111"/>
              </a:xfrm>
              <a:custGeom>
                <a:avLst/>
                <a:gdLst>
                  <a:gd name="T0" fmla="*/ 24 w 25"/>
                  <a:gd name="T1" fmla="*/ 3 h 111"/>
                  <a:gd name="T2" fmla="*/ 24 w 25"/>
                  <a:gd name="T3" fmla="*/ 3 h 111"/>
                  <a:gd name="T4" fmla="*/ 23 w 25"/>
                  <a:gd name="T5" fmla="*/ 2 h 111"/>
                  <a:gd name="T6" fmla="*/ 23 w 25"/>
                  <a:gd name="T7" fmla="*/ 2 h 111"/>
                  <a:gd name="T8" fmla="*/ 22 w 25"/>
                  <a:gd name="T9" fmla="*/ 2 h 111"/>
                  <a:gd name="T10" fmla="*/ 21 w 25"/>
                  <a:gd name="T11" fmla="*/ 1 h 111"/>
                  <a:gd name="T12" fmla="*/ 20 w 25"/>
                  <a:gd name="T13" fmla="*/ 1 h 111"/>
                  <a:gd name="T14" fmla="*/ 18 w 25"/>
                  <a:gd name="T15" fmla="*/ 0 h 111"/>
                  <a:gd name="T16" fmla="*/ 17 w 25"/>
                  <a:gd name="T17" fmla="*/ 0 h 111"/>
                  <a:gd name="T18" fmla="*/ 15 w 25"/>
                  <a:gd name="T19" fmla="*/ 0 h 111"/>
                  <a:gd name="T20" fmla="*/ 13 w 25"/>
                  <a:gd name="T21" fmla="*/ 0 h 111"/>
                  <a:gd name="T22" fmla="*/ 11 w 25"/>
                  <a:gd name="T23" fmla="*/ 0 h 111"/>
                  <a:gd name="T24" fmla="*/ 9 w 25"/>
                  <a:gd name="T25" fmla="*/ 0 h 111"/>
                  <a:gd name="T26" fmla="*/ 7 w 25"/>
                  <a:gd name="T27" fmla="*/ 1 h 111"/>
                  <a:gd name="T28" fmla="*/ 4 w 25"/>
                  <a:gd name="T29" fmla="*/ 2 h 111"/>
                  <a:gd name="T30" fmla="*/ 2 w 25"/>
                  <a:gd name="T31" fmla="*/ 4 h 111"/>
                  <a:gd name="T32" fmla="*/ 0 w 25"/>
                  <a:gd name="T33" fmla="*/ 5 h 111"/>
                  <a:gd name="T34" fmla="*/ 0 w 25"/>
                  <a:gd name="T35" fmla="*/ 110 h 111"/>
                  <a:gd name="T36" fmla="*/ 0 w 25"/>
                  <a:gd name="T37" fmla="*/ 110 h 111"/>
                  <a:gd name="T38" fmla="*/ 1 w 25"/>
                  <a:gd name="T39" fmla="*/ 110 h 111"/>
                  <a:gd name="T40" fmla="*/ 1 w 25"/>
                  <a:gd name="T41" fmla="*/ 110 h 111"/>
                  <a:gd name="T42" fmla="*/ 2 w 25"/>
                  <a:gd name="T43" fmla="*/ 110 h 111"/>
                  <a:gd name="T44" fmla="*/ 3 w 25"/>
                  <a:gd name="T45" fmla="*/ 110 h 111"/>
                  <a:gd name="T46" fmla="*/ 5 w 25"/>
                  <a:gd name="T47" fmla="*/ 109 h 111"/>
                  <a:gd name="T48" fmla="*/ 6 w 25"/>
                  <a:gd name="T49" fmla="*/ 109 h 111"/>
                  <a:gd name="T50" fmla="*/ 8 w 25"/>
                  <a:gd name="T51" fmla="*/ 109 h 111"/>
                  <a:gd name="T52" fmla="*/ 10 w 25"/>
                  <a:gd name="T53" fmla="*/ 108 h 111"/>
                  <a:gd name="T54" fmla="*/ 12 w 25"/>
                  <a:gd name="T55" fmla="*/ 107 h 111"/>
                  <a:gd name="T56" fmla="*/ 14 w 25"/>
                  <a:gd name="T57" fmla="*/ 106 h 111"/>
                  <a:gd name="T58" fmla="*/ 16 w 25"/>
                  <a:gd name="T59" fmla="*/ 105 h 111"/>
                  <a:gd name="T60" fmla="*/ 18 w 25"/>
                  <a:gd name="T61" fmla="*/ 104 h 111"/>
                  <a:gd name="T62" fmla="*/ 20 w 25"/>
                  <a:gd name="T63" fmla="*/ 103 h 111"/>
                  <a:gd name="T64" fmla="*/ 22 w 25"/>
                  <a:gd name="T65" fmla="*/ 101 h 111"/>
                  <a:gd name="T66" fmla="*/ 24 w 25"/>
                  <a:gd name="T67" fmla="*/ 99 h 111"/>
                  <a:gd name="T68" fmla="*/ 24 w 25"/>
                  <a:gd name="T69" fmla="*/ 3 h 1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111"/>
                  <a:gd name="T107" fmla="*/ 25 w 25"/>
                  <a:gd name="T108" fmla="*/ 111 h 1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111">
                    <a:moveTo>
                      <a:pt x="24" y="3"/>
                    </a:moveTo>
                    <a:lnTo>
                      <a:pt x="24" y="3"/>
                    </a:lnTo>
                    <a:lnTo>
                      <a:pt x="23" y="2"/>
                    </a:lnTo>
                    <a:lnTo>
                      <a:pt x="22" y="2"/>
                    </a:lnTo>
                    <a:lnTo>
                      <a:pt x="21" y="1"/>
                    </a:lnTo>
                    <a:lnTo>
                      <a:pt x="20" y="1"/>
                    </a:lnTo>
                    <a:lnTo>
                      <a:pt x="18" y="0"/>
                    </a:lnTo>
                    <a:lnTo>
                      <a:pt x="17" y="0"/>
                    </a:lnTo>
                    <a:lnTo>
                      <a:pt x="15" y="0"/>
                    </a:lnTo>
                    <a:lnTo>
                      <a:pt x="13" y="0"/>
                    </a:lnTo>
                    <a:lnTo>
                      <a:pt x="11" y="0"/>
                    </a:lnTo>
                    <a:lnTo>
                      <a:pt x="9" y="0"/>
                    </a:lnTo>
                    <a:lnTo>
                      <a:pt x="7" y="1"/>
                    </a:lnTo>
                    <a:lnTo>
                      <a:pt x="4" y="2"/>
                    </a:lnTo>
                    <a:lnTo>
                      <a:pt x="2" y="4"/>
                    </a:lnTo>
                    <a:lnTo>
                      <a:pt x="0" y="5"/>
                    </a:lnTo>
                    <a:lnTo>
                      <a:pt x="0" y="110"/>
                    </a:lnTo>
                    <a:lnTo>
                      <a:pt x="1" y="110"/>
                    </a:lnTo>
                    <a:lnTo>
                      <a:pt x="2" y="110"/>
                    </a:lnTo>
                    <a:lnTo>
                      <a:pt x="3" y="110"/>
                    </a:lnTo>
                    <a:lnTo>
                      <a:pt x="5" y="109"/>
                    </a:lnTo>
                    <a:lnTo>
                      <a:pt x="6" y="109"/>
                    </a:lnTo>
                    <a:lnTo>
                      <a:pt x="8" y="109"/>
                    </a:lnTo>
                    <a:lnTo>
                      <a:pt x="10" y="108"/>
                    </a:lnTo>
                    <a:lnTo>
                      <a:pt x="12" y="107"/>
                    </a:lnTo>
                    <a:lnTo>
                      <a:pt x="14" y="106"/>
                    </a:lnTo>
                    <a:lnTo>
                      <a:pt x="16" y="105"/>
                    </a:lnTo>
                    <a:lnTo>
                      <a:pt x="18" y="104"/>
                    </a:lnTo>
                    <a:lnTo>
                      <a:pt x="20" y="103"/>
                    </a:lnTo>
                    <a:lnTo>
                      <a:pt x="22" y="101"/>
                    </a:lnTo>
                    <a:lnTo>
                      <a:pt x="24" y="99"/>
                    </a:lnTo>
                    <a:lnTo>
                      <a:pt x="24"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4" name="Freeform 19"/>
              <p:cNvSpPr>
                <a:spLocks/>
              </p:cNvSpPr>
              <p:nvPr/>
            </p:nvSpPr>
            <p:spPr bwMode="auto">
              <a:xfrm>
                <a:off x="3740" y="1144"/>
                <a:ext cx="21" cy="86"/>
              </a:xfrm>
              <a:custGeom>
                <a:avLst/>
                <a:gdLst>
                  <a:gd name="T0" fmla="*/ 20 w 21"/>
                  <a:gd name="T1" fmla="*/ 2 h 86"/>
                  <a:gd name="T2" fmla="*/ 20 w 21"/>
                  <a:gd name="T3" fmla="*/ 2 h 86"/>
                  <a:gd name="T4" fmla="*/ 18 w 21"/>
                  <a:gd name="T5" fmla="*/ 1 h 86"/>
                  <a:gd name="T6" fmla="*/ 16 w 21"/>
                  <a:gd name="T7" fmla="*/ 1 h 86"/>
                  <a:gd name="T8" fmla="*/ 14 w 21"/>
                  <a:gd name="T9" fmla="*/ 0 h 86"/>
                  <a:gd name="T10" fmla="*/ 11 w 21"/>
                  <a:gd name="T11" fmla="*/ 0 h 86"/>
                  <a:gd name="T12" fmla="*/ 7 w 21"/>
                  <a:gd name="T13" fmla="*/ 0 h 86"/>
                  <a:gd name="T14" fmla="*/ 4 w 21"/>
                  <a:gd name="T15" fmla="*/ 2 h 86"/>
                  <a:gd name="T16" fmla="*/ 0 w 21"/>
                  <a:gd name="T17" fmla="*/ 4 h 86"/>
                  <a:gd name="T18" fmla="*/ 0 w 21"/>
                  <a:gd name="T19" fmla="*/ 85 h 86"/>
                  <a:gd name="T20" fmla="*/ 0 w 21"/>
                  <a:gd name="T21" fmla="*/ 85 h 86"/>
                  <a:gd name="T22" fmla="*/ 2 w 21"/>
                  <a:gd name="T23" fmla="*/ 85 h 86"/>
                  <a:gd name="T24" fmla="*/ 4 w 21"/>
                  <a:gd name="T25" fmla="*/ 84 h 86"/>
                  <a:gd name="T26" fmla="*/ 7 w 21"/>
                  <a:gd name="T27" fmla="*/ 84 h 86"/>
                  <a:gd name="T28" fmla="*/ 10 w 21"/>
                  <a:gd name="T29" fmla="*/ 82 h 86"/>
                  <a:gd name="T30" fmla="*/ 13 w 21"/>
                  <a:gd name="T31" fmla="*/ 81 h 86"/>
                  <a:gd name="T32" fmla="*/ 17 w 21"/>
                  <a:gd name="T33" fmla="*/ 79 h 86"/>
                  <a:gd name="T34" fmla="*/ 20 w 21"/>
                  <a:gd name="T35" fmla="*/ 76 h 86"/>
                  <a:gd name="T36" fmla="*/ 20 w 21"/>
                  <a:gd name="T37" fmla="*/ 2 h 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86"/>
                  <a:gd name="T59" fmla="*/ 21 w 21"/>
                  <a:gd name="T60" fmla="*/ 86 h 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86">
                    <a:moveTo>
                      <a:pt x="20" y="2"/>
                    </a:moveTo>
                    <a:lnTo>
                      <a:pt x="20" y="2"/>
                    </a:lnTo>
                    <a:lnTo>
                      <a:pt x="18" y="1"/>
                    </a:lnTo>
                    <a:lnTo>
                      <a:pt x="16" y="1"/>
                    </a:lnTo>
                    <a:lnTo>
                      <a:pt x="14" y="0"/>
                    </a:lnTo>
                    <a:lnTo>
                      <a:pt x="11" y="0"/>
                    </a:lnTo>
                    <a:lnTo>
                      <a:pt x="7" y="0"/>
                    </a:lnTo>
                    <a:lnTo>
                      <a:pt x="4" y="2"/>
                    </a:lnTo>
                    <a:lnTo>
                      <a:pt x="0" y="4"/>
                    </a:lnTo>
                    <a:lnTo>
                      <a:pt x="0" y="85"/>
                    </a:lnTo>
                    <a:lnTo>
                      <a:pt x="2" y="85"/>
                    </a:lnTo>
                    <a:lnTo>
                      <a:pt x="4" y="84"/>
                    </a:lnTo>
                    <a:lnTo>
                      <a:pt x="7" y="84"/>
                    </a:lnTo>
                    <a:lnTo>
                      <a:pt x="10" y="82"/>
                    </a:lnTo>
                    <a:lnTo>
                      <a:pt x="13" y="81"/>
                    </a:lnTo>
                    <a:lnTo>
                      <a:pt x="17" y="79"/>
                    </a:lnTo>
                    <a:lnTo>
                      <a:pt x="20" y="76"/>
                    </a:lnTo>
                    <a:lnTo>
                      <a:pt x="20"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5" name="Freeform 20"/>
              <p:cNvSpPr>
                <a:spLocks/>
              </p:cNvSpPr>
              <p:nvPr/>
            </p:nvSpPr>
            <p:spPr bwMode="auto">
              <a:xfrm>
                <a:off x="3741" y="1145"/>
                <a:ext cx="16" cy="61"/>
              </a:xfrm>
              <a:custGeom>
                <a:avLst/>
                <a:gdLst>
                  <a:gd name="T0" fmla="*/ 15 w 16"/>
                  <a:gd name="T1" fmla="*/ 2 h 61"/>
                  <a:gd name="T2" fmla="*/ 15 w 16"/>
                  <a:gd name="T3" fmla="*/ 1 h 61"/>
                  <a:gd name="T4" fmla="*/ 14 w 16"/>
                  <a:gd name="T5" fmla="*/ 1 h 61"/>
                  <a:gd name="T6" fmla="*/ 12 w 16"/>
                  <a:gd name="T7" fmla="*/ 0 h 61"/>
                  <a:gd name="T8" fmla="*/ 10 w 16"/>
                  <a:gd name="T9" fmla="*/ 0 h 61"/>
                  <a:gd name="T10" fmla="*/ 8 w 16"/>
                  <a:gd name="T11" fmla="*/ 0 h 61"/>
                  <a:gd name="T12" fmla="*/ 5 w 16"/>
                  <a:gd name="T13" fmla="*/ 0 h 61"/>
                  <a:gd name="T14" fmla="*/ 3 w 16"/>
                  <a:gd name="T15" fmla="*/ 1 h 61"/>
                  <a:gd name="T16" fmla="*/ 0 w 16"/>
                  <a:gd name="T17" fmla="*/ 3 h 61"/>
                  <a:gd name="T18" fmla="*/ 0 w 16"/>
                  <a:gd name="T19" fmla="*/ 60 h 61"/>
                  <a:gd name="T20" fmla="*/ 0 w 16"/>
                  <a:gd name="T21" fmla="*/ 60 h 61"/>
                  <a:gd name="T22" fmla="*/ 1 w 16"/>
                  <a:gd name="T23" fmla="*/ 60 h 61"/>
                  <a:gd name="T24" fmla="*/ 3 w 16"/>
                  <a:gd name="T25" fmla="*/ 59 h 61"/>
                  <a:gd name="T26" fmla="*/ 5 w 16"/>
                  <a:gd name="T27" fmla="*/ 59 h 61"/>
                  <a:gd name="T28" fmla="*/ 7 w 16"/>
                  <a:gd name="T29" fmla="*/ 58 h 61"/>
                  <a:gd name="T30" fmla="*/ 10 w 16"/>
                  <a:gd name="T31" fmla="*/ 57 h 61"/>
                  <a:gd name="T32" fmla="*/ 12 w 16"/>
                  <a:gd name="T33" fmla="*/ 55 h 61"/>
                  <a:gd name="T34" fmla="*/ 15 w 16"/>
                  <a:gd name="T35" fmla="*/ 53 h 61"/>
                  <a:gd name="T36" fmla="*/ 15 w 16"/>
                  <a:gd name="T37" fmla="*/ 2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
                  <a:gd name="T58" fmla="*/ 0 h 61"/>
                  <a:gd name="T59" fmla="*/ 16 w 16"/>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 h="61">
                    <a:moveTo>
                      <a:pt x="15" y="2"/>
                    </a:moveTo>
                    <a:lnTo>
                      <a:pt x="15" y="1"/>
                    </a:lnTo>
                    <a:lnTo>
                      <a:pt x="14" y="1"/>
                    </a:lnTo>
                    <a:lnTo>
                      <a:pt x="12" y="0"/>
                    </a:lnTo>
                    <a:lnTo>
                      <a:pt x="10" y="0"/>
                    </a:lnTo>
                    <a:lnTo>
                      <a:pt x="8" y="0"/>
                    </a:lnTo>
                    <a:lnTo>
                      <a:pt x="5" y="0"/>
                    </a:lnTo>
                    <a:lnTo>
                      <a:pt x="3" y="1"/>
                    </a:lnTo>
                    <a:lnTo>
                      <a:pt x="0" y="3"/>
                    </a:lnTo>
                    <a:lnTo>
                      <a:pt x="0" y="60"/>
                    </a:lnTo>
                    <a:lnTo>
                      <a:pt x="1" y="60"/>
                    </a:lnTo>
                    <a:lnTo>
                      <a:pt x="3" y="59"/>
                    </a:lnTo>
                    <a:lnTo>
                      <a:pt x="5" y="59"/>
                    </a:lnTo>
                    <a:lnTo>
                      <a:pt x="7" y="58"/>
                    </a:lnTo>
                    <a:lnTo>
                      <a:pt x="10" y="57"/>
                    </a:lnTo>
                    <a:lnTo>
                      <a:pt x="12" y="55"/>
                    </a:lnTo>
                    <a:lnTo>
                      <a:pt x="15" y="53"/>
                    </a:lnTo>
                    <a:lnTo>
                      <a:pt x="1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6" name="Freeform 21"/>
              <p:cNvSpPr>
                <a:spLocks/>
              </p:cNvSpPr>
              <p:nvPr/>
            </p:nvSpPr>
            <p:spPr bwMode="auto">
              <a:xfrm>
                <a:off x="3742" y="1147"/>
                <a:ext cx="11" cy="35"/>
              </a:xfrm>
              <a:custGeom>
                <a:avLst/>
                <a:gdLst>
                  <a:gd name="T0" fmla="*/ 10 w 11"/>
                  <a:gd name="T1" fmla="*/ 1 h 35"/>
                  <a:gd name="T2" fmla="*/ 10 w 11"/>
                  <a:gd name="T3" fmla="*/ 1 h 35"/>
                  <a:gd name="T4" fmla="*/ 9 w 11"/>
                  <a:gd name="T5" fmla="*/ 1 h 35"/>
                  <a:gd name="T6" fmla="*/ 8 w 11"/>
                  <a:gd name="T7" fmla="*/ 0 h 35"/>
                  <a:gd name="T8" fmla="*/ 7 w 11"/>
                  <a:gd name="T9" fmla="*/ 0 h 35"/>
                  <a:gd name="T10" fmla="*/ 5 w 11"/>
                  <a:gd name="T11" fmla="*/ 0 h 35"/>
                  <a:gd name="T12" fmla="*/ 4 w 11"/>
                  <a:gd name="T13" fmla="*/ 0 h 35"/>
                  <a:gd name="T14" fmla="*/ 2 w 11"/>
                  <a:gd name="T15" fmla="*/ 1 h 35"/>
                  <a:gd name="T16" fmla="*/ 0 w 11"/>
                  <a:gd name="T17" fmla="*/ 2 h 35"/>
                  <a:gd name="T18" fmla="*/ 0 w 11"/>
                  <a:gd name="T19" fmla="*/ 34 h 35"/>
                  <a:gd name="T20" fmla="*/ 0 w 11"/>
                  <a:gd name="T21" fmla="*/ 34 h 35"/>
                  <a:gd name="T22" fmla="*/ 1 w 11"/>
                  <a:gd name="T23" fmla="*/ 34 h 35"/>
                  <a:gd name="T24" fmla="*/ 2 w 11"/>
                  <a:gd name="T25" fmla="*/ 34 h 35"/>
                  <a:gd name="T26" fmla="*/ 3 w 11"/>
                  <a:gd name="T27" fmla="*/ 33 h 35"/>
                  <a:gd name="T28" fmla="*/ 5 w 11"/>
                  <a:gd name="T29" fmla="*/ 33 h 35"/>
                  <a:gd name="T30" fmla="*/ 7 w 11"/>
                  <a:gd name="T31" fmla="*/ 32 h 35"/>
                  <a:gd name="T32" fmla="*/ 8 w 11"/>
                  <a:gd name="T33" fmla="*/ 31 h 35"/>
                  <a:gd name="T34" fmla="*/ 10 w 11"/>
                  <a:gd name="T35" fmla="*/ 29 h 35"/>
                  <a:gd name="T36" fmla="*/ 10 w 11"/>
                  <a:gd name="T37" fmla="*/ 1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35"/>
                  <a:gd name="T59" fmla="*/ 11 w 11"/>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35">
                    <a:moveTo>
                      <a:pt x="10" y="1"/>
                    </a:moveTo>
                    <a:lnTo>
                      <a:pt x="10" y="1"/>
                    </a:lnTo>
                    <a:lnTo>
                      <a:pt x="9" y="1"/>
                    </a:lnTo>
                    <a:lnTo>
                      <a:pt x="8" y="0"/>
                    </a:lnTo>
                    <a:lnTo>
                      <a:pt x="7" y="0"/>
                    </a:lnTo>
                    <a:lnTo>
                      <a:pt x="5" y="0"/>
                    </a:lnTo>
                    <a:lnTo>
                      <a:pt x="4" y="0"/>
                    </a:lnTo>
                    <a:lnTo>
                      <a:pt x="2" y="1"/>
                    </a:lnTo>
                    <a:lnTo>
                      <a:pt x="0" y="2"/>
                    </a:lnTo>
                    <a:lnTo>
                      <a:pt x="0" y="34"/>
                    </a:lnTo>
                    <a:lnTo>
                      <a:pt x="1" y="34"/>
                    </a:lnTo>
                    <a:lnTo>
                      <a:pt x="2" y="34"/>
                    </a:lnTo>
                    <a:lnTo>
                      <a:pt x="3" y="33"/>
                    </a:lnTo>
                    <a:lnTo>
                      <a:pt x="5" y="33"/>
                    </a:lnTo>
                    <a:lnTo>
                      <a:pt x="7" y="32"/>
                    </a:lnTo>
                    <a:lnTo>
                      <a:pt x="8" y="31"/>
                    </a:lnTo>
                    <a:lnTo>
                      <a:pt x="10" y="29"/>
                    </a:lnTo>
                    <a:lnTo>
                      <a:pt x="10"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7" name="Freeform 22"/>
              <p:cNvSpPr>
                <a:spLocks/>
              </p:cNvSpPr>
              <p:nvPr/>
            </p:nvSpPr>
            <p:spPr bwMode="auto">
              <a:xfrm>
                <a:off x="3863" y="1246"/>
                <a:ext cx="16" cy="19"/>
              </a:xfrm>
              <a:custGeom>
                <a:avLst/>
                <a:gdLst>
                  <a:gd name="T0" fmla="*/ 8 w 16"/>
                  <a:gd name="T1" fmla="*/ 18 h 19"/>
                  <a:gd name="T2" fmla="*/ 9 w 16"/>
                  <a:gd name="T3" fmla="*/ 18 h 19"/>
                  <a:gd name="T4" fmla="*/ 10 w 16"/>
                  <a:gd name="T5" fmla="*/ 17 h 19"/>
                  <a:gd name="T6" fmla="*/ 12 w 16"/>
                  <a:gd name="T7" fmla="*/ 16 h 19"/>
                  <a:gd name="T8" fmla="*/ 13 w 16"/>
                  <a:gd name="T9" fmla="*/ 15 h 19"/>
                  <a:gd name="T10" fmla="*/ 14 w 16"/>
                  <a:gd name="T11" fmla="*/ 14 h 19"/>
                  <a:gd name="T12" fmla="*/ 14 w 16"/>
                  <a:gd name="T13" fmla="*/ 12 h 19"/>
                  <a:gd name="T14" fmla="*/ 15 w 16"/>
                  <a:gd name="T15" fmla="*/ 11 h 19"/>
                  <a:gd name="T16" fmla="*/ 15 w 16"/>
                  <a:gd name="T17" fmla="*/ 9 h 19"/>
                  <a:gd name="T18" fmla="*/ 15 w 16"/>
                  <a:gd name="T19" fmla="*/ 7 h 19"/>
                  <a:gd name="T20" fmla="*/ 14 w 16"/>
                  <a:gd name="T21" fmla="*/ 6 h 19"/>
                  <a:gd name="T22" fmla="*/ 14 w 16"/>
                  <a:gd name="T23" fmla="*/ 4 h 19"/>
                  <a:gd name="T24" fmla="*/ 13 w 16"/>
                  <a:gd name="T25" fmla="*/ 3 h 19"/>
                  <a:gd name="T26" fmla="*/ 12 w 16"/>
                  <a:gd name="T27" fmla="*/ 1 h 19"/>
                  <a:gd name="T28" fmla="*/ 10 w 16"/>
                  <a:gd name="T29" fmla="*/ 1 h 19"/>
                  <a:gd name="T30" fmla="*/ 9 w 16"/>
                  <a:gd name="T31" fmla="*/ 0 h 19"/>
                  <a:gd name="T32" fmla="*/ 8 w 16"/>
                  <a:gd name="T33" fmla="*/ 0 h 19"/>
                  <a:gd name="T34" fmla="*/ 6 w 16"/>
                  <a:gd name="T35" fmla="*/ 0 h 19"/>
                  <a:gd name="T36" fmla="*/ 5 w 16"/>
                  <a:gd name="T37" fmla="*/ 1 h 19"/>
                  <a:gd name="T38" fmla="*/ 3 w 16"/>
                  <a:gd name="T39" fmla="*/ 1 h 19"/>
                  <a:gd name="T40" fmla="*/ 2 w 16"/>
                  <a:gd name="T41" fmla="*/ 3 h 19"/>
                  <a:gd name="T42" fmla="*/ 1 w 16"/>
                  <a:gd name="T43" fmla="*/ 4 h 19"/>
                  <a:gd name="T44" fmla="*/ 1 w 16"/>
                  <a:gd name="T45" fmla="*/ 6 h 19"/>
                  <a:gd name="T46" fmla="*/ 0 w 16"/>
                  <a:gd name="T47" fmla="*/ 7 h 19"/>
                  <a:gd name="T48" fmla="*/ 0 w 16"/>
                  <a:gd name="T49" fmla="*/ 9 h 19"/>
                  <a:gd name="T50" fmla="*/ 0 w 16"/>
                  <a:gd name="T51" fmla="*/ 11 h 19"/>
                  <a:gd name="T52" fmla="*/ 1 w 16"/>
                  <a:gd name="T53" fmla="*/ 12 h 19"/>
                  <a:gd name="T54" fmla="*/ 1 w 16"/>
                  <a:gd name="T55" fmla="*/ 14 h 19"/>
                  <a:gd name="T56" fmla="*/ 2 w 16"/>
                  <a:gd name="T57" fmla="*/ 15 h 19"/>
                  <a:gd name="T58" fmla="*/ 3 w 16"/>
                  <a:gd name="T59" fmla="*/ 16 h 19"/>
                  <a:gd name="T60" fmla="*/ 5 w 16"/>
                  <a:gd name="T61" fmla="*/ 17 h 19"/>
                  <a:gd name="T62" fmla="*/ 6 w 16"/>
                  <a:gd name="T63" fmla="*/ 18 h 19"/>
                  <a:gd name="T64" fmla="*/ 8 w 16"/>
                  <a:gd name="T65" fmla="*/ 18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
                  <a:gd name="T100" fmla="*/ 0 h 19"/>
                  <a:gd name="T101" fmla="*/ 16 w 16"/>
                  <a:gd name="T102" fmla="*/ 19 h 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 h="19">
                    <a:moveTo>
                      <a:pt x="8" y="18"/>
                    </a:moveTo>
                    <a:lnTo>
                      <a:pt x="9" y="18"/>
                    </a:lnTo>
                    <a:lnTo>
                      <a:pt x="10" y="17"/>
                    </a:lnTo>
                    <a:lnTo>
                      <a:pt x="12" y="16"/>
                    </a:lnTo>
                    <a:lnTo>
                      <a:pt x="13" y="15"/>
                    </a:lnTo>
                    <a:lnTo>
                      <a:pt x="14" y="14"/>
                    </a:lnTo>
                    <a:lnTo>
                      <a:pt x="14" y="12"/>
                    </a:lnTo>
                    <a:lnTo>
                      <a:pt x="15" y="11"/>
                    </a:lnTo>
                    <a:lnTo>
                      <a:pt x="15" y="9"/>
                    </a:lnTo>
                    <a:lnTo>
                      <a:pt x="15" y="7"/>
                    </a:lnTo>
                    <a:lnTo>
                      <a:pt x="14" y="6"/>
                    </a:lnTo>
                    <a:lnTo>
                      <a:pt x="14" y="4"/>
                    </a:lnTo>
                    <a:lnTo>
                      <a:pt x="13" y="3"/>
                    </a:lnTo>
                    <a:lnTo>
                      <a:pt x="12" y="1"/>
                    </a:lnTo>
                    <a:lnTo>
                      <a:pt x="10" y="1"/>
                    </a:lnTo>
                    <a:lnTo>
                      <a:pt x="9" y="0"/>
                    </a:lnTo>
                    <a:lnTo>
                      <a:pt x="8" y="0"/>
                    </a:lnTo>
                    <a:lnTo>
                      <a:pt x="6" y="0"/>
                    </a:lnTo>
                    <a:lnTo>
                      <a:pt x="5" y="1"/>
                    </a:lnTo>
                    <a:lnTo>
                      <a:pt x="3" y="1"/>
                    </a:lnTo>
                    <a:lnTo>
                      <a:pt x="2" y="3"/>
                    </a:lnTo>
                    <a:lnTo>
                      <a:pt x="1" y="4"/>
                    </a:lnTo>
                    <a:lnTo>
                      <a:pt x="1" y="6"/>
                    </a:lnTo>
                    <a:lnTo>
                      <a:pt x="0" y="7"/>
                    </a:lnTo>
                    <a:lnTo>
                      <a:pt x="0" y="9"/>
                    </a:lnTo>
                    <a:lnTo>
                      <a:pt x="0" y="11"/>
                    </a:lnTo>
                    <a:lnTo>
                      <a:pt x="1" y="12"/>
                    </a:lnTo>
                    <a:lnTo>
                      <a:pt x="1" y="14"/>
                    </a:lnTo>
                    <a:lnTo>
                      <a:pt x="2" y="15"/>
                    </a:lnTo>
                    <a:lnTo>
                      <a:pt x="3" y="16"/>
                    </a:lnTo>
                    <a:lnTo>
                      <a:pt x="5" y="17"/>
                    </a:lnTo>
                    <a:lnTo>
                      <a:pt x="6" y="18"/>
                    </a:lnTo>
                    <a:lnTo>
                      <a:pt x="8" y="1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8" name="Freeform 23"/>
              <p:cNvSpPr>
                <a:spLocks/>
              </p:cNvSpPr>
              <p:nvPr/>
            </p:nvSpPr>
            <p:spPr bwMode="auto">
              <a:xfrm>
                <a:off x="3818" y="1247"/>
                <a:ext cx="9" cy="10"/>
              </a:xfrm>
              <a:custGeom>
                <a:avLst/>
                <a:gdLst>
                  <a:gd name="T0" fmla="*/ 4 w 9"/>
                  <a:gd name="T1" fmla="*/ 9 h 10"/>
                  <a:gd name="T2" fmla="*/ 6 w 9"/>
                  <a:gd name="T3" fmla="*/ 9 h 10"/>
                  <a:gd name="T4" fmla="*/ 7 w 9"/>
                  <a:gd name="T5" fmla="*/ 8 h 10"/>
                  <a:gd name="T6" fmla="*/ 8 w 9"/>
                  <a:gd name="T7" fmla="*/ 6 h 10"/>
                  <a:gd name="T8" fmla="*/ 8 w 9"/>
                  <a:gd name="T9" fmla="*/ 4 h 10"/>
                  <a:gd name="T10" fmla="*/ 8 w 9"/>
                  <a:gd name="T11" fmla="*/ 3 h 10"/>
                  <a:gd name="T12" fmla="*/ 7 w 9"/>
                  <a:gd name="T13" fmla="*/ 1 h 10"/>
                  <a:gd name="T14" fmla="*/ 6 w 9"/>
                  <a:gd name="T15" fmla="*/ 0 h 10"/>
                  <a:gd name="T16" fmla="*/ 4 w 9"/>
                  <a:gd name="T17" fmla="*/ 0 h 10"/>
                  <a:gd name="T18" fmla="*/ 2 w 9"/>
                  <a:gd name="T19" fmla="*/ 0 h 10"/>
                  <a:gd name="T20" fmla="*/ 1 w 9"/>
                  <a:gd name="T21" fmla="*/ 1 h 10"/>
                  <a:gd name="T22" fmla="*/ 0 w 9"/>
                  <a:gd name="T23" fmla="*/ 3 h 10"/>
                  <a:gd name="T24" fmla="*/ 0 w 9"/>
                  <a:gd name="T25" fmla="*/ 4 h 10"/>
                  <a:gd name="T26" fmla="*/ 0 w 9"/>
                  <a:gd name="T27" fmla="*/ 6 h 10"/>
                  <a:gd name="T28" fmla="*/ 1 w 9"/>
                  <a:gd name="T29" fmla="*/ 8 h 10"/>
                  <a:gd name="T30" fmla="*/ 2 w 9"/>
                  <a:gd name="T31" fmla="*/ 9 h 10"/>
                  <a:gd name="T32" fmla="*/ 4 w 9"/>
                  <a:gd name="T33" fmla="*/ 9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
                  <a:gd name="T52" fmla="*/ 0 h 10"/>
                  <a:gd name="T53" fmla="*/ 9 w 9"/>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 h="10">
                    <a:moveTo>
                      <a:pt x="4" y="9"/>
                    </a:moveTo>
                    <a:lnTo>
                      <a:pt x="6" y="9"/>
                    </a:lnTo>
                    <a:lnTo>
                      <a:pt x="7" y="8"/>
                    </a:lnTo>
                    <a:lnTo>
                      <a:pt x="8" y="6"/>
                    </a:lnTo>
                    <a:lnTo>
                      <a:pt x="8" y="4"/>
                    </a:lnTo>
                    <a:lnTo>
                      <a:pt x="8" y="3"/>
                    </a:lnTo>
                    <a:lnTo>
                      <a:pt x="7" y="1"/>
                    </a:lnTo>
                    <a:lnTo>
                      <a:pt x="6" y="0"/>
                    </a:lnTo>
                    <a:lnTo>
                      <a:pt x="4" y="0"/>
                    </a:lnTo>
                    <a:lnTo>
                      <a:pt x="2" y="0"/>
                    </a:lnTo>
                    <a:lnTo>
                      <a:pt x="1" y="1"/>
                    </a:lnTo>
                    <a:lnTo>
                      <a:pt x="0" y="3"/>
                    </a:lnTo>
                    <a:lnTo>
                      <a:pt x="0" y="4"/>
                    </a:lnTo>
                    <a:lnTo>
                      <a:pt x="0" y="6"/>
                    </a:lnTo>
                    <a:lnTo>
                      <a:pt x="1" y="8"/>
                    </a:lnTo>
                    <a:lnTo>
                      <a:pt x="2" y="9"/>
                    </a:lnTo>
                    <a:lnTo>
                      <a:pt x="4"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9" name="Freeform 24"/>
              <p:cNvSpPr>
                <a:spLocks/>
              </p:cNvSpPr>
              <p:nvPr/>
            </p:nvSpPr>
            <p:spPr bwMode="auto">
              <a:xfrm>
                <a:off x="3831" y="1247"/>
                <a:ext cx="8" cy="10"/>
              </a:xfrm>
              <a:custGeom>
                <a:avLst/>
                <a:gdLst>
                  <a:gd name="T0" fmla="*/ 4 w 8"/>
                  <a:gd name="T1" fmla="*/ 9 h 10"/>
                  <a:gd name="T2" fmla="*/ 5 w 8"/>
                  <a:gd name="T3" fmla="*/ 9 h 10"/>
                  <a:gd name="T4" fmla="*/ 6 w 8"/>
                  <a:gd name="T5" fmla="*/ 8 h 10"/>
                  <a:gd name="T6" fmla="*/ 7 w 8"/>
                  <a:gd name="T7" fmla="*/ 6 h 10"/>
                  <a:gd name="T8" fmla="*/ 7 w 8"/>
                  <a:gd name="T9" fmla="*/ 5 h 10"/>
                  <a:gd name="T10" fmla="*/ 7 w 8"/>
                  <a:gd name="T11" fmla="*/ 3 h 10"/>
                  <a:gd name="T12" fmla="*/ 6 w 8"/>
                  <a:gd name="T13" fmla="*/ 1 h 10"/>
                  <a:gd name="T14" fmla="*/ 5 w 8"/>
                  <a:gd name="T15" fmla="*/ 0 h 10"/>
                  <a:gd name="T16" fmla="*/ 4 w 8"/>
                  <a:gd name="T17" fmla="*/ 0 h 10"/>
                  <a:gd name="T18" fmla="*/ 2 w 8"/>
                  <a:gd name="T19" fmla="*/ 0 h 10"/>
                  <a:gd name="T20" fmla="*/ 1 w 8"/>
                  <a:gd name="T21" fmla="*/ 1 h 10"/>
                  <a:gd name="T22" fmla="*/ 0 w 8"/>
                  <a:gd name="T23" fmla="*/ 3 h 10"/>
                  <a:gd name="T24" fmla="*/ 0 w 8"/>
                  <a:gd name="T25" fmla="*/ 5 h 10"/>
                  <a:gd name="T26" fmla="*/ 0 w 8"/>
                  <a:gd name="T27" fmla="*/ 6 h 10"/>
                  <a:gd name="T28" fmla="*/ 1 w 8"/>
                  <a:gd name="T29" fmla="*/ 8 h 10"/>
                  <a:gd name="T30" fmla="*/ 2 w 8"/>
                  <a:gd name="T31" fmla="*/ 9 h 10"/>
                  <a:gd name="T32" fmla="*/ 4 w 8"/>
                  <a:gd name="T33" fmla="*/ 9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10"/>
                  <a:gd name="T53" fmla="*/ 8 w 8"/>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10">
                    <a:moveTo>
                      <a:pt x="4" y="9"/>
                    </a:moveTo>
                    <a:lnTo>
                      <a:pt x="5" y="9"/>
                    </a:lnTo>
                    <a:lnTo>
                      <a:pt x="6" y="8"/>
                    </a:lnTo>
                    <a:lnTo>
                      <a:pt x="7" y="6"/>
                    </a:lnTo>
                    <a:lnTo>
                      <a:pt x="7" y="5"/>
                    </a:lnTo>
                    <a:lnTo>
                      <a:pt x="7" y="3"/>
                    </a:lnTo>
                    <a:lnTo>
                      <a:pt x="6" y="1"/>
                    </a:lnTo>
                    <a:lnTo>
                      <a:pt x="5" y="0"/>
                    </a:lnTo>
                    <a:lnTo>
                      <a:pt x="4" y="0"/>
                    </a:lnTo>
                    <a:lnTo>
                      <a:pt x="2" y="0"/>
                    </a:lnTo>
                    <a:lnTo>
                      <a:pt x="1" y="1"/>
                    </a:lnTo>
                    <a:lnTo>
                      <a:pt x="0" y="3"/>
                    </a:lnTo>
                    <a:lnTo>
                      <a:pt x="0" y="5"/>
                    </a:lnTo>
                    <a:lnTo>
                      <a:pt x="0" y="6"/>
                    </a:lnTo>
                    <a:lnTo>
                      <a:pt x="1" y="8"/>
                    </a:lnTo>
                    <a:lnTo>
                      <a:pt x="2" y="9"/>
                    </a:lnTo>
                    <a:lnTo>
                      <a:pt x="4"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2" name="Freeform 25"/>
              <p:cNvSpPr>
                <a:spLocks/>
              </p:cNvSpPr>
              <p:nvPr/>
            </p:nvSpPr>
            <p:spPr bwMode="auto">
              <a:xfrm>
                <a:off x="3782" y="1126"/>
                <a:ext cx="21" cy="122"/>
              </a:xfrm>
              <a:custGeom>
                <a:avLst/>
                <a:gdLst>
                  <a:gd name="T0" fmla="*/ 6 w 21"/>
                  <a:gd name="T1" fmla="*/ 2 h 122"/>
                  <a:gd name="T2" fmla="*/ 6 w 21"/>
                  <a:gd name="T3" fmla="*/ 5 h 122"/>
                  <a:gd name="T4" fmla="*/ 4 w 21"/>
                  <a:gd name="T5" fmla="*/ 12 h 122"/>
                  <a:gd name="T6" fmla="*/ 2 w 21"/>
                  <a:gd name="T7" fmla="*/ 23 h 122"/>
                  <a:gd name="T8" fmla="*/ 1 w 21"/>
                  <a:gd name="T9" fmla="*/ 37 h 122"/>
                  <a:gd name="T10" fmla="*/ 0 w 21"/>
                  <a:gd name="T11" fmla="*/ 54 h 122"/>
                  <a:gd name="T12" fmla="*/ 0 w 21"/>
                  <a:gd name="T13" fmla="*/ 74 h 122"/>
                  <a:gd name="T14" fmla="*/ 2 w 21"/>
                  <a:gd name="T15" fmla="*/ 97 h 122"/>
                  <a:gd name="T16" fmla="*/ 6 w 21"/>
                  <a:gd name="T17" fmla="*/ 121 h 122"/>
                  <a:gd name="T18" fmla="*/ 19 w 21"/>
                  <a:gd name="T19" fmla="*/ 120 h 122"/>
                  <a:gd name="T20" fmla="*/ 19 w 21"/>
                  <a:gd name="T21" fmla="*/ 116 h 122"/>
                  <a:gd name="T22" fmla="*/ 17 w 21"/>
                  <a:gd name="T23" fmla="*/ 107 h 122"/>
                  <a:gd name="T24" fmla="*/ 16 w 21"/>
                  <a:gd name="T25" fmla="*/ 92 h 122"/>
                  <a:gd name="T26" fmla="*/ 14 w 21"/>
                  <a:gd name="T27" fmla="*/ 74 h 122"/>
                  <a:gd name="T28" fmla="*/ 13 w 21"/>
                  <a:gd name="T29" fmla="*/ 55 h 122"/>
                  <a:gd name="T30" fmla="*/ 14 w 21"/>
                  <a:gd name="T31" fmla="*/ 35 h 122"/>
                  <a:gd name="T32" fmla="*/ 16 w 21"/>
                  <a:gd name="T33" fmla="*/ 17 h 122"/>
                  <a:gd name="T34" fmla="*/ 20 w 21"/>
                  <a:gd name="T35" fmla="*/ 1 h 122"/>
                  <a:gd name="T36" fmla="*/ 20 w 21"/>
                  <a:gd name="T37" fmla="*/ 1 h 122"/>
                  <a:gd name="T38" fmla="*/ 20 w 21"/>
                  <a:gd name="T39" fmla="*/ 1 h 122"/>
                  <a:gd name="T40" fmla="*/ 20 w 21"/>
                  <a:gd name="T41" fmla="*/ 1 h 122"/>
                  <a:gd name="T42" fmla="*/ 19 w 21"/>
                  <a:gd name="T43" fmla="*/ 0 h 122"/>
                  <a:gd name="T44" fmla="*/ 17 w 21"/>
                  <a:gd name="T45" fmla="*/ 0 h 122"/>
                  <a:gd name="T46" fmla="*/ 15 w 21"/>
                  <a:gd name="T47" fmla="*/ 0 h 122"/>
                  <a:gd name="T48" fmla="*/ 11 w 21"/>
                  <a:gd name="T49" fmla="*/ 1 h 122"/>
                  <a:gd name="T50" fmla="*/ 6 w 21"/>
                  <a:gd name="T51" fmla="*/ 2 h 1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122"/>
                  <a:gd name="T80" fmla="*/ 21 w 21"/>
                  <a:gd name="T81" fmla="*/ 122 h 1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122">
                    <a:moveTo>
                      <a:pt x="6" y="2"/>
                    </a:moveTo>
                    <a:lnTo>
                      <a:pt x="6" y="5"/>
                    </a:lnTo>
                    <a:lnTo>
                      <a:pt x="4" y="12"/>
                    </a:lnTo>
                    <a:lnTo>
                      <a:pt x="2" y="23"/>
                    </a:lnTo>
                    <a:lnTo>
                      <a:pt x="1" y="37"/>
                    </a:lnTo>
                    <a:lnTo>
                      <a:pt x="0" y="54"/>
                    </a:lnTo>
                    <a:lnTo>
                      <a:pt x="0" y="74"/>
                    </a:lnTo>
                    <a:lnTo>
                      <a:pt x="2" y="97"/>
                    </a:lnTo>
                    <a:lnTo>
                      <a:pt x="6" y="121"/>
                    </a:lnTo>
                    <a:lnTo>
                      <a:pt x="19" y="120"/>
                    </a:lnTo>
                    <a:lnTo>
                      <a:pt x="19" y="116"/>
                    </a:lnTo>
                    <a:lnTo>
                      <a:pt x="17" y="107"/>
                    </a:lnTo>
                    <a:lnTo>
                      <a:pt x="16" y="92"/>
                    </a:lnTo>
                    <a:lnTo>
                      <a:pt x="14" y="74"/>
                    </a:lnTo>
                    <a:lnTo>
                      <a:pt x="13" y="55"/>
                    </a:lnTo>
                    <a:lnTo>
                      <a:pt x="14" y="35"/>
                    </a:lnTo>
                    <a:lnTo>
                      <a:pt x="16" y="17"/>
                    </a:lnTo>
                    <a:lnTo>
                      <a:pt x="20" y="1"/>
                    </a:lnTo>
                    <a:lnTo>
                      <a:pt x="19" y="0"/>
                    </a:lnTo>
                    <a:lnTo>
                      <a:pt x="17" y="0"/>
                    </a:lnTo>
                    <a:lnTo>
                      <a:pt x="15" y="0"/>
                    </a:lnTo>
                    <a:lnTo>
                      <a:pt x="11" y="1"/>
                    </a:lnTo>
                    <a:lnTo>
                      <a:pt x="6"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3" name="Freeform 26"/>
              <p:cNvSpPr>
                <a:spLocks/>
              </p:cNvSpPr>
              <p:nvPr/>
            </p:nvSpPr>
            <p:spPr bwMode="auto">
              <a:xfrm>
                <a:off x="3889" y="1111"/>
                <a:ext cx="29" cy="136"/>
              </a:xfrm>
              <a:custGeom>
                <a:avLst/>
                <a:gdLst>
                  <a:gd name="T0" fmla="*/ 28 w 29"/>
                  <a:gd name="T1" fmla="*/ 1 h 136"/>
                  <a:gd name="T2" fmla="*/ 27 w 29"/>
                  <a:gd name="T3" fmla="*/ 2 h 136"/>
                  <a:gd name="T4" fmla="*/ 25 w 29"/>
                  <a:gd name="T5" fmla="*/ 5 h 136"/>
                  <a:gd name="T6" fmla="*/ 23 w 29"/>
                  <a:gd name="T7" fmla="*/ 12 h 136"/>
                  <a:gd name="T8" fmla="*/ 21 w 29"/>
                  <a:gd name="T9" fmla="*/ 24 h 136"/>
                  <a:gd name="T10" fmla="*/ 19 w 29"/>
                  <a:gd name="T11" fmla="*/ 41 h 136"/>
                  <a:gd name="T12" fmla="*/ 18 w 29"/>
                  <a:gd name="T13" fmla="*/ 65 h 136"/>
                  <a:gd name="T14" fmla="*/ 18 w 29"/>
                  <a:gd name="T15" fmla="*/ 95 h 136"/>
                  <a:gd name="T16" fmla="*/ 21 w 29"/>
                  <a:gd name="T17" fmla="*/ 135 h 136"/>
                  <a:gd name="T18" fmla="*/ 5 w 29"/>
                  <a:gd name="T19" fmla="*/ 135 h 136"/>
                  <a:gd name="T20" fmla="*/ 4 w 29"/>
                  <a:gd name="T21" fmla="*/ 131 h 136"/>
                  <a:gd name="T22" fmla="*/ 3 w 29"/>
                  <a:gd name="T23" fmla="*/ 120 h 136"/>
                  <a:gd name="T24" fmla="*/ 2 w 29"/>
                  <a:gd name="T25" fmla="*/ 104 h 136"/>
                  <a:gd name="T26" fmla="*/ 0 w 29"/>
                  <a:gd name="T27" fmla="*/ 84 h 136"/>
                  <a:gd name="T28" fmla="*/ 0 w 29"/>
                  <a:gd name="T29" fmla="*/ 62 h 136"/>
                  <a:gd name="T30" fmla="*/ 1 w 29"/>
                  <a:gd name="T31" fmla="*/ 39 h 136"/>
                  <a:gd name="T32" fmla="*/ 4 w 29"/>
                  <a:gd name="T33" fmla="*/ 18 h 136"/>
                  <a:gd name="T34" fmla="*/ 9 w 29"/>
                  <a:gd name="T35" fmla="*/ 0 h 136"/>
                  <a:gd name="T36" fmla="*/ 28 w 29"/>
                  <a:gd name="T37" fmla="*/ 1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36"/>
                  <a:gd name="T59" fmla="*/ 29 w 29"/>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36">
                    <a:moveTo>
                      <a:pt x="28" y="1"/>
                    </a:moveTo>
                    <a:lnTo>
                      <a:pt x="27" y="2"/>
                    </a:lnTo>
                    <a:lnTo>
                      <a:pt x="25" y="5"/>
                    </a:lnTo>
                    <a:lnTo>
                      <a:pt x="23" y="12"/>
                    </a:lnTo>
                    <a:lnTo>
                      <a:pt x="21" y="24"/>
                    </a:lnTo>
                    <a:lnTo>
                      <a:pt x="19" y="41"/>
                    </a:lnTo>
                    <a:lnTo>
                      <a:pt x="18" y="65"/>
                    </a:lnTo>
                    <a:lnTo>
                      <a:pt x="18" y="95"/>
                    </a:lnTo>
                    <a:lnTo>
                      <a:pt x="21" y="135"/>
                    </a:lnTo>
                    <a:lnTo>
                      <a:pt x="5" y="135"/>
                    </a:lnTo>
                    <a:lnTo>
                      <a:pt x="4" y="131"/>
                    </a:lnTo>
                    <a:lnTo>
                      <a:pt x="3" y="120"/>
                    </a:lnTo>
                    <a:lnTo>
                      <a:pt x="2" y="104"/>
                    </a:lnTo>
                    <a:lnTo>
                      <a:pt x="0" y="84"/>
                    </a:lnTo>
                    <a:lnTo>
                      <a:pt x="0" y="62"/>
                    </a:lnTo>
                    <a:lnTo>
                      <a:pt x="1" y="39"/>
                    </a:lnTo>
                    <a:lnTo>
                      <a:pt x="4" y="18"/>
                    </a:lnTo>
                    <a:lnTo>
                      <a:pt x="9" y="0"/>
                    </a:lnTo>
                    <a:lnTo>
                      <a:pt x="2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4" name="Freeform 27"/>
              <p:cNvSpPr>
                <a:spLocks/>
              </p:cNvSpPr>
              <p:nvPr/>
            </p:nvSpPr>
            <p:spPr bwMode="auto">
              <a:xfrm>
                <a:off x="3782" y="1133"/>
                <a:ext cx="19" cy="107"/>
              </a:xfrm>
              <a:custGeom>
                <a:avLst/>
                <a:gdLst>
                  <a:gd name="T0" fmla="*/ 6 w 19"/>
                  <a:gd name="T1" fmla="*/ 2 h 107"/>
                  <a:gd name="T2" fmla="*/ 5 w 19"/>
                  <a:gd name="T3" fmla="*/ 4 h 107"/>
                  <a:gd name="T4" fmla="*/ 4 w 19"/>
                  <a:gd name="T5" fmla="*/ 10 h 107"/>
                  <a:gd name="T6" fmla="*/ 2 w 19"/>
                  <a:gd name="T7" fmla="*/ 20 h 107"/>
                  <a:gd name="T8" fmla="*/ 1 w 19"/>
                  <a:gd name="T9" fmla="*/ 32 h 107"/>
                  <a:gd name="T10" fmla="*/ 0 w 19"/>
                  <a:gd name="T11" fmla="*/ 48 h 107"/>
                  <a:gd name="T12" fmla="*/ 0 w 19"/>
                  <a:gd name="T13" fmla="*/ 65 h 107"/>
                  <a:gd name="T14" fmla="*/ 2 w 19"/>
                  <a:gd name="T15" fmla="*/ 85 h 107"/>
                  <a:gd name="T16" fmla="*/ 5 w 19"/>
                  <a:gd name="T17" fmla="*/ 106 h 107"/>
                  <a:gd name="T18" fmla="*/ 17 w 19"/>
                  <a:gd name="T19" fmla="*/ 105 h 107"/>
                  <a:gd name="T20" fmla="*/ 17 w 19"/>
                  <a:gd name="T21" fmla="*/ 102 h 107"/>
                  <a:gd name="T22" fmla="*/ 16 w 19"/>
                  <a:gd name="T23" fmla="*/ 93 h 107"/>
                  <a:gd name="T24" fmla="*/ 14 w 19"/>
                  <a:gd name="T25" fmla="*/ 81 h 107"/>
                  <a:gd name="T26" fmla="*/ 13 w 19"/>
                  <a:gd name="T27" fmla="*/ 65 h 107"/>
                  <a:gd name="T28" fmla="*/ 12 w 19"/>
                  <a:gd name="T29" fmla="*/ 48 h 107"/>
                  <a:gd name="T30" fmla="*/ 12 w 19"/>
                  <a:gd name="T31" fmla="*/ 31 h 107"/>
                  <a:gd name="T32" fmla="*/ 14 w 19"/>
                  <a:gd name="T33" fmla="*/ 15 h 107"/>
                  <a:gd name="T34" fmla="*/ 18 w 19"/>
                  <a:gd name="T35" fmla="*/ 1 h 107"/>
                  <a:gd name="T36" fmla="*/ 18 w 19"/>
                  <a:gd name="T37" fmla="*/ 1 h 107"/>
                  <a:gd name="T38" fmla="*/ 18 w 19"/>
                  <a:gd name="T39" fmla="*/ 1 h 107"/>
                  <a:gd name="T40" fmla="*/ 18 w 19"/>
                  <a:gd name="T41" fmla="*/ 0 h 107"/>
                  <a:gd name="T42" fmla="*/ 17 w 19"/>
                  <a:gd name="T43" fmla="*/ 0 h 107"/>
                  <a:gd name="T44" fmla="*/ 16 w 19"/>
                  <a:gd name="T45" fmla="*/ 0 h 107"/>
                  <a:gd name="T46" fmla="*/ 13 w 19"/>
                  <a:gd name="T47" fmla="*/ 0 h 107"/>
                  <a:gd name="T48" fmla="*/ 10 w 19"/>
                  <a:gd name="T49" fmla="*/ 1 h 107"/>
                  <a:gd name="T50" fmla="*/ 6 w 19"/>
                  <a:gd name="T51" fmla="*/ 2 h 10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
                  <a:gd name="T79" fmla="*/ 0 h 107"/>
                  <a:gd name="T80" fmla="*/ 19 w 19"/>
                  <a:gd name="T81" fmla="*/ 107 h 10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 h="107">
                    <a:moveTo>
                      <a:pt x="6" y="2"/>
                    </a:moveTo>
                    <a:lnTo>
                      <a:pt x="5" y="4"/>
                    </a:lnTo>
                    <a:lnTo>
                      <a:pt x="4" y="10"/>
                    </a:lnTo>
                    <a:lnTo>
                      <a:pt x="2" y="20"/>
                    </a:lnTo>
                    <a:lnTo>
                      <a:pt x="1" y="32"/>
                    </a:lnTo>
                    <a:lnTo>
                      <a:pt x="0" y="48"/>
                    </a:lnTo>
                    <a:lnTo>
                      <a:pt x="0" y="65"/>
                    </a:lnTo>
                    <a:lnTo>
                      <a:pt x="2" y="85"/>
                    </a:lnTo>
                    <a:lnTo>
                      <a:pt x="5" y="106"/>
                    </a:lnTo>
                    <a:lnTo>
                      <a:pt x="17" y="105"/>
                    </a:lnTo>
                    <a:lnTo>
                      <a:pt x="17" y="102"/>
                    </a:lnTo>
                    <a:lnTo>
                      <a:pt x="16" y="93"/>
                    </a:lnTo>
                    <a:lnTo>
                      <a:pt x="14" y="81"/>
                    </a:lnTo>
                    <a:lnTo>
                      <a:pt x="13" y="65"/>
                    </a:lnTo>
                    <a:lnTo>
                      <a:pt x="12" y="48"/>
                    </a:lnTo>
                    <a:lnTo>
                      <a:pt x="12" y="31"/>
                    </a:lnTo>
                    <a:lnTo>
                      <a:pt x="14" y="15"/>
                    </a:lnTo>
                    <a:lnTo>
                      <a:pt x="18" y="1"/>
                    </a:lnTo>
                    <a:lnTo>
                      <a:pt x="18" y="0"/>
                    </a:lnTo>
                    <a:lnTo>
                      <a:pt x="17" y="0"/>
                    </a:lnTo>
                    <a:lnTo>
                      <a:pt x="16" y="0"/>
                    </a:lnTo>
                    <a:lnTo>
                      <a:pt x="13" y="0"/>
                    </a:lnTo>
                    <a:lnTo>
                      <a:pt x="10" y="1"/>
                    </a:lnTo>
                    <a:lnTo>
                      <a:pt x="6"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5" name="Freeform 28"/>
              <p:cNvSpPr>
                <a:spLocks/>
              </p:cNvSpPr>
              <p:nvPr/>
            </p:nvSpPr>
            <p:spPr bwMode="auto">
              <a:xfrm>
                <a:off x="3783" y="1140"/>
                <a:ext cx="16" cy="91"/>
              </a:xfrm>
              <a:custGeom>
                <a:avLst/>
                <a:gdLst>
                  <a:gd name="T0" fmla="*/ 5 w 16"/>
                  <a:gd name="T1" fmla="*/ 2 h 91"/>
                  <a:gd name="T2" fmla="*/ 4 w 16"/>
                  <a:gd name="T3" fmla="*/ 3 h 91"/>
                  <a:gd name="T4" fmla="*/ 3 w 16"/>
                  <a:gd name="T5" fmla="*/ 9 h 91"/>
                  <a:gd name="T6" fmla="*/ 2 w 16"/>
                  <a:gd name="T7" fmla="*/ 17 h 91"/>
                  <a:gd name="T8" fmla="*/ 1 w 16"/>
                  <a:gd name="T9" fmla="*/ 27 h 91"/>
                  <a:gd name="T10" fmla="*/ 0 w 16"/>
                  <a:gd name="T11" fmla="*/ 40 h 91"/>
                  <a:gd name="T12" fmla="*/ 0 w 16"/>
                  <a:gd name="T13" fmla="*/ 55 h 91"/>
                  <a:gd name="T14" fmla="*/ 1 w 16"/>
                  <a:gd name="T15" fmla="*/ 72 h 91"/>
                  <a:gd name="T16" fmla="*/ 4 w 16"/>
                  <a:gd name="T17" fmla="*/ 90 h 91"/>
                  <a:gd name="T18" fmla="*/ 14 w 16"/>
                  <a:gd name="T19" fmla="*/ 89 h 91"/>
                  <a:gd name="T20" fmla="*/ 14 w 16"/>
                  <a:gd name="T21" fmla="*/ 86 h 91"/>
                  <a:gd name="T22" fmla="*/ 13 w 16"/>
                  <a:gd name="T23" fmla="*/ 79 h 91"/>
                  <a:gd name="T24" fmla="*/ 12 w 16"/>
                  <a:gd name="T25" fmla="*/ 68 h 91"/>
                  <a:gd name="T26" fmla="*/ 11 w 16"/>
                  <a:gd name="T27" fmla="*/ 55 h 91"/>
                  <a:gd name="T28" fmla="*/ 10 w 16"/>
                  <a:gd name="T29" fmla="*/ 41 h 91"/>
                  <a:gd name="T30" fmla="*/ 10 w 16"/>
                  <a:gd name="T31" fmla="*/ 26 h 91"/>
                  <a:gd name="T32" fmla="*/ 12 w 16"/>
                  <a:gd name="T33" fmla="*/ 13 h 91"/>
                  <a:gd name="T34" fmla="*/ 15 w 16"/>
                  <a:gd name="T35" fmla="*/ 1 h 91"/>
                  <a:gd name="T36" fmla="*/ 15 w 16"/>
                  <a:gd name="T37" fmla="*/ 1 h 91"/>
                  <a:gd name="T38" fmla="*/ 15 w 16"/>
                  <a:gd name="T39" fmla="*/ 1 h 91"/>
                  <a:gd name="T40" fmla="*/ 15 w 16"/>
                  <a:gd name="T41" fmla="*/ 0 h 91"/>
                  <a:gd name="T42" fmla="*/ 14 w 16"/>
                  <a:gd name="T43" fmla="*/ 0 h 91"/>
                  <a:gd name="T44" fmla="*/ 13 w 16"/>
                  <a:gd name="T45" fmla="*/ 0 h 91"/>
                  <a:gd name="T46" fmla="*/ 11 w 16"/>
                  <a:gd name="T47" fmla="*/ 0 h 91"/>
                  <a:gd name="T48" fmla="*/ 8 w 16"/>
                  <a:gd name="T49" fmla="*/ 1 h 91"/>
                  <a:gd name="T50" fmla="*/ 5 w 16"/>
                  <a:gd name="T51" fmla="*/ 2 h 9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91"/>
                  <a:gd name="T80" fmla="*/ 16 w 16"/>
                  <a:gd name="T81" fmla="*/ 91 h 9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91">
                    <a:moveTo>
                      <a:pt x="5" y="2"/>
                    </a:moveTo>
                    <a:lnTo>
                      <a:pt x="4" y="3"/>
                    </a:lnTo>
                    <a:lnTo>
                      <a:pt x="3" y="9"/>
                    </a:lnTo>
                    <a:lnTo>
                      <a:pt x="2" y="17"/>
                    </a:lnTo>
                    <a:lnTo>
                      <a:pt x="1" y="27"/>
                    </a:lnTo>
                    <a:lnTo>
                      <a:pt x="0" y="40"/>
                    </a:lnTo>
                    <a:lnTo>
                      <a:pt x="0" y="55"/>
                    </a:lnTo>
                    <a:lnTo>
                      <a:pt x="1" y="72"/>
                    </a:lnTo>
                    <a:lnTo>
                      <a:pt x="4" y="90"/>
                    </a:lnTo>
                    <a:lnTo>
                      <a:pt x="14" y="89"/>
                    </a:lnTo>
                    <a:lnTo>
                      <a:pt x="14" y="86"/>
                    </a:lnTo>
                    <a:lnTo>
                      <a:pt x="13" y="79"/>
                    </a:lnTo>
                    <a:lnTo>
                      <a:pt x="12" y="68"/>
                    </a:lnTo>
                    <a:lnTo>
                      <a:pt x="11" y="55"/>
                    </a:lnTo>
                    <a:lnTo>
                      <a:pt x="10" y="41"/>
                    </a:lnTo>
                    <a:lnTo>
                      <a:pt x="10" y="26"/>
                    </a:lnTo>
                    <a:lnTo>
                      <a:pt x="12" y="13"/>
                    </a:lnTo>
                    <a:lnTo>
                      <a:pt x="15" y="1"/>
                    </a:lnTo>
                    <a:lnTo>
                      <a:pt x="15" y="0"/>
                    </a:lnTo>
                    <a:lnTo>
                      <a:pt x="14" y="0"/>
                    </a:lnTo>
                    <a:lnTo>
                      <a:pt x="13" y="0"/>
                    </a:lnTo>
                    <a:lnTo>
                      <a:pt x="11" y="0"/>
                    </a:lnTo>
                    <a:lnTo>
                      <a:pt x="8" y="1"/>
                    </a:lnTo>
                    <a:lnTo>
                      <a:pt x="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6" name="Freeform 29"/>
              <p:cNvSpPr>
                <a:spLocks/>
              </p:cNvSpPr>
              <p:nvPr/>
            </p:nvSpPr>
            <p:spPr bwMode="auto">
              <a:xfrm>
                <a:off x="3784" y="1147"/>
                <a:ext cx="14" cy="76"/>
              </a:xfrm>
              <a:custGeom>
                <a:avLst/>
                <a:gdLst>
                  <a:gd name="T0" fmla="*/ 4 w 14"/>
                  <a:gd name="T1" fmla="*/ 1 h 76"/>
                  <a:gd name="T2" fmla="*/ 4 w 14"/>
                  <a:gd name="T3" fmla="*/ 3 h 76"/>
                  <a:gd name="T4" fmla="*/ 3 w 14"/>
                  <a:gd name="T5" fmla="*/ 7 h 76"/>
                  <a:gd name="T6" fmla="*/ 2 w 14"/>
                  <a:gd name="T7" fmla="*/ 14 h 76"/>
                  <a:gd name="T8" fmla="*/ 1 w 14"/>
                  <a:gd name="T9" fmla="*/ 23 h 76"/>
                  <a:gd name="T10" fmla="*/ 0 w 14"/>
                  <a:gd name="T11" fmla="*/ 34 h 76"/>
                  <a:gd name="T12" fmla="*/ 0 w 14"/>
                  <a:gd name="T13" fmla="*/ 46 h 76"/>
                  <a:gd name="T14" fmla="*/ 1 w 14"/>
                  <a:gd name="T15" fmla="*/ 60 h 76"/>
                  <a:gd name="T16" fmla="*/ 3 w 14"/>
                  <a:gd name="T17" fmla="*/ 75 h 76"/>
                  <a:gd name="T18" fmla="*/ 12 w 14"/>
                  <a:gd name="T19" fmla="*/ 75 h 76"/>
                  <a:gd name="T20" fmla="*/ 12 w 14"/>
                  <a:gd name="T21" fmla="*/ 72 h 76"/>
                  <a:gd name="T22" fmla="*/ 11 w 14"/>
                  <a:gd name="T23" fmla="*/ 66 h 76"/>
                  <a:gd name="T24" fmla="*/ 10 w 14"/>
                  <a:gd name="T25" fmla="*/ 57 h 76"/>
                  <a:gd name="T26" fmla="*/ 9 w 14"/>
                  <a:gd name="T27" fmla="*/ 46 h 76"/>
                  <a:gd name="T28" fmla="*/ 9 w 14"/>
                  <a:gd name="T29" fmla="*/ 34 h 76"/>
                  <a:gd name="T30" fmla="*/ 9 w 14"/>
                  <a:gd name="T31" fmla="*/ 22 h 76"/>
                  <a:gd name="T32" fmla="*/ 10 w 14"/>
                  <a:gd name="T33" fmla="*/ 11 h 76"/>
                  <a:gd name="T34" fmla="*/ 13 w 14"/>
                  <a:gd name="T35" fmla="*/ 1 h 76"/>
                  <a:gd name="T36" fmla="*/ 13 w 14"/>
                  <a:gd name="T37" fmla="*/ 1 h 76"/>
                  <a:gd name="T38" fmla="*/ 13 w 14"/>
                  <a:gd name="T39" fmla="*/ 0 h 76"/>
                  <a:gd name="T40" fmla="*/ 13 w 14"/>
                  <a:gd name="T41" fmla="*/ 0 h 76"/>
                  <a:gd name="T42" fmla="*/ 12 w 14"/>
                  <a:gd name="T43" fmla="*/ 0 h 76"/>
                  <a:gd name="T44" fmla="*/ 11 w 14"/>
                  <a:gd name="T45" fmla="*/ 0 h 76"/>
                  <a:gd name="T46" fmla="*/ 10 w 14"/>
                  <a:gd name="T47" fmla="*/ 0 h 76"/>
                  <a:gd name="T48" fmla="*/ 7 w 14"/>
                  <a:gd name="T49" fmla="*/ 0 h 76"/>
                  <a:gd name="T50" fmla="*/ 4 w 14"/>
                  <a:gd name="T51" fmla="*/ 1 h 7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
                  <a:gd name="T79" fmla="*/ 0 h 76"/>
                  <a:gd name="T80" fmla="*/ 14 w 14"/>
                  <a:gd name="T81" fmla="*/ 76 h 7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 h="76">
                    <a:moveTo>
                      <a:pt x="4" y="1"/>
                    </a:moveTo>
                    <a:lnTo>
                      <a:pt x="4" y="3"/>
                    </a:lnTo>
                    <a:lnTo>
                      <a:pt x="3" y="7"/>
                    </a:lnTo>
                    <a:lnTo>
                      <a:pt x="2" y="14"/>
                    </a:lnTo>
                    <a:lnTo>
                      <a:pt x="1" y="23"/>
                    </a:lnTo>
                    <a:lnTo>
                      <a:pt x="0" y="34"/>
                    </a:lnTo>
                    <a:lnTo>
                      <a:pt x="0" y="46"/>
                    </a:lnTo>
                    <a:lnTo>
                      <a:pt x="1" y="60"/>
                    </a:lnTo>
                    <a:lnTo>
                      <a:pt x="3" y="75"/>
                    </a:lnTo>
                    <a:lnTo>
                      <a:pt x="12" y="75"/>
                    </a:lnTo>
                    <a:lnTo>
                      <a:pt x="12" y="72"/>
                    </a:lnTo>
                    <a:lnTo>
                      <a:pt x="11" y="66"/>
                    </a:lnTo>
                    <a:lnTo>
                      <a:pt x="10" y="57"/>
                    </a:lnTo>
                    <a:lnTo>
                      <a:pt x="9" y="46"/>
                    </a:lnTo>
                    <a:lnTo>
                      <a:pt x="9" y="34"/>
                    </a:lnTo>
                    <a:lnTo>
                      <a:pt x="9" y="22"/>
                    </a:lnTo>
                    <a:lnTo>
                      <a:pt x="10" y="11"/>
                    </a:lnTo>
                    <a:lnTo>
                      <a:pt x="13" y="1"/>
                    </a:lnTo>
                    <a:lnTo>
                      <a:pt x="13" y="0"/>
                    </a:lnTo>
                    <a:lnTo>
                      <a:pt x="12" y="0"/>
                    </a:lnTo>
                    <a:lnTo>
                      <a:pt x="11" y="0"/>
                    </a:lnTo>
                    <a:lnTo>
                      <a:pt x="10" y="0"/>
                    </a:lnTo>
                    <a:lnTo>
                      <a:pt x="7" y="0"/>
                    </a:lnTo>
                    <a:lnTo>
                      <a:pt x="4"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7" name="Freeform 30"/>
              <p:cNvSpPr>
                <a:spLocks/>
              </p:cNvSpPr>
              <p:nvPr/>
            </p:nvSpPr>
            <p:spPr bwMode="auto">
              <a:xfrm>
                <a:off x="3784" y="1154"/>
                <a:ext cx="12" cy="60"/>
              </a:xfrm>
              <a:custGeom>
                <a:avLst/>
                <a:gdLst>
                  <a:gd name="T0" fmla="*/ 3 w 12"/>
                  <a:gd name="T1" fmla="*/ 1 h 60"/>
                  <a:gd name="T2" fmla="*/ 3 w 12"/>
                  <a:gd name="T3" fmla="*/ 2 h 60"/>
                  <a:gd name="T4" fmla="*/ 2 w 12"/>
                  <a:gd name="T5" fmla="*/ 6 h 60"/>
                  <a:gd name="T6" fmla="*/ 1 w 12"/>
                  <a:gd name="T7" fmla="*/ 11 h 60"/>
                  <a:gd name="T8" fmla="*/ 1 w 12"/>
                  <a:gd name="T9" fmla="*/ 18 h 60"/>
                  <a:gd name="T10" fmla="*/ 0 w 12"/>
                  <a:gd name="T11" fmla="*/ 26 h 60"/>
                  <a:gd name="T12" fmla="*/ 0 w 12"/>
                  <a:gd name="T13" fmla="*/ 36 h 60"/>
                  <a:gd name="T14" fmla="*/ 1 w 12"/>
                  <a:gd name="T15" fmla="*/ 47 h 60"/>
                  <a:gd name="T16" fmla="*/ 3 w 12"/>
                  <a:gd name="T17" fmla="*/ 59 h 60"/>
                  <a:gd name="T18" fmla="*/ 11 w 12"/>
                  <a:gd name="T19" fmla="*/ 59 h 60"/>
                  <a:gd name="T20" fmla="*/ 10 w 12"/>
                  <a:gd name="T21" fmla="*/ 57 h 60"/>
                  <a:gd name="T22" fmla="*/ 9 w 12"/>
                  <a:gd name="T23" fmla="*/ 52 h 60"/>
                  <a:gd name="T24" fmla="*/ 9 w 12"/>
                  <a:gd name="T25" fmla="*/ 45 h 60"/>
                  <a:gd name="T26" fmla="*/ 8 w 12"/>
                  <a:gd name="T27" fmla="*/ 36 h 60"/>
                  <a:gd name="T28" fmla="*/ 7 w 12"/>
                  <a:gd name="T29" fmla="*/ 27 h 60"/>
                  <a:gd name="T30" fmla="*/ 8 w 12"/>
                  <a:gd name="T31" fmla="*/ 17 h 60"/>
                  <a:gd name="T32" fmla="*/ 9 w 12"/>
                  <a:gd name="T33" fmla="*/ 8 h 60"/>
                  <a:gd name="T34" fmla="*/ 11 w 12"/>
                  <a:gd name="T35" fmla="*/ 1 h 60"/>
                  <a:gd name="T36" fmla="*/ 11 w 12"/>
                  <a:gd name="T37" fmla="*/ 0 h 60"/>
                  <a:gd name="T38" fmla="*/ 11 w 12"/>
                  <a:gd name="T39" fmla="*/ 0 h 60"/>
                  <a:gd name="T40" fmla="*/ 10 w 12"/>
                  <a:gd name="T41" fmla="*/ 0 h 60"/>
                  <a:gd name="T42" fmla="*/ 9 w 12"/>
                  <a:gd name="T43" fmla="*/ 0 h 60"/>
                  <a:gd name="T44" fmla="*/ 8 w 12"/>
                  <a:gd name="T45" fmla="*/ 0 h 60"/>
                  <a:gd name="T46" fmla="*/ 6 w 12"/>
                  <a:gd name="T47" fmla="*/ 1 h 60"/>
                  <a:gd name="T48" fmla="*/ 3 w 12"/>
                  <a:gd name="T49" fmla="*/ 1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
                  <a:gd name="T76" fmla="*/ 0 h 60"/>
                  <a:gd name="T77" fmla="*/ 12 w 12"/>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 h="60">
                    <a:moveTo>
                      <a:pt x="3" y="1"/>
                    </a:moveTo>
                    <a:lnTo>
                      <a:pt x="3" y="2"/>
                    </a:lnTo>
                    <a:lnTo>
                      <a:pt x="2" y="6"/>
                    </a:lnTo>
                    <a:lnTo>
                      <a:pt x="1" y="11"/>
                    </a:lnTo>
                    <a:lnTo>
                      <a:pt x="1" y="18"/>
                    </a:lnTo>
                    <a:lnTo>
                      <a:pt x="0" y="26"/>
                    </a:lnTo>
                    <a:lnTo>
                      <a:pt x="0" y="36"/>
                    </a:lnTo>
                    <a:lnTo>
                      <a:pt x="1" y="47"/>
                    </a:lnTo>
                    <a:lnTo>
                      <a:pt x="3" y="59"/>
                    </a:lnTo>
                    <a:lnTo>
                      <a:pt x="11" y="59"/>
                    </a:lnTo>
                    <a:lnTo>
                      <a:pt x="10" y="57"/>
                    </a:lnTo>
                    <a:lnTo>
                      <a:pt x="9" y="52"/>
                    </a:lnTo>
                    <a:lnTo>
                      <a:pt x="9" y="45"/>
                    </a:lnTo>
                    <a:lnTo>
                      <a:pt x="8" y="36"/>
                    </a:lnTo>
                    <a:lnTo>
                      <a:pt x="7" y="27"/>
                    </a:lnTo>
                    <a:lnTo>
                      <a:pt x="8" y="17"/>
                    </a:lnTo>
                    <a:lnTo>
                      <a:pt x="9" y="8"/>
                    </a:lnTo>
                    <a:lnTo>
                      <a:pt x="11" y="1"/>
                    </a:lnTo>
                    <a:lnTo>
                      <a:pt x="11" y="0"/>
                    </a:lnTo>
                    <a:lnTo>
                      <a:pt x="10" y="0"/>
                    </a:lnTo>
                    <a:lnTo>
                      <a:pt x="9" y="0"/>
                    </a:lnTo>
                    <a:lnTo>
                      <a:pt x="8" y="0"/>
                    </a:lnTo>
                    <a:lnTo>
                      <a:pt x="6" y="1"/>
                    </a:lnTo>
                    <a:lnTo>
                      <a:pt x="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8" name="Freeform 31"/>
              <p:cNvSpPr>
                <a:spLocks/>
              </p:cNvSpPr>
              <p:nvPr/>
            </p:nvSpPr>
            <p:spPr bwMode="auto">
              <a:xfrm>
                <a:off x="3785" y="1161"/>
                <a:ext cx="9" cy="45"/>
              </a:xfrm>
              <a:custGeom>
                <a:avLst/>
                <a:gdLst>
                  <a:gd name="T0" fmla="*/ 2 w 9"/>
                  <a:gd name="T1" fmla="*/ 1 h 45"/>
                  <a:gd name="T2" fmla="*/ 2 w 9"/>
                  <a:gd name="T3" fmla="*/ 2 h 45"/>
                  <a:gd name="T4" fmla="*/ 2 w 9"/>
                  <a:gd name="T5" fmla="*/ 4 h 45"/>
                  <a:gd name="T6" fmla="*/ 1 w 9"/>
                  <a:gd name="T7" fmla="*/ 8 h 45"/>
                  <a:gd name="T8" fmla="*/ 0 w 9"/>
                  <a:gd name="T9" fmla="*/ 13 h 45"/>
                  <a:gd name="T10" fmla="*/ 0 w 9"/>
                  <a:gd name="T11" fmla="*/ 20 h 45"/>
                  <a:gd name="T12" fmla="*/ 0 w 9"/>
                  <a:gd name="T13" fmla="*/ 27 h 45"/>
                  <a:gd name="T14" fmla="*/ 1 w 9"/>
                  <a:gd name="T15" fmla="*/ 35 h 45"/>
                  <a:gd name="T16" fmla="*/ 2 w 9"/>
                  <a:gd name="T17" fmla="*/ 44 h 45"/>
                  <a:gd name="T18" fmla="*/ 8 w 9"/>
                  <a:gd name="T19" fmla="*/ 44 h 45"/>
                  <a:gd name="T20" fmla="*/ 7 w 9"/>
                  <a:gd name="T21" fmla="*/ 42 h 45"/>
                  <a:gd name="T22" fmla="*/ 7 w 9"/>
                  <a:gd name="T23" fmla="*/ 39 h 45"/>
                  <a:gd name="T24" fmla="*/ 6 w 9"/>
                  <a:gd name="T25" fmla="*/ 33 h 45"/>
                  <a:gd name="T26" fmla="*/ 6 w 9"/>
                  <a:gd name="T27" fmla="*/ 27 h 45"/>
                  <a:gd name="T28" fmla="*/ 5 w 9"/>
                  <a:gd name="T29" fmla="*/ 20 h 45"/>
                  <a:gd name="T30" fmla="*/ 6 w 9"/>
                  <a:gd name="T31" fmla="*/ 13 h 45"/>
                  <a:gd name="T32" fmla="*/ 6 w 9"/>
                  <a:gd name="T33" fmla="*/ 6 h 45"/>
                  <a:gd name="T34" fmla="*/ 8 w 9"/>
                  <a:gd name="T35" fmla="*/ 0 h 45"/>
                  <a:gd name="T36" fmla="*/ 8 w 9"/>
                  <a:gd name="T37" fmla="*/ 0 h 45"/>
                  <a:gd name="T38" fmla="*/ 8 w 9"/>
                  <a:gd name="T39" fmla="*/ 0 h 45"/>
                  <a:gd name="T40" fmla="*/ 7 w 9"/>
                  <a:gd name="T41" fmla="*/ 0 h 45"/>
                  <a:gd name="T42" fmla="*/ 7 w 9"/>
                  <a:gd name="T43" fmla="*/ 0 h 45"/>
                  <a:gd name="T44" fmla="*/ 6 w 9"/>
                  <a:gd name="T45" fmla="*/ 0 h 45"/>
                  <a:gd name="T46" fmla="*/ 4 w 9"/>
                  <a:gd name="T47" fmla="*/ 0 h 45"/>
                  <a:gd name="T48" fmla="*/ 2 w 9"/>
                  <a:gd name="T49" fmla="*/ 1 h 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
                  <a:gd name="T76" fmla="*/ 0 h 45"/>
                  <a:gd name="T77" fmla="*/ 9 w 9"/>
                  <a:gd name="T78" fmla="*/ 45 h 4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 h="45">
                    <a:moveTo>
                      <a:pt x="2" y="1"/>
                    </a:moveTo>
                    <a:lnTo>
                      <a:pt x="2" y="2"/>
                    </a:lnTo>
                    <a:lnTo>
                      <a:pt x="2" y="4"/>
                    </a:lnTo>
                    <a:lnTo>
                      <a:pt x="1" y="8"/>
                    </a:lnTo>
                    <a:lnTo>
                      <a:pt x="0" y="13"/>
                    </a:lnTo>
                    <a:lnTo>
                      <a:pt x="0" y="20"/>
                    </a:lnTo>
                    <a:lnTo>
                      <a:pt x="0" y="27"/>
                    </a:lnTo>
                    <a:lnTo>
                      <a:pt x="1" y="35"/>
                    </a:lnTo>
                    <a:lnTo>
                      <a:pt x="2" y="44"/>
                    </a:lnTo>
                    <a:lnTo>
                      <a:pt x="8" y="44"/>
                    </a:lnTo>
                    <a:lnTo>
                      <a:pt x="7" y="42"/>
                    </a:lnTo>
                    <a:lnTo>
                      <a:pt x="7" y="39"/>
                    </a:lnTo>
                    <a:lnTo>
                      <a:pt x="6" y="33"/>
                    </a:lnTo>
                    <a:lnTo>
                      <a:pt x="6" y="27"/>
                    </a:lnTo>
                    <a:lnTo>
                      <a:pt x="5" y="20"/>
                    </a:lnTo>
                    <a:lnTo>
                      <a:pt x="6" y="13"/>
                    </a:lnTo>
                    <a:lnTo>
                      <a:pt x="6" y="6"/>
                    </a:lnTo>
                    <a:lnTo>
                      <a:pt x="8" y="0"/>
                    </a:lnTo>
                    <a:lnTo>
                      <a:pt x="7" y="0"/>
                    </a:lnTo>
                    <a:lnTo>
                      <a:pt x="6" y="0"/>
                    </a:lnTo>
                    <a:lnTo>
                      <a:pt x="4" y="0"/>
                    </a:lnTo>
                    <a:lnTo>
                      <a:pt x="2"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9" name="Freeform 32"/>
              <p:cNvSpPr>
                <a:spLocks/>
              </p:cNvSpPr>
              <p:nvPr/>
            </p:nvSpPr>
            <p:spPr bwMode="auto">
              <a:xfrm>
                <a:off x="3890" y="1119"/>
                <a:ext cx="25" cy="119"/>
              </a:xfrm>
              <a:custGeom>
                <a:avLst/>
                <a:gdLst>
                  <a:gd name="T0" fmla="*/ 24 w 25"/>
                  <a:gd name="T1" fmla="*/ 1 h 119"/>
                  <a:gd name="T2" fmla="*/ 23 w 25"/>
                  <a:gd name="T3" fmla="*/ 2 h 119"/>
                  <a:gd name="T4" fmla="*/ 22 w 25"/>
                  <a:gd name="T5" fmla="*/ 5 h 119"/>
                  <a:gd name="T6" fmla="*/ 20 w 25"/>
                  <a:gd name="T7" fmla="*/ 11 h 119"/>
                  <a:gd name="T8" fmla="*/ 18 w 25"/>
                  <a:gd name="T9" fmla="*/ 21 h 119"/>
                  <a:gd name="T10" fmla="*/ 16 w 25"/>
                  <a:gd name="T11" fmla="*/ 36 h 119"/>
                  <a:gd name="T12" fmla="*/ 15 w 25"/>
                  <a:gd name="T13" fmla="*/ 56 h 119"/>
                  <a:gd name="T14" fmla="*/ 16 w 25"/>
                  <a:gd name="T15" fmla="*/ 83 h 119"/>
                  <a:gd name="T16" fmla="*/ 18 w 25"/>
                  <a:gd name="T17" fmla="*/ 118 h 119"/>
                  <a:gd name="T18" fmla="*/ 4 w 25"/>
                  <a:gd name="T19" fmla="*/ 118 h 119"/>
                  <a:gd name="T20" fmla="*/ 4 w 25"/>
                  <a:gd name="T21" fmla="*/ 115 h 119"/>
                  <a:gd name="T22" fmla="*/ 3 w 25"/>
                  <a:gd name="T23" fmla="*/ 105 h 119"/>
                  <a:gd name="T24" fmla="*/ 2 w 25"/>
                  <a:gd name="T25" fmla="*/ 91 h 119"/>
                  <a:gd name="T26" fmla="*/ 0 w 25"/>
                  <a:gd name="T27" fmla="*/ 73 h 119"/>
                  <a:gd name="T28" fmla="*/ 0 w 25"/>
                  <a:gd name="T29" fmla="*/ 54 h 119"/>
                  <a:gd name="T30" fmla="*/ 1 w 25"/>
                  <a:gd name="T31" fmla="*/ 34 h 119"/>
                  <a:gd name="T32" fmla="*/ 3 w 25"/>
                  <a:gd name="T33" fmla="*/ 16 h 119"/>
                  <a:gd name="T34" fmla="*/ 8 w 25"/>
                  <a:gd name="T35" fmla="*/ 0 h 119"/>
                  <a:gd name="T36" fmla="*/ 24 w 25"/>
                  <a:gd name="T37" fmla="*/ 1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19"/>
                  <a:gd name="T59" fmla="*/ 25 w 25"/>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19">
                    <a:moveTo>
                      <a:pt x="24" y="1"/>
                    </a:moveTo>
                    <a:lnTo>
                      <a:pt x="23" y="2"/>
                    </a:lnTo>
                    <a:lnTo>
                      <a:pt x="22" y="5"/>
                    </a:lnTo>
                    <a:lnTo>
                      <a:pt x="20" y="11"/>
                    </a:lnTo>
                    <a:lnTo>
                      <a:pt x="18" y="21"/>
                    </a:lnTo>
                    <a:lnTo>
                      <a:pt x="16" y="36"/>
                    </a:lnTo>
                    <a:lnTo>
                      <a:pt x="15" y="56"/>
                    </a:lnTo>
                    <a:lnTo>
                      <a:pt x="16" y="83"/>
                    </a:lnTo>
                    <a:lnTo>
                      <a:pt x="18" y="118"/>
                    </a:lnTo>
                    <a:lnTo>
                      <a:pt x="4" y="118"/>
                    </a:lnTo>
                    <a:lnTo>
                      <a:pt x="4" y="115"/>
                    </a:lnTo>
                    <a:lnTo>
                      <a:pt x="3" y="105"/>
                    </a:lnTo>
                    <a:lnTo>
                      <a:pt x="2" y="91"/>
                    </a:lnTo>
                    <a:lnTo>
                      <a:pt x="0" y="73"/>
                    </a:lnTo>
                    <a:lnTo>
                      <a:pt x="0" y="54"/>
                    </a:lnTo>
                    <a:lnTo>
                      <a:pt x="1" y="34"/>
                    </a:lnTo>
                    <a:lnTo>
                      <a:pt x="3" y="16"/>
                    </a:lnTo>
                    <a:lnTo>
                      <a:pt x="8" y="0"/>
                    </a:lnTo>
                    <a:lnTo>
                      <a:pt x="24"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0" name="Freeform 33"/>
              <p:cNvSpPr>
                <a:spLocks/>
              </p:cNvSpPr>
              <p:nvPr/>
            </p:nvSpPr>
            <p:spPr bwMode="auto">
              <a:xfrm>
                <a:off x="3891" y="1127"/>
                <a:ext cx="22" cy="102"/>
              </a:xfrm>
              <a:custGeom>
                <a:avLst/>
                <a:gdLst>
                  <a:gd name="T0" fmla="*/ 21 w 22"/>
                  <a:gd name="T1" fmla="*/ 1 h 102"/>
                  <a:gd name="T2" fmla="*/ 20 w 22"/>
                  <a:gd name="T3" fmla="*/ 1 h 102"/>
                  <a:gd name="T4" fmla="*/ 19 w 22"/>
                  <a:gd name="T5" fmla="*/ 4 h 102"/>
                  <a:gd name="T6" fmla="*/ 17 w 22"/>
                  <a:gd name="T7" fmla="*/ 9 h 102"/>
                  <a:gd name="T8" fmla="*/ 15 w 22"/>
                  <a:gd name="T9" fmla="*/ 18 h 102"/>
                  <a:gd name="T10" fmla="*/ 14 w 22"/>
                  <a:gd name="T11" fmla="*/ 31 h 102"/>
                  <a:gd name="T12" fmla="*/ 13 w 22"/>
                  <a:gd name="T13" fmla="*/ 48 h 102"/>
                  <a:gd name="T14" fmla="*/ 14 w 22"/>
                  <a:gd name="T15" fmla="*/ 71 h 102"/>
                  <a:gd name="T16" fmla="*/ 16 w 22"/>
                  <a:gd name="T17" fmla="*/ 101 h 102"/>
                  <a:gd name="T18" fmla="*/ 4 w 22"/>
                  <a:gd name="T19" fmla="*/ 101 h 102"/>
                  <a:gd name="T20" fmla="*/ 3 w 22"/>
                  <a:gd name="T21" fmla="*/ 98 h 102"/>
                  <a:gd name="T22" fmla="*/ 2 w 22"/>
                  <a:gd name="T23" fmla="*/ 90 h 102"/>
                  <a:gd name="T24" fmla="*/ 1 w 22"/>
                  <a:gd name="T25" fmla="*/ 78 h 102"/>
                  <a:gd name="T26" fmla="*/ 0 w 22"/>
                  <a:gd name="T27" fmla="*/ 63 h 102"/>
                  <a:gd name="T28" fmla="*/ 0 w 22"/>
                  <a:gd name="T29" fmla="*/ 46 h 102"/>
                  <a:gd name="T30" fmla="*/ 1 w 22"/>
                  <a:gd name="T31" fmla="*/ 29 h 102"/>
                  <a:gd name="T32" fmla="*/ 3 w 22"/>
                  <a:gd name="T33" fmla="*/ 14 h 102"/>
                  <a:gd name="T34" fmla="*/ 7 w 22"/>
                  <a:gd name="T35" fmla="*/ 0 h 102"/>
                  <a:gd name="T36" fmla="*/ 21 w 22"/>
                  <a:gd name="T37" fmla="*/ 1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02"/>
                  <a:gd name="T59" fmla="*/ 22 w 22"/>
                  <a:gd name="T60" fmla="*/ 102 h 1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02">
                    <a:moveTo>
                      <a:pt x="21" y="1"/>
                    </a:moveTo>
                    <a:lnTo>
                      <a:pt x="20" y="1"/>
                    </a:lnTo>
                    <a:lnTo>
                      <a:pt x="19" y="4"/>
                    </a:lnTo>
                    <a:lnTo>
                      <a:pt x="17" y="9"/>
                    </a:lnTo>
                    <a:lnTo>
                      <a:pt x="15" y="18"/>
                    </a:lnTo>
                    <a:lnTo>
                      <a:pt x="14" y="31"/>
                    </a:lnTo>
                    <a:lnTo>
                      <a:pt x="13" y="48"/>
                    </a:lnTo>
                    <a:lnTo>
                      <a:pt x="14" y="71"/>
                    </a:lnTo>
                    <a:lnTo>
                      <a:pt x="16" y="101"/>
                    </a:lnTo>
                    <a:lnTo>
                      <a:pt x="4" y="101"/>
                    </a:lnTo>
                    <a:lnTo>
                      <a:pt x="3" y="98"/>
                    </a:lnTo>
                    <a:lnTo>
                      <a:pt x="2" y="90"/>
                    </a:lnTo>
                    <a:lnTo>
                      <a:pt x="1" y="78"/>
                    </a:lnTo>
                    <a:lnTo>
                      <a:pt x="0" y="63"/>
                    </a:lnTo>
                    <a:lnTo>
                      <a:pt x="0" y="46"/>
                    </a:lnTo>
                    <a:lnTo>
                      <a:pt x="1" y="29"/>
                    </a:lnTo>
                    <a:lnTo>
                      <a:pt x="3" y="14"/>
                    </a:lnTo>
                    <a:lnTo>
                      <a:pt x="7" y="0"/>
                    </a:lnTo>
                    <a:lnTo>
                      <a:pt x="21"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1" name="Freeform 34"/>
              <p:cNvSpPr>
                <a:spLocks/>
              </p:cNvSpPr>
              <p:nvPr/>
            </p:nvSpPr>
            <p:spPr bwMode="auto">
              <a:xfrm>
                <a:off x="3892" y="1135"/>
                <a:ext cx="18" cy="85"/>
              </a:xfrm>
              <a:custGeom>
                <a:avLst/>
                <a:gdLst>
                  <a:gd name="T0" fmla="*/ 17 w 18"/>
                  <a:gd name="T1" fmla="*/ 1 h 85"/>
                  <a:gd name="T2" fmla="*/ 17 w 18"/>
                  <a:gd name="T3" fmla="*/ 1 h 85"/>
                  <a:gd name="T4" fmla="*/ 15 w 18"/>
                  <a:gd name="T5" fmla="*/ 3 h 85"/>
                  <a:gd name="T6" fmla="*/ 14 w 18"/>
                  <a:gd name="T7" fmla="*/ 8 h 85"/>
                  <a:gd name="T8" fmla="*/ 13 w 18"/>
                  <a:gd name="T9" fmla="*/ 15 h 85"/>
                  <a:gd name="T10" fmla="*/ 11 w 18"/>
                  <a:gd name="T11" fmla="*/ 25 h 85"/>
                  <a:gd name="T12" fmla="*/ 11 w 18"/>
                  <a:gd name="T13" fmla="*/ 40 h 85"/>
                  <a:gd name="T14" fmla="*/ 11 w 18"/>
                  <a:gd name="T15" fmla="*/ 59 h 85"/>
                  <a:gd name="T16" fmla="*/ 13 w 18"/>
                  <a:gd name="T17" fmla="*/ 84 h 85"/>
                  <a:gd name="T18" fmla="*/ 3 w 18"/>
                  <a:gd name="T19" fmla="*/ 84 h 85"/>
                  <a:gd name="T20" fmla="*/ 3 w 18"/>
                  <a:gd name="T21" fmla="*/ 82 h 85"/>
                  <a:gd name="T22" fmla="*/ 2 w 18"/>
                  <a:gd name="T23" fmla="*/ 75 h 85"/>
                  <a:gd name="T24" fmla="*/ 1 w 18"/>
                  <a:gd name="T25" fmla="*/ 65 h 85"/>
                  <a:gd name="T26" fmla="*/ 0 w 18"/>
                  <a:gd name="T27" fmla="*/ 52 h 85"/>
                  <a:gd name="T28" fmla="*/ 0 w 18"/>
                  <a:gd name="T29" fmla="*/ 38 h 85"/>
                  <a:gd name="T30" fmla="*/ 1 w 18"/>
                  <a:gd name="T31" fmla="*/ 25 h 85"/>
                  <a:gd name="T32" fmla="*/ 2 w 18"/>
                  <a:gd name="T33" fmla="*/ 11 h 85"/>
                  <a:gd name="T34" fmla="*/ 6 w 18"/>
                  <a:gd name="T35" fmla="*/ 0 h 85"/>
                  <a:gd name="T36" fmla="*/ 17 w 18"/>
                  <a:gd name="T37" fmla="*/ 1 h 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85"/>
                  <a:gd name="T59" fmla="*/ 18 w 18"/>
                  <a:gd name="T60" fmla="*/ 85 h 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85">
                    <a:moveTo>
                      <a:pt x="17" y="1"/>
                    </a:moveTo>
                    <a:lnTo>
                      <a:pt x="17" y="1"/>
                    </a:lnTo>
                    <a:lnTo>
                      <a:pt x="15" y="3"/>
                    </a:lnTo>
                    <a:lnTo>
                      <a:pt x="14" y="8"/>
                    </a:lnTo>
                    <a:lnTo>
                      <a:pt x="13" y="15"/>
                    </a:lnTo>
                    <a:lnTo>
                      <a:pt x="11" y="25"/>
                    </a:lnTo>
                    <a:lnTo>
                      <a:pt x="11" y="40"/>
                    </a:lnTo>
                    <a:lnTo>
                      <a:pt x="11" y="59"/>
                    </a:lnTo>
                    <a:lnTo>
                      <a:pt x="13" y="84"/>
                    </a:lnTo>
                    <a:lnTo>
                      <a:pt x="3" y="84"/>
                    </a:lnTo>
                    <a:lnTo>
                      <a:pt x="3" y="82"/>
                    </a:lnTo>
                    <a:lnTo>
                      <a:pt x="2" y="75"/>
                    </a:lnTo>
                    <a:lnTo>
                      <a:pt x="1" y="65"/>
                    </a:lnTo>
                    <a:lnTo>
                      <a:pt x="0" y="52"/>
                    </a:lnTo>
                    <a:lnTo>
                      <a:pt x="0" y="38"/>
                    </a:lnTo>
                    <a:lnTo>
                      <a:pt x="1" y="25"/>
                    </a:lnTo>
                    <a:lnTo>
                      <a:pt x="2" y="11"/>
                    </a:lnTo>
                    <a:lnTo>
                      <a:pt x="6" y="0"/>
                    </a:lnTo>
                    <a:lnTo>
                      <a:pt x="17"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2" name="Freeform 35"/>
              <p:cNvSpPr>
                <a:spLocks/>
              </p:cNvSpPr>
              <p:nvPr/>
            </p:nvSpPr>
            <p:spPr bwMode="auto">
              <a:xfrm>
                <a:off x="3893" y="1143"/>
                <a:ext cx="14" cy="68"/>
              </a:xfrm>
              <a:custGeom>
                <a:avLst/>
                <a:gdLst>
                  <a:gd name="T0" fmla="*/ 13 w 14"/>
                  <a:gd name="T1" fmla="*/ 1 h 68"/>
                  <a:gd name="T2" fmla="*/ 13 w 14"/>
                  <a:gd name="T3" fmla="*/ 1 h 68"/>
                  <a:gd name="T4" fmla="*/ 12 w 14"/>
                  <a:gd name="T5" fmla="*/ 3 h 68"/>
                  <a:gd name="T6" fmla="*/ 11 w 14"/>
                  <a:gd name="T7" fmla="*/ 6 h 68"/>
                  <a:gd name="T8" fmla="*/ 10 w 14"/>
                  <a:gd name="T9" fmla="*/ 12 h 68"/>
                  <a:gd name="T10" fmla="*/ 9 w 14"/>
                  <a:gd name="T11" fmla="*/ 20 h 68"/>
                  <a:gd name="T12" fmla="*/ 8 w 14"/>
                  <a:gd name="T13" fmla="*/ 32 h 68"/>
                  <a:gd name="T14" fmla="*/ 8 w 14"/>
                  <a:gd name="T15" fmla="*/ 47 h 68"/>
                  <a:gd name="T16" fmla="*/ 10 w 14"/>
                  <a:gd name="T17" fmla="*/ 67 h 68"/>
                  <a:gd name="T18" fmla="*/ 2 w 14"/>
                  <a:gd name="T19" fmla="*/ 67 h 68"/>
                  <a:gd name="T20" fmla="*/ 2 w 14"/>
                  <a:gd name="T21" fmla="*/ 65 h 68"/>
                  <a:gd name="T22" fmla="*/ 1 w 14"/>
                  <a:gd name="T23" fmla="*/ 60 h 68"/>
                  <a:gd name="T24" fmla="*/ 1 w 14"/>
                  <a:gd name="T25" fmla="*/ 52 h 68"/>
                  <a:gd name="T26" fmla="*/ 0 w 14"/>
                  <a:gd name="T27" fmla="*/ 42 h 68"/>
                  <a:gd name="T28" fmla="*/ 0 w 14"/>
                  <a:gd name="T29" fmla="*/ 31 h 68"/>
                  <a:gd name="T30" fmla="*/ 1 w 14"/>
                  <a:gd name="T31" fmla="*/ 20 h 68"/>
                  <a:gd name="T32" fmla="*/ 2 w 14"/>
                  <a:gd name="T33" fmla="*/ 9 h 68"/>
                  <a:gd name="T34" fmla="*/ 4 w 14"/>
                  <a:gd name="T35" fmla="*/ 0 h 68"/>
                  <a:gd name="T36" fmla="*/ 13 w 14"/>
                  <a:gd name="T37" fmla="*/ 1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
                  <a:gd name="T58" fmla="*/ 0 h 68"/>
                  <a:gd name="T59" fmla="*/ 14 w 14"/>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 h="68">
                    <a:moveTo>
                      <a:pt x="13" y="1"/>
                    </a:moveTo>
                    <a:lnTo>
                      <a:pt x="13" y="1"/>
                    </a:lnTo>
                    <a:lnTo>
                      <a:pt x="12" y="3"/>
                    </a:lnTo>
                    <a:lnTo>
                      <a:pt x="11" y="6"/>
                    </a:lnTo>
                    <a:lnTo>
                      <a:pt x="10" y="12"/>
                    </a:lnTo>
                    <a:lnTo>
                      <a:pt x="9" y="20"/>
                    </a:lnTo>
                    <a:lnTo>
                      <a:pt x="8" y="32"/>
                    </a:lnTo>
                    <a:lnTo>
                      <a:pt x="8" y="47"/>
                    </a:lnTo>
                    <a:lnTo>
                      <a:pt x="10" y="67"/>
                    </a:lnTo>
                    <a:lnTo>
                      <a:pt x="2" y="67"/>
                    </a:lnTo>
                    <a:lnTo>
                      <a:pt x="2" y="65"/>
                    </a:lnTo>
                    <a:lnTo>
                      <a:pt x="1" y="60"/>
                    </a:lnTo>
                    <a:lnTo>
                      <a:pt x="1" y="52"/>
                    </a:lnTo>
                    <a:lnTo>
                      <a:pt x="0" y="42"/>
                    </a:lnTo>
                    <a:lnTo>
                      <a:pt x="0" y="31"/>
                    </a:lnTo>
                    <a:lnTo>
                      <a:pt x="1" y="20"/>
                    </a:lnTo>
                    <a:lnTo>
                      <a:pt x="2" y="9"/>
                    </a:lnTo>
                    <a:lnTo>
                      <a:pt x="4" y="0"/>
                    </a:lnTo>
                    <a:lnTo>
                      <a:pt x="1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3" name="Freeform 36"/>
              <p:cNvSpPr>
                <a:spLocks/>
              </p:cNvSpPr>
              <p:nvPr/>
            </p:nvSpPr>
            <p:spPr bwMode="auto">
              <a:xfrm>
                <a:off x="3894" y="1152"/>
                <a:ext cx="11" cy="49"/>
              </a:xfrm>
              <a:custGeom>
                <a:avLst/>
                <a:gdLst>
                  <a:gd name="T0" fmla="*/ 10 w 11"/>
                  <a:gd name="T1" fmla="*/ 0 h 49"/>
                  <a:gd name="T2" fmla="*/ 10 w 11"/>
                  <a:gd name="T3" fmla="*/ 1 h 49"/>
                  <a:gd name="T4" fmla="*/ 9 w 11"/>
                  <a:gd name="T5" fmla="*/ 2 h 49"/>
                  <a:gd name="T6" fmla="*/ 8 w 11"/>
                  <a:gd name="T7" fmla="*/ 4 h 49"/>
                  <a:gd name="T8" fmla="*/ 7 w 11"/>
                  <a:gd name="T9" fmla="*/ 8 h 49"/>
                  <a:gd name="T10" fmla="*/ 7 w 11"/>
                  <a:gd name="T11" fmla="*/ 15 h 49"/>
                  <a:gd name="T12" fmla="*/ 6 w 11"/>
                  <a:gd name="T13" fmla="*/ 23 h 49"/>
                  <a:gd name="T14" fmla="*/ 7 w 11"/>
                  <a:gd name="T15" fmla="*/ 34 h 49"/>
                  <a:gd name="T16" fmla="*/ 8 w 11"/>
                  <a:gd name="T17" fmla="*/ 48 h 49"/>
                  <a:gd name="T18" fmla="*/ 2 w 11"/>
                  <a:gd name="T19" fmla="*/ 48 h 49"/>
                  <a:gd name="T20" fmla="*/ 2 w 11"/>
                  <a:gd name="T21" fmla="*/ 47 h 49"/>
                  <a:gd name="T22" fmla="*/ 1 w 11"/>
                  <a:gd name="T23" fmla="*/ 43 h 49"/>
                  <a:gd name="T24" fmla="*/ 1 w 11"/>
                  <a:gd name="T25" fmla="*/ 37 h 49"/>
                  <a:gd name="T26" fmla="*/ 0 w 11"/>
                  <a:gd name="T27" fmla="*/ 30 h 49"/>
                  <a:gd name="T28" fmla="*/ 0 w 11"/>
                  <a:gd name="T29" fmla="*/ 22 h 49"/>
                  <a:gd name="T30" fmla="*/ 0 w 11"/>
                  <a:gd name="T31" fmla="*/ 14 h 49"/>
                  <a:gd name="T32" fmla="*/ 1 w 11"/>
                  <a:gd name="T33" fmla="*/ 7 h 49"/>
                  <a:gd name="T34" fmla="*/ 3 w 11"/>
                  <a:gd name="T35" fmla="*/ 0 h 49"/>
                  <a:gd name="T36" fmla="*/ 10 w 11"/>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49"/>
                  <a:gd name="T59" fmla="*/ 11 w 11"/>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49">
                    <a:moveTo>
                      <a:pt x="10" y="0"/>
                    </a:moveTo>
                    <a:lnTo>
                      <a:pt x="10" y="1"/>
                    </a:lnTo>
                    <a:lnTo>
                      <a:pt x="9" y="2"/>
                    </a:lnTo>
                    <a:lnTo>
                      <a:pt x="8" y="4"/>
                    </a:lnTo>
                    <a:lnTo>
                      <a:pt x="7" y="8"/>
                    </a:lnTo>
                    <a:lnTo>
                      <a:pt x="7" y="15"/>
                    </a:lnTo>
                    <a:lnTo>
                      <a:pt x="6" y="23"/>
                    </a:lnTo>
                    <a:lnTo>
                      <a:pt x="7" y="34"/>
                    </a:lnTo>
                    <a:lnTo>
                      <a:pt x="8" y="48"/>
                    </a:lnTo>
                    <a:lnTo>
                      <a:pt x="2" y="48"/>
                    </a:lnTo>
                    <a:lnTo>
                      <a:pt x="2" y="47"/>
                    </a:lnTo>
                    <a:lnTo>
                      <a:pt x="1" y="43"/>
                    </a:lnTo>
                    <a:lnTo>
                      <a:pt x="1" y="37"/>
                    </a:lnTo>
                    <a:lnTo>
                      <a:pt x="0" y="30"/>
                    </a:lnTo>
                    <a:lnTo>
                      <a:pt x="0" y="22"/>
                    </a:lnTo>
                    <a:lnTo>
                      <a:pt x="0" y="14"/>
                    </a:lnTo>
                    <a:lnTo>
                      <a:pt x="1" y="7"/>
                    </a:lnTo>
                    <a:lnTo>
                      <a:pt x="3" y="0"/>
                    </a:lnTo>
                    <a:lnTo>
                      <a:pt x="1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4" name="Rectangle 37"/>
              <p:cNvSpPr>
                <a:spLocks noChangeArrowheads="1"/>
              </p:cNvSpPr>
              <p:nvPr/>
            </p:nvSpPr>
            <p:spPr bwMode="auto">
              <a:xfrm>
                <a:off x="3760" y="1140"/>
                <a:ext cx="3" cy="1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55" name="Freeform 38"/>
              <p:cNvSpPr>
                <a:spLocks/>
              </p:cNvSpPr>
              <p:nvPr/>
            </p:nvSpPr>
            <p:spPr bwMode="auto">
              <a:xfrm>
                <a:off x="3805" y="1137"/>
                <a:ext cx="51" cy="72"/>
              </a:xfrm>
              <a:custGeom>
                <a:avLst/>
                <a:gdLst>
                  <a:gd name="T0" fmla="*/ 5 w 51"/>
                  <a:gd name="T1" fmla="*/ 7 h 72"/>
                  <a:gd name="T2" fmla="*/ 4 w 51"/>
                  <a:gd name="T3" fmla="*/ 8 h 72"/>
                  <a:gd name="T4" fmla="*/ 3 w 51"/>
                  <a:gd name="T5" fmla="*/ 12 h 72"/>
                  <a:gd name="T6" fmla="*/ 2 w 51"/>
                  <a:gd name="T7" fmla="*/ 18 h 72"/>
                  <a:gd name="T8" fmla="*/ 1 w 51"/>
                  <a:gd name="T9" fmla="*/ 26 h 72"/>
                  <a:gd name="T10" fmla="*/ 0 w 51"/>
                  <a:gd name="T11" fmla="*/ 36 h 72"/>
                  <a:gd name="T12" fmla="*/ 0 w 51"/>
                  <a:gd name="T13" fmla="*/ 47 h 72"/>
                  <a:gd name="T14" fmla="*/ 1 w 51"/>
                  <a:gd name="T15" fmla="*/ 59 h 72"/>
                  <a:gd name="T16" fmla="*/ 3 w 51"/>
                  <a:gd name="T17" fmla="*/ 71 h 72"/>
                  <a:gd name="T18" fmla="*/ 3 w 51"/>
                  <a:gd name="T19" fmla="*/ 71 h 72"/>
                  <a:gd name="T20" fmla="*/ 3 w 51"/>
                  <a:gd name="T21" fmla="*/ 69 h 72"/>
                  <a:gd name="T22" fmla="*/ 3 w 51"/>
                  <a:gd name="T23" fmla="*/ 66 h 72"/>
                  <a:gd name="T24" fmla="*/ 3 w 51"/>
                  <a:gd name="T25" fmla="*/ 63 h 72"/>
                  <a:gd name="T26" fmla="*/ 3 w 51"/>
                  <a:gd name="T27" fmla="*/ 59 h 72"/>
                  <a:gd name="T28" fmla="*/ 4 w 51"/>
                  <a:gd name="T29" fmla="*/ 55 h 72"/>
                  <a:gd name="T30" fmla="*/ 4 w 51"/>
                  <a:gd name="T31" fmla="*/ 50 h 72"/>
                  <a:gd name="T32" fmla="*/ 5 w 51"/>
                  <a:gd name="T33" fmla="*/ 45 h 72"/>
                  <a:gd name="T34" fmla="*/ 7 w 51"/>
                  <a:gd name="T35" fmla="*/ 41 h 72"/>
                  <a:gd name="T36" fmla="*/ 8 w 51"/>
                  <a:gd name="T37" fmla="*/ 36 h 72"/>
                  <a:gd name="T38" fmla="*/ 10 w 51"/>
                  <a:gd name="T39" fmla="*/ 31 h 72"/>
                  <a:gd name="T40" fmla="*/ 12 w 51"/>
                  <a:gd name="T41" fmla="*/ 27 h 72"/>
                  <a:gd name="T42" fmla="*/ 15 w 51"/>
                  <a:gd name="T43" fmla="*/ 23 h 72"/>
                  <a:gd name="T44" fmla="*/ 19 w 51"/>
                  <a:gd name="T45" fmla="*/ 20 h 72"/>
                  <a:gd name="T46" fmla="*/ 23 w 51"/>
                  <a:gd name="T47" fmla="*/ 18 h 72"/>
                  <a:gd name="T48" fmla="*/ 28 w 51"/>
                  <a:gd name="T49" fmla="*/ 17 h 72"/>
                  <a:gd name="T50" fmla="*/ 28 w 51"/>
                  <a:gd name="T51" fmla="*/ 17 h 72"/>
                  <a:gd name="T52" fmla="*/ 29 w 51"/>
                  <a:gd name="T53" fmla="*/ 16 h 72"/>
                  <a:gd name="T54" fmla="*/ 30 w 51"/>
                  <a:gd name="T55" fmla="*/ 15 h 72"/>
                  <a:gd name="T56" fmla="*/ 33 w 51"/>
                  <a:gd name="T57" fmla="*/ 13 h 72"/>
                  <a:gd name="T58" fmla="*/ 36 w 51"/>
                  <a:gd name="T59" fmla="*/ 11 h 72"/>
                  <a:gd name="T60" fmla="*/ 39 w 51"/>
                  <a:gd name="T61" fmla="*/ 9 h 72"/>
                  <a:gd name="T62" fmla="*/ 44 w 51"/>
                  <a:gd name="T63" fmla="*/ 6 h 72"/>
                  <a:gd name="T64" fmla="*/ 50 w 51"/>
                  <a:gd name="T65" fmla="*/ 3 h 72"/>
                  <a:gd name="T66" fmla="*/ 50 w 51"/>
                  <a:gd name="T67" fmla="*/ 3 h 72"/>
                  <a:gd name="T68" fmla="*/ 49 w 51"/>
                  <a:gd name="T69" fmla="*/ 2 h 72"/>
                  <a:gd name="T70" fmla="*/ 48 w 51"/>
                  <a:gd name="T71" fmla="*/ 2 h 72"/>
                  <a:gd name="T72" fmla="*/ 46 w 51"/>
                  <a:gd name="T73" fmla="*/ 2 h 72"/>
                  <a:gd name="T74" fmla="*/ 43 w 51"/>
                  <a:gd name="T75" fmla="*/ 1 h 72"/>
                  <a:gd name="T76" fmla="*/ 41 w 51"/>
                  <a:gd name="T77" fmla="*/ 1 h 72"/>
                  <a:gd name="T78" fmla="*/ 38 w 51"/>
                  <a:gd name="T79" fmla="*/ 0 h 72"/>
                  <a:gd name="T80" fmla="*/ 35 w 51"/>
                  <a:gd name="T81" fmla="*/ 0 h 72"/>
                  <a:gd name="T82" fmla="*/ 31 w 51"/>
                  <a:gd name="T83" fmla="*/ 0 h 72"/>
                  <a:gd name="T84" fmla="*/ 28 w 51"/>
                  <a:gd name="T85" fmla="*/ 0 h 72"/>
                  <a:gd name="T86" fmla="*/ 24 w 51"/>
                  <a:gd name="T87" fmla="*/ 0 h 72"/>
                  <a:gd name="T88" fmla="*/ 20 w 51"/>
                  <a:gd name="T89" fmla="*/ 1 h 72"/>
                  <a:gd name="T90" fmla="*/ 16 w 51"/>
                  <a:gd name="T91" fmla="*/ 2 h 72"/>
                  <a:gd name="T92" fmla="*/ 12 w 51"/>
                  <a:gd name="T93" fmla="*/ 3 h 72"/>
                  <a:gd name="T94" fmla="*/ 8 w 51"/>
                  <a:gd name="T95" fmla="*/ 5 h 72"/>
                  <a:gd name="T96" fmla="*/ 5 w 51"/>
                  <a:gd name="T97" fmla="*/ 7 h 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72"/>
                  <a:gd name="T149" fmla="*/ 51 w 51"/>
                  <a:gd name="T150" fmla="*/ 72 h 7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72">
                    <a:moveTo>
                      <a:pt x="5" y="7"/>
                    </a:moveTo>
                    <a:lnTo>
                      <a:pt x="4" y="8"/>
                    </a:lnTo>
                    <a:lnTo>
                      <a:pt x="3" y="12"/>
                    </a:lnTo>
                    <a:lnTo>
                      <a:pt x="2" y="18"/>
                    </a:lnTo>
                    <a:lnTo>
                      <a:pt x="1" y="26"/>
                    </a:lnTo>
                    <a:lnTo>
                      <a:pt x="0" y="36"/>
                    </a:lnTo>
                    <a:lnTo>
                      <a:pt x="0" y="47"/>
                    </a:lnTo>
                    <a:lnTo>
                      <a:pt x="1" y="59"/>
                    </a:lnTo>
                    <a:lnTo>
                      <a:pt x="3" y="71"/>
                    </a:lnTo>
                    <a:lnTo>
                      <a:pt x="3" y="69"/>
                    </a:lnTo>
                    <a:lnTo>
                      <a:pt x="3" y="66"/>
                    </a:lnTo>
                    <a:lnTo>
                      <a:pt x="3" y="63"/>
                    </a:lnTo>
                    <a:lnTo>
                      <a:pt x="3" y="59"/>
                    </a:lnTo>
                    <a:lnTo>
                      <a:pt x="4" y="55"/>
                    </a:lnTo>
                    <a:lnTo>
                      <a:pt x="4" y="50"/>
                    </a:lnTo>
                    <a:lnTo>
                      <a:pt x="5" y="45"/>
                    </a:lnTo>
                    <a:lnTo>
                      <a:pt x="7" y="41"/>
                    </a:lnTo>
                    <a:lnTo>
                      <a:pt x="8" y="36"/>
                    </a:lnTo>
                    <a:lnTo>
                      <a:pt x="10" y="31"/>
                    </a:lnTo>
                    <a:lnTo>
                      <a:pt x="12" y="27"/>
                    </a:lnTo>
                    <a:lnTo>
                      <a:pt x="15" y="23"/>
                    </a:lnTo>
                    <a:lnTo>
                      <a:pt x="19" y="20"/>
                    </a:lnTo>
                    <a:lnTo>
                      <a:pt x="23" y="18"/>
                    </a:lnTo>
                    <a:lnTo>
                      <a:pt x="28" y="17"/>
                    </a:lnTo>
                    <a:lnTo>
                      <a:pt x="29" y="16"/>
                    </a:lnTo>
                    <a:lnTo>
                      <a:pt x="30" y="15"/>
                    </a:lnTo>
                    <a:lnTo>
                      <a:pt x="33" y="13"/>
                    </a:lnTo>
                    <a:lnTo>
                      <a:pt x="36" y="11"/>
                    </a:lnTo>
                    <a:lnTo>
                      <a:pt x="39" y="9"/>
                    </a:lnTo>
                    <a:lnTo>
                      <a:pt x="44" y="6"/>
                    </a:lnTo>
                    <a:lnTo>
                      <a:pt x="50" y="3"/>
                    </a:lnTo>
                    <a:lnTo>
                      <a:pt x="49" y="2"/>
                    </a:lnTo>
                    <a:lnTo>
                      <a:pt x="48" y="2"/>
                    </a:lnTo>
                    <a:lnTo>
                      <a:pt x="46" y="2"/>
                    </a:lnTo>
                    <a:lnTo>
                      <a:pt x="43" y="1"/>
                    </a:lnTo>
                    <a:lnTo>
                      <a:pt x="41" y="1"/>
                    </a:lnTo>
                    <a:lnTo>
                      <a:pt x="38" y="0"/>
                    </a:lnTo>
                    <a:lnTo>
                      <a:pt x="35" y="0"/>
                    </a:lnTo>
                    <a:lnTo>
                      <a:pt x="31" y="0"/>
                    </a:lnTo>
                    <a:lnTo>
                      <a:pt x="28" y="0"/>
                    </a:lnTo>
                    <a:lnTo>
                      <a:pt x="24" y="0"/>
                    </a:lnTo>
                    <a:lnTo>
                      <a:pt x="20" y="1"/>
                    </a:lnTo>
                    <a:lnTo>
                      <a:pt x="16" y="2"/>
                    </a:lnTo>
                    <a:lnTo>
                      <a:pt x="12" y="3"/>
                    </a:lnTo>
                    <a:lnTo>
                      <a:pt x="8" y="5"/>
                    </a:lnTo>
                    <a:lnTo>
                      <a:pt x="5" y="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6" name="Freeform 39"/>
              <p:cNvSpPr>
                <a:spLocks/>
              </p:cNvSpPr>
              <p:nvPr/>
            </p:nvSpPr>
            <p:spPr bwMode="auto">
              <a:xfrm>
                <a:off x="3736" y="1190"/>
                <a:ext cx="42" cy="14"/>
              </a:xfrm>
              <a:custGeom>
                <a:avLst/>
                <a:gdLst>
                  <a:gd name="T0" fmla="*/ 0 w 42"/>
                  <a:gd name="T1" fmla="*/ 8 h 14"/>
                  <a:gd name="T2" fmla="*/ 0 w 42"/>
                  <a:gd name="T3" fmla="*/ 8 h 14"/>
                  <a:gd name="T4" fmla="*/ 0 w 42"/>
                  <a:gd name="T5" fmla="*/ 8 h 14"/>
                  <a:gd name="T6" fmla="*/ 1 w 42"/>
                  <a:gd name="T7" fmla="*/ 7 h 14"/>
                  <a:gd name="T8" fmla="*/ 1 w 42"/>
                  <a:gd name="T9" fmla="*/ 6 h 14"/>
                  <a:gd name="T10" fmla="*/ 2 w 42"/>
                  <a:gd name="T11" fmla="*/ 5 h 14"/>
                  <a:gd name="T12" fmla="*/ 4 w 42"/>
                  <a:gd name="T13" fmla="*/ 4 h 14"/>
                  <a:gd name="T14" fmla="*/ 5 w 42"/>
                  <a:gd name="T15" fmla="*/ 3 h 14"/>
                  <a:gd name="T16" fmla="*/ 7 w 42"/>
                  <a:gd name="T17" fmla="*/ 2 h 14"/>
                  <a:gd name="T18" fmla="*/ 10 w 42"/>
                  <a:gd name="T19" fmla="*/ 1 h 14"/>
                  <a:gd name="T20" fmla="*/ 12 w 42"/>
                  <a:gd name="T21" fmla="*/ 0 h 14"/>
                  <a:gd name="T22" fmla="*/ 16 w 42"/>
                  <a:gd name="T23" fmla="*/ 0 h 14"/>
                  <a:gd name="T24" fmla="*/ 20 w 42"/>
                  <a:gd name="T25" fmla="*/ 0 h 14"/>
                  <a:gd name="T26" fmla="*/ 24 w 42"/>
                  <a:gd name="T27" fmla="*/ 0 h 14"/>
                  <a:gd name="T28" fmla="*/ 29 w 42"/>
                  <a:gd name="T29" fmla="*/ 1 h 14"/>
                  <a:gd name="T30" fmla="*/ 35 w 42"/>
                  <a:gd name="T31" fmla="*/ 3 h 14"/>
                  <a:gd name="T32" fmla="*/ 41 w 42"/>
                  <a:gd name="T33" fmla="*/ 5 h 14"/>
                  <a:gd name="T34" fmla="*/ 40 w 42"/>
                  <a:gd name="T35" fmla="*/ 7 h 14"/>
                  <a:gd name="T36" fmla="*/ 40 w 42"/>
                  <a:gd name="T37" fmla="*/ 7 h 14"/>
                  <a:gd name="T38" fmla="*/ 39 w 42"/>
                  <a:gd name="T39" fmla="*/ 7 h 14"/>
                  <a:gd name="T40" fmla="*/ 37 w 42"/>
                  <a:gd name="T41" fmla="*/ 6 h 14"/>
                  <a:gd name="T42" fmla="*/ 35 w 42"/>
                  <a:gd name="T43" fmla="*/ 6 h 14"/>
                  <a:gd name="T44" fmla="*/ 33 w 42"/>
                  <a:gd name="T45" fmla="*/ 5 h 14"/>
                  <a:gd name="T46" fmla="*/ 30 w 42"/>
                  <a:gd name="T47" fmla="*/ 4 h 14"/>
                  <a:gd name="T48" fmla="*/ 27 w 42"/>
                  <a:gd name="T49" fmla="*/ 4 h 14"/>
                  <a:gd name="T50" fmla="*/ 24 w 42"/>
                  <a:gd name="T51" fmla="*/ 3 h 14"/>
                  <a:gd name="T52" fmla="*/ 20 w 42"/>
                  <a:gd name="T53" fmla="*/ 3 h 14"/>
                  <a:gd name="T54" fmla="*/ 17 w 42"/>
                  <a:gd name="T55" fmla="*/ 3 h 14"/>
                  <a:gd name="T56" fmla="*/ 14 w 42"/>
                  <a:gd name="T57" fmla="*/ 4 h 14"/>
                  <a:gd name="T58" fmla="*/ 10 w 42"/>
                  <a:gd name="T59" fmla="*/ 5 h 14"/>
                  <a:gd name="T60" fmla="*/ 7 w 42"/>
                  <a:gd name="T61" fmla="*/ 6 h 14"/>
                  <a:gd name="T62" fmla="*/ 4 w 42"/>
                  <a:gd name="T63" fmla="*/ 8 h 14"/>
                  <a:gd name="T64" fmla="*/ 2 w 42"/>
                  <a:gd name="T65" fmla="*/ 10 h 14"/>
                  <a:gd name="T66" fmla="*/ 0 w 42"/>
                  <a:gd name="T67" fmla="*/ 13 h 14"/>
                  <a:gd name="T68" fmla="*/ 0 w 42"/>
                  <a:gd name="T69" fmla="*/ 8 h 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
                  <a:gd name="T106" fmla="*/ 0 h 14"/>
                  <a:gd name="T107" fmla="*/ 42 w 42"/>
                  <a:gd name="T108" fmla="*/ 14 h 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 h="14">
                    <a:moveTo>
                      <a:pt x="0" y="8"/>
                    </a:moveTo>
                    <a:lnTo>
                      <a:pt x="0" y="8"/>
                    </a:lnTo>
                    <a:lnTo>
                      <a:pt x="1" y="7"/>
                    </a:lnTo>
                    <a:lnTo>
                      <a:pt x="1" y="6"/>
                    </a:lnTo>
                    <a:lnTo>
                      <a:pt x="2" y="5"/>
                    </a:lnTo>
                    <a:lnTo>
                      <a:pt x="4" y="4"/>
                    </a:lnTo>
                    <a:lnTo>
                      <a:pt x="5" y="3"/>
                    </a:lnTo>
                    <a:lnTo>
                      <a:pt x="7" y="2"/>
                    </a:lnTo>
                    <a:lnTo>
                      <a:pt x="10" y="1"/>
                    </a:lnTo>
                    <a:lnTo>
                      <a:pt x="12" y="0"/>
                    </a:lnTo>
                    <a:lnTo>
                      <a:pt x="16" y="0"/>
                    </a:lnTo>
                    <a:lnTo>
                      <a:pt x="20" y="0"/>
                    </a:lnTo>
                    <a:lnTo>
                      <a:pt x="24" y="0"/>
                    </a:lnTo>
                    <a:lnTo>
                      <a:pt x="29" y="1"/>
                    </a:lnTo>
                    <a:lnTo>
                      <a:pt x="35" y="3"/>
                    </a:lnTo>
                    <a:lnTo>
                      <a:pt x="41" y="5"/>
                    </a:lnTo>
                    <a:lnTo>
                      <a:pt x="40" y="7"/>
                    </a:lnTo>
                    <a:lnTo>
                      <a:pt x="39" y="7"/>
                    </a:lnTo>
                    <a:lnTo>
                      <a:pt x="37" y="6"/>
                    </a:lnTo>
                    <a:lnTo>
                      <a:pt x="35" y="6"/>
                    </a:lnTo>
                    <a:lnTo>
                      <a:pt x="33" y="5"/>
                    </a:lnTo>
                    <a:lnTo>
                      <a:pt x="30" y="4"/>
                    </a:lnTo>
                    <a:lnTo>
                      <a:pt x="27" y="4"/>
                    </a:lnTo>
                    <a:lnTo>
                      <a:pt x="24" y="3"/>
                    </a:lnTo>
                    <a:lnTo>
                      <a:pt x="20" y="3"/>
                    </a:lnTo>
                    <a:lnTo>
                      <a:pt x="17" y="3"/>
                    </a:lnTo>
                    <a:lnTo>
                      <a:pt x="14" y="4"/>
                    </a:lnTo>
                    <a:lnTo>
                      <a:pt x="10" y="5"/>
                    </a:lnTo>
                    <a:lnTo>
                      <a:pt x="7" y="6"/>
                    </a:lnTo>
                    <a:lnTo>
                      <a:pt x="4" y="8"/>
                    </a:lnTo>
                    <a:lnTo>
                      <a:pt x="2" y="10"/>
                    </a:lnTo>
                    <a:lnTo>
                      <a:pt x="0" y="13"/>
                    </a:lnTo>
                    <a:lnTo>
                      <a:pt x="0"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 name="Freeform 40"/>
              <p:cNvSpPr>
                <a:spLocks/>
              </p:cNvSpPr>
              <p:nvPr/>
            </p:nvSpPr>
            <p:spPr bwMode="auto">
              <a:xfrm>
                <a:off x="3736" y="1158"/>
                <a:ext cx="42" cy="15"/>
              </a:xfrm>
              <a:custGeom>
                <a:avLst/>
                <a:gdLst>
                  <a:gd name="T0" fmla="*/ 0 w 42"/>
                  <a:gd name="T1" fmla="*/ 9 h 15"/>
                  <a:gd name="T2" fmla="*/ 0 w 42"/>
                  <a:gd name="T3" fmla="*/ 9 h 15"/>
                  <a:gd name="T4" fmla="*/ 0 w 42"/>
                  <a:gd name="T5" fmla="*/ 8 h 15"/>
                  <a:gd name="T6" fmla="*/ 1 w 42"/>
                  <a:gd name="T7" fmla="*/ 7 h 15"/>
                  <a:gd name="T8" fmla="*/ 1 w 42"/>
                  <a:gd name="T9" fmla="*/ 6 h 15"/>
                  <a:gd name="T10" fmla="*/ 2 w 42"/>
                  <a:gd name="T11" fmla="*/ 5 h 15"/>
                  <a:gd name="T12" fmla="*/ 4 w 42"/>
                  <a:gd name="T13" fmla="*/ 4 h 15"/>
                  <a:gd name="T14" fmla="*/ 5 w 42"/>
                  <a:gd name="T15" fmla="*/ 3 h 15"/>
                  <a:gd name="T16" fmla="*/ 7 w 42"/>
                  <a:gd name="T17" fmla="*/ 2 h 15"/>
                  <a:gd name="T18" fmla="*/ 10 w 42"/>
                  <a:gd name="T19" fmla="*/ 1 h 15"/>
                  <a:gd name="T20" fmla="*/ 12 w 42"/>
                  <a:gd name="T21" fmla="*/ 0 h 15"/>
                  <a:gd name="T22" fmla="*/ 16 w 42"/>
                  <a:gd name="T23" fmla="*/ 0 h 15"/>
                  <a:gd name="T24" fmla="*/ 20 w 42"/>
                  <a:gd name="T25" fmla="*/ 0 h 15"/>
                  <a:gd name="T26" fmla="*/ 24 w 42"/>
                  <a:gd name="T27" fmla="*/ 0 h 15"/>
                  <a:gd name="T28" fmla="*/ 29 w 42"/>
                  <a:gd name="T29" fmla="*/ 1 h 15"/>
                  <a:gd name="T30" fmla="*/ 35 w 42"/>
                  <a:gd name="T31" fmla="*/ 3 h 15"/>
                  <a:gd name="T32" fmla="*/ 41 w 42"/>
                  <a:gd name="T33" fmla="*/ 5 h 15"/>
                  <a:gd name="T34" fmla="*/ 40 w 42"/>
                  <a:gd name="T35" fmla="*/ 8 h 15"/>
                  <a:gd name="T36" fmla="*/ 40 w 42"/>
                  <a:gd name="T37" fmla="*/ 8 h 15"/>
                  <a:gd name="T38" fmla="*/ 39 w 42"/>
                  <a:gd name="T39" fmla="*/ 7 h 15"/>
                  <a:gd name="T40" fmla="*/ 37 w 42"/>
                  <a:gd name="T41" fmla="*/ 7 h 15"/>
                  <a:gd name="T42" fmla="*/ 35 w 42"/>
                  <a:gd name="T43" fmla="*/ 6 h 15"/>
                  <a:gd name="T44" fmla="*/ 33 w 42"/>
                  <a:gd name="T45" fmla="*/ 6 h 15"/>
                  <a:gd name="T46" fmla="*/ 30 w 42"/>
                  <a:gd name="T47" fmla="*/ 5 h 15"/>
                  <a:gd name="T48" fmla="*/ 27 w 42"/>
                  <a:gd name="T49" fmla="*/ 4 h 15"/>
                  <a:gd name="T50" fmla="*/ 24 w 42"/>
                  <a:gd name="T51" fmla="*/ 4 h 15"/>
                  <a:gd name="T52" fmla="*/ 20 w 42"/>
                  <a:gd name="T53" fmla="*/ 4 h 15"/>
                  <a:gd name="T54" fmla="*/ 17 w 42"/>
                  <a:gd name="T55" fmla="*/ 4 h 15"/>
                  <a:gd name="T56" fmla="*/ 14 w 42"/>
                  <a:gd name="T57" fmla="*/ 4 h 15"/>
                  <a:gd name="T58" fmla="*/ 10 w 42"/>
                  <a:gd name="T59" fmla="*/ 5 h 15"/>
                  <a:gd name="T60" fmla="*/ 7 w 42"/>
                  <a:gd name="T61" fmla="*/ 6 h 15"/>
                  <a:gd name="T62" fmla="*/ 4 w 42"/>
                  <a:gd name="T63" fmla="*/ 8 h 15"/>
                  <a:gd name="T64" fmla="*/ 2 w 42"/>
                  <a:gd name="T65" fmla="*/ 11 h 15"/>
                  <a:gd name="T66" fmla="*/ 0 w 42"/>
                  <a:gd name="T67" fmla="*/ 14 h 15"/>
                  <a:gd name="T68" fmla="*/ 0 w 42"/>
                  <a:gd name="T69" fmla="*/ 9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
                  <a:gd name="T106" fmla="*/ 0 h 15"/>
                  <a:gd name="T107" fmla="*/ 42 w 42"/>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 h="15">
                    <a:moveTo>
                      <a:pt x="0" y="9"/>
                    </a:moveTo>
                    <a:lnTo>
                      <a:pt x="0" y="9"/>
                    </a:lnTo>
                    <a:lnTo>
                      <a:pt x="0" y="8"/>
                    </a:lnTo>
                    <a:lnTo>
                      <a:pt x="1" y="7"/>
                    </a:lnTo>
                    <a:lnTo>
                      <a:pt x="1" y="6"/>
                    </a:lnTo>
                    <a:lnTo>
                      <a:pt x="2" y="5"/>
                    </a:lnTo>
                    <a:lnTo>
                      <a:pt x="4" y="4"/>
                    </a:lnTo>
                    <a:lnTo>
                      <a:pt x="5" y="3"/>
                    </a:lnTo>
                    <a:lnTo>
                      <a:pt x="7" y="2"/>
                    </a:lnTo>
                    <a:lnTo>
                      <a:pt x="10" y="1"/>
                    </a:lnTo>
                    <a:lnTo>
                      <a:pt x="12" y="0"/>
                    </a:lnTo>
                    <a:lnTo>
                      <a:pt x="16" y="0"/>
                    </a:lnTo>
                    <a:lnTo>
                      <a:pt x="20" y="0"/>
                    </a:lnTo>
                    <a:lnTo>
                      <a:pt x="24" y="0"/>
                    </a:lnTo>
                    <a:lnTo>
                      <a:pt x="29" y="1"/>
                    </a:lnTo>
                    <a:lnTo>
                      <a:pt x="35" y="3"/>
                    </a:lnTo>
                    <a:lnTo>
                      <a:pt x="41" y="5"/>
                    </a:lnTo>
                    <a:lnTo>
                      <a:pt x="40" y="8"/>
                    </a:lnTo>
                    <a:lnTo>
                      <a:pt x="39" y="7"/>
                    </a:lnTo>
                    <a:lnTo>
                      <a:pt x="37" y="7"/>
                    </a:lnTo>
                    <a:lnTo>
                      <a:pt x="35" y="6"/>
                    </a:lnTo>
                    <a:lnTo>
                      <a:pt x="33" y="6"/>
                    </a:lnTo>
                    <a:lnTo>
                      <a:pt x="30" y="5"/>
                    </a:lnTo>
                    <a:lnTo>
                      <a:pt x="27" y="4"/>
                    </a:lnTo>
                    <a:lnTo>
                      <a:pt x="24" y="4"/>
                    </a:lnTo>
                    <a:lnTo>
                      <a:pt x="20" y="4"/>
                    </a:lnTo>
                    <a:lnTo>
                      <a:pt x="17" y="4"/>
                    </a:lnTo>
                    <a:lnTo>
                      <a:pt x="14" y="4"/>
                    </a:lnTo>
                    <a:lnTo>
                      <a:pt x="10" y="5"/>
                    </a:lnTo>
                    <a:lnTo>
                      <a:pt x="7" y="6"/>
                    </a:lnTo>
                    <a:lnTo>
                      <a:pt x="4" y="8"/>
                    </a:lnTo>
                    <a:lnTo>
                      <a:pt x="2" y="11"/>
                    </a:lnTo>
                    <a:lnTo>
                      <a:pt x="0" y="14"/>
                    </a:lnTo>
                    <a:lnTo>
                      <a:pt x="0"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8" name="Freeform 41"/>
              <p:cNvSpPr>
                <a:spLocks/>
              </p:cNvSpPr>
              <p:nvPr/>
            </p:nvSpPr>
            <p:spPr bwMode="auto">
              <a:xfrm>
                <a:off x="3774" y="1143"/>
                <a:ext cx="68" cy="148"/>
              </a:xfrm>
              <a:custGeom>
                <a:avLst/>
                <a:gdLst>
                  <a:gd name="T0" fmla="*/ 0 w 68"/>
                  <a:gd name="T1" fmla="*/ 0 h 148"/>
                  <a:gd name="T2" fmla="*/ 0 w 68"/>
                  <a:gd name="T3" fmla="*/ 142 h 148"/>
                  <a:gd name="T4" fmla="*/ 20 w 68"/>
                  <a:gd name="T5" fmla="*/ 147 h 148"/>
                  <a:gd name="T6" fmla="*/ 19 w 68"/>
                  <a:gd name="T7" fmla="*/ 128 h 148"/>
                  <a:gd name="T8" fmla="*/ 67 w 68"/>
                  <a:gd name="T9" fmla="*/ 136 h 148"/>
                  <a:gd name="T10" fmla="*/ 66 w 68"/>
                  <a:gd name="T11" fmla="*/ 129 h 148"/>
                  <a:gd name="T12" fmla="*/ 33 w 68"/>
                  <a:gd name="T13" fmla="*/ 124 h 148"/>
                  <a:gd name="T14" fmla="*/ 32 w 68"/>
                  <a:gd name="T15" fmla="*/ 107 h 148"/>
                  <a:gd name="T16" fmla="*/ 10 w 68"/>
                  <a:gd name="T17" fmla="*/ 107 h 148"/>
                  <a:gd name="T18" fmla="*/ 9 w 68"/>
                  <a:gd name="T19" fmla="*/ 105 h 148"/>
                  <a:gd name="T20" fmla="*/ 8 w 68"/>
                  <a:gd name="T21" fmla="*/ 99 h 148"/>
                  <a:gd name="T22" fmla="*/ 6 w 68"/>
                  <a:gd name="T23" fmla="*/ 90 h 148"/>
                  <a:gd name="T24" fmla="*/ 4 w 68"/>
                  <a:gd name="T25" fmla="*/ 77 h 148"/>
                  <a:gd name="T26" fmla="*/ 2 w 68"/>
                  <a:gd name="T27" fmla="*/ 62 h 148"/>
                  <a:gd name="T28" fmla="*/ 1 w 68"/>
                  <a:gd name="T29" fmla="*/ 44 h 148"/>
                  <a:gd name="T30" fmla="*/ 3 w 68"/>
                  <a:gd name="T31" fmla="*/ 25 h 148"/>
                  <a:gd name="T32" fmla="*/ 6 w 68"/>
                  <a:gd name="T33" fmla="*/ 5 h 148"/>
                  <a:gd name="T34" fmla="*/ 0 w 68"/>
                  <a:gd name="T35" fmla="*/ 0 h 1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
                  <a:gd name="T55" fmla="*/ 0 h 148"/>
                  <a:gd name="T56" fmla="*/ 68 w 68"/>
                  <a:gd name="T57" fmla="*/ 148 h 1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 h="148">
                    <a:moveTo>
                      <a:pt x="0" y="0"/>
                    </a:moveTo>
                    <a:lnTo>
                      <a:pt x="0" y="142"/>
                    </a:lnTo>
                    <a:lnTo>
                      <a:pt x="20" y="147"/>
                    </a:lnTo>
                    <a:lnTo>
                      <a:pt x="19" y="128"/>
                    </a:lnTo>
                    <a:lnTo>
                      <a:pt x="67" y="136"/>
                    </a:lnTo>
                    <a:lnTo>
                      <a:pt x="66" y="129"/>
                    </a:lnTo>
                    <a:lnTo>
                      <a:pt x="33" y="124"/>
                    </a:lnTo>
                    <a:lnTo>
                      <a:pt x="32" y="107"/>
                    </a:lnTo>
                    <a:lnTo>
                      <a:pt x="10" y="107"/>
                    </a:lnTo>
                    <a:lnTo>
                      <a:pt x="9" y="105"/>
                    </a:lnTo>
                    <a:lnTo>
                      <a:pt x="8" y="99"/>
                    </a:lnTo>
                    <a:lnTo>
                      <a:pt x="6" y="90"/>
                    </a:lnTo>
                    <a:lnTo>
                      <a:pt x="4" y="77"/>
                    </a:lnTo>
                    <a:lnTo>
                      <a:pt x="2" y="62"/>
                    </a:lnTo>
                    <a:lnTo>
                      <a:pt x="1" y="44"/>
                    </a:lnTo>
                    <a:lnTo>
                      <a:pt x="3" y="25"/>
                    </a:lnTo>
                    <a:lnTo>
                      <a:pt x="6" y="5"/>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9" name="Freeform 42"/>
              <p:cNvSpPr>
                <a:spLocks/>
              </p:cNvSpPr>
              <p:nvPr/>
            </p:nvSpPr>
            <p:spPr bwMode="auto">
              <a:xfrm>
                <a:off x="3807" y="1109"/>
                <a:ext cx="86" cy="21"/>
              </a:xfrm>
              <a:custGeom>
                <a:avLst/>
                <a:gdLst>
                  <a:gd name="T0" fmla="*/ 0 w 86"/>
                  <a:gd name="T1" fmla="*/ 20 h 21"/>
                  <a:gd name="T2" fmla="*/ 1 w 86"/>
                  <a:gd name="T3" fmla="*/ 20 h 21"/>
                  <a:gd name="T4" fmla="*/ 2 w 86"/>
                  <a:gd name="T5" fmla="*/ 19 h 21"/>
                  <a:gd name="T6" fmla="*/ 4 w 86"/>
                  <a:gd name="T7" fmla="*/ 18 h 21"/>
                  <a:gd name="T8" fmla="*/ 7 w 86"/>
                  <a:gd name="T9" fmla="*/ 17 h 21"/>
                  <a:gd name="T10" fmla="*/ 11 w 86"/>
                  <a:gd name="T11" fmla="*/ 16 h 21"/>
                  <a:gd name="T12" fmla="*/ 15 w 86"/>
                  <a:gd name="T13" fmla="*/ 14 h 21"/>
                  <a:gd name="T14" fmla="*/ 20 w 86"/>
                  <a:gd name="T15" fmla="*/ 13 h 21"/>
                  <a:gd name="T16" fmla="*/ 26 w 86"/>
                  <a:gd name="T17" fmla="*/ 12 h 21"/>
                  <a:gd name="T18" fmla="*/ 32 w 86"/>
                  <a:gd name="T19" fmla="*/ 10 h 21"/>
                  <a:gd name="T20" fmla="*/ 38 w 86"/>
                  <a:gd name="T21" fmla="*/ 10 h 21"/>
                  <a:gd name="T22" fmla="*/ 45 w 86"/>
                  <a:gd name="T23" fmla="*/ 9 h 21"/>
                  <a:gd name="T24" fmla="*/ 52 w 86"/>
                  <a:gd name="T25" fmla="*/ 9 h 21"/>
                  <a:gd name="T26" fmla="*/ 59 w 86"/>
                  <a:gd name="T27" fmla="*/ 9 h 21"/>
                  <a:gd name="T28" fmla="*/ 67 w 86"/>
                  <a:gd name="T29" fmla="*/ 10 h 21"/>
                  <a:gd name="T30" fmla="*/ 75 w 86"/>
                  <a:gd name="T31" fmla="*/ 11 h 21"/>
                  <a:gd name="T32" fmla="*/ 83 w 86"/>
                  <a:gd name="T33" fmla="*/ 13 h 21"/>
                  <a:gd name="T34" fmla="*/ 85 w 86"/>
                  <a:gd name="T35" fmla="*/ 0 h 21"/>
                  <a:gd name="T36" fmla="*/ 84 w 86"/>
                  <a:gd name="T37" fmla="*/ 0 h 21"/>
                  <a:gd name="T38" fmla="*/ 83 w 86"/>
                  <a:gd name="T39" fmla="*/ 0 h 21"/>
                  <a:gd name="T40" fmla="*/ 80 w 86"/>
                  <a:gd name="T41" fmla="*/ 0 h 21"/>
                  <a:gd name="T42" fmla="*/ 76 w 86"/>
                  <a:gd name="T43" fmla="*/ 0 h 21"/>
                  <a:gd name="T44" fmla="*/ 71 w 86"/>
                  <a:gd name="T45" fmla="*/ 0 h 21"/>
                  <a:gd name="T46" fmla="*/ 66 w 86"/>
                  <a:gd name="T47" fmla="*/ 0 h 21"/>
                  <a:gd name="T48" fmla="*/ 60 w 86"/>
                  <a:gd name="T49" fmla="*/ 1 h 21"/>
                  <a:gd name="T50" fmla="*/ 54 w 86"/>
                  <a:gd name="T51" fmla="*/ 1 h 21"/>
                  <a:gd name="T52" fmla="*/ 47 w 86"/>
                  <a:gd name="T53" fmla="*/ 2 h 21"/>
                  <a:gd name="T54" fmla="*/ 40 w 86"/>
                  <a:gd name="T55" fmla="*/ 3 h 21"/>
                  <a:gd name="T56" fmla="*/ 33 w 86"/>
                  <a:gd name="T57" fmla="*/ 4 h 21"/>
                  <a:gd name="T58" fmla="*/ 26 w 86"/>
                  <a:gd name="T59" fmla="*/ 5 h 21"/>
                  <a:gd name="T60" fmla="*/ 19 w 86"/>
                  <a:gd name="T61" fmla="*/ 6 h 21"/>
                  <a:gd name="T62" fmla="*/ 12 w 86"/>
                  <a:gd name="T63" fmla="*/ 8 h 21"/>
                  <a:gd name="T64" fmla="*/ 6 w 86"/>
                  <a:gd name="T65" fmla="*/ 9 h 21"/>
                  <a:gd name="T66" fmla="*/ 0 w 86"/>
                  <a:gd name="T67" fmla="*/ 11 h 21"/>
                  <a:gd name="T68" fmla="*/ 0 w 86"/>
                  <a:gd name="T69" fmla="*/ 20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21"/>
                  <a:gd name="T107" fmla="*/ 86 w 8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21">
                    <a:moveTo>
                      <a:pt x="0" y="20"/>
                    </a:moveTo>
                    <a:lnTo>
                      <a:pt x="1" y="20"/>
                    </a:lnTo>
                    <a:lnTo>
                      <a:pt x="2" y="19"/>
                    </a:lnTo>
                    <a:lnTo>
                      <a:pt x="4" y="18"/>
                    </a:lnTo>
                    <a:lnTo>
                      <a:pt x="7" y="17"/>
                    </a:lnTo>
                    <a:lnTo>
                      <a:pt x="11" y="16"/>
                    </a:lnTo>
                    <a:lnTo>
                      <a:pt x="15" y="14"/>
                    </a:lnTo>
                    <a:lnTo>
                      <a:pt x="20" y="13"/>
                    </a:lnTo>
                    <a:lnTo>
                      <a:pt x="26" y="12"/>
                    </a:lnTo>
                    <a:lnTo>
                      <a:pt x="32" y="10"/>
                    </a:lnTo>
                    <a:lnTo>
                      <a:pt x="38" y="10"/>
                    </a:lnTo>
                    <a:lnTo>
                      <a:pt x="45" y="9"/>
                    </a:lnTo>
                    <a:lnTo>
                      <a:pt x="52" y="9"/>
                    </a:lnTo>
                    <a:lnTo>
                      <a:pt x="59" y="9"/>
                    </a:lnTo>
                    <a:lnTo>
                      <a:pt x="67" y="10"/>
                    </a:lnTo>
                    <a:lnTo>
                      <a:pt x="75" y="11"/>
                    </a:lnTo>
                    <a:lnTo>
                      <a:pt x="83" y="13"/>
                    </a:lnTo>
                    <a:lnTo>
                      <a:pt x="85" y="0"/>
                    </a:lnTo>
                    <a:lnTo>
                      <a:pt x="84" y="0"/>
                    </a:lnTo>
                    <a:lnTo>
                      <a:pt x="83" y="0"/>
                    </a:lnTo>
                    <a:lnTo>
                      <a:pt x="80" y="0"/>
                    </a:lnTo>
                    <a:lnTo>
                      <a:pt x="76" y="0"/>
                    </a:lnTo>
                    <a:lnTo>
                      <a:pt x="71" y="0"/>
                    </a:lnTo>
                    <a:lnTo>
                      <a:pt x="66" y="0"/>
                    </a:lnTo>
                    <a:lnTo>
                      <a:pt x="60" y="1"/>
                    </a:lnTo>
                    <a:lnTo>
                      <a:pt x="54" y="1"/>
                    </a:lnTo>
                    <a:lnTo>
                      <a:pt x="47" y="2"/>
                    </a:lnTo>
                    <a:lnTo>
                      <a:pt x="40" y="3"/>
                    </a:lnTo>
                    <a:lnTo>
                      <a:pt x="33" y="4"/>
                    </a:lnTo>
                    <a:lnTo>
                      <a:pt x="26" y="5"/>
                    </a:lnTo>
                    <a:lnTo>
                      <a:pt x="19" y="6"/>
                    </a:lnTo>
                    <a:lnTo>
                      <a:pt x="12" y="8"/>
                    </a:lnTo>
                    <a:lnTo>
                      <a:pt x="6" y="9"/>
                    </a:lnTo>
                    <a:lnTo>
                      <a:pt x="0" y="11"/>
                    </a:lnTo>
                    <a:lnTo>
                      <a:pt x="0" y="2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0" name="Freeform 43"/>
              <p:cNvSpPr>
                <a:spLocks/>
              </p:cNvSpPr>
              <p:nvPr/>
            </p:nvSpPr>
            <p:spPr bwMode="auto">
              <a:xfrm>
                <a:off x="3757" y="1294"/>
                <a:ext cx="144" cy="58"/>
              </a:xfrm>
              <a:custGeom>
                <a:avLst/>
                <a:gdLst>
                  <a:gd name="T0" fmla="*/ 60 w 144"/>
                  <a:gd name="T1" fmla="*/ 55 h 58"/>
                  <a:gd name="T2" fmla="*/ 61 w 144"/>
                  <a:gd name="T3" fmla="*/ 55 h 58"/>
                  <a:gd name="T4" fmla="*/ 62 w 144"/>
                  <a:gd name="T5" fmla="*/ 55 h 58"/>
                  <a:gd name="T6" fmla="*/ 63 w 144"/>
                  <a:gd name="T7" fmla="*/ 54 h 58"/>
                  <a:gd name="T8" fmla="*/ 65 w 144"/>
                  <a:gd name="T9" fmla="*/ 53 h 58"/>
                  <a:gd name="T10" fmla="*/ 67 w 144"/>
                  <a:gd name="T11" fmla="*/ 52 h 58"/>
                  <a:gd name="T12" fmla="*/ 69 w 144"/>
                  <a:gd name="T13" fmla="*/ 51 h 58"/>
                  <a:gd name="T14" fmla="*/ 72 w 144"/>
                  <a:gd name="T15" fmla="*/ 49 h 58"/>
                  <a:gd name="T16" fmla="*/ 74 w 144"/>
                  <a:gd name="T17" fmla="*/ 48 h 58"/>
                  <a:gd name="T18" fmla="*/ 77 w 144"/>
                  <a:gd name="T19" fmla="*/ 46 h 58"/>
                  <a:gd name="T20" fmla="*/ 80 w 144"/>
                  <a:gd name="T21" fmla="*/ 44 h 58"/>
                  <a:gd name="T22" fmla="*/ 83 w 144"/>
                  <a:gd name="T23" fmla="*/ 42 h 58"/>
                  <a:gd name="T24" fmla="*/ 85 w 144"/>
                  <a:gd name="T25" fmla="*/ 40 h 58"/>
                  <a:gd name="T26" fmla="*/ 88 w 144"/>
                  <a:gd name="T27" fmla="*/ 37 h 58"/>
                  <a:gd name="T28" fmla="*/ 90 w 144"/>
                  <a:gd name="T29" fmla="*/ 35 h 58"/>
                  <a:gd name="T30" fmla="*/ 92 w 144"/>
                  <a:gd name="T31" fmla="*/ 33 h 58"/>
                  <a:gd name="T32" fmla="*/ 93 w 144"/>
                  <a:gd name="T33" fmla="*/ 30 h 58"/>
                  <a:gd name="T34" fmla="*/ 0 w 144"/>
                  <a:gd name="T35" fmla="*/ 3 h 58"/>
                  <a:gd name="T36" fmla="*/ 7 w 144"/>
                  <a:gd name="T37" fmla="*/ 0 h 58"/>
                  <a:gd name="T38" fmla="*/ 143 w 144"/>
                  <a:gd name="T39" fmla="*/ 40 h 58"/>
                  <a:gd name="T40" fmla="*/ 137 w 144"/>
                  <a:gd name="T41" fmla="*/ 44 h 58"/>
                  <a:gd name="T42" fmla="*/ 98 w 144"/>
                  <a:gd name="T43" fmla="*/ 32 h 58"/>
                  <a:gd name="T44" fmla="*/ 98 w 144"/>
                  <a:gd name="T45" fmla="*/ 32 h 58"/>
                  <a:gd name="T46" fmla="*/ 98 w 144"/>
                  <a:gd name="T47" fmla="*/ 33 h 58"/>
                  <a:gd name="T48" fmla="*/ 97 w 144"/>
                  <a:gd name="T49" fmla="*/ 33 h 58"/>
                  <a:gd name="T50" fmla="*/ 96 w 144"/>
                  <a:gd name="T51" fmla="*/ 34 h 58"/>
                  <a:gd name="T52" fmla="*/ 95 w 144"/>
                  <a:gd name="T53" fmla="*/ 36 h 58"/>
                  <a:gd name="T54" fmla="*/ 94 w 144"/>
                  <a:gd name="T55" fmla="*/ 37 h 58"/>
                  <a:gd name="T56" fmla="*/ 92 w 144"/>
                  <a:gd name="T57" fmla="*/ 39 h 58"/>
                  <a:gd name="T58" fmla="*/ 90 w 144"/>
                  <a:gd name="T59" fmla="*/ 41 h 58"/>
                  <a:gd name="T60" fmla="*/ 88 w 144"/>
                  <a:gd name="T61" fmla="*/ 42 h 58"/>
                  <a:gd name="T62" fmla="*/ 86 w 144"/>
                  <a:gd name="T63" fmla="*/ 45 h 58"/>
                  <a:gd name="T64" fmla="*/ 83 w 144"/>
                  <a:gd name="T65" fmla="*/ 47 h 58"/>
                  <a:gd name="T66" fmla="*/ 79 w 144"/>
                  <a:gd name="T67" fmla="*/ 49 h 58"/>
                  <a:gd name="T68" fmla="*/ 76 w 144"/>
                  <a:gd name="T69" fmla="*/ 51 h 58"/>
                  <a:gd name="T70" fmla="*/ 72 w 144"/>
                  <a:gd name="T71" fmla="*/ 53 h 58"/>
                  <a:gd name="T72" fmla="*/ 68 w 144"/>
                  <a:gd name="T73" fmla="*/ 55 h 58"/>
                  <a:gd name="T74" fmla="*/ 63 w 144"/>
                  <a:gd name="T75" fmla="*/ 57 h 58"/>
                  <a:gd name="T76" fmla="*/ 60 w 144"/>
                  <a:gd name="T77" fmla="*/ 55 h 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4"/>
                  <a:gd name="T118" fmla="*/ 0 h 58"/>
                  <a:gd name="T119" fmla="*/ 144 w 144"/>
                  <a:gd name="T120" fmla="*/ 58 h 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4" h="58">
                    <a:moveTo>
                      <a:pt x="60" y="55"/>
                    </a:moveTo>
                    <a:lnTo>
                      <a:pt x="61" y="55"/>
                    </a:lnTo>
                    <a:lnTo>
                      <a:pt x="62" y="55"/>
                    </a:lnTo>
                    <a:lnTo>
                      <a:pt x="63" y="54"/>
                    </a:lnTo>
                    <a:lnTo>
                      <a:pt x="65" y="53"/>
                    </a:lnTo>
                    <a:lnTo>
                      <a:pt x="67" y="52"/>
                    </a:lnTo>
                    <a:lnTo>
                      <a:pt x="69" y="51"/>
                    </a:lnTo>
                    <a:lnTo>
                      <a:pt x="72" y="49"/>
                    </a:lnTo>
                    <a:lnTo>
                      <a:pt x="74" y="48"/>
                    </a:lnTo>
                    <a:lnTo>
                      <a:pt x="77" y="46"/>
                    </a:lnTo>
                    <a:lnTo>
                      <a:pt x="80" y="44"/>
                    </a:lnTo>
                    <a:lnTo>
                      <a:pt x="83" y="42"/>
                    </a:lnTo>
                    <a:lnTo>
                      <a:pt x="85" y="40"/>
                    </a:lnTo>
                    <a:lnTo>
                      <a:pt x="88" y="37"/>
                    </a:lnTo>
                    <a:lnTo>
                      <a:pt x="90" y="35"/>
                    </a:lnTo>
                    <a:lnTo>
                      <a:pt x="92" y="33"/>
                    </a:lnTo>
                    <a:lnTo>
                      <a:pt x="93" y="30"/>
                    </a:lnTo>
                    <a:lnTo>
                      <a:pt x="0" y="3"/>
                    </a:lnTo>
                    <a:lnTo>
                      <a:pt x="7" y="0"/>
                    </a:lnTo>
                    <a:lnTo>
                      <a:pt x="143" y="40"/>
                    </a:lnTo>
                    <a:lnTo>
                      <a:pt x="137" y="44"/>
                    </a:lnTo>
                    <a:lnTo>
                      <a:pt x="98" y="32"/>
                    </a:lnTo>
                    <a:lnTo>
                      <a:pt x="98" y="33"/>
                    </a:lnTo>
                    <a:lnTo>
                      <a:pt x="97" y="33"/>
                    </a:lnTo>
                    <a:lnTo>
                      <a:pt x="96" y="34"/>
                    </a:lnTo>
                    <a:lnTo>
                      <a:pt x="95" y="36"/>
                    </a:lnTo>
                    <a:lnTo>
                      <a:pt x="94" y="37"/>
                    </a:lnTo>
                    <a:lnTo>
                      <a:pt x="92" y="39"/>
                    </a:lnTo>
                    <a:lnTo>
                      <a:pt x="90" y="41"/>
                    </a:lnTo>
                    <a:lnTo>
                      <a:pt x="88" y="42"/>
                    </a:lnTo>
                    <a:lnTo>
                      <a:pt x="86" y="45"/>
                    </a:lnTo>
                    <a:lnTo>
                      <a:pt x="83" y="47"/>
                    </a:lnTo>
                    <a:lnTo>
                      <a:pt x="79" y="49"/>
                    </a:lnTo>
                    <a:lnTo>
                      <a:pt x="76" y="51"/>
                    </a:lnTo>
                    <a:lnTo>
                      <a:pt x="72" y="53"/>
                    </a:lnTo>
                    <a:lnTo>
                      <a:pt x="68" y="55"/>
                    </a:lnTo>
                    <a:lnTo>
                      <a:pt x="63" y="57"/>
                    </a:lnTo>
                    <a:lnTo>
                      <a:pt x="60" y="5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1" name="Freeform 44"/>
              <p:cNvSpPr>
                <a:spLocks/>
              </p:cNvSpPr>
              <p:nvPr/>
            </p:nvSpPr>
            <p:spPr bwMode="auto">
              <a:xfrm>
                <a:off x="3728" y="1308"/>
                <a:ext cx="147" cy="53"/>
              </a:xfrm>
              <a:custGeom>
                <a:avLst/>
                <a:gdLst>
                  <a:gd name="T0" fmla="*/ 0 w 147"/>
                  <a:gd name="T1" fmla="*/ 0 h 53"/>
                  <a:gd name="T2" fmla="*/ 143 w 147"/>
                  <a:gd name="T3" fmla="*/ 52 h 53"/>
                  <a:gd name="T4" fmla="*/ 146 w 147"/>
                  <a:gd name="T5" fmla="*/ 52 h 53"/>
                  <a:gd name="T6" fmla="*/ 4 w 147"/>
                  <a:gd name="T7" fmla="*/ 0 h 53"/>
                  <a:gd name="T8" fmla="*/ 0 w 147"/>
                  <a:gd name="T9" fmla="*/ 0 h 53"/>
                  <a:gd name="T10" fmla="*/ 0 60000 65536"/>
                  <a:gd name="T11" fmla="*/ 0 60000 65536"/>
                  <a:gd name="T12" fmla="*/ 0 60000 65536"/>
                  <a:gd name="T13" fmla="*/ 0 60000 65536"/>
                  <a:gd name="T14" fmla="*/ 0 60000 65536"/>
                  <a:gd name="T15" fmla="*/ 0 w 147"/>
                  <a:gd name="T16" fmla="*/ 0 h 53"/>
                  <a:gd name="T17" fmla="*/ 147 w 147"/>
                  <a:gd name="T18" fmla="*/ 53 h 53"/>
                </a:gdLst>
                <a:ahLst/>
                <a:cxnLst>
                  <a:cxn ang="T10">
                    <a:pos x="T0" y="T1"/>
                  </a:cxn>
                  <a:cxn ang="T11">
                    <a:pos x="T2" y="T3"/>
                  </a:cxn>
                  <a:cxn ang="T12">
                    <a:pos x="T4" y="T5"/>
                  </a:cxn>
                  <a:cxn ang="T13">
                    <a:pos x="T6" y="T7"/>
                  </a:cxn>
                  <a:cxn ang="T14">
                    <a:pos x="T8" y="T9"/>
                  </a:cxn>
                </a:cxnLst>
                <a:rect l="T15" t="T16" r="T17" b="T18"/>
                <a:pathLst>
                  <a:path w="147" h="53">
                    <a:moveTo>
                      <a:pt x="0" y="0"/>
                    </a:moveTo>
                    <a:lnTo>
                      <a:pt x="143" y="52"/>
                    </a:lnTo>
                    <a:lnTo>
                      <a:pt x="146" y="52"/>
                    </a:lnTo>
                    <a:lnTo>
                      <a:pt x="4"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2" name="Freeform 45"/>
              <p:cNvSpPr>
                <a:spLocks/>
              </p:cNvSpPr>
              <p:nvPr/>
            </p:nvSpPr>
            <p:spPr bwMode="auto">
              <a:xfrm>
                <a:off x="3752" y="1302"/>
                <a:ext cx="146" cy="46"/>
              </a:xfrm>
              <a:custGeom>
                <a:avLst/>
                <a:gdLst>
                  <a:gd name="T0" fmla="*/ 0 w 146"/>
                  <a:gd name="T1" fmla="*/ 0 h 46"/>
                  <a:gd name="T2" fmla="*/ 142 w 146"/>
                  <a:gd name="T3" fmla="*/ 45 h 46"/>
                  <a:gd name="T4" fmla="*/ 145 w 146"/>
                  <a:gd name="T5" fmla="*/ 45 h 46"/>
                  <a:gd name="T6" fmla="*/ 4 w 146"/>
                  <a:gd name="T7" fmla="*/ 0 h 46"/>
                  <a:gd name="T8" fmla="*/ 0 w 146"/>
                  <a:gd name="T9" fmla="*/ 0 h 46"/>
                  <a:gd name="T10" fmla="*/ 0 60000 65536"/>
                  <a:gd name="T11" fmla="*/ 0 60000 65536"/>
                  <a:gd name="T12" fmla="*/ 0 60000 65536"/>
                  <a:gd name="T13" fmla="*/ 0 60000 65536"/>
                  <a:gd name="T14" fmla="*/ 0 60000 65536"/>
                  <a:gd name="T15" fmla="*/ 0 w 146"/>
                  <a:gd name="T16" fmla="*/ 0 h 46"/>
                  <a:gd name="T17" fmla="*/ 146 w 146"/>
                  <a:gd name="T18" fmla="*/ 46 h 46"/>
                </a:gdLst>
                <a:ahLst/>
                <a:cxnLst>
                  <a:cxn ang="T10">
                    <a:pos x="T0" y="T1"/>
                  </a:cxn>
                  <a:cxn ang="T11">
                    <a:pos x="T2" y="T3"/>
                  </a:cxn>
                  <a:cxn ang="T12">
                    <a:pos x="T4" y="T5"/>
                  </a:cxn>
                  <a:cxn ang="T13">
                    <a:pos x="T6" y="T7"/>
                  </a:cxn>
                  <a:cxn ang="T14">
                    <a:pos x="T8" y="T9"/>
                  </a:cxn>
                </a:cxnLst>
                <a:rect l="T15" t="T16" r="T17" b="T18"/>
                <a:pathLst>
                  <a:path w="146" h="46">
                    <a:moveTo>
                      <a:pt x="0" y="0"/>
                    </a:moveTo>
                    <a:lnTo>
                      <a:pt x="142" y="45"/>
                    </a:lnTo>
                    <a:lnTo>
                      <a:pt x="145" y="45"/>
                    </a:lnTo>
                    <a:lnTo>
                      <a:pt x="4"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3" name="Freeform 46"/>
              <p:cNvSpPr>
                <a:spLocks/>
              </p:cNvSpPr>
              <p:nvPr/>
            </p:nvSpPr>
            <p:spPr bwMode="auto">
              <a:xfrm>
                <a:off x="3740" y="1304"/>
                <a:ext cx="147" cy="52"/>
              </a:xfrm>
              <a:custGeom>
                <a:avLst/>
                <a:gdLst>
                  <a:gd name="T0" fmla="*/ 0 w 147"/>
                  <a:gd name="T1" fmla="*/ 0 h 52"/>
                  <a:gd name="T2" fmla="*/ 143 w 147"/>
                  <a:gd name="T3" fmla="*/ 51 h 52"/>
                  <a:gd name="T4" fmla="*/ 146 w 147"/>
                  <a:gd name="T5" fmla="*/ 50 h 52"/>
                  <a:gd name="T6" fmla="*/ 4 w 147"/>
                  <a:gd name="T7" fmla="*/ 0 h 52"/>
                  <a:gd name="T8" fmla="*/ 0 w 147"/>
                  <a:gd name="T9" fmla="*/ 0 h 52"/>
                  <a:gd name="T10" fmla="*/ 0 60000 65536"/>
                  <a:gd name="T11" fmla="*/ 0 60000 65536"/>
                  <a:gd name="T12" fmla="*/ 0 60000 65536"/>
                  <a:gd name="T13" fmla="*/ 0 60000 65536"/>
                  <a:gd name="T14" fmla="*/ 0 60000 65536"/>
                  <a:gd name="T15" fmla="*/ 0 w 147"/>
                  <a:gd name="T16" fmla="*/ 0 h 52"/>
                  <a:gd name="T17" fmla="*/ 147 w 147"/>
                  <a:gd name="T18" fmla="*/ 52 h 52"/>
                </a:gdLst>
                <a:ahLst/>
                <a:cxnLst>
                  <a:cxn ang="T10">
                    <a:pos x="T0" y="T1"/>
                  </a:cxn>
                  <a:cxn ang="T11">
                    <a:pos x="T2" y="T3"/>
                  </a:cxn>
                  <a:cxn ang="T12">
                    <a:pos x="T4" y="T5"/>
                  </a:cxn>
                  <a:cxn ang="T13">
                    <a:pos x="T6" y="T7"/>
                  </a:cxn>
                  <a:cxn ang="T14">
                    <a:pos x="T8" y="T9"/>
                  </a:cxn>
                </a:cxnLst>
                <a:rect l="T15" t="T16" r="T17" b="T18"/>
                <a:pathLst>
                  <a:path w="147" h="52">
                    <a:moveTo>
                      <a:pt x="0" y="0"/>
                    </a:moveTo>
                    <a:lnTo>
                      <a:pt x="143" y="51"/>
                    </a:lnTo>
                    <a:lnTo>
                      <a:pt x="146" y="50"/>
                    </a:lnTo>
                    <a:lnTo>
                      <a:pt x="4"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5" name="Group 54"/>
            <p:cNvGrpSpPr>
              <a:grpSpLocks/>
            </p:cNvGrpSpPr>
            <p:nvPr/>
          </p:nvGrpSpPr>
          <p:grpSpPr bwMode="auto">
            <a:xfrm>
              <a:off x="3770" y="1015"/>
              <a:ext cx="179" cy="296"/>
              <a:chOff x="3770" y="1015"/>
              <a:chExt cx="179" cy="296"/>
            </a:xfrm>
          </p:grpSpPr>
          <p:sp>
            <p:nvSpPr>
              <p:cNvPr id="17" name="Rectangle 48"/>
              <p:cNvSpPr>
                <a:spLocks noChangeArrowheads="1"/>
              </p:cNvSpPr>
              <p:nvPr/>
            </p:nvSpPr>
            <p:spPr bwMode="auto">
              <a:xfrm>
                <a:off x="3782" y="1025"/>
                <a:ext cx="167" cy="286"/>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8" name="Rectangle 49"/>
              <p:cNvSpPr>
                <a:spLocks noChangeArrowheads="1"/>
              </p:cNvSpPr>
              <p:nvPr/>
            </p:nvSpPr>
            <p:spPr bwMode="auto">
              <a:xfrm>
                <a:off x="3772" y="1015"/>
                <a:ext cx="167" cy="286"/>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9" name="Line 50"/>
              <p:cNvSpPr>
                <a:spLocks noChangeShapeType="1"/>
              </p:cNvSpPr>
              <p:nvPr/>
            </p:nvSpPr>
            <p:spPr bwMode="auto">
              <a:xfrm>
                <a:off x="3771" y="1075"/>
                <a:ext cx="16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Line 51"/>
              <p:cNvSpPr>
                <a:spLocks noChangeShapeType="1"/>
              </p:cNvSpPr>
              <p:nvPr/>
            </p:nvSpPr>
            <p:spPr bwMode="auto">
              <a:xfrm>
                <a:off x="3773" y="1138"/>
                <a:ext cx="17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Line 52"/>
              <p:cNvSpPr>
                <a:spLocks noChangeShapeType="1"/>
              </p:cNvSpPr>
              <p:nvPr/>
            </p:nvSpPr>
            <p:spPr bwMode="auto">
              <a:xfrm>
                <a:off x="3770" y="1196"/>
                <a:ext cx="17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 name="Line 53"/>
              <p:cNvSpPr>
                <a:spLocks noChangeShapeType="1"/>
              </p:cNvSpPr>
              <p:nvPr/>
            </p:nvSpPr>
            <p:spPr bwMode="auto">
              <a:xfrm>
                <a:off x="3770" y="1249"/>
                <a:ext cx="16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6" name="Rectangle 55"/>
            <p:cNvSpPr>
              <a:spLocks noChangeArrowheads="1"/>
            </p:cNvSpPr>
            <p:nvPr/>
          </p:nvSpPr>
          <p:spPr bwMode="auto">
            <a:xfrm>
              <a:off x="3771" y="911"/>
              <a:ext cx="175"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solidFill>
                    <a:schemeClr val="tx2"/>
                  </a:solidFill>
                  <a:latin typeface="Arial" panose="020B0604020202020204" pitchFamily="34" charset="0"/>
                  <a:ea typeface="宋体" panose="02010600030101010101" pitchFamily="2" charset="-122"/>
                </a:rPr>
                <a:t>Host A</a:t>
              </a:r>
            </a:p>
          </p:txBody>
        </p:sp>
      </p:grpSp>
      <p:sp>
        <p:nvSpPr>
          <p:cNvPr id="64" name="Line 57"/>
          <p:cNvSpPr>
            <a:spLocks noChangeShapeType="1"/>
          </p:cNvSpPr>
          <p:nvPr/>
        </p:nvSpPr>
        <p:spPr bwMode="auto">
          <a:xfrm flipH="1">
            <a:off x="7051675" y="3241675"/>
            <a:ext cx="638175" cy="63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65" name="Group 106"/>
          <p:cNvGrpSpPr>
            <a:grpSpLocks/>
          </p:cNvGrpSpPr>
          <p:nvPr/>
        </p:nvGrpSpPr>
        <p:grpSpPr bwMode="auto">
          <a:xfrm>
            <a:off x="6640513" y="2541588"/>
            <a:ext cx="430212" cy="785812"/>
            <a:chOff x="3155" y="1559"/>
            <a:chExt cx="271" cy="495"/>
          </a:xfrm>
        </p:grpSpPr>
        <p:grpSp>
          <p:nvGrpSpPr>
            <p:cNvPr id="66" name="Group 97"/>
            <p:cNvGrpSpPr>
              <a:grpSpLocks/>
            </p:cNvGrpSpPr>
            <p:nvPr/>
          </p:nvGrpSpPr>
          <p:grpSpPr bwMode="auto">
            <a:xfrm>
              <a:off x="3155" y="1757"/>
              <a:ext cx="271" cy="297"/>
              <a:chOff x="3155" y="1757"/>
              <a:chExt cx="271" cy="297"/>
            </a:xfrm>
          </p:grpSpPr>
          <p:sp>
            <p:nvSpPr>
              <p:cNvPr id="75" name="Freeform 58"/>
              <p:cNvSpPr>
                <a:spLocks/>
              </p:cNvSpPr>
              <p:nvPr/>
            </p:nvSpPr>
            <p:spPr bwMode="auto">
              <a:xfrm>
                <a:off x="3155" y="1780"/>
                <a:ext cx="271" cy="274"/>
              </a:xfrm>
              <a:custGeom>
                <a:avLst/>
                <a:gdLst>
                  <a:gd name="T0" fmla="*/ 76 w 271"/>
                  <a:gd name="T1" fmla="*/ 19 h 274"/>
                  <a:gd name="T2" fmla="*/ 77 w 271"/>
                  <a:gd name="T3" fmla="*/ 19 h 274"/>
                  <a:gd name="T4" fmla="*/ 78 w 271"/>
                  <a:gd name="T5" fmla="*/ 19 h 274"/>
                  <a:gd name="T6" fmla="*/ 81 w 271"/>
                  <a:gd name="T7" fmla="*/ 17 h 274"/>
                  <a:gd name="T8" fmla="*/ 85 w 271"/>
                  <a:gd name="T9" fmla="*/ 16 h 274"/>
                  <a:gd name="T10" fmla="*/ 90 w 271"/>
                  <a:gd name="T11" fmla="*/ 14 h 274"/>
                  <a:gd name="T12" fmla="*/ 96 w 271"/>
                  <a:gd name="T13" fmla="*/ 13 h 274"/>
                  <a:gd name="T14" fmla="*/ 103 w 271"/>
                  <a:gd name="T15" fmla="*/ 11 h 274"/>
                  <a:gd name="T16" fmla="*/ 111 w 271"/>
                  <a:gd name="T17" fmla="*/ 9 h 274"/>
                  <a:gd name="T18" fmla="*/ 121 w 271"/>
                  <a:gd name="T19" fmla="*/ 7 h 274"/>
                  <a:gd name="T20" fmla="*/ 131 w 271"/>
                  <a:gd name="T21" fmla="*/ 5 h 274"/>
                  <a:gd name="T22" fmla="*/ 143 w 271"/>
                  <a:gd name="T23" fmla="*/ 4 h 274"/>
                  <a:gd name="T24" fmla="*/ 156 w 271"/>
                  <a:gd name="T25" fmla="*/ 2 h 274"/>
                  <a:gd name="T26" fmla="*/ 170 w 271"/>
                  <a:gd name="T27" fmla="*/ 1 h 274"/>
                  <a:gd name="T28" fmla="*/ 185 w 271"/>
                  <a:gd name="T29" fmla="*/ 0 h 274"/>
                  <a:gd name="T30" fmla="*/ 201 w 271"/>
                  <a:gd name="T31" fmla="*/ 0 h 274"/>
                  <a:gd name="T32" fmla="*/ 218 w 271"/>
                  <a:gd name="T33" fmla="*/ 0 h 274"/>
                  <a:gd name="T34" fmla="*/ 226 w 271"/>
                  <a:gd name="T35" fmla="*/ 38 h 274"/>
                  <a:gd name="T36" fmla="*/ 229 w 271"/>
                  <a:gd name="T37" fmla="*/ 39 h 274"/>
                  <a:gd name="T38" fmla="*/ 235 w 271"/>
                  <a:gd name="T39" fmla="*/ 44 h 274"/>
                  <a:gd name="T40" fmla="*/ 241 w 271"/>
                  <a:gd name="T41" fmla="*/ 53 h 274"/>
                  <a:gd name="T42" fmla="*/ 245 w 271"/>
                  <a:gd name="T43" fmla="*/ 66 h 274"/>
                  <a:gd name="T44" fmla="*/ 261 w 271"/>
                  <a:gd name="T45" fmla="*/ 153 h 274"/>
                  <a:gd name="T46" fmla="*/ 267 w 271"/>
                  <a:gd name="T47" fmla="*/ 189 h 274"/>
                  <a:gd name="T48" fmla="*/ 268 w 271"/>
                  <a:gd name="T49" fmla="*/ 191 h 274"/>
                  <a:gd name="T50" fmla="*/ 270 w 271"/>
                  <a:gd name="T51" fmla="*/ 198 h 274"/>
                  <a:gd name="T52" fmla="*/ 270 w 271"/>
                  <a:gd name="T53" fmla="*/ 209 h 274"/>
                  <a:gd name="T54" fmla="*/ 266 w 271"/>
                  <a:gd name="T55" fmla="*/ 222 h 274"/>
                  <a:gd name="T56" fmla="*/ 0 w 271"/>
                  <a:gd name="T57" fmla="*/ 214 h 274"/>
                  <a:gd name="T58" fmla="*/ 27 w 271"/>
                  <a:gd name="T59" fmla="*/ 197 h 274"/>
                  <a:gd name="T60" fmla="*/ 27 w 271"/>
                  <a:gd name="T61" fmla="*/ 37 h 274"/>
                  <a:gd name="T62" fmla="*/ 28 w 271"/>
                  <a:gd name="T63" fmla="*/ 36 h 274"/>
                  <a:gd name="T64" fmla="*/ 31 w 271"/>
                  <a:gd name="T65" fmla="*/ 34 h 274"/>
                  <a:gd name="T66" fmla="*/ 35 w 271"/>
                  <a:gd name="T67" fmla="*/ 32 h 274"/>
                  <a:gd name="T68" fmla="*/ 40 w 271"/>
                  <a:gd name="T69" fmla="*/ 30 h 274"/>
                  <a:gd name="T70" fmla="*/ 46 w 271"/>
                  <a:gd name="T71" fmla="*/ 29 h 274"/>
                  <a:gd name="T72" fmla="*/ 53 w 271"/>
                  <a:gd name="T73" fmla="*/ 29 h 274"/>
                  <a:gd name="T74" fmla="*/ 62 w 271"/>
                  <a:gd name="T75" fmla="*/ 31 h 274"/>
                  <a:gd name="T76" fmla="*/ 73 w 271"/>
                  <a:gd name="T77" fmla="*/ 36 h 2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1"/>
                  <a:gd name="T118" fmla="*/ 0 h 274"/>
                  <a:gd name="T119" fmla="*/ 271 w 271"/>
                  <a:gd name="T120" fmla="*/ 274 h 2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1" h="274">
                    <a:moveTo>
                      <a:pt x="73" y="36"/>
                    </a:moveTo>
                    <a:lnTo>
                      <a:pt x="76" y="19"/>
                    </a:lnTo>
                    <a:lnTo>
                      <a:pt x="77" y="19"/>
                    </a:lnTo>
                    <a:lnTo>
                      <a:pt x="78" y="19"/>
                    </a:lnTo>
                    <a:lnTo>
                      <a:pt x="80" y="18"/>
                    </a:lnTo>
                    <a:lnTo>
                      <a:pt x="81" y="17"/>
                    </a:lnTo>
                    <a:lnTo>
                      <a:pt x="83" y="17"/>
                    </a:lnTo>
                    <a:lnTo>
                      <a:pt x="85" y="16"/>
                    </a:lnTo>
                    <a:lnTo>
                      <a:pt x="87" y="15"/>
                    </a:lnTo>
                    <a:lnTo>
                      <a:pt x="90" y="14"/>
                    </a:lnTo>
                    <a:lnTo>
                      <a:pt x="93" y="14"/>
                    </a:lnTo>
                    <a:lnTo>
                      <a:pt x="96" y="13"/>
                    </a:lnTo>
                    <a:lnTo>
                      <a:pt x="99" y="12"/>
                    </a:lnTo>
                    <a:lnTo>
                      <a:pt x="103" y="11"/>
                    </a:lnTo>
                    <a:lnTo>
                      <a:pt x="107" y="10"/>
                    </a:lnTo>
                    <a:lnTo>
                      <a:pt x="111" y="9"/>
                    </a:lnTo>
                    <a:lnTo>
                      <a:pt x="116" y="8"/>
                    </a:lnTo>
                    <a:lnTo>
                      <a:pt x="121" y="7"/>
                    </a:lnTo>
                    <a:lnTo>
                      <a:pt x="126" y="6"/>
                    </a:lnTo>
                    <a:lnTo>
                      <a:pt x="131" y="5"/>
                    </a:lnTo>
                    <a:lnTo>
                      <a:pt x="137" y="4"/>
                    </a:lnTo>
                    <a:lnTo>
                      <a:pt x="143" y="4"/>
                    </a:lnTo>
                    <a:lnTo>
                      <a:pt x="149" y="3"/>
                    </a:lnTo>
                    <a:lnTo>
                      <a:pt x="156" y="2"/>
                    </a:lnTo>
                    <a:lnTo>
                      <a:pt x="163" y="2"/>
                    </a:lnTo>
                    <a:lnTo>
                      <a:pt x="170" y="1"/>
                    </a:lnTo>
                    <a:lnTo>
                      <a:pt x="177" y="0"/>
                    </a:lnTo>
                    <a:lnTo>
                      <a:pt x="185" y="0"/>
                    </a:lnTo>
                    <a:lnTo>
                      <a:pt x="193" y="0"/>
                    </a:lnTo>
                    <a:lnTo>
                      <a:pt x="201" y="0"/>
                    </a:lnTo>
                    <a:lnTo>
                      <a:pt x="210" y="0"/>
                    </a:lnTo>
                    <a:lnTo>
                      <a:pt x="218" y="0"/>
                    </a:lnTo>
                    <a:lnTo>
                      <a:pt x="228" y="7"/>
                    </a:lnTo>
                    <a:lnTo>
                      <a:pt x="226" y="38"/>
                    </a:lnTo>
                    <a:lnTo>
                      <a:pt x="227" y="38"/>
                    </a:lnTo>
                    <a:lnTo>
                      <a:pt x="229" y="39"/>
                    </a:lnTo>
                    <a:lnTo>
                      <a:pt x="231" y="41"/>
                    </a:lnTo>
                    <a:lnTo>
                      <a:pt x="235" y="44"/>
                    </a:lnTo>
                    <a:lnTo>
                      <a:pt x="238" y="48"/>
                    </a:lnTo>
                    <a:lnTo>
                      <a:pt x="241" y="53"/>
                    </a:lnTo>
                    <a:lnTo>
                      <a:pt x="244" y="59"/>
                    </a:lnTo>
                    <a:lnTo>
                      <a:pt x="245" y="66"/>
                    </a:lnTo>
                    <a:lnTo>
                      <a:pt x="267" y="90"/>
                    </a:lnTo>
                    <a:lnTo>
                      <a:pt x="261" y="153"/>
                    </a:lnTo>
                    <a:lnTo>
                      <a:pt x="226" y="174"/>
                    </a:lnTo>
                    <a:lnTo>
                      <a:pt x="267" y="189"/>
                    </a:lnTo>
                    <a:lnTo>
                      <a:pt x="268" y="189"/>
                    </a:lnTo>
                    <a:lnTo>
                      <a:pt x="268" y="191"/>
                    </a:lnTo>
                    <a:lnTo>
                      <a:pt x="269" y="194"/>
                    </a:lnTo>
                    <a:lnTo>
                      <a:pt x="270" y="198"/>
                    </a:lnTo>
                    <a:lnTo>
                      <a:pt x="270" y="203"/>
                    </a:lnTo>
                    <a:lnTo>
                      <a:pt x="270" y="209"/>
                    </a:lnTo>
                    <a:lnTo>
                      <a:pt x="268" y="215"/>
                    </a:lnTo>
                    <a:lnTo>
                      <a:pt x="266" y="222"/>
                    </a:lnTo>
                    <a:lnTo>
                      <a:pt x="156" y="273"/>
                    </a:lnTo>
                    <a:lnTo>
                      <a:pt x="0" y="214"/>
                    </a:lnTo>
                    <a:lnTo>
                      <a:pt x="3" y="207"/>
                    </a:lnTo>
                    <a:lnTo>
                      <a:pt x="27" y="197"/>
                    </a:lnTo>
                    <a:lnTo>
                      <a:pt x="27" y="38"/>
                    </a:lnTo>
                    <a:lnTo>
                      <a:pt x="27" y="37"/>
                    </a:lnTo>
                    <a:lnTo>
                      <a:pt x="28" y="36"/>
                    </a:lnTo>
                    <a:lnTo>
                      <a:pt x="29" y="35"/>
                    </a:lnTo>
                    <a:lnTo>
                      <a:pt x="31" y="34"/>
                    </a:lnTo>
                    <a:lnTo>
                      <a:pt x="32" y="33"/>
                    </a:lnTo>
                    <a:lnTo>
                      <a:pt x="35" y="32"/>
                    </a:lnTo>
                    <a:lnTo>
                      <a:pt x="37" y="31"/>
                    </a:lnTo>
                    <a:lnTo>
                      <a:pt x="40" y="30"/>
                    </a:lnTo>
                    <a:lnTo>
                      <a:pt x="43" y="30"/>
                    </a:lnTo>
                    <a:lnTo>
                      <a:pt x="46" y="29"/>
                    </a:lnTo>
                    <a:lnTo>
                      <a:pt x="49" y="29"/>
                    </a:lnTo>
                    <a:lnTo>
                      <a:pt x="53" y="29"/>
                    </a:lnTo>
                    <a:lnTo>
                      <a:pt x="57" y="30"/>
                    </a:lnTo>
                    <a:lnTo>
                      <a:pt x="62" y="31"/>
                    </a:lnTo>
                    <a:lnTo>
                      <a:pt x="66" y="32"/>
                    </a:lnTo>
                    <a:lnTo>
                      <a:pt x="73" y="36"/>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6" name="Freeform 59"/>
              <p:cNvSpPr>
                <a:spLocks/>
              </p:cNvSpPr>
              <p:nvPr/>
            </p:nvSpPr>
            <p:spPr bwMode="auto">
              <a:xfrm>
                <a:off x="3249" y="1775"/>
                <a:ext cx="87" cy="119"/>
              </a:xfrm>
              <a:custGeom>
                <a:avLst/>
                <a:gdLst>
                  <a:gd name="T0" fmla="*/ 85 w 87"/>
                  <a:gd name="T1" fmla="*/ 4 h 119"/>
                  <a:gd name="T2" fmla="*/ 85 w 87"/>
                  <a:gd name="T3" fmla="*/ 4 h 119"/>
                  <a:gd name="T4" fmla="*/ 83 w 87"/>
                  <a:gd name="T5" fmla="*/ 4 h 119"/>
                  <a:gd name="T6" fmla="*/ 81 w 87"/>
                  <a:gd name="T7" fmla="*/ 3 h 119"/>
                  <a:gd name="T8" fmla="*/ 78 w 87"/>
                  <a:gd name="T9" fmla="*/ 2 h 119"/>
                  <a:gd name="T10" fmla="*/ 75 w 87"/>
                  <a:gd name="T11" fmla="*/ 2 h 119"/>
                  <a:gd name="T12" fmla="*/ 71 w 87"/>
                  <a:gd name="T13" fmla="*/ 1 h 119"/>
                  <a:gd name="T14" fmla="*/ 66 w 87"/>
                  <a:gd name="T15" fmla="*/ 0 h 119"/>
                  <a:gd name="T16" fmla="*/ 60 w 87"/>
                  <a:gd name="T17" fmla="*/ 0 h 119"/>
                  <a:gd name="T18" fmla="*/ 54 w 87"/>
                  <a:gd name="T19" fmla="*/ 0 h 119"/>
                  <a:gd name="T20" fmla="*/ 48 w 87"/>
                  <a:gd name="T21" fmla="*/ 0 h 119"/>
                  <a:gd name="T22" fmla="*/ 42 w 87"/>
                  <a:gd name="T23" fmla="*/ 1 h 119"/>
                  <a:gd name="T24" fmla="*/ 35 w 87"/>
                  <a:gd name="T25" fmla="*/ 2 h 119"/>
                  <a:gd name="T26" fmla="*/ 28 w 87"/>
                  <a:gd name="T27" fmla="*/ 4 h 119"/>
                  <a:gd name="T28" fmla="*/ 20 w 87"/>
                  <a:gd name="T29" fmla="*/ 7 h 119"/>
                  <a:gd name="T30" fmla="*/ 13 w 87"/>
                  <a:gd name="T31" fmla="*/ 10 h 119"/>
                  <a:gd name="T32" fmla="*/ 6 w 87"/>
                  <a:gd name="T33" fmla="*/ 14 h 119"/>
                  <a:gd name="T34" fmla="*/ 5 w 87"/>
                  <a:gd name="T35" fmla="*/ 16 h 119"/>
                  <a:gd name="T36" fmla="*/ 4 w 87"/>
                  <a:gd name="T37" fmla="*/ 23 h 119"/>
                  <a:gd name="T38" fmla="*/ 2 w 87"/>
                  <a:gd name="T39" fmla="*/ 33 h 119"/>
                  <a:gd name="T40" fmla="*/ 1 w 87"/>
                  <a:gd name="T41" fmla="*/ 45 h 119"/>
                  <a:gd name="T42" fmla="*/ 0 w 87"/>
                  <a:gd name="T43" fmla="*/ 61 h 119"/>
                  <a:gd name="T44" fmla="*/ 1 w 87"/>
                  <a:gd name="T45" fmla="*/ 78 h 119"/>
                  <a:gd name="T46" fmla="*/ 3 w 87"/>
                  <a:gd name="T47" fmla="*/ 96 h 119"/>
                  <a:gd name="T48" fmla="*/ 7 w 87"/>
                  <a:gd name="T49" fmla="*/ 115 h 119"/>
                  <a:gd name="T50" fmla="*/ 8 w 87"/>
                  <a:gd name="T51" fmla="*/ 115 h 119"/>
                  <a:gd name="T52" fmla="*/ 9 w 87"/>
                  <a:gd name="T53" fmla="*/ 115 h 119"/>
                  <a:gd name="T54" fmla="*/ 11 w 87"/>
                  <a:gd name="T55" fmla="*/ 114 h 119"/>
                  <a:gd name="T56" fmla="*/ 13 w 87"/>
                  <a:gd name="T57" fmla="*/ 114 h 119"/>
                  <a:gd name="T58" fmla="*/ 16 w 87"/>
                  <a:gd name="T59" fmla="*/ 114 h 119"/>
                  <a:gd name="T60" fmla="*/ 20 w 87"/>
                  <a:gd name="T61" fmla="*/ 114 h 119"/>
                  <a:gd name="T62" fmla="*/ 25 w 87"/>
                  <a:gd name="T63" fmla="*/ 114 h 119"/>
                  <a:gd name="T64" fmla="*/ 30 w 87"/>
                  <a:gd name="T65" fmla="*/ 113 h 119"/>
                  <a:gd name="T66" fmla="*/ 35 w 87"/>
                  <a:gd name="T67" fmla="*/ 113 h 119"/>
                  <a:gd name="T68" fmla="*/ 41 w 87"/>
                  <a:gd name="T69" fmla="*/ 113 h 119"/>
                  <a:gd name="T70" fmla="*/ 48 w 87"/>
                  <a:gd name="T71" fmla="*/ 114 h 119"/>
                  <a:gd name="T72" fmla="*/ 55 w 87"/>
                  <a:gd name="T73" fmla="*/ 114 h 119"/>
                  <a:gd name="T74" fmla="*/ 62 w 87"/>
                  <a:gd name="T75" fmla="*/ 114 h 119"/>
                  <a:gd name="T76" fmla="*/ 70 w 87"/>
                  <a:gd name="T77" fmla="*/ 115 h 119"/>
                  <a:gd name="T78" fmla="*/ 78 w 87"/>
                  <a:gd name="T79" fmla="*/ 117 h 119"/>
                  <a:gd name="T80" fmla="*/ 86 w 87"/>
                  <a:gd name="T81" fmla="*/ 118 h 119"/>
                  <a:gd name="T82" fmla="*/ 86 w 87"/>
                  <a:gd name="T83" fmla="*/ 114 h 119"/>
                  <a:gd name="T84" fmla="*/ 85 w 87"/>
                  <a:gd name="T85" fmla="*/ 105 h 119"/>
                  <a:gd name="T86" fmla="*/ 83 w 87"/>
                  <a:gd name="T87" fmla="*/ 91 h 119"/>
                  <a:gd name="T88" fmla="*/ 82 w 87"/>
                  <a:gd name="T89" fmla="*/ 74 h 119"/>
                  <a:gd name="T90" fmla="*/ 82 w 87"/>
                  <a:gd name="T91" fmla="*/ 55 h 119"/>
                  <a:gd name="T92" fmla="*/ 82 w 87"/>
                  <a:gd name="T93" fmla="*/ 37 h 119"/>
                  <a:gd name="T94" fmla="*/ 83 w 87"/>
                  <a:gd name="T95" fmla="*/ 19 h 119"/>
                  <a:gd name="T96" fmla="*/ 85 w 87"/>
                  <a:gd name="T97" fmla="*/ 4 h 1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7"/>
                  <a:gd name="T148" fmla="*/ 0 h 119"/>
                  <a:gd name="T149" fmla="*/ 87 w 87"/>
                  <a:gd name="T150" fmla="*/ 119 h 1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7" h="119">
                    <a:moveTo>
                      <a:pt x="85" y="4"/>
                    </a:moveTo>
                    <a:lnTo>
                      <a:pt x="85" y="4"/>
                    </a:lnTo>
                    <a:lnTo>
                      <a:pt x="83" y="4"/>
                    </a:lnTo>
                    <a:lnTo>
                      <a:pt x="81" y="3"/>
                    </a:lnTo>
                    <a:lnTo>
                      <a:pt x="78" y="2"/>
                    </a:lnTo>
                    <a:lnTo>
                      <a:pt x="75" y="2"/>
                    </a:lnTo>
                    <a:lnTo>
                      <a:pt x="71" y="1"/>
                    </a:lnTo>
                    <a:lnTo>
                      <a:pt x="66" y="0"/>
                    </a:lnTo>
                    <a:lnTo>
                      <a:pt x="60" y="0"/>
                    </a:lnTo>
                    <a:lnTo>
                      <a:pt x="54" y="0"/>
                    </a:lnTo>
                    <a:lnTo>
                      <a:pt x="48" y="0"/>
                    </a:lnTo>
                    <a:lnTo>
                      <a:pt x="42" y="1"/>
                    </a:lnTo>
                    <a:lnTo>
                      <a:pt x="35" y="2"/>
                    </a:lnTo>
                    <a:lnTo>
                      <a:pt x="28" y="4"/>
                    </a:lnTo>
                    <a:lnTo>
                      <a:pt x="20" y="7"/>
                    </a:lnTo>
                    <a:lnTo>
                      <a:pt x="13" y="10"/>
                    </a:lnTo>
                    <a:lnTo>
                      <a:pt x="6" y="14"/>
                    </a:lnTo>
                    <a:lnTo>
                      <a:pt x="5" y="16"/>
                    </a:lnTo>
                    <a:lnTo>
                      <a:pt x="4" y="23"/>
                    </a:lnTo>
                    <a:lnTo>
                      <a:pt x="2" y="33"/>
                    </a:lnTo>
                    <a:lnTo>
                      <a:pt x="1" y="45"/>
                    </a:lnTo>
                    <a:lnTo>
                      <a:pt x="0" y="61"/>
                    </a:lnTo>
                    <a:lnTo>
                      <a:pt x="1" y="78"/>
                    </a:lnTo>
                    <a:lnTo>
                      <a:pt x="3" y="96"/>
                    </a:lnTo>
                    <a:lnTo>
                      <a:pt x="7" y="115"/>
                    </a:lnTo>
                    <a:lnTo>
                      <a:pt x="8" y="115"/>
                    </a:lnTo>
                    <a:lnTo>
                      <a:pt x="9" y="115"/>
                    </a:lnTo>
                    <a:lnTo>
                      <a:pt x="11" y="114"/>
                    </a:lnTo>
                    <a:lnTo>
                      <a:pt x="13" y="114"/>
                    </a:lnTo>
                    <a:lnTo>
                      <a:pt x="16" y="114"/>
                    </a:lnTo>
                    <a:lnTo>
                      <a:pt x="20" y="114"/>
                    </a:lnTo>
                    <a:lnTo>
                      <a:pt x="25" y="114"/>
                    </a:lnTo>
                    <a:lnTo>
                      <a:pt x="30" y="113"/>
                    </a:lnTo>
                    <a:lnTo>
                      <a:pt x="35" y="113"/>
                    </a:lnTo>
                    <a:lnTo>
                      <a:pt x="41" y="113"/>
                    </a:lnTo>
                    <a:lnTo>
                      <a:pt x="48" y="114"/>
                    </a:lnTo>
                    <a:lnTo>
                      <a:pt x="55" y="114"/>
                    </a:lnTo>
                    <a:lnTo>
                      <a:pt x="62" y="114"/>
                    </a:lnTo>
                    <a:lnTo>
                      <a:pt x="70" y="115"/>
                    </a:lnTo>
                    <a:lnTo>
                      <a:pt x="78" y="117"/>
                    </a:lnTo>
                    <a:lnTo>
                      <a:pt x="86" y="118"/>
                    </a:lnTo>
                    <a:lnTo>
                      <a:pt x="86" y="114"/>
                    </a:lnTo>
                    <a:lnTo>
                      <a:pt x="85" y="105"/>
                    </a:lnTo>
                    <a:lnTo>
                      <a:pt x="83" y="91"/>
                    </a:lnTo>
                    <a:lnTo>
                      <a:pt x="82" y="74"/>
                    </a:lnTo>
                    <a:lnTo>
                      <a:pt x="82" y="55"/>
                    </a:lnTo>
                    <a:lnTo>
                      <a:pt x="82" y="37"/>
                    </a:lnTo>
                    <a:lnTo>
                      <a:pt x="83" y="19"/>
                    </a:lnTo>
                    <a:lnTo>
                      <a:pt x="85"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7" name="Freeform 60"/>
              <p:cNvSpPr>
                <a:spLocks/>
              </p:cNvSpPr>
              <p:nvPr/>
            </p:nvSpPr>
            <p:spPr bwMode="auto">
              <a:xfrm>
                <a:off x="3258" y="1807"/>
                <a:ext cx="144" cy="118"/>
              </a:xfrm>
              <a:custGeom>
                <a:avLst/>
                <a:gdLst>
                  <a:gd name="T0" fmla="*/ 1 w 144"/>
                  <a:gd name="T1" fmla="*/ 88 h 118"/>
                  <a:gd name="T2" fmla="*/ 0 w 144"/>
                  <a:gd name="T3" fmla="*/ 103 h 118"/>
                  <a:gd name="T4" fmla="*/ 93 w 144"/>
                  <a:gd name="T5" fmla="*/ 117 h 118"/>
                  <a:gd name="T6" fmla="*/ 94 w 144"/>
                  <a:gd name="T7" fmla="*/ 117 h 118"/>
                  <a:gd name="T8" fmla="*/ 96 w 144"/>
                  <a:gd name="T9" fmla="*/ 116 h 118"/>
                  <a:gd name="T10" fmla="*/ 99 w 144"/>
                  <a:gd name="T11" fmla="*/ 114 h 118"/>
                  <a:gd name="T12" fmla="*/ 103 w 144"/>
                  <a:gd name="T13" fmla="*/ 111 h 118"/>
                  <a:gd name="T14" fmla="*/ 107 w 144"/>
                  <a:gd name="T15" fmla="*/ 108 h 118"/>
                  <a:gd name="T16" fmla="*/ 112 w 144"/>
                  <a:gd name="T17" fmla="*/ 103 h 118"/>
                  <a:gd name="T18" fmla="*/ 117 w 144"/>
                  <a:gd name="T19" fmla="*/ 98 h 118"/>
                  <a:gd name="T20" fmla="*/ 122 w 144"/>
                  <a:gd name="T21" fmla="*/ 92 h 118"/>
                  <a:gd name="T22" fmla="*/ 127 w 144"/>
                  <a:gd name="T23" fmla="*/ 86 h 118"/>
                  <a:gd name="T24" fmla="*/ 132 w 144"/>
                  <a:gd name="T25" fmla="*/ 79 h 118"/>
                  <a:gd name="T26" fmla="*/ 136 w 144"/>
                  <a:gd name="T27" fmla="*/ 70 h 118"/>
                  <a:gd name="T28" fmla="*/ 139 w 144"/>
                  <a:gd name="T29" fmla="*/ 61 h 118"/>
                  <a:gd name="T30" fmla="*/ 142 w 144"/>
                  <a:gd name="T31" fmla="*/ 52 h 118"/>
                  <a:gd name="T32" fmla="*/ 143 w 144"/>
                  <a:gd name="T33" fmla="*/ 41 h 118"/>
                  <a:gd name="T34" fmla="*/ 143 w 144"/>
                  <a:gd name="T35" fmla="*/ 30 h 118"/>
                  <a:gd name="T36" fmla="*/ 141 w 144"/>
                  <a:gd name="T37" fmla="*/ 17 h 118"/>
                  <a:gd name="T38" fmla="*/ 141 w 144"/>
                  <a:gd name="T39" fmla="*/ 17 h 118"/>
                  <a:gd name="T40" fmla="*/ 140 w 144"/>
                  <a:gd name="T41" fmla="*/ 15 h 118"/>
                  <a:gd name="T42" fmla="*/ 138 w 144"/>
                  <a:gd name="T43" fmla="*/ 12 h 118"/>
                  <a:gd name="T44" fmla="*/ 136 w 144"/>
                  <a:gd name="T45" fmla="*/ 9 h 118"/>
                  <a:gd name="T46" fmla="*/ 134 w 144"/>
                  <a:gd name="T47" fmla="*/ 6 h 118"/>
                  <a:gd name="T48" fmla="*/ 131 w 144"/>
                  <a:gd name="T49" fmla="*/ 3 h 118"/>
                  <a:gd name="T50" fmla="*/ 127 w 144"/>
                  <a:gd name="T51" fmla="*/ 1 h 118"/>
                  <a:gd name="T52" fmla="*/ 123 w 144"/>
                  <a:gd name="T53" fmla="*/ 0 h 118"/>
                  <a:gd name="T54" fmla="*/ 123 w 144"/>
                  <a:gd name="T55" fmla="*/ 2 h 118"/>
                  <a:gd name="T56" fmla="*/ 125 w 144"/>
                  <a:gd name="T57" fmla="*/ 7 h 118"/>
                  <a:gd name="T58" fmla="*/ 126 w 144"/>
                  <a:gd name="T59" fmla="*/ 15 h 118"/>
                  <a:gd name="T60" fmla="*/ 128 w 144"/>
                  <a:gd name="T61" fmla="*/ 25 h 118"/>
                  <a:gd name="T62" fmla="*/ 128 w 144"/>
                  <a:gd name="T63" fmla="*/ 38 h 118"/>
                  <a:gd name="T64" fmla="*/ 127 w 144"/>
                  <a:gd name="T65" fmla="*/ 52 h 118"/>
                  <a:gd name="T66" fmla="*/ 124 w 144"/>
                  <a:gd name="T67" fmla="*/ 67 h 118"/>
                  <a:gd name="T68" fmla="*/ 118 w 144"/>
                  <a:gd name="T69" fmla="*/ 83 h 118"/>
                  <a:gd name="T70" fmla="*/ 118 w 144"/>
                  <a:gd name="T71" fmla="*/ 83 h 118"/>
                  <a:gd name="T72" fmla="*/ 117 w 144"/>
                  <a:gd name="T73" fmla="*/ 83 h 118"/>
                  <a:gd name="T74" fmla="*/ 116 w 144"/>
                  <a:gd name="T75" fmla="*/ 84 h 118"/>
                  <a:gd name="T76" fmla="*/ 115 w 144"/>
                  <a:gd name="T77" fmla="*/ 85 h 118"/>
                  <a:gd name="T78" fmla="*/ 114 w 144"/>
                  <a:gd name="T79" fmla="*/ 87 h 118"/>
                  <a:gd name="T80" fmla="*/ 112 w 144"/>
                  <a:gd name="T81" fmla="*/ 88 h 118"/>
                  <a:gd name="T82" fmla="*/ 109 w 144"/>
                  <a:gd name="T83" fmla="*/ 89 h 118"/>
                  <a:gd name="T84" fmla="*/ 107 w 144"/>
                  <a:gd name="T85" fmla="*/ 91 h 118"/>
                  <a:gd name="T86" fmla="*/ 104 w 144"/>
                  <a:gd name="T87" fmla="*/ 92 h 118"/>
                  <a:gd name="T88" fmla="*/ 101 w 144"/>
                  <a:gd name="T89" fmla="*/ 93 h 118"/>
                  <a:gd name="T90" fmla="*/ 97 w 144"/>
                  <a:gd name="T91" fmla="*/ 94 h 118"/>
                  <a:gd name="T92" fmla="*/ 93 w 144"/>
                  <a:gd name="T93" fmla="*/ 95 h 118"/>
                  <a:gd name="T94" fmla="*/ 89 w 144"/>
                  <a:gd name="T95" fmla="*/ 95 h 118"/>
                  <a:gd name="T96" fmla="*/ 84 w 144"/>
                  <a:gd name="T97" fmla="*/ 95 h 118"/>
                  <a:gd name="T98" fmla="*/ 79 w 144"/>
                  <a:gd name="T99" fmla="*/ 94 h 118"/>
                  <a:gd name="T100" fmla="*/ 74 w 144"/>
                  <a:gd name="T101" fmla="*/ 93 h 118"/>
                  <a:gd name="T102" fmla="*/ 74 w 144"/>
                  <a:gd name="T103" fmla="*/ 108 h 118"/>
                  <a:gd name="T104" fmla="*/ 3 w 144"/>
                  <a:gd name="T105" fmla="*/ 100 h 118"/>
                  <a:gd name="T106" fmla="*/ 1 w 144"/>
                  <a:gd name="T107" fmla="*/ 88 h 11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44"/>
                  <a:gd name="T163" fmla="*/ 0 h 118"/>
                  <a:gd name="T164" fmla="*/ 144 w 144"/>
                  <a:gd name="T165" fmla="*/ 118 h 11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44" h="118">
                    <a:moveTo>
                      <a:pt x="1" y="88"/>
                    </a:moveTo>
                    <a:lnTo>
                      <a:pt x="0" y="103"/>
                    </a:lnTo>
                    <a:lnTo>
                      <a:pt x="93" y="117"/>
                    </a:lnTo>
                    <a:lnTo>
                      <a:pt x="94" y="117"/>
                    </a:lnTo>
                    <a:lnTo>
                      <a:pt x="96" y="116"/>
                    </a:lnTo>
                    <a:lnTo>
                      <a:pt x="99" y="114"/>
                    </a:lnTo>
                    <a:lnTo>
                      <a:pt x="103" y="111"/>
                    </a:lnTo>
                    <a:lnTo>
                      <a:pt x="107" y="108"/>
                    </a:lnTo>
                    <a:lnTo>
                      <a:pt x="112" y="103"/>
                    </a:lnTo>
                    <a:lnTo>
                      <a:pt x="117" y="98"/>
                    </a:lnTo>
                    <a:lnTo>
                      <a:pt x="122" y="92"/>
                    </a:lnTo>
                    <a:lnTo>
                      <a:pt x="127" y="86"/>
                    </a:lnTo>
                    <a:lnTo>
                      <a:pt x="132" y="79"/>
                    </a:lnTo>
                    <a:lnTo>
                      <a:pt x="136" y="70"/>
                    </a:lnTo>
                    <a:lnTo>
                      <a:pt x="139" y="61"/>
                    </a:lnTo>
                    <a:lnTo>
                      <a:pt x="142" y="52"/>
                    </a:lnTo>
                    <a:lnTo>
                      <a:pt x="143" y="41"/>
                    </a:lnTo>
                    <a:lnTo>
                      <a:pt x="143" y="30"/>
                    </a:lnTo>
                    <a:lnTo>
                      <a:pt x="141" y="17"/>
                    </a:lnTo>
                    <a:lnTo>
                      <a:pt x="140" y="15"/>
                    </a:lnTo>
                    <a:lnTo>
                      <a:pt x="138" y="12"/>
                    </a:lnTo>
                    <a:lnTo>
                      <a:pt x="136" y="9"/>
                    </a:lnTo>
                    <a:lnTo>
                      <a:pt x="134" y="6"/>
                    </a:lnTo>
                    <a:lnTo>
                      <a:pt x="131" y="3"/>
                    </a:lnTo>
                    <a:lnTo>
                      <a:pt x="127" y="1"/>
                    </a:lnTo>
                    <a:lnTo>
                      <a:pt x="123" y="0"/>
                    </a:lnTo>
                    <a:lnTo>
                      <a:pt x="123" y="2"/>
                    </a:lnTo>
                    <a:lnTo>
                      <a:pt x="125" y="7"/>
                    </a:lnTo>
                    <a:lnTo>
                      <a:pt x="126" y="15"/>
                    </a:lnTo>
                    <a:lnTo>
                      <a:pt x="128" y="25"/>
                    </a:lnTo>
                    <a:lnTo>
                      <a:pt x="128" y="38"/>
                    </a:lnTo>
                    <a:lnTo>
                      <a:pt x="127" y="52"/>
                    </a:lnTo>
                    <a:lnTo>
                      <a:pt x="124" y="67"/>
                    </a:lnTo>
                    <a:lnTo>
                      <a:pt x="118" y="83"/>
                    </a:lnTo>
                    <a:lnTo>
                      <a:pt x="117" y="83"/>
                    </a:lnTo>
                    <a:lnTo>
                      <a:pt x="116" y="84"/>
                    </a:lnTo>
                    <a:lnTo>
                      <a:pt x="115" y="85"/>
                    </a:lnTo>
                    <a:lnTo>
                      <a:pt x="114" y="87"/>
                    </a:lnTo>
                    <a:lnTo>
                      <a:pt x="112" y="88"/>
                    </a:lnTo>
                    <a:lnTo>
                      <a:pt x="109" y="89"/>
                    </a:lnTo>
                    <a:lnTo>
                      <a:pt x="107" y="91"/>
                    </a:lnTo>
                    <a:lnTo>
                      <a:pt x="104" y="92"/>
                    </a:lnTo>
                    <a:lnTo>
                      <a:pt x="101" y="93"/>
                    </a:lnTo>
                    <a:lnTo>
                      <a:pt x="97" y="94"/>
                    </a:lnTo>
                    <a:lnTo>
                      <a:pt x="93" y="95"/>
                    </a:lnTo>
                    <a:lnTo>
                      <a:pt x="89" y="95"/>
                    </a:lnTo>
                    <a:lnTo>
                      <a:pt x="84" y="95"/>
                    </a:lnTo>
                    <a:lnTo>
                      <a:pt x="79" y="94"/>
                    </a:lnTo>
                    <a:lnTo>
                      <a:pt x="74" y="93"/>
                    </a:lnTo>
                    <a:lnTo>
                      <a:pt x="74" y="108"/>
                    </a:lnTo>
                    <a:lnTo>
                      <a:pt x="3" y="100"/>
                    </a:lnTo>
                    <a:lnTo>
                      <a:pt x="1" y="8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8" name="Freeform 61"/>
              <p:cNvSpPr>
                <a:spLocks/>
              </p:cNvSpPr>
              <p:nvPr/>
            </p:nvSpPr>
            <p:spPr bwMode="auto">
              <a:xfrm>
                <a:off x="3240" y="1923"/>
                <a:ext cx="106" cy="41"/>
              </a:xfrm>
              <a:custGeom>
                <a:avLst/>
                <a:gdLst>
                  <a:gd name="T0" fmla="*/ 105 w 106"/>
                  <a:gd name="T1" fmla="*/ 14 h 41"/>
                  <a:gd name="T2" fmla="*/ 2 w 106"/>
                  <a:gd name="T3" fmla="*/ 0 h 41"/>
                  <a:gd name="T4" fmla="*/ 0 w 106"/>
                  <a:gd name="T5" fmla="*/ 14 h 41"/>
                  <a:gd name="T6" fmla="*/ 102 w 106"/>
                  <a:gd name="T7" fmla="*/ 40 h 41"/>
                  <a:gd name="T8" fmla="*/ 105 w 106"/>
                  <a:gd name="T9" fmla="*/ 14 h 41"/>
                  <a:gd name="T10" fmla="*/ 0 60000 65536"/>
                  <a:gd name="T11" fmla="*/ 0 60000 65536"/>
                  <a:gd name="T12" fmla="*/ 0 60000 65536"/>
                  <a:gd name="T13" fmla="*/ 0 60000 65536"/>
                  <a:gd name="T14" fmla="*/ 0 60000 65536"/>
                  <a:gd name="T15" fmla="*/ 0 w 106"/>
                  <a:gd name="T16" fmla="*/ 0 h 41"/>
                  <a:gd name="T17" fmla="*/ 106 w 106"/>
                  <a:gd name="T18" fmla="*/ 41 h 41"/>
                </a:gdLst>
                <a:ahLst/>
                <a:cxnLst>
                  <a:cxn ang="T10">
                    <a:pos x="T0" y="T1"/>
                  </a:cxn>
                  <a:cxn ang="T11">
                    <a:pos x="T2" y="T3"/>
                  </a:cxn>
                  <a:cxn ang="T12">
                    <a:pos x="T4" y="T5"/>
                  </a:cxn>
                  <a:cxn ang="T13">
                    <a:pos x="T6" y="T7"/>
                  </a:cxn>
                  <a:cxn ang="T14">
                    <a:pos x="T8" y="T9"/>
                  </a:cxn>
                </a:cxnLst>
                <a:rect l="T15" t="T16" r="T17" b="T18"/>
                <a:pathLst>
                  <a:path w="106" h="41">
                    <a:moveTo>
                      <a:pt x="105" y="14"/>
                    </a:moveTo>
                    <a:lnTo>
                      <a:pt x="2" y="0"/>
                    </a:lnTo>
                    <a:lnTo>
                      <a:pt x="0" y="14"/>
                    </a:lnTo>
                    <a:lnTo>
                      <a:pt x="102" y="40"/>
                    </a:lnTo>
                    <a:lnTo>
                      <a:pt x="105" y="1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79" name="Freeform 62"/>
              <p:cNvSpPr>
                <a:spLocks/>
              </p:cNvSpPr>
              <p:nvPr/>
            </p:nvSpPr>
            <p:spPr bwMode="auto">
              <a:xfrm>
                <a:off x="3292" y="1936"/>
                <a:ext cx="46" cy="19"/>
              </a:xfrm>
              <a:custGeom>
                <a:avLst/>
                <a:gdLst>
                  <a:gd name="T0" fmla="*/ 45 w 46"/>
                  <a:gd name="T1" fmla="*/ 8 h 19"/>
                  <a:gd name="T2" fmla="*/ 1 w 46"/>
                  <a:gd name="T3" fmla="*/ 0 h 19"/>
                  <a:gd name="T4" fmla="*/ 0 w 46"/>
                  <a:gd name="T5" fmla="*/ 8 h 19"/>
                  <a:gd name="T6" fmla="*/ 44 w 46"/>
                  <a:gd name="T7" fmla="*/ 18 h 19"/>
                  <a:gd name="T8" fmla="*/ 45 w 46"/>
                  <a:gd name="T9" fmla="*/ 8 h 19"/>
                  <a:gd name="T10" fmla="*/ 0 60000 65536"/>
                  <a:gd name="T11" fmla="*/ 0 60000 65536"/>
                  <a:gd name="T12" fmla="*/ 0 60000 65536"/>
                  <a:gd name="T13" fmla="*/ 0 60000 65536"/>
                  <a:gd name="T14" fmla="*/ 0 60000 65536"/>
                  <a:gd name="T15" fmla="*/ 0 w 46"/>
                  <a:gd name="T16" fmla="*/ 0 h 19"/>
                  <a:gd name="T17" fmla="*/ 46 w 46"/>
                  <a:gd name="T18" fmla="*/ 19 h 19"/>
                </a:gdLst>
                <a:ahLst/>
                <a:cxnLst>
                  <a:cxn ang="T10">
                    <a:pos x="T0" y="T1"/>
                  </a:cxn>
                  <a:cxn ang="T11">
                    <a:pos x="T2" y="T3"/>
                  </a:cxn>
                  <a:cxn ang="T12">
                    <a:pos x="T4" y="T5"/>
                  </a:cxn>
                  <a:cxn ang="T13">
                    <a:pos x="T6" y="T7"/>
                  </a:cxn>
                  <a:cxn ang="T14">
                    <a:pos x="T8" y="T9"/>
                  </a:cxn>
                </a:cxnLst>
                <a:rect l="T15" t="T16" r="T17" b="T18"/>
                <a:pathLst>
                  <a:path w="46" h="19">
                    <a:moveTo>
                      <a:pt x="45" y="8"/>
                    </a:moveTo>
                    <a:lnTo>
                      <a:pt x="1" y="0"/>
                    </a:lnTo>
                    <a:lnTo>
                      <a:pt x="0" y="8"/>
                    </a:lnTo>
                    <a:lnTo>
                      <a:pt x="44" y="18"/>
                    </a:lnTo>
                    <a:lnTo>
                      <a:pt x="45"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0" name="Freeform 63"/>
              <p:cNvSpPr>
                <a:spLocks/>
              </p:cNvSpPr>
              <p:nvPr/>
            </p:nvSpPr>
            <p:spPr bwMode="auto">
              <a:xfrm>
                <a:off x="3247" y="1926"/>
                <a:ext cx="31" cy="15"/>
              </a:xfrm>
              <a:custGeom>
                <a:avLst/>
                <a:gdLst>
                  <a:gd name="T0" fmla="*/ 30 w 31"/>
                  <a:gd name="T1" fmla="*/ 6 h 15"/>
                  <a:gd name="T2" fmla="*/ 0 w 31"/>
                  <a:gd name="T3" fmla="*/ 0 h 15"/>
                  <a:gd name="T4" fmla="*/ 0 w 31"/>
                  <a:gd name="T5" fmla="*/ 7 h 15"/>
                  <a:gd name="T6" fmla="*/ 29 w 31"/>
                  <a:gd name="T7" fmla="*/ 14 h 15"/>
                  <a:gd name="T8" fmla="*/ 30 w 31"/>
                  <a:gd name="T9" fmla="*/ 6 h 15"/>
                  <a:gd name="T10" fmla="*/ 0 60000 65536"/>
                  <a:gd name="T11" fmla="*/ 0 60000 65536"/>
                  <a:gd name="T12" fmla="*/ 0 60000 65536"/>
                  <a:gd name="T13" fmla="*/ 0 60000 65536"/>
                  <a:gd name="T14" fmla="*/ 0 60000 65536"/>
                  <a:gd name="T15" fmla="*/ 0 w 31"/>
                  <a:gd name="T16" fmla="*/ 0 h 15"/>
                  <a:gd name="T17" fmla="*/ 31 w 31"/>
                  <a:gd name="T18" fmla="*/ 15 h 15"/>
                </a:gdLst>
                <a:ahLst/>
                <a:cxnLst>
                  <a:cxn ang="T10">
                    <a:pos x="T0" y="T1"/>
                  </a:cxn>
                  <a:cxn ang="T11">
                    <a:pos x="T2" y="T3"/>
                  </a:cxn>
                  <a:cxn ang="T12">
                    <a:pos x="T4" y="T5"/>
                  </a:cxn>
                  <a:cxn ang="T13">
                    <a:pos x="T6" y="T7"/>
                  </a:cxn>
                  <a:cxn ang="T14">
                    <a:pos x="T8" y="T9"/>
                  </a:cxn>
                </a:cxnLst>
                <a:rect l="T15" t="T16" r="T17" b="T18"/>
                <a:pathLst>
                  <a:path w="31" h="15">
                    <a:moveTo>
                      <a:pt x="30" y="6"/>
                    </a:moveTo>
                    <a:lnTo>
                      <a:pt x="0" y="0"/>
                    </a:lnTo>
                    <a:lnTo>
                      <a:pt x="0" y="7"/>
                    </a:lnTo>
                    <a:lnTo>
                      <a:pt x="29" y="14"/>
                    </a:lnTo>
                    <a:lnTo>
                      <a:pt x="30"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1" name="Freeform 64"/>
              <p:cNvSpPr>
                <a:spLocks/>
              </p:cNvSpPr>
              <p:nvPr/>
            </p:nvSpPr>
            <p:spPr bwMode="auto">
              <a:xfrm>
                <a:off x="3171" y="1940"/>
                <a:ext cx="178" cy="72"/>
              </a:xfrm>
              <a:custGeom>
                <a:avLst/>
                <a:gdLst>
                  <a:gd name="T0" fmla="*/ 0 w 178"/>
                  <a:gd name="T1" fmla="*/ 21 h 72"/>
                  <a:gd name="T2" fmla="*/ 0 w 178"/>
                  <a:gd name="T3" fmla="*/ 21 h 72"/>
                  <a:gd name="T4" fmla="*/ 1 w 178"/>
                  <a:gd name="T5" fmla="*/ 21 h 72"/>
                  <a:gd name="T6" fmla="*/ 3 w 178"/>
                  <a:gd name="T7" fmla="*/ 21 h 72"/>
                  <a:gd name="T8" fmla="*/ 6 w 178"/>
                  <a:gd name="T9" fmla="*/ 20 h 72"/>
                  <a:gd name="T10" fmla="*/ 8 w 178"/>
                  <a:gd name="T11" fmla="*/ 20 h 72"/>
                  <a:gd name="T12" fmla="*/ 11 w 178"/>
                  <a:gd name="T13" fmla="*/ 19 h 72"/>
                  <a:gd name="T14" fmla="*/ 15 w 178"/>
                  <a:gd name="T15" fmla="*/ 18 h 72"/>
                  <a:gd name="T16" fmla="*/ 19 w 178"/>
                  <a:gd name="T17" fmla="*/ 16 h 72"/>
                  <a:gd name="T18" fmla="*/ 23 w 178"/>
                  <a:gd name="T19" fmla="*/ 15 h 72"/>
                  <a:gd name="T20" fmla="*/ 27 w 178"/>
                  <a:gd name="T21" fmla="*/ 14 h 72"/>
                  <a:gd name="T22" fmla="*/ 30 w 178"/>
                  <a:gd name="T23" fmla="*/ 12 h 72"/>
                  <a:gd name="T24" fmla="*/ 34 w 178"/>
                  <a:gd name="T25" fmla="*/ 10 h 72"/>
                  <a:gd name="T26" fmla="*/ 38 w 178"/>
                  <a:gd name="T27" fmla="*/ 8 h 72"/>
                  <a:gd name="T28" fmla="*/ 41 w 178"/>
                  <a:gd name="T29" fmla="*/ 5 h 72"/>
                  <a:gd name="T30" fmla="*/ 44 w 178"/>
                  <a:gd name="T31" fmla="*/ 3 h 72"/>
                  <a:gd name="T32" fmla="*/ 47 w 178"/>
                  <a:gd name="T33" fmla="*/ 0 h 72"/>
                  <a:gd name="T34" fmla="*/ 177 w 178"/>
                  <a:gd name="T35" fmla="*/ 36 h 72"/>
                  <a:gd name="T36" fmla="*/ 177 w 178"/>
                  <a:gd name="T37" fmla="*/ 36 h 72"/>
                  <a:gd name="T38" fmla="*/ 176 w 178"/>
                  <a:gd name="T39" fmla="*/ 37 h 72"/>
                  <a:gd name="T40" fmla="*/ 175 w 178"/>
                  <a:gd name="T41" fmla="*/ 39 h 72"/>
                  <a:gd name="T42" fmla="*/ 173 w 178"/>
                  <a:gd name="T43" fmla="*/ 40 h 72"/>
                  <a:gd name="T44" fmla="*/ 171 w 178"/>
                  <a:gd name="T45" fmla="*/ 43 h 72"/>
                  <a:gd name="T46" fmla="*/ 169 w 178"/>
                  <a:gd name="T47" fmla="*/ 45 h 72"/>
                  <a:gd name="T48" fmla="*/ 167 w 178"/>
                  <a:gd name="T49" fmla="*/ 48 h 72"/>
                  <a:gd name="T50" fmla="*/ 164 w 178"/>
                  <a:gd name="T51" fmla="*/ 50 h 72"/>
                  <a:gd name="T52" fmla="*/ 161 w 178"/>
                  <a:gd name="T53" fmla="*/ 54 h 72"/>
                  <a:gd name="T54" fmla="*/ 157 w 178"/>
                  <a:gd name="T55" fmla="*/ 56 h 72"/>
                  <a:gd name="T56" fmla="*/ 154 w 178"/>
                  <a:gd name="T57" fmla="*/ 59 h 72"/>
                  <a:gd name="T58" fmla="*/ 151 w 178"/>
                  <a:gd name="T59" fmla="*/ 62 h 72"/>
                  <a:gd name="T60" fmla="*/ 147 w 178"/>
                  <a:gd name="T61" fmla="*/ 65 h 72"/>
                  <a:gd name="T62" fmla="*/ 144 w 178"/>
                  <a:gd name="T63" fmla="*/ 67 h 72"/>
                  <a:gd name="T64" fmla="*/ 140 w 178"/>
                  <a:gd name="T65" fmla="*/ 69 h 72"/>
                  <a:gd name="T66" fmla="*/ 137 w 178"/>
                  <a:gd name="T67" fmla="*/ 71 h 72"/>
                  <a:gd name="T68" fmla="*/ 0 w 178"/>
                  <a:gd name="T69" fmla="*/ 21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8"/>
                  <a:gd name="T106" fmla="*/ 0 h 72"/>
                  <a:gd name="T107" fmla="*/ 178 w 178"/>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8" h="72">
                    <a:moveTo>
                      <a:pt x="0" y="21"/>
                    </a:moveTo>
                    <a:lnTo>
                      <a:pt x="0" y="21"/>
                    </a:lnTo>
                    <a:lnTo>
                      <a:pt x="1" y="21"/>
                    </a:lnTo>
                    <a:lnTo>
                      <a:pt x="3" y="21"/>
                    </a:lnTo>
                    <a:lnTo>
                      <a:pt x="6" y="20"/>
                    </a:lnTo>
                    <a:lnTo>
                      <a:pt x="8" y="20"/>
                    </a:lnTo>
                    <a:lnTo>
                      <a:pt x="11" y="19"/>
                    </a:lnTo>
                    <a:lnTo>
                      <a:pt x="15" y="18"/>
                    </a:lnTo>
                    <a:lnTo>
                      <a:pt x="19" y="16"/>
                    </a:lnTo>
                    <a:lnTo>
                      <a:pt x="23" y="15"/>
                    </a:lnTo>
                    <a:lnTo>
                      <a:pt x="27" y="14"/>
                    </a:lnTo>
                    <a:lnTo>
                      <a:pt x="30" y="12"/>
                    </a:lnTo>
                    <a:lnTo>
                      <a:pt x="34" y="10"/>
                    </a:lnTo>
                    <a:lnTo>
                      <a:pt x="38" y="8"/>
                    </a:lnTo>
                    <a:lnTo>
                      <a:pt x="41" y="5"/>
                    </a:lnTo>
                    <a:lnTo>
                      <a:pt x="44" y="3"/>
                    </a:lnTo>
                    <a:lnTo>
                      <a:pt x="47" y="0"/>
                    </a:lnTo>
                    <a:lnTo>
                      <a:pt x="177" y="36"/>
                    </a:lnTo>
                    <a:lnTo>
                      <a:pt x="176" y="37"/>
                    </a:lnTo>
                    <a:lnTo>
                      <a:pt x="175" y="39"/>
                    </a:lnTo>
                    <a:lnTo>
                      <a:pt x="173" y="40"/>
                    </a:lnTo>
                    <a:lnTo>
                      <a:pt x="171" y="43"/>
                    </a:lnTo>
                    <a:lnTo>
                      <a:pt x="169" y="45"/>
                    </a:lnTo>
                    <a:lnTo>
                      <a:pt x="167" y="48"/>
                    </a:lnTo>
                    <a:lnTo>
                      <a:pt x="164" y="50"/>
                    </a:lnTo>
                    <a:lnTo>
                      <a:pt x="161" y="54"/>
                    </a:lnTo>
                    <a:lnTo>
                      <a:pt x="157" y="56"/>
                    </a:lnTo>
                    <a:lnTo>
                      <a:pt x="154" y="59"/>
                    </a:lnTo>
                    <a:lnTo>
                      <a:pt x="151" y="62"/>
                    </a:lnTo>
                    <a:lnTo>
                      <a:pt x="147" y="65"/>
                    </a:lnTo>
                    <a:lnTo>
                      <a:pt x="144" y="67"/>
                    </a:lnTo>
                    <a:lnTo>
                      <a:pt x="140" y="69"/>
                    </a:lnTo>
                    <a:lnTo>
                      <a:pt x="137" y="71"/>
                    </a:lnTo>
                    <a:lnTo>
                      <a:pt x="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2" name="Freeform 65"/>
              <p:cNvSpPr>
                <a:spLocks/>
              </p:cNvSpPr>
              <p:nvPr/>
            </p:nvSpPr>
            <p:spPr bwMode="auto">
              <a:xfrm>
                <a:off x="3347" y="1932"/>
                <a:ext cx="64" cy="35"/>
              </a:xfrm>
              <a:custGeom>
                <a:avLst/>
                <a:gdLst>
                  <a:gd name="T0" fmla="*/ 6 w 64"/>
                  <a:gd name="T1" fmla="*/ 34 h 35"/>
                  <a:gd name="T2" fmla="*/ 63 w 64"/>
                  <a:gd name="T3" fmla="*/ 14 h 35"/>
                  <a:gd name="T4" fmla="*/ 29 w 64"/>
                  <a:gd name="T5" fmla="*/ 0 h 35"/>
                  <a:gd name="T6" fmla="*/ 1 w 64"/>
                  <a:gd name="T7" fmla="*/ 4 h 35"/>
                  <a:gd name="T8" fmla="*/ 0 w 64"/>
                  <a:gd name="T9" fmla="*/ 32 h 35"/>
                  <a:gd name="T10" fmla="*/ 6 w 64"/>
                  <a:gd name="T11" fmla="*/ 34 h 35"/>
                  <a:gd name="T12" fmla="*/ 0 60000 65536"/>
                  <a:gd name="T13" fmla="*/ 0 60000 65536"/>
                  <a:gd name="T14" fmla="*/ 0 60000 65536"/>
                  <a:gd name="T15" fmla="*/ 0 60000 65536"/>
                  <a:gd name="T16" fmla="*/ 0 60000 65536"/>
                  <a:gd name="T17" fmla="*/ 0 60000 65536"/>
                  <a:gd name="T18" fmla="*/ 0 w 64"/>
                  <a:gd name="T19" fmla="*/ 0 h 35"/>
                  <a:gd name="T20" fmla="*/ 64 w 64"/>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64" h="35">
                    <a:moveTo>
                      <a:pt x="6" y="34"/>
                    </a:moveTo>
                    <a:lnTo>
                      <a:pt x="63" y="14"/>
                    </a:lnTo>
                    <a:lnTo>
                      <a:pt x="29" y="0"/>
                    </a:lnTo>
                    <a:lnTo>
                      <a:pt x="1" y="4"/>
                    </a:lnTo>
                    <a:lnTo>
                      <a:pt x="0" y="32"/>
                    </a:lnTo>
                    <a:lnTo>
                      <a:pt x="6" y="3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3" name="Freeform 66"/>
              <p:cNvSpPr>
                <a:spLocks/>
              </p:cNvSpPr>
              <p:nvPr/>
            </p:nvSpPr>
            <p:spPr bwMode="auto">
              <a:xfrm>
                <a:off x="3185" y="1788"/>
                <a:ext cx="34" cy="162"/>
              </a:xfrm>
              <a:custGeom>
                <a:avLst/>
                <a:gdLst>
                  <a:gd name="T0" fmla="*/ 33 w 34"/>
                  <a:gd name="T1" fmla="*/ 4 h 162"/>
                  <a:gd name="T2" fmla="*/ 33 w 34"/>
                  <a:gd name="T3" fmla="*/ 4 h 162"/>
                  <a:gd name="T4" fmla="*/ 32 w 34"/>
                  <a:gd name="T5" fmla="*/ 3 h 162"/>
                  <a:gd name="T6" fmla="*/ 31 w 34"/>
                  <a:gd name="T7" fmla="*/ 3 h 162"/>
                  <a:gd name="T8" fmla="*/ 30 w 34"/>
                  <a:gd name="T9" fmla="*/ 2 h 162"/>
                  <a:gd name="T10" fmla="*/ 29 w 34"/>
                  <a:gd name="T11" fmla="*/ 2 h 162"/>
                  <a:gd name="T12" fmla="*/ 27 w 34"/>
                  <a:gd name="T13" fmla="*/ 1 h 162"/>
                  <a:gd name="T14" fmla="*/ 25 w 34"/>
                  <a:gd name="T15" fmla="*/ 1 h 162"/>
                  <a:gd name="T16" fmla="*/ 23 w 34"/>
                  <a:gd name="T17" fmla="*/ 0 h 162"/>
                  <a:gd name="T18" fmla="*/ 20 w 34"/>
                  <a:gd name="T19" fmla="*/ 0 h 162"/>
                  <a:gd name="T20" fmla="*/ 18 w 34"/>
                  <a:gd name="T21" fmla="*/ 0 h 162"/>
                  <a:gd name="T22" fmla="*/ 15 w 34"/>
                  <a:gd name="T23" fmla="*/ 0 h 162"/>
                  <a:gd name="T24" fmla="*/ 12 w 34"/>
                  <a:gd name="T25" fmla="*/ 1 h 162"/>
                  <a:gd name="T26" fmla="*/ 9 w 34"/>
                  <a:gd name="T27" fmla="*/ 2 h 162"/>
                  <a:gd name="T28" fmla="*/ 6 w 34"/>
                  <a:gd name="T29" fmla="*/ 3 h 162"/>
                  <a:gd name="T30" fmla="*/ 3 w 34"/>
                  <a:gd name="T31" fmla="*/ 5 h 162"/>
                  <a:gd name="T32" fmla="*/ 0 w 34"/>
                  <a:gd name="T33" fmla="*/ 8 h 162"/>
                  <a:gd name="T34" fmla="*/ 0 w 34"/>
                  <a:gd name="T35" fmla="*/ 161 h 162"/>
                  <a:gd name="T36" fmla="*/ 0 w 34"/>
                  <a:gd name="T37" fmla="*/ 161 h 162"/>
                  <a:gd name="T38" fmla="*/ 1 w 34"/>
                  <a:gd name="T39" fmla="*/ 161 h 162"/>
                  <a:gd name="T40" fmla="*/ 2 w 34"/>
                  <a:gd name="T41" fmla="*/ 161 h 162"/>
                  <a:gd name="T42" fmla="*/ 3 w 34"/>
                  <a:gd name="T43" fmla="*/ 161 h 162"/>
                  <a:gd name="T44" fmla="*/ 5 w 34"/>
                  <a:gd name="T45" fmla="*/ 160 h 162"/>
                  <a:gd name="T46" fmla="*/ 6 w 34"/>
                  <a:gd name="T47" fmla="*/ 160 h 162"/>
                  <a:gd name="T48" fmla="*/ 9 w 34"/>
                  <a:gd name="T49" fmla="*/ 160 h 162"/>
                  <a:gd name="T50" fmla="*/ 11 w 34"/>
                  <a:gd name="T51" fmla="*/ 159 h 162"/>
                  <a:gd name="T52" fmla="*/ 13 w 34"/>
                  <a:gd name="T53" fmla="*/ 158 h 162"/>
                  <a:gd name="T54" fmla="*/ 16 w 34"/>
                  <a:gd name="T55" fmla="*/ 157 h 162"/>
                  <a:gd name="T56" fmla="*/ 19 w 34"/>
                  <a:gd name="T57" fmla="*/ 156 h 162"/>
                  <a:gd name="T58" fmla="*/ 22 w 34"/>
                  <a:gd name="T59" fmla="*/ 154 h 162"/>
                  <a:gd name="T60" fmla="*/ 24 w 34"/>
                  <a:gd name="T61" fmla="*/ 152 h 162"/>
                  <a:gd name="T62" fmla="*/ 27 w 34"/>
                  <a:gd name="T63" fmla="*/ 151 h 162"/>
                  <a:gd name="T64" fmla="*/ 30 w 34"/>
                  <a:gd name="T65" fmla="*/ 148 h 162"/>
                  <a:gd name="T66" fmla="*/ 33 w 34"/>
                  <a:gd name="T67" fmla="*/ 146 h 162"/>
                  <a:gd name="T68" fmla="*/ 33 w 34"/>
                  <a:gd name="T69" fmla="*/ 4 h 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
                  <a:gd name="T106" fmla="*/ 0 h 162"/>
                  <a:gd name="T107" fmla="*/ 34 w 34"/>
                  <a:gd name="T108" fmla="*/ 162 h 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 h="162">
                    <a:moveTo>
                      <a:pt x="33" y="4"/>
                    </a:moveTo>
                    <a:lnTo>
                      <a:pt x="33" y="4"/>
                    </a:lnTo>
                    <a:lnTo>
                      <a:pt x="32" y="3"/>
                    </a:lnTo>
                    <a:lnTo>
                      <a:pt x="31" y="3"/>
                    </a:lnTo>
                    <a:lnTo>
                      <a:pt x="30" y="2"/>
                    </a:lnTo>
                    <a:lnTo>
                      <a:pt x="29" y="2"/>
                    </a:lnTo>
                    <a:lnTo>
                      <a:pt x="27" y="1"/>
                    </a:lnTo>
                    <a:lnTo>
                      <a:pt x="25" y="1"/>
                    </a:lnTo>
                    <a:lnTo>
                      <a:pt x="23" y="0"/>
                    </a:lnTo>
                    <a:lnTo>
                      <a:pt x="20" y="0"/>
                    </a:lnTo>
                    <a:lnTo>
                      <a:pt x="18" y="0"/>
                    </a:lnTo>
                    <a:lnTo>
                      <a:pt x="15" y="0"/>
                    </a:lnTo>
                    <a:lnTo>
                      <a:pt x="12" y="1"/>
                    </a:lnTo>
                    <a:lnTo>
                      <a:pt x="9" y="2"/>
                    </a:lnTo>
                    <a:lnTo>
                      <a:pt x="6" y="3"/>
                    </a:lnTo>
                    <a:lnTo>
                      <a:pt x="3" y="5"/>
                    </a:lnTo>
                    <a:lnTo>
                      <a:pt x="0" y="8"/>
                    </a:lnTo>
                    <a:lnTo>
                      <a:pt x="0" y="161"/>
                    </a:lnTo>
                    <a:lnTo>
                      <a:pt x="1" y="161"/>
                    </a:lnTo>
                    <a:lnTo>
                      <a:pt x="2" y="161"/>
                    </a:lnTo>
                    <a:lnTo>
                      <a:pt x="3" y="161"/>
                    </a:lnTo>
                    <a:lnTo>
                      <a:pt x="5" y="160"/>
                    </a:lnTo>
                    <a:lnTo>
                      <a:pt x="6" y="160"/>
                    </a:lnTo>
                    <a:lnTo>
                      <a:pt x="9" y="160"/>
                    </a:lnTo>
                    <a:lnTo>
                      <a:pt x="11" y="159"/>
                    </a:lnTo>
                    <a:lnTo>
                      <a:pt x="13" y="158"/>
                    </a:lnTo>
                    <a:lnTo>
                      <a:pt x="16" y="157"/>
                    </a:lnTo>
                    <a:lnTo>
                      <a:pt x="19" y="156"/>
                    </a:lnTo>
                    <a:lnTo>
                      <a:pt x="22" y="154"/>
                    </a:lnTo>
                    <a:lnTo>
                      <a:pt x="24" y="152"/>
                    </a:lnTo>
                    <a:lnTo>
                      <a:pt x="27" y="151"/>
                    </a:lnTo>
                    <a:lnTo>
                      <a:pt x="30" y="148"/>
                    </a:lnTo>
                    <a:lnTo>
                      <a:pt x="33" y="146"/>
                    </a:lnTo>
                    <a:lnTo>
                      <a:pt x="3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4" name="Freeform 67"/>
              <p:cNvSpPr>
                <a:spLocks/>
              </p:cNvSpPr>
              <p:nvPr/>
            </p:nvSpPr>
            <p:spPr bwMode="auto">
              <a:xfrm>
                <a:off x="3186" y="1789"/>
                <a:ext cx="29" cy="137"/>
              </a:xfrm>
              <a:custGeom>
                <a:avLst/>
                <a:gdLst>
                  <a:gd name="T0" fmla="*/ 28 w 29"/>
                  <a:gd name="T1" fmla="*/ 3 h 137"/>
                  <a:gd name="T2" fmla="*/ 28 w 29"/>
                  <a:gd name="T3" fmla="*/ 3 h 137"/>
                  <a:gd name="T4" fmla="*/ 27 w 29"/>
                  <a:gd name="T5" fmla="*/ 3 h 137"/>
                  <a:gd name="T6" fmla="*/ 27 w 29"/>
                  <a:gd name="T7" fmla="*/ 2 h 137"/>
                  <a:gd name="T8" fmla="*/ 26 w 29"/>
                  <a:gd name="T9" fmla="*/ 2 h 137"/>
                  <a:gd name="T10" fmla="*/ 24 w 29"/>
                  <a:gd name="T11" fmla="*/ 1 h 137"/>
                  <a:gd name="T12" fmla="*/ 23 w 29"/>
                  <a:gd name="T13" fmla="*/ 1 h 137"/>
                  <a:gd name="T14" fmla="*/ 21 w 29"/>
                  <a:gd name="T15" fmla="*/ 1 h 137"/>
                  <a:gd name="T16" fmla="*/ 19 w 29"/>
                  <a:gd name="T17" fmla="*/ 0 h 137"/>
                  <a:gd name="T18" fmla="*/ 17 w 29"/>
                  <a:gd name="T19" fmla="*/ 0 h 137"/>
                  <a:gd name="T20" fmla="*/ 15 w 29"/>
                  <a:gd name="T21" fmla="*/ 0 h 137"/>
                  <a:gd name="T22" fmla="*/ 13 w 29"/>
                  <a:gd name="T23" fmla="*/ 0 h 137"/>
                  <a:gd name="T24" fmla="*/ 10 w 29"/>
                  <a:gd name="T25" fmla="*/ 1 h 137"/>
                  <a:gd name="T26" fmla="*/ 8 w 29"/>
                  <a:gd name="T27" fmla="*/ 2 h 137"/>
                  <a:gd name="T28" fmla="*/ 5 w 29"/>
                  <a:gd name="T29" fmla="*/ 3 h 137"/>
                  <a:gd name="T30" fmla="*/ 3 w 29"/>
                  <a:gd name="T31" fmla="*/ 4 h 137"/>
                  <a:gd name="T32" fmla="*/ 0 w 29"/>
                  <a:gd name="T33" fmla="*/ 6 h 137"/>
                  <a:gd name="T34" fmla="*/ 0 w 29"/>
                  <a:gd name="T35" fmla="*/ 136 h 137"/>
                  <a:gd name="T36" fmla="*/ 0 w 29"/>
                  <a:gd name="T37" fmla="*/ 136 h 137"/>
                  <a:gd name="T38" fmla="*/ 1 w 29"/>
                  <a:gd name="T39" fmla="*/ 136 h 137"/>
                  <a:gd name="T40" fmla="*/ 2 w 29"/>
                  <a:gd name="T41" fmla="*/ 136 h 137"/>
                  <a:gd name="T42" fmla="*/ 3 w 29"/>
                  <a:gd name="T43" fmla="*/ 136 h 137"/>
                  <a:gd name="T44" fmla="*/ 4 w 29"/>
                  <a:gd name="T45" fmla="*/ 136 h 137"/>
                  <a:gd name="T46" fmla="*/ 6 w 29"/>
                  <a:gd name="T47" fmla="*/ 135 h 137"/>
                  <a:gd name="T48" fmla="*/ 7 w 29"/>
                  <a:gd name="T49" fmla="*/ 135 h 137"/>
                  <a:gd name="T50" fmla="*/ 9 w 29"/>
                  <a:gd name="T51" fmla="*/ 134 h 137"/>
                  <a:gd name="T52" fmla="*/ 11 w 29"/>
                  <a:gd name="T53" fmla="*/ 133 h 137"/>
                  <a:gd name="T54" fmla="*/ 14 w 29"/>
                  <a:gd name="T55" fmla="*/ 132 h 137"/>
                  <a:gd name="T56" fmla="*/ 16 w 29"/>
                  <a:gd name="T57" fmla="*/ 131 h 137"/>
                  <a:gd name="T58" fmla="*/ 18 w 29"/>
                  <a:gd name="T59" fmla="*/ 130 h 137"/>
                  <a:gd name="T60" fmla="*/ 21 w 29"/>
                  <a:gd name="T61" fmla="*/ 129 h 137"/>
                  <a:gd name="T62" fmla="*/ 23 w 29"/>
                  <a:gd name="T63" fmla="*/ 127 h 137"/>
                  <a:gd name="T64" fmla="*/ 26 w 29"/>
                  <a:gd name="T65" fmla="*/ 125 h 137"/>
                  <a:gd name="T66" fmla="*/ 28 w 29"/>
                  <a:gd name="T67" fmla="*/ 123 h 137"/>
                  <a:gd name="T68" fmla="*/ 28 w 29"/>
                  <a:gd name="T69" fmla="*/ 3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
                  <a:gd name="T106" fmla="*/ 0 h 137"/>
                  <a:gd name="T107" fmla="*/ 29 w 29"/>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 h="137">
                    <a:moveTo>
                      <a:pt x="28" y="3"/>
                    </a:moveTo>
                    <a:lnTo>
                      <a:pt x="28" y="3"/>
                    </a:lnTo>
                    <a:lnTo>
                      <a:pt x="27" y="3"/>
                    </a:lnTo>
                    <a:lnTo>
                      <a:pt x="27" y="2"/>
                    </a:lnTo>
                    <a:lnTo>
                      <a:pt x="26" y="2"/>
                    </a:lnTo>
                    <a:lnTo>
                      <a:pt x="24" y="1"/>
                    </a:lnTo>
                    <a:lnTo>
                      <a:pt x="23" y="1"/>
                    </a:lnTo>
                    <a:lnTo>
                      <a:pt x="21" y="1"/>
                    </a:lnTo>
                    <a:lnTo>
                      <a:pt x="19" y="0"/>
                    </a:lnTo>
                    <a:lnTo>
                      <a:pt x="17" y="0"/>
                    </a:lnTo>
                    <a:lnTo>
                      <a:pt x="15" y="0"/>
                    </a:lnTo>
                    <a:lnTo>
                      <a:pt x="13" y="0"/>
                    </a:lnTo>
                    <a:lnTo>
                      <a:pt x="10" y="1"/>
                    </a:lnTo>
                    <a:lnTo>
                      <a:pt x="8" y="2"/>
                    </a:lnTo>
                    <a:lnTo>
                      <a:pt x="5" y="3"/>
                    </a:lnTo>
                    <a:lnTo>
                      <a:pt x="3" y="4"/>
                    </a:lnTo>
                    <a:lnTo>
                      <a:pt x="0" y="6"/>
                    </a:lnTo>
                    <a:lnTo>
                      <a:pt x="0" y="136"/>
                    </a:lnTo>
                    <a:lnTo>
                      <a:pt x="1" y="136"/>
                    </a:lnTo>
                    <a:lnTo>
                      <a:pt x="2" y="136"/>
                    </a:lnTo>
                    <a:lnTo>
                      <a:pt x="3" y="136"/>
                    </a:lnTo>
                    <a:lnTo>
                      <a:pt x="4" y="136"/>
                    </a:lnTo>
                    <a:lnTo>
                      <a:pt x="6" y="135"/>
                    </a:lnTo>
                    <a:lnTo>
                      <a:pt x="7" y="135"/>
                    </a:lnTo>
                    <a:lnTo>
                      <a:pt x="9" y="134"/>
                    </a:lnTo>
                    <a:lnTo>
                      <a:pt x="11" y="133"/>
                    </a:lnTo>
                    <a:lnTo>
                      <a:pt x="14" y="132"/>
                    </a:lnTo>
                    <a:lnTo>
                      <a:pt x="16" y="131"/>
                    </a:lnTo>
                    <a:lnTo>
                      <a:pt x="18" y="130"/>
                    </a:lnTo>
                    <a:lnTo>
                      <a:pt x="21" y="129"/>
                    </a:lnTo>
                    <a:lnTo>
                      <a:pt x="23" y="127"/>
                    </a:lnTo>
                    <a:lnTo>
                      <a:pt x="26" y="125"/>
                    </a:lnTo>
                    <a:lnTo>
                      <a:pt x="28" y="123"/>
                    </a:lnTo>
                    <a:lnTo>
                      <a:pt x="28"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5" name="Freeform 68"/>
              <p:cNvSpPr>
                <a:spLocks/>
              </p:cNvSpPr>
              <p:nvPr/>
            </p:nvSpPr>
            <p:spPr bwMode="auto">
              <a:xfrm>
                <a:off x="3187" y="1791"/>
                <a:ext cx="25" cy="111"/>
              </a:xfrm>
              <a:custGeom>
                <a:avLst/>
                <a:gdLst>
                  <a:gd name="T0" fmla="*/ 24 w 25"/>
                  <a:gd name="T1" fmla="*/ 3 h 111"/>
                  <a:gd name="T2" fmla="*/ 24 w 25"/>
                  <a:gd name="T3" fmla="*/ 3 h 111"/>
                  <a:gd name="T4" fmla="*/ 23 w 25"/>
                  <a:gd name="T5" fmla="*/ 2 h 111"/>
                  <a:gd name="T6" fmla="*/ 23 w 25"/>
                  <a:gd name="T7" fmla="*/ 2 h 111"/>
                  <a:gd name="T8" fmla="*/ 22 w 25"/>
                  <a:gd name="T9" fmla="*/ 2 h 111"/>
                  <a:gd name="T10" fmla="*/ 21 w 25"/>
                  <a:gd name="T11" fmla="*/ 1 h 111"/>
                  <a:gd name="T12" fmla="*/ 20 w 25"/>
                  <a:gd name="T13" fmla="*/ 1 h 111"/>
                  <a:gd name="T14" fmla="*/ 18 w 25"/>
                  <a:gd name="T15" fmla="*/ 0 h 111"/>
                  <a:gd name="T16" fmla="*/ 17 w 25"/>
                  <a:gd name="T17" fmla="*/ 0 h 111"/>
                  <a:gd name="T18" fmla="*/ 15 w 25"/>
                  <a:gd name="T19" fmla="*/ 0 h 111"/>
                  <a:gd name="T20" fmla="*/ 13 w 25"/>
                  <a:gd name="T21" fmla="*/ 0 h 111"/>
                  <a:gd name="T22" fmla="*/ 11 w 25"/>
                  <a:gd name="T23" fmla="*/ 0 h 111"/>
                  <a:gd name="T24" fmla="*/ 9 w 25"/>
                  <a:gd name="T25" fmla="*/ 0 h 111"/>
                  <a:gd name="T26" fmla="*/ 7 w 25"/>
                  <a:gd name="T27" fmla="*/ 1 h 111"/>
                  <a:gd name="T28" fmla="*/ 4 w 25"/>
                  <a:gd name="T29" fmla="*/ 2 h 111"/>
                  <a:gd name="T30" fmla="*/ 2 w 25"/>
                  <a:gd name="T31" fmla="*/ 4 h 111"/>
                  <a:gd name="T32" fmla="*/ 0 w 25"/>
                  <a:gd name="T33" fmla="*/ 5 h 111"/>
                  <a:gd name="T34" fmla="*/ 0 w 25"/>
                  <a:gd name="T35" fmla="*/ 110 h 111"/>
                  <a:gd name="T36" fmla="*/ 0 w 25"/>
                  <a:gd name="T37" fmla="*/ 110 h 111"/>
                  <a:gd name="T38" fmla="*/ 1 w 25"/>
                  <a:gd name="T39" fmla="*/ 110 h 111"/>
                  <a:gd name="T40" fmla="*/ 1 w 25"/>
                  <a:gd name="T41" fmla="*/ 110 h 111"/>
                  <a:gd name="T42" fmla="*/ 2 w 25"/>
                  <a:gd name="T43" fmla="*/ 110 h 111"/>
                  <a:gd name="T44" fmla="*/ 3 w 25"/>
                  <a:gd name="T45" fmla="*/ 110 h 111"/>
                  <a:gd name="T46" fmla="*/ 5 w 25"/>
                  <a:gd name="T47" fmla="*/ 109 h 111"/>
                  <a:gd name="T48" fmla="*/ 6 w 25"/>
                  <a:gd name="T49" fmla="*/ 109 h 111"/>
                  <a:gd name="T50" fmla="*/ 8 w 25"/>
                  <a:gd name="T51" fmla="*/ 109 h 111"/>
                  <a:gd name="T52" fmla="*/ 10 w 25"/>
                  <a:gd name="T53" fmla="*/ 108 h 111"/>
                  <a:gd name="T54" fmla="*/ 12 w 25"/>
                  <a:gd name="T55" fmla="*/ 107 h 111"/>
                  <a:gd name="T56" fmla="*/ 14 w 25"/>
                  <a:gd name="T57" fmla="*/ 106 h 111"/>
                  <a:gd name="T58" fmla="*/ 16 w 25"/>
                  <a:gd name="T59" fmla="*/ 105 h 111"/>
                  <a:gd name="T60" fmla="*/ 18 w 25"/>
                  <a:gd name="T61" fmla="*/ 104 h 111"/>
                  <a:gd name="T62" fmla="*/ 20 w 25"/>
                  <a:gd name="T63" fmla="*/ 103 h 111"/>
                  <a:gd name="T64" fmla="*/ 22 w 25"/>
                  <a:gd name="T65" fmla="*/ 101 h 111"/>
                  <a:gd name="T66" fmla="*/ 24 w 25"/>
                  <a:gd name="T67" fmla="*/ 99 h 111"/>
                  <a:gd name="T68" fmla="*/ 24 w 25"/>
                  <a:gd name="T69" fmla="*/ 3 h 1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111"/>
                  <a:gd name="T107" fmla="*/ 25 w 25"/>
                  <a:gd name="T108" fmla="*/ 111 h 1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111">
                    <a:moveTo>
                      <a:pt x="24" y="3"/>
                    </a:moveTo>
                    <a:lnTo>
                      <a:pt x="24" y="3"/>
                    </a:lnTo>
                    <a:lnTo>
                      <a:pt x="23" y="2"/>
                    </a:lnTo>
                    <a:lnTo>
                      <a:pt x="22" y="2"/>
                    </a:lnTo>
                    <a:lnTo>
                      <a:pt x="21" y="1"/>
                    </a:lnTo>
                    <a:lnTo>
                      <a:pt x="20" y="1"/>
                    </a:lnTo>
                    <a:lnTo>
                      <a:pt x="18" y="0"/>
                    </a:lnTo>
                    <a:lnTo>
                      <a:pt x="17" y="0"/>
                    </a:lnTo>
                    <a:lnTo>
                      <a:pt x="15" y="0"/>
                    </a:lnTo>
                    <a:lnTo>
                      <a:pt x="13" y="0"/>
                    </a:lnTo>
                    <a:lnTo>
                      <a:pt x="11" y="0"/>
                    </a:lnTo>
                    <a:lnTo>
                      <a:pt x="9" y="0"/>
                    </a:lnTo>
                    <a:lnTo>
                      <a:pt x="7" y="1"/>
                    </a:lnTo>
                    <a:lnTo>
                      <a:pt x="4" y="2"/>
                    </a:lnTo>
                    <a:lnTo>
                      <a:pt x="2" y="4"/>
                    </a:lnTo>
                    <a:lnTo>
                      <a:pt x="0" y="5"/>
                    </a:lnTo>
                    <a:lnTo>
                      <a:pt x="0" y="110"/>
                    </a:lnTo>
                    <a:lnTo>
                      <a:pt x="1" y="110"/>
                    </a:lnTo>
                    <a:lnTo>
                      <a:pt x="2" y="110"/>
                    </a:lnTo>
                    <a:lnTo>
                      <a:pt x="3" y="110"/>
                    </a:lnTo>
                    <a:lnTo>
                      <a:pt x="5" y="109"/>
                    </a:lnTo>
                    <a:lnTo>
                      <a:pt x="6" y="109"/>
                    </a:lnTo>
                    <a:lnTo>
                      <a:pt x="8" y="109"/>
                    </a:lnTo>
                    <a:lnTo>
                      <a:pt x="10" y="108"/>
                    </a:lnTo>
                    <a:lnTo>
                      <a:pt x="12" y="107"/>
                    </a:lnTo>
                    <a:lnTo>
                      <a:pt x="14" y="106"/>
                    </a:lnTo>
                    <a:lnTo>
                      <a:pt x="16" y="105"/>
                    </a:lnTo>
                    <a:lnTo>
                      <a:pt x="18" y="104"/>
                    </a:lnTo>
                    <a:lnTo>
                      <a:pt x="20" y="103"/>
                    </a:lnTo>
                    <a:lnTo>
                      <a:pt x="22" y="101"/>
                    </a:lnTo>
                    <a:lnTo>
                      <a:pt x="24" y="99"/>
                    </a:lnTo>
                    <a:lnTo>
                      <a:pt x="24"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6" name="Freeform 69"/>
              <p:cNvSpPr>
                <a:spLocks/>
              </p:cNvSpPr>
              <p:nvPr/>
            </p:nvSpPr>
            <p:spPr bwMode="auto">
              <a:xfrm>
                <a:off x="3187" y="1792"/>
                <a:ext cx="21" cy="86"/>
              </a:xfrm>
              <a:custGeom>
                <a:avLst/>
                <a:gdLst>
                  <a:gd name="T0" fmla="*/ 20 w 21"/>
                  <a:gd name="T1" fmla="*/ 2 h 86"/>
                  <a:gd name="T2" fmla="*/ 20 w 21"/>
                  <a:gd name="T3" fmla="*/ 2 h 86"/>
                  <a:gd name="T4" fmla="*/ 18 w 21"/>
                  <a:gd name="T5" fmla="*/ 1 h 86"/>
                  <a:gd name="T6" fmla="*/ 16 w 21"/>
                  <a:gd name="T7" fmla="*/ 1 h 86"/>
                  <a:gd name="T8" fmla="*/ 14 w 21"/>
                  <a:gd name="T9" fmla="*/ 0 h 86"/>
                  <a:gd name="T10" fmla="*/ 11 w 21"/>
                  <a:gd name="T11" fmla="*/ 0 h 86"/>
                  <a:gd name="T12" fmla="*/ 7 w 21"/>
                  <a:gd name="T13" fmla="*/ 0 h 86"/>
                  <a:gd name="T14" fmla="*/ 4 w 21"/>
                  <a:gd name="T15" fmla="*/ 2 h 86"/>
                  <a:gd name="T16" fmla="*/ 0 w 21"/>
                  <a:gd name="T17" fmla="*/ 4 h 86"/>
                  <a:gd name="T18" fmla="*/ 0 w 21"/>
                  <a:gd name="T19" fmla="*/ 85 h 86"/>
                  <a:gd name="T20" fmla="*/ 0 w 21"/>
                  <a:gd name="T21" fmla="*/ 85 h 86"/>
                  <a:gd name="T22" fmla="*/ 2 w 21"/>
                  <a:gd name="T23" fmla="*/ 85 h 86"/>
                  <a:gd name="T24" fmla="*/ 4 w 21"/>
                  <a:gd name="T25" fmla="*/ 84 h 86"/>
                  <a:gd name="T26" fmla="*/ 7 w 21"/>
                  <a:gd name="T27" fmla="*/ 84 h 86"/>
                  <a:gd name="T28" fmla="*/ 10 w 21"/>
                  <a:gd name="T29" fmla="*/ 82 h 86"/>
                  <a:gd name="T30" fmla="*/ 13 w 21"/>
                  <a:gd name="T31" fmla="*/ 81 h 86"/>
                  <a:gd name="T32" fmla="*/ 17 w 21"/>
                  <a:gd name="T33" fmla="*/ 79 h 86"/>
                  <a:gd name="T34" fmla="*/ 20 w 21"/>
                  <a:gd name="T35" fmla="*/ 76 h 86"/>
                  <a:gd name="T36" fmla="*/ 20 w 21"/>
                  <a:gd name="T37" fmla="*/ 2 h 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86"/>
                  <a:gd name="T59" fmla="*/ 21 w 21"/>
                  <a:gd name="T60" fmla="*/ 86 h 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86">
                    <a:moveTo>
                      <a:pt x="20" y="2"/>
                    </a:moveTo>
                    <a:lnTo>
                      <a:pt x="20" y="2"/>
                    </a:lnTo>
                    <a:lnTo>
                      <a:pt x="18" y="1"/>
                    </a:lnTo>
                    <a:lnTo>
                      <a:pt x="16" y="1"/>
                    </a:lnTo>
                    <a:lnTo>
                      <a:pt x="14" y="0"/>
                    </a:lnTo>
                    <a:lnTo>
                      <a:pt x="11" y="0"/>
                    </a:lnTo>
                    <a:lnTo>
                      <a:pt x="7" y="0"/>
                    </a:lnTo>
                    <a:lnTo>
                      <a:pt x="4" y="2"/>
                    </a:lnTo>
                    <a:lnTo>
                      <a:pt x="0" y="4"/>
                    </a:lnTo>
                    <a:lnTo>
                      <a:pt x="0" y="85"/>
                    </a:lnTo>
                    <a:lnTo>
                      <a:pt x="2" y="85"/>
                    </a:lnTo>
                    <a:lnTo>
                      <a:pt x="4" y="84"/>
                    </a:lnTo>
                    <a:lnTo>
                      <a:pt x="7" y="84"/>
                    </a:lnTo>
                    <a:lnTo>
                      <a:pt x="10" y="82"/>
                    </a:lnTo>
                    <a:lnTo>
                      <a:pt x="13" y="81"/>
                    </a:lnTo>
                    <a:lnTo>
                      <a:pt x="17" y="79"/>
                    </a:lnTo>
                    <a:lnTo>
                      <a:pt x="20" y="76"/>
                    </a:lnTo>
                    <a:lnTo>
                      <a:pt x="20"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7" name="Freeform 70"/>
              <p:cNvSpPr>
                <a:spLocks/>
              </p:cNvSpPr>
              <p:nvPr/>
            </p:nvSpPr>
            <p:spPr bwMode="auto">
              <a:xfrm>
                <a:off x="3188" y="1793"/>
                <a:ext cx="16" cy="61"/>
              </a:xfrm>
              <a:custGeom>
                <a:avLst/>
                <a:gdLst>
                  <a:gd name="T0" fmla="*/ 15 w 16"/>
                  <a:gd name="T1" fmla="*/ 2 h 61"/>
                  <a:gd name="T2" fmla="*/ 15 w 16"/>
                  <a:gd name="T3" fmla="*/ 1 h 61"/>
                  <a:gd name="T4" fmla="*/ 14 w 16"/>
                  <a:gd name="T5" fmla="*/ 1 h 61"/>
                  <a:gd name="T6" fmla="*/ 12 w 16"/>
                  <a:gd name="T7" fmla="*/ 0 h 61"/>
                  <a:gd name="T8" fmla="*/ 10 w 16"/>
                  <a:gd name="T9" fmla="*/ 0 h 61"/>
                  <a:gd name="T10" fmla="*/ 8 w 16"/>
                  <a:gd name="T11" fmla="*/ 0 h 61"/>
                  <a:gd name="T12" fmla="*/ 5 w 16"/>
                  <a:gd name="T13" fmla="*/ 0 h 61"/>
                  <a:gd name="T14" fmla="*/ 3 w 16"/>
                  <a:gd name="T15" fmla="*/ 1 h 61"/>
                  <a:gd name="T16" fmla="*/ 0 w 16"/>
                  <a:gd name="T17" fmla="*/ 3 h 61"/>
                  <a:gd name="T18" fmla="*/ 0 w 16"/>
                  <a:gd name="T19" fmla="*/ 60 h 61"/>
                  <a:gd name="T20" fmla="*/ 0 w 16"/>
                  <a:gd name="T21" fmla="*/ 60 h 61"/>
                  <a:gd name="T22" fmla="*/ 1 w 16"/>
                  <a:gd name="T23" fmla="*/ 60 h 61"/>
                  <a:gd name="T24" fmla="*/ 3 w 16"/>
                  <a:gd name="T25" fmla="*/ 59 h 61"/>
                  <a:gd name="T26" fmla="*/ 5 w 16"/>
                  <a:gd name="T27" fmla="*/ 59 h 61"/>
                  <a:gd name="T28" fmla="*/ 7 w 16"/>
                  <a:gd name="T29" fmla="*/ 58 h 61"/>
                  <a:gd name="T30" fmla="*/ 10 w 16"/>
                  <a:gd name="T31" fmla="*/ 57 h 61"/>
                  <a:gd name="T32" fmla="*/ 12 w 16"/>
                  <a:gd name="T33" fmla="*/ 55 h 61"/>
                  <a:gd name="T34" fmla="*/ 15 w 16"/>
                  <a:gd name="T35" fmla="*/ 53 h 61"/>
                  <a:gd name="T36" fmla="*/ 15 w 16"/>
                  <a:gd name="T37" fmla="*/ 2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
                  <a:gd name="T58" fmla="*/ 0 h 61"/>
                  <a:gd name="T59" fmla="*/ 16 w 16"/>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 h="61">
                    <a:moveTo>
                      <a:pt x="15" y="2"/>
                    </a:moveTo>
                    <a:lnTo>
                      <a:pt x="15" y="1"/>
                    </a:lnTo>
                    <a:lnTo>
                      <a:pt x="14" y="1"/>
                    </a:lnTo>
                    <a:lnTo>
                      <a:pt x="12" y="0"/>
                    </a:lnTo>
                    <a:lnTo>
                      <a:pt x="10" y="0"/>
                    </a:lnTo>
                    <a:lnTo>
                      <a:pt x="8" y="0"/>
                    </a:lnTo>
                    <a:lnTo>
                      <a:pt x="5" y="0"/>
                    </a:lnTo>
                    <a:lnTo>
                      <a:pt x="3" y="1"/>
                    </a:lnTo>
                    <a:lnTo>
                      <a:pt x="0" y="3"/>
                    </a:lnTo>
                    <a:lnTo>
                      <a:pt x="0" y="60"/>
                    </a:lnTo>
                    <a:lnTo>
                      <a:pt x="1" y="60"/>
                    </a:lnTo>
                    <a:lnTo>
                      <a:pt x="3" y="59"/>
                    </a:lnTo>
                    <a:lnTo>
                      <a:pt x="5" y="59"/>
                    </a:lnTo>
                    <a:lnTo>
                      <a:pt x="7" y="58"/>
                    </a:lnTo>
                    <a:lnTo>
                      <a:pt x="10" y="57"/>
                    </a:lnTo>
                    <a:lnTo>
                      <a:pt x="12" y="55"/>
                    </a:lnTo>
                    <a:lnTo>
                      <a:pt x="15" y="53"/>
                    </a:lnTo>
                    <a:lnTo>
                      <a:pt x="1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8" name="Freeform 71"/>
              <p:cNvSpPr>
                <a:spLocks/>
              </p:cNvSpPr>
              <p:nvPr/>
            </p:nvSpPr>
            <p:spPr bwMode="auto">
              <a:xfrm>
                <a:off x="3189" y="1795"/>
                <a:ext cx="11" cy="35"/>
              </a:xfrm>
              <a:custGeom>
                <a:avLst/>
                <a:gdLst>
                  <a:gd name="T0" fmla="*/ 10 w 11"/>
                  <a:gd name="T1" fmla="*/ 1 h 35"/>
                  <a:gd name="T2" fmla="*/ 10 w 11"/>
                  <a:gd name="T3" fmla="*/ 1 h 35"/>
                  <a:gd name="T4" fmla="*/ 9 w 11"/>
                  <a:gd name="T5" fmla="*/ 1 h 35"/>
                  <a:gd name="T6" fmla="*/ 8 w 11"/>
                  <a:gd name="T7" fmla="*/ 0 h 35"/>
                  <a:gd name="T8" fmla="*/ 7 w 11"/>
                  <a:gd name="T9" fmla="*/ 0 h 35"/>
                  <a:gd name="T10" fmla="*/ 5 w 11"/>
                  <a:gd name="T11" fmla="*/ 0 h 35"/>
                  <a:gd name="T12" fmla="*/ 4 w 11"/>
                  <a:gd name="T13" fmla="*/ 0 h 35"/>
                  <a:gd name="T14" fmla="*/ 2 w 11"/>
                  <a:gd name="T15" fmla="*/ 1 h 35"/>
                  <a:gd name="T16" fmla="*/ 0 w 11"/>
                  <a:gd name="T17" fmla="*/ 2 h 35"/>
                  <a:gd name="T18" fmla="*/ 0 w 11"/>
                  <a:gd name="T19" fmla="*/ 34 h 35"/>
                  <a:gd name="T20" fmla="*/ 0 w 11"/>
                  <a:gd name="T21" fmla="*/ 34 h 35"/>
                  <a:gd name="T22" fmla="*/ 1 w 11"/>
                  <a:gd name="T23" fmla="*/ 34 h 35"/>
                  <a:gd name="T24" fmla="*/ 2 w 11"/>
                  <a:gd name="T25" fmla="*/ 34 h 35"/>
                  <a:gd name="T26" fmla="*/ 3 w 11"/>
                  <a:gd name="T27" fmla="*/ 33 h 35"/>
                  <a:gd name="T28" fmla="*/ 5 w 11"/>
                  <a:gd name="T29" fmla="*/ 33 h 35"/>
                  <a:gd name="T30" fmla="*/ 7 w 11"/>
                  <a:gd name="T31" fmla="*/ 32 h 35"/>
                  <a:gd name="T32" fmla="*/ 8 w 11"/>
                  <a:gd name="T33" fmla="*/ 31 h 35"/>
                  <a:gd name="T34" fmla="*/ 10 w 11"/>
                  <a:gd name="T35" fmla="*/ 29 h 35"/>
                  <a:gd name="T36" fmla="*/ 10 w 11"/>
                  <a:gd name="T37" fmla="*/ 1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35"/>
                  <a:gd name="T59" fmla="*/ 11 w 11"/>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35">
                    <a:moveTo>
                      <a:pt x="10" y="1"/>
                    </a:moveTo>
                    <a:lnTo>
                      <a:pt x="10" y="1"/>
                    </a:lnTo>
                    <a:lnTo>
                      <a:pt x="9" y="1"/>
                    </a:lnTo>
                    <a:lnTo>
                      <a:pt x="8" y="0"/>
                    </a:lnTo>
                    <a:lnTo>
                      <a:pt x="7" y="0"/>
                    </a:lnTo>
                    <a:lnTo>
                      <a:pt x="5" y="0"/>
                    </a:lnTo>
                    <a:lnTo>
                      <a:pt x="4" y="0"/>
                    </a:lnTo>
                    <a:lnTo>
                      <a:pt x="2" y="1"/>
                    </a:lnTo>
                    <a:lnTo>
                      <a:pt x="0" y="2"/>
                    </a:lnTo>
                    <a:lnTo>
                      <a:pt x="0" y="34"/>
                    </a:lnTo>
                    <a:lnTo>
                      <a:pt x="1" y="34"/>
                    </a:lnTo>
                    <a:lnTo>
                      <a:pt x="2" y="34"/>
                    </a:lnTo>
                    <a:lnTo>
                      <a:pt x="3" y="33"/>
                    </a:lnTo>
                    <a:lnTo>
                      <a:pt x="5" y="33"/>
                    </a:lnTo>
                    <a:lnTo>
                      <a:pt x="7" y="32"/>
                    </a:lnTo>
                    <a:lnTo>
                      <a:pt x="8" y="31"/>
                    </a:lnTo>
                    <a:lnTo>
                      <a:pt x="10" y="29"/>
                    </a:lnTo>
                    <a:lnTo>
                      <a:pt x="10"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89" name="Freeform 72"/>
              <p:cNvSpPr>
                <a:spLocks/>
              </p:cNvSpPr>
              <p:nvPr/>
            </p:nvSpPr>
            <p:spPr bwMode="auto">
              <a:xfrm>
                <a:off x="3310" y="1894"/>
                <a:ext cx="16" cy="19"/>
              </a:xfrm>
              <a:custGeom>
                <a:avLst/>
                <a:gdLst>
                  <a:gd name="T0" fmla="*/ 8 w 16"/>
                  <a:gd name="T1" fmla="*/ 18 h 19"/>
                  <a:gd name="T2" fmla="*/ 9 w 16"/>
                  <a:gd name="T3" fmla="*/ 18 h 19"/>
                  <a:gd name="T4" fmla="*/ 10 w 16"/>
                  <a:gd name="T5" fmla="*/ 17 h 19"/>
                  <a:gd name="T6" fmla="*/ 12 w 16"/>
                  <a:gd name="T7" fmla="*/ 16 h 19"/>
                  <a:gd name="T8" fmla="*/ 13 w 16"/>
                  <a:gd name="T9" fmla="*/ 15 h 19"/>
                  <a:gd name="T10" fmla="*/ 14 w 16"/>
                  <a:gd name="T11" fmla="*/ 14 h 19"/>
                  <a:gd name="T12" fmla="*/ 14 w 16"/>
                  <a:gd name="T13" fmla="*/ 12 h 19"/>
                  <a:gd name="T14" fmla="*/ 15 w 16"/>
                  <a:gd name="T15" fmla="*/ 11 h 19"/>
                  <a:gd name="T16" fmla="*/ 15 w 16"/>
                  <a:gd name="T17" fmla="*/ 9 h 19"/>
                  <a:gd name="T18" fmla="*/ 15 w 16"/>
                  <a:gd name="T19" fmla="*/ 7 h 19"/>
                  <a:gd name="T20" fmla="*/ 14 w 16"/>
                  <a:gd name="T21" fmla="*/ 6 h 19"/>
                  <a:gd name="T22" fmla="*/ 14 w 16"/>
                  <a:gd name="T23" fmla="*/ 4 h 19"/>
                  <a:gd name="T24" fmla="*/ 13 w 16"/>
                  <a:gd name="T25" fmla="*/ 3 h 19"/>
                  <a:gd name="T26" fmla="*/ 12 w 16"/>
                  <a:gd name="T27" fmla="*/ 1 h 19"/>
                  <a:gd name="T28" fmla="*/ 10 w 16"/>
                  <a:gd name="T29" fmla="*/ 1 h 19"/>
                  <a:gd name="T30" fmla="*/ 9 w 16"/>
                  <a:gd name="T31" fmla="*/ 0 h 19"/>
                  <a:gd name="T32" fmla="*/ 8 w 16"/>
                  <a:gd name="T33" fmla="*/ 0 h 19"/>
                  <a:gd name="T34" fmla="*/ 6 w 16"/>
                  <a:gd name="T35" fmla="*/ 0 h 19"/>
                  <a:gd name="T36" fmla="*/ 5 w 16"/>
                  <a:gd name="T37" fmla="*/ 1 h 19"/>
                  <a:gd name="T38" fmla="*/ 3 w 16"/>
                  <a:gd name="T39" fmla="*/ 1 h 19"/>
                  <a:gd name="T40" fmla="*/ 2 w 16"/>
                  <a:gd name="T41" fmla="*/ 3 h 19"/>
                  <a:gd name="T42" fmla="*/ 1 w 16"/>
                  <a:gd name="T43" fmla="*/ 4 h 19"/>
                  <a:gd name="T44" fmla="*/ 1 w 16"/>
                  <a:gd name="T45" fmla="*/ 6 h 19"/>
                  <a:gd name="T46" fmla="*/ 0 w 16"/>
                  <a:gd name="T47" fmla="*/ 7 h 19"/>
                  <a:gd name="T48" fmla="*/ 0 w 16"/>
                  <a:gd name="T49" fmla="*/ 9 h 19"/>
                  <a:gd name="T50" fmla="*/ 0 w 16"/>
                  <a:gd name="T51" fmla="*/ 11 h 19"/>
                  <a:gd name="T52" fmla="*/ 1 w 16"/>
                  <a:gd name="T53" fmla="*/ 12 h 19"/>
                  <a:gd name="T54" fmla="*/ 1 w 16"/>
                  <a:gd name="T55" fmla="*/ 14 h 19"/>
                  <a:gd name="T56" fmla="*/ 2 w 16"/>
                  <a:gd name="T57" fmla="*/ 15 h 19"/>
                  <a:gd name="T58" fmla="*/ 3 w 16"/>
                  <a:gd name="T59" fmla="*/ 16 h 19"/>
                  <a:gd name="T60" fmla="*/ 5 w 16"/>
                  <a:gd name="T61" fmla="*/ 17 h 19"/>
                  <a:gd name="T62" fmla="*/ 6 w 16"/>
                  <a:gd name="T63" fmla="*/ 18 h 19"/>
                  <a:gd name="T64" fmla="*/ 8 w 16"/>
                  <a:gd name="T65" fmla="*/ 18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
                  <a:gd name="T100" fmla="*/ 0 h 19"/>
                  <a:gd name="T101" fmla="*/ 16 w 16"/>
                  <a:gd name="T102" fmla="*/ 19 h 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 h="19">
                    <a:moveTo>
                      <a:pt x="8" y="18"/>
                    </a:moveTo>
                    <a:lnTo>
                      <a:pt x="9" y="18"/>
                    </a:lnTo>
                    <a:lnTo>
                      <a:pt x="10" y="17"/>
                    </a:lnTo>
                    <a:lnTo>
                      <a:pt x="12" y="16"/>
                    </a:lnTo>
                    <a:lnTo>
                      <a:pt x="13" y="15"/>
                    </a:lnTo>
                    <a:lnTo>
                      <a:pt x="14" y="14"/>
                    </a:lnTo>
                    <a:lnTo>
                      <a:pt x="14" y="12"/>
                    </a:lnTo>
                    <a:lnTo>
                      <a:pt x="15" y="11"/>
                    </a:lnTo>
                    <a:lnTo>
                      <a:pt x="15" y="9"/>
                    </a:lnTo>
                    <a:lnTo>
                      <a:pt x="15" y="7"/>
                    </a:lnTo>
                    <a:lnTo>
                      <a:pt x="14" y="6"/>
                    </a:lnTo>
                    <a:lnTo>
                      <a:pt x="14" y="4"/>
                    </a:lnTo>
                    <a:lnTo>
                      <a:pt x="13" y="3"/>
                    </a:lnTo>
                    <a:lnTo>
                      <a:pt x="12" y="1"/>
                    </a:lnTo>
                    <a:lnTo>
                      <a:pt x="10" y="1"/>
                    </a:lnTo>
                    <a:lnTo>
                      <a:pt x="9" y="0"/>
                    </a:lnTo>
                    <a:lnTo>
                      <a:pt x="8" y="0"/>
                    </a:lnTo>
                    <a:lnTo>
                      <a:pt x="6" y="0"/>
                    </a:lnTo>
                    <a:lnTo>
                      <a:pt x="5" y="1"/>
                    </a:lnTo>
                    <a:lnTo>
                      <a:pt x="3" y="1"/>
                    </a:lnTo>
                    <a:lnTo>
                      <a:pt x="2" y="3"/>
                    </a:lnTo>
                    <a:lnTo>
                      <a:pt x="1" y="4"/>
                    </a:lnTo>
                    <a:lnTo>
                      <a:pt x="1" y="6"/>
                    </a:lnTo>
                    <a:lnTo>
                      <a:pt x="0" y="7"/>
                    </a:lnTo>
                    <a:lnTo>
                      <a:pt x="0" y="9"/>
                    </a:lnTo>
                    <a:lnTo>
                      <a:pt x="0" y="11"/>
                    </a:lnTo>
                    <a:lnTo>
                      <a:pt x="1" y="12"/>
                    </a:lnTo>
                    <a:lnTo>
                      <a:pt x="1" y="14"/>
                    </a:lnTo>
                    <a:lnTo>
                      <a:pt x="2" y="15"/>
                    </a:lnTo>
                    <a:lnTo>
                      <a:pt x="3" y="16"/>
                    </a:lnTo>
                    <a:lnTo>
                      <a:pt x="5" y="17"/>
                    </a:lnTo>
                    <a:lnTo>
                      <a:pt x="6" y="18"/>
                    </a:lnTo>
                    <a:lnTo>
                      <a:pt x="8" y="1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0" name="Freeform 73"/>
              <p:cNvSpPr>
                <a:spLocks/>
              </p:cNvSpPr>
              <p:nvPr/>
            </p:nvSpPr>
            <p:spPr bwMode="auto">
              <a:xfrm>
                <a:off x="3265" y="1895"/>
                <a:ext cx="9" cy="10"/>
              </a:xfrm>
              <a:custGeom>
                <a:avLst/>
                <a:gdLst>
                  <a:gd name="T0" fmla="*/ 4 w 9"/>
                  <a:gd name="T1" fmla="*/ 9 h 10"/>
                  <a:gd name="T2" fmla="*/ 6 w 9"/>
                  <a:gd name="T3" fmla="*/ 9 h 10"/>
                  <a:gd name="T4" fmla="*/ 7 w 9"/>
                  <a:gd name="T5" fmla="*/ 8 h 10"/>
                  <a:gd name="T6" fmla="*/ 8 w 9"/>
                  <a:gd name="T7" fmla="*/ 6 h 10"/>
                  <a:gd name="T8" fmla="*/ 8 w 9"/>
                  <a:gd name="T9" fmla="*/ 4 h 10"/>
                  <a:gd name="T10" fmla="*/ 8 w 9"/>
                  <a:gd name="T11" fmla="*/ 3 h 10"/>
                  <a:gd name="T12" fmla="*/ 7 w 9"/>
                  <a:gd name="T13" fmla="*/ 1 h 10"/>
                  <a:gd name="T14" fmla="*/ 6 w 9"/>
                  <a:gd name="T15" fmla="*/ 0 h 10"/>
                  <a:gd name="T16" fmla="*/ 4 w 9"/>
                  <a:gd name="T17" fmla="*/ 0 h 10"/>
                  <a:gd name="T18" fmla="*/ 2 w 9"/>
                  <a:gd name="T19" fmla="*/ 0 h 10"/>
                  <a:gd name="T20" fmla="*/ 1 w 9"/>
                  <a:gd name="T21" fmla="*/ 1 h 10"/>
                  <a:gd name="T22" fmla="*/ 0 w 9"/>
                  <a:gd name="T23" fmla="*/ 3 h 10"/>
                  <a:gd name="T24" fmla="*/ 0 w 9"/>
                  <a:gd name="T25" fmla="*/ 4 h 10"/>
                  <a:gd name="T26" fmla="*/ 0 w 9"/>
                  <a:gd name="T27" fmla="*/ 6 h 10"/>
                  <a:gd name="T28" fmla="*/ 1 w 9"/>
                  <a:gd name="T29" fmla="*/ 8 h 10"/>
                  <a:gd name="T30" fmla="*/ 2 w 9"/>
                  <a:gd name="T31" fmla="*/ 9 h 10"/>
                  <a:gd name="T32" fmla="*/ 4 w 9"/>
                  <a:gd name="T33" fmla="*/ 9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
                  <a:gd name="T52" fmla="*/ 0 h 10"/>
                  <a:gd name="T53" fmla="*/ 9 w 9"/>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 h="10">
                    <a:moveTo>
                      <a:pt x="4" y="9"/>
                    </a:moveTo>
                    <a:lnTo>
                      <a:pt x="6" y="9"/>
                    </a:lnTo>
                    <a:lnTo>
                      <a:pt x="7" y="8"/>
                    </a:lnTo>
                    <a:lnTo>
                      <a:pt x="8" y="6"/>
                    </a:lnTo>
                    <a:lnTo>
                      <a:pt x="8" y="4"/>
                    </a:lnTo>
                    <a:lnTo>
                      <a:pt x="8" y="3"/>
                    </a:lnTo>
                    <a:lnTo>
                      <a:pt x="7" y="1"/>
                    </a:lnTo>
                    <a:lnTo>
                      <a:pt x="6" y="0"/>
                    </a:lnTo>
                    <a:lnTo>
                      <a:pt x="4" y="0"/>
                    </a:lnTo>
                    <a:lnTo>
                      <a:pt x="2" y="0"/>
                    </a:lnTo>
                    <a:lnTo>
                      <a:pt x="1" y="1"/>
                    </a:lnTo>
                    <a:lnTo>
                      <a:pt x="0" y="3"/>
                    </a:lnTo>
                    <a:lnTo>
                      <a:pt x="0" y="4"/>
                    </a:lnTo>
                    <a:lnTo>
                      <a:pt x="0" y="6"/>
                    </a:lnTo>
                    <a:lnTo>
                      <a:pt x="1" y="8"/>
                    </a:lnTo>
                    <a:lnTo>
                      <a:pt x="2" y="9"/>
                    </a:lnTo>
                    <a:lnTo>
                      <a:pt x="4"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1" name="Freeform 74"/>
              <p:cNvSpPr>
                <a:spLocks/>
              </p:cNvSpPr>
              <p:nvPr/>
            </p:nvSpPr>
            <p:spPr bwMode="auto">
              <a:xfrm>
                <a:off x="3278" y="1895"/>
                <a:ext cx="8" cy="10"/>
              </a:xfrm>
              <a:custGeom>
                <a:avLst/>
                <a:gdLst>
                  <a:gd name="T0" fmla="*/ 4 w 8"/>
                  <a:gd name="T1" fmla="*/ 9 h 10"/>
                  <a:gd name="T2" fmla="*/ 5 w 8"/>
                  <a:gd name="T3" fmla="*/ 9 h 10"/>
                  <a:gd name="T4" fmla="*/ 6 w 8"/>
                  <a:gd name="T5" fmla="*/ 8 h 10"/>
                  <a:gd name="T6" fmla="*/ 7 w 8"/>
                  <a:gd name="T7" fmla="*/ 6 h 10"/>
                  <a:gd name="T8" fmla="*/ 7 w 8"/>
                  <a:gd name="T9" fmla="*/ 5 h 10"/>
                  <a:gd name="T10" fmla="*/ 7 w 8"/>
                  <a:gd name="T11" fmla="*/ 3 h 10"/>
                  <a:gd name="T12" fmla="*/ 6 w 8"/>
                  <a:gd name="T13" fmla="*/ 1 h 10"/>
                  <a:gd name="T14" fmla="*/ 5 w 8"/>
                  <a:gd name="T15" fmla="*/ 0 h 10"/>
                  <a:gd name="T16" fmla="*/ 4 w 8"/>
                  <a:gd name="T17" fmla="*/ 0 h 10"/>
                  <a:gd name="T18" fmla="*/ 2 w 8"/>
                  <a:gd name="T19" fmla="*/ 0 h 10"/>
                  <a:gd name="T20" fmla="*/ 1 w 8"/>
                  <a:gd name="T21" fmla="*/ 1 h 10"/>
                  <a:gd name="T22" fmla="*/ 0 w 8"/>
                  <a:gd name="T23" fmla="*/ 3 h 10"/>
                  <a:gd name="T24" fmla="*/ 0 w 8"/>
                  <a:gd name="T25" fmla="*/ 5 h 10"/>
                  <a:gd name="T26" fmla="*/ 0 w 8"/>
                  <a:gd name="T27" fmla="*/ 6 h 10"/>
                  <a:gd name="T28" fmla="*/ 1 w 8"/>
                  <a:gd name="T29" fmla="*/ 8 h 10"/>
                  <a:gd name="T30" fmla="*/ 2 w 8"/>
                  <a:gd name="T31" fmla="*/ 9 h 10"/>
                  <a:gd name="T32" fmla="*/ 4 w 8"/>
                  <a:gd name="T33" fmla="*/ 9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10"/>
                  <a:gd name="T53" fmla="*/ 8 w 8"/>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10">
                    <a:moveTo>
                      <a:pt x="4" y="9"/>
                    </a:moveTo>
                    <a:lnTo>
                      <a:pt x="5" y="9"/>
                    </a:lnTo>
                    <a:lnTo>
                      <a:pt x="6" y="8"/>
                    </a:lnTo>
                    <a:lnTo>
                      <a:pt x="7" y="6"/>
                    </a:lnTo>
                    <a:lnTo>
                      <a:pt x="7" y="5"/>
                    </a:lnTo>
                    <a:lnTo>
                      <a:pt x="7" y="3"/>
                    </a:lnTo>
                    <a:lnTo>
                      <a:pt x="6" y="1"/>
                    </a:lnTo>
                    <a:lnTo>
                      <a:pt x="5" y="0"/>
                    </a:lnTo>
                    <a:lnTo>
                      <a:pt x="4" y="0"/>
                    </a:lnTo>
                    <a:lnTo>
                      <a:pt x="2" y="0"/>
                    </a:lnTo>
                    <a:lnTo>
                      <a:pt x="1" y="1"/>
                    </a:lnTo>
                    <a:lnTo>
                      <a:pt x="0" y="3"/>
                    </a:lnTo>
                    <a:lnTo>
                      <a:pt x="0" y="5"/>
                    </a:lnTo>
                    <a:lnTo>
                      <a:pt x="0" y="6"/>
                    </a:lnTo>
                    <a:lnTo>
                      <a:pt x="1" y="8"/>
                    </a:lnTo>
                    <a:lnTo>
                      <a:pt x="2" y="9"/>
                    </a:lnTo>
                    <a:lnTo>
                      <a:pt x="4"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2" name="Freeform 75"/>
              <p:cNvSpPr>
                <a:spLocks/>
              </p:cNvSpPr>
              <p:nvPr/>
            </p:nvSpPr>
            <p:spPr bwMode="auto">
              <a:xfrm>
                <a:off x="3229" y="1774"/>
                <a:ext cx="21" cy="122"/>
              </a:xfrm>
              <a:custGeom>
                <a:avLst/>
                <a:gdLst>
                  <a:gd name="T0" fmla="*/ 6 w 21"/>
                  <a:gd name="T1" fmla="*/ 2 h 122"/>
                  <a:gd name="T2" fmla="*/ 6 w 21"/>
                  <a:gd name="T3" fmla="*/ 5 h 122"/>
                  <a:gd name="T4" fmla="*/ 4 w 21"/>
                  <a:gd name="T5" fmla="*/ 12 h 122"/>
                  <a:gd name="T6" fmla="*/ 2 w 21"/>
                  <a:gd name="T7" fmla="*/ 23 h 122"/>
                  <a:gd name="T8" fmla="*/ 1 w 21"/>
                  <a:gd name="T9" fmla="*/ 37 h 122"/>
                  <a:gd name="T10" fmla="*/ 0 w 21"/>
                  <a:gd name="T11" fmla="*/ 54 h 122"/>
                  <a:gd name="T12" fmla="*/ 0 w 21"/>
                  <a:gd name="T13" fmla="*/ 74 h 122"/>
                  <a:gd name="T14" fmla="*/ 2 w 21"/>
                  <a:gd name="T15" fmla="*/ 97 h 122"/>
                  <a:gd name="T16" fmla="*/ 6 w 21"/>
                  <a:gd name="T17" fmla="*/ 121 h 122"/>
                  <a:gd name="T18" fmla="*/ 19 w 21"/>
                  <a:gd name="T19" fmla="*/ 120 h 122"/>
                  <a:gd name="T20" fmla="*/ 19 w 21"/>
                  <a:gd name="T21" fmla="*/ 116 h 122"/>
                  <a:gd name="T22" fmla="*/ 17 w 21"/>
                  <a:gd name="T23" fmla="*/ 107 h 122"/>
                  <a:gd name="T24" fmla="*/ 16 w 21"/>
                  <a:gd name="T25" fmla="*/ 92 h 122"/>
                  <a:gd name="T26" fmla="*/ 14 w 21"/>
                  <a:gd name="T27" fmla="*/ 74 h 122"/>
                  <a:gd name="T28" fmla="*/ 13 w 21"/>
                  <a:gd name="T29" fmla="*/ 55 h 122"/>
                  <a:gd name="T30" fmla="*/ 14 w 21"/>
                  <a:gd name="T31" fmla="*/ 35 h 122"/>
                  <a:gd name="T32" fmla="*/ 16 w 21"/>
                  <a:gd name="T33" fmla="*/ 17 h 122"/>
                  <a:gd name="T34" fmla="*/ 20 w 21"/>
                  <a:gd name="T35" fmla="*/ 1 h 122"/>
                  <a:gd name="T36" fmla="*/ 20 w 21"/>
                  <a:gd name="T37" fmla="*/ 1 h 122"/>
                  <a:gd name="T38" fmla="*/ 20 w 21"/>
                  <a:gd name="T39" fmla="*/ 1 h 122"/>
                  <a:gd name="T40" fmla="*/ 20 w 21"/>
                  <a:gd name="T41" fmla="*/ 1 h 122"/>
                  <a:gd name="T42" fmla="*/ 19 w 21"/>
                  <a:gd name="T43" fmla="*/ 0 h 122"/>
                  <a:gd name="T44" fmla="*/ 17 w 21"/>
                  <a:gd name="T45" fmla="*/ 0 h 122"/>
                  <a:gd name="T46" fmla="*/ 15 w 21"/>
                  <a:gd name="T47" fmla="*/ 0 h 122"/>
                  <a:gd name="T48" fmla="*/ 11 w 21"/>
                  <a:gd name="T49" fmla="*/ 1 h 122"/>
                  <a:gd name="T50" fmla="*/ 6 w 21"/>
                  <a:gd name="T51" fmla="*/ 2 h 1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122"/>
                  <a:gd name="T80" fmla="*/ 21 w 21"/>
                  <a:gd name="T81" fmla="*/ 122 h 1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122">
                    <a:moveTo>
                      <a:pt x="6" y="2"/>
                    </a:moveTo>
                    <a:lnTo>
                      <a:pt x="6" y="5"/>
                    </a:lnTo>
                    <a:lnTo>
                      <a:pt x="4" y="12"/>
                    </a:lnTo>
                    <a:lnTo>
                      <a:pt x="2" y="23"/>
                    </a:lnTo>
                    <a:lnTo>
                      <a:pt x="1" y="37"/>
                    </a:lnTo>
                    <a:lnTo>
                      <a:pt x="0" y="54"/>
                    </a:lnTo>
                    <a:lnTo>
                      <a:pt x="0" y="74"/>
                    </a:lnTo>
                    <a:lnTo>
                      <a:pt x="2" y="97"/>
                    </a:lnTo>
                    <a:lnTo>
                      <a:pt x="6" y="121"/>
                    </a:lnTo>
                    <a:lnTo>
                      <a:pt x="19" y="120"/>
                    </a:lnTo>
                    <a:lnTo>
                      <a:pt x="19" y="116"/>
                    </a:lnTo>
                    <a:lnTo>
                      <a:pt x="17" y="107"/>
                    </a:lnTo>
                    <a:lnTo>
                      <a:pt x="16" y="92"/>
                    </a:lnTo>
                    <a:lnTo>
                      <a:pt x="14" y="74"/>
                    </a:lnTo>
                    <a:lnTo>
                      <a:pt x="13" y="55"/>
                    </a:lnTo>
                    <a:lnTo>
                      <a:pt x="14" y="35"/>
                    </a:lnTo>
                    <a:lnTo>
                      <a:pt x="16" y="17"/>
                    </a:lnTo>
                    <a:lnTo>
                      <a:pt x="20" y="1"/>
                    </a:lnTo>
                    <a:lnTo>
                      <a:pt x="19" y="0"/>
                    </a:lnTo>
                    <a:lnTo>
                      <a:pt x="17" y="0"/>
                    </a:lnTo>
                    <a:lnTo>
                      <a:pt x="15" y="0"/>
                    </a:lnTo>
                    <a:lnTo>
                      <a:pt x="11" y="1"/>
                    </a:lnTo>
                    <a:lnTo>
                      <a:pt x="6"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3" name="Freeform 76"/>
              <p:cNvSpPr>
                <a:spLocks/>
              </p:cNvSpPr>
              <p:nvPr/>
            </p:nvSpPr>
            <p:spPr bwMode="auto">
              <a:xfrm>
                <a:off x="3336" y="1759"/>
                <a:ext cx="29" cy="136"/>
              </a:xfrm>
              <a:custGeom>
                <a:avLst/>
                <a:gdLst>
                  <a:gd name="T0" fmla="*/ 28 w 29"/>
                  <a:gd name="T1" fmla="*/ 1 h 136"/>
                  <a:gd name="T2" fmla="*/ 27 w 29"/>
                  <a:gd name="T3" fmla="*/ 2 h 136"/>
                  <a:gd name="T4" fmla="*/ 25 w 29"/>
                  <a:gd name="T5" fmla="*/ 5 h 136"/>
                  <a:gd name="T6" fmla="*/ 23 w 29"/>
                  <a:gd name="T7" fmla="*/ 12 h 136"/>
                  <a:gd name="T8" fmla="*/ 21 w 29"/>
                  <a:gd name="T9" fmla="*/ 24 h 136"/>
                  <a:gd name="T10" fmla="*/ 19 w 29"/>
                  <a:gd name="T11" fmla="*/ 41 h 136"/>
                  <a:gd name="T12" fmla="*/ 18 w 29"/>
                  <a:gd name="T13" fmla="*/ 65 h 136"/>
                  <a:gd name="T14" fmla="*/ 18 w 29"/>
                  <a:gd name="T15" fmla="*/ 95 h 136"/>
                  <a:gd name="T16" fmla="*/ 21 w 29"/>
                  <a:gd name="T17" fmla="*/ 135 h 136"/>
                  <a:gd name="T18" fmla="*/ 5 w 29"/>
                  <a:gd name="T19" fmla="*/ 135 h 136"/>
                  <a:gd name="T20" fmla="*/ 4 w 29"/>
                  <a:gd name="T21" fmla="*/ 131 h 136"/>
                  <a:gd name="T22" fmla="*/ 3 w 29"/>
                  <a:gd name="T23" fmla="*/ 120 h 136"/>
                  <a:gd name="T24" fmla="*/ 2 w 29"/>
                  <a:gd name="T25" fmla="*/ 104 h 136"/>
                  <a:gd name="T26" fmla="*/ 0 w 29"/>
                  <a:gd name="T27" fmla="*/ 84 h 136"/>
                  <a:gd name="T28" fmla="*/ 0 w 29"/>
                  <a:gd name="T29" fmla="*/ 62 h 136"/>
                  <a:gd name="T30" fmla="*/ 1 w 29"/>
                  <a:gd name="T31" fmla="*/ 39 h 136"/>
                  <a:gd name="T32" fmla="*/ 4 w 29"/>
                  <a:gd name="T33" fmla="*/ 18 h 136"/>
                  <a:gd name="T34" fmla="*/ 9 w 29"/>
                  <a:gd name="T35" fmla="*/ 0 h 136"/>
                  <a:gd name="T36" fmla="*/ 28 w 29"/>
                  <a:gd name="T37" fmla="*/ 1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36"/>
                  <a:gd name="T59" fmla="*/ 29 w 29"/>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36">
                    <a:moveTo>
                      <a:pt x="28" y="1"/>
                    </a:moveTo>
                    <a:lnTo>
                      <a:pt x="27" y="2"/>
                    </a:lnTo>
                    <a:lnTo>
                      <a:pt x="25" y="5"/>
                    </a:lnTo>
                    <a:lnTo>
                      <a:pt x="23" y="12"/>
                    </a:lnTo>
                    <a:lnTo>
                      <a:pt x="21" y="24"/>
                    </a:lnTo>
                    <a:lnTo>
                      <a:pt x="19" y="41"/>
                    </a:lnTo>
                    <a:lnTo>
                      <a:pt x="18" y="65"/>
                    </a:lnTo>
                    <a:lnTo>
                      <a:pt x="18" y="95"/>
                    </a:lnTo>
                    <a:lnTo>
                      <a:pt x="21" y="135"/>
                    </a:lnTo>
                    <a:lnTo>
                      <a:pt x="5" y="135"/>
                    </a:lnTo>
                    <a:lnTo>
                      <a:pt x="4" y="131"/>
                    </a:lnTo>
                    <a:lnTo>
                      <a:pt x="3" y="120"/>
                    </a:lnTo>
                    <a:lnTo>
                      <a:pt x="2" y="104"/>
                    </a:lnTo>
                    <a:lnTo>
                      <a:pt x="0" y="84"/>
                    </a:lnTo>
                    <a:lnTo>
                      <a:pt x="0" y="62"/>
                    </a:lnTo>
                    <a:lnTo>
                      <a:pt x="1" y="39"/>
                    </a:lnTo>
                    <a:lnTo>
                      <a:pt x="4" y="18"/>
                    </a:lnTo>
                    <a:lnTo>
                      <a:pt x="9" y="0"/>
                    </a:lnTo>
                    <a:lnTo>
                      <a:pt x="2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4" name="Freeform 77"/>
              <p:cNvSpPr>
                <a:spLocks/>
              </p:cNvSpPr>
              <p:nvPr/>
            </p:nvSpPr>
            <p:spPr bwMode="auto">
              <a:xfrm>
                <a:off x="3229" y="1781"/>
                <a:ext cx="19" cy="107"/>
              </a:xfrm>
              <a:custGeom>
                <a:avLst/>
                <a:gdLst>
                  <a:gd name="T0" fmla="*/ 6 w 19"/>
                  <a:gd name="T1" fmla="*/ 2 h 107"/>
                  <a:gd name="T2" fmla="*/ 5 w 19"/>
                  <a:gd name="T3" fmla="*/ 4 h 107"/>
                  <a:gd name="T4" fmla="*/ 4 w 19"/>
                  <a:gd name="T5" fmla="*/ 10 h 107"/>
                  <a:gd name="T6" fmla="*/ 2 w 19"/>
                  <a:gd name="T7" fmla="*/ 20 h 107"/>
                  <a:gd name="T8" fmla="*/ 1 w 19"/>
                  <a:gd name="T9" fmla="*/ 32 h 107"/>
                  <a:gd name="T10" fmla="*/ 0 w 19"/>
                  <a:gd name="T11" fmla="*/ 48 h 107"/>
                  <a:gd name="T12" fmla="*/ 0 w 19"/>
                  <a:gd name="T13" fmla="*/ 65 h 107"/>
                  <a:gd name="T14" fmla="*/ 2 w 19"/>
                  <a:gd name="T15" fmla="*/ 85 h 107"/>
                  <a:gd name="T16" fmla="*/ 5 w 19"/>
                  <a:gd name="T17" fmla="*/ 106 h 107"/>
                  <a:gd name="T18" fmla="*/ 17 w 19"/>
                  <a:gd name="T19" fmla="*/ 105 h 107"/>
                  <a:gd name="T20" fmla="*/ 17 w 19"/>
                  <a:gd name="T21" fmla="*/ 102 h 107"/>
                  <a:gd name="T22" fmla="*/ 16 w 19"/>
                  <a:gd name="T23" fmla="*/ 93 h 107"/>
                  <a:gd name="T24" fmla="*/ 14 w 19"/>
                  <a:gd name="T25" fmla="*/ 81 h 107"/>
                  <a:gd name="T26" fmla="*/ 13 w 19"/>
                  <a:gd name="T27" fmla="*/ 65 h 107"/>
                  <a:gd name="T28" fmla="*/ 12 w 19"/>
                  <a:gd name="T29" fmla="*/ 48 h 107"/>
                  <a:gd name="T30" fmla="*/ 12 w 19"/>
                  <a:gd name="T31" fmla="*/ 31 h 107"/>
                  <a:gd name="T32" fmla="*/ 14 w 19"/>
                  <a:gd name="T33" fmla="*/ 15 h 107"/>
                  <a:gd name="T34" fmla="*/ 18 w 19"/>
                  <a:gd name="T35" fmla="*/ 1 h 107"/>
                  <a:gd name="T36" fmla="*/ 18 w 19"/>
                  <a:gd name="T37" fmla="*/ 1 h 107"/>
                  <a:gd name="T38" fmla="*/ 18 w 19"/>
                  <a:gd name="T39" fmla="*/ 1 h 107"/>
                  <a:gd name="T40" fmla="*/ 18 w 19"/>
                  <a:gd name="T41" fmla="*/ 0 h 107"/>
                  <a:gd name="T42" fmla="*/ 17 w 19"/>
                  <a:gd name="T43" fmla="*/ 0 h 107"/>
                  <a:gd name="T44" fmla="*/ 16 w 19"/>
                  <a:gd name="T45" fmla="*/ 0 h 107"/>
                  <a:gd name="T46" fmla="*/ 13 w 19"/>
                  <a:gd name="T47" fmla="*/ 0 h 107"/>
                  <a:gd name="T48" fmla="*/ 10 w 19"/>
                  <a:gd name="T49" fmla="*/ 1 h 107"/>
                  <a:gd name="T50" fmla="*/ 6 w 19"/>
                  <a:gd name="T51" fmla="*/ 2 h 10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
                  <a:gd name="T79" fmla="*/ 0 h 107"/>
                  <a:gd name="T80" fmla="*/ 19 w 19"/>
                  <a:gd name="T81" fmla="*/ 107 h 10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 h="107">
                    <a:moveTo>
                      <a:pt x="6" y="2"/>
                    </a:moveTo>
                    <a:lnTo>
                      <a:pt x="5" y="4"/>
                    </a:lnTo>
                    <a:lnTo>
                      <a:pt x="4" y="10"/>
                    </a:lnTo>
                    <a:lnTo>
                      <a:pt x="2" y="20"/>
                    </a:lnTo>
                    <a:lnTo>
                      <a:pt x="1" y="32"/>
                    </a:lnTo>
                    <a:lnTo>
                      <a:pt x="0" y="48"/>
                    </a:lnTo>
                    <a:lnTo>
                      <a:pt x="0" y="65"/>
                    </a:lnTo>
                    <a:lnTo>
                      <a:pt x="2" y="85"/>
                    </a:lnTo>
                    <a:lnTo>
                      <a:pt x="5" y="106"/>
                    </a:lnTo>
                    <a:lnTo>
                      <a:pt x="17" y="105"/>
                    </a:lnTo>
                    <a:lnTo>
                      <a:pt x="17" y="102"/>
                    </a:lnTo>
                    <a:lnTo>
                      <a:pt x="16" y="93"/>
                    </a:lnTo>
                    <a:lnTo>
                      <a:pt x="14" y="81"/>
                    </a:lnTo>
                    <a:lnTo>
                      <a:pt x="13" y="65"/>
                    </a:lnTo>
                    <a:lnTo>
                      <a:pt x="12" y="48"/>
                    </a:lnTo>
                    <a:lnTo>
                      <a:pt x="12" y="31"/>
                    </a:lnTo>
                    <a:lnTo>
                      <a:pt x="14" y="15"/>
                    </a:lnTo>
                    <a:lnTo>
                      <a:pt x="18" y="1"/>
                    </a:lnTo>
                    <a:lnTo>
                      <a:pt x="18" y="0"/>
                    </a:lnTo>
                    <a:lnTo>
                      <a:pt x="17" y="0"/>
                    </a:lnTo>
                    <a:lnTo>
                      <a:pt x="16" y="0"/>
                    </a:lnTo>
                    <a:lnTo>
                      <a:pt x="13" y="0"/>
                    </a:lnTo>
                    <a:lnTo>
                      <a:pt x="10" y="1"/>
                    </a:lnTo>
                    <a:lnTo>
                      <a:pt x="6"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5" name="Freeform 78"/>
              <p:cNvSpPr>
                <a:spLocks/>
              </p:cNvSpPr>
              <p:nvPr/>
            </p:nvSpPr>
            <p:spPr bwMode="auto">
              <a:xfrm>
                <a:off x="3230" y="1788"/>
                <a:ext cx="16" cy="91"/>
              </a:xfrm>
              <a:custGeom>
                <a:avLst/>
                <a:gdLst>
                  <a:gd name="T0" fmla="*/ 5 w 16"/>
                  <a:gd name="T1" fmla="*/ 2 h 91"/>
                  <a:gd name="T2" fmla="*/ 4 w 16"/>
                  <a:gd name="T3" fmla="*/ 3 h 91"/>
                  <a:gd name="T4" fmla="*/ 3 w 16"/>
                  <a:gd name="T5" fmla="*/ 9 h 91"/>
                  <a:gd name="T6" fmla="*/ 2 w 16"/>
                  <a:gd name="T7" fmla="*/ 17 h 91"/>
                  <a:gd name="T8" fmla="*/ 1 w 16"/>
                  <a:gd name="T9" fmla="*/ 27 h 91"/>
                  <a:gd name="T10" fmla="*/ 0 w 16"/>
                  <a:gd name="T11" fmla="*/ 40 h 91"/>
                  <a:gd name="T12" fmla="*/ 0 w 16"/>
                  <a:gd name="T13" fmla="*/ 55 h 91"/>
                  <a:gd name="T14" fmla="*/ 1 w 16"/>
                  <a:gd name="T15" fmla="*/ 72 h 91"/>
                  <a:gd name="T16" fmla="*/ 4 w 16"/>
                  <a:gd name="T17" fmla="*/ 90 h 91"/>
                  <a:gd name="T18" fmla="*/ 14 w 16"/>
                  <a:gd name="T19" fmla="*/ 89 h 91"/>
                  <a:gd name="T20" fmla="*/ 14 w 16"/>
                  <a:gd name="T21" fmla="*/ 86 h 91"/>
                  <a:gd name="T22" fmla="*/ 13 w 16"/>
                  <a:gd name="T23" fmla="*/ 79 h 91"/>
                  <a:gd name="T24" fmla="*/ 12 w 16"/>
                  <a:gd name="T25" fmla="*/ 68 h 91"/>
                  <a:gd name="T26" fmla="*/ 11 w 16"/>
                  <a:gd name="T27" fmla="*/ 55 h 91"/>
                  <a:gd name="T28" fmla="*/ 10 w 16"/>
                  <a:gd name="T29" fmla="*/ 41 h 91"/>
                  <a:gd name="T30" fmla="*/ 10 w 16"/>
                  <a:gd name="T31" fmla="*/ 26 h 91"/>
                  <a:gd name="T32" fmla="*/ 12 w 16"/>
                  <a:gd name="T33" fmla="*/ 13 h 91"/>
                  <a:gd name="T34" fmla="*/ 15 w 16"/>
                  <a:gd name="T35" fmla="*/ 1 h 91"/>
                  <a:gd name="T36" fmla="*/ 15 w 16"/>
                  <a:gd name="T37" fmla="*/ 1 h 91"/>
                  <a:gd name="T38" fmla="*/ 15 w 16"/>
                  <a:gd name="T39" fmla="*/ 1 h 91"/>
                  <a:gd name="T40" fmla="*/ 15 w 16"/>
                  <a:gd name="T41" fmla="*/ 0 h 91"/>
                  <a:gd name="T42" fmla="*/ 14 w 16"/>
                  <a:gd name="T43" fmla="*/ 0 h 91"/>
                  <a:gd name="T44" fmla="*/ 13 w 16"/>
                  <a:gd name="T45" fmla="*/ 0 h 91"/>
                  <a:gd name="T46" fmla="*/ 11 w 16"/>
                  <a:gd name="T47" fmla="*/ 0 h 91"/>
                  <a:gd name="T48" fmla="*/ 8 w 16"/>
                  <a:gd name="T49" fmla="*/ 1 h 91"/>
                  <a:gd name="T50" fmla="*/ 5 w 16"/>
                  <a:gd name="T51" fmla="*/ 2 h 9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91"/>
                  <a:gd name="T80" fmla="*/ 16 w 16"/>
                  <a:gd name="T81" fmla="*/ 91 h 9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91">
                    <a:moveTo>
                      <a:pt x="5" y="2"/>
                    </a:moveTo>
                    <a:lnTo>
                      <a:pt x="4" y="3"/>
                    </a:lnTo>
                    <a:lnTo>
                      <a:pt x="3" y="9"/>
                    </a:lnTo>
                    <a:lnTo>
                      <a:pt x="2" y="17"/>
                    </a:lnTo>
                    <a:lnTo>
                      <a:pt x="1" y="27"/>
                    </a:lnTo>
                    <a:lnTo>
                      <a:pt x="0" y="40"/>
                    </a:lnTo>
                    <a:lnTo>
                      <a:pt x="0" y="55"/>
                    </a:lnTo>
                    <a:lnTo>
                      <a:pt x="1" y="72"/>
                    </a:lnTo>
                    <a:lnTo>
                      <a:pt x="4" y="90"/>
                    </a:lnTo>
                    <a:lnTo>
                      <a:pt x="14" y="89"/>
                    </a:lnTo>
                    <a:lnTo>
                      <a:pt x="14" y="86"/>
                    </a:lnTo>
                    <a:lnTo>
                      <a:pt x="13" y="79"/>
                    </a:lnTo>
                    <a:lnTo>
                      <a:pt x="12" y="68"/>
                    </a:lnTo>
                    <a:lnTo>
                      <a:pt x="11" y="55"/>
                    </a:lnTo>
                    <a:lnTo>
                      <a:pt x="10" y="41"/>
                    </a:lnTo>
                    <a:lnTo>
                      <a:pt x="10" y="26"/>
                    </a:lnTo>
                    <a:lnTo>
                      <a:pt x="12" y="13"/>
                    </a:lnTo>
                    <a:lnTo>
                      <a:pt x="15" y="1"/>
                    </a:lnTo>
                    <a:lnTo>
                      <a:pt x="15" y="0"/>
                    </a:lnTo>
                    <a:lnTo>
                      <a:pt x="14" y="0"/>
                    </a:lnTo>
                    <a:lnTo>
                      <a:pt x="13" y="0"/>
                    </a:lnTo>
                    <a:lnTo>
                      <a:pt x="11" y="0"/>
                    </a:lnTo>
                    <a:lnTo>
                      <a:pt x="8" y="1"/>
                    </a:lnTo>
                    <a:lnTo>
                      <a:pt x="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6" name="Freeform 79"/>
              <p:cNvSpPr>
                <a:spLocks/>
              </p:cNvSpPr>
              <p:nvPr/>
            </p:nvSpPr>
            <p:spPr bwMode="auto">
              <a:xfrm>
                <a:off x="3231" y="1795"/>
                <a:ext cx="14" cy="76"/>
              </a:xfrm>
              <a:custGeom>
                <a:avLst/>
                <a:gdLst>
                  <a:gd name="T0" fmla="*/ 4 w 14"/>
                  <a:gd name="T1" fmla="*/ 1 h 76"/>
                  <a:gd name="T2" fmla="*/ 4 w 14"/>
                  <a:gd name="T3" fmla="*/ 3 h 76"/>
                  <a:gd name="T4" fmla="*/ 3 w 14"/>
                  <a:gd name="T5" fmla="*/ 7 h 76"/>
                  <a:gd name="T6" fmla="*/ 2 w 14"/>
                  <a:gd name="T7" fmla="*/ 14 h 76"/>
                  <a:gd name="T8" fmla="*/ 1 w 14"/>
                  <a:gd name="T9" fmla="*/ 23 h 76"/>
                  <a:gd name="T10" fmla="*/ 0 w 14"/>
                  <a:gd name="T11" fmla="*/ 34 h 76"/>
                  <a:gd name="T12" fmla="*/ 0 w 14"/>
                  <a:gd name="T13" fmla="*/ 46 h 76"/>
                  <a:gd name="T14" fmla="*/ 1 w 14"/>
                  <a:gd name="T15" fmla="*/ 60 h 76"/>
                  <a:gd name="T16" fmla="*/ 3 w 14"/>
                  <a:gd name="T17" fmla="*/ 75 h 76"/>
                  <a:gd name="T18" fmla="*/ 12 w 14"/>
                  <a:gd name="T19" fmla="*/ 75 h 76"/>
                  <a:gd name="T20" fmla="*/ 12 w 14"/>
                  <a:gd name="T21" fmla="*/ 72 h 76"/>
                  <a:gd name="T22" fmla="*/ 11 w 14"/>
                  <a:gd name="T23" fmla="*/ 66 h 76"/>
                  <a:gd name="T24" fmla="*/ 10 w 14"/>
                  <a:gd name="T25" fmla="*/ 57 h 76"/>
                  <a:gd name="T26" fmla="*/ 9 w 14"/>
                  <a:gd name="T27" fmla="*/ 46 h 76"/>
                  <a:gd name="T28" fmla="*/ 9 w 14"/>
                  <a:gd name="T29" fmla="*/ 34 h 76"/>
                  <a:gd name="T30" fmla="*/ 9 w 14"/>
                  <a:gd name="T31" fmla="*/ 22 h 76"/>
                  <a:gd name="T32" fmla="*/ 10 w 14"/>
                  <a:gd name="T33" fmla="*/ 11 h 76"/>
                  <a:gd name="T34" fmla="*/ 13 w 14"/>
                  <a:gd name="T35" fmla="*/ 1 h 76"/>
                  <a:gd name="T36" fmla="*/ 13 w 14"/>
                  <a:gd name="T37" fmla="*/ 1 h 76"/>
                  <a:gd name="T38" fmla="*/ 13 w 14"/>
                  <a:gd name="T39" fmla="*/ 0 h 76"/>
                  <a:gd name="T40" fmla="*/ 13 w 14"/>
                  <a:gd name="T41" fmla="*/ 0 h 76"/>
                  <a:gd name="T42" fmla="*/ 12 w 14"/>
                  <a:gd name="T43" fmla="*/ 0 h 76"/>
                  <a:gd name="T44" fmla="*/ 11 w 14"/>
                  <a:gd name="T45" fmla="*/ 0 h 76"/>
                  <a:gd name="T46" fmla="*/ 10 w 14"/>
                  <a:gd name="T47" fmla="*/ 0 h 76"/>
                  <a:gd name="T48" fmla="*/ 7 w 14"/>
                  <a:gd name="T49" fmla="*/ 0 h 76"/>
                  <a:gd name="T50" fmla="*/ 4 w 14"/>
                  <a:gd name="T51" fmla="*/ 1 h 7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
                  <a:gd name="T79" fmla="*/ 0 h 76"/>
                  <a:gd name="T80" fmla="*/ 14 w 14"/>
                  <a:gd name="T81" fmla="*/ 76 h 7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 h="76">
                    <a:moveTo>
                      <a:pt x="4" y="1"/>
                    </a:moveTo>
                    <a:lnTo>
                      <a:pt x="4" y="3"/>
                    </a:lnTo>
                    <a:lnTo>
                      <a:pt x="3" y="7"/>
                    </a:lnTo>
                    <a:lnTo>
                      <a:pt x="2" y="14"/>
                    </a:lnTo>
                    <a:lnTo>
                      <a:pt x="1" y="23"/>
                    </a:lnTo>
                    <a:lnTo>
                      <a:pt x="0" y="34"/>
                    </a:lnTo>
                    <a:lnTo>
                      <a:pt x="0" y="46"/>
                    </a:lnTo>
                    <a:lnTo>
                      <a:pt x="1" y="60"/>
                    </a:lnTo>
                    <a:lnTo>
                      <a:pt x="3" y="75"/>
                    </a:lnTo>
                    <a:lnTo>
                      <a:pt x="12" y="75"/>
                    </a:lnTo>
                    <a:lnTo>
                      <a:pt x="12" y="72"/>
                    </a:lnTo>
                    <a:lnTo>
                      <a:pt x="11" y="66"/>
                    </a:lnTo>
                    <a:lnTo>
                      <a:pt x="10" y="57"/>
                    </a:lnTo>
                    <a:lnTo>
                      <a:pt x="9" y="46"/>
                    </a:lnTo>
                    <a:lnTo>
                      <a:pt x="9" y="34"/>
                    </a:lnTo>
                    <a:lnTo>
                      <a:pt x="9" y="22"/>
                    </a:lnTo>
                    <a:lnTo>
                      <a:pt x="10" y="11"/>
                    </a:lnTo>
                    <a:lnTo>
                      <a:pt x="13" y="1"/>
                    </a:lnTo>
                    <a:lnTo>
                      <a:pt x="13" y="0"/>
                    </a:lnTo>
                    <a:lnTo>
                      <a:pt x="12" y="0"/>
                    </a:lnTo>
                    <a:lnTo>
                      <a:pt x="11" y="0"/>
                    </a:lnTo>
                    <a:lnTo>
                      <a:pt x="10" y="0"/>
                    </a:lnTo>
                    <a:lnTo>
                      <a:pt x="7" y="0"/>
                    </a:lnTo>
                    <a:lnTo>
                      <a:pt x="4"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7" name="Freeform 80"/>
              <p:cNvSpPr>
                <a:spLocks/>
              </p:cNvSpPr>
              <p:nvPr/>
            </p:nvSpPr>
            <p:spPr bwMode="auto">
              <a:xfrm>
                <a:off x="3231" y="1802"/>
                <a:ext cx="12" cy="60"/>
              </a:xfrm>
              <a:custGeom>
                <a:avLst/>
                <a:gdLst>
                  <a:gd name="T0" fmla="*/ 3 w 12"/>
                  <a:gd name="T1" fmla="*/ 1 h 60"/>
                  <a:gd name="T2" fmla="*/ 3 w 12"/>
                  <a:gd name="T3" fmla="*/ 2 h 60"/>
                  <a:gd name="T4" fmla="*/ 2 w 12"/>
                  <a:gd name="T5" fmla="*/ 6 h 60"/>
                  <a:gd name="T6" fmla="*/ 1 w 12"/>
                  <a:gd name="T7" fmla="*/ 11 h 60"/>
                  <a:gd name="T8" fmla="*/ 1 w 12"/>
                  <a:gd name="T9" fmla="*/ 18 h 60"/>
                  <a:gd name="T10" fmla="*/ 0 w 12"/>
                  <a:gd name="T11" fmla="*/ 26 h 60"/>
                  <a:gd name="T12" fmla="*/ 0 w 12"/>
                  <a:gd name="T13" fmla="*/ 36 h 60"/>
                  <a:gd name="T14" fmla="*/ 1 w 12"/>
                  <a:gd name="T15" fmla="*/ 47 h 60"/>
                  <a:gd name="T16" fmla="*/ 3 w 12"/>
                  <a:gd name="T17" fmla="*/ 59 h 60"/>
                  <a:gd name="T18" fmla="*/ 11 w 12"/>
                  <a:gd name="T19" fmla="*/ 59 h 60"/>
                  <a:gd name="T20" fmla="*/ 10 w 12"/>
                  <a:gd name="T21" fmla="*/ 57 h 60"/>
                  <a:gd name="T22" fmla="*/ 9 w 12"/>
                  <a:gd name="T23" fmla="*/ 52 h 60"/>
                  <a:gd name="T24" fmla="*/ 9 w 12"/>
                  <a:gd name="T25" fmla="*/ 45 h 60"/>
                  <a:gd name="T26" fmla="*/ 8 w 12"/>
                  <a:gd name="T27" fmla="*/ 36 h 60"/>
                  <a:gd name="T28" fmla="*/ 7 w 12"/>
                  <a:gd name="T29" fmla="*/ 27 h 60"/>
                  <a:gd name="T30" fmla="*/ 8 w 12"/>
                  <a:gd name="T31" fmla="*/ 17 h 60"/>
                  <a:gd name="T32" fmla="*/ 9 w 12"/>
                  <a:gd name="T33" fmla="*/ 8 h 60"/>
                  <a:gd name="T34" fmla="*/ 11 w 12"/>
                  <a:gd name="T35" fmla="*/ 1 h 60"/>
                  <a:gd name="T36" fmla="*/ 11 w 12"/>
                  <a:gd name="T37" fmla="*/ 0 h 60"/>
                  <a:gd name="T38" fmla="*/ 11 w 12"/>
                  <a:gd name="T39" fmla="*/ 0 h 60"/>
                  <a:gd name="T40" fmla="*/ 10 w 12"/>
                  <a:gd name="T41" fmla="*/ 0 h 60"/>
                  <a:gd name="T42" fmla="*/ 9 w 12"/>
                  <a:gd name="T43" fmla="*/ 0 h 60"/>
                  <a:gd name="T44" fmla="*/ 8 w 12"/>
                  <a:gd name="T45" fmla="*/ 0 h 60"/>
                  <a:gd name="T46" fmla="*/ 6 w 12"/>
                  <a:gd name="T47" fmla="*/ 1 h 60"/>
                  <a:gd name="T48" fmla="*/ 3 w 12"/>
                  <a:gd name="T49" fmla="*/ 1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
                  <a:gd name="T76" fmla="*/ 0 h 60"/>
                  <a:gd name="T77" fmla="*/ 12 w 12"/>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 h="60">
                    <a:moveTo>
                      <a:pt x="3" y="1"/>
                    </a:moveTo>
                    <a:lnTo>
                      <a:pt x="3" y="2"/>
                    </a:lnTo>
                    <a:lnTo>
                      <a:pt x="2" y="6"/>
                    </a:lnTo>
                    <a:lnTo>
                      <a:pt x="1" y="11"/>
                    </a:lnTo>
                    <a:lnTo>
                      <a:pt x="1" y="18"/>
                    </a:lnTo>
                    <a:lnTo>
                      <a:pt x="0" y="26"/>
                    </a:lnTo>
                    <a:lnTo>
                      <a:pt x="0" y="36"/>
                    </a:lnTo>
                    <a:lnTo>
                      <a:pt x="1" y="47"/>
                    </a:lnTo>
                    <a:lnTo>
                      <a:pt x="3" y="59"/>
                    </a:lnTo>
                    <a:lnTo>
                      <a:pt x="11" y="59"/>
                    </a:lnTo>
                    <a:lnTo>
                      <a:pt x="10" y="57"/>
                    </a:lnTo>
                    <a:lnTo>
                      <a:pt x="9" y="52"/>
                    </a:lnTo>
                    <a:lnTo>
                      <a:pt x="9" y="45"/>
                    </a:lnTo>
                    <a:lnTo>
                      <a:pt x="8" y="36"/>
                    </a:lnTo>
                    <a:lnTo>
                      <a:pt x="7" y="27"/>
                    </a:lnTo>
                    <a:lnTo>
                      <a:pt x="8" y="17"/>
                    </a:lnTo>
                    <a:lnTo>
                      <a:pt x="9" y="8"/>
                    </a:lnTo>
                    <a:lnTo>
                      <a:pt x="11" y="1"/>
                    </a:lnTo>
                    <a:lnTo>
                      <a:pt x="11" y="0"/>
                    </a:lnTo>
                    <a:lnTo>
                      <a:pt x="10" y="0"/>
                    </a:lnTo>
                    <a:lnTo>
                      <a:pt x="9" y="0"/>
                    </a:lnTo>
                    <a:lnTo>
                      <a:pt x="8" y="0"/>
                    </a:lnTo>
                    <a:lnTo>
                      <a:pt x="6" y="1"/>
                    </a:lnTo>
                    <a:lnTo>
                      <a:pt x="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8" name="Freeform 81"/>
              <p:cNvSpPr>
                <a:spLocks/>
              </p:cNvSpPr>
              <p:nvPr/>
            </p:nvSpPr>
            <p:spPr bwMode="auto">
              <a:xfrm>
                <a:off x="3232" y="1809"/>
                <a:ext cx="9" cy="45"/>
              </a:xfrm>
              <a:custGeom>
                <a:avLst/>
                <a:gdLst>
                  <a:gd name="T0" fmla="*/ 2 w 9"/>
                  <a:gd name="T1" fmla="*/ 1 h 45"/>
                  <a:gd name="T2" fmla="*/ 2 w 9"/>
                  <a:gd name="T3" fmla="*/ 2 h 45"/>
                  <a:gd name="T4" fmla="*/ 2 w 9"/>
                  <a:gd name="T5" fmla="*/ 4 h 45"/>
                  <a:gd name="T6" fmla="*/ 1 w 9"/>
                  <a:gd name="T7" fmla="*/ 8 h 45"/>
                  <a:gd name="T8" fmla="*/ 0 w 9"/>
                  <a:gd name="T9" fmla="*/ 13 h 45"/>
                  <a:gd name="T10" fmla="*/ 0 w 9"/>
                  <a:gd name="T11" fmla="*/ 20 h 45"/>
                  <a:gd name="T12" fmla="*/ 0 w 9"/>
                  <a:gd name="T13" fmla="*/ 27 h 45"/>
                  <a:gd name="T14" fmla="*/ 1 w 9"/>
                  <a:gd name="T15" fmla="*/ 35 h 45"/>
                  <a:gd name="T16" fmla="*/ 2 w 9"/>
                  <a:gd name="T17" fmla="*/ 44 h 45"/>
                  <a:gd name="T18" fmla="*/ 8 w 9"/>
                  <a:gd name="T19" fmla="*/ 44 h 45"/>
                  <a:gd name="T20" fmla="*/ 7 w 9"/>
                  <a:gd name="T21" fmla="*/ 42 h 45"/>
                  <a:gd name="T22" fmla="*/ 7 w 9"/>
                  <a:gd name="T23" fmla="*/ 39 h 45"/>
                  <a:gd name="T24" fmla="*/ 6 w 9"/>
                  <a:gd name="T25" fmla="*/ 33 h 45"/>
                  <a:gd name="T26" fmla="*/ 6 w 9"/>
                  <a:gd name="T27" fmla="*/ 27 h 45"/>
                  <a:gd name="T28" fmla="*/ 5 w 9"/>
                  <a:gd name="T29" fmla="*/ 20 h 45"/>
                  <a:gd name="T30" fmla="*/ 6 w 9"/>
                  <a:gd name="T31" fmla="*/ 13 h 45"/>
                  <a:gd name="T32" fmla="*/ 6 w 9"/>
                  <a:gd name="T33" fmla="*/ 6 h 45"/>
                  <a:gd name="T34" fmla="*/ 8 w 9"/>
                  <a:gd name="T35" fmla="*/ 0 h 45"/>
                  <a:gd name="T36" fmla="*/ 8 w 9"/>
                  <a:gd name="T37" fmla="*/ 0 h 45"/>
                  <a:gd name="T38" fmla="*/ 8 w 9"/>
                  <a:gd name="T39" fmla="*/ 0 h 45"/>
                  <a:gd name="T40" fmla="*/ 7 w 9"/>
                  <a:gd name="T41" fmla="*/ 0 h 45"/>
                  <a:gd name="T42" fmla="*/ 7 w 9"/>
                  <a:gd name="T43" fmla="*/ 0 h 45"/>
                  <a:gd name="T44" fmla="*/ 6 w 9"/>
                  <a:gd name="T45" fmla="*/ 0 h 45"/>
                  <a:gd name="T46" fmla="*/ 4 w 9"/>
                  <a:gd name="T47" fmla="*/ 0 h 45"/>
                  <a:gd name="T48" fmla="*/ 2 w 9"/>
                  <a:gd name="T49" fmla="*/ 1 h 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
                  <a:gd name="T76" fmla="*/ 0 h 45"/>
                  <a:gd name="T77" fmla="*/ 9 w 9"/>
                  <a:gd name="T78" fmla="*/ 45 h 4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 h="45">
                    <a:moveTo>
                      <a:pt x="2" y="1"/>
                    </a:moveTo>
                    <a:lnTo>
                      <a:pt x="2" y="2"/>
                    </a:lnTo>
                    <a:lnTo>
                      <a:pt x="2" y="4"/>
                    </a:lnTo>
                    <a:lnTo>
                      <a:pt x="1" y="8"/>
                    </a:lnTo>
                    <a:lnTo>
                      <a:pt x="0" y="13"/>
                    </a:lnTo>
                    <a:lnTo>
                      <a:pt x="0" y="20"/>
                    </a:lnTo>
                    <a:lnTo>
                      <a:pt x="0" y="27"/>
                    </a:lnTo>
                    <a:lnTo>
                      <a:pt x="1" y="35"/>
                    </a:lnTo>
                    <a:lnTo>
                      <a:pt x="2" y="44"/>
                    </a:lnTo>
                    <a:lnTo>
                      <a:pt x="8" y="44"/>
                    </a:lnTo>
                    <a:lnTo>
                      <a:pt x="7" y="42"/>
                    </a:lnTo>
                    <a:lnTo>
                      <a:pt x="7" y="39"/>
                    </a:lnTo>
                    <a:lnTo>
                      <a:pt x="6" y="33"/>
                    </a:lnTo>
                    <a:lnTo>
                      <a:pt x="6" y="27"/>
                    </a:lnTo>
                    <a:lnTo>
                      <a:pt x="5" y="20"/>
                    </a:lnTo>
                    <a:lnTo>
                      <a:pt x="6" y="13"/>
                    </a:lnTo>
                    <a:lnTo>
                      <a:pt x="6" y="6"/>
                    </a:lnTo>
                    <a:lnTo>
                      <a:pt x="8" y="0"/>
                    </a:lnTo>
                    <a:lnTo>
                      <a:pt x="7" y="0"/>
                    </a:lnTo>
                    <a:lnTo>
                      <a:pt x="6" y="0"/>
                    </a:lnTo>
                    <a:lnTo>
                      <a:pt x="4" y="0"/>
                    </a:lnTo>
                    <a:lnTo>
                      <a:pt x="2"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99" name="Freeform 82"/>
              <p:cNvSpPr>
                <a:spLocks/>
              </p:cNvSpPr>
              <p:nvPr/>
            </p:nvSpPr>
            <p:spPr bwMode="auto">
              <a:xfrm>
                <a:off x="3337" y="1767"/>
                <a:ext cx="25" cy="119"/>
              </a:xfrm>
              <a:custGeom>
                <a:avLst/>
                <a:gdLst>
                  <a:gd name="T0" fmla="*/ 24 w 25"/>
                  <a:gd name="T1" fmla="*/ 1 h 119"/>
                  <a:gd name="T2" fmla="*/ 23 w 25"/>
                  <a:gd name="T3" fmla="*/ 2 h 119"/>
                  <a:gd name="T4" fmla="*/ 22 w 25"/>
                  <a:gd name="T5" fmla="*/ 5 h 119"/>
                  <a:gd name="T6" fmla="*/ 20 w 25"/>
                  <a:gd name="T7" fmla="*/ 11 h 119"/>
                  <a:gd name="T8" fmla="*/ 18 w 25"/>
                  <a:gd name="T9" fmla="*/ 21 h 119"/>
                  <a:gd name="T10" fmla="*/ 16 w 25"/>
                  <a:gd name="T11" fmla="*/ 36 h 119"/>
                  <a:gd name="T12" fmla="*/ 15 w 25"/>
                  <a:gd name="T13" fmla="*/ 56 h 119"/>
                  <a:gd name="T14" fmla="*/ 16 w 25"/>
                  <a:gd name="T15" fmla="*/ 83 h 119"/>
                  <a:gd name="T16" fmla="*/ 18 w 25"/>
                  <a:gd name="T17" fmla="*/ 118 h 119"/>
                  <a:gd name="T18" fmla="*/ 4 w 25"/>
                  <a:gd name="T19" fmla="*/ 118 h 119"/>
                  <a:gd name="T20" fmla="*/ 4 w 25"/>
                  <a:gd name="T21" fmla="*/ 115 h 119"/>
                  <a:gd name="T22" fmla="*/ 3 w 25"/>
                  <a:gd name="T23" fmla="*/ 105 h 119"/>
                  <a:gd name="T24" fmla="*/ 2 w 25"/>
                  <a:gd name="T25" fmla="*/ 91 h 119"/>
                  <a:gd name="T26" fmla="*/ 0 w 25"/>
                  <a:gd name="T27" fmla="*/ 73 h 119"/>
                  <a:gd name="T28" fmla="*/ 0 w 25"/>
                  <a:gd name="T29" fmla="*/ 54 h 119"/>
                  <a:gd name="T30" fmla="*/ 1 w 25"/>
                  <a:gd name="T31" fmla="*/ 34 h 119"/>
                  <a:gd name="T32" fmla="*/ 3 w 25"/>
                  <a:gd name="T33" fmla="*/ 16 h 119"/>
                  <a:gd name="T34" fmla="*/ 8 w 25"/>
                  <a:gd name="T35" fmla="*/ 0 h 119"/>
                  <a:gd name="T36" fmla="*/ 24 w 25"/>
                  <a:gd name="T37" fmla="*/ 1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19"/>
                  <a:gd name="T59" fmla="*/ 25 w 25"/>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19">
                    <a:moveTo>
                      <a:pt x="24" y="1"/>
                    </a:moveTo>
                    <a:lnTo>
                      <a:pt x="23" y="2"/>
                    </a:lnTo>
                    <a:lnTo>
                      <a:pt x="22" y="5"/>
                    </a:lnTo>
                    <a:lnTo>
                      <a:pt x="20" y="11"/>
                    </a:lnTo>
                    <a:lnTo>
                      <a:pt x="18" y="21"/>
                    </a:lnTo>
                    <a:lnTo>
                      <a:pt x="16" y="36"/>
                    </a:lnTo>
                    <a:lnTo>
                      <a:pt x="15" y="56"/>
                    </a:lnTo>
                    <a:lnTo>
                      <a:pt x="16" y="83"/>
                    </a:lnTo>
                    <a:lnTo>
                      <a:pt x="18" y="118"/>
                    </a:lnTo>
                    <a:lnTo>
                      <a:pt x="4" y="118"/>
                    </a:lnTo>
                    <a:lnTo>
                      <a:pt x="4" y="115"/>
                    </a:lnTo>
                    <a:lnTo>
                      <a:pt x="3" y="105"/>
                    </a:lnTo>
                    <a:lnTo>
                      <a:pt x="2" y="91"/>
                    </a:lnTo>
                    <a:lnTo>
                      <a:pt x="0" y="73"/>
                    </a:lnTo>
                    <a:lnTo>
                      <a:pt x="0" y="54"/>
                    </a:lnTo>
                    <a:lnTo>
                      <a:pt x="1" y="34"/>
                    </a:lnTo>
                    <a:lnTo>
                      <a:pt x="3" y="16"/>
                    </a:lnTo>
                    <a:lnTo>
                      <a:pt x="8" y="0"/>
                    </a:lnTo>
                    <a:lnTo>
                      <a:pt x="24"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0" name="Freeform 83"/>
              <p:cNvSpPr>
                <a:spLocks/>
              </p:cNvSpPr>
              <p:nvPr/>
            </p:nvSpPr>
            <p:spPr bwMode="auto">
              <a:xfrm>
                <a:off x="3338" y="1775"/>
                <a:ext cx="22" cy="102"/>
              </a:xfrm>
              <a:custGeom>
                <a:avLst/>
                <a:gdLst>
                  <a:gd name="T0" fmla="*/ 21 w 22"/>
                  <a:gd name="T1" fmla="*/ 1 h 102"/>
                  <a:gd name="T2" fmla="*/ 20 w 22"/>
                  <a:gd name="T3" fmla="*/ 1 h 102"/>
                  <a:gd name="T4" fmla="*/ 19 w 22"/>
                  <a:gd name="T5" fmla="*/ 4 h 102"/>
                  <a:gd name="T6" fmla="*/ 17 w 22"/>
                  <a:gd name="T7" fmla="*/ 9 h 102"/>
                  <a:gd name="T8" fmla="*/ 15 w 22"/>
                  <a:gd name="T9" fmla="*/ 18 h 102"/>
                  <a:gd name="T10" fmla="*/ 14 w 22"/>
                  <a:gd name="T11" fmla="*/ 31 h 102"/>
                  <a:gd name="T12" fmla="*/ 13 w 22"/>
                  <a:gd name="T13" fmla="*/ 48 h 102"/>
                  <a:gd name="T14" fmla="*/ 14 w 22"/>
                  <a:gd name="T15" fmla="*/ 71 h 102"/>
                  <a:gd name="T16" fmla="*/ 16 w 22"/>
                  <a:gd name="T17" fmla="*/ 101 h 102"/>
                  <a:gd name="T18" fmla="*/ 4 w 22"/>
                  <a:gd name="T19" fmla="*/ 101 h 102"/>
                  <a:gd name="T20" fmla="*/ 3 w 22"/>
                  <a:gd name="T21" fmla="*/ 98 h 102"/>
                  <a:gd name="T22" fmla="*/ 2 w 22"/>
                  <a:gd name="T23" fmla="*/ 90 h 102"/>
                  <a:gd name="T24" fmla="*/ 1 w 22"/>
                  <a:gd name="T25" fmla="*/ 78 h 102"/>
                  <a:gd name="T26" fmla="*/ 0 w 22"/>
                  <a:gd name="T27" fmla="*/ 63 h 102"/>
                  <a:gd name="T28" fmla="*/ 0 w 22"/>
                  <a:gd name="T29" fmla="*/ 46 h 102"/>
                  <a:gd name="T30" fmla="*/ 1 w 22"/>
                  <a:gd name="T31" fmla="*/ 29 h 102"/>
                  <a:gd name="T32" fmla="*/ 3 w 22"/>
                  <a:gd name="T33" fmla="*/ 14 h 102"/>
                  <a:gd name="T34" fmla="*/ 7 w 22"/>
                  <a:gd name="T35" fmla="*/ 0 h 102"/>
                  <a:gd name="T36" fmla="*/ 21 w 22"/>
                  <a:gd name="T37" fmla="*/ 1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02"/>
                  <a:gd name="T59" fmla="*/ 22 w 22"/>
                  <a:gd name="T60" fmla="*/ 102 h 1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02">
                    <a:moveTo>
                      <a:pt x="21" y="1"/>
                    </a:moveTo>
                    <a:lnTo>
                      <a:pt x="20" y="1"/>
                    </a:lnTo>
                    <a:lnTo>
                      <a:pt x="19" y="4"/>
                    </a:lnTo>
                    <a:lnTo>
                      <a:pt x="17" y="9"/>
                    </a:lnTo>
                    <a:lnTo>
                      <a:pt x="15" y="18"/>
                    </a:lnTo>
                    <a:lnTo>
                      <a:pt x="14" y="31"/>
                    </a:lnTo>
                    <a:lnTo>
                      <a:pt x="13" y="48"/>
                    </a:lnTo>
                    <a:lnTo>
                      <a:pt x="14" y="71"/>
                    </a:lnTo>
                    <a:lnTo>
                      <a:pt x="16" y="101"/>
                    </a:lnTo>
                    <a:lnTo>
                      <a:pt x="4" y="101"/>
                    </a:lnTo>
                    <a:lnTo>
                      <a:pt x="3" y="98"/>
                    </a:lnTo>
                    <a:lnTo>
                      <a:pt x="2" y="90"/>
                    </a:lnTo>
                    <a:lnTo>
                      <a:pt x="1" y="78"/>
                    </a:lnTo>
                    <a:lnTo>
                      <a:pt x="0" y="63"/>
                    </a:lnTo>
                    <a:lnTo>
                      <a:pt x="0" y="46"/>
                    </a:lnTo>
                    <a:lnTo>
                      <a:pt x="1" y="29"/>
                    </a:lnTo>
                    <a:lnTo>
                      <a:pt x="3" y="14"/>
                    </a:lnTo>
                    <a:lnTo>
                      <a:pt x="7" y="0"/>
                    </a:lnTo>
                    <a:lnTo>
                      <a:pt x="21"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1" name="Freeform 84"/>
              <p:cNvSpPr>
                <a:spLocks/>
              </p:cNvSpPr>
              <p:nvPr/>
            </p:nvSpPr>
            <p:spPr bwMode="auto">
              <a:xfrm>
                <a:off x="3339" y="1783"/>
                <a:ext cx="18" cy="85"/>
              </a:xfrm>
              <a:custGeom>
                <a:avLst/>
                <a:gdLst>
                  <a:gd name="T0" fmla="*/ 17 w 18"/>
                  <a:gd name="T1" fmla="*/ 1 h 85"/>
                  <a:gd name="T2" fmla="*/ 17 w 18"/>
                  <a:gd name="T3" fmla="*/ 1 h 85"/>
                  <a:gd name="T4" fmla="*/ 15 w 18"/>
                  <a:gd name="T5" fmla="*/ 3 h 85"/>
                  <a:gd name="T6" fmla="*/ 14 w 18"/>
                  <a:gd name="T7" fmla="*/ 8 h 85"/>
                  <a:gd name="T8" fmla="*/ 13 w 18"/>
                  <a:gd name="T9" fmla="*/ 15 h 85"/>
                  <a:gd name="T10" fmla="*/ 11 w 18"/>
                  <a:gd name="T11" fmla="*/ 25 h 85"/>
                  <a:gd name="T12" fmla="*/ 11 w 18"/>
                  <a:gd name="T13" fmla="*/ 40 h 85"/>
                  <a:gd name="T14" fmla="*/ 11 w 18"/>
                  <a:gd name="T15" fmla="*/ 59 h 85"/>
                  <a:gd name="T16" fmla="*/ 13 w 18"/>
                  <a:gd name="T17" fmla="*/ 84 h 85"/>
                  <a:gd name="T18" fmla="*/ 3 w 18"/>
                  <a:gd name="T19" fmla="*/ 84 h 85"/>
                  <a:gd name="T20" fmla="*/ 3 w 18"/>
                  <a:gd name="T21" fmla="*/ 82 h 85"/>
                  <a:gd name="T22" fmla="*/ 2 w 18"/>
                  <a:gd name="T23" fmla="*/ 75 h 85"/>
                  <a:gd name="T24" fmla="*/ 1 w 18"/>
                  <a:gd name="T25" fmla="*/ 65 h 85"/>
                  <a:gd name="T26" fmla="*/ 0 w 18"/>
                  <a:gd name="T27" fmla="*/ 52 h 85"/>
                  <a:gd name="T28" fmla="*/ 0 w 18"/>
                  <a:gd name="T29" fmla="*/ 38 h 85"/>
                  <a:gd name="T30" fmla="*/ 1 w 18"/>
                  <a:gd name="T31" fmla="*/ 25 h 85"/>
                  <a:gd name="T32" fmla="*/ 2 w 18"/>
                  <a:gd name="T33" fmla="*/ 11 h 85"/>
                  <a:gd name="T34" fmla="*/ 6 w 18"/>
                  <a:gd name="T35" fmla="*/ 0 h 85"/>
                  <a:gd name="T36" fmla="*/ 17 w 18"/>
                  <a:gd name="T37" fmla="*/ 1 h 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85"/>
                  <a:gd name="T59" fmla="*/ 18 w 18"/>
                  <a:gd name="T60" fmla="*/ 85 h 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85">
                    <a:moveTo>
                      <a:pt x="17" y="1"/>
                    </a:moveTo>
                    <a:lnTo>
                      <a:pt x="17" y="1"/>
                    </a:lnTo>
                    <a:lnTo>
                      <a:pt x="15" y="3"/>
                    </a:lnTo>
                    <a:lnTo>
                      <a:pt x="14" y="8"/>
                    </a:lnTo>
                    <a:lnTo>
                      <a:pt x="13" y="15"/>
                    </a:lnTo>
                    <a:lnTo>
                      <a:pt x="11" y="25"/>
                    </a:lnTo>
                    <a:lnTo>
                      <a:pt x="11" y="40"/>
                    </a:lnTo>
                    <a:lnTo>
                      <a:pt x="11" y="59"/>
                    </a:lnTo>
                    <a:lnTo>
                      <a:pt x="13" y="84"/>
                    </a:lnTo>
                    <a:lnTo>
                      <a:pt x="3" y="84"/>
                    </a:lnTo>
                    <a:lnTo>
                      <a:pt x="3" y="82"/>
                    </a:lnTo>
                    <a:lnTo>
                      <a:pt x="2" y="75"/>
                    </a:lnTo>
                    <a:lnTo>
                      <a:pt x="1" y="65"/>
                    </a:lnTo>
                    <a:lnTo>
                      <a:pt x="0" y="52"/>
                    </a:lnTo>
                    <a:lnTo>
                      <a:pt x="0" y="38"/>
                    </a:lnTo>
                    <a:lnTo>
                      <a:pt x="1" y="25"/>
                    </a:lnTo>
                    <a:lnTo>
                      <a:pt x="2" y="11"/>
                    </a:lnTo>
                    <a:lnTo>
                      <a:pt x="6" y="0"/>
                    </a:lnTo>
                    <a:lnTo>
                      <a:pt x="17"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2" name="Freeform 85"/>
              <p:cNvSpPr>
                <a:spLocks/>
              </p:cNvSpPr>
              <p:nvPr/>
            </p:nvSpPr>
            <p:spPr bwMode="auto">
              <a:xfrm>
                <a:off x="3340" y="1791"/>
                <a:ext cx="14" cy="68"/>
              </a:xfrm>
              <a:custGeom>
                <a:avLst/>
                <a:gdLst>
                  <a:gd name="T0" fmla="*/ 13 w 14"/>
                  <a:gd name="T1" fmla="*/ 1 h 68"/>
                  <a:gd name="T2" fmla="*/ 13 w 14"/>
                  <a:gd name="T3" fmla="*/ 1 h 68"/>
                  <a:gd name="T4" fmla="*/ 12 w 14"/>
                  <a:gd name="T5" fmla="*/ 3 h 68"/>
                  <a:gd name="T6" fmla="*/ 11 w 14"/>
                  <a:gd name="T7" fmla="*/ 6 h 68"/>
                  <a:gd name="T8" fmla="*/ 10 w 14"/>
                  <a:gd name="T9" fmla="*/ 12 h 68"/>
                  <a:gd name="T10" fmla="*/ 9 w 14"/>
                  <a:gd name="T11" fmla="*/ 20 h 68"/>
                  <a:gd name="T12" fmla="*/ 8 w 14"/>
                  <a:gd name="T13" fmla="*/ 32 h 68"/>
                  <a:gd name="T14" fmla="*/ 8 w 14"/>
                  <a:gd name="T15" fmla="*/ 47 h 68"/>
                  <a:gd name="T16" fmla="*/ 10 w 14"/>
                  <a:gd name="T17" fmla="*/ 67 h 68"/>
                  <a:gd name="T18" fmla="*/ 2 w 14"/>
                  <a:gd name="T19" fmla="*/ 67 h 68"/>
                  <a:gd name="T20" fmla="*/ 2 w 14"/>
                  <a:gd name="T21" fmla="*/ 65 h 68"/>
                  <a:gd name="T22" fmla="*/ 1 w 14"/>
                  <a:gd name="T23" fmla="*/ 60 h 68"/>
                  <a:gd name="T24" fmla="*/ 1 w 14"/>
                  <a:gd name="T25" fmla="*/ 52 h 68"/>
                  <a:gd name="T26" fmla="*/ 0 w 14"/>
                  <a:gd name="T27" fmla="*/ 42 h 68"/>
                  <a:gd name="T28" fmla="*/ 0 w 14"/>
                  <a:gd name="T29" fmla="*/ 31 h 68"/>
                  <a:gd name="T30" fmla="*/ 1 w 14"/>
                  <a:gd name="T31" fmla="*/ 20 h 68"/>
                  <a:gd name="T32" fmla="*/ 2 w 14"/>
                  <a:gd name="T33" fmla="*/ 9 h 68"/>
                  <a:gd name="T34" fmla="*/ 4 w 14"/>
                  <a:gd name="T35" fmla="*/ 0 h 68"/>
                  <a:gd name="T36" fmla="*/ 13 w 14"/>
                  <a:gd name="T37" fmla="*/ 1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
                  <a:gd name="T58" fmla="*/ 0 h 68"/>
                  <a:gd name="T59" fmla="*/ 14 w 14"/>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 h="68">
                    <a:moveTo>
                      <a:pt x="13" y="1"/>
                    </a:moveTo>
                    <a:lnTo>
                      <a:pt x="13" y="1"/>
                    </a:lnTo>
                    <a:lnTo>
                      <a:pt x="12" y="3"/>
                    </a:lnTo>
                    <a:lnTo>
                      <a:pt x="11" y="6"/>
                    </a:lnTo>
                    <a:lnTo>
                      <a:pt x="10" y="12"/>
                    </a:lnTo>
                    <a:lnTo>
                      <a:pt x="9" y="20"/>
                    </a:lnTo>
                    <a:lnTo>
                      <a:pt x="8" y="32"/>
                    </a:lnTo>
                    <a:lnTo>
                      <a:pt x="8" y="47"/>
                    </a:lnTo>
                    <a:lnTo>
                      <a:pt x="10" y="67"/>
                    </a:lnTo>
                    <a:lnTo>
                      <a:pt x="2" y="67"/>
                    </a:lnTo>
                    <a:lnTo>
                      <a:pt x="2" y="65"/>
                    </a:lnTo>
                    <a:lnTo>
                      <a:pt x="1" y="60"/>
                    </a:lnTo>
                    <a:lnTo>
                      <a:pt x="1" y="52"/>
                    </a:lnTo>
                    <a:lnTo>
                      <a:pt x="0" y="42"/>
                    </a:lnTo>
                    <a:lnTo>
                      <a:pt x="0" y="31"/>
                    </a:lnTo>
                    <a:lnTo>
                      <a:pt x="1" y="20"/>
                    </a:lnTo>
                    <a:lnTo>
                      <a:pt x="2" y="9"/>
                    </a:lnTo>
                    <a:lnTo>
                      <a:pt x="4" y="0"/>
                    </a:lnTo>
                    <a:lnTo>
                      <a:pt x="1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3" name="Freeform 86"/>
              <p:cNvSpPr>
                <a:spLocks/>
              </p:cNvSpPr>
              <p:nvPr/>
            </p:nvSpPr>
            <p:spPr bwMode="auto">
              <a:xfrm>
                <a:off x="3341" y="1800"/>
                <a:ext cx="11" cy="49"/>
              </a:xfrm>
              <a:custGeom>
                <a:avLst/>
                <a:gdLst>
                  <a:gd name="T0" fmla="*/ 10 w 11"/>
                  <a:gd name="T1" fmla="*/ 0 h 49"/>
                  <a:gd name="T2" fmla="*/ 10 w 11"/>
                  <a:gd name="T3" fmla="*/ 1 h 49"/>
                  <a:gd name="T4" fmla="*/ 9 w 11"/>
                  <a:gd name="T5" fmla="*/ 2 h 49"/>
                  <a:gd name="T6" fmla="*/ 8 w 11"/>
                  <a:gd name="T7" fmla="*/ 4 h 49"/>
                  <a:gd name="T8" fmla="*/ 7 w 11"/>
                  <a:gd name="T9" fmla="*/ 8 h 49"/>
                  <a:gd name="T10" fmla="*/ 7 w 11"/>
                  <a:gd name="T11" fmla="*/ 15 h 49"/>
                  <a:gd name="T12" fmla="*/ 6 w 11"/>
                  <a:gd name="T13" fmla="*/ 23 h 49"/>
                  <a:gd name="T14" fmla="*/ 7 w 11"/>
                  <a:gd name="T15" fmla="*/ 34 h 49"/>
                  <a:gd name="T16" fmla="*/ 8 w 11"/>
                  <a:gd name="T17" fmla="*/ 48 h 49"/>
                  <a:gd name="T18" fmla="*/ 2 w 11"/>
                  <a:gd name="T19" fmla="*/ 48 h 49"/>
                  <a:gd name="T20" fmla="*/ 2 w 11"/>
                  <a:gd name="T21" fmla="*/ 47 h 49"/>
                  <a:gd name="T22" fmla="*/ 1 w 11"/>
                  <a:gd name="T23" fmla="*/ 43 h 49"/>
                  <a:gd name="T24" fmla="*/ 1 w 11"/>
                  <a:gd name="T25" fmla="*/ 37 h 49"/>
                  <a:gd name="T26" fmla="*/ 0 w 11"/>
                  <a:gd name="T27" fmla="*/ 30 h 49"/>
                  <a:gd name="T28" fmla="*/ 0 w 11"/>
                  <a:gd name="T29" fmla="*/ 22 h 49"/>
                  <a:gd name="T30" fmla="*/ 0 w 11"/>
                  <a:gd name="T31" fmla="*/ 14 h 49"/>
                  <a:gd name="T32" fmla="*/ 1 w 11"/>
                  <a:gd name="T33" fmla="*/ 7 h 49"/>
                  <a:gd name="T34" fmla="*/ 3 w 11"/>
                  <a:gd name="T35" fmla="*/ 0 h 49"/>
                  <a:gd name="T36" fmla="*/ 10 w 11"/>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49"/>
                  <a:gd name="T59" fmla="*/ 11 w 11"/>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49">
                    <a:moveTo>
                      <a:pt x="10" y="0"/>
                    </a:moveTo>
                    <a:lnTo>
                      <a:pt x="10" y="1"/>
                    </a:lnTo>
                    <a:lnTo>
                      <a:pt x="9" y="2"/>
                    </a:lnTo>
                    <a:lnTo>
                      <a:pt x="8" y="4"/>
                    </a:lnTo>
                    <a:lnTo>
                      <a:pt x="7" y="8"/>
                    </a:lnTo>
                    <a:lnTo>
                      <a:pt x="7" y="15"/>
                    </a:lnTo>
                    <a:lnTo>
                      <a:pt x="6" y="23"/>
                    </a:lnTo>
                    <a:lnTo>
                      <a:pt x="7" y="34"/>
                    </a:lnTo>
                    <a:lnTo>
                      <a:pt x="8" y="48"/>
                    </a:lnTo>
                    <a:lnTo>
                      <a:pt x="2" y="48"/>
                    </a:lnTo>
                    <a:lnTo>
                      <a:pt x="2" y="47"/>
                    </a:lnTo>
                    <a:lnTo>
                      <a:pt x="1" y="43"/>
                    </a:lnTo>
                    <a:lnTo>
                      <a:pt x="1" y="37"/>
                    </a:lnTo>
                    <a:lnTo>
                      <a:pt x="0" y="30"/>
                    </a:lnTo>
                    <a:lnTo>
                      <a:pt x="0" y="22"/>
                    </a:lnTo>
                    <a:lnTo>
                      <a:pt x="0" y="14"/>
                    </a:lnTo>
                    <a:lnTo>
                      <a:pt x="1" y="7"/>
                    </a:lnTo>
                    <a:lnTo>
                      <a:pt x="3" y="0"/>
                    </a:lnTo>
                    <a:lnTo>
                      <a:pt x="1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4" name="Rectangle 87"/>
              <p:cNvSpPr>
                <a:spLocks noChangeArrowheads="1"/>
              </p:cNvSpPr>
              <p:nvPr/>
            </p:nvSpPr>
            <p:spPr bwMode="auto">
              <a:xfrm>
                <a:off x="3207" y="1788"/>
                <a:ext cx="3" cy="1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05" name="Freeform 88"/>
              <p:cNvSpPr>
                <a:spLocks/>
              </p:cNvSpPr>
              <p:nvPr/>
            </p:nvSpPr>
            <p:spPr bwMode="auto">
              <a:xfrm>
                <a:off x="3252" y="1785"/>
                <a:ext cx="51" cy="72"/>
              </a:xfrm>
              <a:custGeom>
                <a:avLst/>
                <a:gdLst>
                  <a:gd name="T0" fmla="*/ 5 w 51"/>
                  <a:gd name="T1" fmla="*/ 7 h 72"/>
                  <a:gd name="T2" fmla="*/ 4 w 51"/>
                  <a:gd name="T3" fmla="*/ 8 h 72"/>
                  <a:gd name="T4" fmla="*/ 3 w 51"/>
                  <a:gd name="T5" fmla="*/ 12 h 72"/>
                  <a:gd name="T6" fmla="*/ 2 w 51"/>
                  <a:gd name="T7" fmla="*/ 18 h 72"/>
                  <a:gd name="T8" fmla="*/ 1 w 51"/>
                  <a:gd name="T9" fmla="*/ 26 h 72"/>
                  <a:gd name="T10" fmla="*/ 0 w 51"/>
                  <a:gd name="T11" fmla="*/ 36 h 72"/>
                  <a:gd name="T12" fmla="*/ 0 w 51"/>
                  <a:gd name="T13" fmla="*/ 47 h 72"/>
                  <a:gd name="T14" fmla="*/ 1 w 51"/>
                  <a:gd name="T15" fmla="*/ 59 h 72"/>
                  <a:gd name="T16" fmla="*/ 3 w 51"/>
                  <a:gd name="T17" fmla="*/ 71 h 72"/>
                  <a:gd name="T18" fmla="*/ 3 w 51"/>
                  <a:gd name="T19" fmla="*/ 71 h 72"/>
                  <a:gd name="T20" fmla="*/ 3 w 51"/>
                  <a:gd name="T21" fmla="*/ 69 h 72"/>
                  <a:gd name="T22" fmla="*/ 3 w 51"/>
                  <a:gd name="T23" fmla="*/ 66 h 72"/>
                  <a:gd name="T24" fmla="*/ 3 w 51"/>
                  <a:gd name="T25" fmla="*/ 63 h 72"/>
                  <a:gd name="T26" fmla="*/ 3 w 51"/>
                  <a:gd name="T27" fmla="*/ 59 h 72"/>
                  <a:gd name="T28" fmla="*/ 4 w 51"/>
                  <a:gd name="T29" fmla="*/ 55 h 72"/>
                  <a:gd name="T30" fmla="*/ 4 w 51"/>
                  <a:gd name="T31" fmla="*/ 50 h 72"/>
                  <a:gd name="T32" fmla="*/ 5 w 51"/>
                  <a:gd name="T33" fmla="*/ 45 h 72"/>
                  <a:gd name="T34" fmla="*/ 7 w 51"/>
                  <a:gd name="T35" fmla="*/ 41 h 72"/>
                  <a:gd name="T36" fmla="*/ 8 w 51"/>
                  <a:gd name="T37" fmla="*/ 36 h 72"/>
                  <a:gd name="T38" fmla="*/ 10 w 51"/>
                  <a:gd name="T39" fmla="*/ 31 h 72"/>
                  <a:gd name="T40" fmla="*/ 12 w 51"/>
                  <a:gd name="T41" fmla="*/ 27 h 72"/>
                  <a:gd name="T42" fmla="*/ 15 w 51"/>
                  <a:gd name="T43" fmla="*/ 23 h 72"/>
                  <a:gd name="T44" fmla="*/ 19 w 51"/>
                  <a:gd name="T45" fmla="*/ 20 h 72"/>
                  <a:gd name="T46" fmla="*/ 23 w 51"/>
                  <a:gd name="T47" fmla="*/ 18 h 72"/>
                  <a:gd name="T48" fmla="*/ 28 w 51"/>
                  <a:gd name="T49" fmla="*/ 17 h 72"/>
                  <a:gd name="T50" fmla="*/ 28 w 51"/>
                  <a:gd name="T51" fmla="*/ 17 h 72"/>
                  <a:gd name="T52" fmla="*/ 29 w 51"/>
                  <a:gd name="T53" fmla="*/ 16 h 72"/>
                  <a:gd name="T54" fmla="*/ 30 w 51"/>
                  <a:gd name="T55" fmla="*/ 15 h 72"/>
                  <a:gd name="T56" fmla="*/ 33 w 51"/>
                  <a:gd name="T57" fmla="*/ 13 h 72"/>
                  <a:gd name="T58" fmla="*/ 36 w 51"/>
                  <a:gd name="T59" fmla="*/ 11 h 72"/>
                  <a:gd name="T60" fmla="*/ 39 w 51"/>
                  <a:gd name="T61" fmla="*/ 9 h 72"/>
                  <a:gd name="T62" fmla="*/ 44 w 51"/>
                  <a:gd name="T63" fmla="*/ 6 h 72"/>
                  <a:gd name="T64" fmla="*/ 50 w 51"/>
                  <a:gd name="T65" fmla="*/ 3 h 72"/>
                  <a:gd name="T66" fmla="*/ 50 w 51"/>
                  <a:gd name="T67" fmla="*/ 3 h 72"/>
                  <a:gd name="T68" fmla="*/ 49 w 51"/>
                  <a:gd name="T69" fmla="*/ 2 h 72"/>
                  <a:gd name="T70" fmla="*/ 48 w 51"/>
                  <a:gd name="T71" fmla="*/ 2 h 72"/>
                  <a:gd name="T72" fmla="*/ 46 w 51"/>
                  <a:gd name="T73" fmla="*/ 2 h 72"/>
                  <a:gd name="T74" fmla="*/ 43 w 51"/>
                  <a:gd name="T75" fmla="*/ 1 h 72"/>
                  <a:gd name="T76" fmla="*/ 41 w 51"/>
                  <a:gd name="T77" fmla="*/ 1 h 72"/>
                  <a:gd name="T78" fmla="*/ 38 w 51"/>
                  <a:gd name="T79" fmla="*/ 0 h 72"/>
                  <a:gd name="T80" fmla="*/ 35 w 51"/>
                  <a:gd name="T81" fmla="*/ 0 h 72"/>
                  <a:gd name="T82" fmla="*/ 31 w 51"/>
                  <a:gd name="T83" fmla="*/ 0 h 72"/>
                  <a:gd name="T84" fmla="*/ 28 w 51"/>
                  <a:gd name="T85" fmla="*/ 0 h 72"/>
                  <a:gd name="T86" fmla="*/ 24 w 51"/>
                  <a:gd name="T87" fmla="*/ 0 h 72"/>
                  <a:gd name="T88" fmla="*/ 20 w 51"/>
                  <a:gd name="T89" fmla="*/ 1 h 72"/>
                  <a:gd name="T90" fmla="*/ 16 w 51"/>
                  <a:gd name="T91" fmla="*/ 2 h 72"/>
                  <a:gd name="T92" fmla="*/ 12 w 51"/>
                  <a:gd name="T93" fmla="*/ 3 h 72"/>
                  <a:gd name="T94" fmla="*/ 8 w 51"/>
                  <a:gd name="T95" fmla="*/ 5 h 72"/>
                  <a:gd name="T96" fmla="*/ 5 w 51"/>
                  <a:gd name="T97" fmla="*/ 7 h 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72"/>
                  <a:gd name="T149" fmla="*/ 51 w 51"/>
                  <a:gd name="T150" fmla="*/ 72 h 7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72">
                    <a:moveTo>
                      <a:pt x="5" y="7"/>
                    </a:moveTo>
                    <a:lnTo>
                      <a:pt x="4" y="8"/>
                    </a:lnTo>
                    <a:lnTo>
                      <a:pt x="3" y="12"/>
                    </a:lnTo>
                    <a:lnTo>
                      <a:pt x="2" y="18"/>
                    </a:lnTo>
                    <a:lnTo>
                      <a:pt x="1" y="26"/>
                    </a:lnTo>
                    <a:lnTo>
                      <a:pt x="0" y="36"/>
                    </a:lnTo>
                    <a:lnTo>
                      <a:pt x="0" y="47"/>
                    </a:lnTo>
                    <a:lnTo>
                      <a:pt x="1" y="59"/>
                    </a:lnTo>
                    <a:lnTo>
                      <a:pt x="3" y="71"/>
                    </a:lnTo>
                    <a:lnTo>
                      <a:pt x="3" y="69"/>
                    </a:lnTo>
                    <a:lnTo>
                      <a:pt x="3" y="66"/>
                    </a:lnTo>
                    <a:lnTo>
                      <a:pt x="3" y="63"/>
                    </a:lnTo>
                    <a:lnTo>
                      <a:pt x="3" y="59"/>
                    </a:lnTo>
                    <a:lnTo>
                      <a:pt x="4" y="55"/>
                    </a:lnTo>
                    <a:lnTo>
                      <a:pt x="4" y="50"/>
                    </a:lnTo>
                    <a:lnTo>
                      <a:pt x="5" y="45"/>
                    </a:lnTo>
                    <a:lnTo>
                      <a:pt x="7" y="41"/>
                    </a:lnTo>
                    <a:lnTo>
                      <a:pt x="8" y="36"/>
                    </a:lnTo>
                    <a:lnTo>
                      <a:pt x="10" y="31"/>
                    </a:lnTo>
                    <a:lnTo>
                      <a:pt x="12" y="27"/>
                    </a:lnTo>
                    <a:lnTo>
                      <a:pt x="15" y="23"/>
                    </a:lnTo>
                    <a:lnTo>
                      <a:pt x="19" y="20"/>
                    </a:lnTo>
                    <a:lnTo>
                      <a:pt x="23" y="18"/>
                    </a:lnTo>
                    <a:lnTo>
                      <a:pt x="28" y="17"/>
                    </a:lnTo>
                    <a:lnTo>
                      <a:pt x="29" y="16"/>
                    </a:lnTo>
                    <a:lnTo>
                      <a:pt x="30" y="15"/>
                    </a:lnTo>
                    <a:lnTo>
                      <a:pt x="33" y="13"/>
                    </a:lnTo>
                    <a:lnTo>
                      <a:pt x="36" y="11"/>
                    </a:lnTo>
                    <a:lnTo>
                      <a:pt x="39" y="9"/>
                    </a:lnTo>
                    <a:lnTo>
                      <a:pt x="44" y="6"/>
                    </a:lnTo>
                    <a:lnTo>
                      <a:pt x="50" y="3"/>
                    </a:lnTo>
                    <a:lnTo>
                      <a:pt x="49" y="2"/>
                    </a:lnTo>
                    <a:lnTo>
                      <a:pt x="48" y="2"/>
                    </a:lnTo>
                    <a:lnTo>
                      <a:pt x="46" y="2"/>
                    </a:lnTo>
                    <a:lnTo>
                      <a:pt x="43" y="1"/>
                    </a:lnTo>
                    <a:lnTo>
                      <a:pt x="41" y="1"/>
                    </a:lnTo>
                    <a:lnTo>
                      <a:pt x="38" y="0"/>
                    </a:lnTo>
                    <a:lnTo>
                      <a:pt x="35" y="0"/>
                    </a:lnTo>
                    <a:lnTo>
                      <a:pt x="31" y="0"/>
                    </a:lnTo>
                    <a:lnTo>
                      <a:pt x="28" y="0"/>
                    </a:lnTo>
                    <a:lnTo>
                      <a:pt x="24" y="0"/>
                    </a:lnTo>
                    <a:lnTo>
                      <a:pt x="20" y="1"/>
                    </a:lnTo>
                    <a:lnTo>
                      <a:pt x="16" y="2"/>
                    </a:lnTo>
                    <a:lnTo>
                      <a:pt x="12" y="3"/>
                    </a:lnTo>
                    <a:lnTo>
                      <a:pt x="8" y="5"/>
                    </a:lnTo>
                    <a:lnTo>
                      <a:pt x="5" y="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6" name="Freeform 89"/>
              <p:cNvSpPr>
                <a:spLocks/>
              </p:cNvSpPr>
              <p:nvPr/>
            </p:nvSpPr>
            <p:spPr bwMode="auto">
              <a:xfrm>
                <a:off x="3183" y="1838"/>
                <a:ext cx="42" cy="14"/>
              </a:xfrm>
              <a:custGeom>
                <a:avLst/>
                <a:gdLst>
                  <a:gd name="T0" fmla="*/ 0 w 42"/>
                  <a:gd name="T1" fmla="*/ 8 h 14"/>
                  <a:gd name="T2" fmla="*/ 0 w 42"/>
                  <a:gd name="T3" fmla="*/ 8 h 14"/>
                  <a:gd name="T4" fmla="*/ 0 w 42"/>
                  <a:gd name="T5" fmla="*/ 8 h 14"/>
                  <a:gd name="T6" fmla="*/ 1 w 42"/>
                  <a:gd name="T7" fmla="*/ 7 h 14"/>
                  <a:gd name="T8" fmla="*/ 1 w 42"/>
                  <a:gd name="T9" fmla="*/ 6 h 14"/>
                  <a:gd name="T10" fmla="*/ 2 w 42"/>
                  <a:gd name="T11" fmla="*/ 5 h 14"/>
                  <a:gd name="T12" fmla="*/ 4 w 42"/>
                  <a:gd name="T13" fmla="*/ 4 h 14"/>
                  <a:gd name="T14" fmla="*/ 5 w 42"/>
                  <a:gd name="T15" fmla="*/ 3 h 14"/>
                  <a:gd name="T16" fmla="*/ 7 w 42"/>
                  <a:gd name="T17" fmla="*/ 2 h 14"/>
                  <a:gd name="T18" fmla="*/ 10 w 42"/>
                  <a:gd name="T19" fmla="*/ 1 h 14"/>
                  <a:gd name="T20" fmla="*/ 12 w 42"/>
                  <a:gd name="T21" fmla="*/ 0 h 14"/>
                  <a:gd name="T22" fmla="*/ 16 w 42"/>
                  <a:gd name="T23" fmla="*/ 0 h 14"/>
                  <a:gd name="T24" fmla="*/ 20 w 42"/>
                  <a:gd name="T25" fmla="*/ 0 h 14"/>
                  <a:gd name="T26" fmla="*/ 24 w 42"/>
                  <a:gd name="T27" fmla="*/ 0 h 14"/>
                  <a:gd name="T28" fmla="*/ 29 w 42"/>
                  <a:gd name="T29" fmla="*/ 1 h 14"/>
                  <a:gd name="T30" fmla="*/ 35 w 42"/>
                  <a:gd name="T31" fmla="*/ 3 h 14"/>
                  <a:gd name="T32" fmla="*/ 41 w 42"/>
                  <a:gd name="T33" fmla="*/ 5 h 14"/>
                  <a:gd name="T34" fmla="*/ 40 w 42"/>
                  <a:gd name="T35" fmla="*/ 7 h 14"/>
                  <a:gd name="T36" fmla="*/ 40 w 42"/>
                  <a:gd name="T37" fmla="*/ 7 h 14"/>
                  <a:gd name="T38" fmla="*/ 39 w 42"/>
                  <a:gd name="T39" fmla="*/ 7 h 14"/>
                  <a:gd name="T40" fmla="*/ 37 w 42"/>
                  <a:gd name="T41" fmla="*/ 6 h 14"/>
                  <a:gd name="T42" fmla="*/ 35 w 42"/>
                  <a:gd name="T43" fmla="*/ 6 h 14"/>
                  <a:gd name="T44" fmla="*/ 33 w 42"/>
                  <a:gd name="T45" fmla="*/ 5 h 14"/>
                  <a:gd name="T46" fmla="*/ 30 w 42"/>
                  <a:gd name="T47" fmla="*/ 4 h 14"/>
                  <a:gd name="T48" fmla="*/ 27 w 42"/>
                  <a:gd name="T49" fmla="*/ 4 h 14"/>
                  <a:gd name="T50" fmla="*/ 24 w 42"/>
                  <a:gd name="T51" fmla="*/ 3 h 14"/>
                  <a:gd name="T52" fmla="*/ 20 w 42"/>
                  <a:gd name="T53" fmla="*/ 3 h 14"/>
                  <a:gd name="T54" fmla="*/ 17 w 42"/>
                  <a:gd name="T55" fmla="*/ 3 h 14"/>
                  <a:gd name="T56" fmla="*/ 14 w 42"/>
                  <a:gd name="T57" fmla="*/ 4 h 14"/>
                  <a:gd name="T58" fmla="*/ 10 w 42"/>
                  <a:gd name="T59" fmla="*/ 5 h 14"/>
                  <a:gd name="T60" fmla="*/ 7 w 42"/>
                  <a:gd name="T61" fmla="*/ 6 h 14"/>
                  <a:gd name="T62" fmla="*/ 4 w 42"/>
                  <a:gd name="T63" fmla="*/ 8 h 14"/>
                  <a:gd name="T64" fmla="*/ 2 w 42"/>
                  <a:gd name="T65" fmla="*/ 10 h 14"/>
                  <a:gd name="T66" fmla="*/ 0 w 42"/>
                  <a:gd name="T67" fmla="*/ 13 h 14"/>
                  <a:gd name="T68" fmla="*/ 0 w 42"/>
                  <a:gd name="T69" fmla="*/ 8 h 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
                  <a:gd name="T106" fmla="*/ 0 h 14"/>
                  <a:gd name="T107" fmla="*/ 42 w 42"/>
                  <a:gd name="T108" fmla="*/ 14 h 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 h="14">
                    <a:moveTo>
                      <a:pt x="0" y="8"/>
                    </a:moveTo>
                    <a:lnTo>
                      <a:pt x="0" y="8"/>
                    </a:lnTo>
                    <a:lnTo>
                      <a:pt x="1" y="7"/>
                    </a:lnTo>
                    <a:lnTo>
                      <a:pt x="1" y="6"/>
                    </a:lnTo>
                    <a:lnTo>
                      <a:pt x="2" y="5"/>
                    </a:lnTo>
                    <a:lnTo>
                      <a:pt x="4" y="4"/>
                    </a:lnTo>
                    <a:lnTo>
                      <a:pt x="5" y="3"/>
                    </a:lnTo>
                    <a:lnTo>
                      <a:pt x="7" y="2"/>
                    </a:lnTo>
                    <a:lnTo>
                      <a:pt x="10" y="1"/>
                    </a:lnTo>
                    <a:lnTo>
                      <a:pt x="12" y="0"/>
                    </a:lnTo>
                    <a:lnTo>
                      <a:pt x="16" y="0"/>
                    </a:lnTo>
                    <a:lnTo>
                      <a:pt x="20" y="0"/>
                    </a:lnTo>
                    <a:lnTo>
                      <a:pt x="24" y="0"/>
                    </a:lnTo>
                    <a:lnTo>
                      <a:pt x="29" y="1"/>
                    </a:lnTo>
                    <a:lnTo>
                      <a:pt x="35" y="3"/>
                    </a:lnTo>
                    <a:lnTo>
                      <a:pt x="41" y="5"/>
                    </a:lnTo>
                    <a:lnTo>
                      <a:pt x="40" y="7"/>
                    </a:lnTo>
                    <a:lnTo>
                      <a:pt x="39" y="7"/>
                    </a:lnTo>
                    <a:lnTo>
                      <a:pt x="37" y="6"/>
                    </a:lnTo>
                    <a:lnTo>
                      <a:pt x="35" y="6"/>
                    </a:lnTo>
                    <a:lnTo>
                      <a:pt x="33" y="5"/>
                    </a:lnTo>
                    <a:lnTo>
                      <a:pt x="30" y="4"/>
                    </a:lnTo>
                    <a:lnTo>
                      <a:pt x="27" y="4"/>
                    </a:lnTo>
                    <a:lnTo>
                      <a:pt x="24" y="3"/>
                    </a:lnTo>
                    <a:lnTo>
                      <a:pt x="20" y="3"/>
                    </a:lnTo>
                    <a:lnTo>
                      <a:pt x="17" y="3"/>
                    </a:lnTo>
                    <a:lnTo>
                      <a:pt x="14" y="4"/>
                    </a:lnTo>
                    <a:lnTo>
                      <a:pt x="10" y="5"/>
                    </a:lnTo>
                    <a:lnTo>
                      <a:pt x="7" y="6"/>
                    </a:lnTo>
                    <a:lnTo>
                      <a:pt x="4" y="8"/>
                    </a:lnTo>
                    <a:lnTo>
                      <a:pt x="2" y="10"/>
                    </a:lnTo>
                    <a:lnTo>
                      <a:pt x="0" y="13"/>
                    </a:lnTo>
                    <a:lnTo>
                      <a:pt x="0"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7" name="Freeform 90"/>
              <p:cNvSpPr>
                <a:spLocks/>
              </p:cNvSpPr>
              <p:nvPr/>
            </p:nvSpPr>
            <p:spPr bwMode="auto">
              <a:xfrm>
                <a:off x="3183" y="1806"/>
                <a:ext cx="42" cy="15"/>
              </a:xfrm>
              <a:custGeom>
                <a:avLst/>
                <a:gdLst>
                  <a:gd name="T0" fmla="*/ 0 w 42"/>
                  <a:gd name="T1" fmla="*/ 9 h 15"/>
                  <a:gd name="T2" fmla="*/ 0 w 42"/>
                  <a:gd name="T3" fmla="*/ 9 h 15"/>
                  <a:gd name="T4" fmla="*/ 0 w 42"/>
                  <a:gd name="T5" fmla="*/ 8 h 15"/>
                  <a:gd name="T6" fmla="*/ 1 w 42"/>
                  <a:gd name="T7" fmla="*/ 7 h 15"/>
                  <a:gd name="T8" fmla="*/ 1 w 42"/>
                  <a:gd name="T9" fmla="*/ 6 h 15"/>
                  <a:gd name="T10" fmla="*/ 2 w 42"/>
                  <a:gd name="T11" fmla="*/ 5 h 15"/>
                  <a:gd name="T12" fmla="*/ 4 w 42"/>
                  <a:gd name="T13" fmla="*/ 4 h 15"/>
                  <a:gd name="T14" fmla="*/ 5 w 42"/>
                  <a:gd name="T15" fmla="*/ 3 h 15"/>
                  <a:gd name="T16" fmla="*/ 7 w 42"/>
                  <a:gd name="T17" fmla="*/ 2 h 15"/>
                  <a:gd name="T18" fmla="*/ 10 w 42"/>
                  <a:gd name="T19" fmla="*/ 1 h 15"/>
                  <a:gd name="T20" fmla="*/ 12 w 42"/>
                  <a:gd name="T21" fmla="*/ 0 h 15"/>
                  <a:gd name="T22" fmla="*/ 16 w 42"/>
                  <a:gd name="T23" fmla="*/ 0 h 15"/>
                  <a:gd name="T24" fmla="*/ 20 w 42"/>
                  <a:gd name="T25" fmla="*/ 0 h 15"/>
                  <a:gd name="T26" fmla="*/ 24 w 42"/>
                  <a:gd name="T27" fmla="*/ 0 h 15"/>
                  <a:gd name="T28" fmla="*/ 29 w 42"/>
                  <a:gd name="T29" fmla="*/ 1 h 15"/>
                  <a:gd name="T30" fmla="*/ 35 w 42"/>
                  <a:gd name="T31" fmla="*/ 3 h 15"/>
                  <a:gd name="T32" fmla="*/ 41 w 42"/>
                  <a:gd name="T33" fmla="*/ 5 h 15"/>
                  <a:gd name="T34" fmla="*/ 40 w 42"/>
                  <a:gd name="T35" fmla="*/ 8 h 15"/>
                  <a:gd name="T36" fmla="*/ 40 w 42"/>
                  <a:gd name="T37" fmla="*/ 8 h 15"/>
                  <a:gd name="T38" fmla="*/ 39 w 42"/>
                  <a:gd name="T39" fmla="*/ 7 h 15"/>
                  <a:gd name="T40" fmla="*/ 37 w 42"/>
                  <a:gd name="T41" fmla="*/ 7 h 15"/>
                  <a:gd name="T42" fmla="*/ 35 w 42"/>
                  <a:gd name="T43" fmla="*/ 6 h 15"/>
                  <a:gd name="T44" fmla="*/ 33 w 42"/>
                  <a:gd name="T45" fmla="*/ 6 h 15"/>
                  <a:gd name="T46" fmla="*/ 30 w 42"/>
                  <a:gd name="T47" fmla="*/ 5 h 15"/>
                  <a:gd name="T48" fmla="*/ 27 w 42"/>
                  <a:gd name="T49" fmla="*/ 4 h 15"/>
                  <a:gd name="T50" fmla="*/ 24 w 42"/>
                  <a:gd name="T51" fmla="*/ 4 h 15"/>
                  <a:gd name="T52" fmla="*/ 20 w 42"/>
                  <a:gd name="T53" fmla="*/ 4 h 15"/>
                  <a:gd name="T54" fmla="*/ 17 w 42"/>
                  <a:gd name="T55" fmla="*/ 4 h 15"/>
                  <a:gd name="T56" fmla="*/ 14 w 42"/>
                  <a:gd name="T57" fmla="*/ 4 h 15"/>
                  <a:gd name="T58" fmla="*/ 10 w 42"/>
                  <a:gd name="T59" fmla="*/ 5 h 15"/>
                  <a:gd name="T60" fmla="*/ 7 w 42"/>
                  <a:gd name="T61" fmla="*/ 6 h 15"/>
                  <a:gd name="T62" fmla="*/ 4 w 42"/>
                  <a:gd name="T63" fmla="*/ 8 h 15"/>
                  <a:gd name="T64" fmla="*/ 2 w 42"/>
                  <a:gd name="T65" fmla="*/ 11 h 15"/>
                  <a:gd name="T66" fmla="*/ 0 w 42"/>
                  <a:gd name="T67" fmla="*/ 14 h 15"/>
                  <a:gd name="T68" fmla="*/ 0 w 42"/>
                  <a:gd name="T69" fmla="*/ 9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
                  <a:gd name="T106" fmla="*/ 0 h 15"/>
                  <a:gd name="T107" fmla="*/ 42 w 42"/>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 h="15">
                    <a:moveTo>
                      <a:pt x="0" y="9"/>
                    </a:moveTo>
                    <a:lnTo>
                      <a:pt x="0" y="9"/>
                    </a:lnTo>
                    <a:lnTo>
                      <a:pt x="0" y="8"/>
                    </a:lnTo>
                    <a:lnTo>
                      <a:pt x="1" y="7"/>
                    </a:lnTo>
                    <a:lnTo>
                      <a:pt x="1" y="6"/>
                    </a:lnTo>
                    <a:lnTo>
                      <a:pt x="2" y="5"/>
                    </a:lnTo>
                    <a:lnTo>
                      <a:pt x="4" y="4"/>
                    </a:lnTo>
                    <a:lnTo>
                      <a:pt x="5" y="3"/>
                    </a:lnTo>
                    <a:lnTo>
                      <a:pt x="7" y="2"/>
                    </a:lnTo>
                    <a:lnTo>
                      <a:pt x="10" y="1"/>
                    </a:lnTo>
                    <a:lnTo>
                      <a:pt x="12" y="0"/>
                    </a:lnTo>
                    <a:lnTo>
                      <a:pt x="16" y="0"/>
                    </a:lnTo>
                    <a:lnTo>
                      <a:pt x="20" y="0"/>
                    </a:lnTo>
                    <a:lnTo>
                      <a:pt x="24" y="0"/>
                    </a:lnTo>
                    <a:lnTo>
                      <a:pt x="29" y="1"/>
                    </a:lnTo>
                    <a:lnTo>
                      <a:pt x="35" y="3"/>
                    </a:lnTo>
                    <a:lnTo>
                      <a:pt x="41" y="5"/>
                    </a:lnTo>
                    <a:lnTo>
                      <a:pt x="40" y="8"/>
                    </a:lnTo>
                    <a:lnTo>
                      <a:pt x="39" y="7"/>
                    </a:lnTo>
                    <a:lnTo>
                      <a:pt x="37" y="7"/>
                    </a:lnTo>
                    <a:lnTo>
                      <a:pt x="35" y="6"/>
                    </a:lnTo>
                    <a:lnTo>
                      <a:pt x="33" y="6"/>
                    </a:lnTo>
                    <a:lnTo>
                      <a:pt x="30" y="5"/>
                    </a:lnTo>
                    <a:lnTo>
                      <a:pt x="27" y="4"/>
                    </a:lnTo>
                    <a:lnTo>
                      <a:pt x="24" y="4"/>
                    </a:lnTo>
                    <a:lnTo>
                      <a:pt x="20" y="4"/>
                    </a:lnTo>
                    <a:lnTo>
                      <a:pt x="17" y="4"/>
                    </a:lnTo>
                    <a:lnTo>
                      <a:pt x="14" y="4"/>
                    </a:lnTo>
                    <a:lnTo>
                      <a:pt x="10" y="5"/>
                    </a:lnTo>
                    <a:lnTo>
                      <a:pt x="7" y="6"/>
                    </a:lnTo>
                    <a:lnTo>
                      <a:pt x="4" y="8"/>
                    </a:lnTo>
                    <a:lnTo>
                      <a:pt x="2" y="11"/>
                    </a:lnTo>
                    <a:lnTo>
                      <a:pt x="0" y="14"/>
                    </a:lnTo>
                    <a:lnTo>
                      <a:pt x="0"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8" name="Freeform 91"/>
              <p:cNvSpPr>
                <a:spLocks/>
              </p:cNvSpPr>
              <p:nvPr/>
            </p:nvSpPr>
            <p:spPr bwMode="auto">
              <a:xfrm>
                <a:off x="3221" y="1791"/>
                <a:ext cx="68" cy="148"/>
              </a:xfrm>
              <a:custGeom>
                <a:avLst/>
                <a:gdLst>
                  <a:gd name="T0" fmla="*/ 0 w 68"/>
                  <a:gd name="T1" fmla="*/ 0 h 148"/>
                  <a:gd name="T2" fmla="*/ 0 w 68"/>
                  <a:gd name="T3" fmla="*/ 142 h 148"/>
                  <a:gd name="T4" fmla="*/ 20 w 68"/>
                  <a:gd name="T5" fmla="*/ 147 h 148"/>
                  <a:gd name="T6" fmla="*/ 19 w 68"/>
                  <a:gd name="T7" fmla="*/ 128 h 148"/>
                  <a:gd name="T8" fmla="*/ 67 w 68"/>
                  <a:gd name="T9" fmla="*/ 136 h 148"/>
                  <a:gd name="T10" fmla="*/ 66 w 68"/>
                  <a:gd name="T11" fmla="*/ 129 h 148"/>
                  <a:gd name="T12" fmla="*/ 33 w 68"/>
                  <a:gd name="T13" fmla="*/ 124 h 148"/>
                  <a:gd name="T14" fmla="*/ 32 w 68"/>
                  <a:gd name="T15" fmla="*/ 107 h 148"/>
                  <a:gd name="T16" fmla="*/ 10 w 68"/>
                  <a:gd name="T17" fmla="*/ 107 h 148"/>
                  <a:gd name="T18" fmla="*/ 9 w 68"/>
                  <a:gd name="T19" fmla="*/ 105 h 148"/>
                  <a:gd name="T20" fmla="*/ 8 w 68"/>
                  <a:gd name="T21" fmla="*/ 99 h 148"/>
                  <a:gd name="T22" fmla="*/ 6 w 68"/>
                  <a:gd name="T23" fmla="*/ 90 h 148"/>
                  <a:gd name="T24" fmla="*/ 4 w 68"/>
                  <a:gd name="T25" fmla="*/ 77 h 148"/>
                  <a:gd name="T26" fmla="*/ 2 w 68"/>
                  <a:gd name="T27" fmla="*/ 62 h 148"/>
                  <a:gd name="T28" fmla="*/ 1 w 68"/>
                  <a:gd name="T29" fmla="*/ 44 h 148"/>
                  <a:gd name="T30" fmla="*/ 3 w 68"/>
                  <a:gd name="T31" fmla="*/ 25 h 148"/>
                  <a:gd name="T32" fmla="*/ 6 w 68"/>
                  <a:gd name="T33" fmla="*/ 5 h 148"/>
                  <a:gd name="T34" fmla="*/ 0 w 68"/>
                  <a:gd name="T35" fmla="*/ 0 h 1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
                  <a:gd name="T55" fmla="*/ 0 h 148"/>
                  <a:gd name="T56" fmla="*/ 68 w 68"/>
                  <a:gd name="T57" fmla="*/ 148 h 1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 h="148">
                    <a:moveTo>
                      <a:pt x="0" y="0"/>
                    </a:moveTo>
                    <a:lnTo>
                      <a:pt x="0" y="142"/>
                    </a:lnTo>
                    <a:lnTo>
                      <a:pt x="20" y="147"/>
                    </a:lnTo>
                    <a:lnTo>
                      <a:pt x="19" y="128"/>
                    </a:lnTo>
                    <a:lnTo>
                      <a:pt x="67" y="136"/>
                    </a:lnTo>
                    <a:lnTo>
                      <a:pt x="66" y="129"/>
                    </a:lnTo>
                    <a:lnTo>
                      <a:pt x="33" y="124"/>
                    </a:lnTo>
                    <a:lnTo>
                      <a:pt x="32" y="107"/>
                    </a:lnTo>
                    <a:lnTo>
                      <a:pt x="10" y="107"/>
                    </a:lnTo>
                    <a:lnTo>
                      <a:pt x="9" y="105"/>
                    </a:lnTo>
                    <a:lnTo>
                      <a:pt x="8" y="99"/>
                    </a:lnTo>
                    <a:lnTo>
                      <a:pt x="6" y="90"/>
                    </a:lnTo>
                    <a:lnTo>
                      <a:pt x="4" y="77"/>
                    </a:lnTo>
                    <a:lnTo>
                      <a:pt x="2" y="62"/>
                    </a:lnTo>
                    <a:lnTo>
                      <a:pt x="1" y="44"/>
                    </a:lnTo>
                    <a:lnTo>
                      <a:pt x="3" y="25"/>
                    </a:lnTo>
                    <a:lnTo>
                      <a:pt x="6" y="5"/>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09" name="Freeform 92"/>
              <p:cNvSpPr>
                <a:spLocks/>
              </p:cNvSpPr>
              <p:nvPr/>
            </p:nvSpPr>
            <p:spPr bwMode="auto">
              <a:xfrm>
                <a:off x="3254" y="1757"/>
                <a:ext cx="86" cy="21"/>
              </a:xfrm>
              <a:custGeom>
                <a:avLst/>
                <a:gdLst>
                  <a:gd name="T0" fmla="*/ 0 w 86"/>
                  <a:gd name="T1" fmla="*/ 20 h 21"/>
                  <a:gd name="T2" fmla="*/ 1 w 86"/>
                  <a:gd name="T3" fmla="*/ 20 h 21"/>
                  <a:gd name="T4" fmla="*/ 2 w 86"/>
                  <a:gd name="T5" fmla="*/ 19 h 21"/>
                  <a:gd name="T6" fmla="*/ 4 w 86"/>
                  <a:gd name="T7" fmla="*/ 18 h 21"/>
                  <a:gd name="T8" fmla="*/ 7 w 86"/>
                  <a:gd name="T9" fmla="*/ 17 h 21"/>
                  <a:gd name="T10" fmla="*/ 11 w 86"/>
                  <a:gd name="T11" fmla="*/ 16 h 21"/>
                  <a:gd name="T12" fmla="*/ 15 w 86"/>
                  <a:gd name="T13" fmla="*/ 14 h 21"/>
                  <a:gd name="T14" fmla="*/ 20 w 86"/>
                  <a:gd name="T15" fmla="*/ 13 h 21"/>
                  <a:gd name="T16" fmla="*/ 26 w 86"/>
                  <a:gd name="T17" fmla="*/ 12 h 21"/>
                  <a:gd name="T18" fmla="*/ 32 w 86"/>
                  <a:gd name="T19" fmla="*/ 10 h 21"/>
                  <a:gd name="T20" fmla="*/ 38 w 86"/>
                  <a:gd name="T21" fmla="*/ 10 h 21"/>
                  <a:gd name="T22" fmla="*/ 45 w 86"/>
                  <a:gd name="T23" fmla="*/ 9 h 21"/>
                  <a:gd name="T24" fmla="*/ 52 w 86"/>
                  <a:gd name="T25" fmla="*/ 9 h 21"/>
                  <a:gd name="T26" fmla="*/ 59 w 86"/>
                  <a:gd name="T27" fmla="*/ 9 h 21"/>
                  <a:gd name="T28" fmla="*/ 67 w 86"/>
                  <a:gd name="T29" fmla="*/ 10 h 21"/>
                  <a:gd name="T30" fmla="*/ 75 w 86"/>
                  <a:gd name="T31" fmla="*/ 11 h 21"/>
                  <a:gd name="T32" fmla="*/ 83 w 86"/>
                  <a:gd name="T33" fmla="*/ 13 h 21"/>
                  <a:gd name="T34" fmla="*/ 85 w 86"/>
                  <a:gd name="T35" fmla="*/ 0 h 21"/>
                  <a:gd name="T36" fmla="*/ 84 w 86"/>
                  <a:gd name="T37" fmla="*/ 0 h 21"/>
                  <a:gd name="T38" fmla="*/ 83 w 86"/>
                  <a:gd name="T39" fmla="*/ 0 h 21"/>
                  <a:gd name="T40" fmla="*/ 80 w 86"/>
                  <a:gd name="T41" fmla="*/ 0 h 21"/>
                  <a:gd name="T42" fmla="*/ 76 w 86"/>
                  <a:gd name="T43" fmla="*/ 0 h 21"/>
                  <a:gd name="T44" fmla="*/ 71 w 86"/>
                  <a:gd name="T45" fmla="*/ 0 h 21"/>
                  <a:gd name="T46" fmla="*/ 66 w 86"/>
                  <a:gd name="T47" fmla="*/ 0 h 21"/>
                  <a:gd name="T48" fmla="*/ 60 w 86"/>
                  <a:gd name="T49" fmla="*/ 1 h 21"/>
                  <a:gd name="T50" fmla="*/ 54 w 86"/>
                  <a:gd name="T51" fmla="*/ 1 h 21"/>
                  <a:gd name="T52" fmla="*/ 47 w 86"/>
                  <a:gd name="T53" fmla="*/ 2 h 21"/>
                  <a:gd name="T54" fmla="*/ 40 w 86"/>
                  <a:gd name="T55" fmla="*/ 3 h 21"/>
                  <a:gd name="T56" fmla="*/ 33 w 86"/>
                  <a:gd name="T57" fmla="*/ 4 h 21"/>
                  <a:gd name="T58" fmla="*/ 26 w 86"/>
                  <a:gd name="T59" fmla="*/ 5 h 21"/>
                  <a:gd name="T60" fmla="*/ 19 w 86"/>
                  <a:gd name="T61" fmla="*/ 6 h 21"/>
                  <a:gd name="T62" fmla="*/ 12 w 86"/>
                  <a:gd name="T63" fmla="*/ 8 h 21"/>
                  <a:gd name="T64" fmla="*/ 6 w 86"/>
                  <a:gd name="T65" fmla="*/ 9 h 21"/>
                  <a:gd name="T66" fmla="*/ 0 w 86"/>
                  <a:gd name="T67" fmla="*/ 11 h 21"/>
                  <a:gd name="T68" fmla="*/ 0 w 86"/>
                  <a:gd name="T69" fmla="*/ 20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21"/>
                  <a:gd name="T107" fmla="*/ 86 w 8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21">
                    <a:moveTo>
                      <a:pt x="0" y="20"/>
                    </a:moveTo>
                    <a:lnTo>
                      <a:pt x="1" y="20"/>
                    </a:lnTo>
                    <a:lnTo>
                      <a:pt x="2" y="19"/>
                    </a:lnTo>
                    <a:lnTo>
                      <a:pt x="4" y="18"/>
                    </a:lnTo>
                    <a:lnTo>
                      <a:pt x="7" y="17"/>
                    </a:lnTo>
                    <a:lnTo>
                      <a:pt x="11" y="16"/>
                    </a:lnTo>
                    <a:lnTo>
                      <a:pt x="15" y="14"/>
                    </a:lnTo>
                    <a:lnTo>
                      <a:pt x="20" y="13"/>
                    </a:lnTo>
                    <a:lnTo>
                      <a:pt x="26" y="12"/>
                    </a:lnTo>
                    <a:lnTo>
                      <a:pt x="32" y="10"/>
                    </a:lnTo>
                    <a:lnTo>
                      <a:pt x="38" y="10"/>
                    </a:lnTo>
                    <a:lnTo>
                      <a:pt x="45" y="9"/>
                    </a:lnTo>
                    <a:lnTo>
                      <a:pt x="52" y="9"/>
                    </a:lnTo>
                    <a:lnTo>
                      <a:pt x="59" y="9"/>
                    </a:lnTo>
                    <a:lnTo>
                      <a:pt x="67" y="10"/>
                    </a:lnTo>
                    <a:lnTo>
                      <a:pt x="75" y="11"/>
                    </a:lnTo>
                    <a:lnTo>
                      <a:pt x="83" y="13"/>
                    </a:lnTo>
                    <a:lnTo>
                      <a:pt x="85" y="0"/>
                    </a:lnTo>
                    <a:lnTo>
                      <a:pt x="84" y="0"/>
                    </a:lnTo>
                    <a:lnTo>
                      <a:pt x="83" y="0"/>
                    </a:lnTo>
                    <a:lnTo>
                      <a:pt x="80" y="0"/>
                    </a:lnTo>
                    <a:lnTo>
                      <a:pt x="76" y="0"/>
                    </a:lnTo>
                    <a:lnTo>
                      <a:pt x="71" y="0"/>
                    </a:lnTo>
                    <a:lnTo>
                      <a:pt x="66" y="0"/>
                    </a:lnTo>
                    <a:lnTo>
                      <a:pt x="60" y="1"/>
                    </a:lnTo>
                    <a:lnTo>
                      <a:pt x="54" y="1"/>
                    </a:lnTo>
                    <a:lnTo>
                      <a:pt x="47" y="2"/>
                    </a:lnTo>
                    <a:lnTo>
                      <a:pt x="40" y="3"/>
                    </a:lnTo>
                    <a:lnTo>
                      <a:pt x="33" y="4"/>
                    </a:lnTo>
                    <a:lnTo>
                      <a:pt x="26" y="5"/>
                    </a:lnTo>
                    <a:lnTo>
                      <a:pt x="19" y="6"/>
                    </a:lnTo>
                    <a:lnTo>
                      <a:pt x="12" y="8"/>
                    </a:lnTo>
                    <a:lnTo>
                      <a:pt x="6" y="9"/>
                    </a:lnTo>
                    <a:lnTo>
                      <a:pt x="0" y="11"/>
                    </a:lnTo>
                    <a:lnTo>
                      <a:pt x="0" y="2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0" name="Freeform 93"/>
              <p:cNvSpPr>
                <a:spLocks/>
              </p:cNvSpPr>
              <p:nvPr/>
            </p:nvSpPr>
            <p:spPr bwMode="auto">
              <a:xfrm>
                <a:off x="3204" y="1942"/>
                <a:ext cx="144" cy="58"/>
              </a:xfrm>
              <a:custGeom>
                <a:avLst/>
                <a:gdLst>
                  <a:gd name="T0" fmla="*/ 60 w 144"/>
                  <a:gd name="T1" fmla="*/ 55 h 58"/>
                  <a:gd name="T2" fmla="*/ 61 w 144"/>
                  <a:gd name="T3" fmla="*/ 55 h 58"/>
                  <a:gd name="T4" fmla="*/ 62 w 144"/>
                  <a:gd name="T5" fmla="*/ 55 h 58"/>
                  <a:gd name="T6" fmla="*/ 63 w 144"/>
                  <a:gd name="T7" fmla="*/ 54 h 58"/>
                  <a:gd name="T8" fmla="*/ 65 w 144"/>
                  <a:gd name="T9" fmla="*/ 53 h 58"/>
                  <a:gd name="T10" fmla="*/ 67 w 144"/>
                  <a:gd name="T11" fmla="*/ 52 h 58"/>
                  <a:gd name="T12" fmla="*/ 69 w 144"/>
                  <a:gd name="T13" fmla="*/ 51 h 58"/>
                  <a:gd name="T14" fmla="*/ 72 w 144"/>
                  <a:gd name="T15" fmla="*/ 49 h 58"/>
                  <a:gd name="T16" fmla="*/ 74 w 144"/>
                  <a:gd name="T17" fmla="*/ 48 h 58"/>
                  <a:gd name="T18" fmla="*/ 77 w 144"/>
                  <a:gd name="T19" fmla="*/ 46 h 58"/>
                  <a:gd name="T20" fmla="*/ 80 w 144"/>
                  <a:gd name="T21" fmla="*/ 44 h 58"/>
                  <a:gd name="T22" fmla="*/ 83 w 144"/>
                  <a:gd name="T23" fmla="*/ 42 h 58"/>
                  <a:gd name="T24" fmla="*/ 85 w 144"/>
                  <a:gd name="T25" fmla="*/ 40 h 58"/>
                  <a:gd name="T26" fmla="*/ 88 w 144"/>
                  <a:gd name="T27" fmla="*/ 37 h 58"/>
                  <a:gd name="T28" fmla="*/ 90 w 144"/>
                  <a:gd name="T29" fmla="*/ 35 h 58"/>
                  <a:gd name="T30" fmla="*/ 92 w 144"/>
                  <a:gd name="T31" fmla="*/ 33 h 58"/>
                  <a:gd name="T32" fmla="*/ 93 w 144"/>
                  <a:gd name="T33" fmla="*/ 30 h 58"/>
                  <a:gd name="T34" fmla="*/ 0 w 144"/>
                  <a:gd name="T35" fmla="*/ 3 h 58"/>
                  <a:gd name="T36" fmla="*/ 7 w 144"/>
                  <a:gd name="T37" fmla="*/ 0 h 58"/>
                  <a:gd name="T38" fmla="*/ 143 w 144"/>
                  <a:gd name="T39" fmla="*/ 40 h 58"/>
                  <a:gd name="T40" fmla="*/ 137 w 144"/>
                  <a:gd name="T41" fmla="*/ 44 h 58"/>
                  <a:gd name="T42" fmla="*/ 98 w 144"/>
                  <a:gd name="T43" fmla="*/ 32 h 58"/>
                  <a:gd name="T44" fmla="*/ 98 w 144"/>
                  <a:gd name="T45" fmla="*/ 32 h 58"/>
                  <a:gd name="T46" fmla="*/ 98 w 144"/>
                  <a:gd name="T47" fmla="*/ 33 h 58"/>
                  <a:gd name="T48" fmla="*/ 97 w 144"/>
                  <a:gd name="T49" fmla="*/ 33 h 58"/>
                  <a:gd name="T50" fmla="*/ 96 w 144"/>
                  <a:gd name="T51" fmla="*/ 34 h 58"/>
                  <a:gd name="T52" fmla="*/ 95 w 144"/>
                  <a:gd name="T53" fmla="*/ 36 h 58"/>
                  <a:gd name="T54" fmla="*/ 94 w 144"/>
                  <a:gd name="T55" fmla="*/ 37 h 58"/>
                  <a:gd name="T56" fmla="*/ 92 w 144"/>
                  <a:gd name="T57" fmla="*/ 39 h 58"/>
                  <a:gd name="T58" fmla="*/ 90 w 144"/>
                  <a:gd name="T59" fmla="*/ 41 h 58"/>
                  <a:gd name="T60" fmla="*/ 88 w 144"/>
                  <a:gd name="T61" fmla="*/ 42 h 58"/>
                  <a:gd name="T62" fmla="*/ 86 w 144"/>
                  <a:gd name="T63" fmla="*/ 45 h 58"/>
                  <a:gd name="T64" fmla="*/ 83 w 144"/>
                  <a:gd name="T65" fmla="*/ 47 h 58"/>
                  <a:gd name="T66" fmla="*/ 79 w 144"/>
                  <a:gd name="T67" fmla="*/ 49 h 58"/>
                  <a:gd name="T68" fmla="*/ 76 w 144"/>
                  <a:gd name="T69" fmla="*/ 51 h 58"/>
                  <a:gd name="T70" fmla="*/ 72 w 144"/>
                  <a:gd name="T71" fmla="*/ 53 h 58"/>
                  <a:gd name="T72" fmla="*/ 68 w 144"/>
                  <a:gd name="T73" fmla="*/ 55 h 58"/>
                  <a:gd name="T74" fmla="*/ 63 w 144"/>
                  <a:gd name="T75" fmla="*/ 57 h 58"/>
                  <a:gd name="T76" fmla="*/ 60 w 144"/>
                  <a:gd name="T77" fmla="*/ 55 h 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4"/>
                  <a:gd name="T118" fmla="*/ 0 h 58"/>
                  <a:gd name="T119" fmla="*/ 144 w 144"/>
                  <a:gd name="T120" fmla="*/ 58 h 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4" h="58">
                    <a:moveTo>
                      <a:pt x="60" y="55"/>
                    </a:moveTo>
                    <a:lnTo>
                      <a:pt x="61" y="55"/>
                    </a:lnTo>
                    <a:lnTo>
                      <a:pt x="62" y="55"/>
                    </a:lnTo>
                    <a:lnTo>
                      <a:pt x="63" y="54"/>
                    </a:lnTo>
                    <a:lnTo>
                      <a:pt x="65" y="53"/>
                    </a:lnTo>
                    <a:lnTo>
                      <a:pt x="67" y="52"/>
                    </a:lnTo>
                    <a:lnTo>
                      <a:pt x="69" y="51"/>
                    </a:lnTo>
                    <a:lnTo>
                      <a:pt x="72" y="49"/>
                    </a:lnTo>
                    <a:lnTo>
                      <a:pt x="74" y="48"/>
                    </a:lnTo>
                    <a:lnTo>
                      <a:pt x="77" y="46"/>
                    </a:lnTo>
                    <a:lnTo>
                      <a:pt x="80" y="44"/>
                    </a:lnTo>
                    <a:lnTo>
                      <a:pt x="83" y="42"/>
                    </a:lnTo>
                    <a:lnTo>
                      <a:pt x="85" y="40"/>
                    </a:lnTo>
                    <a:lnTo>
                      <a:pt x="88" y="37"/>
                    </a:lnTo>
                    <a:lnTo>
                      <a:pt x="90" y="35"/>
                    </a:lnTo>
                    <a:lnTo>
                      <a:pt x="92" y="33"/>
                    </a:lnTo>
                    <a:lnTo>
                      <a:pt x="93" y="30"/>
                    </a:lnTo>
                    <a:lnTo>
                      <a:pt x="0" y="3"/>
                    </a:lnTo>
                    <a:lnTo>
                      <a:pt x="7" y="0"/>
                    </a:lnTo>
                    <a:lnTo>
                      <a:pt x="143" y="40"/>
                    </a:lnTo>
                    <a:lnTo>
                      <a:pt x="137" y="44"/>
                    </a:lnTo>
                    <a:lnTo>
                      <a:pt x="98" y="32"/>
                    </a:lnTo>
                    <a:lnTo>
                      <a:pt x="98" y="33"/>
                    </a:lnTo>
                    <a:lnTo>
                      <a:pt x="97" y="33"/>
                    </a:lnTo>
                    <a:lnTo>
                      <a:pt x="96" y="34"/>
                    </a:lnTo>
                    <a:lnTo>
                      <a:pt x="95" y="36"/>
                    </a:lnTo>
                    <a:lnTo>
                      <a:pt x="94" y="37"/>
                    </a:lnTo>
                    <a:lnTo>
                      <a:pt x="92" y="39"/>
                    </a:lnTo>
                    <a:lnTo>
                      <a:pt x="90" y="41"/>
                    </a:lnTo>
                    <a:lnTo>
                      <a:pt x="88" y="42"/>
                    </a:lnTo>
                    <a:lnTo>
                      <a:pt x="86" y="45"/>
                    </a:lnTo>
                    <a:lnTo>
                      <a:pt x="83" y="47"/>
                    </a:lnTo>
                    <a:lnTo>
                      <a:pt x="79" y="49"/>
                    </a:lnTo>
                    <a:lnTo>
                      <a:pt x="76" y="51"/>
                    </a:lnTo>
                    <a:lnTo>
                      <a:pt x="72" y="53"/>
                    </a:lnTo>
                    <a:lnTo>
                      <a:pt x="68" y="55"/>
                    </a:lnTo>
                    <a:lnTo>
                      <a:pt x="63" y="57"/>
                    </a:lnTo>
                    <a:lnTo>
                      <a:pt x="60" y="5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1" name="Freeform 94"/>
              <p:cNvSpPr>
                <a:spLocks/>
              </p:cNvSpPr>
              <p:nvPr/>
            </p:nvSpPr>
            <p:spPr bwMode="auto">
              <a:xfrm>
                <a:off x="3175" y="1956"/>
                <a:ext cx="147" cy="53"/>
              </a:xfrm>
              <a:custGeom>
                <a:avLst/>
                <a:gdLst>
                  <a:gd name="T0" fmla="*/ 0 w 147"/>
                  <a:gd name="T1" fmla="*/ 0 h 53"/>
                  <a:gd name="T2" fmla="*/ 143 w 147"/>
                  <a:gd name="T3" fmla="*/ 52 h 53"/>
                  <a:gd name="T4" fmla="*/ 146 w 147"/>
                  <a:gd name="T5" fmla="*/ 52 h 53"/>
                  <a:gd name="T6" fmla="*/ 4 w 147"/>
                  <a:gd name="T7" fmla="*/ 0 h 53"/>
                  <a:gd name="T8" fmla="*/ 0 w 147"/>
                  <a:gd name="T9" fmla="*/ 0 h 53"/>
                  <a:gd name="T10" fmla="*/ 0 60000 65536"/>
                  <a:gd name="T11" fmla="*/ 0 60000 65536"/>
                  <a:gd name="T12" fmla="*/ 0 60000 65536"/>
                  <a:gd name="T13" fmla="*/ 0 60000 65536"/>
                  <a:gd name="T14" fmla="*/ 0 60000 65536"/>
                  <a:gd name="T15" fmla="*/ 0 w 147"/>
                  <a:gd name="T16" fmla="*/ 0 h 53"/>
                  <a:gd name="T17" fmla="*/ 147 w 147"/>
                  <a:gd name="T18" fmla="*/ 53 h 53"/>
                </a:gdLst>
                <a:ahLst/>
                <a:cxnLst>
                  <a:cxn ang="T10">
                    <a:pos x="T0" y="T1"/>
                  </a:cxn>
                  <a:cxn ang="T11">
                    <a:pos x="T2" y="T3"/>
                  </a:cxn>
                  <a:cxn ang="T12">
                    <a:pos x="T4" y="T5"/>
                  </a:cxn>
                  <a:cxn ang="T13">
                    <a:pos x="T6" y="T7"/>
                  </a:cxn>
                  <a:cxn ang="T14">
                    <a:pos x="T8" y="T9"/>
                  </a:cxn>
                </a:cxnLst>
                <a:rect l="T15" t="T16" r="T17" b="T18"/>
                <a:pathLst>
                  <a:path w="147" h="53">
                    <a:moveTo>
                      <a:pt x="0" y="0"/>
                    </a:moveTo>
                    <a:lnTo>
                      <a:pt x="143" y="52"/>
                    </a:lnTo>
                    <a:lnTo>
                      <a:pt x="146" y="52"/>
                    </a:lnTo>
                    <a:lnTo>
                      <a:pt x="4"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2" name="Freeform 95"/>
              <p:cNvSpPr>
                <a:spLocks/>
              </p:cNvSpPr>
              <p:nvPr/>
            </p:nvSpPr>
            <p:spPr bwMode="auto">
              <a:xfrm>
                <a:off x="3199" y="1950"/>
                <a:ext cx="146" cy="46"/>
              </a:xfrm>
              <a:custGeom>
                <a:avLst/>
                <a:gdLst>
                  <a:gd name="T0" fmla="*/ 0 w 146"/>
                  <a:gd name="T1" fmla="*/ 0 h 46"/>
                  <a:gd name="T2" fmla="*/ 142 w 146"/>
                  <a:gd name="T3" fmla="*/ 45 h 46"/>
                  <a:gd name="T4" fmla="*/ 145 w 146"/>
                  <a:gd name="T5" fmla="*/ 45 h 46"/>
                  <a:gd name="T6" fmla="*/ 4 w 146"/>
                  <a:gd name="T7" fmla="*/ 0 h 46"/>
                  <a:gd name="T8" fmla="*/ 0 w 146"/>
                  <a:gd name="T9" fmla="*/ 0 h 46"/>
                  <a:gd name="T10" fmla="*/ 0 60000 65536"/>
                  <a:gd name="T11" fmla="*/ 0 60000 65536"/>
                  <a:gd name="T12" fmla="*/ 0 60000 65536"/>
                  <a:gd name="T13" fmla="*/ 0 60000 65536"/>
                  <a:gd name="T14" fmla="*/ 0 60000 65536"/>
                  <a:gd name="T15" fmla="*/ 0 w 146"/>
                  <a:gd name="T16" fmla="*/ 0 h 46"/>
                  <a:gd name="T17" fmla="*/ 146 w 146"/>
                  <a:gd name="T18" fmla="*/ 46 h 46"/>
                </a:gdLst>
                <a:ahLst/>
                <a:cxnLst>
                  <a:cxn ang="T10">
                    <a:pos x="T0" y="T1"/>
                  </a:cxn>
                  <a:cxn ang="T11">
                    <a:pos x="T2" y="T3"/>
                  </a:cxn>
                  <a:cxn ang="T12">
                    <a:pos x="T4" y="T5"/>
                  </a:cxn>
                  <a:cxn ang="T13">
                    <a:pos x="T6" y="T7"/>
                  </a:cxn>
                  <a:cxn ang="T14">
                    <a:pos x="T8" y="T9"/>
                  </a:cxn>
                </a:cxnLst>
                <a:rect l="T15" t="T16" r="T17" b="T18"/>
                <a:pathLst>
                  <a:path w="146" h="46">
                    <a:moveTo>
                      <a:pt x="0" y="0"/>
                    </a:moveTo>
                    <a:lnTo>
                      <a:pt x="142" y="45"/>
                    </a:lnTo>
                    <a:lnTo>
                      <a:pt x="145" y="45"/>
                    </a:lnTo>
                    <a:lnTo>
                      <a:pt x="4"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13" name="Freeform 96"/>
              <p:cNvSpPr>
                <a:spLocks/>
              </p:cNvSpPr>
              <p:nvPr/>
            </p:nvSpPr>
            <p:spPr bwMode="auto">
              <a:xfrm>
                <a:off x="3187" y="1952"/>
                <a:ext cx="147" cy="52"/>
              </a:xfrm>
              <a:custGeom>
                <a:avLst/>
                <a:gdLst>
                  <a:gd name="T0" fmla="*/ 0 w 147"/>
                  <a:gd name="T1" fmla="*/ 0 h 52"/>
                  <a:gd name="T2" fmla="*/ 143 w 147"/>
                  <a:gd name="T3" fmla="*/ 51 h 52"/>
                  <a:gd name="T4" fmla="*/ 146 w 147"/>
                  <a:gd name="T5" fmla="*/ 50 h 52"/>
                  <a:gd name="T6" fmla="*/ 4 w 147"/>
                  <a:gd name="T7" fmla="*/ 0 h 52"/>
                  <a:gd name="T8" fmla="*/ 0 w 147"/>
                  <a:gd name="T9" fmla="*/ 0 h 52"/>
                  <a:gd name="T10" fmla="*/ 0 60000 65536"/>
                  <a:gd name="T11" fmla="*/ 0 60000 65536"/>
                  <a:gd name="T12" fmla="*/ 0 60000 65536"/>
                  <a:gd name="T13" fmla="*/ 0 60000 65536"/>
                  <a:gd name="T14" fmla="*/ 0 60000 65536"/>
                  <a:gd name="T15" fmla="*/ 0 w 147"/>
                  <a:gd name="T16" fmla="*/ 0 h 52"/>
                  <a:gd name="T17" fmla="*/ 147 w 147"/>
                  <a:gd name="T18" fmla="*/ 52 h 52"/>
                </a:gdLst>
                <a:ahLst/>
                <a:cxnLst>
                  <a:cxn ang="T10">
                    <a:pos x="T0" y="T1"/>
                  </a:cxn>
                  <a:cxn ang="T11">
                    <a:pos x="T2" y="T3"/>
                  </a:cxn>
                  <a:cxn ang="T12">
                    <a:pos x="T4" y="T5"/>
                  </a:cxn>
                  <a:cxn ang="T13">
                    <a:pos x="T6" y="T7"/>
                  </a:cxn>
                  <a:cxn ang="T14">
                    <a:pos x="T8" y="T9"/>
                  </a:cxn>
                </a:cxnLst>
                <a:rect l="T15" t="T16" r="T17" b="T18"/>
                <a:pathLst>
                  <a:path w="147" h="52">
                    <a:moveTo>
                      <a:pt x="0" y="0"/>
                    </a:moveTo>
                    <a:lnTo>
                      <a:pt x="143" y="51"/>
                    </a:lnTo>
                    <a:lnTo>
                      <a:pt x="146" y="50"/>
                    </a:lnTo>
                    <a:lnTo>
                      <a:pt x="4"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67" name="Group 104"/>
            <p:cNvGrpSpPr>
              <a:grpSpLocks/>
            </p:cNvGrpSpPr>
            <p:nvPr/>
          </p:nvGrpSpPr>
          <p:grpSpPr bwMode="auto">
            <a:xfrm>
              <a:off x="3217" y="1663"/>
              <a:ext cx="179" cy="296"/>
              <a:chOff x="3217" y="1663"/>
              <a:chExt cx="179" cy="296"/>
            </a:xfrm>
          </p:grpSpPr>
          <p:sp>
            <p:nvSpPr>
              <p:cNvPr id="69" name="Rectangle 98"/>
              <p:cNvSpPr>
                <a:spLocks noChangeArrowheads="1"/>
              </p:cNvSpPr>
              <p:nvPr/>
            </p:nvSpPr>
            <p:spPr bwMode="auto">
              <a:xfrm>
                <a:off x="3229" y="1673"/>
                <a:ext cx="167" cy="286"/>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0" name="Rectangle 99"/>
              <p:cNvSpPr>
                <a:spLocks noChangeArrowheads="1"/>
              </p:cNvSpPr>
              <p:nvPr/>
            </p:nvSpPr>
            <p:spPr bwMode="auto">
              <a:xfrm>
                <a:off x="3219" y="1663"/>
                <a:ext cx="167" cy="286"/>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1" name="Line 100"/>
              <p:cNvSpPr>
                <a:spLocks noChangeShapeType="1"/>
              </p:cNvSpPr>
              <p:nvPr/>
            </p:nvSpPr>
            <p:spPr bwMode="auto">
              <a:xfrm>
                <a:off x="3218" y="1723"/>
                <a:ext cx="16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2" name="Line 101"/>
              <p:cNvSpPr>
                <a:spLocks noChangeShapeType="1"/>
              </p:cNvSpPr>
              <p:nvPr/>
            </p:nvSpPr>
            <p:spPr bwMode="auto">
              <a:xfrm>
                <a:off x="3220" y="1786"/>
                <a:ext cx="17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3" name="Line 102"/>
              <p:cNvSpPr>
                <a:spLocks noChangeShapeType="1"/>
              </p:cNvSpPr>
              <p:nvPr/>
            </p:nvSpPr>
            <p:spPr bwMode="auto">
              <a:xfrm>
                <a:off x="3217" y="1844"/>
                <a:ext cx="17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4" name="Line 103"/>
              <p:cNvSpPr>
                <a:spLocks noChangeShapeType="1"/>
              </p:cNvSpPr>
              <p:nvPr/>
            </p:nvSpPr>
            <p:spPr bwMode="auto">
              <a:xfrm>
                <a:off x="3217" y="1897"/>
                <a:ext cx="16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68" name="Rectangle 105"/>
            <p:cNvSpPr>
              <a:spLocks noChangeArrowheads="1"/>
            </p:cNvSpPr>
            <p:nvPr/>
          </p:nvSpPr>
          <p:spPr bwMode="auto">
            <a:xfrm>
              <a:off x="3218" y="1559"/>
              <a:ext cx="175"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000" b="1">
                  <a:solidFill>
                    <a:schemeClr val="tx2"/>
                  </a:solidFill>
                  <a:latin typeface="Arial" panose="020B0604020202020204" pitchFamily="34" charset="0"/>
                  <a:ea typeface="宋体" panose="02010600030101010101" pitchFamily="2" charset="-122"/>
                </a:rPr>
                <a:t>Host B</a:t>
              </a:r>
            </a:p>
          </p:txBody>
        </p:sp>
      </p:grpSp>
      <p:sp>
        <p:nvSpPr>
          <p:cNvPr id="114" name="Line 107"/>
          <p:cNvSpPr>
            <a:spLocks noChangeShapeType="1"/>
          </p:cNvSpPr>
          <p:nvPr/>
        </p:nvSpPr>
        <p:spPr bwMode="auto">
          <a:xfrm flipH="1">
            <a:off x="7854950" y="2432050"/>
            <a:ext cx="3175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5" name="Line 108"/>
          <p:cNvSpPr>
            <a:spLocks noChangeShapeType="1"/>
          </p:cNvSpPr>
          <p:nvPr/>
        </p:nvSpPr>
        <p:spPr bwMode="auto">
          <a:xfrm flipH="1" flipV="1">
            <a:off x="8634413" y="2439988"/>
            <a:ext cx="339725" cy="47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6" name="Line 109"/>
          <p:cNvSpPr>
            <a:spLocks noChangeShapeType="1"/>
          </p:cNvSpPr>
          <p:nvPr/>
        </p:nvSpPr>
        <p:spPr bwMode="auto">
          <a:xfrm flipH="1">
            <a:off x="8609013" y="2217738"/>
            <a:ext cx="566737" cy="6762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7" name="Line 110"/>
          <p:cNvSpPr>
            <a:spLocks noChangeShapeType="1"/>
          </p:cNvSpPr>
          <p:nvPr/>
        </p:nvSpPr>
        <p:spPr bwMode="auto">
          <a:xfrm flipH="1">
            <a:off x="9156700" y="2227263"/>
            <a:ext cx="19208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18" name="Group 150"/>
          <p:cNvGrpSpPr>
            <a:grpSpLocks/>
          </p:cNvGrpSpPr>
          <p:nvPr/>
        </p:nvGrpSpPr>
        <p:grpSpPr bwMode="auto">
          <a:xfrm>
            <a:off x="9194800" y="1895475"/>
            <a:ext cx="430213" cy="473075"/>
            <a:chOff x="4764" y="1152"/>
            <a:chExt cx="271" cy="298"/>
          </a:xfrm>
        </p:grpSpPr>
        <p:sp>
          <p:nvSpPr>
            <p:cNvPr id="119" name="Freeform 111"/>
            <p:cNvSpPr>
              <a:spLocks/>
            </p:cNvSpPr>
            <p:nvPr/>
          </p:nvSpPr>
          <p:spPr bwMode="auto">
            <a:xfrm>
              <a:off x="4764" y="1175"/>
              <a:ext cx="271" cy="275"/>
            </a:xfrm>
            <a:custGeom>
              <a:avLst/>
              <a:gdLst>
                <a:gd name="T0" fmla="*/ 76 w 271"/>
                <a:gd name="T1" fmla="*/ 20 h 275"/>
                <a:gd name="T2" fmla="*/ 77 w 271"/>
                <a:gd name="T3" fmla="*/ 19 h 275"/>
                <a:gd name="T4" fmla="*/ 78 w 271"/>
                <a:gd name="T5" fmla="*/ 19 h 275"/>
                <a:gd name="T6" fmla="*/ 81 w 271"/>
                <a:gd name="T7" fmla="*/ 17 h 275"/>
                <a:gd name="T8" fmla="*/ 85 w 271"/>
                <a:gd name="T9" fmla="*/ 16 h 275"/>
                <a:gd name="T10" fmla="*/ 90 w 271"/>
                <a:gd name="T11" fmla="*/ 15 h 275"/>
                <a:gd name="T12" fmla="*/ 96 w 271"/>
                <a:gd name="T13" fmla="*/ 13 h 275"/>
                <a:gd name="T14" fmla="*/ 103 w 271"/>
                <a:gd name="T15" fmla="*/ 11 h 275"/>
                <a:gd name="T16" fmla="*/ 111 w 271"/>
                <a:gd name="T17" fmla="*/ 9 h 275"/>
                <a:gd name="T18" fmla="*/ 121 w 271"/>
                <a:gd name="T19" fmla="*/ 7 h 275"/>
                <a:gd name="T20" fmla="*/ 131 w 271"/>
                <a:gd name="T21" fmla="*/ 5 h 275"/>
                <a:gd name="T22" fmla="*/ 143 w 271"/>
                <a:gd name="T23" fmla="*/ 4 h 275"/>
                <a:gd name="T24" fmla="*/ 156 w 271"/>
                <a:gd name="T25" fmla="*/ 2 h 275"/>
                <a:gd name="T26" fmla="*/ 170 w 271"/>
                <a:gd name="T27" fmla="*/ 1 h 275"/>
                <a:gd name="T28" fmla="*/ 185 w 271"/>
                <a:gd name="T29" fmla="*/ 0 h 275"/>
                <a:gd name="T30" fmla="*/ 201 w 271"/>
                <a:gd name="T31" fmla="*/ 0 h 275"/>
                <a:gd name="T32" fmla="*/ 218 w 271"/>
                <a:gd name="T33" fmla="*/ 0 h 275"/>
                <a:gd name="T34" fmla="*/ 226 w 271"/>
                <a:gd name="T35" fmla="*/ 38 h 275"/>
                <a:gd name="T36" fmla="*/ 229 w 271"/>
                <a:gd name="T37" fmla="*/ 39 h 275"/>
                <a:gd name="T38" fmla="*/ 235 w 271"/>
                <a:gd name="T39" fmla="*/ 44 h 275"/>
                <a:gd name="T40" fmla="*/ 241 w 271"/>
                <a:gd name="T41" fmla="*/ 53 h 275"/>
                <a:gd name="T42" fmla="*/ 245 w 271"/>
                <a:gd name="T43" fmla="*/ 66 h 275"/>
                <a:gd name="T44" fmla="*/ 261 w 271"/>
                <a:gd name="T45" fmla="*/ 153 h 275"/>
                <a:gd name="T46" fmla="*/ 267 w 271"/>
                <a:gd name="T47" fmla="*/ 189 h 275"/>
                <a:gd name="T48" fmla="*/ 268 w 271"/>
                <a:gd name="T49" fmla="*/ 192 h 275"/>
                <a:gd name="T50" fmla="*/ 270 w 271"/>
                <a:gd name="T51" fmla="*/ 199 h 275"/>
                <a:gd name="T52" fmla="*/ 270 w 271"/>
                <a:gd name="T53" fmla="*/ 210 h 275"/>
                <a:gd name="T54" fmla="*/ 266 w 271"/>
                <a:gd name="T55" fmla="*/ 223 h 275"/>
                <a:gd name="T56" fmla="*/ 0 w 271"/>
                <a:gd name="T57" fmla="*/ 215 h 275"/>
                <a:gd name="T58" fmla="*/ 27 w 271"/>
                <a:gd name="T59" fmla="*/ 198 h 275"/>
                <a:gd name="T60" fmla="*/ 27 w 271"/>
                <a:gd name="T61" fmla="*/ 38 h 275"/>
                <a:gd name="T62" fmla="*/ 28 w 271"/>
                <a:gd name="T63" fmla="*/ 37 h 275"/>
                <a:gd name="T64" fmla="*/ 31 w 271"/>
                <a:gd name="T65" fmla="*/ 35 h 275"/>
                <a:gd name="T66" fmla="*/ 35 w 271"/>
                <a:gd name="T67" fmla="*/ 32 h 275"/>
                <a:gd name="T68" fmla="*/ 40 w 271"/>
                <a:gd name="T69" fmla="*/ 31 h 275"/>
                <a:gd name="T70" fmla="*/ 46 w 271"/>
                <a:gd name="T71" fmla="*/ 30 h 275"/>
                <a:gd name="T72" fmla="*/ 53 w 271"/>
                <a:gd name="T73" fmla="*/ 29 h 275"/>
                <a:gd name="T74" fmla="*/ 62 w 271"/>
                <a:gd name="T75" fmla="*/ 31 h 275"/>
                <a:gd name="T76" fmla="*/ 73 w 271"/>
                <a:gd name="T77" fmla="*/ 36 h 2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1"/>
                <a:gd name="T118" fmla="*/ 0 h 275"/>
                <a:gd name="T119" fmla="*/ 271 w 271"/>
                <a:gd name="T120" fmla="*/ 275 h 2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1" h="275">
                  <a:moveTo>
                    <a:pt x="73" y="36"/>
                  </a:moveTo>
                  <a:lnTo>
                    <a:pt x="76" y="20"/>
                  </a:lnTo>
                  <a:lnTo>
                    <a:pt x="77" y="19"/>
                  </a:lnTo>
                  <a:lnTo>
                    <a:pt x="78" y="19"/>
                  </a:lnTo>
                  <a:lnTo>
                    <a:pt x="80" y="18"/>
                  </a:lnTo>
                  <a:lnTo>
                    <a:pt x="81" y="17"/>
                  </a:lnTo>
                  <a:lnTo>
                    <a:pt x="83" y="17"/>
                  </a:lnTo>
                  <a:lnTo>
                    <a:pt x="85" y="16"/>
                  </a:lnTo>
                  <a:lnTo>
                    <a:pt x="87" y="15"/>
                  </a:lnTo>
                  <a:lnTo>
                    <a:pt x="90" y="15"/>
                  </a:lnTo>
                  <a:lnTo>
                    <a:pt x="93" y="14"/>
                  </a:lnTo>
                  <a:lnTo>
                    <a:pt x="96" y="13"/>
                  </a:lnTo>
                  <a:lnTo>
                    <a:pt x="99" y="12"/>
                  </a:lnTo>
                  <a:lnTo>
                    <a:pt x="103" y="11"/>
                  </a:lnTo>
                  <a:lnTo>
                    <a:pt x="107" y="10"/>
                  </a:lnTo>
                  <a:lnTo>
                    <a:pt x="111" y="9"/>
                  </a:lnTo>
                  <a:lnTo>
                    <a:pt x="116" y="8"/>
                  </a:lnTo>
                  <a:lnTo>
                    <a:pt x="121" y="7"/>
                  </a:lnTo>
                  <a:lnTo>
                    <a:pt x="126" y="6"/>
                  </a:lnTo>
                  <a:lnTo>
                    <a:pt x="131" y="5"/>
                  </a:lnTo>
                  <a:lnTo>
                    <a:pt x="137" y="4"/>
                  </a:lnTo>
                  <a:lnTo>
                    <a:pt x="143" y="4"/>
                  </a:lnTo>
                  <a:lnTo>
                    <a:pt x="149" y="3"/>
                  </a:lnTo>
                  <a:lnTo>
                    <a:pt x="156" y="2"/>
                  </a:lnTo>
                  <a:lnTo>
                    <a:pt x="163" y="2"/>
                  </a:lnTo>
                  <a:lnTo>
                    <a:pt x="170" y="1"/>
                  </a:lnTo>
                  <a:lnTo>
                    <a:pt x="177" y="0"/>
                  </a:lnTo>
                  <a:lnTo>
                    <a:pt x="185" y="0"/>
                  </a:lnTo>
                  <a:lnTo>
                    <a:pt x="193" y="0"/>
                  </a:lnTo>
                  <a:lnTo>
                    <a:pt x="201" y="0"/>
                  </a:lnTo>
                  <a:lnTo>
                    <a:pt x="210" y="0"/>
                  </a:lnTo>
                  <a:lnTo>
                    <a:pt x="218" y="0"/>
                  </a:lnTo>
                  <a:lnTo>
                    <a:pt x="228" y="7"/>
                  </a:lnTo>
                  <a:lnTo>
                    <a:pt x="226" y="38"/>
                  </a:lnTo>
                  <a:lnTo>
                    <a:pt x="227" y="38"/>
                  </a:lnTo>
                  <a:lnTo>
                    <a:pt x="229" y="39"/>
                  </a:lnTo>
                  <a:lnTo>
                    <a:pt x="231" y="41"/>
                  </a:lnTo>
                  <a:lnTo>
                    <a:pt x="235" y="44"/>
                  </a:lnTo>
                  <a:lnTo>
                    <a:pt x="238" y="48"/>
                  </a:lnTo>
                  <a:lnTo>
                    <a:pt x="241" y="53"/>
                  </a:lnTo>
                  <a:lnTo>
                    <a:pt x="244" y="59"/>
                  </a:lnTo>
                  <a:lnTo>
                    <a:pt x="245" y="66"/>
                  </a:lnTo>
                  <a:lnTo>
                    <a:pt x="267" y="90"/>
                  </a:lnTo>
                  <a:lnTo>
                    <a:pt x="261" y="153"/>
                  </a:lnTo>
                  <a:lnTo>
                    <a:pt x="226" y="175"/>
                  </a:lnTo>
                  <a:lnTo>
                    <a:pt x="267" y="189"/>
                  </a:lnTo>
                  <a:lnTo>
                    <a:pt x="268" y="190"/>
                  </a:lnTo>
                  <a:lnTo>
                    <a:pt x="268" y="192"/>
                  </a:lnTo>
                  <a:lnTo>
                    <a:pt x="269" y="195"/>
                  </a:lnTo>
                  <a:lnTo>
                    <a:pt x="270" y="199"/>
                  </a:lnTo>
                  <a:lnTo>
                    <a:pt x="270" y="204"/>
                  </a:lnTo>
                  <a:lnTo>
                    <a:pt x="270" y="210"/>
                  </a:lnTo>
                  <a:lnTo>
                    <a:pt x="268" y="216"/>
                  </a:lnTo>
                  <a:lnTo>
                    <a:pt x="266" y="223"/>
                  </a:lnTo>
                  <a:lnTo>
                    <a:pt x="156" y="274"/>
                  </a:lnTo>
                  <a:lnTo>
                    <a:pt x="0" y="215"/>
                  </a:lnTo>
                  <a:lnTo>
                    <a:pt x="3" y="208"/>
                  </a:lnTo>
                  <a:lnTo>
                    <a:pt x="27" y="198"/>
                  </a:lnTo>
                  <a:lnTo>
                    <a:pt x="27" y="38"/>
                  </a:lnTo>
                  <a:lnTo>
                    <a:pt x="27" y="37"/>
                  </a:lnTo>
                  <a:lnTo>
                    <a:pt x="28" y="37"/>
                  </a:lnTo>
                  <a:lnTo>
                    <a:pt x="29" y="36"/>
                  </a:lnTo>
                  <a:lnTo>
                    <a:pt x="31" y="35"/>
                  </a:lnTo>
                  <a:lnTo>
                    <a:pt x="32" y="33"/>
                  </a:lnTo>
                  <a:lnTo>
                    <a:pt x="35" y="32"/>
                  </a:lnTo>
                  <a:lnTo>
                    <a:pt x="37" y="31"/>
                  </a:lnTo>
                  <a:lnTo>
                    <a:pt x="40" y="31"/>
                  </a:lnTo>
                  <a:lnTo>
                    <a:pt x="43" y="30"/>
                  </a:lnTo>
                  <a:lnTo>
                    <a:pt x="46" y="30"/>
                  </a:lnTo>
                  <a:lnTo>
                    <a:pt x="49" y="29"/>
                  </a:lnTo>
                  <a:lnTo>
                    <a:pt x="53" y="29"/>
                  </a:lnTo>
                  <a:lnTo>
                    <a:pt x="57" y="30"/>
                  </a:lnTo>
                  <a:lnTo>
                    <a:pt x="62" y="31"/>
                  </a:lnTo>
                  <a:lnTo>
                    <a:pt x="66" y="32"/>
                  </a:lnTo>
                  <a:lnTo>
                    <a:pt x="73" y="36"/>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0" name="Freeform 112"/>
            <p:cNvSpPr>
              <a:spLocks/>
            </p:cNvSpPr>
            <p:nvPr/>
          </p:nvSpPr>
          <p:spPr bwMode="auto">
            <a:xfrm>
              <a:off x="4858" y="1170"/>
              <a:ext cx="87" cy="119"/>
            </a:xfrm>
            <a:custGeom>
              <a:avLst/>
              <a:gdLst>
                <a:gd name="T0" fmla="*/ 85 w 87"/>
                <a:gd name="T1" fmla="*/ 4 h 119"/>
                <a:gd name="T2" fmla="*/ 85 w 87"/>
                <a:gd name="T3" fmla="*/ 4 h 119"/>
                <a:gd name="T4" fmla="*/ 83 w 87"/>
                <a:gd name="T5" fmla="*/ 4 h 119"/>
                <a:gd name="T6" fmla="*/ 81 w 87"/>
                <a:gd name="T7" fmla="*/ 3 h 119"/>
                <a:gd name="T8" fmla="*/ 78 w 87"/>
                <a:gd name="T9" fmla="*/ 2 h 119"/>
                <a:gd name="T10" fmla="*/ 75 w 87"/>
                <a:gd name="T11" fmla="*/ 2 h 119"/>
                <a:gd name="T12" fmla="*/ 71 w 87"/>
                <a:gd name="T13" fmla="*/ 1 h 119"/>
                <a:gd name="T14" fmla="*/ 66 w 87"/>
                <a:gd name="T15" fmla="*/ 0 h 119"/>
                <a:gd name="T16" fmla="*/ 60 w 87"/>
                <a:gd name="T17" fmla="*/ 0 h 119"/>
                <a:gd name="T18" fmla="*/ 54 w 87"/>
                <a:gd name="T19" fmla="*/ 0 h 119"/>
                <a:gd name="T20" fmla="*/ 48 w 87"/>
                <a:gd name="T21" fmla="*/ 0 h 119"/>
                <a:gd name="T22" fmla="*/ 42 w 87"/>
                <a:gd name="T23" fmla="*/ 1 h 119"/>
                <a:gd name="T24" fmla="*/ 35 w 87"/>
                <a:gd name="T25" fmla="*/ 2 h 119"/>
                <a:gd name="T26" fmla="*/ 28 w 87"/>
                <a:gd name="T27" fmla="*/ 4 h 119"/>
                <a:gd name="T28" fmla="*/ 20 w 87"/>
                <a:gd name="T29" fmla="*/ 7 h 119"/>
                <a:gd name="T30" fmla="*/ 13 w 87"/>
                <a:gd name="T31" fmla="*/ 10 h 119"/>
                <a:gd name="T32" fmla="*/ 6 w 87"/>
                <a:gd name="T33" fmla="*/ 14 h 119"/>
                <a:gd name="T34" fmla="*/ 5 w 87"/>
                <a:gd name="T35" fmla="*/ 16 h 119"/>
                <a:gd name="T36" fmla="*/ 4 w 87"/>
                <a:gd name="T37" fmla="*/ 23 h 119"/>
                <a:gd name="T38" fmla="*/ 2 w 87"/>
                <a:gd name="T39" fmla="*/ 33 h 119"/>
                <a:gd name="T40" fmla="*/ 1 w 87"/>
                <a:gd name="T41" fmla="*/ 45 h 119"/>
                <a:gd name="T42" fmla="*/ 0 w 87"/>
                <a:gd name="T43" fmla="*/ 61 h 119"/>
                <a:gd name="T44" fmla="*/ 1 w 87"/>
                <a:gd name="T45" fmla="*/ 78 h 119"/>
                <a:gd name="T46" fmla="*/ 3 w 87"/>
                <a:gd name="T47" fmla="*/ 96 h 119"/>
                <a:gd name="T48" fmla="*/ 7 w 87"/>
                <a:gd name="T49" fmla="*/ 115 h 119"/>
                <a:gd name="T50" fmla="*/ 8 w 87"/>
                <a:gd name="T51" fmla="*/ 115 h 119"/>
                <a:gd name="T52" fmla="*/ 9 w 87"/>
                <a:gd name="T53" fmla="*/ 115 h 119"/>
                <a:gd name="T54" fmla="*/ 11 w 87"/>
                <a:gd name="T55" fmla="*/ 114 h 119"/>
                <a:gd name="T56" fmla="*/ 13 w 87"/>
                <a:gd name="T57" fmla="*/ 114 h 119"/>
                <a:gd name="T58" fmla="*/ 16 w 87"/>
                <a:gd name="T59" fmla="*/ 114 h 119"/>
                <a:gd name="T60" fmla="*/ 20 w 87"/>
                <a:gd name="T61" fmla="*/ 114 h 119"/>
                <a:gd name="T62" fmla="*/ 25 w 87"/>
                <a:gd name="T63" fmla="*/ 114 h 119"/>
                <a:gd name="T64" fmla="*/ 30 w 87"/>
                <a:gd name="T65" fmla="*/ 113 h 119"/>
                <a:gd name="T66" fmla="*/ 35 w 87"/>
                <a:gd name="T67" fmla="*/ 113 h 119"/>
                <a:gd name="T68" fmla="*/ 41 w 87"/>
                <a:gd name="T69" fmla="*/ 113 h 119"/>
                <a:gd name="T70" fmla="*/ 48 w 87"/>
                <a:gd name="T71" fmla="*/ 114 h 119"/>
                <a:gd name="T72" fmla="*/ 55 w 87"/>
                <a:gd name="T73" fmla="*/ 114 h 119"/>
                <a:gd name="T74" fmla="*/ 62 w 87"/>
                <a:gd name="T75" fmla="*/ 114 h 119"/>
                <a:gd name="T76" fmla="*/ 70 w 87"/>
                <a:gd name="T77" fmla="*/ 115 h 119"/>
                <a:gd name="T78" fmla="*/ 78 w 87"/>
                <a:gd name="T79" fmla="*/ 117 h 119"/>
                <a:gd name="T80" fmla="*/ 86 w 87"/>
                <a:gd name="T81" fmla="*/ 118 h 119"/>
                <a:gd name="T82" fmla="*/ 86 w 87"/>
                <a:gd name="T83" fmla="*/ 114 h 119"/>
                <a:gd name="T84" fmla="*/ 85 w 87"/>
                <a:gd name="T85" fmla="*/ 105 h 119"/>
                <a:gd name="T86" fmla="*/ 83 w 87"/>
                <a:gd name="T87" fmla="*/ 91 h 119"/>
                <a:gd name="T88" fmla="*/ 82 w 87"/>
                <a:gd name="T89" fmla="*/ 74 h 119"/>
                <a:gd name="T90" fmla="*/ 82 w 87"/>
                <a:gd name="T91" fmla="*/ 55 h 119"/>
                <a:gd name="T92" fmla="*/ 82 w 87"/>
                <a:gd name="T93" fmla="*/ 37 h 119"/>
                <a:gd name="T94" fmla="*/ 83 w 87"/>
                <a:gd name="T95" fmla="*/ 19 h 119"/>
                <a:gd name="T96" fmla="*/ 85 w 87"/>
                <a:gd name="T97" fmla="*/ 4 h 1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7"/>
                <a:gd name="T148" fmla="*/ 0 h 119"/>
                <a:gd name="T149" fmla="*/ 87 w 87"/>
                <a:gd name="T150" fmla="*/ 119 h 1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7" h="119">
                  <a:moveTo>
                    <a:pt x="85" y="4"/>
                  </a:moveTo>
                  <a:lnTo>
                    <a:pt x="85" y="4"/>
                  </a:lnTo>
                  <a:lnTo>
                    <a:pt x="83" y="4"/>
                  </a:lnTo>
                  <a:lnTo>
                    <a:pt x="81" y="3"/>
                  </a:lnTo>
                  <a:lnTo>
                    <a:pt x="78" y="2"/>
                  </a:lnTo>
                  <a:lnTo>
                    <a:pt x="75" y="2"/>
                  </a:lnTo>
                  <a:lnTo>
                    <a:pt x="71" y="1"/>
                  </a:lnTo>
                  <a:lnTo>
                    <a:pt x="66" y="0"/>
                  </a:lnTo>
                  <a:lnTo>
                    <a:pt x="60" y="0"/>
                  </a:lnTo>
                  <a:lnTo>
                    <a:pt x="54" y="0"/>
                  </a:lnTo>
                  <a:lnTo>
                    <a:pt x="48" y="0"/>
                  </a:lnTo>
                  <a:lnTo>
                    <a:pt x="42" y="1"/>
                  </a:lnTo>
                  <a:lnTo>
                    <a:pt x="35" y="2"/>
                  </a:lnTo>
                  <a:lnTo>
                    <a:pt x="28" y="4"/>
                  </a:lnTo>
                  <a:lnTo>
                    <a:pt x="20" y="7"/>
                  </a:lnTo>
                  <a:lnTo>
                    <a:pt x="13" y="10"/>
                  </a:lnTo>
                  <a:lnTo>
                    <a:pt x="6" y="14"/>
                  </a:lnTo>
                  <a:lnTo>
                    <a:pt x="5" y="16"/>
                  </a:lnTo>
                  <a:lnTo>
                    <a:pt x="4" y="23"/>
                  </a:lnTo>
                  <a:lnTo>
                    <a:pt x="2" y="33"/>
                  </a:lnTo>
                  <a:lnTo>
                    <a:pt x="1" y="45"/>
                  </a:lnTo>
                  <a:lnTo>
                    <a:pt x="0" y="61"/>
                  </a:lnTo>
                  <a:lnTo>
                    <a:pt x="1" y="78"/>
                  </a:lnTo>
                  <a:lnTo>
                    <a:pt x="3" y="96"/>
                  </a:lnTo>
                  <a:lnTo>
                    <a:pt x="7" y="115"/>
                  </a:lnTo>
                  <a:lnTo>
                    <a:pt x="8" y="115"/>
                  </a:lnTo>
                  <a:lnTo>
                    <a:pt x="9" y="115"/>
                  </a:lnTo>
                  <a:lnTo>
                    <a:pt x="11" y="114"/>
                  </a:lnTo>
                  <a:lnTo>
                    <a:pt x="13" y="114"/>
                  </a:lnTo>
                  <a:lnTo>
                    <a:pt x="16" y="114"/>
                  </a:lnTo>
                  <a:lnTo>
                    <a:pt x="20" y="114"/>
                  </a:lnTo>
                  <a:lnTo>
                    <a:pt x="25" y="114"/>
                  </a:lnTo>
                  <a:lnTo>
                    <a:pt x="30" y="113"/>
                  </a:lnTo>
                  <a:lnTo>
                    <a:pt x="35" y="113"/>
                  </a:lnTo>
                  <a:lnTo>
                    <a:pt x="41" y="113"/>
                  </a:lnTo>
                  <a:lnTo>
                    <a:pt x="48" y="114"/>
                  </a:lnTo>
                  <a:lnTo>
                    <a:pt x="55" y="114"/>
                  </a:lnTo>
                  <a:lnTo>
                    <a:pt x="62" y="114"/>
                  </a:lnTo>
                  <a:lnTo>
                    <a:pt x="70" y="115"/>
                  </a:lnTo>
                  <a:lnTo>
                    <a:pt x="78" y="117"/>
                  </a:lnTo>
                  <a:lnTo>
                    <a:pt x="86" y="118"/>
                  </a:lnTo>
                  <a:lnTo>
                    <a:pt x="86" y="114"/>
                  </a:lnTo>
                  <a:lnTo>
                    <a:pt x="85" y="105"/>
                  </a:lnTo>
                  <a:lnTo>
                    <a:pt x="83" y="91"/>
                  </a:lnTo>
                  <a:lnTo>
                    <a:pt x="82" y="74"/>
                  </a:lnTo>
                  <a:lnTo>
                    <a:pt x="82" y="55"/>
                  </a:lnTo>
                  <a:lnTo>
                    <a:pt x="82" y="37"/>
                  </a:lnTo>
                  <a:lnTo>
                    <a:pt x="83" y="19"/>
                  </a:lnTo>
                  <a:lnTo>
                    <a:pt x="85"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1" name="Freeform 113"/>
            <p:cNvSpPr>
              <a:spLocks/>
            </p:cNvSpPr>
            <p:nvPr/>
          </p:nvSpPr>
          <p:spPr bwMode="auto">
            <a:xfrm>
              <a:off x="4867" y="1202"/>
              <a:ext cx="144" cy="119"/>
            </a:xfrm>
            <a:custGeom>
              <a:avLst/>
              <a:gdLst>
                <a:gd name="T0" fmla="*/ 1 w 144"/>
                <a:gd name="T1" fmla="*/ 89 h 119"/>
                <a:gd name="T2" fmla="*/ 0 w 144"/>
                <a:gd name="T3" fmla="*/ 104 h 119"/>
                <a:gd name="T4" fmla="*/ 93 w 144"/>
                <a:gd name="T5" fmla="*/ 118 h 119"/>
                <a:gd name="T6" fmla="*/ 94 w 144"/>
                <a:gd name="T7" fmla="*/ 118 h 119"/>
                <a:gd name="T8" fmla="*/ 96 w 144"/>
                <a:gd name="T9" fmla="*/ 117 h 119"/>
                <a:gd name="T10" fmla="*/ 99 w 144"/>
                <a:gd name="T11" fmla="*/ 115 h 119"/>
                <a:gd name="T12" fmla="*/ 103 w 144"/>
                <a:gd name="T13" fmla="*/ 112 h 119"/>
                <a:gd name="T14" fmla="*/ 107 w 144"/>
                <a:gd name="T15" fmla="*/ 108 h 119"/>
                <a:gd name="T16" fmla="*/ 112 w 144"/>
                <a:gd name="T17" fmla="*/ 104 h 119"/>
                <a:gd name="T18" fmla="*/ 117 w 144"/>
                <a:gd name="T19" fmla="*/ 99 h 119"/>
                <a:gd name="T20" fmla="*/ 122 w 144"/>
                <a:gd name="T21" fmla="*/ 93 h 119"/>
                <a:gd name="T22" fmla="*/ 127 w 144"/>
                <a:gd name="T23" fmla="*/ 87 h 119"/>
                <a:gd name="T24" fmla="*/ 132 w 144"/>
                <a:gd name="T25" fmla="*/ 79 h 119"/>
                <a:gd name="T26" fmla="*/ 136 w 144"/>
                <a:gd name="T27" fmla="*/ 71 h 119"/>
                <a:gd name="T28" fmla="*/ 139 w 144"/>
                <a:gd name="T29" fmla="*/ 62 h 119"/>
                <a:gd name="T30" fmla="*/ 142 w 144"/>
                <a:gd name="T31" fmla="*/ 52 h 119"/>
                <a:gd name="T32" fmla="*/ 143 w 144"/>
                <a:gd name="T33" fmla="*/ 41 h 119"/>
                <a:gd name="T34" fmla="*/ 143 w 144"/>
                <a:gd name="T35" fmla="*/ 30 h 119"/>
                <a:gd name="T36" fmla="*/ 141 w 144"/>
                <a:gd name="T37" fmla="*/ 17 h 119"/>
                <a:gd name="T38" fmla="*/ 141 w 144"/>
                <a:gd name="T39" fmla="*/ 17 h 119"/>
                <a:gd name="T40" fmla="*/ 140 w 144"/>
                <a:gd name="T41" fmla="*/ 15 h 119"/>
                <a:gd name="T42" fmla="*/ 138 w 144"/>
                <a:gd name="T43" fmla="*/ 12 h 119"/>
                <a:gd name="T44" fmla="*/ 136 w 144"/>
                <a:gd name="T45" fmla="*/ 9 h 119"/>
                <a:gd name="T46" fmla="*/ 134 w 144"/>
                <a:gd name="T47" fmla="*/ 6 h 119"/>
                <a:gd name="T48" fmla="*/ 131 w 144"/>
                <a:gd name="T49" fmla="*/ 3 h 119"/>
                <a:gd name="T50" fmla="*/ 127 w 144"/>
                <a:gd name="T51" fmla="*/ 1 h 119"/>
                <a:gd name="T52" fmla="*/ 123 w 144"/>
                <a:gd name="T53" fmla="*/ 0 h 119"/>
                <a:gd name="T54" fmla="*/ 123 w 144"/>
                <a:gd name="T55" fmla="*/ 2 h 119"/>
                <a:gd name="T56" fmla="*/ 125 w 144"/>
                <a:gd name="T57" fmla="*/ 7 h 119"/>
                <a:gd name="T58" fmla="*/ 126 w 144"/>
                <a:gd name="T59" fmla="*/ 15 h 119"/>
                <a:gd name="T60" fmla="*/ 128 w 144"/>
                <a:gd name="T61" fmla="*/ 26 h 119"/>
                <a:gd name="T62" fmla="*/ 128 w 144"/>
                <a:gd name="T63" fmla="*/ 38 h 119"/>
                <a:gd name="T64" fmla="*/ 127 w 144"/>
                <a:gd name="T65" fmla="*/ 52 h 119"/>
                <a:gd name="T66" fmla="*/ 124 w 144"/>
                <a:gd name="T67" fmla="*/ 67 h 119"/>
                <a:gd name="T68" fmla="*/ 118 w 144"/>
                <a:gd name="T69" fmla="*/ 83 h 119"/>
                <a:gd name="T70" fmla="*/ 118 w 144"/>
                <a:gd name="T71" fmla="*/ 84 h 119"/>
                <a:gd name="T72" fmla="*/ 117 w 144"/>
                <a:gd name="T73" fmla="*/ 84 h 119"/>
                <a:gd name="T74" fmla="*/ 116 w 144"/>
                <a:gd name="T75" fmla="*/ 85 h 119"/>
                <a:gd name="T76" fmla="*/ 115 w 144"/>
                <a:gd name="T77" fmla="*/ 86 h 119"/>
                <a:gd name="T78" fmla="*/ 114 w 144"/>
                <a:gd name="T79" fmla="*/ 87 h 119"/>
                <a:gd name="T80" fmla="*/ 112 w 144"/>
                <a:gd name="T81" fmla="*/ 89 h 119"/>
                <a:gd name="T82" fmla="*/ 109 w 144"/>
                <a:gd name="T83" fmla="*/ 90 h 119"/>
                <a:gd name="T84" fmla="*/ 107 w 144"/>
                <a:gd name="T85" fmla="*/ 92 h 119"/>
                <a:gd name="T86" fmla="*/ 104 w 144"/>
                <a:gd name="T87" fmla="*/ 93 h 119"/>
                <a:gd name="T88" fmla="*/ 101 w 144"/>
                <a:gd name="T89" fmla="*/ 94 h 119"/>
                <a:gd name="T90" fmla="*/ 97 w 144"/>
                <a:gd name="T91" fmla="*/ 95 h 119"/>
                <a:gd name="T92" fmla="*/ 93 w 144"/>
                <a:gd name="T93" fmla="*/ 96 h 119"/>
                <a:gd name="T94" fmla="*/ 89 w 144"/>
                <a:gd name="T95" fmla="*/ 96 h 119"/>
                <a:gd name="T96" fmla="*/ 84 w 144"/>
                <a:gd name="T97" fmla="*/ 96 h 119"/>
                <a:gd name="T98" fmla="*/ 79 w 144"/>
                <a:gd name="T99" fmla="*/ 95 h 119"/>
                <a:gd name="T100" fmla="*/ 74 w 144"/>
                <a:gd name="T101" fmla="*/ 94 h 119"/>
                <a:gd name="T102" fmla="*/ 74 w 144"/>
                <a:gd name="T103" fmla="*/ 109 h 119"/>
                <a:gd name="T104" fmla="*/ 3 w 144"/>
                <a:gd name="T105" fmla="*/ 101 h 119"/>
                <a:gd name="T106" fmla="*/ 1 w 144"/>
                <a:gd name="T107" fmla="*/ 89 h 1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44"/>
                <a:gd name="T163" fmla="*/ 0 h 119"/>
                <a:gd name="T164" fmla="*/ 144 w 144"/>
                <a:gd name="T165" fmla="*/ 119 h 11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44" h="119">
                  <a:moveTo>
                    <a:pt x="1" y="89"/>
                  </a:moveTo>
                  <a:lnTo>
                    <a:pt x="0" y="104"/>
                  </a:lnTo>
                  <a:lnTo>
                    <a:pt x="93" y="118"/>
                  </a:lnTo>
                  <a:lnTo>
                    <a:pt x="94" y="118"/>
                  </a:lnTo>
                  <a:lnTo>
                    <a:pt x="96" y="117"/>
                  </a:lnTo>
                  <a:lnTo>
                    <a:pt x="99" y="115"/>
                  </a:lnTo>
                  <a:lnTo>
                    <a:pt x="103" y="112"/>
                  </a:lnTo>
                  <a:lnTo>
                    <a:pt x="107" y="108"/>
                  </a:lnTo>
                  <a:lnTo>
                    <a:pt x="112" y="104"/>
                  </a:lnTo>
                  <a:lnTo>
                    <a:pt x="117" y="99"/>
                  </a:lnTo>
                  <a:lnTo>
                    <a:pt x="122" y="93"/>
                  </a:lnTo>
                  <a:lnTo>
                    <a:pt x="127" y="87"/>
                  </a:lnTo>
                  <a:lnTo>
                    <a:pt x="132" y="79"/>
                  </a:lnTo>
                  <a:lnTo>
                    <a:pt x="136" y="71"/>
                  </a:lnTo>
                  <a:lnTo>
                    <a:pt x="139" y="62"/>
                  </a:lnTo>
                  <a:lnTo>
                    <a:pt x="142" y="52"/>
                  </a:lnTo>
                  <a:lnTo>
                    <a:pt x="143" y="41"/>
                  </a:lnTo>
                  <a:lnTo>
                    <a:pt x="143" y="30"/>
                  </a:lnTo>
                  <a:lnTo>
                    <a:pt x="141" y="17"/>
                  </a:lnTo>
                  <a:lnTo>
                    <a:pt x="140" y="15"/>
                  </a:lnTo>
                  <a:lnTo>
                    <a:pt x="138" y="12"/>
                  </a:lnTo>
                  <a:lnTo>
                    <a:pt x="136" y="9"/>
                  </a:lnTo>
                  <a:lnTo>
                    <a:pt x="134" y="6"/>
                  </a:lnTo>
                  <a:lnTo>
                    <a:pt x="131" y="3"/>
                  </a:lnTo>
                  <a:lnTo>
                    <a:pt x="127" y="1"/>
                  </a:lnTo>
                  <a:lnTo>
                    <a:pt x="123" y="0"/>
                  </a:lnTo>
                  <a:lnTo>
                    <a:pt x="123" y="2"/>
                  </a:lnTo>
                  <a:lnTo>
                    <a:pt x="125" y="7"/>
                  </a:lnTo>
                  <a:lnTo>
                    <a:pt x="126" y="15"/>
                  </a:lnTo>
                  <a:lnTo>
                    <a:pt x="128" y="26"/>
                  </a:lnTo>
                  <a:lnTo>
                    <a:pt x="128" y="38"/>
                  </a:lnTo>
                  <a:lnTo>
                    <a:pt x="127" y="52"/>
                  </a:lnTo>
                  <a:lnTo>
                    <a:pt x="124" y="67"/>
                  </a:lnTo>
                  <a:lnTo>
                    <a:pt x="118" y="83"/>
                  </a:lnTo>
                  <a:lnTo>
                    <a:pt x="118" y="84"/>
                  </a:lnTo>
                  <a:lnTo>
                    <a:pt x="117" y="84"/>
                  </a:lnTo>
                  <a:lnTo>
                    <a:pt x="116" y="85"/>
                  </a:lnTo>
                  <a:lnTo>
                    <a:pt x="115" y="86"/>
                  </a:lnTo>
                  <a:lnTo>
                    <a:pt x="114" y="87"/>
                  </a:lnTo>
                  <a:lnTo>
                    <a:pt x="112" y="89"/>
                  </a:lnTo>
                  <a:lnTo>
                    <a:pt x="109" y="90"/>
                  </a:lnTo>
                  <a:lnTo>
                    <a:pt x="107" y="92"/>
                  </a:lnTo>
                  <a:lnTo>
                    <a:pt x="104" y="93"/>
                  </a:lnTo>
                  <a:lnTo>
                    <a:pt x="101" y="94"/>
                  </a:lnTo>
                  <a:lnTo>
                    <a:pt x="97" y="95"/>
                  </a:lnTo>
                  <a:lnTo>
                    <a:pt x="93" y="96"/>
                  </a:lnTo>
                  <a:lnTo>
                    <a:pt x="89" y="96"/>
                  </a:lnTo>
                  <a:lnTo>
                    <a:pt x="84" y="96"/>
                  </a:lnTo>
                  <a:lnTo>
                    <a:pt x="79" y="95"/>
                  </a:lnTo>
                  <a:lnTo>
                    <a:pt x="74" y="94"/>
                  </a:lnTo>
                  <a:lnTo>
                    <a:pt x="74" y="109"/>
                  </a:lnTo>
                  <a:lnTo>
                    <a:pt x="3" y="101"/>
                  </a:lnTo>
                  <a:lnTo>
                    <a:pt x="1" y="89"/>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2" name="Freeform 114"/>
            <p:cNvSpPr>
              <a:spLocks/>
            </p:cNvSpPr>
            <p:nvPr/>
          </p:nvSpPr>
          <p:spPr bwMode="auto">
            <a:xfrm>
              <a:off x="4849" y="1318"/>
              <a:ext cx="106" cy="42"/>
            </a:xfrm>
            <a:custGeom>
              <a:avLst/>
              <a:gdLst>
                <a:gd name="T0" fmla="*/ 105 w 106"/>
                <a:gd name="T1" fmla="*/ 15 h 42"/>
                <a:gd name="T2" fmla="*/ 2 w 106"/>
                <a:gd name="T3" fmla="*/ 0 h 42"/>
                <a:gd name="T4" fmla="*/ 0 w 106"/>
                <a:gd name="T5" fmla="*/ 15 h 42"/>
                <a:gd name="T6" fmla="*/ 102 w 106"/>
                <a:gd name="T7" fmla="*/ 41 h 42"/>
                <a:gd name="T8" fmla="*/ 105 w 106"/>
                <a:gd name="T9" fmla="*/ 15 h 42"/>
                <a:gd name="T10" fmla="*/ 0 60000 65536"/>
                <a:gd name="T11" fmla="*/ 0 60000 65536"/>
                <a:gd name="T12" fmla="*/ 0 60000 65536"/>
                <a:gd name="T13" fmla="*/ 0 60000 65536"/>
                <a:gd name="T14" fmla="*/ 0 60000 65536"/>
                <a:gd name="T15" fmla="*/ 0 w 106"/>
                <a:gd name="T16" fmla="*/ 0 h 42"/>
                <a:gd name="T17" fmla="*/ 106 w 106"/>
                <a:gd name="T18" fmla="*/ 42 h 42"/>
              </a:gdLst>
              <a:ahLst/>
              <a:cxnLst>
                <a:cxn ang="T10">
                  <a:pos x="T0" y="T1"/>
                </a:cxn>
                <a:cxn ang="T11">
                  <a:pos x="T2" y="T3"/>
                </a:cxn>
                <a:cxn ang="T12">
                  <a:pos x="T4" y="T5"/>
                </a:cxn>
                <a:cxn ang="T13">
                  <a:pos x="T6" y="T7"/>
                </a:cxn>
                <a:cxn ang="T14">
                  <a:pos x="T8" y="T9"/>
                </a:cxn>
              </a:cxnLst>
              <a:rect l="T15" t="T16" r="T17" b="T18"/>
              <a:pathLst>
                <a:path w="106" h="42">
                  <a:moveTo>
                    <a:pt x="105" y="15"/>
                  </a:moveTo>
                  <a:lnTo>
                    <a:pt x="2" y="0"/>
                  </a:lnTo>
                  <a:lnTo>
                    <a:pt x="0" y="15"/>
                  </a:lnTo>
                  <a:lnTo>
                    <a:pt x="102" y="41"/>
                  </a:lnTo>
                  <a:lnTo>
                    <a:pt x="105" y="15"/>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3" name="Freeform 115"/>
            <p:cNvSpPr>
              <a:spLocks/>
            </p:cNvSpPr>
            <p:nvPr/>
          </p:nvSpPr>
          <p:spPr bwMode="auto">
            <a:xfrm>
              <a:off x="4901" y="1331"/>
              <a:ext cx="46" cy="20"/>
            </a:xfrm>
            <a:custGeom>
              <a:avLst/>
              <a:gdLst>
                <a:gd name="T0" fmla="*/ 45 w 46"/>
                <a:gd name="T1" fmla="*/ 8 h 20"/>
                <a:gd name="T2" fmla="*/ 1 w 46"/>
                <a:gd name="T3" fmla="*/ 0 h 20"/>
                <a:gd name="T4" fmla="*/ 0 w 46"/>
                <a:gd name="T5" fmla="*/ 8 h 20"/>
                <a:gd name="T6" fmla="*/ 44 w 46"/>
                <a:gd name="T7" fmla="*/ 19 h 20"/>
                <a:gd name="T8" fmla="*/ 45 w 46"/>
                <a:gd name="T9" fmla="*/ 8 h 20"/>
                <a:gd name="T10" fmla="*/ 0 60000 65536"/>
                <a:gd name="T11" fmla="*/ 0 60000 65536"/>
                <a:gd name="T12" fmla="*/ 0 60000 65536"/>
                <a:gd name="T13" fmla="*/ 0 60000 65536"/>
                <a:gd name="T14" fmla="*/ 0 60000 65536"/>
                <a:gd name="T15" fmla="*/ 0 w 46"/>
                <a:gd name="T16" fmla="*/ 0 h 20"/>
                <a:gd name="T17" fmla="*/ 46 w 46"/>
                <a:gd name="T18" fmla="*/ 20 h 20"/>
              </a:gdLst>
              <a:ahLst/>
              <a:cxnLst>
                <a:cxn ang="T10">
                  <a:pos x="T0" y="T1"/>
                </a:cxn>
                <a:cxn ang="T11">
                  <a:pos x="T2" y="T3"/>
                </a:cxn>
                <a:cxn ang="T12">
                  <a:pos x="T4" y="T5"/>
                </a:cxn>
                <a:cxn ang="T13">
                  <a:pos x="T6" y="T7"/>
                </a:cxn>
                <a:cxn ang="T14">
                  <a:pos x="T8" y="T9"/>
                </a:cxn>
              </a:cxnLst>
              <a:rect l="T15" t="T16" r="T17" b="T18"/>
              <a:pathLst>
                <a:path w="46" h="20">
                  <a:moveTo>
                    <a:pt x="45" y="8"/>
                  </a:moveTo>
                  <a:lnTo>
                    <a:pt x="1" y="0"/>
                  </a:lnTo>
                  <a:lnTo>
                    <a:pt x="0" y="8"/>
                  </a:lnTo>
                  <a:lnTo>
                    <a:pt x="44" y="19"/>
                  </a:lnTo>
                  <a:lnTo>
                    <a:pt x="45"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4" name="Freeform 116"/>
            <p:cNvSpPr>
              <a:spLocks/>
            </p:cNvSpPr>
            <p:nvPr/>
          </p:nvSpPr>
          <p:spPr bwMode="auto">
            <a:xfrm>
              <a:off x="4856" y="1322"/>
              <a:ext cx="31" cy="15"/>
            </a:xfrm>
            <a:custGeom>
              <a:avLst/>
              <a:gdLst>
                <a:gd name="T0" fmla="*/ 30 w 31"/>
                <a:gd name="T1" fmla="*/ 6 h 15"/>
                <a:gd name="T2" fmla="*/ 0 w 31"/>
                <a:gd name="T3" fmla="*/ 0 h 15"/>
                <a:gd name="T4" fmla="*/ 0 w 31"/>
                <a:gd name="T5" fmla="*/ 7 h 15"/>
                <a:gd name="T6" fmla="*/ 29 w 31"/>
                <a:gd name="T7" fmla="*/ 14 h 15"/>
                <a:gd name="T8" fmla="*/ 30 w 31"/>
                <a:gd name="T9" fmla="*/ 6 h 15"/>
                <a:gd name="T10" fmla="*/ 0 60000 65536"/>
                <a:gd name="T11" fmla="*/ 0 60000 65536"/>
                <a:gd name="T12" fmla="*/ 0 60000 65536"/>
                <a:gd name="T13" fmla="*/ 0 60000 65536"/>
                <a:gd name="T14" fmla="*/ 0 60000 65536"/>
                <a:gd name="T15" fmla="*/ 0 w 31"/>
                <a:gd name="T16" fmla="*/ 0 h 15"/>
                <a:gd name="T17" fmla="*/ 31 w 31"/>
                <a:gd name="T18" fmla="*/ 15 h 15"/>
              </a:gdLst>
              <a:ahLst/>
              <a:cxnLst>
                <a:cxn ang="T10">
                  <a:pos x="T0" y="T1"/>
                </a:cxn>
                <a:cxn ang="T11">
                  <a:pos x="T2" y="T3"/>
                </a:cxn>
                <a:cxn ang="T12">
                  <a:pos x="T4" y="T5"/>
                </a:cxn>
                <a:cxn ang="T13">
                  <a:pos x="T6" y="T7"/>
                </a:cxn>
                <a:cxn ang="T14">
                  <a:pos x="T8" y="T9"/>
                </a:cxn>
              </a:cxnLst>
              <a:rect l="T15" t="T16" r="T17" b="T18"/>
              <a:pathLst>
                <a:path w="31" h="15">
                  <a:moveTo>
                    <a:pt x="30" y="6"/>
                  </a:moveTo>
                  <a:lnTo>
                    <a:pt x="0" y="0"/>
                  </a:lnTo>
                  <a:lnTo>
                    <a:pt x="0" y="7"/>
                  </a:lnTo>
                  <a:lnTo>
                    <a:pt x="29" y="14"/>
                  </a:lnTo>
                  <a:lnTo>
                    <a:pt x="30"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5" name="Freeform 117"/>
            <p:cNvSpPr>
              <a:spLocks/>
            </p:cNvSpPr>
            <p:nvPr/>
          </p:nvSpPr>
          <p:spPr bwMode="auto">
            <a:xfrm>
              <a:off x="4780" y="1336"/>
              <a:ext cx="178" cy="71"/>
            </a:xfrm>
            <a:custGeom>
              <a:avLst/>
              <a:gdLst>
                <a:gd name="T0" fmla="*/ 0 w 178"/>
                <a:gd name="T1" fmla="*/ 21 h 71"/>
                <a:gd name="T2" fmla="*/ 0 w 178"/>
                <a:gd name="T3" fmla="*/ 21 h 71"/>
                <a:gd name="T4" fmla="*/ 1 w 178"/>
                <a:gd name="T5" fmla="*/ 21 h 71"/>
                <a:gd name="T6" fmla="*/ 3 w 178"/>
                <a:gd name="T7" fmla="*/ 20 h 71"/>
                <a:gd name="T8" fmla="*/ 6 w 178"/>
                <a:gd name="T9" fmla="*/ 20 h 71"/>
                <a:gd name="T10" fmla="*/ 8 w 178"/>
                <a:gd name="T11" fmla="*/ 19 h 71"/>
                <a:gd name="T12" fmla="*/ 11 w 178"/>
                <a:gd name="T13" fmla="*/ 18 h 71"/>
                <a:gd name="T14" fmla="*/ 15 w 178"/>
                <a:gd name="T15" fmla="*/ 17 h 71"/>
                <a:gd name="T16" fmla="*/ 19 w 178"/>
                <a:gd name="T17" fmla="*/ 16 h 71"/>
                <a:gd name="T18" fmla="*/ 23 w 178"/>
                <a:gd name="T19" fmla="*/ 15 h 71"/>
                <a:gd name="T20" fmla="*/ 27 w 178"/>
                <a:gd name="T21" fmla="*/ 14 h 71"/>
                <a:gd name="T22" fmla="*/ 30 w 178"/>
                <a:gd name="T23" fmla="*/ 12 h 71"/>
                <a:gd name="T24" fmla="*/ 34 w 178"/>
                <a:gd name="T25" fmla="*/ 10 h 71"/>
                <a:gd name="T26" fmla="*/ 38 w 178"/>
                <a:gd name="T27" fmla="*/ 8 h 71"/>
                <a:gd name="T28" fmla="*/ 41 w 178"/>
                <a:gd name="T29" fmla="*/ 5 h 71"/>
                <a:gd name="T30" fmla="*/ 44 w 178"/>
                <a:gd name="T31" fmla="*/ 3 h 71"/>
                <a:gd name="T32" fmla="*/ 47 w 178"/>
                <a:gd name="T33" fmla="*/ 0 h 71"/>
                <a:gd name="T34" fmla="*/ 177 w 178"/>
                <a:gd name="T35" fmla="*/ 36 h 71"/>
                <a:gd name="T36" fmla="*/ 177 w 178"/>
                <a:gd name="T37" fmla="*/ 36 h 71"/>
                <a:gd name="T38" fmla="*/ 176 w 178"/>
                <a:gd name="T39" fmla="*/ 37 h 71"/>
                <a:gd name="T40" fmla="*/ 175 w 178"/>
                <a:gd name="T41" fmla="*/ 38 h 71"/>
                <a:gd name="T42" fmla="*/ 173 w 178"/>
                <a:gd name="T43" fmla="*/ 40 h 71"/>
                <a:gd name="T44" fmla="*/ 171 w 178"/>
                <a:gd name="T45" fmla="*/ 42 h 71"/>
                <a:gd name="T46" fmla="*/ 169 w 178"/>
                <a:gd name="T47" fmla="*/ 44 h 71"/>
                <a:gd name="T48" fmla="*/ 167 w 178"/>
                <a:gd name="T49" fmla="*/ 47 h 71"/>
                <a:gd name="T50" fmla="*/ 164 w 178"/>
                <a:gd name="T51" fmla="*/ 50 h 71"/>
                <a:gd name="T52" fmla="*/ 161 w 178"/>
                <a:gd name="T53" fmla="*/ 53 h 71"/>
                <a:gd name="T54" fmla="*/ 157 w 178"/>
                <a:gd name="T55" fmla="*/ 56 h 71"/>
                <a:gd name="T56" fmla="*/ 154 w 178"/>
                <a:gd name="T57" fmla="*/ 59 h 71"/>
                <a:gd name="T58" fmla="*/ 151 w 178"/>
                <a:gd name="T59" fmla="*/ 61 h 71"/>
                <a:gd name="T60" fmla="*/ 147 w 178"/>
                <a:gd name="T61" fmla="*/ 64 h 71"/>
                <a:gd name="T62" fmla="*/ 144 w 178"/>
                <a:gd name="T63" fmla="*/ 66 h 71"/>
                <a:gd name="T64" fmla="*/ 140 w 178"/>
                <a:gd name="T65" fmla="*/ 68 h 71"/>
                <a:gd name="T66" fmla="*/ 137 w 178"/>
                <a:gd name="T67" fmla="*/ 70 h 71"/>
                <a:gd name="T68" fmla="*/ 0 w 178"/>
                <a:gd name="T69" fmla="*/ 21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8"/>
                <a:gd name="T106" fmla="*/ 0 h 71"/>
                <a:gd name="T107" fmla="*/ 178 w 178"/>
                <a:gd name="T108" fmla="*/ 71 h 7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8" h="71">
                  <a:moveTo>
                    <a:pt x="0" y="21"/>
                  </a:moveTo>
                  <a:lnTo>
                    <a:pt x="0" y="21"/>
                  </a:lnTo>
                  <a:lnTo>
                    <a:pt x="1" y="21"/>
                  </a:lnTo>
                  <a:lnTo>
                    <a:pt x="3" y="20"/>
                  </a:lnTo>
                  <a:lnTo>
                    <a:pt x="6" y="20"/>
                  </a:lnTo>
                  <a:lnTo>
                    <a:pt x="8" y="19"/>
                  </a:lnTo>
                  <a:lnTo>
                    <a:pt x="11" y="18"/>
                  </a:lnTo>
                  <a:lnTo>
                    <a:pt x="15" y="17"/>
                  </a:lnTo>
                  <a:lnTo>
                    <a:pt x="19" y="16"/>
                  </a:lnTo>
                  <a:lnTo>
                    <a:pt x="23" y="15"/>
                  </a:lnTo>
                  <a:lnTo>
                    <a:pt x="27" y="14"/>
                  </a:lnTo>
                  <a:lnTo>
                    <a:pt x="30" y="12"/>
                  </a:lnTo>
                  <a:lnTo>
                    <a:pt x="34" y="10"/>
                  </a:lnTo>
                  <a:lnTo>
                    <a:pt x="38" y="8"/>
                  </a:lnTo>
                  <a:lnTo>
                    <a:pt x="41" y="5"/>
                  </a:lnTo>
                  <a:lnTo>
                    <a:pt x="44" y="3"/>
                  </a:lnTo>
                  <a:lnTo>
                    <a:pt x="47" y="0"/>
                  </a:lnTo>
                  <a:lnTo>
                    <a:pt x="177" y="36"/>
                  </a:lnTo>
                  <a:lnTo>
                    <a:pt x="176" y="37"/>
                  </a:lnTo>
                  <a:lnTo>
                    <a:pt x="175" y="38"/>
                  </a:lnTo>
                  <a:lnTo>
                    <a:pt x="173" y="40"/>
                  </a:lnTo>
                  <a:lnTo>
                    <a:pt x="171" y="42"/>
                  </a:lnTo>
                  <a:lnTo>
                    <a:pt x="169" y="44"/>
                  </a:lnTo>
                  <a:lnTo>
                    <a:pt x="167" y="47"/>
                  </a:lnTo>
                  <a:lnTo>
                    <a:pt x="164" y="50"/>
                  </a:lnTo>
                  <a:lnTo>
                    <a:pt x="161" y="53"/>
                  </a:lnTo>
                  <a:lnTo>
                    <a:pt x="157" y="56"/>
                  </a:lnTo>
                  <a:lnTo>
                    <a:pt x="154" y="59"/>
                  </a:lnTo>
                  <a:lnTo>
                    <a:pt x="151" y="61"/>
                  </a:lnTo>
                  <a:lnTo>
                    <a:pt x="147" y="64"/>
                  </a:lnTo>
                  <a:lnTo>
                    <a:pt x="144" y="66"/>
                  </a:lnTo>
                  <a:lnTo>
                    <a:pt x="140" y="68"/>
                  </a:lnTo>
                  <a:lnTo>
                    <a:pt x="137" y="70"/>
                  </a:lnTo>
                  <a:lnTo>
                    <a:pt x="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6" name="Freeform 118"/>
            <p:cNvSpPr>
              <a:spLocks/>
            </p:cNvSpPr>
            <p:nvPr/>
          </p:nvSpPr>
          <p:spPr bwMode="auto">
            <a:xfrm>
              <a:off x="4956" y="1328"/>
              <a:ext cx="64" cy="35"/>
            </a:xfrm>
            <a:custGeom>
              <a:avLst/>
              <a:gdLst>
                <a:gd name="T0" fmla="*/ 6 w 64"/>
                <a:gd name="T1" fmla="*/ 34 h 35"/>
                <a:gd name="T2" fmla="*/ 63 w 64"/>
                <a:gd name="T3" fmla="*/ 14 h 35"/>
                <a:gd name="T4" fmla="*/ 29 w 64"/>
                <a:gd name="T5" fmla="*/ 0 h 35"/>
                <a:gd name="T6" fmla="*/ 1 w 64"/>
                <a:gd name="T7" fmla="*/ 4 h 35"/>
                <a:gd name="T8" fmla="*/ 0 w 64"/>
                <a:gd name="T9" fmla="*/ 32 h 35"/>
                <a:gd name="T10" fmla="*/ 6 w 64"/>
                <a:gd name="T11" fmla="*/ 34 h 35"/>
                <a:gd name="T12" fmla="*/ 0 60000 65536"/>
                <a:gd name="T13" fmla="*/ 0 60000 65536"/>
                <a:gd name="T14" fmla="*/ 0 60000 65536"/>
                <a:gd name="T15" fmla="*/ 0 60000 65536"/>
                <a:gd name="T16" fmla="*/ 0 60000 65536"/>
                <a:gd name="T17" fmla="*/ 0 60000 65536"/>
                <a:gd name="T18" fmla="*/ 0 w 64"/>
                <a:gd name="T19" fmla="*/ 0 h 35"/>
                <a:gd name="T20" fmla="*/ 64 w 64"/>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64" h="35">
                  <a:moveTo>
                    <a:pt x="6" y="34"/>
                  </a:moveTo>
                  <a:lnTo>
                    <a:pt x="63" y="14"/>
                  </a:lnTo>
                  <a:lnTo>
                    <a:pt x="29" y="0"/>
                  </a:lnTo>
                  <a:lnTo>
                    <a:pt x="1" y="4"/>
                  </a:lnTo>
                  <a:lnTo>
                    <a:pt x="0" y="32"/>
                  </a:lnTo>
                  <a:lnTo>
                    <a:pt x="6" y="3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7" name="Freeform 119"/>
            <p:cNvSpPr>
              <a:spLocks/>
            </p:cNvSpPr>
            <p:nvPr/>
          </p:nvSpPr>
          <p:spPr bwMode="auto">
            <a:xfrm>
              <a:off x="4794" y="1183"/>
              <a:ext cx="34" cy="162"/>
            </a:xfrm>
            <a:custGeom>
              <a:avLst/>
              <a:gdLst>
                <a:gd name="T0" fmla="*/ 33 w 34"/>
                <a:gd name="T1" fmla="*/ 4 h 162"/>
                <a:gd name="T2" fmla="*/ 33 w 34"/>
                <a:gd name="T3" fmla="*/ 4 h 162"/>
                <a:gd name="T4" fmla="*/ 32 w 34"/>
                <a:gd name="T5" fmla="*/ 3 h 162"/>
                <a:gd name="T6" fmla="*/ 31 w 34"/>
                <a:gd name="T7" fmla="*/ 3 h 162"/>
                <a:gd name="T8" fmla="*/ 30 w 34"/>
                <a:gd name="T9" fmla="*/ 2 h 162"/>
                <a:gd name="T10" fmla="*/ 29 w 34"/>
                <a:gd name="T11" fmla="*/ 2 h 162"/>
                <a:gd name="T12" fmla="*/ 27 w 34"/>
                <a:gd name="T13" fmla="*/ 1 h 162"/>
                <a:gd name="T14" fmla="*/ 25 w 34"/>
                <a:gd name="T15" fmla="*/ 1 h 162"/>
                <a:gd name="T16" fmla="*/ 23 w 34"/>
                <a:gd name="T17" fmla="*/ 0 h 162"/>
                <a:gd name="T18" fmla="*/ 20 w 34"/>
                <a:gd name="T19" fmla="*/ 0 h 162"/>
                <a:gd name="T20" fmla="*/ 18 w 34"/>
                <a:gd name="T21" fmla="*/ 0 h 162"/>
                <a:gd name="T22" fmla="*/ 15 w 34"/>
                <a:gd name="T23" fmla="*/ 0 h 162"/>
                <a:gd name="T24" fmla="*/ 12 w 34"/>
                <a:gd name="T25" fmla="*/ 1 h 162"/>
                <a:gd name="T26" fmla="*/ 9 w 34"/>
                <a:gd name="T27" fmla="*/ 2 h 162"/>
                <a:gd name="T28" fmla="*/ 6 w 34"/>
                <a:gd name="T29" fmla="*/ 3 h 162"/>
                <a:gd name="T30" fmla="*/ 3 w 34"/>
                <a:gd name="T31" fmla="*/ 5 h 162"/>
                <a:gd name="T32" fmla="*/ 0 w 34"/>
                <a:gd name="T33" fmla="*/ 8 h 162"/>
                <a:gd name="T34" fmla="*/ 0 w 34"/>
                <a:gd name="T35" fmla="*/ 161 h 162"/>
                <a:gd name="T36" fmla="*/ 0 w 34"/>
                <a:gd name="T37" fmla="*/ 161 h 162"/>
                <a:gd name="T38" fmla="*/ 1 w 34"/>
                <a:gd name="T39" fmla="*/ 161 h 162"/>
                <a:gd name="T40" fmla="*/ 2 w 34"/>
                <a:gd name="T41" fmla="*/ 161 h 162"/>
                <a:gd name="T42" fmla="*/ 3 w 34"/>
                <a:gd name="T43" fmla="*/ 161 h 162"/>
                <a:gd name="T44" fmla="*/ 5 w 34"/>
                <a:gd name="T45" fmla="*/ 160 h 162"/>
                <a:gd name="T46" fmla="*/ 6 w 34"/>
                <a:gd name="T47" fmla="*/ 160 h 162"/>
                <a:gd name="T48" fmla="*/ 9 w 34"/>
                <a:gd name="T49" fmla="*/ 160 h 162"/>
                <a:gd name="T50" fmla="*/ 11 w 34"/>
                <a:gd name="T51" fmla="*/ 159 h 162"/>
                <a:gd name="T52" fmla="*/ 13 w 34"/>
                <a:gd name="T53" fmla="*/ 158 h 162"/>
                <a:gd name="T54" fmla="*/ 16 w 34"/>
                <a:gd name="T55" fmla="*/ 157 h 162"/>
                <a:gd name="T56" fmla="*/ 19 w 34"/>
                <a:gd name="T57" fmla="*/ 156 h 162"/>
                <a:gd name="T58" fmla="*/ 22 w 34"/>
                <a:gd name="T59" fmla="*/ 154 h 162"/>
                <a:gd name="T60" fmla="*/ 24 w 34"/>
                <a:gd name="T61" fmla="*/ 152 h 162"/>
                <a:gd name="T62" fmla="*/ 27 w 34"/>
                <a:gd name="T63" fmla="*/ 151 h 162"/>
                <a:gd name="T64" fmla="*/ 30 w 34"/>
                <a:gd name="T65" fmla="*/ 148 h 162"/>
                <a:gd name="T66" fmla="*/ 33 w 34"/>
                <a:gd name="T67" fmla="*/ 146 h 162"/>
                <a:gd name="T68" fmla="*/ 33 w 34"/>
                <a:gd name="T69" fmla="*/ 4 h 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
                <a:gd name="T106" fmla="*/ 0 h 162"/>
                <a:gd name="T107" fmla="*/ 34 w 34"/>
                <a:gd name="T108" fmla="*/ 162 h 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 h="162">
                  <a:moveTo>
                    <a:pt x="33" y="4"/>
                  </a:moveTo>
                  <a:lnTo>
                    <a:pt x="33" y="4"/>
                  </a:lnTo>
                  <a:lnTo>
                    <a:pt x="32" y="3"/>
                  </a:lnTo>
                  <a:lnTo>
                    <a:pt x="31" y="3"/>
                  </a:lnTo>
                  <a:lnTo>
                    <a:pt x="30" y="2"/>
                  </a:lnTo>
                  <a:lnTo>
                    <a:pt x="29" y="2"/>
                  </a:lnTo>
                  <a:lnTo>
                    <a:pt x="27" y="1"/>
                  </a:lnTo>
                  <a:lnTo>
                    <a:pt x="25" y="1"/>
                  </a:lnTo>
                  <a:lnTo>
                    <a:pt x="23" y="0"/>
                  </a:lnTo>
                  <a:lnTo>
                    <a:pt x="20" y="0"/>
                  </a:lnTo>
                  <a:lnTo>
                    <a:pt x="18" y="0"/>
                  </a:lnTo>
                  <a:lnTo>
                    <a:pt x="15" y="0"/>
                  </a:lnTo>
                  <a:lnTo>
                    <a:pt x="12" y="1"/>
                  </a:lnTo>
                  <a:lnTo>
                    <a:pt x="9" y="2"/>
                  </a:lnTo>
                  <a:lnTo>
                    <a:pt x="6" y="3"/>
                  </a:lnTo>
                  <a:lnTo>
                    <a:pt x="3" y="5"/>
                  </a:lnTo>
                  <a:lnTo>
                    <a:pt x="0" y="8"/>
                  </a:lnTo>
                  <a:lnTo>
                    <a:pt x="0" y="161"/>
                  </a:lnTo>
                  <a:lnTo>
                    <a:pt x="1" y="161"/>
                  </a:lnTo>
                  <a:lnTo>
                    <a:pt x="2" y="161"/>
                  </a:lnTo>
                  <a:lnTo>
                    <a:pt x="3" y="161"/>
                  </a:lnTo>
                  <a:lnTo>
                    <a:pt x="5" y="160"/>
                  </a:lnTo>
                  <a:lnTo>
                    <a:pt x="6" y="160"/>
                  </a:lnTo>
                  <a:lnTo>
                    <a:pt x="9" y="160"/>
                  </a:lnTo>
                  <a:lnTo>
                    <a:pt x="11" y="159"/>
                  </a:lnTo>
                  <a:lnTo>
                    <a:pt x="13" y="158"/>
                  </a:lnTo>
                  <a:lnTo>
                    <a:pt x="16" y="157"/>
                  </a:lnTo>
                  <a:lnTo>
                    <a:pt x="19" y="156"/>
                  </a:lnTo>
                  <a:lnTo>
                    <a:pt x="22" y="154"/>
                  </a:lnTo>
                  <a:lnTo>
                    <a:pt x="24" y="152"/>
                  </a:lnTo>
                  <a:lnTo>
                    <a:pt x="27" y="151"/>
                  </a:lnTo>
                  <a:lnTo>
                    <a:pt x="30" y="148"/>
                  </a:lnTo>
                  <a:lnTo>
                    <a:pt x="33" y="146"/>
                  </a:lnTo>
                  <a:lnTo>
                    <a:pt x="3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8" name="Freeform 120"/>
            <p:cNvSpPr>
              <a:spLocks/>
            </p:cNvSpPr>
            <p:nvPr/>
          </p:nvSpPr>
          <p:spPr bwMode="auto">
            <a:xfrm>
              <a:off x="4795" y="1184"/>
              <a:ext cx="29" cy="137"/>
            </a:xfrm>
            <a:custGeom>
              <a:avLst/>
              <a:gdLst>
                <a:gd name="T0" fmla="*/ 28 w 29"/>
                <a:gd name="T1" fmla="*/ 3 h 137"/>
                <a:gd name="T2" fmla="*/ 28 w 29"/>
                <a:gd name="T3" fmla="*/ 3 h 137"/>
                <a:gd name="T4" fmla="*/ 27 w 29"/>
                <a:gd name="T5" fmla="*/ 3 h 137"/>
                <a:gd name="T6" fmla="*/ 27 w 29"/>
                <a:gd name="T7" fmla="*/ 2 h 137"/>
                <a:gd name="T8" fmla="*/ 26 w 29"/>
                <a:gd name="T9" fmla="*/ 2 h 137"/>
                <a:gd name="T10" fmla="*/ 24 w 29"/>
                <a:gd name="T11" fmla="*/ 1 h 137"/>
                <a:gd name="T12" fmla="*/ 23 w 29"/>
                <a:gd name="T13" fmla="*/ 1 h 137"/>
                <a:gd name="T14" fmla="*/ 21 w 29"/>
                <a:gd name="T15" fmla="*/ 1 h 137"/>
                <a:gd name="T16" fmla="*/ 19 w 29"/>
                <a:gd name="T17" fmla="*/ 0 h 137"/>
                <a:gd name="T18" fmla="*/ 17 w 29"/>
                <a:gd name="T19" fmla="*/ 0 h 137"/>
                <a:gd name="T20" fmla="*/ 15 w 29"/>
                <a:gd name="T21" fmla="*/ 0 h 137"/>
                <a:gd name="T22" fmla="*/ 13 w 29"/>
                <a:gd name="T23" fmla="*/ 0 h 137"/>
                <a:gd name="T24" fmla="*/ 10 w 29"/>
                <a:gd name="T25" fmla="*/ 1 h 137"/>
                <a:gd name="T26" fmla="*/ 8 w 29"/>
                <a:gd name="T27" fmla="*/ 2 h 137"/>
                <a:gd name="T28" fmla="*/ 5 w 29"/>
                <a:gd name="T29" fmla="*/ 3 h 137"/>
                <a:gd name="T30" fmla="*/ 3 w 29"/>
                <a:gd name="T31" fmla="*/ 4 h 137"/>
                <a:gd name="T32" fmla="*/ 0 w 29"/>
                <a:gd name="T33" fmla="*/ 6 h 137"/>
                <a:gd name="T34" fmla="*/ 0 w 29"/>
                <a:gd name="T35" fmla="*/ 136 h 137"/>
                <a:gd name="T36" fmla="*/ 0 w 29"/>
                <a:gd name="T37" fmla="*/ 136 h 137"/>
                <a:gd name="T38" fmla="*/ 1 w 29"/>
                <a:gd name="T39" fmla="*/ 136 h 137"/>
                <a:gd name="T40" fmla="*/ 2 w 29"/>
                <a:gd name="T41" fmla="*/ 136 h 137"/>
                <a:gd name="T42" fmla="*/ 3 w 29"/>
                <a:gd name="T43" fmla="*/ 136 h 137"/>
                <a:gd name="T44" fmla="*/ 4 w 29"/>
                <a:gd name="T45" fmla="*/ 136 h 137"/>
                <a:gd name="T46" fmla="*/ 6 w 29"/>
                <a:gd name="T47" fmla="*/ 135 h 137"/>
                <a:gd name="T48" fmla="*/ 7 w 29"/>
                <a:gd name="T49" fmla="*/ 135 h 137"/>
                <a:gd name="T50" fmla="*/ 9 w 29"/>
                <a:gd name="T51" fmla="*/ 134 h 137"/>
                <a:gd name="T52" fmla="*/ 11 w 29"/>
                <a:gd name="T53" fmla="*/ 133 h 137"/>
                <a:gd name="T54" fmla="*/ 14 w 29"/>
                <a:gd name="T55" fmla="*/ 132 h 137"/>
                <a:gd name="T56" fmla="*/ 16 w 29"/>
                <a:gd name="T57" fmla="*/ 131 h 137"/>
                <a:gd name="T58" fmla="*/ 18 w 29"/>
                <a:gd name="T59" fmla="*/ 130 h 137"/>
                <a:gd name="T60" fmla="*/ 21 w 29"/>
                <a:gd name="T61" fmla="*/ 129 h 137"/>
                <a:gd name="T62" fmla="*/ 23 w 29"/>
                <a:gd name="T63" fmla="*/ 127 h 137"/>
                <a:gd name="T64" fmla="*/ 26 w 29"/>
                <a:gd name="T65" fmla="*/ 125 h 137"/>
                <a:gd name="T66" fmla="*/ 28 w 29"/>
                <a:gd name="T67" fmla="*/ 123 h 137"/>
                <a:gd name="T68" fmla="*/ 28 w 29"/>
                <a:gd name="T69" fmla="*/ 3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
                <a:gd name="T106" fmla="*/ 0 h 137"/>
                <a:gd name="T107" fmla="*/ 29 w 29"/>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 h="137">
                  <a:moveTo>
                    <a:pt x="28" y="3"/>
                  </a:moveTo>
                  <a:lnTo>
                    <a:pt x="28" y="3"/>
                  </a:lnTo>
                  <a:lnTo>
                    <a:pt x="27" y="3"/>
                  </a:lnTo>
                  <a:lnTo>
                    <a:pt x="27" y="2"/>
                  </a:lnTo>
                  <a:lnTo>
                    <a:pt x="26" y="2"/>
                  </a:lnTo>
                  <a:lnTo>
                    <a:pt x="24" y="1"/>
                  </a:lnTo>
                  <a:lnTo>
                    <a:pt x="23" y="1"/>
                  </a:lnTo>
                  <a:lnTo>
                    <a:pt x="21" y="1"/>
                  </a:lnTo>
                  <a:lnTo>
                    <a:pt x="19" y="0"/>
                  </a:lnTo>
                  <a:lnTo>
                    <a:pt x="17" y="0"/>
                  </a:lnTo>
                  <a:lnTo>
                    <a:pt x="15" y="0"/>
                  </a:lnTo>
                  <a:lnTo>
                    <a:pt x="13" y="0"/>
                  </a:lnTo>
                  <a:lnTo>
                    <a:pt x="10" y="1"/>
                  </a:lnTo>
                  <a:lnTo>
                    <a:pt x="8" y="2"/>
                  </a:lnTo>
                  <a:lnTo>
                    <a:pt x="5" y="3"/>
                  </a:lnTo>
                  <a:lnTo>
                    <a:pt x="3" y="4"/>
                  </a:lnTo>
                  <a:lnTo>
                    <a:pt x="0" y="6"/>
                  </a:lnTo>
                  <a:lnTo>
                    <a:pt x="0" y="136"/>
                  </a:lnTo>
                  <a:lnTo>
                    <a:pt x="1" y="136"/>
                  </a:lnTo>
                  <a:lnTo>
                    <a:pt x="2" y="136"/>
                  </a:lnTo>
                  <a:lnTo>
                    <a:pt x="3" y="136"/>
                  </a:lnTo>
                  <a:lnTo>
                    <a:pt x="4" y="136"/>
                  </a:lnTo>
                  <a:lnTo>
                    <a:pt x="6" y="135"/>
                  </a:lnTo>
                  <a:lnTo>
                    <a:pt x="7" y="135"/>
                  </a:lnTo>
                  <a:lnTo>
                    <a:pt x="9" y="134"/>
                  </a:lnTo>
                  <a:lnTo>
                    <a:pt x="11" y="133"/>
                  </a:lnTo>
                  <a:lnTo>
                    <a:pt x="14" y="132"/>
                  </a:lnTo>
                  <a:lnTo>
                    <a:pt x="16" y="131"/>
                  </a:lnTo>
                  <a:lnTo>
                    <a:pt x="18" y="130"/>
                  </a:lnTo>
                  <a:lnTo>
                    <a:pt x="21" y="129"/>
                  </a:lnTo>
                  <a:lnTo>
                    <a:pt x="23" y="127"/>
                  </a:lnTo>
                  <a:lnTo>
                    <a:pt x="26" y="125"/>
                  </a:lnTo>
                  <a:lnTo>
                    <a:pt x="28" y="123"/>
                  </a:lnTo>
                  <a:lnTo>
                    <a:pt x="28"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9" name="Freeform 121"/>
            <p:cNvSpPr>
              <a:spLocks/>
            </p:cNvSpPr>
            <p:nvPr/>
          </p:nvSpPr>
          <p:spPr bwMode="auto">
            <a:xfrm>
              <a:off x="4796" y="1186"/>
              <a:ext cx="25" cy="111"/>
            </a:xfrm>
            <a:custGeom>
              <a:avLst/>
              <a:gdLst>
                <a:gd name="T0" fmla="*/ 24 w 25"/>
                <a:gd name="T1" fmla="*/ 3 h 111"/>
                <a:gd name="T2" fmla="*/ 24 w 25"/>
                <a:gd name="T3" fmla="*/ 3 h 111"/>
                <a:gd name="T4" fmla="*/ 23 w 25"/>
                <a:gd name="T5" fmla="*/ 2 h 111"/>
                <a:gd name="T6" fmla="*/ 23 w 25"/>
                <a:gd name="T7" fmla="*/ 2 h 111"/>
                <a:gd name="T8" fmla="*/ 22 w 25"/>
                <a:gd name="T9" fmla="*/ 2 h 111"/>
                <a:gd name="T10" fmla="*/ 21 w 25"/>
                <a:gd name="T11" fmla="*/ 1 h 111"/>
                <a:gd name="T12" fmla="*/ 20 w 25"/>
                <a:gd name="T13" fmla="*/ 1 h 111"/>
                <a:gd name="T14" fmla="*/ 18 w 25"/>
                <a:gd name="T15" fmla="*/ 0 h 111"/>
                <a:gd name="T16" fmla="*/ 17 w 25"/>
                <a:gd name="T17" fmla="*/ 0 h 111"/>
                <a:gd name="T18" fmla="*/ 15 w 25"/>
                <a:gd name="T19" fmla="*/ 0 h 111"/>
                <a:gd name="T20" fmla="*/ 13 w 25"/>
                <a:gd name="T21" fmla="*/ 0 h 111"/>
                <a:gd name="T22" fmla="*/ 11 w 25"/>
                <a:gd name="T23" fmla="*/ 0 h 111"/>
                <a:gd name="T24" fmla="*/ 9 w 25"/>
                <a:gd name="T25" fmla="*/ 0 h 111"/>
                <a:gd name="T26" fmla="*/ 7 w 25"/>
                <a:gd name="T27" fmla="*/ 1 h 111"/>
                <a:gd name="T28" fmla="*/ 4 w 25"/>
                <a:gd name="T29" fmla="*/ 2 h 111"/>
                <a:gd name="T30" fmla="*/ 2 w 25"/>
                <a:gd name="T31" fmla="*/ 4 h 111"/>
                <a:gd name="T32" fmla="*/ 0 w 25"/>
                <a:gd name="T33" fmla="*/ 5 h 111"/>
                <a:gd name="T34" fmla="*/ 0 w 25"/>
                <a:gd name="T35" fmla="*/ 110 h 111"/>
                <a:gd name="T36" fmla="*/ 0 w 25"/>
                <a:gd name="T37" fmla="*/ 110 h 111"/>
                <a:gd name="T38" fmla="*/ 1 w 25"/>
                <a:gd name="T39" fmla="*/ 110 h 111"/>
                <a:gd name="T40" fmla="*/ 1 w 25"/>
                <a:gd name="T41" fmla="*/ 110 h 111"/>
                <a:gd name="T42" fmla="*/ 2 w 25"/>
                <a:gd name="T43" fmla="*/ 110 h 111"/>
                <a:gd name="T44" fmla="*/ 3 w 25"/>
                <a:gd name="T45" fmla="*/ 110 h 111"/>
                <a:gd name="T46" fmla="*/ 5 w 25"/>
                <a:gd name="T47" fmla="*/ 109 h 111"/>
                <a:gd name="T48" fmla="*/ 6 w 25"/>
                <a:gd name="T49" fmla="*/ 109 h 111"/>
                <a:gd name="T50" fmla="*/ 8 w 25"/>
                <a:gd name="T51" fmla="*/ 109 h 111"/>
                <a:gd name="T52" fmla="*/ 10 w 25"/>
                <a:gd name="T53" fmla="*/ 108 h 111"/>
                <a:gd name="T54" fmla="*/ 12 w 25"/>
                <a:gd name="T55" fmla="*/ 107 h 111"/>
                <a:gd name="T56" fmla="*/ 14 w 25"/>
                <a:gd name="T57" fmla="*/ 106 h 111"/>
                <a:gd name="T58" fmla="*/ 16 w 25"/>
                <a:gd name="T59" fmla="*/ 105 h 111"/>
                <a:gd name="T60" fmla="*/ 18 w 25"/>
                <a:gd name="T61" fmla="*/ 104 h 111"/>
                <a:gd name="T62" fmla="*/ 20 w 25"/>
                <a:gd name="T63" fmla="*/ 103 h 111"/>
                <a:gd name="T64" fmla="*/ 22 w 25"/>
                <a:gd name="T65" fmla="*/ 101 h 111"/>
                <a:gd name="T66" fmla="*/ 24 w 25"/>
                <a:gd name="T67" fmla="*/ 99 h 111"/>
                <a:gd name="T68" fmla="*/ 24 w 25"/>
                <a:gd name="T69" fmla="*/ 3 h 1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111"/>
                <a:gd name="T107" fmla="*/ 25 w 25"/>
                <a:gd name="T108" fmla="*/ 111 h 1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111">
                  <a:moveTo>
                    <a:pt x="24" y="3"/>
                  </a:moveTo>
                  <a:lnTo>
                    <a:pt x="24" y="3"/>
                  </a:lnTo>
                  <a:lnTo>
                    <a:pt x="23" y="2"/>
                  </a:lnTo>
                  <a:lnTo>
                    <a:pt x="22" y="2"/>
                  </a:lnTo>
                  <a:lnTo>
                    <a:pt x="21" y="1"/>
                  </a:lnTo>
                  <a:lnTo>
                    <a:pt x="20" y="1"/>
                  </a:lnTo>
                  <a:lnTo>
                    <a:pt x="18" y="0"/>
                  </a:lnTo>
                  <a:lnTo>
                    <a:pt x="17" y="0"/>
                  </a:lnTo>
                  <a:lnTo>
                    <a:pt x="15" y="0"/>
                  </a:lnTo>
                  <a:lnTo>
                    <a:pt x="13" y="0"/>
                  </a:lnTo>
                  <a:lnTo>
                    <a:pt x="11" y="0"/>
                  </a:lnTo>
                  <a:lnTo>
                    <a:pt x="9" y="0"/>
                  </a:lnTo>
                  <a:lnTo>
                    <a:pt x="7" y="1"/>
                  </a:lnTo>
                  <a:lnTo>
                    <a:pt x="4" y="2"/>
                  </a:lnTo>
                  <a:lnTo>
                    <a:pt x="2" y="4"/>
                  </a:lnTo>
                  <a:lnTo>
                    <a:pt x="0" y="5"/>
                  </a:lnTo>
                  <a:lnTo>
                    <a:pt x="0" y="110"/>
                  </a:lnTo>
                  <a:lnTo>
                    <a:pt x="1" y="110"/>
                  </a:lnTo>
                  <a:lnTo>
                    <a:pt x="2" y="110"/>
                  </a:lnTo>
                  <a:lnTo>
                    <a:pt x="3" y="110"/>
                  </a:lnTo>
                  <a:lnTo>
                    <a:pt x="5" y="109"/>
                  </a:lnTo>
                  <a:lnTo>
                    <a:pt x="6" y="109"/>
                  </a:lnTo>
                  <a:lnTo>
                    <a:pt x="8" y="109"/>
                  </a:lnTo>
                  <a:lnTo>
                    <a:pt x="10" y="108"/>
                  </a:lnTo>
                  <a:lnTo>
                    <a:pt x="12" y="107"/>
                  </a:lnTo>
                  <a:lnTo>
                    <a:pt x="14" y="106"/>
                  </a:lnTo>
                  <a:lnTo>
                    <a:pt x="16" y="105"/>
                  </a:lnTo>
                  <a:lnTo>
                    <a:pt x="18" y="104"/>
                  </a:lnTo>
                  <a:lnTo>
                    <a:pt x="20" y="103"/>
                  </a:lnTo>
                  <a:lnTo>
                    <a:pt x="22" y="101"/>
                  </a:lnTo>
                  <a:lnTo>
                    <a:pt x="24" y="99"/>
                  </a:lnTo>
                  <a:lnTo>
                    <a:pt x="24"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0" name="Freeform 122"/>
            <p:cNvSpPr>
              <a:spLocks/>
            </p:cNvSpPr>
            <p:nvPr/>
          </p:nvSpPr>
          <p:spPr bwMode="auto">
            <a:xfrm>
              <a:off x="4796" y="1187"/>
              <a:ext cx="21" cy="87"/>
            </a:xfrm>
            <a:custGeom>
              <a:avLst/>
              <a:gdLst>
                <a:gd name="T0" fmla="*/ 20 w 21"/>
                <a:gd name="T1" fmla="*/ 2 h 87"/>
                <a:gd name="T2" fmla="*/ 20 w 21"/>
                <a:gd name="T3" fmla="*/ 2 h 87"/>
                <a:gd name="T4" fmla="*/ 18 w 21"/>
                <a:gd name="T5" fmla="*/ 1 h 87"/>
                <a:gd name="T6" fmla="*/ 16 w 21"/>
                <a:gd name="T7" fmla="*/ 1 h 87"/>
                <a:gd name="T8" fmla="*/ 14 w 21"/>
                <a:gd name="T9" fmla="*/ 0 h 87"/>
                <a:gd name="T10" fmla="*/ 11 w 21"/>
                <a:gd name="T11" fmla="*/ 0 h 87"/>
                <a:gd name="T12" fmla="*/ 7 w 21"/>
                <a:gd name="T13" fmla="*/ 0 h 87"/>
                <a:gd name="T14" fmla="*/ 4 w 21"/>
                <a:gd name="T15" fmla="*/ 2 h 87"/>
                <a:gd name="T16" fmla="*/ 0 w 21"/>
                <a:gd name="T17" fmla="*/ 4 h 87"/>
                <a:gd name="T18" fmla="*/ 0 w 21"/>
                <a:gd name="T19" fmla="*/ 86 h 87"/>
                <a:gd name="T20" fmla="*/ 0 w 21"/>
                <a:gd name="T21" fmla="*/ 86 h 87"/>
                <a:gd name="T22" fmla="*/ 2 w 21"/>
                <a:gd name="T23" fmla="*/ 86 h 87"/>
                <a:gd name="T24" fmla="*/ 4 w 21"/>
                <a:gd name="T25" fmla="*/ 85 h 87"/>
                <a:gd name="T26" fmla="*/ 7 w 21"/>
                <a:gd name="T27" fmla="*/ 85 h 87"/>
                <a:gd name="T28" fmla="*/ 10 w 21"/>
                <a:gd name="T29" fmla="*/ 83 h 87"/>
                <a:gd name="T30" fmla="*/ 13 w 21"/>
                <a:gd name="T31" fmla="*/ 82 h 87"/>
                <a:gd name="T32" fmla="*/ 17 w 21"/>
                <a:gd name="T33" fmla="*/ 80 h 87"/>
                <a:gd name="T34" fmla="*/ 20 w 21"/>
                <a:gd name="T35" fmla="*/ 77 h 87"/>
                <a:gd name="T36" fmla="*/ 20 w 21"/>
                <a:gd name="T37" fmla="*/ 2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87"/>
                <a:gd name="T59" fmla="*/ 21 w 21"/>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87">
                  <a:moveTo>
                    <a:pt x="20" y="2"/>
                  </a:moveTo>
                  <a:lnTo>
                    <a:pt x="20" y="2"/>
                  </a:lnTo>
                  <a:lnTo>
                    <a:pt x="18" y="1"/>
                  </a:lnTo>
                  <a:lnTo>
                    <a:pt x="16" y="1"/>
                  </a:lnTo>
                  <a:lnTo>
                    <a:pt x="14" y="0"/>
                  </a:lnTo>
                  <a:lnTo>
                    <a:pt x="11" y="0"/>
                  </a:lnTo>
                  <a:lnTo>
                    <a:pt x="7" y="0"/>
                  </a:lnTo>
                  <a:lnTo>
                    <a:pt x="4" y="2"/>
                  </a:lnTo>
                  <a:lnTo>
                    <a:pt x="0" y="4"/>
                  </a:lnTo>
                  <a:lnTo>
                    <a:pt x="0" y="86"/>
                  </a:lnTo>
                  <a:lnTo>
                    <a:pt x="2" y="86"/>
                  </a:lnTo>
                  <a:lnTo>
                    <a:pt x="4" y="85"/>
                  </a:lnTo>
                  <a:lnTo>
                    <a:pt x="7" y="85"/>
                  </a:lnTo>
                  <a:lnTo>
                    <a:pt x="10" y="83"/>
                  </a:lnTo>
                  <a:lnTo>
                    <a:pt x="13" y="82"/>
                  </a:lnTo>
                  <a:lnTo>
                    <a:pt x="17" y="80"/>
                  </a:lnTo>
                  <a:lnTo>
                    <a:pt x="20" y="77"/>
                  </a:lnTo>
                  <a:lnTo>
                    <a:pt x="20"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1" name="Freeform 123"/>
            <p:cNvSpPr>
              <a:spLocks/>
            </p:cNvSpPr>
            <p:nvPr/>
          </p:nvSpPr>
          <p:spPr bwMode="auto">
            <a:xfrm>
              <a:off x="4797" y="1188"/>
              <a:ext cx="16" cy="62"/>
            </a:xfrm>
            <a:custGeom>
              <a:avLst/>
              <a:gdLst>
                <a:gd name="T0" fmla="*/ 15 w 16"/>
                <a:gd name="T1" fmla="*/ 2 h 62"/>
                <a:gd name="T2" fmla="*/ 15 w 16"/>
                <a:gd name="T3" fmla="*/ 1 h 62"/>
                <a:gd name="T4" fmla="*/ 14 w 16"/>
                <a:gd name="T5" fmla="*/ 1 h 62"/>
                <a:gd name="T6" fmla="*/ 12 w 16"/>
                <a:gd name="T7" fmla="*/ 0 h 62"/>
                <a:gd name="T8" fmla="*/ 10 w 16"/>
                <a:gd name="T9" fmla="*/ 0 h 62"/>
                <a:gd name="T10" fmla="*/ 8 w 16"/>
                <a:gd name="T11" fmla="*/ 0 h 62"/>
                <a:gd name="T12" fmla="*/ 5 w 16"/>
                <a:gd name="T13" fmla="*/ 0 h 62"/>
                <a:gd name="T14" fmla="*/ 3 w 16"/>
                <a:gd name="T15" fmla="*/ 1 h 62"/>
                <a:gd name="T16" fmla="*/ 0 w 16"/>
                <a:gd name="T17" fmla="*/ 3 h 62"/>
                <a:gd name="T18" fmla="*/ 0 w 16"/>
                <a:gd name="T19" fmla="*/ 61 h 62"/>
                <a:gd name="T20" fmla="*/ 0 w 16"/>
                <a:gd name="T21" fmla="*/ 61 h 62"/>
                <a:gd name="T22" fmla="*/ 1 w 16"/>
                <a:gd name="T23" fmla="*/ 61 h 62"/>
                <a:gd name="T24" fmla="*/ 3 w 16"/>
                <a:gd name="T25" fmla="*/ 60 h 62"/>
                <a:gd name="T26" fmla="*/ 5 w 16"/>
                <a:gd name="T27" fmla="*/ 60 h 62"/>
                <a:gd name="T28" fmla="*/ 7 w 16"/>
                <a:gd name="T29" fmla="*/ 59 h 62"/>
                <a:gd name="T30" fmla="*/ 10 w 16"/>
                <a:gd name="T31" fmla="*/ 58 h 62"/>
                <a:gd name="T32" fmla="*/ 12 w 16"/>
                <a:gd name="T33" fmla="*/ 56 h 62"/>
                <a:gd name="T34" fmla="*/ 15 w 16"/>
                <a:gd name="T35" fmla="*/ 54 h 62"/>
                <a:gd name="T36" fmla="*/ 15 w 16"/>
                <a:gd name="T37" fmla="*/ 2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
                <a:gd name="T58" fmla="*/ 0 h 62"/>
                <a:gd name="T59" fmla="*/ 16 w 1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 h="62">
                  <a:moveTo>
                    <a:pt x="15" y="2"/>
                  </a:moveTo>
                  <a:lnTo>
                    <a:pt x="15" y="1"/>
                  </a:lnTo>
                  <a:lnTo>
                    <a:pt x="14" y="1"/>
                  </a:lnTo>
                  <a:lnTo>
                    <a:pt x="12" y="0"/>
                  </a:lnTo>
                  <a:lnTo>
                    <a:pt x="10" y="0"/>
                  </a:lnTo>
                  <a:lnTo>
                    <a:pt x="8" y="0"/>
                  </a:lnTo>
                  <a:lnTo>
                    <a:pt x="5" y="0"/>
                  </a:lnTo>
                  <a:lnTo>
                    <a:pt x="3" y="1"/>
                  </a:lnTo>
                  <a:lnTo>
                    <a:pt x="0" y="3"/>
                  </a:lnTo>
                  <a:lnTo>
                    <a:pt x="0" y="61"/>
                  </a:lnTo>
                  <a:lnTo>
                    <a:pt x="1" y="61"/>
                  </a:lnTo>
                  <a:lnTo>
                    <a:pt x="3" y="60"/>
                  </a:lnTo>
                  <a:lnTo>
                    <a:pt x="5" y="60"/>
                  </a:lnTo>
                  <a:lnTo>
                    <a:pt x="7" y="59"/>
                  </a:lnTo>
                  <a:lnTo>
                    <a:pt x="10" y="58"/>
                  </a:lnTo>
                  <a:lnTo>
                    <a:pt x="12" y="56"/>
                  </a:lnTo>
                  <a:lnTo>
                    <a:pt x="15" y="54"/>
                  </a:lnTo>
                  <a:lnTo>
                    <a:pt x="1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2" name="Freeform 124"/>
            <p:cNvSpPr>
              <a:spLocks/>
            </p:cNvSpPr>
            <p:nvPr/>
          </p:nvSpPr>
          <p:spPr bwMode="auto">
            <a:xfrm>
              <a:off x="4798" y="1190"/>
              <a:ext cx="11" cy="36"/>
            </a:xfrm>
            <a:custGeom>
              <a:avLst/>
              <a:gdLst>
                <a:gd name="T0" fmla="*/ 10 w 11"/>
                <a:gd name="T1" fmla="*/ 1 h 36"/>
                <a:gd name="T2" fmla="*/ 10 w 11"/>
                <a:gd name="T3" fmla="*/ 1 h 36"/>
                <a:gd name="T4" fmla="*/ 9 w 11"/>
                <a:gd name="T5" fmla="*/ 1 h 36"/>
                <a:gd name="T6" fmla="*/ 8 w 11"/>
                <a:gd name="T7" fmla="*/ 0 h 36"/>
                <a:gd name="T8" fmla="*/ 7 w 11"/>
                <a:gd name="T9" fmla="*/ 0 h 36"/>
                <a:gd name="T10" fmla="*/ 5 w 11"/>
                <a:gd name="T11" fmla="*/ 0 h 36"/>
                <a:gd name="T12" fmla="*/ 4 w 11"/>
                <a:gd name="T13" fmla="*/ 0 h 36"/>
                <a:gd name="T14" fmla="*/ 2 w 11"/>
                <a:gd name="T15" fmla="*/ 1 h 36"/>
                <a:gd name="T16" fmla="*/ 0 w 11"/>
                <a:gd name="T17" fmla="*/ 2 h 36"/>
                <a:gd name="T18" fmla="*/ 0 w 11"/>
                <a:gd name="T19" fmla="*/ 35 h 36"/>
                <a:gd name="T20" fmla="*/ 0 w 11"/>
                <a:gd name="T21" fmla="*/ 35 h 36"/>
                <a:gd name="T22" fmla="*/ 1 w 11"/>
                <a:gd name="T23" fmla="*/ 35 h 36"/>
                <a:gd name="T24" fmla="*/ 2 w 11"/>
                <a:gd name="T25" fmla="*/ 35 h 36"/>
                <a:gd name="T26" fmla="*/ 3 w 11"/>
                <a:gd name="T27" fmla="*/ 34 h 36"/>
                <a:gd name="T28" fmla="*/ 5 w 11"/>
                <a:gd name="T29" fmla="*/ 34 h 36"/>
                <a:gd name="T30" fmla="*/ 7 w 11"/>
                <a:gd name="T31" fmla="*/ 33 h 36"/>
                <a:gd name="T32" fmla="*/ 8 w 11"/>
                <a:gd name="T33" fmla="*/ 32 h 36"/>
                <a:gd name="T34" fmla="*/ 10 w 11"/>
                <a:gd name="T35" fmla="*/ 30 h 36"/>
                <a:gd name="T36" fmla="*/ 10 w 11"/>
                <a:gd name="T37" fmla="*/ 1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36"/>
                <a:gd name="T59" fmla="*/ 11 w 11"/>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36">
                  <a:moveTo>
                    <a:pt x="10" y="1"/>
                  </a:moveTo>
                  <a:lnTo>
                    <a:pt x="10" y="1"/>
                  </a:lnTo>
                  <a:lnTo>
                    <a:pt x="9" y="1"/>
                  </a:lnTo>
                  <a:lnTo>
                    <a:pt x="8" y="0"/>
                  </a:lnTo>
                  <a:lnTo>
                    <a:pt x="7" y="0"/>
                  </a:lnTo>
                  <a:lnTo>
                    <a:pt x="5" y="0"/>
                  </a:lnTo>
                  <a:lnTo>
                    <a:pt x="4" y="0"/>
                  </a:lnTo>
                  <a:lnTo>
                    <a:pt x="2" y="1"/>
                  </a:lnTo>
                  <a:lnTo>
                    <a:pt x="0" y="2"/>
                  </a:lnTo>
                  <a:lnTo>
                    <a:pt x="0" y="35"/>
                  </a:lnTo>
                  <a:lnTo>
                    <a:pt x="1" y="35"/>
                  </a:lnTo>
                  <a:lnTo>
                    <a:pt x="2" y="35"/>
                  </a:lnTo>
                  <a:lnTo>
                    <a:pt x="3" y="34"/>
                  </a:lnTo>
                  <a:lnTo>
                    <a:pt x="5" y="34"/>
                  </a:lnTo>
                  <a:lnTo>
                    <a:pt x="7" y="33"/>
                  </a:lnTo>
                  <a:lnTo>
                    <a:pt x="8" y="32"/>
                  </a:lnTo>
                  <a:lnTo>
                    <a:pt x="10" y="30"/>
                  </a:lnTo>
                  <a:lnTo>
                    <a:pt x="10"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3" name="Freeform 125"/>
            <p:cNvSpPr>
              <a:spLocks/>
            </p:cNvSpPr>
            <p:nvPr/>
          </p:nvSpPr>
          <p:spPr bwMode="auto">
            <a:xfrm>
              <a:off x="4919" y="1290"/>
              <a:ext cx="16" cy="19"/>
            </a:xfrm>
            <a:custGeom>
              <a:avLst/>
              <a:gdLst>
                <a:gd name="T0" fmla="*/ 8 w 16"/>
                <a:gd name="T1" fmla="*/ 18 h 19"/>
                <a:gd name="T2" fmla="*/ 9 w 16"/>
                <a:gd name="T3" fmla="*/ 18 h 19"/>
                <a:gd name="T4" fmla="*/ 10 w 16"/>
                <a:gd name="T5" fmla="*/ 17 h 19"/>
                <a:gd name="T6" fmla="*/ 12 w 16"/>
                <a:gd name="T7" fmla="*/ 16 h 19"/>
                <a:gd name="T8" fmla="*/ 13 w 16"/>
                <a:gd name="T9" fmla="*/ 15 h 19"/>
                <a:gd name="T10" fmla="*/ 14 w 16"/>
                <a:gd name="T11" fmla="*/ 14 h 19"/>
                <a:gd name="T12" fmla="*/ 14 w 16"/>
                <a:gd name="T13" fmla="*/ 12 h 19"/>
                <a:gd name="T14" fmla="*/ 15 w 16"/>
                <a:gd name="T15" fmla="*/ 11 h 19"/>
                <a:gd name="T16" fmla="*/ 15 w 16"/>
                <a:gd name="T17" fmla="*/ 9 h 19"/>
                <a:gd name="T18" fmla="*/ 15 w 16"/>
                <a:gd name="T19" fmla="*/ 7 h 19"/>
                <a:gd name="T20" fmla="*/ 14 w 16"/>
                <a:gd name="T21" fmla="*/ 6 h 19"/>
                <a:gd name="T22" fmla="*/ 14 w 16"/>
                <a:gd name="T23" fmla="*/ 4 h 19"/>
                <a:gd name="T24" fmla="*/ 13 w 16"/>
                <a:gd name="T25" fmla="*/ 3 h 19"/>
                <a:gd name="T26" fmla="*/ 12 w 16"/>
                <a:gd name="T27" fmla="*/ 1 h 19"/>
                <a:gd name="T28" fmla="*/ 10 w 16"/>
                <a:gd name="T29" fmla="*/ 1 h 19"/>
                <a:gd name="T30" fmla="*/ 9 w 16"/>
                <a:gd name="T31" fmla="*/ 0 h 19"/>
                <a:gd name="T32" fmla="*/ 8 w 16"/>
                <a:gd name="T33" fmla="*/ 0 h 19"/>
                <a:gd name="T34" fmla="*/ 6 w 16"/>
                <a:gd name="T35" fmla="*/ 0 h 19"/>
                <a:gd name="T36" fmla="*/ 5 w 16"/>
                <a:gd name="T37" fmla="*/ 1 h 19"/>
                <a:gd name="T38" fmla="*/ 3 w 16"/>
                <a:gd name="T39" fmla="*/ 1 h 19"/>
                <a:gd name="T40" fmla="*/ 2 w 16"/>
                <a:gd name="T41" fmla="*/ 3 h 19"/>
                <a:gd name="T42" fmla="*/ 1 w 16"/>
                <a:gd name="T43" fmla="*/ 4 h 19"/>
                <a:gd name="T44" fmla="*/ 1 w 16"/>
                <a:gd name="T45" fmla="*/ 6 h 19"/>
                <a:gd name="T46" fmla="*/ 0 w 16"/>
                <a:gd name="T47" fmla="*/ 7 h 19"/>
                <a:gd name="T48" fmla="*/ 0 w 16"/>
                <a:gd name="T49" fmla="*/ 9 h 19"/>
                <a:gd name="T50" fmla="*/ 0 w 16"/>
                <a:gd name="T51" fmla="*/ 11 h 19"/>
                <a:gd name="T52" fmla="*/ 1 w 16"/>
                <a:gd name="T53" fmla="*/ 12 h 19"/>
                <a:gd name="T54" fmla="*/ 1 w 16"/>
                <a:gd name="T55" fmla="*/ 14 h 19"/>
                <a:gd name="T56" fmla="*/ 2 w 16"/>
                <a:gd name="T57" fmla="*/ 15 h 19"/>
                <a:gd name="T58" fmla="*/ 3 w 16"/>
                <a:gd name="T59" fmla="*/ 16 h 19"/>
                <a:gd name="T60" fmla="*/ 5 w 16"/>
                <a:gd name="T61" fmla="*/ 17 h 19"/>
                <a:gd name="T62" fmla="*/ 6 w 16"/>
                <a:gd name="T63" fmla="*/ 18 h 19"/>
                <a:gd name="T64" fmla="*/ 8 w 16"/>
                <a:gd name="T65" fmla="*/ 18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
                <a:gd name="T100" fmla="*/ 0 h 19"/>
                <a:gd name="T101" fmla="*/ 16 w 16"/>
                <a:gd name="T102" fmla="*/ 19 h 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 h="19">
                  <a:moveTo>
                    <a:pt x="8" y="18"/>
                  </a:moveTo>
                  <a:lnTo>
                    <a:pt x="9" y="18"/>
                  </a:lnTo>
                  <a:lnTo>
                    <a:pt x="10" y="17"/>
                  </a:lnTo>
                  <a:lnTo>
                    <a:pt x="12" y="16"/>
                  </a:lnTo>
                  <a:lnTo>
                    <a:pt x="13" y="15"/>
                  </a:lnTo>
                  <a:lnTo>
                    <a:pt x="14" y="14"/>
                  </a:lnTo>
                  <a:lnTo>
                    <a:pt x="14" y="12"/>
                  </a:lnTo>
                  <a:lnTo>
                    <a:pt x="15" y="11"/>
                  </a:lnTo>
                  <a:lnTo>
                    <a:pt x="15" y="9"/>
                  </a:lnTo>
                  <a:lnTo>
                    <a:pt x="15" y="7"/>
                  </a:lnTo>
                  <a:lnTo>
                    <a:pt x="14" y="6"/>
                  </a:lnTo>
                  <a:lnTo>
                    <a:pt x="14" y="4"/>
                  </a:lnTo>
                  <a:lnTo>
                    <a:pt x="13" y="3"/>
                  </a:lnTo>
                  <a:lnTo>
                    <a:pt x="12" y="1"/>
                  </a:lnTo>
                  <a:lnTo>
                    <a:pt x="10" y="1"/>
                  </a:lnTo>
                  <a:lnTo>
                    <a:pt x="9" y="0"/>
                  </a:lnTo>
                  <a:lnTo>
                    <a:pt x="8" y="0"/>
                  </a:lnTo>
                  <a:lnTo>
                    <a:pt x="6" y="0"/>
                  </a:lnTo>
                  <a:lnTo>
                    <a:pt x="5" y="1"/>
                  </a:lnTo>
                  <a:lnTo>
                    <a:pt x="3" y="1"/>
                  </a:lnTo>
                  <a:lnTo>
                    <a:pt x="2" y="3"/>
                  </a:lnTo>
                  <a:lnTo>
                    <a:pt x="1" y="4"/>
                  </a:lnTo>
                  <a:lnTo>
                    <a:pt x="1" y="6"/>
                  </a:lnTo>
                  <a:lnTo>
                    <a:pt x="0" y="7"/>
                  </a:lnTo>
                  <a:lnTo>
                    <a:pt x="0" y="9"/>
                  </a:lnTo>
                  <a:lnTo>
                    <a:pt x="0" y="11"/>
                  </a:lnTo>
                  <a:lnTo>
                    <a:pt x="1" y="12"/>
                  </a:lnTo>
                  <a:lnTo>
                    <a:pt x="1" y="14"/>
                  </a:lnTo>
                  <a:lnTo>
                    <a:pt x="2" y="15"/>
                  </a:lnTo>
                  <a:lnTo>
                    <a:pt x="3" y="16"/>
                  </a:lnTo>
                  <a:lnTo>
                    <a:pt x="5" y="17"/>
                  </a:lnTo>
                  <a:lnTo>
                    <a:pt x="6" y="18"/>
                  </a:lnTo>
                  <a:lnTo>
                    <a:pt x="8" y="1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4" name="Freeform 126"/>
            <p:cNvSpPr>
              <a:spLocks/>
            </p:cNvSpPr>
            <p:nvPr/>
          </p:nvSpPr>
          <p:spPr bwMode="auto">
            <a:xfrm>
              <a:off x="4874" y="1290"/>
              <a:ext cx="9" cy="10"/>
            </a:xfrm>
            <a:custGeom>
              <a:avLst/>
              <a:gdLst>
                <a:gd name="T0" fmla="*/ 4 w 9"/>
                <a:gd name="T1" fmla="*/ 9 h 10"/>
                <a:gd name="T2" fmla="*/ 6 w 9"/>
                <a:gd name="T3" fmla="*/ 9 h 10"/>
                <a:gd name="T4" fmla="*/ 7 w 9"/>
                <a:gd name="T5" fmla="*/ 8 h 10"/>
                <a:gd name="T6" fmla="*/ 8 w 9"/>
                <a:gd name="T7" fmla="*/ 6 h 10"/>
                <a:gd name="T8" fmla="*/ 8 w 9"/>
                <a:gd name="T9" fmla="*/ 4 h 10"/>
                <a:gd name="T10" fmla="*/ 8 w 9"/>
                <a:gd name="T11" fmla="*/ 3 h 10"/>
                <a:gd name="T12" fmla="*/ 7 w 9"/>
                <a:gd name="T13" fmla="*/ 1 h 10"/>
                <a:gd name="T14" fmla="*/ 6 w 9"/>
                <a:gd name="T15" fmla="*/ 0 h 10"/>
                <a:gd name="T16" fmla="*/ 4 w 9"/>
                <a:gd name="T17" fmla="*/ 0 h 10"/>
                <a:gd name="T18" fmla="*/ 2 w 9"/>
                <a:gd name="T19" fmla="*/ 0 h 10"/>
                <a:gd name="T20" fmla="*/ 1 w 9"/>
                <a:gd name="T21" fmla="*/ 1 h 10"/>
                <a:gd name="T22" fmla="*/ 0 w 9"/>
                <a:gd name="T23" fmla="*/ 3 h 10"/>
                <a:gd name="T24" fmla="*/ 0 w 9"/>
                <a:gd name="T25" fmla="*/ 4 h 10"/>
                <a:gd name="T26" fmla="*/ 0 w 9"/>
                <a:gd name="T27" fmla="*/ 6 h 10"/>
                <a:gd name="T28" fmla="*/ 1 w 9"/>
                <a:gd name="T29" fmla="*/ 8 h 10"/>
                <a:gd name="T30" fmla="*/ 2 w 9"/>
                <a:gd name="T31" fmla="*/ 9 h 10"/>
                <a:gd name="T32" fmla="*/ 4 w 9"/>
                <a:gd name="T33" fmla="*/ 9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
                <a:gd name="T52" fmla="*/ 0 h 10"/>
                <a:gd name="T53" fmla="*/ 9 w 9"/>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 h="10">
                  <a:moveTo>
                    <a:pt x="4" y="9"/>
                  </a:moveTo>
                  <a:lnTo>
                    <a:pt x="6" y="9"/>
                  </a:lnTo>
                  <a:lnTo>
                    <a:pt x="7" y="8"/>
                  </a:lnTo>
                  <a:lnTo>
                    <a:pt x="8" y="6"/>
                  </a:lnTo>
                  <a:lnTo>
                    <a:pt x="8" y="4"/>
                  </a:lnTo>
                  <a:lnTo>
                    <a:pt x="8" y="3"/>
                  </a:lnTo>
                  <a:lnTo>
                    <a:pt x="7" y="1"/>
                  </a:lnTo>
                  <a:lnTo>
                    <a:pt x="6" y="0"/>
                  </a:lnTo>
                  <a:lnTo>
                    <a:pt x="4" y="0"/>
                  </a:lnTo>
                  <a:lnTo>
                    <a:pt x="2" y="0"/>
                  </a:lnTo>
                  <a:lnTo>
                    <a:pt x="1" y="1"/>
                  </a:lnTo>
                  <a:lnTo>
                    <a:pt x="0" y="3"/>
                  </a:lnTo>
                  <a:lnTo>
                    <a:pt x="0" y="4"/>
                  </a:lnTo>
                  <a:lnTo>
                    <a:pt x="0" y="6"/>
                  </a:lnTo>
                  <a:lnTo>
                    <a:pt x="1" y="8"/>
                  </a:lnTo>
                  <a:lnTo>
                    <a:pt x="2" y="9"/>
                  </a:lnTo>
                  <a:lnTo>
                    <a:pt x="4"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5" name="Freeform 127"/>
            <p:cNvSpPr>
              <a:spLocks/>
            </p:cNvSpPr>
            <p:nvPr/>
          </p:nvSpPr>
          <p:spPr bwMode="auto">
            <a:xfrm>
              <a:off x="4887" y="1290"/>
              <a:ext cx="8" cy="10"/>
            </a:xfrm>
            <a:custGeom>
              <a:avLst/>
              <a:gdLst>
                <a:gd name="T0" fmla="*/ 4 w 8"/>
                <a:gd name="T1" fmla="*/ 9 h 10"/>
                <a:gd name="T2" fmla="*/ 5 w 8"/>
                <a:gd name="T3" fmla="*/ 9 h 10"/>
                <a:gd name="T4" fmla="*/ 6 w 8"/>
                <a:gd name="T5" fmla="*/ 8 h 10"/>
                <a:gd name="T6" fmla="*/ 7 w 8"/>
                <a:gd name="T7" fmla="*/ 6 h 10"/>
                <a:gd name="T8" fmla="*/ 7 w 8"/>
                <a:gd name="T9" fmla="*/ 5 h 10"/>
                <a:gd name="T10" fmla="*/ 7 w 8"/>
                <a:gd name="T11" fmla="*/ 3 h 10"/>
                <a:gd name="T12" fmla="*/ 6 w 8"/>
                <a:gd name="T13" fmla="*/ 1 h 10"/>
                <a:gd name="T14" fmla="*/ 5 w 8"/>
                <a:gd name="T15" fmla="*/ 0 h 10"/>
                <a:gd name="T16" fmla="*/ 4 w 8"/>
                <a:gd name="T17" fmla="*/ 0 h 10"/>
                <a:gd name="T18" fmla="*/ 2 w 8"/>
                <a:gd name="T19" fmla="*/ 0 h 10"/>
                <a:gd name="T20" fmla="*/ 1 w 8"/>
                <a:gd name="T21" fmla="*/ 1 h 10"/>
                <a:gd name="T22" fmla="*/ 0 w 8"/>
                <a:gd name="T23" fmla="*/ 3 h 10"/>
                <a:gd name="T24" fmla="*/ 0 w 8"/>
                <a:gd name="T25" fmla="*/ 5 h 10"/>
                <a:gd name="T26" fmla="*/ 0 w 8"/>
                <a:gd name="T27" fmla="*/ 6 h 10"/>
                <a:gd name="T28" fmla="*/ 1 w 8"/>
                <a:gd name="T29" fmla="*/ 8 h 10"/>
                <a:gd name="T30" fmla="*/ 2 w 8"/>
                <a:gd name="T31" fmla="*/ 9 h 10"/>
                <a:gd name="T32" fmla="*/ 4 w 8"/>
                <a:gd name="T33" fmla="*/ 9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10"/>
                <a:gd name="T53" fmla="*/ 8 w 8"/>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10">
                  <a:moveTo>
                    <a:pt x="4" y="9"/>
                  </a:moveTo>
                  <a:lnTo>
                    <a:pt x="5" y="9"/>
                  </a:lnTo>
                  <a:lnTo>
                    <a:pt x="6" y="8"/>
                  </a:lnTo>
                  <a:lnTo>
                    <a:pt x="7" y="6"/>
                  </a:lnTo>
                  <a:lnTo>
                    <a:pt x="7" y="5"/>
                  </a:lnTo>
                  <a:lnTo>
                    <a:pt x="7" y="3"/>
                  </a:lnTo>
                  <a:lnTo>
                    <a:pt x="6" y="1"/>
                  </a:lnTo>
                  <a:lnTo>
                    <a:pt x="5" y="0"/>
                  </a:lnTo>
                  <a:lnTo>
                    <a:pt x="4" y="0"/>
                  </a:lnTo>
                  <a:lnTo>
                    <a:pt x="2" y="0"/>
                  </a:lnTo>
                  <a:lnTo>
                    <a:pt x="1" y="1"/>
                  </a:lnTo>
                  <a:lnTo>
                    <a:pt x="0" y="3"/>
                  </a:lnTo>
                  <a:lnTo>
                    <a:pt x="0" y="5"/>
                  </a:lnTo>
                  <a:lnTo>
                    <a:pt x="0" y="6"/>
                  </a:lnTo>
                  <a:lnTo>
                    <a:pt x="1" y="8"/>
                  </a:lnTo>
                  <a:lnTo>
                    <a:pt x="2" y="9"/>
                  </a:lnTo>
                  <a:lnTo>
                    <a:pt x="4"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6" name="Freeform 128"/>
            <p:cNvSpPr>
              <a:spLocks/>
            </p:cNvSpPr>
            <p:nvPr/>
          </p:nvSpPr>
          <p:spPr bwMode="auto">
            <a:xfrm>
              <a:off x="4838" y="1169"/>
              <a:ext cx="21" cy="122"/>
            </a:xfrm>
            <a:custGeom>
              <a:avLst/>
              <a:gdLst>
                <a:gd name="T0" fmla="*/ 6 w 21"/>
                <a:gd name="T1" fmla="*/ 2 h 122"/>
                <a:gd name="T2" fmla="*/ 6 w 21"/>
                <a:gd name="T3" fmla="*/ 5 h 122"/>
                <a:gd name="T4" fmla="*/ 4 w 21"/>
                <a:gd name="T5" fmla="*/ 12 h 122"/>
                <a:gd name="T6" fmla="*/ 2 w 21"/>
                <a:gd name="T7" fmla="*/ 23 h 122"/>
                <a:gd name="T8" fmla="*/ 1 w 21"/>
                <a:gd name="T9" fmla="*/ 37 h 122"/>
                <a:gd name="T10" fmla="*/ 0 w 21"/>
                <a:gd name="T11" fmla="*/ 54 h 122"/>
                <a:gd name="T12" fmla="*/ 0 w 21"/>
                <a:gd name="T13" fmla="*/ 74 h 122"/>
                <a:gd name="T14" fmla="*/ 2 w 21"/>
                <a:gd name="T15" fmla="*/ 97 h 122"/>
                <a:gd name="T16" fmla="*/ 6 w 21"/>
                <a:gd name="T17" fmla="*/ 121 h 122"/>
                <a:gd name="T18" fmla="*/ 19 w 21"/>
                <a:gd name="T19" fmla="*/ 120 h 122"/>
                <a:gd name="T20" fmla="*/ 19 w 21"/>
                <a:gd name="T21" fmla="*/ 116 h 122"/>
                <a:gd name="T22" fmla="*/ 17 w 21"/>
                <a:gd name="T23" fmla="*/ 107 h 122"/>
                <a:gd name="T24" fmla="*/ 16 w 21"/>
                <a:gd name="T25" fmla="*/ 92 h 122"/>
                <a:gd name="T26" fmla="*/ 14 w 21"/>
                <a:gd name="T27" fmla="*/ 74 h 122"/>
                <a:gd name="T28" fmla="*/ 13 w 21"/>
                <a:gd name="T29" fmla="*/ 55 h 122"/>
                <a:gd name="T30" fmla="*/ 14 w 21"/>
                <a:gd name="T31" fmla="*/ 35 h 122"/>
                <a:gd name="T32" fmla="*/ 16 w 21"/>
                <a:gd name="T33" fmla="*/ 17 h 122"/>
                <a:gd name="T34" fmla="*/ 20 w 21"/>
                <a:gd name="T35" fmla="*/ 1 h 122"/>
                <a:gd name="T36" fmla="*/ 20 w 21"/>
                <a:gd name="T37" fmla="*/ 1 h 122"/>
                <a:gd name="T38" fmla="*/ 20 w 21"/>
                <a:gd name="T39" fmla="*/ 1 h 122"/>
                <a:gd name="T40" fmla="*/ 20 w 21"/>
                <a:gd name="T41" fmla="*/ 1 h 122"/>
                <a:gd name="T42" fmla="*/ 19 w 21"/>
                <a:gd name="T43" fmla="*/ 0 h 122"/>
                <a:gd name="T44" fmla="*/ 17 w 21"/>
                <a:gd name="T45" fmla="*/ 0 h 122"/>
                <a:gd name="T46" fmla="*/ 15 w 21"/>
                <a:gd name="T47" fmla="*/ 0 h 122"/>
                <a:gd name="T48" fmla="*/ 11 w 21"/>
                <a:gd name="T49" fmla="*/ 1 h 122"/>
                <a:gd name="T50" fmla="*/ 6 w 21"/>
                <a:gd name="T51" fmla="*/ 2 h 1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122"/>
                <a:gd name="T80" fmla="*/ 21 w 21"/>
                <a:gd name="T81" fmla="*/ 122 h 1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122">
                  <a:moveTo>
                    <a:pt x="6" y="2"/>
                  </a:moveTo>
                  <a:lnTo>
                    <a:pt x="6" y="5"/>
                  </a:lnTo>
                  <a:lnTo>
                    <a:pt x="4" y="12"/>
                  </a:lnTo>
                  <a:lnTo>
                    <a:pt x="2" y="23"/>
                  </a:lnTo>
                  <a:lnTo>
                    <a:pt x="1" y="37"/>
                  </a:lnTo>
                  <a:lnTo>
                    <a:pt x="0" y="54"/>
                  </a:lnTo>
                  <a:lnTo>
                    <a:pt x="0" y="74"/>
                  </a:lnTo>
                  <a:lnTo>
                    <a:pt x="2" y="97"/>
                  </a:lnTo>
                  <a:lnTo>
                    <a:pt x="6" y="121"/>
                  </a:lnTo>
                  <a:lnTo>
                    <a:pt x="19" y="120"/>
                  </a:lnTo>
                  <a:lnTo>
                    <a:pt x="19" y="116"/>
                  </a:lnTo>
                  <a:lnTo>
                    <a:pt x="17" y="107"/>
                  </a:lnTo>
                  <a:lnTo>
                    <a:pt x="16" y="92"/>
                  </a:lnTo>
                  <a:lnTo>
                    <a:pt x="14" y="74"/>
                  </a:lnTo>
                  <a:lnTo>
                    <a:pt x="13" y="55"/>
                  </a:lnTo>
                  <a:lnTo>
                    <a:pt x="14" y="35"/>
                  </a:lnTo>
                  <a:lnTo>
                    <a:pt x="16" y="17"/>
                  </a:lnTo>
                  <a:lnTo>
                    <a:pt x="20" y="1"/>
                  </a:lnTo>
                  <a:lnTo>
                    <a:pt x="19" y="0"/>
                  </a:lnTo>
                  <a:lnTo>
                    <a:pt x="17" y="0"/>
                  </a:lnTo>
                  <a:lnTo>
                    <a:pt x="15" y="0"/>
                  </a:lnTo>
                  <a:lnTo>
                    <a:pt x="11" y="1"/>
                  </a:lnTo>
                  <a:lnTo>
                    <a:pt x="6"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7" name="Freeform 129"/>
            <p:cNvSpPr>
              <a:spLocks/>
            </p:cNvSpPr>
            <p:nvPr/>
          </p:nvSpPr>
          <p:spPr bwMode="auto">
            <a:xfrm>
              <a:off x="4945" y="1154"/>
              <a:ext cx="29" cy="136"/>
            </a:xfrm>
            <a:custGeom>
              <a:avLst/>
              <a:gdLst>
                <a:gd name="T0" fmla="*/ 28 w 29"/>
                <a:gd name="T1" fmla="*/ 1 h 136"/>
                <a:gd name="T2" fmla="*/ 27 w 29"/>
                <a:gd name="T3" fmla="*/ 2 h 136"/>
                <a:gd name="T4" fmla="*/ 25 w 29"/>
                <a:gd name="T5" fmla="*/ 5 h 136"/>
                <a:gd name="T6" fmla="*/ 23 w 29"/>
                <a:gd name="T7" fmla="*/ 12 h 136"/>
                <a:gd name="T8" fmla="*/ 21 w 29"/>
                <a:gd name="T9" fmla="*/ 24 h 136"/>
                <a:gd name="T10" fmla="*/ 19 w 29"/>
                <a:gd name="T11" fmla="*/ 41 h 136"/>
                <a:gd name="T12" fmla="*/ 18 w 29"/>
                <a:gd name="T13" fmla="*/ 65 h 136"/>
                <a:gd name="T14" fmla="*/ 18 w 29"/>
                <a:gd name="T15" fmla="*/ 95 h 136"/>
                <a:gd name="T16" fmla="*/ 21 w 29"/>
                <a:gd name="T17" fmla="*/ 135 h 136"/>
                <a:gd name="T18" fmla="*/ 5 w 29"/>
                <a:gd name="T19" fmla="*/ 135 h 136"/>
                <a:gd name="T20" fmla="*/ 4 w 29"/>
                <a:gd name="T21" fmla="*/ 131 h 136"/>
                <a:gd name="T22" fmla="*/ 3 w 29"/>
                <a:gd name="T23" fmla="*/ 120 h 136"/>
                <a:gd name="T24" fmla="*/ 2 w 29"/>
                <a:gd name="T25" fmla="*/ 104 h 136"/>
                <a:gd name="T26" fmla="*/ 0 w 29"/>
                <a:gd name="T27" fmla="*/ 84 h 136"/>
                <a:gd name="T28" fmla="*/ 0 w 29"/>
                <a:gd name="T29" fmla="*/ 62 h 136"/>
                <a:gd name="T30" fmla="*/ 1 w 29"/>
                <a:gd name="T31" fmla="*/ 39 h 136"/>
                <a:gd name="T32" fmla="*/ 4 w 29"/>
                <a:gd name="T33" fmla="*/ 18 h 136"/>
                <a:gd name="T34" fmla="*/ 9 w 29"/>
                <a:gd name="T35" fmla="*/ 0 h 136"/>
                <a:gd name="T36" fmla="*/ 28 w 29"/>
                <a:gd name="T37" fmla="*/ 1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36"/>
                <a:gd name="T59" fmla="*/ 29 w 29"/>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36">
                  <a:moveTo>
                    <a:pt x="28" y="1"/>
                  </a:moveTo>
                  <a:lnTo>
                    <a:pt x="27" y="2"/>
                  </a:lnTo>
                  <a:lnTo>
                    <a:pt x="25" y="5"/>
                  </a:lnTo>
                  <a:lnTo>
                    <a:pt x="23" y="12"/>
                  </a:lnTo>
                  <a:lnTo>
                    <a:pt x="21" y="24"/>
                  </a:lnTo>
                  <a:lnTo>
                    <a:pt x="19" y="41"/>
                  </a:lnTo>
                  <a:lnTo>
                    <a:pt x="18" y="65"/>
                  </a:lnTo>
                  <a:lnTo>
                    <a:pt x="18" y="95"/>
                  </a:lnTo>
                  <a:lnTo>
                    <a:pt x="21" y="135"/>
                  </a:lnTo>
                  <a:lnTo>
                    <a:pt x="5" y="135"/>
                  </a:lnTo>
                  <a:lnTo>
                    <a:pt x="4" y="131"/>
                  </a:lnTo>
                  <a:lnTo>
                    <a:pt x="3" y="120"/>
                  </a:lnTo>
                  <a:lnTo>
                    <a:pt x="2" y="104"/>
                  </a:lnTo>
                  <a:lnTo>
                    <a:pt x="0" y="84"/>
                  </a:lnTo>
                  <a:lnTo>
                    <a:pt x="0" y="62"/>
                  </a:lnTo>
                  <a:lnTo>
                    <a:pt x="1" y="39"/>
                  </a:lnTo>
                  <a:lnTo>
                    <a:pt x="4" y="18"/>
                  </a:lnTo>
                  <a:lnTo>
                    <a:pt x="9" y="0"/>
                  </a:lnTo>
                  <a:lnTo>
                    <a:pt x="2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8" name="Freeform 130"/>
            <p:cNvSpPr>
              <a:spLocks/>
            </p:cNvSpPr>
            <p:nvPr/>
          </p:nvSpPr>
          <p:spPr bwMode="auto">
            <a:xfrm>
              <a:off x="4838" y="1176"/>
              <a:ext cx="19" cy="107"/>
            </a:xfrm>
            <a:custGeom>
              <a:avLst/>
              <a:gdLst>
                <a:gd name="T0" fmla="*/ 6 w 19"/>
                <a:gd name="T1" fmla="*/ 2 h 107"/>
                <a:gd name="T2" fmla="*/ 5 w 19"/>
                <a:gd name="T3" fmla="*/ 4 h 107"/>
                <a:gd name="T4" fmla="*/ 4 w 19"/>
                <a:gd name="T5" fmla="*/ 10 h 107"/>
                <a:gd name="T6" fmla="*/ 2 w 19"/>
                <a:gd name="T7" fmla="*/ 20 h 107"/>
                <a:gd name="T8" fmla="*/ 1 w 19"/>
                <a:gd name="T9" fmla="*/ 32 h 107"/>
                <a:gd name="T10" fmla="*/ 0 w 19"/>
                <a:gd name="T11" fmla="*/ 48 h 107"/>
                <a:gd name="T12" fmla="*/ 0 w 19"/>
                <a:gd name="T13" fmla="*/ 65 h 107"/>
                <a:gd name="T14" fmla="*/ 2 w 19"/>
                <a:gd name="T15" fmla="*/ 85 h 107"/>
                <a:gd name="T16" fmla="*/ 5 w 19"/>
                <a:gd name="T17" fmla="*/ 106 h 107"/>
                <a:gd name="T18" fmla="*/ 17 w 19"/>
                <a:gd name="T19" fmla="*/ 105 h 107"/>
                <a:gd name="T20" fmla="*/ 17 w 19"/>
                <a:gd name="T21" fmla="*/ 102 h 107"/>
                <a:gd name="T22" fmla="*/ 16 w 19"/>
                <a:gd name="T23" fmla="*/ 93 h 107"/>
                <a:gd name="T24" fmla="*/ 14 w 19"/>
                <a:gd name="T25" fmla="*/ 81 h 107"/>
                <a:gd name="T26" fmla="*/ 13 w 19"/>
                <a:gd name="T27" fmla="*/ 65 h 107"/>
                <a:gd name="T28" fmla="*/ 12 w 19"/>
                <a:gd name="T29" fmla="*/ 48 h 107"/>
                <a:gd name="T30" fmla="*/ 12 w 19"/>
                <a:gd name="T31" fmla="*/ 31 h 107"/>
                <a:gd name="T32" fmla="*/ 14 w 19"/>
                <a:gd name="T33" fmla="*/ 15 h 107"/>
                <a:gd name="T34" fmla="*/ 18 w 19"/>
                <a:gd name="T35" fmla="*/ 1 h 107"/>
                <a:gd name="T36" fmla="*/ 18 w 19"/>
                <a:gd name="T37" fmla="*/ 1 h 107"/>
                <a:gd name="T38" fmla="*/ 18 w 19"/>
                <a:gd name="T39" fmla="*/ 1 h 107"/>
                <a:gd name="T40" fmla="*/ 18 w 19"/>
                <a:gd name="T41" fmla="*/ 0 h 107"/>
                <a:gd name="T42" fmla="*/ 17 w 19"/>
                <a:gd name="T43" fmla="*/ 0 h 107"/>
                <a:gd name="T44" fmla="*/ 16 w 19"/>
                <a:gd name="T45" fmla="*/ 0 h 107"/>
                <a:gd name="T46" fmla="*/ 13 w 19"/>
                <a:gd name="T47" fmla="*/ 0 h 107"/>
                <a:gd name="T48" fmla="*/ 10 w 19"/>
                <a:gd name="T49" fmla="*/ 1 h 107"/>
                <a:gd name="T50" fmla="*/ 6 w 19"/>
                <a:gd name="T51" fmla="*/ 2 h 10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
                <a:gd name="T79" fmla="*/ 0 h 107"/>
                <a:gd name="T80" fmla="*/ 19 w 19"/>
                <a:gd name="T81" fmla="*/ 107 h 10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 h="107">
                  <a:moveTo>
                    <a:pt x="6" y="2"/>
                  </a:moveTo>
                  <a:lnTo>
                    <a:pt x="5" y="4"/>
                  </a:lnTo>
                  <a:lnTo>
                    <a:pt x="4" y="10"/>
                  </a:lnTo>
                  <a:lnTo>
                    <a:pt x="2" y="20"/>
                  </a:lnTo>
                  <a:lnTo>
                    <a:pt x="1" y="32"/>
                  </a:lnTo>
                  <a:lnTo>
                    <a:pt x="0" y="48"/>
                  </a:lnTo>
                  <a:lnTo>
                    <a:pt x="0" y="65"/>
                  </a:lnTo>
                  <a:lnTo>
                    <a:pt x="2" y="85"/>
                  </a:lnTo>
                  <a:lnTo>
                    <a:pt x="5" y="106"/>
                  </a:lnTo>
                  <a:lnTo>
                    <a:pt x="17" y="105"/>
                  </a:lnTo>
                  <a:lnTo>
                    <a:pt x="17" y="102"/>
                  </a:lnTo>
                  <a:lnTo>
                    <a:pt x="16" y="93"/>
                  </a:lnTo>
                  <a:lnTo>
                    <a:pt x="14" y="81"/>
                  </a:lnTo>
                  <a:lnTo>
                    <a:pt x="13" y="65"/>
                  </a:lnTo>
                  <a:lnTo>
                    <a:pt x="12" y="48"/>
                  </a:lnTo>
                  <a:lnTo>
                    <a:pt x="12" y="31"/>
                  </a:lnTo>
                  <a:lnTo>
                    <a:pt x="14" y="15"/>
                  </a:lnTo>
                  <a:lnTo>
                    <a:pt x="18" y="1"/>
                  </a:lnTo>
                  <a:lnTo>
                    <a:pt x="18" y="0"/>
                  </a:lnTo>
                  <a:lnTo>
                    <a:pt x="17" y="0"/>
                  </a:lnTo>
                  <a:lnTo>
                    <a:pt x="16" y="0"/>
                  </a:lnTo>
                  <a:lnTo>
                    <a:pt x="13" y="0"/>
                  </a:lnTo>
                  <a:lnTo>
                    <a:pt x="10" y="1"/>
                  </a:lnTo>
                  <a:lnTo>
                    <a:pt x="6"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9" name="Freeform 131"/>
            <p:cNvSpPr>
              <a:spLocks/>
            </p:cNvSpPr>
            <p:nvPr/>
          </p:nvSpPr>
          <p:spPr bwMode="auto">
            <a:xfrm>
              <a:off x="4839" y="1183"/>
              <a:ext cx="16" cy="92"/>
            </a:xfrm>
            <a:custGeom>
              <a:avLst/>
              <a:gdLst>
                <a:gd name="T0" fmla="*/ 5 w 16"/>
                <a:gd name="T1" fmla="*/ 2 h 92"/>
                <a:gd name="T2" fmla="*/ 4 w 16"/>
                <a:gd name="T3" fmla="*/ 3 h 92"/>
                <a:gd name="T4" fmla="*/ 3 w 16"/>
                <a:gd name="T5" fmla="*/ 9 h 92"/>
                <a:gd name="T6" fmla="*/ 2 w 16"/>
                <a:gd name="T7" fmla="*/ 17 h 92"/>
                <a:gd name="T8" fmla="*/ 1 w 16"/>
                <a:gd name="T9" fmla="*/ 27 h 92"/>
                <a:gd name="T10" fmla="*/ 0 w 16"/>
                <a:gd name="T11" fmla="*/ 41 h 92"/>
                <a:gd name="T12" fmla="*/ 0 w 16"/>
                <a:gd name="T13" fmla="*/ 56 h 92"/>
                <a:gd name="T14" fmla="*/ 1 w 16"/>
                <a:gd name="T15" fmla="*/ 73 h 92"/>
                <a:gd name="T16" fmla="*/ 4 w 16"/>
                <a:gd name="T17" fmla="*/ 91 h 92"/>
                <a:gd name="T18" fmla="*/ 14 w 16"/>
                <a:gd name="T19" fmla="*/ 90 h 92"/>
                <a:gd name="T20" fmla="*/ 14 w 16"/>
                <a:gd name="T21" fmla="*/ 87 h 92"/>
                <a:gd name="T22" fmla="*/ 13 w 16"/>
                <a:gd name="T23" fmla="*/ 80 h 92"/>
                <a:gd name="T24" fmla="*/ 12 w 16"/>
                <a:gd name="T25" fmla="*/ 69 h 92"/>
                <a:gd name="T26" fmla="*/ 11 w 16"/>
                <a:gd name="T27" fmla="*/ 56 h 92"/>
                <a:gd name="T28" fmla="*/ 10 w 16"/>
                <a:gd name="T29" fmla="*/ 41 h 92"/>
                <a:gd name="T30" fmla="*/ 10 w 16"/>
                <a:gd name="T31" fmla="*/ 27 h 92"/>
                <a:gd name="T32" fmla="*/ 12 w 16"/>
                <a:gd name="T33" fmla="*/ 13 h 92"/>
                <a:gd name="T34" fmla="*/ 15 w 16"/>
                <a:gd name="T35" fmla="*/ 1 h 92"/>
                <a:gd name="T36" fmla="*/ 15 w 16"/>
                <a:gd name="T37" fmla="*/ 1 h 92"/>
                <a:gd name="T38" fmla="*/ 15 w 16"/>
                <a:gd name="T39" fmla="*/ 1 h 92"/>
                <a:gd name="T40" fmla="*/ 15 w 16"/>
                <a:gd name="T41" fmla="*/ 0 h 92"/>
                <a:gd name="T42" fmla="*/ 14 w 16"/>
                <a:gd name="T43" fmla="*/ 0 h 92"/>
                <a:gd name="T44" fmla="*/ 13 w 16"/>
                <a:gd name="T45" fmla="*/ 0 h 92"/>
                <a:gd name="T46" fmla="*/ 11 w 16"/>
                <a:gd name="T47" fmla="*/ 0 h 92"/>
                <a:gd name="T48" fmla="*/ 8 w 16"/>
                <a:gd name="T49" fmla="*/ 1 h 92"/>
                <a:gd name="T50" fmla="*/ 5 w 16"/>
                <a:gd name="T51" fmla="*/ 2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92"/>
                <a:gd name="T80" fmla="*/ 16 w 16"/>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92">
                  <a:moveTo>
                    <a:pt x="5" y="2"/>
                  </a:moveTo>
                  <a:lnTo>
                    <a:pt x="4" y="3"/>
                  </a:lnTo>
                  <a:lnTo>
                    <a:pt x="3" y="9"/>
                  </a:lnTo>
                  <a:lnTo>
                    <a:pt x="2" y="17"/>
                  </a:lnTo>
                  <a:lnTo>
                    <a:pt x="1" y="27"/>
                  </a:lnTo>
                  <a:lnTo>
                    <a:pt x="0" y="41"/>
                  </a:lnTo>
                  <a:lnTo>
                    <a:pt x="0" y="56"/>
                  </a:lnTo>
                  <a:lnTo>
                    <a:pt x="1" y="73"/>
                  </a:lnTo>
                  <a:lnTo>
                    <a:pt x="4" y="91"/>
                  </a:lnTo>
                  <a:lnTo>
                    <a:pt x="14" y="90"/>
                  </a:lnTo>
                  <a:lnTo>
                    <a:pt x="14" y="87"/>
                  </a:lnTo>
                  <a:lnTo>
                    <a:pt x="13" y="80"/>
                  </a:lnTo>
                  <a:lnTo>
                    <a:pt x="12" y="69"/>
                  </a:lnTo>
                  <a:lnTo>
                    <a:pt x="11" y="56"/>
                  </a:lnTo>
                  <a:lnTo>
                    <a:pt x="10" y="41"/>
                  </a:lnTo>
                  <a:lnTo>
                    <a:pt x="10" y="27"/>
                  </a:lnTo>
                  <a:lnTo>
                    <a:pt x="12" y="13"/>
                  </a:lnTo>
                  <a:lnTo>
                    <a:pt x="15" y="1"/>
                  </a:lnTo>
                  <a:lnTo>
                    <a:pt x="15" y="0"/>
                  </a:lnTo>
                  <a:lnTo>
                    <a:pt x="14" y="0"/>
                  </a:lnTo>
                  <a:lnTo>
                    <a:pt x="13" y="0"/>
                  </a:lnTo>
                  <a:lnTo>
                    <a:pt x="11" y="0"/>
                  </a:lnTo>
                  <a:lnTo>
                    <a:pt x="8" y="1"/>
                  </a:lnTo>
                  <a:lnTo>
                    <a:pt x="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0" name="Freeform 132"/>
            <p:cNvSpPr>
              <a:spLocks/>
            </p:cNvSpPr>
            <p:nvPr/>
          </p:nvSpPr>
          <p:spPr bwMode="auto">
            <a:xfrm>
              <a:off x="4840" y="1190"/>
              <a:ext cx="14" cy="76"/>
            </a:xfrm>
            <a:custGeom>
              <a:avLst/>
              <a:gdLst>
                <a:gd name="T0" fmla="*/ 4 w 14"/>
                <a:gd name="T1" fmla="*/ 1 h 76"/>
                <a:gd name="T2" fmla="*/ 4 w 14"/>
                <a:gd name="T3" fmla="*/ 3 h 76"/>
                <a:gd name="T4" fmla="*/ 3 w 14"/>
                <a:gd name="T5" fmla="*/ 7 h 76"/>
                <a:gd name="T6" fmla="*/ 2 w 14"/>
                <a:gd name="T7" fmla="*/ 14 h 76"/>
                <a:gd name="T8" fmla="*/ 1 w 14"/>
                <a:gd name="T9" fmla="*/ 23 h 76"/>
                <a:gd name="T10" fmla="*/ 0 w 14"/>
                <a:gd name="T11" fmla="*/ 34 h 76"/>
                <a:gd name="T12" fmla="*/ 0 w 14"/>
                <a:gd name="T13" fmla="*/ 46 h 76"/>
                <a:gd name="T14" fmla="*/ 1 w 14"/>
                <a:gd name="T15" fmla="*/ 60 h 76"/>
                <a:gd name="T16" fmla="*/ 3 w 14"/>
                <a:gd name="T17" fmla="*/ 75 h 76"/>
                <a:gd name="T18" fmla="*/ 12 w 14"/>
                <a:gd name="T19" fmla="*/ 75 h 76"/>
                <a:gd name="T20" fmla="*/ 12 w 14"/>
                <a:gd name="T21" fmla="*/ 72 h 76"/>
                <a:gd name="T22" fmla="*/ 11 w 14"/>
                <a:gd name="T23" fmla="*/ 66 h 76"/>
                <a:gd name="T24" fmla="*/ 10 w 14"/>
                <a:gd name="T25" fmla="*/ 57 h 76"/>
                <a:gd name="T26" fmla="*/ 9 w 14"/>
                <a:gd name="T27" fmla="*/ 46 h 76"/>
                <a:gd name="T28" fmla="*/ 9 w 14"/>
                <a:gd name="T29" fmla="*/ 34 h 76"/>
                <a:gd name="T30" fmla="*/ 9 w 14"/>
                <a:gd name="T31" fmla="*/ 22 h 76"/>
                <a:gd name="T32" fmla="*/ 10 w 14"/>
                <a:gd name="T33" fmla="*/ 11 h 76"/>
                <a:gd name="T34" fmla="*/ 13 w 14"/>
                <a:gd name="T35" fmla="*/ 1 h 76"/>
                <a:gd name="T36" fmla="*/ 13 w 14"/>
                <a:gd name="T37" fmla="*/ 1 h 76"/>
                <a:gd name="T38" fmla="*/ 13 w 14"/>
                <a:gd name="T39" fmla="*/ 0 h 76"/>
                <a:gd name="T40" fmla="*/ 13 w 14"/>
                <a:gd name="T41" fmla="*/ 0 h 76"/>
                <a:gd name="T42" fmla="*/ 12 w 14"/>
                <a:gd name="T43" fmla="*/ 0 h 76"/>
                <a:gd name="T44" fmla="*/ 11 w 14"/>
                <a:gd name="T45" fmla="*/ 0 h 76"/>
                <a:gd name="T46" fmla="*/ 10 w 14"/>
                <a:gd name="T47" fmla="*/ 0 h 76"/>
                <a:gd name="T48" fmla="*/ 7 w 14"/>
                <a:gd name="T49" fmla="*/ 0 h 76"/>
                <a:gd name="T50" fmla="*/ 4 w 14"/>
                <a:gd name="T51" fmla="*/ 1 h 7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
                <a:gd name="T79" fmla="*/ 0 h 76"/>
                <a:gd name="T80" fmla="*/ 14 w 14"/>
                <a:gd name="T81" fmla="*/ 76 h 7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 h="76">
                  <a:moveTo>
                    <a:pt x="4" y="1"/>
                  </a:moveTo>
                  <a:lnTo>
                    <a:pt x="4" y="3"/>
                  </a:lnTo>
                  <a:lnTo>
                    <a:pt x="3" y="7"/>
                  </a:lnTo>
                  <a:lnTo>
                    <a:pt x="2" y="14"/>
                  </a:lnTo>
                  <a:lnTo>
                    <a:pt x="1" y="23"/>
                  </a:lnTo>
                  <a:lnTo>
                    <a:pt x="0" y="34"/>
                  </a:lnTo>
                  <a:lnTo>
                    <a:pt x="0" y="46"/>
                  </a:lnTo>
                  <a:lnTo>
                    <a:pt x="1" y="60"/>
                  </a:lnTo>
                  <a:lnTo>
                    <a:pt x="3" y="75"/>
                  </a:lnTo>
                  <a:lnTo>
                    <a:pt x="12" y="75"/>
                  </a:lnTo>
                  <a:lnTo>
                    <a:pt x="12" y="72"/>
                  </a:lnTo>
                  <a:lnTo>
                    <a:pt x="11" y="66"/>
                  </a:lnTo>
                  <a:lnTo>
                    <a:pt x="10" y="57"/>
                  </a:lnTo>
                  <a:lnTo>
                    <a:pt x="9" y="46"/>
                  </a:lnTo>
                  <a:lnTo>
                    <a:pt x="9" y="34"/>
                  </a:lnTo>
                  <a:lnTo>
                    <a:pt x="9" y="22"/>
                  </a:lnTo>
                  <a:lnTo>
                    <a:pt x="10" y="11"/>
                  </a:lnTo>
                  <a:lnTo>
                    <a:pt x="13" y="1"/>
                  </a:lnTo>
                  <a:lnTo>
                    <a:pt x="13" y="0"/>
                  </a:lnTo>
                  <a:lnTo>
                    <a:pt x="12" y="0"/>
                  </a:lnTo>
                  <a:lnTo>
                    <a:pt x="11" y="0"/>
                  </a:lnTo>
                  <a:lnTo>
                    <a:pt x="10" y="0"/>
                  </a:lnTo>
                  <a:lnTo>
                    <a:pt x="7" y="0"/>
                  </a:lnTo>
                  <a:lnTo>
                    <a:pt x="4"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1" name="Freeform 133"/>
            <p:cNvSpPr>
              <a:spLocks/>
            </p:cNvSpPr>
            <p:nvPr/>
          </p:nvSpPr>
          <p:spPr bwMode="auto">
            <a:xfrm>
              <a:off x="4840" y="1197"/>
              <a:ext cx="12" cy="61"/>
            </a:xfrm>
            <a:custGeom>
              <a:avLst/>
              <a:gdLst>
                <a:gd name="T0" fmla="*/ 3 w 12"/>
                <a:gd name="T1" fmla="*/ 1 h 61"/>
                <a:gd name="T2" fmla="*/ 3 w 12"/>
                <a:gd name="T3" fmla="*/ 2 h 61"/>
                <a:gd name="T4" fmla="*/ 2 w 12"/>
                <a:gd name="T5" fmla="*/ 6 h 61"/>
                <a:gd name="T6" fmla="*/ 1 w 12"/>
                <a:gd name="T7" fmla="*/ 11 h 61"/>
                <a:gd name="T8" fmla="*/ 1 w 12"/>
                <a:gd name="T9" fmla="*/ 18 h 61"/>
                <a:gd name="T10" fmla="*/ 0 w 12"/>
                <a:gd name="T11" fmla="*/ 27 h 61"/>
                <a:gd name="T12" fmla="*/ 0 w 12"/>
                <a:gd name="T13" fmla="*/ 37 h 61"/>
                <a:gd name="T14" fmla="*/ 1 w 12"/>
                <a:gd name="T15" fmla="*/ 48 h 61"/>
                <a:gd name="T16" fmla="*/ 3 w 12"/>
                <a:gd name="T17" fmla="*/ 60 h 61"/>
                <a:gd name="T18" fmla="*/ 11 w 12"/>
                <a:gd name="T19" fmla="*/ 60 h 61"/>
                <a:gd name="T20" fmla="*/ 10 w 12"/>
                <a:gd name="T21" fmla="*/ 58 h 61"/>
                <a:gd name="T22" fmla="*/ 9 w 12"/>
                <a:gd name="T23" fmla="*/ 53 h 61"/>
                <a:gd name="T24" fmla="*/ 9 w 12"/>
                <a:gd name="T25" fmla="*/ 46 h 61"/>
                <a:gd name="T26" fmla="*/ 8 w 12"/>
                <a:gd name="T27" fmla="*/ 37 h 61"/>
                <a:gd name="T28" fmla="*/ 7 w 12"/>
                <a:gd name="T29" fmla="*/ 27 h 61"/>
                <a:gd name="T30" fmla="*/ 8 w 12"/>
                <a:gd name="T31" fmla="*/ 17 h 61"/>
                <a:gd name="T32" fmla="*/ 9 w 12"/>
                <a:gd name="T33" fmla="*/ 9 h 61"/>
                <a:gd name="T34" fmla="*/ 11 w 12"/>
                <a:gd name="T35" fmla="*/ 1 h 61"/>
                <a:gd name="T36" fmla="*/ 11 w 12"/>
                <a:gd name="T37" fmla="*/ 0 h 61"/>
                <a:gd name="T38" fmla="*/ 11 w 12"/>
                <a:gd name="T39" fmla="*/ 0 h 61"/>
                <a:gd name="T40" fmla="*/ 10 w 12"/>
                <a:gd name="T41" fmla="*/ 0 h 61"/>
                <a:gd name="T42" fmla="*/ 9 w 12"/>
                <a:gd name="T43" fmla="*/ 0 h 61"/>
                <a:gd name="T44" fmla="*/ 8 w 12"/>
                <a:gd name="T45" fmla="*/ 0 h 61"/>
                <a:gd name="T46" fmla="*/ 6 w 12"/>
                <a:gd name="T47" fmla="*/ 1 h 61"/>
                <a:gd name="T48" fmla="*/ 3 w 12"/>
                <a:gd name="T49" fmla="*/ 1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
                <a:gd name="T76" fmla="*/ 0 h 61"/>
                <a:gd name="T77" fmla="*/ 12 w 12"/>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 h="61">
                  <a:moveTo>
                    <a:pt x="3" y="1"/>
                  </a:moveTo>
                  <a:lnTo>
                    <a:pt x="3" y="2"/>
                  </a:lnTo>
                  <a:lnTo>
                    <a:pt x="2" y="6"/>
                  </a:lnTo>
                  <a:lnTo>
                    <a:pt x="1" y="11"/>
                  </a:lnTo>
                  <a:lnTo>
                    <a:pt x="1" y="18"/>
                  </a:lnTo>
                  <a:lnTo>
                    <a:pt x="0" y="27"/>
                  </a:lnTo>
                  <a:lnTo>
                    <a:pt x="0" y="37"/>
                  </a:lnTo>
                  <a:lnTo>
                    <a:pt x="1" y="48"/>
                  </a:lnTo>
                  <a:lnTo>
                    <a:pt x="3" y="60"/>
                  </a:lnTo>
                  <a:lnTo>
                    <a:pt x="11" y="60"/>
                  </a:lnTo>
                  <a:lnTo>
                    <a:pt x="10" y="58"/>
                  </a:lnTo>
                  <a:lnTo>
                    <a:pt x="9" y="53"/>
                  </a:lnTo>
                  <a:lnTo>
                    <a:pt x="9" y="46"/>
                  </a:lnTo>
                  <a:lnTo>
                    <a:pt x="8" y="37"/>
                  </a:lnTo>
                  <a:lnTo>
                    <a:pt x="7" y="27"/>
                  </a:lnTo>
                  <a:lnTo>
                    <a:pt x="8" y="17"/>
                  </a:lnTo>
                  <a:lnTo>
                    <a:pt x="9" y="9"/>
                  </a:lnTo>
                  <a:lnTo>
                    <a:pt x="11" y="1"/>
                  </a:lnTo>
                  <a:lnTo>
                    <a:pt x="11" y="0"/>
                  </a:lnTo>
                  <a:lnTo>
                    <a:pt x="10" y="0"/>
                  </a:lnTo>
                  <a:lnTo>
                    <a:pt x="9" y="0"/>
                  </a:lnTo>
                  <a:lnTo>
                    <a:pt x="8" y="0"/>
                  </a:lnTo>
                  <a:lnTo>
                    <a:pt x="6" y="1"/>
                  </a:lnTo>
                  <a:lnTo>
                    <a:pt x="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2" name="Freeform 134"/>
            <p:cNvSpPr>
              <a:spLocks/>
            </p:cNvSpPr>
            <p:nvPr/>
          </p:nvSpPr>
          <p:spPr bwMode="auto">
            <a:xfrm>
              <a:off x="4841" y="1205"/>
              <a:ext cx="9" cy="44"/>
            </a:xfrm>
            <a:custGeom>
              <a:avLst/>
              <a:gdLst>
                <a:gd name="T0" fmla="*/ 2 w 9"/>
                <a:gd name="T1" fmla="*/ 1 h 44"/>
                <a:gd name="T2" fmla="*/ 2 w 9"/>
                <a:gd name="T3" fmla="*/ 2 h 44"/>
                <a:gd name="T4" fmla="*/ 2 w 9"/>
                <a:gd name="T5" fmla="*/ 4 h 44"/>
                <a:gd name="T6" fmla="*/ 1 w 9"/>
                <a:gd name="T7" fmla="*/ 8 h 44"/>
                <a:gd name="T8" fmla="*/ 0 w 9"/>
                <a:gd name="T9" fmla="*/ 13 h 44"/>
                <a:gd name="T10" fmla="*/ 0 w 9"/>
                <a:gd name="T11" fmla="*/ 19 h 44"/>
                <a:gd name="T12" fmla="*/ 0 w 9"/>
                <a:gd name="T13" fmla="*/ 26 h 44"/>
                <a:gd name="T14" fmla="*/ 1 w 9"/>
                <a:gd name="T15" fmla="*/ 34 h 44"/>
                <a:gd name="T16" fmla="*/ 2 w 9"/>
                <a:gd name="T17" fmla="*/ 43 h 44"/>
                <a:gd name="T18" fmla="*/ 8 w 9"/>
                <a:gd name="T19" fmla="*/ 43 h 44"/>
                <a:gd name="T20" fmla="*/ 7 w 9"/>
                <a:gd name="T21" fmla="*/ 41 h 44"/>
                <a:gd name="T22" fmla="*/ 7 w 9"/>
                <a:gd name="T23" fmla="*/ 38 h 44"/>
                <a:gd name="T24" fmla="*/ 6 w 9"/>
                <a:gd name="T25" fmla="*/ 33 h 44"/>
                <a:gd name="T26" fmla="*/ 6 w 9"/>
                <a:gd name="T27" fmla="*/ 26 h 44"/>
                <a:gd name="T28" fmla="*/ 5 w 9"/>
                <a:gd name="T29" fmla="*/ 20 h 44"/>
                <a:gd name="T30" fmla="*/ 6 w 9"/>
                <a:gd name="T31" fmla="*/ 12 h 44"/>
                <a:gd name="T32" fmla="*/ 6 w 9"/>
                <a:gd name="T33" fmla="*/ 6 h 44"/>
                <a:gd name="T34" fmla="*/ 8 w 9"/>
                <a:gd name="T35" fmla="*/ 0 h 44"/>
                <a:gd name="T36" fmla="*/ 8 w 9"/>
                <a:gd name="T37" fmla="*/ 0 h 44"/>
                <a:gd name="T38" fmla="*/ 8 w 9"/>
                <a:gd name="T39" fmla="*/ 0 h 44"/>
                <a:gd name="T40" fmla="*/ 7 w 9"/>
                <a:gd name="T41" fmla="*/ 0 h 44"/>
                <a:gd name="T42" fmla="*/ 7 w 9"/>
                <a:gd name="T43" fmla="*/ 0 h 44"/>
                <a:gd name="T44" fmla="*/ 6 w 9"/>
                <a:gd name="T45" fmla="*/ 0 h 44"/>
                <a:gd name="T46" fmla="*/ 4 w 9"/>
                <a:gd name="T47" fmla="*/ 0 h 44"/>
                <a:gd name="T48" fmla="*/ 2 w 9"/>
                <a:gd name="T49" fmla="*/ 1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
                <a:gd name="T76" fmla="*/ 0 h 44"/>
                <a:gd name="T77" fmla="*/ 9 w 9"/>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 h="44">
                  <a:moveTo>
                    <a:pt x="2" y="1"/>
                  </a:moveTo>
                  <a:lnTo>
                    <a:pt x="2" y="2"/>
                  </a:lnTo>
                  <a:lnTo>
                    <a:pt x="2" y="4"/>
                  </a:lnTo>
                  <a:lnTo>
                    <a:pt x="1" y="8"/>
                  </a:lnTo>
                  <a:lnTo>
                    <a:pt x="0" y="13"/>
                  </a:lnTo>
                  <a:lnTo>
                    <a:pt x="0" y="19"/>
                  </a:lnTo>
                  <a:lnTo>
                    <a:pt x="0" y="26"/>
                  </a:lnTo>
                  <a:lnTo>
                    <a:pt x="1" y="34"/>
                  </a:lnTo>
                  <a:lnTo>
                    <a:pt x="2" y="43"/>
                  </a:lnTo>
                  <a:lnTo>
                    <a:pt x="8" y="43"/>
                  </a:lnTo>
                  <a:lnTo>
                    <a:pt x="7" y="41"/>
                  </a:lnTo>
                  <a:lnTo>
                    <a:pt x="7" y="38"/>
                  </a:lnTo>
                  <a:lnTo>
                    <a:pt x="6" y="33"/>
                  </a:lnTo>
                  <a:lnTo>
                    <a:pt x="6" y="26"/>
                  </a:lnTo>
                  <a:lnTo>
                    <a:pt x="5" y="20"/>
                  </a:lnTo>
                  <a:lnTo>
                    <a:pt x="6" y="12"/>
                  </a:lnTo>
                  <a:lnTo>
                    <a:pt x="6" y="6"/>
                  </a:lnTo>
                  <a:lnTo>
                    <a:pt x="8" y="0"/>
                  </a:lnTo>
                  <a:lnTo>
                    <a:pt x="7" y="0"/>
                  </a:lnTo>
                  <a:lnTo>
                    <a:pt x="6" y="0"/>
                  </a:lnTo>
                  <a:lnTo>
                    <a:pt x="4" y="0"/>
                  </a:lnTo>
                  <a:lnTo>
                    <a:pt x="2"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3" name="Freeform 135"/>
            <p:cNvSpPr>
              <a:spLocks/>
            </p:cNvSpPr>
            <p:nvPr/>
          </p:nvSpPr>
          <p:spPr bwMode="auto">
            <a:xfrm>
              <a:off x="4946" y="1162"/>
              <a:ext cx="25" cy="119"/>
            </a:xfrm>
            <a:custGeom>
              <a:avLst/>
              <a:gdLst>
                <a:gd name="T0" fmla="*/ 24 w 25"/>
                <a:gd name="T1" fmla="*/ 1 h 119"/>
                <a:gd name="T2" fmla="*/ 23 w 25"/>
                <a:gd name="T3" fmla="*/ 2 h 119"/>
                <a:gd name="T4" fmla="*/ 22 w 25"/>
                <a:gd name="T5" fmla="*/ 5 h 119"/>
                <a:gd name="T6" fmla="*/ 20 w 25"/>
                <a:gd name="T7" fmla="*/ 11 h 119"/>
                <a:gd name="T8" fmla="*/ 18 w 25"/>
                <a:gd name="T9" fmla="*/ 21 h 119"/>
                <a:gd name="T10" fmla="*/ 16 w 25"/>
                <a:gd name="T11" fmla="*/ 36 h 119"/>
                <a:gd name="T12" fmla="*/ 15 w 25"/>
                <a:gd name="T13" fmla="*/ 56 h 119"/>
                <a:gd name="T14" fmla="*/ 16 w 25"/>
                <a:gd name="T15" fmla="*/ 83 h 119"/>
                <a:gd name="T16" fmla="*/ 18 w 25"/>
                <a:gd name="T17" fmla="*/ 118 h 119"/>
                <a:gd name="T18" fmla="*/ 4 w 25"/>
                <a:gd name="T19" fmla="*/ 118 h 119"/>
                <a:gd name="T20" fmla="*/ 4 w 25"/>
                <a:gd name="T21" fmla="*/ 115 h 119"/>
                <a:gd name="T22" fmla="*/ 3 w 25"/>
                <a:gd name="T23" fmla="*/ 105 h 119"/>
                <a:gd name="T24" fmla="*/ 2 w 25"/>
                <a:gd name="T25" fmla="*/ 91 h 119"/>
                <a:gd name="T26" fmla="*/ 0 w 25"/>
                <a:gd name="T27" fmla="*/ 73 h 119"/>
                <a:gd name="T28" fmla="*/ 0 w 25"/>
                <a:gd name="T29" fmla="*/ 54 h 119"/>
                <a:gd name="T30" fmla="*/ 1 w 25"/>
                <a:gd name="T31" fmla="*/ 34 h 119"/>
                <a:gd name="T32" fmla="*/ 3 w 25"/>
                <a:gd name="T33" fmla="*/ 16 h 119"/>
                <a:gd name="T34" fmla="*/ 8 w 25"/>
                <a:gd name="T35" fmla="*/ 0 h 119"/>
                <a:gd name="T36" fmla="*/ 24 w 25"/>
                <a:gd name="T37" fmla="*/ 1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19"/>
                <a:gd name="T59" fmla="*/ 25 w 25"/>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19">
                  <a:moveTo>
                    <a:pt x="24" y="1"/>
                  </a:moveTo>
                  <a:lnTo>
                    <a:pt x="23" y="2"/>
                  </a:lnTo>
                  <a:lnTo>
                    <a:pt x="22" y="5"/>
                  </a:lnTo>
                  <a:lnTo>
                    <a:pt x="20" y="11"/>
                  </a:lnTo>
                  <a:lnTo>
                    <a:pt x="18" y="21"/>
                  </a:lnTo>
                  <a:lnTo>
                    <a:pt x="16" y="36"/>
                  </a:lnTo>
                  <a:lnTo>
                    <a:pt x="15" y="56"/>
                  </a:lnTo>
                  <a:lnTo>
                    <a:pt x="16" y="83"/>
                  </a:lnTo>
                  <a:lnTo>
                    <a:pt x="18" y="118"/>
                  </a:lnTo>
                  <a:lnTo>
                    <a:pt x="4" y="118"/>
                  </a:lnTo>
                  <a:lnTo>
                    <a:pt x="4" y="115"/>
                  </a:lnTo>
                  <a:lnTo>
                    <a:pt x="3" y="105"/>
                  </a:lnTo>
                  <a:lnTo>
                    <a:pt x="2" y="91"/>
                  </a:lnTo>
                  <a:lnTo>
                    <a:pt x="0" y="73"/>
                  </a:lnTo>
                  <a:lnTo>
                    <a:pt x="0" y="54"/>
                  </a:lnTo>
                  <a:lnTo>
                    <a:pt x="1" y="34"/>
                  </a:lnTo>
                  <a:lnTo>
                    <a:pt x="3" y="16"/>
                  </a:lnTo>
                  <a:lnTo>
                    <a:pt x="8" y="0"/>
                  </a:lnTo>
                  <a:lnTo>
                    <a:pt x="24"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4" name="Freeform 136"/>
            <p:cNvSpPr>
              <a:spLocks/>
            </p:cNvSpPr>
            <p:nvPr/>
          </p:nvSpPr>
          <p:spPr bwMode="auto">
            <a:xfrm>
              <a:off x="4947" y="1170"/>
              <a:ext cx="22" cy="102"/>
            </a:xfrm>
            <a:custGeom>
              <a:avLst/>
              <a:gdLst>
                <a:gd name="T0" fmla="*/ 21 w 22"/>
                <a:gd name="T1" fmla="*/ 1 h 102"/>
                <a:gd name="T2" fmla="*/ 20 w 22"/>
                <a:gd name="T3" fmla="*/ 1 h 102"/>
                <a:gd name="T4" fmla="*/ 19 w 22"/>
                <a:gd name="T5" fmla="*/ 4 h 102"/>
                <a:gd name="T6" fmla="*/ 17 w 22"/>
                <a:gd name="T7" fmla="*/ 9 h 102"/>
                <a:gd name="T8" fmla="*/ 15 w 22"/>
                <a:gd name="T9" fmla="*/ 18 h 102"/>
                <a:gd name="T10" fmla="*/ 14 w 22"/>
                <a:gd name="T11" fmla="*/ 31 h 102"/>
                <a:gd name="T12" fmla="*/ 13 w 22"/>
                <a:gd name="T13" fmla="*/ 48 h 102"/>
                <a:gd name="T14" fmla="*/ 14 w 22"/>
                <a:gd name="T15" fmla="*/ 71 h 102"/>
                <a:gd name="T16" fmla="*/ 16 w 22"/>
                <a:gd name="T17" fmla="*/ 101 h 102"/>
                <a:gd name="T18" fmla="*/ 4 w 22"/>
                <a:gd name="T19" fmla="*/ 101 h 102"/>
                <a:gd name="T20" fmla="*/ 3 w 22"/>
                <a:gd name="T21" fmla="*/ 98 h 102"/>
                <a:gd name="T22" fmla="*/ 2 w 22"/>
                <a:gd name="T23" fmla="*/ 90 h 102"/>
                <a:gd name="T24" fmla="*/ 1 w 22"/>
                <a:gd name="T25" fmla="*/ 78 h 102"/>
                <a:gd name="T26" fmla="*/ 0 w 22"/>
                <a:gd name="T27" fmla="*/ 63 h 102"/>
                <a:gd name="T28" fmla="*/ 0 w 22"/>
                <a:gd name="T29" fmla="*/ 46 h 102"/>
                <a:gd name="T30" fmla="*/ 1 w 22"/>
                <a:gd name="T31" fmla="*/ 29 h 102"/>
                <a:gd name="T32" fmla="*/ 3 w 22"/>
                <a:gd name="T33" fmla="*/ 14 h 102"/>
                <a:gd name="T34" fmla="*/ 7 w 22"/>
                <a:gd name="T35" fmla="*/ 0 h 102"/>
                <a:gd name="T36" fmla="*/ 21 w 22"/>
                <a:gd name="T37" fmla="*/ 1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02"/>
                <a:gd name="T59" fmla="*/ 22 w 22"/>
                <a:gd name="T60" fmla="*/ 102 h 1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02">
                  <a:moveTo>
                    <a:pt x="21" y="1"/>
                  </a:moveTo>
                  <a:lnTo>
                    <a:pt x="20" y="1"/>
                  </a:lnTo>
                  <a:lnTo>
                    <a:pt x="19" y="4"/>
                  </a:lnTo>
                  <a:lnTo>
                    <a:pt x="17" y="9"/>
                  </a:lnTo>
                  <a:lnTo>
                    <a:pt x="15" y="18"/>
                  </a:lnTo>
                  <a:lnTo>
                    <a:pt x="14" y="31"/>
                  </a:lnTo>
                  <a:lnTo>
                    <a:pt x="13" y="48"/>
                  </a:lnTo>
                  <a:lnTo>
                    <a:pt x="14" y="71"/>
                  </a:lnTo>
                  <a:lnTo>
                    <a:pt x="16" y="101"/>
                  </a:lnTo>
                  <a:lnTo>
                    <a:pt x="4" y="101"/>
                  </a:lnTo>
                  <a:lnTo>
                    <a:pt x="3" y="98"/>
                  </a:lnTo>
                  <a:lnTo>
                    <a:pt x="2" y="90"/>
                  </a:lnTo>
                  <a:lnTo>
                    <a:pt x="1" y="78"/>
                  </a:lnTo>
                  <a:lnTo>
                    <a:pt x="0" y="63"/>
                  </a:lnTo>
                  <a:lnTo>
                    <a:pt x="0" y="46"/>
                  </a:lnTo>
                  <a:lnTo>
                    <a:pt x="1" y="29"/>
                  </a:lnTo>
                  <a:lnTo>
                    <a:pt x="3" y="14"/>
                  </a:lnTo>
                  <a:lnTo>
                    <a:pt x="7" y="0"/>
                  </a:lnTo>
                  <a:lnTo>
                    <a:pt x="21"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5" name="Freeform 137"/>
            <p:cNvSpPr>
              <a:spLocks/>
            </p:cNvSpPr>
            <p:nvPr/>
          </p:nvSpPr>
          <p:spPr bwMode="auto">
            <a:xfrm>
              <a:off x="4948" y="1178"/>
              <a:ext cx="18" cy="85"/>
            </a:xfrm>
            <a:custGeom>
              <a:avLst/>
              <a:gdLst>
                <a:gd name="T0" fmla="*/ 17 w 18"/>
                <a:gd name="T1" fmla="*/ 1 h 85"/>
                <a:gd name="T2" fmla="*/ 17 w 18"/>
                <a:gd name="T3" fmla="*/ 1 h 85"/>
                <a:gd name="T4" fmla="*/ 15 w 18"/>
                <a:gd name="T5" fmla="*/ 3 h 85"/>
                <a:gd name="T6" fmla="*/ 14 w 18"/>
                <a:gd name="T7" fmla="*/ 8 h 85"/>
                <a:gd name="T8" fmla="*/ 13 w 18"/>
                <a:gd name="T9" fmla="*/ 15 h 85"/>
                <a:gd name="T10" fmla="*/ 11 w 18"/>
                <a:gd name="T11" fmla="*/ 25 h 85"/>
                <a:gd name="T12" fmla="*/ 11 w 18"/>
                <a:gd name="T13" fmla="*/ 40 h 85"/>
                <a:gd name="T14" fmla="*/ 11 w 18"/>
                <a:gd name="T15" fmla="*/ 59 h 85"/>
                <a:gd name="T16" fmla="*/ 13 w 18"/>
                <a:gd name="T17" fmla="*/ 84 h 85"/>
                <a:gd name="T18" fmla="*/ 3 w 18"/>
                <a:gd name="T19" fmla="*/ 84 h 85"/>
                <a:gd name="T20" fmla="*/ 3 w 18"/>
                <a:gd name="T21" fmla="*/ 82 h 85"/>
                <a:gd name="T22" fmla="*/ 2 w 18"/>
                <a:gd name="T23" fmla="*/ 75 h 85"/>
                <a:gd name="T24" fmla="*/ 1 w 18"/>
                <a:gd name="T25" fmla="*/ 65 h 85"/>
                <a:gd name="T26" fmla="*/ 0 w 18"/>
                <a:gd name="T27" fmla="*/ 52 h 85"/>
                <a:gd name="T28" fmla="*/ 0 w 18"/>
                <a:gd name="T29" fmla="*/ 38 h 85"/>
                <a:gd name="T30" fmla="*/ 1 w 18"/>
                <a:gd name="T31" fmla="*/ 25 h 85"/>
                <a:gd name="T32" fmla="*/ 2 w 18"/>
                <a:gd name="T33" fmla="*/ 11 h 85"/>
                <a:gd name="T34" fmla="*/ 6 w 18"/>
                <a:gd name="T35" fmla="*/ 0 h 85"/>
                <a:gd name="T36" fmla="*/ 17 w 18"/>
                <a:gd name="T37" fmla="*/ 1 h 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85"/>
                <a:gd name="T59" fmla="*/ 18 w 18"/>
                <a:gd name="T60" fmla="*/ 85 h 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85">
                  <a:moveTo>
                    <a:pt x="17" y="1"/>
                  </a:moveTo>
                  <a:lnTo>
                    <a:pt x="17" y="1"/>
                  </a:lnTo>
                  <a:lnTo>
                    <a:pt x="15" y="3"/>
                  </a:lnTo>
                  <a:lnTo>
                    <a:pt x="14" y="8"/>
                  </a:lnTo>
                  <a:lnTo>
                    <a:pt x="13" y="15"/>
                  </a:lnTo>
                  <a:lnTo>
                    <a:pt x="11" y="25"/>
                  </a:lnTo>
                  <a:lnTo>
                    <a:pt x="11" y="40"/>
                  </a:lnTo>
                  <a:lnTo>
                    <a:pt x="11" y="59"/>
                  </a:lnTo>
                  <a:lnTo>
                    <a:pt x="13" y="84"/>
                  </a:lnTo>
                  <a:lnTo>
                    <a:pt x="3" y="84"/>
                  </a:lnTo>
                  <a:lnTo>
                    <a:pt x="3" y="82"/>
                  </a:lnTo>
                  <a:lnTo>
                    <a:pt x="2" y="75"/>
                  </a:lnTo>
                  <a:lnTo>
                    <a:pt x="1" y="65"/>
                  </a:lnTo>
                  <a:lnTo>
                    <a:pt x="0" y="52"/>
                  </a:lnTo>
                  <a:lnTo>
                    <a:pt x="0" y="38"/>
                  </a:lnTo>
                  <a:lnTo>
                    <a:pt x="1" y="25"/>
                  </a:lnTo>
                  <a:lnTo>
                    <a:pt x="2" y="11"/>
                  </a:lnTo>
                  <a:lnTo>
                    <a:pt x="6" y="0"/>
                  </a:lnTo>
                  <a:lnTo>
                    <a:pt x="17"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6" name="Freeform 138"/>
            <p:cNvSpPr>
              <a:spLocks/>
            </p:cNvSpPr>
            <p:nvPr/>
          </p:nvSpPr>
          <p:spPr bwMode="auto">
            <a:xfrm>
              <a:off x="4949" y="1187"/>
              <a:ext cx="14" cy="67"/>
            </a:xfrm>
            <a:custGeom>
              <a:avLst/>
              <a:gdLst>
                <a:gd name="T0" fmla="*/ 13 w 14"/>
                <a:gd name="T1" fmla="*/ 1 h 67"/>
                <a:gd name="T2" fmla="*/ 13 w 14"/>
                <a:gd name="T3" fmla="*/ 1 h 67"/>
                <a:gd name="T4" fmla="*/ 12 w 14"/>
                <a:gd name="T5" fmla="*/ 3 h 67"/>
                <a:gd name="T6" fmla="*/ 11 w 14"/>
                <a:gd name="T7" fmla="*/ 6 h 67"/>
                <a:gd name="T8" fmla="*/ 10 w 14"/>
                <a:gd name="T9" fmla="*/ 12 h 67"/>
                <a:gd name="T10" fmla="*/ 9 w 14"/>
                <a:gd name="T11" fmla="*/ 20 h 67"/>
                <a:gd name="T12" fmla="*/ 8 w 14"/>
                <a:gd name="T13" fmla="*/ 31 h 67"/>
                <a:gd name="T14" fmla="*/ 8 w 14"/>
                <a:gd name="T15" fmla="*/ 47 h 67"/>
                <a:gd name="T16" fmla="*/ 10 w 14"/>
                <a:gd name="T17" fmla="*/ 66 h 67"/>
                <a:gd name="T18" fmla="*/ 2 w 14"/>
                <a:gd name="T19" fmla="*/ 66 h 67"/>
                <a:gd name="T20" fmla="*/ 2 w 14"/>
                <a:gd name="T21" fmla="*/ 64 h 67"/>
                <a:gd name="T22" fmla="*/ 1 w 14"/>
                <a:gd name="T23" fmla="*/ 59 h 67"/>
                <a:gd name="T24" fmla="*/ 1 w 14"/>
                <a:gd name="T25" fmla="*/ 51 h 67"/>
                <a:gd name="T26" fmla="*/ 0 w 14"/>
                <a:gd name="T27" fmla="*/ 41 h 67"/>
                <a:gd name="T28" fmla="*/ 0 w 14"/>
                <a:gd name="T29" fmla="*/ 30 h 67"/>
                <a:gd name="T30" fmla="*/ 1 w 14"/>
                <a:gd name="T31" fmla="*/ 19 h 67"/>
                <a:gd name="T32" fmla="*/ 2 w 14"/>
                <a:gd name="T33" fmla="*/ 9 h 67"/>
                <a:gd name="T34" fmla="*/ 4 w 14"/>
                <a:gd name="T35" fmla="*/ 0 h 67"/>
                <a:gd name="T36" fmla="*/ 13 w 14"/>
                <a:gd name="T37" fmla="*/ 1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
                <a:gd name="T58" fmla="*/ 0 h 67"/>
                <a:gd name="T59" fmla="*/ 14 w 14"/>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 h="67">
                  <a:moveTo>
                    <a:pt x="13" y="1"/>
                  </a:moveTo>
                  <a:lnTo>
                    <a:pt x="13" y="1"/>
                  </a:lnTo>
                  <a:lnTo>
                    <a:pt x="12" y="3"/>
                  </a:lnTo>
                  <a:lnTo>
                    <a:pt x="11" y="6"/>
                  </a:lnTo>
                  <a:lnTo>
                    <a:pt x="10" y="12"/>
                  </a:lnTo>
                  <a:lnTo>
                    <a:pt x="9" y="20"/>
                  </a:lnTo>
                  <a:lnTo>
                    <a:pt x="8" y="31"/>
                  </a:lnTo>
                  <a:lnTo>
                    <a:pt x="8" y="47"/>
                  </a:lnTo>
                  <a:lnTo>
                    <a:pt x="10" y="66"/>
                  </a:lnTo>
                  <a:lnTo>
                    <a:pt x="2" y="66"/>
                  </a:lnTo>
                  <a:lnTo>
                    <a:pt x="2" y="64"/>
                  </a:lnTo>
                  <a:lnTo>
                    <a:pt x="1" y="59"/>
                  </a:lnTo>
                  <a:lnTo>
                    <a:pt x="1" y="51"/>
                  </a:lnTo>
                  <a:lnTo>
                    <a:pt x="0" y="41"/>
                  </a:lnTo>
                  <a:lnTo>
                    <a:pt x="0" y="30"/>
                  </a:lnTo>
                  <a:lnTo>
                    <a:pt x="1" y="19"/>
                  </a:lnTo>
                  <a:lnTo>
                    <a:pt x="2" y="9"/>
                  </a:lnTo>
                  <a:lnTo>
                    <a:pt x="4" y="0"/>
                  </a:lnTo>
                  <a:lnTo>
                    <a:pt x="1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7" name="Freeform 139"/>
            <p:cNvSpPr>
              <a:spLocks/>
            </p:cNvSpPr>
            <p:nvPr/>
          </p:nvSpPr>
          <p:spPr bwMode="auto">
            <a:xfrm>
              <a:off x="4950" y="1195"/>
              <a:ext cx="11" cy="50"/>
            </a:xfrm>
            <a:custGeom>
              <a:avLst/>
              <a:gdLst>
                <a:gd name="T0" fmla="*/ 10 w 11"/>
                <a:gd name="T1" fmla="*/ 0 h 50"/>
                <a:gd name="T2" fmla="*/ 10 w 11"/>
                <a:gd name="T3" fmla="*/ 1 h 50"/>
                <a:gd name="T4" fmla="*/ 9 w 11"/>
                <a:gd name="T5" fmla="*/ 2 h 50"/>
                <a:gd name="T6" fmla="*/ 8 w 11"/>
                <a:gd name="T7" fmla="*/ 5 h 50"/>
                <a:gd name="T8" fmla="*/ 7 w 11"/>
                <a:gd name="T9" fmla="*/ 9 h 50"/>
                <a:gd name="T10" fmla="*/ 7 w 11"/>
                <a:gd name="T11" fmla="*/ 15 h 50"/>
                <a:gd name="T12" fmla="*/ 6 w 11"/>
                <a:gd name="T13" fmla="*/ 24 h 50"/>
                <a:gd name="T14" fmla="*/ 7 w 11"/>
                <a:gd name="T15" fmla="*/ 35 h 50"/>
                <a:gd name="T16" fmla="*/ 8 w 11"/>
                <a:gd name="T17" fmla="*/ 49 h 50"/>
                <a:gd name="T18" fmla="*/ 2 w 11"/>
                <a:gd name="T19" fmla="*/ 49 h 50"/>
                <a:gd name="T20" fmla="*/ 2 w 11"/>
                <a:gd name="T21" fmla="*/ 48 h 50"/>
                <a:gd name="T22" fmla="*/ 1 w 11"/>
                <a:gd name="T23" fmla="*/ 44 h 50"/>
                <a:gd name="T24" fmla="*/ 1 w 11"/>
                <a:gd name="T25" fmla="*/ 38 h 50"/>
                <a:gd name="T26" fmla="*/ 0 w 11"/>
                <a:gd name="T27" fmla="*/ 31 h 50"/>
                <a:gd name="T28" fmla="*/ 0 w 11"/>
                <a:gd name="T29" fmla="*/ 22 h 50"/>
                <a:gd name="T30" fmla="*/ 0 w 11"/>
                <a:gd name="T31" fmla="*/ 14 h 50"/>
                <a:gd name="T32" fmla="*/ 1 w 11"/>
                <a:gd name="T33" fmla="*/ 7 h 50"/>
                <a:gd name="T34" fmla="*/ 3 w 11"/>
                <a:gd name="T35" fmla="*/ 0 h 50"/>
                <a:gd name="T36" fmla="*/ 10 w 11"/>
                <a:gd name="T37" fmla="*/ 0 h 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50"/>
                <a:gd name="T59" fmla="*/ 11 w 11"/>
                <a:gd name="T60" fmla="*/ 50 h 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50">
                  <a:moveTo>
                    <a:pt x="10" y="0"/>
                  </a:moveTo>
                  <a:lnTo>
                    <a:pt x="10" y="1"/>
                  </a:lnTo>
                  <a:lnTo>
                    <a:pt x="9" y="2"/>
                  </a:lnTo>
                  <a:lnTo>
                    <a:pt x="8" y="5"/>
                  </a:lnTo>
                  <a:lnTo>
                    <a:pt x="7" y="9"/>
                  </a:lnTo>
                  <a:lnTo>
                    <a:pt x="7" y="15"/>
                  </a:lnTo>
                  <a:lnTo>
                    <a:pt x="6" y="24"/>
                  </a:lnTo>
                  <a:lnTo>
                    <a:pt x="7" y="35"/>
                  </a:lnTo>
                  <a:lnTo>
                    <a:pt x="8" y="49"/>
                  </a:lnTo>
                  <a:lnTo>
                    <a:pt x="2" y="49"/>
                  </a:lnTo>
                  <a:lnTo>
                    <a:pt x="2" y="48"/>
                  </a:lnTo>
                  <a:lnTo>
                    <a:pt x="1" y="44"/>
                  </a:lnTo>
                  <a:lnTo>
                    <a:pt x="1" y="38"/>
                  </a:lnTo>
                  <a:lnTo>
                    <a:pt x="0" y="31"/>
                  </a:lnTo>
                  <a:lnTo>
                    <a:pt x="0" y="22"/>
                  </a:lnTo>
                  <a:lnTo>
                    <a:pt x="0" y="14"/>
                  </a:lnTo>
                  <a:lnTo>
                    <a:pt x="1" y="7"/>
                  </a:lnTo>
                  <a:lnTo>
                    <a:pt x="3" y="0"/>
                  </a:lnTo>
                  <a:lnTo>
                    <a:pt x="1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8" name="Rectangle 140"/>
            <p:cNvSpPr>
              <a:spLocks noChangeArrowheads="1"/>
            </p:cNvSpPr>
            <p:nvPr/>
          </p:nvSpPr>
          <p:spPr bwMode="auto">
            <a:xfrm>
              <a:off x="4816" y="1183"/>
              <a:ext cx="3" cy="1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49" name="Freeform 141"/>
            <p:cNvSpPr>
              <a:spLocks/>
            </p:cNvSpPr>
            <p:nvPr/>
          </p:nvSpPr>
          <p:spPr bwMode="auto">
            <a:xfrm>
              <a:off x="4861" y="1181"/>
              <a:ext cx="51" cy="72"/>
            </a:xfrm>
            <a:custGeom>
              <a:avLst/>
              <a:gdLst>
                <a:gd name="T0" fmla="*/ 5 w 51"/>
                <a:gd name="T1" fmla="*/ 7 h 72"/>
                <a:gd name="T2" fmla="*/ 4 w 51"/>
                <a:gd name="T3" fmla="*/ 8 h 72"/>
                <a:gd name="T4" fmla="*/ 3 w 51"/>
                <a:gd name="T5" fmla="*/ 12 h 72"/>
                <a:gd name="T6" fmla="*/ 2 w 51"/>
                <a:gd name="T7" fmla="*/ 18 h 72"/>
                <a:gd name="T8" fmla="*/ 1 w 51"/>
                <a:gd name="T9" fmla="*/ 26 h 72"/>
                <a:gd name="T10" fmla="*/ 0 w 51"/>
                <a:gd name="T11" fmla="*/ 36 h 72"/>
                <a:gd name="T12" fmla="*/ 0 w 51"/>
                <a:gd name="T13" fmla="*/ 47 h 72"/>
                <a:gd name="T14" fmla="*/ 1 w 51"/>
                <a:gd name="T15" fmla="*/ 59 h 72"/>
                <a:gd name="T16" fmla="*/ 3 w 51"/>
                <a:gd name="T17" fmla="*/ 71 h 72"/>
                <a:gd name="T18" fmla="*/ 3 w 51"/>
                <a:gd name="T19" fmla="*/ 71 h 72"/>
                <a:gd name="T20" fmla="*/ 3 w 51"/>
                <a:gd name="T21" fmla="*/ 69 h 72"/>
                <a:gd name="T22" fmla="*/ 3 w 51"/>
                <a:gd name="T23" fmla="*/ 66 h 72"/>
                <a:gd name="T24" fmla="*/ 3 w 51"/>
                <a:gd name="T25" fmla="*/ 63 h 72"/>
                <a:gd name="T26" fmla="*/ 3 w 51"/>
                <a:gd name="T27" fmla="*/ 59 h 72"/>
                <a:gd name="T28" fmla="*/ 4 w 51"/>
                <a:gd name="T29" fmla="*/ 55 h 72"/>
                <a:gd name="T30" fmla="*/ 4 w 51"/>
                <a:gd name="T31" fmla="*/ 50 h 72"/>
                <a:gd name="T32" fmla="*/ 5 w 51"/>
                <a:gd name="T33" fmla="*/ 45 h 72"/>
                <a:gd name="T34" fmla="*/ 7 w 51"/>
                <a:gd name="T35" fmla="*/ 41 h 72"/>
                <a:gd name="T36" fmla="*/ 8 w 51"/>
                <a:gd name="T37" fmla="*/ 36 h 72"/>
                <a:gd name="T38" fmla="*/ 10 w 51"/>
                <a:gd name="T39" fmla="*/ 31 h 72"/>
                <a:gd name="T40" fmla="*/ 12 w 51"/>
                <a:gd name="T41" fmla="*/ 27 h 72"/>
                <a:gd name="T42" fmla="*/ 15 w 51"/>
                <a:gd name="T43" fmla="*/ 23 h 72"/>
                <a:gd name="T44" fmla="*/ 19 w 51"/>
                <a:gd name="T45" fmla="*/ 20 h 72"/>
                <a:gd name="T46" fmla="*/ 23 w 51"/>
                <a:gd name="T47" fmla="*/ 18 h 72"/>
                <a:gd name="T48" fmla="*/ 28 w 51"/>
                <a:gd name="T49" fmla="*/ 17 h 72"/>
                <a:gd name="T50" fmla="*/ 28 w 51"/>
                <a:gd name="T51" fmla="*/ 17 h 72"/>
                <a:gd name="T52" fmla="*/ 29 w 51"/>
                <a:gd name="T53" fmla="*/ 16 h 72"/>
                <a:gd name="T54" fmla="*/ 30 w 51"/>
                <a:gd name="T55" fmla="*/ 15 h 72"/>
                <a:gd name="T56" fmla="*/ 33 w 51"/>
                <a:gd name="T57" fmla="*/ 13 h 72"/>
                <a:gd name="T58" fmla="*/ 36 w 51"/>
                <a:gd name="T59" fmla="*/ 11 h 72"/>
                <a:gd name="T60" fmla="*/ 39 w 51"/>
                <a:gd name="T61" fmla="*/ 9 h 72"/>
                <a:gd name="T62" fmla="*/ 44 w 51"/>
                <a:gd name="T63" fmla="*/ 6 h 72"/>
                <a:gd name="T64" fmla="*/ 50 w 51"/>
                <a:gd name="T65" fmla="*/ 3 h 72"/>
                <a:gd name="T66" fmla="*/ 50 w 51"/>
                <a:gd name="T67" fmla="*/ 3 h 72"/>
                <a:gd name="T68" fmla="*/ 49 w 51"/>
                <a:gd name="T69" fmla="*/ 2 h 72"/>
                <a:gd name="T70" fmla="*/ 48 w 51"/>
                <a:gd name="T71" fmla="*/ 2 h 72"/>
                <a:gd name="T72" fmla="*/ 46 w 51"/>
                <a:gd name="T73" fmla="*/ 2 h 72"/>
                <a:gd name="T74" fmla="*/ 43 w 51"/>
                <a:gd name="T75" fmla="*/ 1 h 72"/>
                <a:gd name="T76" fmla="*/ 41 w 51"/>
                <a:gd name="T77" fmla="*/ 1 h 72"/>
                <a:gd name="T78" fmla="*/ 38 w 51"/>
                <a:gd name="T79" fmla="*/ 0 h 72"/>
                <a:gd name="T80" fmla="*/ 35 w 51"/>
                <a:gd name="T81" fmla="*/ 0 h 72"/>
                <a:gd name="T82" fmla="*/ 31 w 51"/>
                <a:gd name="T83" fmla="*/ 0 h 72"/>
                <a:gd name="T84" fmla="*/ 28 w 51"/>
                <a:gd name="T85" fmla="*/ 0 h 72"/>
                <a:gd name="T86" fmla="*/ 24 w 51"/>
                <a:gd name="T87" fmla="*/ 0 h 72"/>
                <a:gd name="T88" fmla="*/ 20 w 51"/>
                <a:gd name="T89" fmla="*/ 1 h 72"/>
                <a:gd name="T90" fmla="*/ 16 w 51"/>
                <a:gd name="T91" fmla="*/ 2 h 72"/>
                <a:gd name="T92" fmla="*/ 12 w 51"/>
                <a:gd name="T93" fmla="*/ 3 h 72"/>
                <a:gd name="T94" fmla="*/ 8 w 51"/>
                <a:gd name="T95" fmla="*/ 5 h 72"/>
                <a:gd name="T96" fmla="*/ 5 w 51"/>
                <a:gd name="T97" fmla="*/ 7 h 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72"/>
                <a:gd name="T149" fmla="*/ 51 w 51"/>
                <a:gd name="T150" fmla="*/ 72 h 7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72">
                  <a:moveTo>
                    <a:pt x="5" y="7"/>
                  </a:moveTo>
                  <a:lnTo>
                    <a:pt x="4" y="8"/>
                  </a:lnTo>
                  <a:lnTo>
                    <a:pt x="3" y="12"/>
                  </a:lnTo>
                  <a:lnTo>
                    <a:pt x="2" y="18"/>
                  </a:lnTo>
                  <a:lnTo>
                    <a:pt x="1" y="26"/>
                  </a:lnTo>
                  <a:lnTo>
                    <a:pt x="0" y="36"/>
                  </a:lnTo>
                  <a:lnTo>
                    <a:pt x="0" y="47"/>
                  </a:lnTo>
                  <a:lnTo>
                    <a:pt x="1" y="59"/>
                  </a:lnTo>
                  <a:lnTo>
                    <a:pt x="3" y="71"/>
                  </a:lnTo>
                  <a:lnTo>
                    <a:pt x="3" y="69"/>
                  </a:lnTo>
                  <a:lnTo>
                    <a:pt x="3" y="66"/>
                  </a:lnTo>
                  <a:lnTo>
                    <a:pt x="3" y="63"/>
                  </a:lnTo>
                  <a:lnTo>
                    <a:pt x="3" y="59"/>
                  </a:lnTo>
                  <a:lnTo>
                    <a:pt x="4" y="55"/>
                  </a:lnTo>
                  <a:lnTo>
                    <a:pt x="4" y="50"/>
                  </a:lnTo>
                  <a:lnTo>
                    <a:pt x="5" y="45"/>
                  </a:lnTo>
                  <a:lnTo>
                    <a:pt x="7" y="41"/>
                  </a:lnTo>
                  <a:lnTo>
                    <a:pt x="8" y="36"/>
                  </a:lnTo>
                  <a:lnTo>
                    <a:pt x="10" y="31"/>
                  </a:lnTo>
                  <a:lnTo>
                    <a:pt x="12" y="27"/>
                  </a:lnTo>
                  <a:lnTo>
                    <a:pt x="15" y="23"/>
                  </a:lnTo>
                  <a:lnTo>
                    <a:pt x="19" y="20"/>
                  </a:lnTo>
                  <a:lnTo>
                    <a:pt x="23" y="18"/>
                  </a:lnTo>
                  <a:lnTo>
                    <a:pt x="28" y="17"/>
                  </a:lnTo>
                  <a:lnTo>
                    <a:pt x="29" y="16"/>
                  </a:lnTo>
                  <a:lnTo>
                    <a:pt x="30" y="15"/>
                  </a:lnTo>
                  <a:lnTo>
                    <a:pt x="33" y="13"/>
                  </a:lnTo>
                  <a:lnTo>
                    <a:pt x="36" y="11"/>
                  </a:lnTo>
                  <a:lnTo>
                    <a:pt x="39" y="9"/>
                  </a:lnTo>
                  <a:lnTo>
                    <a:pt x="44" y="6"/>
                  </a:lnTo>
                  <a:lnTo>
                    <a:pt x="50" y="3"/>
                  </a:lnTo>
                  <a:lnTo>
                    <a:pt x="49" y="2"/>
                  </a:lnTo>
                  <a:lnTo>
                    <a:pt x="48" y="2"/>
                  </a:lnTo>
                  <a:lnTo>
                    <a:pt x="46" y="2"/>
                  </a:lnTo>
                  <a:lnTo>
                    <a:pt x="43" y="1"/>
                  </a:lnTo>
                  <a:lnTo>
                    <a:pt x="41" y="1"/>
                  </a:lnTo>
                  <a:lnTo>
                    <a:pt x="38" y="0"/>
                  </a:lnTo>
                  <a:lnTo>
                    <a:pt x="35" y="0"/>
                  </a:lnTo>
                  <a:lnTo>
                    <a:pt x="31" y="0"/>
                  </a:lnTo>
                  <a:lnTo>
                    <a:pt x="28" y="0"/>
                  </a:lnTo>
                  <a:lnTo>
                    <a:pt x="24" y="0"/>
                  </a:lnTo>
                  <a:lnTo>
                    <a:pt x="20" y="1"/>
                  </a:lnTo>
                  <a:lnTo>
                    <a:pt x="16" y="2"/>
                  </a:lnTo>
                  <a:lnTo>
                    <a:pt x="12" y="3"/>
                  </a:lnTo>
                  <a:lnTo>
                    <a:pt x="8" y="5"/>
                  </a:lnTo>
                  <a:lnTo>
                    <a:pt x="5" y="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0" name="Freeform 142"/>
            <p:cNvSpPr>
              <a:spLocks/>
            </p:cNvSpPr>
            <p:nvPr/>
          </p:nvSpPr>
          <p:spPr bwMode="auto">
            <a:xfrm>
              <a:off x="4792" y="1233"/>
              <a:ext cx="42" cy="15"/>
            </a:xfrm>
            <a:custGeom>
              <a:avLst/>
              <a:gdLst>
                <a:gd name="T0" fmla="*/ 0 w 42"/>
                <a:gd name="T1" fmla="*/ 9 h 15"/>
                <a:gd name="T2" fmla="*/ 0 w 42"/>
                <a:gd name="T3" fmla="*/ 9 h 15"/>
                <a:gd name="T4" fmla="*/ 0 w 42"/>
                <a:gd name="T5" fmla="*/ 8 h 15"/>
                <a:gd name="T6" fmla="*/ 1 w 42"/>
                <a:gd name="T7" fmla="*/ 7 h 15"/>
                <a:gd name="T8" fmla="*/ 1 w 42"/>
                <a:gd name="T9" fmla="*/ 6 h 15"/>
                <a:gd name="T10" fmla="*/ 2 w 42"/>
                <a:gd name="T11" fmla="*/ 5 h 15"/>
                <a:gd name="T12" fmla="*/ 4 w 42"/>
                <a:gd name="T13" fmla="*/ 4 h 15"/>
                <a:gd name="T14" fmla="*/ 5 w 42"/>
                <a:gd name="T15" fmla="*/ 3 h 15"/>
                <a:gd name="T16" fmla="*/ 7 w 42"/>
                <a:gd name="T17" fmla="*/ 2 h 15"/>
                <a:gd name="T18" fmla="*/ 10 w 42"/>
                <a:gd name="T19" fmla="*/ 1 h 15"/>
                <a:gd name="T20" fmla="*/ 12 w 42"/>
                <a:gd name="T21" fmla="*/ 0 h 15"/>
                <a:gd name="T22" fmla="*/ 16 w 42"/>
                <a:gd name="T23" fmla="*/ 0 h 15"/>
                <a:gd name="T24" fmla="*/ 20 w 42"/>
                <a:gd name="T25" fmla="*/ 0 h 15"/>
                <a:gd name="T26" fmla="*/ 24 w 42"/>
                <a:gd name="T27" fmla="*/ 0 h 15"/>
                <a:gd name="T28" fmla="*/ 29 w 42"/>
                <a:gd name="T29" fmla="*/ 1 h 15"/>
                <a:gd name="T30" fmla="*/ 35 w 42"/>
                <a:gd name="T31" fmla="*/ 3 h 15"/>
                <a:gd name="T32" fmla="*/ 41 w 42"/>
                <a:gd name="T33" fmla="*/ 5 h 15"/>
                <a:gd name="T34" fmla="*/ 40 w 42"/>
                <a:gd name="T35" fmla="*/ 8 h 15"/>
                <a:gd name="T36" fmla="*/ 40 w 42"/>
                <a:gd name="T37" fmla="*/ 8 h 15"/>
                <a:gd name="T38" fmla="*/ 39 w 42"/>
                <a:gd name="T39" fmla="*/ 7 h 15"/>
                <a:gd name="T40" fmla="*/ 37 w 42"/>
                <a:gd name="T41" fmla="*/ 7 h 15"/>
                <a:gd name="T42" fmla="*/ 35 w 42"/>
                <a:gd name="T43" fmla="*/ 6 h 15"/>
                <a:gd name="T44" fmla="*/ 33 w 42"/>
                <a:gd name="T45" fmla="*/ 5 h 15"/>
                <a:gd name="T46" fmla="*/ 30 w 42"/>
                <a:gd name="T47" fmla="*/ 5 h 15"/>
                <a:gd name="T48" fmla="*/ 27 w 42"/>
                <a:gd name="T49" fmla="*/ 4 h 15"/>
                <a:gd name="T50" fmla="*/ 24 w 42"/>
                <a:gd name="T51" fmla="*/ 4 h 15"/>
                <a:gd name="T52" fmla="*/ 20 w 42"/>
                <a:gd name="T53" fmla="*/ 4 h 15"/>
                <a:gd name="T54" fmla="*/ 17 w 42"/>
                <a:gd name="T55" fmla="*/ 4 h 15"/>
                <a:gd name="T56" fmla="*/ 14 w 42"/>
                <a:gd name="T57" fmla="*/ 4 h 15"/>
                <a:gd name="T58" fmla="*/ 10 w 42"/>
                <a:gd name="T59" fmla="*/ 5 h 15"/>
                <a:gd name="T60" fmla="*/ 7 w 42"/>
                <a:gd name="T61" fmla="*/ 6 h 15"/>
                <a:gd name="T62" fmla="*/ 4 w 42"/>
                <a:gd name="T63" fmla="*/ 8 h 15"/>
                <a:gd name="T64" fmla="*/ 2 w 42"/>
                <a:gd name="T65" fmla="*/ 11 h 15"/>
                <a:gd name="T66" fmla="*/ 0 w 42"/>
                <a:gd name="T67" fmla="*/ 14 h 15"/>
                <a:gd name="T68" fmla="*/ 0 w 42"/>
                <a:gd name="T69" fmla="*/ 9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
                <a:gd name="T106" fmla="*/ 0 h 15"/>
                <a:gd name="T107" fmla="*/ 42 w 42"/>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 h="15">
                  <a:moveTo>
                    <a:pt x="0" y="9"/>
                  </a:moveTo>
                  <a:lnTo>
                    <a:pt x="0" y="9"/>
                  </a:lnTo>
                  <a:lnTo>
                    <a:pt x="0" y="8"/>
                  </a:lnTo>
                  <a:lnTo>
                    <a:pt x="1" y="7"/>
                  </a:lnTo>
                  <a:lnTo>
                    <a:pt x="1" y="6"/>
                  </a:lnTo>
                  <a:lnTo>
                    <a:pt x="2" y="5"/>
                  </a:lnTo>
                  <a:lnTo>
                    <a:pt x="4" y="4"/>
                  </a:lnTo>
                  <a:lnTo>
                    <a:pt x="5" y="3"/>
                  </a:lnTo>
                  <a:lnTo>
                    <a:pt x="7" y="2"/>
                  </a:lnTo>
                  <a:lnTo>
                    <a:pt x="10" y="1"/>
                  </a:lnTo>
                  <a:lnTo>
                    <a:pt x="12" y="0"/>
                  </a:lnTo>
                  <a:lnTo>
                    <a:pt x="16" y="0"/>
                  </a:lnTo>
                  <a:lnTo>
                    <a:pt x="20" y="0"/>
                  </a:lnTo>
                  <a:lnTo>
                    <a:pt x="24" y="0"/>
                  </a:lnTo>
                  <a:lnTo>
                    <a:pt x="29" y="1"/>
                  </a:lnTo>
                  <a:lnTo>
                    <a:pt x="35" y="3"/>
                  </a:lnTo>
                  <a:lnTo>
                    <a:pt x="41" y="5"/>
                  </a:lnTo>
                  <a:lnTo>
                    <a:pt x="40" y="8"/>
                  </a:lnTo>
                  <a:lnTo>
                    <a:pt x="39" y="7"/>
                  </a:lnTo>
                  <a:lnTo>
                    <a:pt x="37" y="7"/>
                  </a:lnTo>
                  <a:lnTo>
                    <a:pt x="35" y="6"/>
                  </a:lnTo>
                  <a:lnTo>
                    <a:pt x="33" y="5"/>
                  </a:lnTo>
                  <a:lnTo>
                    <a:pt x="30" y="5"/>
                  </a:lnTo>
                  <a:lnTo>
                    <a:pt x="27" y="4"/>
                  </a:lnTo>
                  <a:lnTo>
                    <a:pt x="24" y="4"/>
                  </a:lnTo>
                  <a:lnTo>
                    <a:pt x="20" y="4"/>
                  </a:lnTo>
                  <a:lnTo>
                    <a:pt x="17" y="4"/>
                  </a:lnTo>
                  <a:lnTo>
                    <a:pt x="14" y="4"/>
                  </a:lnTo>
                  <a:lnTo>
                    <a:pt x="10" y="5"/>
                  </a:lnTo>
                  <a:lnTo>
                    <a:pt x="7" y="6"/>
                  </a:lnTo>
                  <a:lnTo>
                    <a:pt x="4" y="8"/>
                  </a:lnTo>
                  <a:lnTo>
                    <a:pt x="2" y="11"/>
                  </a:lnTo>
                  <a:lnTo>
                    <a:pt x="0" y="14"/>
                  </a:lnTo>
                  <a:lnTo>
                    <a:pt x="0"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1" name="Freeform 143"/>
            <p:cNvSpPr>
              <a:spLocks/>
            </p:cNvSpPr>
            <p:nvPr/>
          </p:nvSpPr>
          <p:spPr bwMode="auto">
            <a:xfrm>
              <a:off x="4792" y="1201"/>
              <a:ext cx="42" cy="15"/>
            </a:xfrm>
            <a:custGeom>
              <a:avLst/>
              <a:gdLst>
                <a:gd name="T0" fmla="*/ 0 w 42"/>
                <a:gd name="T1" fmla="*/ 9 h 15"/>
                <a:gd name="T2" fmla="*/ 0 w 42"/>
                <a:gd name="T3" fmla="*/ 9 h 15"/>
                <a:gd name="T4" fmla="*/ 0 w 42"/>
                <a:gd name="T5" fmla="*/ 8 h 15"/>
                <a:gd name="T6" fmla="*/ 1 w 42"/>
                <a:gd name="T7" fmla="*/ 7 h 15"/>
                <a:gd name="T8" fmla="*/ 1 w 42"/>
                <a:gd name="T9" fmla="*/ 6 h 15"/>
                <a:gd name="T10" fmla="*/ 2 w 42"/>
                <a:gd name="T11" fmla="*/ 5 h 15"/>
                <a:gd name="T12" fmla="*/ 4 w 42"/>
                <a:gd name="T13" fmla="*/ 4 h 15"/>
                <a:gd name="T14" fmla="*/ 5 w 42"/>
                <a:gd name="T15" fmla="*/ 3 h 15"/>
                <a:gd name="T16" fmla="*/ 7 w 42"/>
                <a:gd name="T17" fmla="*/ 2 h 15"/>
                <a:gd name="T18" fmla="*/ 10 w 42"/>
                <a:gd name="T19" fmla="*/ 1 h 15"/>
                <a:gd name="T20" fmla="*/ 12 w 42"/>
                <a:gd name="T21" fmla="*/ 0 h 15"/>
                <a:gd name="T22" fmla="*/ 16 w 42"/>
                <a:gd name="T23" fmla="*/ 0 h 15"/>
                <a:gd name="T24" fmla="*/ 20 w 42"/>
                <a:gd name="T25" fmla="*/ 0 h 15"/>
                <a:gd name="T26" fmla="*/ 24 w 42"/>
                <a:gd name="T27" fmla="*/ 0 h 15"/>
                <a:gd name="T28" fmla="*/ 29 w 42"/>
                <a:gd name="T29" fmla="*/ 1 h 15"/>
                <a:gd name="T30" fmla="*/ 35 w 42"/>
                <a:gd name="T31" fmla="*/ 3 h 15"/>
                <a:gd name="T32" fmla="*/ 41 w 42"/>
                <a:gd name="T33" fmla="*/ 5 h 15"/>
                <a:gd name="T34" fmla="*/ 40 w 42"/>
                <a:gd name="T35" fmla="*/ 8 h 15"/>
                <a:gd name="T36" fmla="*/ 40 w 42"/>
                <a:gd name="T37" fmla="*/ 8 h 15"/>
                <a:gd name="T38" fmla="*/ 39 w 42"/>
                <a:gd name="T39" fmla="*/ 7 h 15"/>
                <a:gd name="T40" fmla="*/ 37 w 42"/>
                <a:gd name="T41" fmla="*/ 7 h 15"/>
                <a:gd name="T42" fmla="*/ 35 w 42"/>
                <a:gd name="T43" fmla="*/ 6 h 15"/>
                <a:gd name="T44" fmla="*/ 33 w 42"/>
                <a:gd name="T45" fmla="*/ 6 h 15"/>
                <a:gd name="T46" fmla="*/ 30 w 42"/>
                <a:gd name="T47" fmla="*/ 5 h 15"/>
                <a:gd name="T48" fmla="*/ 27 w 42"/>
                <a:gd name="T49" fmla="*/ 4 h 15"/>
                <a:gd name="T50" fmla="*/ 24 w 42"/>
                <a:gd name="T51" fmla="*/ 4 h 15"/>
                <a:gd name="T52" fmla="*/ 20 w 42"/>
                <a:gd name="T53" fmla="*/ 4 h 15"/>
                <a:gd name="T54" fmla="*/ 17 w 42"/>
                <a:gd name="T55" fmla="*/ 4 h 15"/>
                <a:gd name="T56" fmla="*/ 14 w 42"/>
                <a:gd name="T57" fmla="*/ 4 h 15"/>
                <a:gd name="T58" fmla="*/ 10 w 42"/>
                <a:gd name="T59" fmla="*/ 5 h 15"/>
                <a:gd name="T60" fmla="*/ 7 w 42"/>
                <a:gd name="T61" fmla="*/ 6 h 15"/>
                <a:gd name="T62" fmla="*/ 4 w 42"/>
                <a:gd name="T63" fmla="*/ 8 h 15"/>
                <a:gd name="T64" fmla="*/ 2 w 42"/>
                <a:gd name="T65" fmla="*/ 11 h 15"/>
                <a:gd name="T66" fmla="*/ 0 w 42"/>
                <a:gd name="T67" fmla="*/ 14 h 15"/>
                <a:gd name="T68" fmla="*/ 0 w 42"/>
                <a:gd name="T69" fmla="*/ 9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
                <a:gd name="T106" fmla="*/ 0 h 15"/>
                <a:gd name="T107" fmla="*/ 42 w 42"/>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 h="15">
                  <a:moveTo>
                    <a:pt x="0" y="9"/>
                  </a:moveTo>
                  <a:lnTo>
                    <a:pt x="0" y="9"/>
                  </a:lnTo>
                  <a:lnTo>
                    <a:pt x="0" y="8"/>
                  </a:lnTo>
                  <a:lnTo>
                    <a:pt x="1" y="7"/>
                  </a:lnTo>
                  <a:lnTo>
                    <a:pt x="1" y="6"/>
                  </a:lnTo>
                  <a:lnTo>
                    <a:pt x="2" y="5"/>
                  </a:lnTo>
                  <a:lnTo>
                    <a:pt x="4" y="4"/>
                  </a:lnTo>
                  <a:lnTo>
                    <a:pt x="5" y="3"/>
                  </a:lnTo>
                  <a:lnTo>
                    <a:pt x="7" y="2"/>
                  </a:lnTo>
                  <a:lnTo>
                    <a:pt x="10" y="1"/>
                  </a:lnTo>
                  <a:lnTo>
                    <a:pt x="12" y="0"/>
                  </a:lnTo>
                  <a:lnTo>
                    <a:pt x="16" y="0"/>
                  </a:lnTo>
                  <a:lnTo>
                    <a:pt x="20" y="0"/>
                  </a:lnTo>
                  <a:lnTo>
                    <a:pt x="24" y="0"/>
                  </a:lnTo>
                  <a:lnTo>
                    <a:pt x="29" y="1"/>
                  </a:lnTo>
                  <a:lnTo>
                    <a:pt x="35" y="3"/>
                  </a:lnTo>
                  <a:lnTo>
                    <a:pt x="41" y="5"/>
                  </a:lnTo>
                  <a:lnTo>
                    <a:pt x="40" y="8"/>
                  </a:lnTo>
                  <a:lnTo>
                    <a:pt x="39" y="7"/>
                  </a:lnTo>
                  <a:lnTo>
                    <a:pt x="37" y="7"/>
                  </a:lnTo>
                  <a:lnTo>
                    <a:pt x="35" y="6"/>
                  </a:lnTo>
                  <a:lnTo>
                    <a:pt x="33" y="6"/>
                  </a:lnTo>
                  <a:lnTo>
                    <a:pt x="30" y="5"/>
                  </a:lnTo>
                  <a:lnTo>
                    <a:pt x="27" y="4"/>
                  </a:lnTo>
                  <a:lnTo>
                    <a:pt x="24" y="4"/>
                  </a:lnTo>
                  <a:lnTo>
                    <a:pt x="20" y="4"/>
                  </a:lnTo>
                  <a:lnTo>
                    <a:pt x="17" y="4"/>
                  </a:lnTo>
                  <a:lnTo>
                    <a:pt x="14" y="4"/>
                  </a:lnTo>
                  <a:lnTo>
                    <a:pt x="10" y="5"/>
                  </a:lnTo>
                  <a:lnTo>
                    <a:pt x="7" y="6"/>
                  </a:lnTo>
                  <a:lnTo>
                    <a:pt x="4" y="8"/>
                  </a:lnTo>
                  <a:lnTo>
                    <a:pt x="2" y="11"/>
                  </a:lnTo>
                  <a:lnTo>
                    <a:pt x="0" y="14"/>
                  </a:lnTo>
                  <a:lnTo>
                    <a:pt x="0"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2" name="Freeform 144"/>
            <p:cNvSpPr>
              <a:spLocks/>
            </p:cNvSpPr>
            <p:nvPr/>
          </p:nvSpPr>
          <p:spPr bwMode="auto">
            <a:xfrm>
              <a:off x="4830" y="1186"/>
              <a:ext cx="68" cy="149"/>
            </a:xfrm>
            <a:custGeom>
              <a:avLst/>
              <a:gdLst>
                <a:gd name="T0" fmla="*/ 0 w 68"/>
                <a:gd name="T1" fmla="*/ 0 h 149"/>
                <a:gd name="T2" fmla="*/ 0 w 68"/>
                <a:gd name="T3" fmla="*/ 143 h 149"/>
                <a:gd name="T4" fmla="*/ 20 w 68"/>
                <a:gd name="T5" fmla="*/ 148 h 149"/>
                <a:gd name="T6" fmla="*/ 19 w 68"/>
                <a:gd name="T7" fmla="*/ 129 h 149"/>
                <a:gd name="T8" fmla="*/ 67 w 68"/>
                <a:gd name="T9" fmla="*/ 137 h 149"/>
                <a:gd name="T10" fmla="*/ 66 w 68"/>
                <a:gd name="T11" fmla="*/ 130 h 149"/>
                <a:gd name="T12" fmla="*/ 33 w 68"/>
                <a:gd name="T13" fmla="*/ 125 h 149"/>
                <a:gd name="T14" fmla="*/ 32 w 68"/>
                <a:gd name="T15" fmla="*/ 108 h 149"/>
                <a:gd name="T16" fmla="*/ 10 w 68"/>
                <a:gd name="T17" fmla="*/ 108 h 149"/>
                <a:gd name="T18" fmla="*/ 9 w 68"/>
                <a:gd name="T19" fmla="*/ 106 h 149"/>
                <a:gd name="T20" fmla="*/ 8 w 68"/>
                <a:gd name="T21" fmla="*/ 100 h 149"/>
                <a:gd name="T22" fmla="*/ 6 w 68"/>
                <a:gd name="T23" fmla="*/ 90 h 149"/>
                <a:gd name="T24" fmla="*/ 4 w 68"/>
                <a:gd name="T25" fmla="*/ 77 h 149"/>
                <a:gd name="T26" fmla="*/ 2 w 68"/>
                <a:gd name="T27" fmla="*/ 62 h 149"/>
                <a:gd name="T28" fmla="*/ 1 w 68"/>
                <a:gd name="T29" fmla="*/ 45 h 149"/>
                <a:gd name="T30" fmla="*/ 3 w 68"/>
                <a:gd name="T31" fmla="*/ 26 h 149"/>
                <a:gd name="T32" fmla="*/ 6 w 68"/>
                <a:gd name="T33" fmla="*/ 5 h 149"/>
                <a:gd name="T34" fmla="*/ 0 w 68"/>
                <a:gd name="T35" fmla="*/ 0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
                <a:gd name="T55" fmla="*/ 0 h 149"/>
                <a:gd name="T56" fmla="*/ 68 w 68"/>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 h="149">
                  <a:moveTo>
                    <a:pt x="0" y="0"/>
                  </a:moveTo>
                  <a:lnTo>
                    <a:pt x="0" y="143"/>
                  </a:lnTo>
                  <a:lnTo>
                    <a:pt x="20" y="148"/>
                  </a:lnTo>
                  <a:lnTo>
                    <a:pt x="19" y="129"/>
                  </a:lnTo>
                  <a:lnTo>
                    <a:pt x="67" y="137"/>
                  </a:lnTo>
                  <a:lnTo>
                    <a:pt x="66" y="130"/>
                  </a:lnTo>
                  <a:lnTo>
                    <a:pt x="33" y="125"/>
                  </a:lnTo>
                  <a:lnTo>
                    <a:pt x="32" y="108"/>
                  </a:lnTo>
                  <a:lnTo>
                    <a:pt x="10" y="108"/>
                  </a:lnTo>
                  <a:lnTo>
                    <a:pt x="9" y="106"/>
                  </a:lnTo>
                  <a:lnTo>
                    <a:pt x="8" y="100"/>
                  </a:lnTo>
                  <a:lnTo>
                    <a:pt x="6" y="90"/>
                  </a:lnTo>
                  <a:lnTo>
                    <a:pt x="4" y="77"/>
                  </a:lnTo>
                  <a:lnTo>
                    <a:pt x="2" y="62"/>
                  </a:lnTo>
                  <a:lnTo>
                    <a:pt x="1" y="45"/>
                  </a:lnTo>
                  <a:lnTo>
                    <a:pt x="3" y="26"/>
                  </a:lnTo>
                  <a:lnTo>
                    <a:pt x="6" y="5"/>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3" name="Freeform 145"/>
            <p:cNvSpPr>
              <a:spLocks/>
            </p:cNvSpPr>
            <p:nvPr/>
          </p:nvSpPr>
          <p:spPr bwMode="auto">
            <a:xfrm>
              <a:off x="4863" y="1152"/>
              <a:ext cx="86" cy="21"/>
            </a:xfrm>
            <a:custGeom>
              <a:avLst/>
              <a:gdLst>
                <a:gd name="T0" fmla="*/ 0 w 86"/>
                <a:gd name="T1" fmla="*/ 20 h 21"/>
                <a:gd name="T2" fmla="*/ 1 w 86"/>
                <a:gd name="T3" fmla="*/ 20 h 21"/>
                <a:gd name="T4" fmla="*/ 2 w 86"/>
                <a:gd name="T5" fmla="*/ 19 h 21"/>
                <a:gd name="T6" fmla="*/ 4 w 86"/>
                <a:gd name="T7" fmla="*/ 18 h 21"/>
                <a:gd name="T8" fmla="*/ 7 w 86"/>
                <a:gd name="T9" fmla="*/ 17 h 21"/>
                <a:gd name="T10" fmla="*/ 11 w 86"/>
                <a:gd name="T11" fmla="*/ 16 h 21"/>
                <a:gd name="T12" fmla="*/ 15 w 86"/>
                <a:gd name="T13" fmla="*/ 14 h 21"/>
                <a:gd name="T14" fmla="*/ 20 w 86"/>
                <a:gd name="T15" fmla="*/ 13 h 21"/>
                <a:gd name="T16" fmla="*/ 26 w 86"/>
                <a:gd name="T17" fmla="*/ 12 h 21"/>
                <a:gd name="T18" fmla="*/ 32 w 86"/>
                <a:gd name="T19" fmla="*/ 10 h 21"/>
                <a:gd name="T20" fmla="*/ 38 w 86"/>
                <a:gd name="T21" fmla="*/ 10 h 21"/>
                <a:gd name="T22" fmla="*/ 45 w 86"/>
                <a:gd name="T23" fmla="*/ 9 h 21"/>
                <a:gd name="T24" fmla="*/ 52 w 86"/>
                <a:gd name="T25" fmla="*/ 9 h 21"/>
                <a:gd name="T26" fmla="*/ 59 w 86"/>
                <a:gd name="T27" fmla="*/ 9 h 21"/>
                <a:gd name="T28" fmla="*/ 67 w 86"/>
                <a:gd name="T29" fmla="*/ 10 h 21"/>
                <a:gd name="T30" fmla="*/ 75 w 86"/>
                <a:gd name="T31" fmla="*/ 11 h 21"/>
                <a:gd name="T32" fmla="*/ 83 w 86"/>
                <a:gd name="T33" fmla="*/ 13 h 21"/>
                <a:gd name="T34" fmla="*/ 85 w 86"/>
                <a:gd name="T35" fmla="*/ 0 h 21"/>
                <a:gd name="T36" fmla="*/ 84 w 86"/>
                <a:gd name="T37" fmla="*/ 0 h 21"/>
                <a:gd name="T38" fmla="*/ 83 w 86"/>
                <a:gd name="T39" fmla="*/ 0 h 21"/>
                <a:gd name="T40" fmla="*/ 80 w 86"/>
                <a:gd name="T41" fmla="*/ 0 h 21"/>
                <a:gd name="T42" fmla="*/ 76 w 86"/>
                <a:gd name="T43" fmla="*/ 0 h 21"/>
                <a:gd name="T44" fmla="*/ 71 w 86"/>
                <a:gd name="T45" fmla="*/ 0 h 21"/>
                <a:gd name="T46" fmla="*/ 66 w 86"/>
                <a:gd name="T47" fmla="*/ 0 h 21"/>
                <a:gd name="T48" fmla="*/ 60 w 86"/>
                <a:gd name="T49" fmla="*/ 1 h 21"/>
                <a:gd name="T50" fmla="*/ 54 w 86"/>
                <a:gd name="T51" fmla="*/ 1 h 21"/>
                <a:gd name="T52" fmla="*/ 47 w 86"/>
                <a:gd name="T53" fmla="*/ 2 h 21"/>
                <a:gd name="T54" fmla="*/ 40 w 86"/>
                <a:gd name="T55" fmla="*/ 3 h 21"/>
                <a:gd name="T56" fmla="*/ 33 w 86"/>
                <a:gd name="T57" fmla="*/ 4 h 21"/>
                <a:gd name="T58" fmla="*/ 26 w 86"/>
                <a:gd name="T59" fmla="*/ 5 h 21"/>
                <a:gd name="T60" fmla="*/ 19 w 86"/>
                <a:gd name="T61" fmla="*/ 6 h 21"/>
                <a:gd name="T62" fmla="*/ 12 w 86"/>
                <a:gd name="T63" fmla="*/ 8 h 21"/>
                <a:gd name="T64" fmla="*/ 6 w 86"/>
                <a:gd name="T65" fmla="*/ 9 h 21"/>
                <a:gd name="T66" fmla="*/ 0 w 86"/>
                <a:gd name="T67" fmla="*/ 11 h 21"/>
                <a:gd name="T68" fmla="*/ 0 w 86"/>
                <a:gd name="T69" fmla="*/ 20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21"/>
                <a:gd name="T107" fmla="*/ 86 w 8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21">
                  <a:moveTo>
                    <a:pt x="0" y="20"/>
                  </a:moveTo>
                  <a:lnTo>
                    <a:pt x="1" y="20"/>
                  </a:lnTo>
                  <a:lnTo>
                    <a:pt x="2" y="19"/>
                  </a:lnTo>
                  <a:lnTo>
                    <a:pt x="4" y="18"/>
                  </a:lnTo>
                  <a:lnTo>
                    <a:pt x="7" y="17"/>
                  </a:lnTo>
                  <a:lnTo>
                    <a:pt x="11" y="16"/>
                  </a:lnTo>
                  <a:lnTo>
                    <a:pt x="15" y="14"/>
                  </a:lnTo>
                  <a:lnTo>
                    <a:pt x="20" y="13"/>
                  </a:lnTo>
                  <a:lnTo>
                    <a:pt x="26" y="12"/>
                  </a:lnTo>
                  <a:lnTo>
                    <a:pt x="32" y="10"/>
                  </a:lnTo>
                  <a:lnTo>
                    <a:pt x="38" y="10"/>
                  </a:lnTo>
                  <a:lnTo>
                    <a:pt x="45" y="9"/>
                  </a:lnTo>
                  <a:lnTo>
                    <a:pt x="52" y="9"/>
                  </a:lnTo>
                  <a:lnTo>
                    <a:pt x="59" y="9"/>
                  </a:lnTo>
                  <a:lnTo>
                    <a:pt x="67" y="10"/>
                  </a:lnTo>
                  <a:lnTo>
                    <a:pt x="75" y="11"/>
                  </a:lnTo>
                  <a:lnTo>
                    <a:pt x="83" y="13"/>
                  </a:lnTo>
                  <a:lnTo>
                    <a:pt x="85" y="0"/>
                  </a:lnTo>
                  <a:lnTo>
                    <a:pt x="84" y="0"/>
                  </a:lnTo>
                  <a:lnTo>
                    <a:pt x="83" y="0"/>
                  </a:lnTo>
                  <a:lnTo>
                    <a:pt x="80" y="0"/>
                  </a:lnTo>
                  <a:lnTo>
                    <a:pt x="76" y="0"/>
                  </a:lnTo>
                  <a:lnTo>
                    <a:pt x="71" y="0"/>
                  </a:lnTo>
                  <a:lnTo>
                    <a:pt x="66" y="0"/>
                  </a:lnTo>
                  <a:lnTo>
                    <a:pt x="60" y="1"/>
                  </a:lnTo>
                  <a:lnTo>
                    <a:pt x="54" y="1"/>
                  </a:lnTo>
                  <a:lnTo>
                    <a:pt x="47" y="2"/>
                  </a:lnTo>
                  <a:lnTo>
                    <a:pt x="40" y="3"/>
                  </a:lnTo>
                  <a:lnTo>
                    <a:pt x="33" y="4"/>
                  </a:lnTo>
                  <a:lnTo>
                    <a:pt x="26" y="5"/>
                  </a:lnTo>
                  <a:lnTo>
                    <a:pt x="19" y="6"/>
                  </a:lnTo>
                  <a:lnTo>
                    <a:pt x="12" y="8"/>
                  </a:lnTo>
                  <a:lnTo>
                    <a:pt x="6" y="9"/>
                  </a:lnTo>
                  <a:lnTo>
                    <a:pt x="0" y="11"/>
                  </a:lnTo>
                  <a:lnTo>
                    <a:pt x="0" y="2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4" name="Freeform 146"/>
            <p:cNvSpPr>
              <a:spLocks/>
            </p:cNvSpPr>
            <p:nvPr/>
          </p:nvSpPr>
          <p:spPr bwMode="auto">
            <a:xfrm>
              <a:off x="4813" y="1337"/>
              <a:ext cx="144" cy="59"/>
            </a:xfrm>
            <a:custGeom>
              <a:avLst/>
              <a:gdLst>
                <a:gd name="T0" fmla="*/ 60 w 144"/>
                <a:gd name="T1" fmla="*/ 56 h 59"/>
                <a:gd name="T2" fmla="*/ 61 w 144"/>
                <a:gd name="T3" fmla="*/ 56 h 59"/>
                <a:gd name="T4" fmla="*/ 62 w 144"/>
                <a:gd name="T5" fmla="*/ 56 h 59"/>
                <a:gd name="T6" fmla="*/ 63 w 144"/>
                <a:gd name="T7" fmla="*/ 55 h 59"/>
                <a:gd name="T8" fmla="*/ 65 w 144"/>
                <a:gd name="T9" fmla="*/ 54 h 59"/>
                <a:gd name="T10" fmla="*/ 67 w 144"/>
                <a:gd name="T11" fmla="*/ 53 h 59"/>
                <a:gd name="T12" fmla="*/ 69 w 144"/>
                <a:gd name="T13" fmla="*/ 52 h 59"/>
                <a:gd name="T14" fmla="*/ 72 w 144"/>
                <a:gd name="T15" fmla="*/ 50 h 59"/>
                <a:gd name="T16" fmla="*/ 74 w 144"/>
                <a:gd name="T17" fmla="*/ 49 h 59"/>
                <a:gd name="T18" fmla="*/ 77 w 144"/>
                <a:gd name="T19" fmla="*/ 47 h 59"/>
                <a:gd name="T20" fmla="*/ 80 w 144"/>
                <a:gd name="T21" fmla="*/ 45 h 59"/>
                <a:gd name="T22" fmla="*/ 83 w 144"/>
                <a:gd name="T23" fmla="*/ 43 h 59"/>
                <a:gd name="T24" fmla="*/ 85 w 144"/>
                <a:gd name="T25" fmla="*/ 40 h 59"/>
                <a:gd name="T26" fmla="*/ 88 w 144"/>
                <a:gd name="T27" fmla="*/ 38 h 59"/>
                <a:gd name="T28" fmla="*/ 90 w 144"/>
                <a:gd name="T29" fmla="*/ 36 h 59"/>
                <a:gd name="T30" fmla="*/ 92 w 144"/>
                <a:gd name="T31" fmla="*/ 33 h 59"/>
                <a:gd name="T32" fmla="*/ 93 w 144"/>
                <a:gd name="T33" fmla="*/ 31 h 59"/>
                <a:gd name="T34" fmla="*/ 0 w 144"/>
                <a:gd name="T35" fmla="*/ 3 h 59"/>
                <a:gd name="T36" fmla="*/ 7 w 144"/>
                <a:gd name="T37" fmla="*/ 0 h 59"/>
                <a:gd name="T38" fmla="*/ 143 w 144"/>
                <a:gd name="T39" fmla="*/ 41 h 59"/>
                <a:gd name="T40" fmla="*/ 137 w 144"/>
                <a:gd name="T41" fmla="*/ 45 h 59"/>
                <a:gd name="T42" fmla="*/ 98 w 144"/>
                <a:gd name="T43" fmla="*/ 32 h 59"/>
                <a:gd name="T44" fmla="*/ 98 w 144"/>
                <a:gd name="T45" fmla="*/ 33 h 59"/>
                <a:gd name="T46" fmla="*/ 98 w 144"/>
                <a:gd name="T47" fmla="*/ 33 h 59"/>
                <a:gd name="T48" fmla="*/ 97 w 144"/>
                <a:gd name="T49" fmla="*/ 34 h 59"/>
                <a:gd name="T50" fmla="*/ 96 w 144"/>
                <a:gd name="T51" fmla="*/ 35 h 59"/>
                <a:gd name="T52" fmla="*/ 95 w 144"/>
                <a:gd name="T53" fmla="*/ 36 h 59"/>
                <a:gd name="T54" fmla="*/ 94 w 144"/>
                <a:gd name="T55" fmla="*/ 38 h 59"/>
                <a:gd name="T56" fmla="*/ 92 w 144"/>
                <a:gd name="T57" fmla="*/ 39 h 59"/>
                <a:gd name="T58" fmla="*/ 90 w 144"/>
                <a:gd name="T59" fmla="*/ 41 h 59"/>
                <a:gd name="T60" fmla="*/ 88 w 144"/>
                <a:gd name="T61" fmla="*/ 43 h 59"/>
                <a:gd name="T62" fmla="*/ 86 w 144"/>
                <a:gd name="T63" fmla="*/ 45 h 59"/>
                <a:gd name="T64" fmla="*/ 83 w 144"/>
                <a:gd name="T65" fmla="*/ 47 h 59"/>
                <a:gd name="T66" fmla="*/ 79 w 144"/>
                <a:gd name="T67" fmla="*/ 49 h 59"/>
                <a:gd name="T68" fmla="*/ 76 w 144"/>
                <a:gd name="T69" fmla="*/ 52 h 59"/>
                <a:gd name="T70" fmla="*/ 72 w 144"/>
                <a:gd name="T71" fmla="*/ 54 h 59"/>
                <a:gd name="T72" fmla="*/ 68 w 144"/>
                <a:gd name="T73" fmla="*/ 56 h 59"/>
                <a:gd name="T74" fmla="*/ 63 w 144"/>
                <a:gd name="T75" fmla="*/ 58 h 59"/>
                <a:gd name="T76" fmla="*/ 60 w 144"/>
                <a:gd name="T77" fmla="*/ 56 h 5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4"/>
                <a:gd name="T118" fmla="*/ 0 h 59"/>
                <a:gd name="T119" fmla="*/ 144 w 144"/>
                <a:gd name="T120" fmla="*/ 59 h 5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4" h="59">
                  <a:moveTo>
                    <a:pt x="60" y="56"/>
                  </a:moveTo>
                  <a:lnTo>
                    <a:pt x="61" y="56"/>
                  </a:lnTo>
                  <a:lnTo>
                    <a:pt x="62" y="56"/>
                  </a:lnTo>
                  <a:lnTo>
                    <a:pt x="63" y="55"/>
                  </a:lnTo>
                  <a:lnTo>
                    <a:pt x="65" y="54"/>
                  </a:lnTo>
                  <a:lnTo>
                    <a:pt x="67" y="53"/>
                  </a:lnTo>
                  <a:lnTo>
                    <a:pt x="69" y="52"/>
                  </a:lnTo>
                  <a:lnTo>
                    <a:pt x="72" y="50"/>
                  </a:lnTo>
                  <a:lnTo>
                    <a:pt x="74" y="49"/>
                  </a:lnTo>
                  <a:lnTo>
                    <a:pt x="77" y="47"/>
                  </a:lnTo>
                  <a:lnTo>
                    <a:pt x="80" y="45"/>
                  </a:lnTo>
                  <a:lnTo>
                    <a:pt x="83" y="43"/>
                  </a:lnTo>
                  <a:lnTo>
                    <a:pt x="85" y="40"/>
                  </a:lnTo>
                  <a:lnTo>
                    <a:pt x="88" y="38"/>
                  </a:lnTo>
                  <a:lnTo>
                    <a:pt x="90" y="36"/>
                  </a:lnTo>
                  <a:lnTo>
                    <a:pt x="92" y="33"/>
                  </a:lnTo>
                  <a:lnTo>
                    <a:pt x="93" y="31"/>
                  </a:lnTo>
                  <a:lnTo>
                    <a:pt x="0" y="3"/>
                  </a:lnTo>
                  <a:lnTo>
                    <a:pt x="7" y="0"/>
                  </a:lnTo>
                  <a:lnTo>
                    <a:pt x="143" y="41"/>
                  </a:lnTo>
                  <a:lnTo>
                    <a:pt x="137" y="45"/>
                  </a:lnTo>
                  <a:lnTo>
                    <a:pt x="98" y="32"/>
                  </a:lnTo>
                  <a:lnTo>
                    <a:pt x="98" y="33"/>
                  </a:lnTo>
                  <a:lnTo>
                    <a:pt x="97" y="34"/>
                  </a:lnTo>
                  <a:lnTo>
                    <a:pt x="96" y="35"/>
                  </a:lnTo>
                  <a:lnTo>
                    <a:pt x="95" y="36"/>
                  </a:lnTo>
                  <a:lnTo>
                    <a:pt x="94" y="38"/>
                  </a:lnTo>
                  <a:lnTo>
                    <a:pt x="92" y="39"/>
                  </a:lnTo>
                  <a:lnTo>
                    <a:pt x="90" y="41"/>
                  </a:lnTo>
                  <a:lnTo>
                    <a:pt x="88" y="43"/>
                  </a:lnTo>
                  <a:lnTo>
                    <a:pt x="86" y="45"/>
                  </a:lnTo>
                  <a:lnTo>
                    <a:pt x="83" y="47"/>
                  </a:lnTo>
                  <a:lnTo>
                    <a:pt x="79" y="49"/>
                  </a:lnTo>
                  <a:lnTo>
                    <a:pt x="76" y="52"/>
                  </a:lnTo>
                  <a:lnTo>
                    <a:pt x="72" y="54"/>
                  </a:lnTo>
                  <a:lnTo>
                    <a:pt x="68" y="56"/>
                  </a:lnTo>
                  <a:lnTo>
                    <a:pt x="63" y="58"/>
                  </a:lnTo>
                  <a:lnTo>
                    <a:pt x="60" y="5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5" name="Freeform 147"/>
            <p:cNvSpPr>
              <a:spLocks/>
            </p:cNvSpPr>
            <p:nvPr/>
          </p:nvSpPr>
          <p:spPr bwMode="auto">
            <a:xfrm>
              <a:off x="4784" y="1352"/>
              <a:ext cx="147" cy="53"/>
            </a:xfrm>
            <a:custGeom>
              <a:avLst/>
              <a:gdLst>
                <a:gd name="T0" fmla="*/ 0 w 147"/>
                <a:gd name="T1" fmla="*/ 0 h 53"/>
                <a:gd name="T2" fmla="*/ 143 w 147"/>
                <a:gd name="T3" fmla="*/ 52 h 53"/>
                <a:gd name="T4" fmla="*/ 146 w 147"/>
                <a:gd name="T5" fmla="*/ 52 h 53"/>
                <a:gd name="T6" fmla="*/ 4 w 147"/>
                <a:gd name="T7" fmla="*/ 0 h 53"/>
                <a:gd name="T8" fmla="*/ 0 w 147"/>
                <a:gd name="T9" fmla="*/ 0 h 53"/>
                <a:gd name="T10" fmla="*/ 0 60000 65536"/>
                <a:gd name="T11" fmla="*/ 0 60000 65536"/>
                <a:gd name="T12" fmla="*/ 0 60000 65536"/>
                <a:gd name="T13" fmla="*/ 0 60000 65536"/>
                <a:gd name="T14" fmla="*/ 0 60000 65536"/>
                <a:gd name="T15" fmla="*/ 0 w 147"/>
                <a:gd name="T16" fmla="*/ 0 h 53"/>
                <a:gd name="T17" fmla="*/ 147 w 147"/>
                <a:gd name="T18" fmla="*/ 53 h 53"/>
              </a:gdLst>
              <a:ahLst/>
              <a:cxnLst>
                <a:cxn ang="T10">
                  <a:pos x="T0" y="T1"/>
                </a:cxn>
                <a:cxn ang="T11">
                  <a:pos x="T2" y="T3"/>
                </a:cxn>
                <a:cxn ang="T12">
                  <a:pos x="T4" y="T5"/>
                </a:cxn>
                <a:cxn ang="T13">
                  <a:pos x="T6" y="T7"/>
                </a:cxn>
                <a:cxn ang="T14">
                  <a:pos x="T8" y="T9"/>
                </a:cxn>
              </a:cxnLst>
              <a:rect l="T15" t="T16" r="T17" b="T18"/>
              <a:pathLst>
                <a:path w="147" h="53">
                  <a:moveTo>
                    <a:pt x="0" y="0"/>
                  </a:moveTo>
                  <a:lnTo>
                    <a:pt x="143" y="52"/>
                  </a:lnTo>
                  <a:lnTo>
                    <a:pt x="146" y="52"/>
                  </a:lnTo>
                  <a:lnTo>
                    <a:pt x="4"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6" name="Freeform 148"/>
            <p:cNvSpPr>
              <a:spLocks/>
            </p:cNvSpPr>
            <p:nvPr/>
          </p:nvSpPr>
          <p:spPr bwMode="auto">
            <a:xfrm>
              <a:off x="4808" y="1345"/>
              <a:ext cx="146" cy="47"/>
            </a:xfrm>
            <a:custGeom>
              <a:avLst/>
              <a:gdLst>
                <a:gd name="T0" fmla="*/ 0 w 146"/>
                <a:gd name="T1" fmla="*/ 0 h 47"/>
                <a:gd name="T2" fmla="*/ 142 w 146"/>
                <a:gd name="T3" fmla="*/ 46 h 47"/>
                <a:gd name="T4" fmla="*/ 145 w 146"/>
                <a:gd name="T5" fmla="*/ 46 h 47"/>
                <a:gd name="T6" fmla="*/ 4 w 146"/>
                <a:gd name="T7" fmla="*/ 0 h 47"/>
                <a:gd name="T8" fmla="*/ 0 w 146"/>
                <a:gd name="T9" fmla="*/ 0 h 47"/>
                <a:gd name="T10" fmla="*/ 0 60000 65536"/>
                <a:gd name="T11" fmla="*/ 0 60000 65536"/>
                <a:gd name="T12" fmla="*/ 0 60000 65536"/>
                <a:gd name="T13" fmla="*/ 0 60000 65536"/>
                <a:gd name="T14" fmla="*/ 0 60000 65536"/>
                <a:gd name="T15" fmla="*/ 0 w 146"/>
                <a:gd name="T16" fmla="*/ 0 h 47"/>
                <a:gd name="T17" fmla="*/ 146 w 146"/>
                <a:gd name="T18" fmla="*/ 47 h 47"/>
              </a:gdLst>
              <a:ahLst/>
              <a:cxnLst>
                <a:cxn ang="T10">
                  <a:pos x="T0" y="T1"/>
                </a:cxn>
                <a:cxn ang="T11">
                  <a:pos x="T2" y="T3"/>
                </a:cxn>
                <a:cxn ang="T12">
                  <a:pos x="T4" y="T5"/>
                </a:cxn>
                <a:cxn ang="T13">
                  <a:pos x="T6" y="T7"/>
                </a:cxn>
                <a:cxn ang="T14">
                  <a:pos x="T8" y="T9"/>
                </a:cxn>
              </a:cxnLst>
              <a:rect l="T15" t="T16" r="T17" b="T18"/>
              <a:pathLst>
                <a:path w="146" h="47">
                  <a:moveTo>
                    <a:pt x="0" y="0"/>
                  </a:moveTo>
                  <a:lnTo>
                    <a:pt x="142" y="46"/>
                  </a:lnTo>
                  <a:lnTo>
                    <a:pt x="145" y="46"/>
                  </a:lnTo>
                  <a:lnTo>
                    <a:pt x="4"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57" name="Freeform 149"/>
            <p:cNvSpPr>
              <a:spLocks/>
            </p:cNvSpPr>
            <p:nvPr/>
          </p:nvSpPr>
          <p:spPr bwMode="auto">
            <a:xfrm>
              <a:off x="4796" y="1348"/>
              <a:ext cx="147" cy="51"/>
            </a:xfrm>
            <a:custGeom>
              <a:avLst/>
              <a:gdLst>
                <a:gd name="T0" fmla="*/ 0 w 147"/>
                <a:gd name="T1" fmla="*/ 0 h 51"/>
                <a:gd name="T2" fmla="*/ 143 w 147"/>
                <a:gd name="T3" fmla="*/ 50 h 51"/>
                <a:gd name="T4" fmla="*/ 146 w 147"/>
                <a:gd name="T5" fmla="*/ 49 h 51"/>
                <a:gd name="T6" fmla="*/ 4 w 147"/>
                <a:gd name="T7" fmla="*/ 0 h 51"/>
                <a:gd name="T8" fmla="*/ 0 w 147"/>
                <a:gd name="T9" fmla="*/ 0 h 51"/>
                <a:gd name="T10" fmla="*/ 0 60000 65536"/>
                <a:gd name="T11" fmla="*/ 0 60000 65536"/>
                <a:gd name="T12" fmla="*/ 0 60000 65536"/>
                <a:gd name="T13" fmla="*/ 0 60000 65536"/>
                <a:gd name="T14" fmla="*/ 0 60000 65536"/>
                <a:gd name="T15" fmla="*/ 0 w 147"/>
                <a:gd name="T16" fmla="*/ 0 h 51"/>
                <a:gd name="T17" fmla="*/ 147 w 147"/>
                <a:gd name="T18" fmla="*/ 51 h 51"/>
              </a:gdLst>
              <a:ahLst/>
              <a:cxnLst>
                <a:cxn ang="T10">
                  <a:pos x="T0" y="T1"/>
                </a:cxn>
                <a:cxn ang="T11">
                  <a:pos x="T2" y="T3"/>
                </a:cxn>
                <a:cxn ang="T12">
                  <a:pos x="T4" y="T5"/>
                </a:cxn>
                <a:cxn ang="T13">
                  <a:pos x="T6" y="T7"/>
                </a:cxn>
                <a:cxn ang="T14">
                  <a:pos x="T8" y="T9"/>
                </a:cxn>
              </a:cxnLst>
              <a:rect l="T15" t="T16" r="T17" b="T18"/>
              <a:pathLst>
                <a:path w="147" h="51">
                  <a:moveTo>
                    <a:pt x="0" y="0"/>
                  </a:moveTo>
                  <a:lnTo>
                    <a:pt x="143" y="50"/>
                  </a:lnTo>
                  <a:lnTo>
                    <a:pt x="146" y="49"/>
                  </a:lnTo>
                  <a:lnTo>
                    <a:pt x="4"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58" name="Group 157"/>
          <p:cNvGrpSpPr>
            <a:grpSpLocks/>
          </p:cNvGrpSpPr>
          <p:nvPr/>
        </p:nvGrpSpPr>
        <p:grpSpPr bwMode="auto">
          <a:xfrm>
            <a:off x="9294813" y="1747838"/>
            <a:ext cx="282575" cy="468312"/>
            <a:chOff x="4827" y="1059"/>
            <a:chExt cx="178" cy="295"/>
          </a:xfrm>
        </p:grpSpPr>
        <p:sp>
          <p:nvSpPr>
            <p:cNvPr id="159" name="Rectangle 151"/>
            <p:cNvSpPr>
              <a:spLocks noChangeArrowheads="1"/>
            </p:cNvSpPr>
            <p:nvPr/>
          </p:nvSpPr>
          <p:spPr bwMode="auto">
            <a:xfrm>
              <a:off x="4839" y="1069"/>
              <a:ext cx="166" cy="285"/>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60" name="Rectangle 152"/>
            <p:cNvSpPr>
              <a:spLocks noChangeArrowheads="1"/>
            </p:cNvSpPr>
            <p:nvPr/>
          </p:nvSpPr>
          <p:spPr bwMode="auto">
            <a:xfrm>
              <a:off x="4829" y="1059"/>
              <a:ext cx="166" cy="285"/>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61" name="Line 153"/>
            <p:cNvSpPr>
              <a:spLocks noChangeShapeType="1"/>
            </p:cNvSpPr>
            <p:nvPr/>
          </p:nvSpPr>
          <p:spPr bwMode="auto">
            <a:xfrm>
              <a:off x="4828" y="1118"/>
              <a:ext cx="168"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2" name="Line 154"/>
            <p:cNvSpPr>
              <a:spLocks noChangeShapeType="1"/>
            </p:cNvSpPr>
            <p:nvPr/>
          </p:nvSpPr>
          <p:spPr bwMode="auto">
            <a:xfrm>
              <a:off x="4830" y="1181"/>
              <a:ext cx="171"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 name="Line 155"/>
            <p:cNvSpPr>
              <a:spLocks noChangeShapeType="1"/>
            </p:cNvSpPr>
            <p:nvPr/>
          </p:nvSpPr>
          <p:spPr bwMode="auto">
            <a:xfrm>
              <a:off x="4827" y="1239"/>
              <a:ext cx="171"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4" name="Line 156"/>
            <p:cNvSpPr>
              <a:spLocks noChangeShapeType="1"/>
            </p:cNvSpPr>
            <p:nvPr/>
          </p:nvSpPr>
          <p:spPr bwMode="auto">
            <a:xfrm>
              <a:off x="4827" y="1292"/>
              <a:ext cx="16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65" name="Group 197"/>
          <p:cNvGrpSpPr>
            <a:grpSpLocks/>
          </p:cNvGrpSpPr>
          <p:nvPr/>
        </p:nvGrpSpPr>
        <p:grpSpPr bwMode="auto">
          <a:xfrm>
            <a:off x="8882063" y="2928938"/>
            <a:ext cx="430212" cy="471487"/>
            <a:chOff x="4567" y="1803"/>
            <a:chExt cx="271" cy="297"/>
          </a:xfrm>
        </p:grpSpPr>
        <p:sp>
          <p:nvSpPr>
            <p:cNvPr id="166" name="Freeform 158"/>
            <p:cNvSpPr>
              <a:spLocks/>
            </p:cNvSpPr>
            <p:nvPr/>
          </p:nvSpPr>
          <p:spPr bwMode="auto">
            <a:xfrm>
              <a:off x="4567" y="1826"/>
              <a:ext cx="271" cy="274"/>
            </a:xfrm>
            <a:custGeom>
              <a:avLst/>
              <a:gdLst>
                <a:gd name="T0" fmla="*/ 76 w 271"/>
                <a:gd name="T1" fmla="*/ 19 h 274"/>
                <a:gd name="T2" fmla="*/ 77 w 271"/>
                <a:gd name="T3" fmla="*/ 19 h 274"/>
                <a:gd name="T4" fmla="*/ 78 w 271"/>
                <a:gd name="T5" fmla="*/ 19 h 274"/>
                <a:gd name="T6" fmla="*/ 81 w 271"/>
                <a:gd name="T7" fmla="*/ 17 h 274"/>
                <a:gd name="T8" fmla="*/ 85 w 271"/>
                <a:gd name="T9" fmla="*/ 16 h 274"/>
                <a:gd name="T10" fmla="*/ 90 w 271"/>
                <a:gd name="T11" fmla="*/ 14 h 274"/>
                <a:gd name="T12" fmla="*/ 96 w 271"/>
                <a:gd name="T13" fmla="*/ 13 h 274"/>
                <a:gd name="T14" fmla="*/ 103 w 271"/>
                <a:gd name="T15" fmla="*/ 11 h 274"/>
                <a:gd name="T16" fmla="*/ 111 w 271"/>
                <a:gd name="T17" fmla="*/ 9 h 274"/>
                <a:gd name="T18" fmla="*/ 121 w 271"/>
                <a:gd name="T19" fmla="*/ 7 h 274"/>
                <a:gd name="T20" fmla="*/ 131 w 271"/>
                <a:gd name="T21" fmla="*/ 5 h 274"/>
                <a:gd name="T22" fmla="*/ 143 w 271"/>
                <a:gd name="T23" fmla="*/ 4 h 274"/>
                <a:gd name="T24" fmla="*/ 156 w 271"/>
                <a:gd name="T25" fmla="*/ 2 h 274"/>
                <a:gd name="T26" fmla="*/ 170 w 271"/>
                <a:gd name="T27" fmla="*/ 1 h 274"/>
                <a:gd name="T28" fmla="*/ 185 w 271"/>
                <a:gd name="T29" fmla="*/ 0 h 274"/>
                <a:gd name="T30" fmla="*/ 201 w 271"/>
                <a:gd name="T31" fmla="*/ 0 h 274"/>
                <a:gd name="T32" fmla="*/ 218 w 271"/>
                <a:gd name="T33" fmla="*/ 0 h 274"/>
                <a:gd name="T34" fmla="*/ 226 w 271"/>
                <a:gd name="T35" fmla="*/ 38 h 274"/>
                <a:gd name="T36" fmla="*/ 229 w 271"/>
                <a:gd name="T37" fmla="*/ 39 h 274"/>
                <a:gd name="T38" fmla="*/ 235 w 271"/>
                <a:gd name="T39" fmla="*/ 44 h 274"/>
                <a:gd name="T40" fmla="*/ 241 w 271"/>
                <a:gd name="T41" fmla="*/ 53 h 274"/>
                <a:gd name="T42" fmla="*/ 245 w 271"/>
                <a:gd name="T43" fmla="*/ 66 h 274"/>
                <a:gd name="T44" fmla="*/ 261 w 271"/>
                <a:gd name="T45" fmla="*/ 153 h 274"/>
                <a:gd name="T46" fmla="*/ 267 w 271"/>
                <a:gd name="T47" fmla="*/ 189 h 274"/>
                <a:gd name="T48" fmla="*/ 268 w 271"/>
                <a:gd name="T49" fmla="*/ 191 h 274"/>
                <a:gd name="T50" fmla="*/ 270 w 271"/>
                <a:gd name="T51" fmla="*/ 198 h 274"/>
                <a:gd name="T52" fmla="*/ 270 w 271"/>
                <a:gd name="T53" fmla="*/ 209 h 274"/>
                <a:gd name="T54" fmla="*/ 266 w 271"/>
                <a:gd name="T55" fmla="*/ 222 h 274"/>
                <a:gd name="T56" fmla="*/ 0 w 271"/>
                <a:gd name="T57" fmla="*/ 214 h 274"/>
                <a:gd name="T58" fmla="*/ 27 w 271"/>
                <a:gd name="T59" fmla="*/ 197 h 274"/>
                <a:gd name="T60" fmla="*/ 27 w 271"/>
                <a:gd name="T61" fmla="*/ 37 h 274"/>
                <a:gd name="T62" fmla="*/ 28 w 271"/>
                <a:gd name="T63" fmla="*/ 36 h 274"/>
                <a:gd name="T64" fmla="*/ 31 w 271"/>
                <a:gd name="T65" fmla="*/ 34 h 274"/>
                <a:gd name="T66" fmla="*/ 35 w 271"/>
                <a:gd name="T67" fmla="*/ 32 h 274"/>
                <a:gd name="T68" fmla="*/ 40 w 271"/>
                <a:gd name="T69" fmla="*/ 30 h 274"/>
                <a:gd name="T70" fmla="*/ 46 w 271"/>
                <a:gd name="T71" fmla="*/ 29 h 274"/>
                <a:gd name="T72" fmla="*/ 53 w 271"/>
                <a:gd name="T73" fmla="*/ 29 h 274"/>
                <a:gd name="T74" fmla="*/ 62 w 271"/>
                <a:gd name="T75" fmla="*/ 31 h 274"/>
                <a:gd name="T76" fmla="*/ 73 w 271"/>
                <a:gd name="T77" fmla="*/ 36 h 2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1"/>
                <a:gd name="T118" fmla="*/ 0 h 274"/>
                <a:gd name="T119" fmla="*/ 271 w 271"/>
                <a:gd name="T120" fmla="*/ 274 h 2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1" h="274">
                  <a:moveTo>
                    <a:pt x="73" y="36"/>
                  </a:moveTo>
                  <a:lnTo>
                    <a:pt x="76" y="19"/>
                  </a:lnTo>
                  <a:lnTo>
                    <a:pt x="77" y="19"/>
                  </a:lnTo>
                  <a:lnTo>
                    <a:pt x="78" y="19"/>
                  </a:lnTo>
                  <a:lnTo>
                    <a:pt x="80" y="18"/>
                  </a:lnTo>
                  <a:lnTo>
                    <a:pt x="81" y="17"/>
                  </a:lnTo>
                  <a:lnTo>
                    <a:pt x="83" y="17"/>
                  </a:lnTo>
                  <a:lnTo>
                    <a:pt x="85" y="16"/>
                  </a:lnTo>
                  <a:lnTo>
                    <a:pt x="87" y="15"/>
                  </a:lnTo>
                  <a:lnTo>
                    <a:pt x="90" y="14"/>
                  </a:lnTo>
                  <a:lnTo>
                    <a:pt x="93" y="14"/>
                  </a:lnTo>
                  <a:lnTo>
                    <a:pt x="96" y="13"/>
                  </a:lnTo>
                  <a:lnTo>
                    <a:pt x="99" y="12"/>
                  </a:lnTo>
                  <a:lnTo>
                    <a:pt x="103" y="11"/>
                  </a:lnTo>
                  <a:lnTo>
                    <a:pt x="107" y="10"/>
                  </a:lnTo>
                  <a:lnTo>
                    <a:pt x="111" y="9"/>
                  </a:lnTo>
                  <a:lnTo>
                    <a:pt x="116" y="8"/>
                  </a:lnTo>
                  <a:lnTo>
                    <a:pt x="121" y="7"/>
                  </a:lnTo>
                  <a:lnTo>
                    <a:pt x="126" y="6"/>
                  </a:lnTo>
                  <a:lnTo>
                    <a:pt x="131" y="5"/>
                  </a:lnTo>
                  <a:lnTo>
                    <a:pt x="137" y="4"/>
                  </a:lnTo>
                  <a:lnTo>
                    <a:pt x="143" y="4"/>
                  </a:lnTo>
                  <a:lnTo>
                    <a:pt x="149" y="3"/>
                  </a:lnTo>
                  <a:lnTo>
                    <a:pt x="156" y="2"/>
                  </a:lnTo>
                  <a:lnTo>
                    <a:pt x="163" y="2"/>
                  </a:lnTo>
                  <a:lnTo>
                    <a:pt x="170" y="1"/>
                  </a:lnTo>
                  <a:lnTo>
                    <a:pt x="177" y="0"/>
                  </a:lnTo>
                  <a:lnTo>
                    <a:pt x="185" y="0"/>
                  </a:lnTo>
                  <a:lnTo>
                    <a:pt x="193" y="0"/>
                  </a:lnTo>
                  <a:lnTo>
                    <a:pt x="201" y="0"/>
                  </a:lnTo>
                  <a:lnTo>
                    <a:pt x="210" y="0"/>
                  </a:lnTo>
                  <a:lnTo>
                    <a:pt x="218" y="0"/>
                  </a:lnTo>
                  <a:lnTo>
                    <a:pt x="228" y="7"/>
                  </a:lnTo>
                  <a:lnTo>
                    <a:pt x="226" y="38"/>
                  </a:lnTo>
                  <a:lnTo>
                    <a:pt x="227" y="38"/>
                  </a:lnTo>
                  <a:lnTo>
                    <a:pt x="229" y="39"/>
                  </a:lnTo>
                  <a:lnTo>
                    <a:pt x="231" y="41"/>
                  </a:lnTo>
                  <a:lnTo>
                    <a:pt x="235" y="44"/>
                  </a:lnTo>
                  <a:lnTo>
                    <a:pt x="238" y="48"/>
                  </a:lnTo>
                  <a:lnTo>
                    <a:pt x="241" y="53"/>
                  </a:lnTo>
                  <a:lnTo>
                    <a:pt x="244" y="59"/>
                  </a:lnTo>
                  <a:lnTo>
                    <a:pt x="245" y="66"/>
                  </a:lnTo>
                  <a:lnTo>
                    <a:pt x="267" y="90"/>
                  </a:lnTo>
                  <a:lnTo>
                    <a:pt x="261" y="153"/>
                  </a:lnTo>
                  <a:lnTo>
                    <a:pt x="226" y="174"/>
                  </a:lnTo>
                  <a:lnTo>
                    <a:pt x="267" y="189"/>
                  </a:lnTo>
                  <a:lnTo>
                    <a:pt x="268" y="189"/>
                  </a:lnTo>
                  <a:lnTo>
                    <a:pt x="268" y="191"/>
                  </a:lnTo>
                  <a:lnTo>
                    <a:pt x="269" y="194"/>
                  </a:lnTo>
                  <a:lnTo>
                    <a:pt x="270" y="198"/>
                  </a:lnTo>
                  <a:lnTo>
                    <a:pt x="270" y="203"/>
                  </a:lnTo>
                  <a:lnTo>
                    <a:pt x="270" y="209"/>
                  </a:lnTo>
                  <a:lnTo>
                    <a:pt x="268" y="215"/>
                  </a:lnTo>
                  <a:lnTo>
                    <a:pt x="266" y="222"/>
                  </a:lnTo>
                  <a:lnTo>
                    <a:pt x="156" y="273"/>
                  </a:lnTo>
                  <a:lnTo>
                    <a:pt x="0" y="214"/>
                  </a:lnTo>
                  <a:lnTo>
                    <a:pt x="3" y="207"/>
                  </a:lnTo>
                  <a:lnTo>
                    <a:pt x="27" y="197"/>
                  </a:lnTo>
                  <a:lnTo>
                    <a:pt x="27" y="38"/>
                  </a:lnTo>
                  <a:lnTo>
                    <a:pt x="27" y="37"/>
                  </a:lnTo>
                  <a:lnTo>
                    <a:pt x="28" y="36"/>
                  </a:lnTo>
                  <a:lnTo>
                    <a:pt x="29" y="35"/>
                  </a:lnTo>
                  <a:lnTo>
                    <a:pt x="31" y="34"/>
                  </a:lnTo>
                  <a:lnTo>
                    <a:pt x="32" y="33"/>
                  </a:lnTo>
                  <a:lnTo>
                    <a:pt x="35" y="32"/>
                  </a:lnTo>
                  <a:lnTo>
                    <a:pt x="37" y="31"/>
                  </a:lnTo>
                  <a:lnTo>
                    <a:pt x="40" y="30"/>
                  </a:lnTo>
                  <a:lnTo>
                    <a:pt x="43" y="30"/>
                  </a:lnTo>
                  <a:lnTo>
                    <a:pt x="46" y="29"/>
                  </a:lnTo>
                  <a:lnTo>
                    <a:pt x="49" y="29"/>
                  </a:lnTo>
                  <a:lnTo>
                    <a:pt x="53" y="29"/>
                  </a:lnTo>
                  <a:lnTo>
                    <a:pt x="57" y="30"/>
                  </a:lnTo>
                  <a:lnTo>
                    <a:pt x="62" y="31"/>
                  </a:lnTo>
                  <a:lnTo>
                    <a:pt x="66" y="32"/>
                  </a:lnTo>
                  <a:lnTo>
                    <a:pt x="73" y="36"/>
                  </a:lnTo>
                </a:path>
              </a:pathLst>
            </a:custGeom>
            <a:solidFill>
              <a:srgbClr val="9696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7" name="Freeform 159"/>
            <p:cNvSpPr>
              <a:spLocks/>
            </p:cNvSpPr>
            <p:nvPr/>
          </p:nvSpPr>
          <p:spPr bwMode="auto">
            <a:xfrm>
              <a:off x="4661" y="1821"/>
              <a:ext cx="87" cy="119"/>
            </a:xfrm>
            <a:custGeom>
              <a:avLst/>
              <a:gdLst>
                <a:gd name="T0" fmla="*/ 85 w 87"/>
                <a:gd name="T1" fmla="*/ 4 h 119"/>
                <a:gd name="T2" fmla="*/ 85 w 87"/>
                <a:gd name="T3" fmla="*/ 4 h 119"/>
                <a:gd name="T4" fmla="*/ 83 w 87"/>
                <a:gd name="T5" fmla="*/ 4 h 119"/>
                <a:gd name="T6" fmla="*/ 81 w 87"/>
                <a:gd name="T7" fmla="*/ 3 h 119"/>
                <a:gd name="T8" fmla="*/ 78 w 87"/>
                <a:gd name="T9" fmla="*/ 2 h 119"/>
                <a:gd name="T10" fmla="*/ 75 w 87"/>
                <a:gd name="T11" fmla="*/ 2 h 119"/>
                <a:gd name="T12" fmla="*/ 71 w 87"/>
                <a:gd name="T13" fmla="*/ 1 h 119"/>
                <a:gd name="T14" fmla="*/ 66 w 87"/>
                <a:gd name="T15" fmla="*/ 0 h 119"/>
                <a:gd name="T16" fmla="*/ 60 w 87"/>
                <a:gd name="T17" fmla="*/ 0 h 119"/>
                <a:gd name="T18" fmla="*/ 54 w 87"/>
                <a:gd name="T19" fmla="*/ 0 h 119"/>
                <a:gd name="T20" fmla="*/ 48 w 87"/>
                <a:gd name="T21" fmla="*/ 0 h 119"/>
                <a:gd name="T22" fmla="*/ 42 w 87"/>
                <a:gd name="T23" fmla="*/ 1 h 119"/>
                <a:gd name="T24" fmla="*/ 35 w 87"/>
                <a:gd name="T25" fmla="*/ 2 h 119"/>
                <a:gd name="T26" fmla="*/ 28 w 87"/>
                <a:gd name="T27" fmla="*/ 4 h 119"/>
                <a:gd name="T28" fmla="*/ 20 w 87"/>
                <a:gd name="T29" fmla="*/ 7 h 119"/>
                <a:gd name="T30" fmla="*/ 13 w 87"/>
                <a:gd name="T31" fmla="*/ 10 h 119"/>
                <a:gd name="T32" fmla="*/ 6 w 87"/>
                <a:gd name="T33" fmla="*/ 14 h 119"/>
                <a:gd name="T34" fmla="*/ 5 w 87"/>
                <a:gd name="T35" fmla="*/ 16 h 119"/>
                <a:gd name="T36" fmla="*/ 4 w 87"/>
                <a:gd name="T37" fmla="*/ 23 h 119"/>
                <a:gd name="T38" fmla="*/ 2 w 87"/>
                <a:gd name="T39" fmla="*/ 33 h 119"/>
                <a:gd name="T40" fmla="*/ 1 w 87"/>
                <a:gd name="T41" fmla="*/ 45 h 119"/>
                <a:gd name="T42" fmla="*/ 0 w 87"/>
                <a:gd name="T43" fmla="*/ 61 h 119"/>
                <a:gd name="T44" fmla="*/ 1 w 87"/>
                <a:gd name="T45" fmla="*/ 78 h 119"/>
                <a:gd name="T46" fmla="*/ 3 w 87"/>
                <a:gd name="T47" fmla="*/ 96 h 119"/>
                <a:gd name="T48" fmla="*/ 7 w 87"/>
                <a:gd name="T49" fmla="*/ 115 h 119"/>
                <a:gd name="T50" fmla="*/ 8 w 87"/>
                <a:gd name="T51" fmla="*/ 115 h 119"/>
                <a:gd name="T52" fmla="*/ 9 w 87"/>
                <a:gd name="T53" fmla="*/ 115 h 119"/>
                <a:gd name="T54" fmla="*/ 11 w 87"/>
                <a:gd name="T55" fmla="*/ 114 h 119"/>
                <a:gd name="T56" fmla="*/ 13 w 87"/>
                <a:gd name="T57" fmla="*/ 114 h 119"/>
                <a:gd name="T58" fmla="*/ 16 w 87"/>
                <a:gd name="T59" fmla="*/ 114 h 119"/>
                <a:gd name="T60" fmla="*/ 20 w 87"/>
                <a:gd name="T61" fmla="*/ 114 h 119"/>
                <a:gd name="T62" fmla="*/ 25 w 87"/>
                <a:gd name="T63" fmla="*/ 114 h 119"/>
                <a:gd name="T64" fmla="*/ 30 w 87"/>
                <a:gd name="T65" fmla="*/ 113 h 119"/>
                <a:gd name="T66" fmla="*/ 35 w 87"/>
                <a:gd name="T67" fmla="*/ 113 h 119"/>
                <a:gd name="T68" fmla="*/ 41 w 87"/>
                <a:gd name="T69" fmla="*/ 113 h 119"/>
                <a:gd name="T70" fmla="*/ 48 w 87"/>
                <a:gd name="T71" fmla="*/ 114 h 119"/>
                <a:gd name="T72" fmla="*/ 55 w 87"/>
                <a:gd name="T73" fmla="*/ 114 h 119"/>
                <a:gd name="T74" fmla="*/ 62 w 87"/>
                <a:gd name="T75" fmla="*/ 114 h 119"/>
                <a:gd name="T76" fmla="*/ 70 w 87"/>
                <a:gd name="T77" fmla="*/ 115 h 119"/>
                <a:gd name="T78" fmla="*/ 78 w 87"/>
                <a:gd name="T79" fmla="*/ 117 h 119"/>
                <a:gd name="T80" fmla="*/ 86 w 87"/>
                <a:gd name="T81" fmla="*/ 118 h 119"/>
                <a:gd name="T82" fmla="*/ 86 w 87"/>
                <a:gd name="T83" fmla="*/ 114 h 119"/>
                <a:gd name="T84" fmla="*/ 85 w 87"/>
                <a:gd name="T85" fmla="*/ 105 h 119"/>
                <a:gd name="T86" fmla="*/ 83 w 87"/>
                <a:gd name="T87" fmla="*/ 91 h 119"/>
                <a:gd name="T88" fmla="*/ 82 w 87"/>
                <a:gd name="T89" fmla="*/ 74 h 119"/>
                <a:gd name="T90" fmla="*/ 82 w 87"/>
                <a:gd name="T91" fmla="*/ 55 h 119"/>
                <a:gd name="T92" fmla="*/ 82 w 87"/>
                <a:gd name="T93" fmla="*/ 37 h 119"/>
                <a:gd name="T94" fmla="*/ 83 w 87"/>
                <a:gd name="T95" fmla="*/ 19 h 119"/>
                <a:gd name="T96" fmla="*/ 85 w 87"/>
                <a:gd name="T97" fmla="*/ 4 h 1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7"/>
                <a:gd name="T148" fmla="*/ 0 h 119"/>
                <a:gd name="T149" fmla="*/ 87 w 87"/>
                <a:gd name="T150" fmla="*/ 119 h 1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7" h="119">
                  <a:moveTo>
                    <a:pt x="85" y="4"/>
                  </a:moveTo>
                  <a:lnTo>
                    <a:pt x="85" y="4"/>
                  </a:lnTo>
                  <a:lnTo>
                    <a:pt x="83" y="4"/>
                  </a:lnTo>
                  <a:lnTo>
                    <a:pt x="81" y="3"/>
                  </a:lnTo>
                  <a:lnTo>
                    <a:pt x="78" y="2"/>
                  </a:lnTo>
                  <a:lnTo>
                    <a:pt x="75" y="2"/>
                  </a:lnTo>
                  <a:lnTo>
                    <a:pt x="71" y="1"/>
                  </a:lnTo>
                  <a:lnTo>
                    <a:pt x="66" y="0"/>
                  </a:lnTo>
                  <a:lnTo>
                    <a:pt x="60" y="0"/>
                  </a:lnTo>
                  <a:lnTo>
                    <a:pt x="54" y="0"/>
                  </a:lnTo>
                  <a:lnTo>
                    <a:pt x="48" y="0"/>
                  </a:lnTo>
                  <a:lnTo>
                    <a:pt x="42" y="1"/>
                  </a:lnTo>
                  <a:lnTo>
                    <a:pt x="35" y="2"/>
                  </a:lnTo>
                  <a:lnTo>
                    <a:pt x="28" y="4"/>
                  </a:lnTo>
                  <a:lnTo>
                    <a:pt x="20" y="7"/>
                  </a:lnTo>
                  <a:lnTo>
                    <a:pt x="13" y="10"/>
                  </a:lnTo>
                  <a:lnTo>
                    <a:pt x="6" y="14"/>
                  </a:lnTo>
                  <a:lnTo>
                    <a:pt x="5" y="16"/>
                  </a:lnTo>
                  <a:lnTo>
                    <a:pt x="4" y="23"/>
                  </a:lnTo>
                  <a:lnTo>
                    <a:pt x="2" y="33"/>
                  </a:lnTo>
                  <a:lnTo>
                    <a:pt x="1" y="45"/>
                  </a:lnTo>
                  <a:lnTo>
                    <a:pt x="0" y="61"/>
                  </a:lnTo>
                  <a:lnTo>
                    <a:pt x="1" y="78"/>
                  </a:lnTo>
                  <a:lnTo>
                    <a:pt x="3" y="96"/>
                  </a:lnTo>
                  <a:lnTo>
                    <a:pt x="7" y="115"/>
                  </a:lnTo>
                  <a:lnTo>
                    <a:pt x="8" y="115"/>
                  </a:lnTo>
                  <a:lnTo>
                    <a:pt x="9" y="115"/>
                  </a:lnTo>
                  <a:lnTo>
                    <a:pt x="11" y="114"/>
                  </a:lnTo>
                  <a:lnTo>
                    <a:pt x="13" y="114"/>
                  </a:lnTo>
                  <a:lnTo>
                    <a:pt x="16" y="114"/>
                  </a:lnTo>
                  <a:lnTo>
                    <a:pt x="20" y="114"/>
                  </a:lnTo>
                  <a:lnTo>
                    <a:pt x="25" y="114"/>
                  </a:lnTo>
                  <a:lnTo>
                    <a:pt x="30" y="113"/>
                  </a:lnTo>
                  <a:lnTo>
                    <a:pt x="35" y="113"/>
                  </a:lnTo>
                  <a:lnTo>
                    <a:pt x="41" y="113"/>
                  </a:lnTo>
                  <a:lnTo>
                    <a:pt x="48" y="114"/>
                  </a:lnTo>
                  <a:lnTo>
                    <a:pt x="55" y="114"/>
                  </a:lnTo>
                  <a:lnTo>
                    <a:pt x="62" y="114"/>
                  </a:lnTo>
                  <a:lnTo>
                    <a:pt x="70" y="115"/>
                  </a:lnTo>
                  <a:lnTo>
                    <a:pt x="78" y="117"/>
                  </a:lnTo>
                  <a:lnTo>
                    <a:pt x="86" y="118"/>
                  </a:lnTo>
                  <a:lnTo>
                    <a:pt x="86" y="114"/>
                  </a:lnTo>
                  <a:lnTo>
                    <a:pt x="85" y="105"/>
                  </a:lnTo>
                  <a:lnTo>
                    <a:pt x="83" y="91"/>
                  </a:lnTo>
                  <a:lnTo>
                    <a:pt x="82" y="74"/>
                  </a:lnTo>
                  <a:lnTo>
                    <a:pt x="82" y="55"/>
                  </a:lnTo>
                  <a:lnTo>
                    <a:pt x="82" y="37"/>
                  </a:lnTo>
                  <a:lnTo>
                    <a:pt x="83" y="19"/>
                  </a:lnTo>
                  <a:lnTo>
                    <a:pt x="85"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8" name="Freeform 160"/>
            <p:cNvSpPr>
              <a:spLocks/>
            </p:cNvSpPr>
            <p:nvPr/>
          </p:nvSpPr>
          <p:spPr bwMode="auto">
            <a:xfrm>
              <a:off x="4670" y="1853"/>
              <a:ext cx="144" cy="118"/>
            </a:xfrm>
            <a:custGeom>
              <a:avLst/>
              <a:gdLst>
                <a:gd name="T0" fmla="*/ 1 w 144"/>
                <a:gd name="T1" fmla="*/ 88 h 118"/>
                <a:gd name="T2" fmla="*/ 0 w 144"/>
                <a:gd name="T3" fmla="*/ 103 h 118"/>
                <a:gd name="T4" fmla="*/ 93 w 144"/>
                <a:gd name="T5" fmla="*/ 117 h 118"/>
                <a:gd name="T6" fmla="*/ 94 w 144"/>
                <a:gd name="T7" fmla="*/ 117 h 118"/>
                <a:gd name="T8" fmla="*/ 96 w 144"/>
                <a:gd name="T9" fmla="*/ 116 h 118"/>
                <a:gd name="T10" fmla="*/ 99 w 144"/>
                <a:gd name="T11" fmla="*/ 114 h 118"/>
                <a:gd name="T12" fmla="*/ 103 w 144"/>
                <a:gd name="T13" fmla="*/ 111 h 118"/>
                <a:gd name="T14" fmla="*/ 107 w 144"/>
                <a:gd name="T15" fmla="*/ 108 h 118"/>
                <a:gd name="T16" fmla="*/ 112 w 144"/>
                <a:gd name="T17" fmla="*/ 103 h 118"/>
                <a:gd name="T18" fmla="*/ 117 w 144"/>
                <a:gd name="T19" fmla="*/ 98 h 118"/>
                <a:gd name="T20" fmla="*/ 122 w 144"/>
                <a:gd name="T21" fmla="*/ 92 h 118"/>
                <a:gd name="T22" fmla="*/ 127 w 144"/>
                <a:gd name="T23" fmla="*/ 86 h 118"/>
                <a:gd name="T24" fmla="*/ 132 w 144"/>
                <a:gd name="T25" fmla="*/ 79 h 118"/>
                <a:gd name="T26" fmla="*/ 136 w 144"/>
                <a:gd name="T27" fmla="*/ 70 h 118"/>
                <a:gd name="T28" fmla="*/ 139 w 144"/>
                <a:gd name="T29" fmla="*/ 61 h 118"/>
                <a:gd name="T30" fmla="*/ 142 w 144"/>
                <a:gd name="T31" fmla="*/ 52 h 118"/>
                <a:gd name="T32" fmla="*/ 143 w 144"/>
                <a:gd name="T33" fmla="*/ 41 h 118"/>
                <a:gd name="T34" fmla="*/ 143 w 144"/>
                <a:gd name="T35" fmla="*/ 30 h 118"/>
                <a:gd name="T36" fmla="*/ 141 w 144"/>
                <a:gd name="T37" fmla="*/ 17 h 118"/>
                <a:gd name="T38" fmla="*/ 141 w 144"/>
                <a:gd name="T39" fmla="*/ 17 h 118"/>
                <a:gd name="T40" fmla="*/ 140 w 144"/>
                <a:gd name="T41" fmla="*/ 15 h 118"/>
                <a:gd name="T42" fmla="*/ 138 w 144"/>
                <a:gd name="T43" fmla="*/ 12 h 118"/>
                <a:gd name="T44" fmla="*/ 136 w 144"/>
                <a:gd name="T45" fmla="*/ 9 h 118"/>
                <a:gd name="T46" fmla="*/ 134 w 144"/>
                <a:gd name="T47" fmla="*/ 6 h 118"/>
                <a:gd name="T48" fmla="*/ 131 w 144"/>
                <a:gd name="T49" fmla="*/ 3 h 118"/>
                <a:gd name="T50" fmla="*/ 127 w 144"/>
                <a:gd name="T51" fmla="*/ 1 h 118"/>
                <a:gd name="T52" fmla="*/ 123 w 144"/>
                <a:gd name="T53" fmla="*/ 0 h 118"/>
                <a:gd name="T54" fmla="*/ 123 w 144"/>
                <a:gd name="T55" fmla="*/ 2 h 118"/>
                <a:gd name="T56" fmla="*/ 125 w 144"/>
                <a:gd name="T57" fmla="*/ 7 h 118"/>
                <a:gd name="T58" fmla="*/ 126 w 144"/>
                <a:gd name="T59" fmla="*/ 15 h 118"/>
                <a:gd name="T60" fmla="*/ 128 w 144"/>
                <a:gd name="T61" fmla="*/ 25 h 118"/>
                <a:gd name="T62" fmla="*/ 128 w 144"/>
                <a:gd name="T63" fmla="*/ 38 h 118"/>
                <a:gd name="T64" fmla="*/ 127 w 144"/>
                <a:gd name="T65" fmla="*/ 52 h 118"/>
                <a:gd name="T66" fmla="*/ 124 w 144"/>
                <a:gd name="T67" fmla="*/ 67 h 118"/>
                <a:gd name="T68" fmla="*/ 118 w 144"/>
                <a:gd name="T69" fmla="*/ 83 h 118"/>
                <a:gd name="T70" fmla="*/ 118 w 144"/>
                <a:gd name="T71" fmla="*/ 83 h 118"/>
                <a:gd name="T72" fmla="*/ 117 w 144"/>
                <a:gd name="T73" fmla="*/ 83 h 118"/>
                <a:gd name="T74" fmla="*/ 116 w 144"/>
                <a:gd name="T75" fmla="*/ 84 h 118"/>
                <a:gd name="T76" fmla="*/ 115 w 144"/>
                <a:gd name="T77" fmla="*/ 85 h 118"/>
                <a:gd name="T78" fmla="*/ 114 w 144"/>
                <a:gd name="T79" fmla="*/ 87 h 118"/>
                <a:gd name="T80" fmla="*/ 112 w 144"/>
                <a:gd name="T81" fmla="*/ 88 h 118"/>
                <a:gd name="T82" fmla="*/ 109 w 144"/>
                <a:gd name="T83" fmla="*/ 89 h 118"/>
                <a:gd name="T84" fmla="*/ 107 w 144"/>
                <a:gd name="T85" fmla="*/ 91 h 118"/>
                <a:gd name="T86" fmla="*/ 104 w 144"/>
                <a:gd name="T87" fmla="*/ 92 h 118"/>
                <a:gd name="T88" fmla="*/ 101 w 144"/>
                <a:gd name="T89" fmla="*/ 93 h 118"/>
                <a:gd name="T90" fmla="*/ 97 w 144"/>
                <a:gd name="T91" fmla="*/ 94 h 118"/>
                <a:gd name="T92" fmla="*/ 93 w 144"/>
                <a:gd name="T93" fmla="*/ 95 h 118"/>
                <a:gd name="T94" fmla="*/ 89 w 144"/>
                <a:gd name="T95" fmla="*/ 95 h 118"/>
                <a:gd name="T96" fmla="*/ 84 w 144"/>
                <a:gd name="T97" fmla="*/ 95 h 118"/>
                <a:gd name="T98" fmla="*/ 79 w 144"/>
                <a:gd name="T99" fmla="*/ 94 h 118"/>
                <a:gd name="T100" fmla="*/ 74 w 144"/>
                <a:gd name="T101" fmla="*/ 93 h 118"/>
                <a:gd name="T102" fmla="*/ 74 w 144"/>
                <a:gd name="T103" fmla="*/ 108 h 118"/>
                <a:gd name="T104" fmla="*/ 3 w 144"/>
                <a:gd name="T105" fmla="*/ 100 h 118"/>
                <a:gd name="T106" fmla="*/ 1 w 144"/>
                <a:gd name="T107" fmla="*/ 88 h 11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44"/>
                <a:gd name="T163" fmla="*/ 0 h 118"/>
                <a:gd name="T164" fmla="*/ 144 w 144"/>
                <a:gd name="T165" fmla="*/ 118 h 11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44" h="118">
                  <a:moveTo>
                    <a:pt x="1" y="88"/>
                  </a:moveTo>
                  <a:lnTo>
                    <a:pt x="0" y="103"/>
                  </a:lnTo>
                  <a:lnTo>
                    <a:pt x="93" y="117"/>
                  </a:lnTo>
                  <a:lnTo>
                    <a:pt x="94" y="117"/>
                  </a:lnTo>
                  <a:lnTo>
                    <a:pt x="96" y="116"/>
                  </a:lnTo>
                  <a:lnTo>
                    <a:pt x="99" y="114"/>
                  </a:lnTo>
                  <a:lnTo>
                    <a:pt x="103" y="111"/>
                  </a:lnTo>
                  <a:lnTo>
                    <a:pt x="107" y="108"/>
                  </a:lnTo>
                  <a:lnTo>
                    <a:pt x="112" y="103"/>
                  </a:lnTo>
                  <a:lnTo>
                    <a:pt x="117" y="98"/>
                  </a:lnTo>
                  <a:lnTo>
                    <a:pt x="122" y="92"/>
                  </a:lnTo>
                  <a:lnTo>
                    <a:pt x="127" y="86"/>
                  </a:lnTo>
                  <a:lnTo>
                    <a:pt x="132" y="79"/>
                  </a:lnTo>
                  <a:lnTo>
                    <a:pt x="136" y="70"/>
                  </a:lnTo>
                  <a:lnTo>
                    <a:pt x="139" y="61"/>
                  </a:lnTo>
                  <a:lnTo>
                    <a:pt x="142" y="52"/>
                  </a:lnTo>
                  <a:lnTo>
                    <a:pt x="143" y="41"/>
                  </a:lnTo>
                  <a:lnTo>
                    <a:pt x="143" y="30"/>
                  </a:lnTo>
                  <a:lnTo>
                    <a:pt x="141" y="17"/>
                  </a:lnTo>
                  <a:lnTo>
                    <a:pt x="140" y="15"/>
                  </a:lnTo>
                  <a:lnTo>
                    <a:pt x="138" y="12"/>
                  </a:lnTo>
                  <a:lnTo>
                    <a:pt x="136" y="9"/>
                  </a:lnTo>
                  <a:lnTo>
                    <a:pt x="134" y="6"/>
                  </a:lnTo>
                  <a:lnTo>
                    <a:pt x="131" y="3"/>
                  </a:lnTo>
                  <a:lnTo>
                    <a:pt x="127" y="1"/>
                  </a:lnTo>
                  <a:lnTo>
                    <a:pt x="123" y="0"/>
                  </a:lnTo>
                  <a:lnTo>
                    <a:pt x="123" y="2"/>
                  </a:lnTo>
                  <a:lnTo>
                    <a:pt x="125" y="7"/>
                  </a:lnTo>
                  <a:lnTo>
                    <a:pt x="126" y="15"/>
                  </a:lnTo>
                  <a:lnTo>
                    <a:pt x="128" y="25"/>
                  </a:lnTo>
                  <a:lnTo>
                    <a:pt x="128" y="38"/>
                  </a:lnTo>
                  <a:lnTo>
                    <a:pt x="127" y="52"/>
                  </a:lnTo>
                  <a:lnTo>
                    <a:pt x="124" y="67"/>
                  </a:lnTo>
                  <a:lnTo>
                    <a:pt x="118" y="83"/>
                  </a:lnTo>
                  <a:lnTo>
                    <a:pt x="117" y="83"/>
                  </a:lnTo>
                  <a:lnTo>
                    <a:pt x="116" y="84"/>
                  </a:lnTo>
                  <a:lnTo>
                    <a:pt x="115" y="85"/>
                  </a:lnTo>
                  <a:lnTo>
                    <a:pt x="114" y="87"/>
                  </a:lnTo>
                  <a:lnTo>
                    <a:pt x="112" y="88"/>
                  </a:lnTo>
                  <a:lnTo>
                    <a:pt x="109" y="89"/>
                  </a:lnTo>
                  <a:lnTo>
                    <a:pt x="107" y="91"/>
                  </a:lnTo>
                  <a:lnTo>
                    <a:pt x="104" y="92"/>
                  </a:lnTo>
                  <a:lnTo>
                    <a:pt x="101" y="93"/>
                  </a:lnTo>
                  <a:lnTo>
                    <a:pt x="97" y="94"/>
                  </a:lnTo>
                  <a:lnTo>
                    <a:pt x="93" y="95"/>
                  </a:lnTo>
                  <a:lnTo>
                    <a:pt x="89" y="95"/>
                  </a:lnTo>
                  <a:lnTo>
                    <a:pt x="84" y="95"/>
                  </a:lnTo>
                  <a:lnTo>
                    <a:pt x="79" y="94"/>
                  </a:lnTo>
                  <a:lnTo>
                    <a:pt x="74" y="93"/>
                  </a:lnTo>
                  <a:lnTo>
                    <a:pt x="74" y="108"/>
                  </a:lnTo>
                  <a:lnTo>
                    <a:pt x="3" y="100"/>
                  </a:lnTo>
                  <a:lnTo>
                    <a:pt x="1" y="8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69" name="Freeform 161"/>
            <p:cNvSpPr>
              <a:spLocks/>
            </p:cNvSpPr>
            <p:nvPr/>
          </p:nvSpPr>
          <p:spPr bwMode="auto">
            <a:xfrm>
              <a:off x="4652" y="1969"/>
              <a:ext cx="106" cy="41"/>
            </a:xfrm>
            <a:custGeom>
              <a:avLst/>
              <a:gdLst>
                <a:gd name="T0" fmla="*/ 105 w 106"/>
                <a:gd name="T1" fmla="*/ 14 h 41"/>
                <a:gd name="T2" fmla="*/ 2 w 106"/>
                <a:gd name="T3" fmla="*/ 0 h 41"/>
                <a:gd name="T4" fmla="*/ 0 w 106"/>
                <a:gd name="T5" fmla="*/ 14 h 41"/>
                <a:gd name="T6" fmla="*/ 102 w 106"/>
                <a:gd name="T7" fmla="*/ 40 h 41"/>
                <a:gd name="T8" fmla="*/ 105 w 106"/>
                <a:gd name="T9" fmla="*/ 14 h 41"/>
                <a:gd name="T10" fmla="*/ 0 60000 65536"/>
                <a:gd name="T11" fmla="*/ 0 60000 65536"/>
                <a:gd name="T12" fmla="*/ 0 60000 65536"/>
                <a:gd name="T13" fmla="*/ 0 60000 65536"/>
                <a:gd name="T14" fmla="*/ 0 60000 65536"/>
                <a:gd name="T15" fmla="*/ 0 w 106"/>
                <a:gd name="T16" fmla="*/ 0 h 41"/>
                <a:gd name="T17" fmla="*/ 106 w 106"/>
                <a:gd name="T18" fmla="*/ 41 h 41"/>
              </a:gdLst>
              <a:ahLst/>
              <a:cxnLst>
                <a:cxn ang="T10">
                  <a:pos x="T0" y="T1"/>
                </a:cxn>
                <a:cxn ang="T11">
                  <a:pos x="T2" y="T3"/>
                </a:cxn>
                <a:cxn ang="T12">
                  <a:pos x="T4" y="T5"/>
                </a:cxn>
                <a:cxn ang="T13">
                  <a:pos x="T6" y="T7"/>
                </a:cxn>
                <a:cxn ang="T14">
                  <a:pos x="T8" y="T9"/>
                </a:cxn>
              </a:cxnLst>
              <a:rect l="T15" t="T16" r="T17" b="T18"/>
              <a:pathLst>
                <a:path w="106" h="41">
                  <a:moveTo>
                    <a:pt x="105" y="14"/>
                  </a:moveTo>
                  <a:lnTo>
                    <a:pt x="2" y="0"/>
                  </a:lnTo>
                  <a:lnTo>
                    <a:pt x="0" y="14"/>
                  </a:lnTo>
                  <a:lnTo>
                    <a:pt x="102" y="40"/>
                  </a:lnTo>
                  <a:lnTo>
                    <a:pt x="105" y="1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0" name="Freeform 162"/>
            <p:cNvSpPr>
              <a:spLocks/>
            </p:cNvSpPr>
            <p:nvPr/>
          </p:nvSpPr>
          <p:spPr bwMode="auto">
            <a:xfrm>
              <a:off x="4704" y="1982"/>
              <a:ext cx="46" cy="19"/>
            </a:xfrm>
            <a:custGeom>
              <a:avLst/>
              <a:gdLst>
                <a:gd name="T0" fmla="*/ 45 w 46"/>
                <a:gd name="T1" fmla="*/ 8 h 19"/>
                <a:gd name="T2" fmla="*/ 1 w 46"/>
                <a:gd name="T3" fmla="*/ 0 h 19"/>
                <a:gd name="T4" fmla="*/ 0 w 46"/>
                <a:gd name="T5" fmla="*/ 8 h 19"/>
                <a:gd name="T6" fmla="*/ 44 w 46"/>
                <a:gd name="T7" fmla="*/ 18 h 19"/>
                <a:gd name="T8" fmla="*/ 45 w 46"/>
                <a:gd name="T9" fmla="*/ 8 h 19"/>
                <a:gd name="T10" fmla="*/ 0 60000 65536"/>
                <a:gd name="T11" fmla="*/ 0 60000 65536"/>
                <a:gd name="T12" fmla="*/ 0 60000 65536"/>
                <a:gd name="T13" fmla="*/ 0 60000 65536"/>
                <a:gd name="T14" fmla="*/ 0 60000 65536"/>
                <a:gd name="T15" fmla="*/ 0 w 46"/>
                <a:gd name="T16" fmla="*/ 0 h 19"/>
                <a:gd name="T17" fmla="*/ 46 w 46"/>
                <a:gd name="T18" fmla="*/ 19 h 19"/>
              </a:gdLst>
              <a:ahLst/>
              <a:cxnLst>
                <a:cxn ang="T10">
                  <a:pos x="T0" y="T1"/>
                </a:cxn>
                <a:cxn ang="T11">
                  <a:pos x="T2" y="T3"/>
                </a:cxn>
                <a:cxn ang="T12">
                  <a:pos x="T4" y="T5"/>
                </a:cxn>
                <a:cxn ang="T13">
                  <a:pos x="T6" y="T7"/>
                </a:cxn>
                <a:cxn ang="T14">
                  <a:pos x="T8" y="T9"/>
                </a:cxn>
              </a:cxnLst>
              <a:rect l="T15" t="T16" r="T17" b="T18"/>
              <a:pathLst>
                <a:path w="46" h="19">
                  <a:moveTo>
                    <a:pt x="45" y="8"/>
                  </a:moveTo>
                  <a:lnTo>
                    <a:pt x="1" y="0"/>
                  </a:lnTo>
                  <a:lnTo>
                    <a:pt x="0" y="8"/>
                  </a:lnTo>
                  <a:lnTo>
                    <a:pt x="44" y="18"/>
                  </a:lnTo>
                  <a:lnTo>
                    <a:pt x="45"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1" name="Freeform 163"/>
            <p:cNvSpPr>
              <a:spLocks/>
            </p:cNvSpPr>
            <p:nvPr/>
          </p:nvSpPr>
          <p:spPr bwMode="auto">
            <a:xfrm>
              <a:off x="4659" y="1972"/>
              <a:ext cx="31" cy="15"/>
            </a:xfrm>
            <a:custGeom>
              <a:avLst/>
              <a:gdLst>
                <a:gd name="T0" fmla="*/ 30 w 31"/>
                <a:gd name="T1" fmla="*/ 6 h 15"/>
                <a:gd name="T2" fmla="*/ 0 w 31"/>
                <a:gd name="T3" fmla="*/ 0 h 15"/>
                <a:gd name="T4" fmla="*/ 0 w 31"/>
                <a:gd name="T5" fmla="*/ 7 h 15"/>
                <a:gd name="T6" fmla="*/ 29 w 31"/>
                <a:gd name="T7" fmla="*/ 14 h 15"/>
                <a:gd name="T8" fmla="*/ 30 w 31"/>
                <a:gd name="T9" fmla="*/ 6 h 15"/>
                <a:gd name="T10" fmla="*/ 0 60000 65536"/>
                <a:gd name="T11" fmla="*/ 0 60000 65536"/>
                <a:gd name="T12" fmla="*/ 0 60000 65536"/>
                <a:gd name="T13" fmla="*/ 0 60000 65536"/>
                <a:gd name="T14" fmla="*/ 0 60000 65536"/>
                <a:gd name="T15" fmla="*/ 0 w 31"/>
                <a:gd name="T16" fmla="*/ 0 h 15"/>
                <a:gd name="T17" fmla="*/ 31 w 31"/>
                <a:gd name="T18" fmla="*/ 15 h 15"/>
              </a:gdLst>
              <a:ahLst/>
              <a:cxnLst>
                <a:cxn ang="T10">
                  <a:pos x="T0" y="T1"/>
                </a:cxn>
                <a:cxn ang="T11">
                  <a:pos x="T2" y="T3"/>
                </a:cxn>
                <a:cxn ang="T12">
                  <a:pos x="T4" y="T5"/>
                </a:cxn>
                <a:cxn ang="T13">
                  <a:pos x="T6" y="T7"/>
                </a:cxn>
                <a:cxn ang="T14">
                  <a:pos x="T8" y="T9"/>
                </a:cxn>
              </a:cxnLst>
              <a:rect l="T15" t="T16" r="T17" b="T18"/>
              <a:pathLst>
                <a:path w="31" h="15">
                  <a:moveTo>
                    <a:pt x="30" y="6"/>
                  </a:moveTo>
                  <a:lnTo>
                    <a:pt x="0" y="0"/>
                  </a:lnTo>
                  <a:lnTo>
                    <a:pt x="0" y="7"/>
                  </a:lnTo>
                  <a:lnTo>
                    <a:pt x="29" y="14"/>
                  </a:lnTo>
                  <a:lnTo>
                    <a:pt x="30" y="6"/>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2" name="Freeform 164"/>
            <p:cNvSpPr>
              <a:spLocks/>
            </p:cNvSpPr>
            <p:nvPr/>
          </p:nvSpPr>
          <p:spPr bwMode="auto">
            <a:xfrm>
              <a:off x="4583" y="1986"/>
              <a:ext cx="178" cy="72"/>
            </a:xfrm>
            <a:custGeom>
              <a:avLst/>
              <a:gdLst>
                <a:gd name="T0" fmla="*/ 0 w 178"/>
                <a:gd name="T1" fmla="*/ 21 h 72"/>
                <a:gd name="T2" fmla="*/ 0 w 178"/>
                <a:gd name="T3" fmla="*/ 21 h 72"/>
                <a:gd name="T4" fmla="*/ 1 w 178"/>
                <a:gd name="T5" fmla="*/ 21 h 72"/>
                <a:gd name="T6" fmla="*/ 3 w 178"/>
                <a:gd name="T7" fmla="*/ 21 h 72"/>
                <a:gd name="T8" fmla="*/ 6 w 178"/>
                <a:gd name="T9" fmla="*/ 20 h 72"/>
                <a:gd name="T10" fmla="*/ 8 w 178"/>
                <a:gd name="T11" fmla="*/ 20 h 72"/>
                <a:gd name="T12" fmla="*/ 11 w 178"/>
                <a:gd name="T13" fmla="*/ 19 h 72"/>
                <a:gd name="T14" fmla="*/ 15 w 178"/>
                <a:gd name="T15" fmla="*/ 18 h 72"/>
                <a:gd name="T16" fmla="*/ 19 w 178"/>
                <a:gd name="T17" fmla="*/ 16 h 72"/>
                <a:gd name="T18" fmla="*/ 23 w 178"/>
                <a:gd name="T19" fmla="*/ 15 h 72"/>
                <a:gd name="T20" fmla="*/ 27 w 178"/>
                <a:gd name="T21" fmla="*/ 14 h 72"/>
                <a:gd name="T22" fmla="*/ 30 w 178"/>
                <a:gd name="T23" fmla="*/ 12 h 72"/>
                <a:gd name="T24" fmla="*/ 34 w 178"/>
                <a:gd name="T25" fmla="*/ 10 h 72"/>
                <a:gd name="T26" fmla="*/ 38 w 178"/>
                <a:gd name="T27" fmla="*/ 8 h 72"/>
                <a:gd name="T28" fmla="*/ 41 w 178"/>
                <a:gd name="T29" fmla="*/ 5 h 72"/>
                <a:gd name="T30" fmla="*/ 44 w 178"/>
                <a:gd name="T31" fmla="*/ 3 h 72"/>
                <a:gd name="T32" fmla="*/ 47 w 178"/>
                <a:gd name="T33" fmla="*/ 0 h 72"/>
                <a:gd name="T34" fmla="*/ 177 w 178"/>
                <a:gd name="T35" fmla="*/ 36 h 72"/>
                <a:gd name="T36" fmla="*/ 177 w 178"/>
                <a:gd name="T37" fmla="*/ 36 h 72"/>
                <a:gd name="T38" fmla="*/ 176 w 178"/>
                <a:gd name="T39" fmla="*/ 37 h 72"/>
                <a:gd name="T40" fmla="*/ 175 w 178"/>
                <a:gd name="T41" fmla="*/ 39 h 72"/>
                <a:gd name="T42" fmla="*/ 173 w 178"/>
                <a:gd name="T43" fmla="*/ 40 h 72"/>
                <a:gd name="T44" fmla="*/ 171 w 178"/>
                <a:gd name="T45" fmla="*/ 43 h 72"/>
                <a:gd name="T46" fmla="*/ 169 w 178"/>
                <a:gd name="T47" fmla="*/ 45 h 72"/>
                <a:gd name="T48" fmla="*/ 167 w 178"/>
                <a:gd name="T49" fmla="*/ 48 h 72"/>
                <a:gd name="T50" fmla="*/ 164 w 178"/>
                <a:gd name="T51" fmla="*/ 50 h 72"/>
                <a:gd name="T52" fmla="*/ 161 w 178"/>
                <a:gd name="T53" fmla="*/ 54 h 72"/>
                <a:gd name="T54" fmla="*/ 157 w 178"/>
                <a:gd name="T55" fmla="*/ 56 h 72"/>
                <a:gd name="T56" fmla="*/ 154 w 178"/>
                <a:gd name="T57" fmla="*/ 59 h 72"/>
                <a:gd name="T58" fmla="*/ 151 w 178"/>
                <a:gd name="T59" fmla="*/ 62 h 72"/>
                <a:gd name="T60" fmla="*/ 147 w 178"/>
                <a:gd name="T61" fmla="*/ 65 h 72"/>
                <a:gd name="T62" fmla="*/ 144 w 178"/>
                <a:gd name="T63" fmla="*/ 67 h 72"/>
                <a:gd name="T64" fmla="*/ 140 w 178"/>
                <a:gd name="T65" fmla="*/ 69 h 72"/>
                <a:gd name="T66" fmla="*/ 137 w 178"/>
                <a:gd name="T67" fmla="*/ 71 h 72"/>
                <a:gd name="T68" fmla="*/ 0 w 178"/>
                <a:gd name="T69" fmla="*/ 21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8"/>
                <a:gd name="T106" fmla="*/ 0 h 72"/>
                <a:gd name="T107" fmla="*/ 178 w 178"/>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8" h="72">
                  <a:moveTo>
                    <a:pt x="0" y="21"/>
                  </a:moveTo>
                  <a:lnTo>
                    <a:pt x="0" y="21"/>
                  </a:lnTo>
                  <a:lnTo>
                    <a:pt x="1" y="21"/>
                  </a:lnTo>
                  <a:lnTo>
                    <a:pt x="3" y="21"/>
                  </a:lnTo>
                  <a:lnTo>
                    <a:pt x="6" y="20"/>
                  </a:lnTo>
                  <a:lnTo>
                    <a:pt x="8" y="20"/>
                  </a:lnTo>
                  <a:lnTo>
                    <a:pt x="11" y="19"/>
                  </a:lnTo>
                  <a:lnTo>
                    <a:pt x="15" y="18"/>
                  </a:lnTo>
                  <a:lnTo>
                    <a:pt x="19" y="16"/>
                  </a:lnTo>
                  <a:lnTo>
                    <a:pt x="23" y="15"/>
                  </a:lnTo>
                  <a:lnTo>
                    <a:pt x="27" y="14"/>
                  </a:lnTo>
                  <a:lnTo>
                    <a:pt x="30" y="12"/>
                  </a:lnTo>
                  <a:lnTo>
                    <a:pt x="34" y="10"/>
                  </a:lnTo>
                  <a:lnTo>
                    <a:pt x="38" y="8"/>
                  </a:lnTo>
                  <a:lnTo>
                    <a:pt x="41" y="5"/>
                  </a:lnTo>
                  <a:lnTo>
                    <a:pt x="44" y="3"/>
                  </a:lnTo>
                  <a:lnTo>
                    <a:pt x="47" y="0"/>
                  </a:lnTo>
                  <a:lnTo>
                    <a:pt x="177" y="36"/>
                  </a:lnTo>
                  <a:lnTo>
                    <a:pt x="176" y="37"/>
                  </a:lnTo>
                  <a:lnTo>
                    <a:pt x="175" y="39"/>
                  </a:lnTo>
                  <a:lnTo>
                    <a:pt x="173" y="40"/>
                  </a:lnTo>
                  <a:lnTo>
                    <a:pt x="171" y="43"/>
                  </a:lnTo>
                  <a:lnTo>
                    <a:pt x="169" y="45"/>
                  </a:lnTo>
                  <a:lnTo>
                    <a:pt x="167" y="48"/>
                  </a:lnTo>
                  <a:lnTo>
                    <a:pt x="164" y="50"/>
                  </a:lnTo>
                  <a:lnTo>
                    <a:pt x="161" y="54"/>
                  </a:lnTo>
                  <a:lnTo>
                    <a:pt x="157" y="56"/>
                  </a:lnTo>
                  <a:lnTo>
                    <a:pt x="154" y="59"/>
                  </a:lnTo>
                  <a:lnTo>
                    <a:pt x="151" y="62"/>
                  </a:lnTo>
                  <a:lnTo>
                    <a:pt x="147" y="65"/>
                  </a:lnTo>
                  <a:lnTo>
                    <a:pt x="144" y="67"/>
                  </a:lnTo>
                  <a:lnTo>
                    <a:pt x="140" y="69"/>
                  </a:lnTo>
                  <a:lnTo>
                    <a:pt x="137" y="71"/>
                  </a:lnTo>
                  <a:lnTo>
                    <a:pt x="0" y="2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3" name="Freeform 165"/>
            <p:cNvSpPr>
              <a:spLocks/>
            </p:cNvSpPr>
            <p:nvPr/>
          </p:nvSpPr>
          <p:spPr bwMode="auto">
            <a:xfrm>
              <a:off x="4759" y="1978"/>
              <a:ext cx="64" cy="35"/>
            </a:xfrm>
            <a:custGeom>
              <a:avLst/>
              <a:gdLst>
                <a:gd name="T0" fmla="*/ 6 w 64"/>
                <a:gd name="T1" fmla="*/ 34 h 35"/>
                <a:gd name="T2" fmla="*/ 63 w 64"/>
                <a:gd name="T3" fmla="*/ 14 h 35"/>
                <a:gd name="T4" fmla="*/ 29 w 64"/>
                <a:gd name="T5" fmla="*/ 0 h 35"/>
                <a:gd name="T6" fmla="*/ 1 w 64"/>
                <a:gd name="T7" fmla="*/ 4 h 35"/>
                <a:gd name="T8" fmla="*/ 0 w 64"/>
                <a:gd name="T9" fmla="*/ 32 h 35"/>
                <a:gd name="T10" fmla="*/ 6 w 64"/>
                <a:gd name="T11" fmla="*/ 34 h 35"/>
                <a:gd name="T12" fmla="*/ 0 60000 65536"/>
                <a:gd name="T13" fmla="*/ 0 60000 65536"/>
                <a:gd name="T14" fmla="*/ 0 60000 65536"/>
                <a:gd name="T15" fmla="*/ 0 60000 65536"/>
                <a:gd name="T16" fmla="*/ 0 60000 65536"/>
                <a:gd name="T17" fmla="*/ 0 60000 65536"/>
                <a:gd name="T18" fmla="*/ 0 w 64"/>
                <a:gd name="T19" fmla="*/ 0 h 35"/>
                <a:gd name="T20" fmla="*/ 64 w 64"/>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64" h="35">
                  <a:moveTo>
                    <a:pt x="6" y="34"/>
                  </a:moveTo>
                  <a:lnTo>
                    <a:pt x="63" y="14"/>
                  </a:lnTo>
                  <a:lnTo>
                    <a:pt x="29" y="0"/>
                  </a:lnTo>
                  <a:lnTo>
                    <a:pt x="1" y="4"/>
                  </a:lnTo>
                  <a:lnTo>
                    <a:pt x="0" y="32"/>
                  </a:lnTo>
                  <a:lnTo>
                    <a:pt x="6" y="3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 name="Freeform 166"/>
            <p:cNvSpPr>
              <a:spLocks/>
            </p:cNvSpPr>
            <p:nvPr/>
          </p:nvSpPr>
          <p:spPr bwMode="auto">
            <a:xfrm>
              <a:off x="4597" y="1834"/>
              <a:ext cx="34" cy="162"/>
            </a:xfrm>
            <a:custGeom>
              <a:avLst/>
              <a:gdLst>
                <a:gd name="T0" fmla="*/ 33 w 34"/>
                <a:gd name="T1" fmla="*/ 4 h 162"/>
                <a:gd name="T2" fmla="*/ 33 w 34"/>
                <a:gd name="T3" fmla="*/ 4 h 162"/>
                <a:gd name="T4" fmla="*/ 32 w 34"/>
                <a:gd name="T5" fmla="*/ 3 h 162"/>
                <a:gd name="T6" fmla="*/ 31 w 34"/>
                <a:gd name="T7" fmla="*/ 3 h 162"/>
                <a:gd name="T8" fmla="*/ 30 w 34"/>
                <a:gd name="T9" fmla="*/ 2 h 162"/>
                <a:gd name="T10" fmla="*/ 29 w 34"/>
                <a:gd name="T11" fmla="*/ 2 h 162"/>
                <a:gd name="T12" fmla="*/ 27 w 34"/>
                <a:gd name="T13" fmla="*/ 1 h 162"/>
                <a:gd name="T14" fmla="*/ 25 w 34"/>
                <a:gd name="T15" fmla="*/ 1 h 162"/>
                <a:gd name="T16" fmla="*/ 23 w 34"/>
                <a:gd name="T17" fmla="*/ 0 h 162"/>
                <a:gd name="T18" fmla="*/ 20 w 34"/>
                <a:gd name="T19" fmla="*/ 0 h 162"/>
                <a:gd name="T20" fmla="*/ 18 w 34"/>
                <a:gd name="T21" fmla="*/ 0 h 162"/>
                <a:gd name="T22" fmla="*/ 15 w 34"/>
                <a:gd name="T23" fmla="*/ 0 h 162"/>
                <a:gd name="T24" fmla="*/ 12 w 34"/>
                <a:gd name="T25" fmla="*/ 1 h 162"/>
                <a:gd name="T26" fmla="*/ 9 w 34"/>
                <a:gd name="T27" fmla="*/ 2 h 162"/>
                <a:gd name="T28" fmla="*/ 6 w 34"/>
                <a:gd name="T29" fmla="*/ 3 h 162"/>
                <a:gd name="T30" fmla="*/ 3 w 34"/>
                <a:gd name="T31" fmla="*/ 5 h 162"/>
                <a:gd name="T32" fmla="*/ 0 w 34"/>
                <a:gd name="T33" fmla="*/ 8 h 162"/>
                <a:gd name="T34" fmla="*/ 0 w 34"/>
                <a:gd name="T35" fmla="*/ 161 h 162"/>
                <a:gd name="T36" fmla="*/ 0 w 34"/>
                <a:gd name="T37" fmla="*/ 161 h 162"/>
                <a:gd name="T38" fmla="*/ 1 w 34"/>
                <a:gd name="T39" fmla="*/ 161 h 162"/>
                <a:gd name="T40" fmla="*/ 2 w 34"/>
                <a:gd name="T41" fmla="*/ 161 h 162"/>
                <a:gd name="T42" fmla="*/ 3 w 34"/>
                <a:gd name="T43" fmla="*/ 161 h 162"/>
                <a:gd name="T44" fmla="*/ 5 w 34"/>
                <a:gd name="T45" fmla="*/ 160 h 162"/>
                <a:gd name="T46" fmla="*/ 6 w 34"/>
                <a:gd name="T47" fmla="*/ 160 h 162"/>
                <a:gd name="T48" fmla="*/ 9 w 34"/>
                <a:gd name="T49" fmla="*/ 160 h 162"/>
                <a:gd name="T50" fmla="*/ 11 w 34"/>
                <a:gd name="T51" fmla="*/ 159 h 162"/>
                <a:gd name="T52" fmla="*/ 13 w 34"/>
                <a:gd name="T53" fmla="*/ 158 h 162"/>
                <a:gd name="T54" fmla="*/ 16 w 34"/>
                <a:gd name="T55" fmla="*/ 157 h 162"/>
                <a:gd name="T56" fmla="*/ 19 w 34"/>
                <a:gd name="T57" fmla="*/ 156 h 162"/>
                <a:gd name="T58" fmla="*/ 22 w 34"/>
                <a:gd name="T59" fmla="*/ 154 h 162"/>
                <a:gd name="T60" fmla="*/ 24 w 34"/>
                <a:gd name="T61" fmla="*/ 152 h 162"/>
                <a:gd name="T62" fmla="*/ 27 w 34"/>
                <a:gd name="T63" fmla="*/ 151 h 162"/>
                <a:gd name="T64" fmla="*/ 30 w 34"/>
                <a:gd name="T65" fmla="*/ 148 h 162"/>
                <a:gd name="T66" fmla="*/ 33 w 34"/>
                <a:gd name="T67" fmla="*/ 146 h 162"/>
                <a:gd name="T68" fmla="*/ 33 w 34"/>
                <a:gd name="T69" fmla="*/ 4 h 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
                <a:gd name="T106" fmla="*/ 0 h 162"/>
                <a:gd name="T107" fmla="*/ 34 w 34"/>
                <a:gd name="T108" fmla="*/ 162 h 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 h="162">
                  <a:moveTo>
                    <a:pt x="33" y="4"/>
                  </a:moveTo>
                  <a:lnTo>
                    <a:pt x="33" y="4"/>
                  </a:lnTo>
                  <a:lnTo>
                    <a:pt x="32" y="3"/>
                  </a:lnTo>
                  <a:lnTo>
                    <a:pt x="31" y="3"/>
                  </a:lnTo>
                  <a:lnTo>
                    <a:pt x="30" y="2"/>
                  </a:lnTo>
                  <a:lnTo>
                    <a:pt x="29" y="2"/>
                  </a:lnTo>
                  <a:lnTo>
                    <a:pt x="27" y="1"/>
                  </a:lnTo>
                  <a:lnTo>
                    <a:pt x="25" y="1"/>
                  </a:lnTo>
                  <a:lnTo>
                    <a:pt x="23" y="0"/>
                  </a:lnTo>
                  <a:lnTo>
                    <a:pt x="20" y="0"/>
                  </a:lnTo>
                  <a:lnTo>
                    <a:pt x="18" y="0"/>
                  </a:lnTo>
                  <a:lnTo>
                    <a:pt x="15" y="0"/>
                  </a:lnTo>
                  <a:lnTo>
                    <a:pt x="12" y="1"/>
                  </a:lnTo>
                  <a:lnTo>
                    <a:pt x="9" y="2"/>
                  </a:lnTo>
                  <a:lnTo>
                    <a:pt x="6" y="3"/>
                  </a:lnTo>
                  <a:lnTo>
                    <a:pt x="3" y="5"/>
                  </a:lnTo>
                  <a:lnTo>
                    <a:pt x="0" y="8"/>
                  </a:lnTo>
                  <a:lnTo>
                    <a:pt x="0" y="161"/>
                  </a:lnTo>
                  <a:lnTo>
                    <a:pt x="1" y="161"/>
                  </a:lnTo>
                  <a:lnTo>
                    <a:pt x="2" y="161"/>
                  </a:lnTo>
                  <a:lnTo>
                    <a:pt x="3" y="161"/>
                  </a:lnTo>
                  <a:lnTo>
                    <a:pt x="5" y="160"/>
                  </a:lnTo>
                  <a:lnTo>
                    <a:pt x="6" y="160"/>
                  </a:lnTo>
                  <a:lnTo>
                    <a:pt x="9" y="160"/>
                  </a:lnTo>
                  <a:lnTo>
                    <a:pt x="11" y="159"/>
                  </a:lnTo>
                  <a:lnTo>
                    <a:pt x="13" y="158"/>
                  </a:lnTo>
                  <a:lnTo>
                    <a:pt x="16" y="157"/>
                  </a:lnTo>
                  <a:lnTo>
                    <a:pt x="19" y="156"/>
                  </a:lnTo>
                  <a:lnTo>
                    <a:pt x="22" y="154"/>
                  </a:lnTo>
                  <a:lnTo>
                    <a:pt x="24" y="152"/>
                  </a:lnTo>
                  <a:lnTo>
                    <a:pt x="27" y="151"/>
                  </a:lnTo>
                  <a:lnTo>
                    <a:pt x="30" y="148"/>
                  </a:lnTo>
                  <a:lnTo>
                    <a:pt x="33" y="146"/>
                  </a:lnTo>
                  <a:lnTo>
                    <a:pt x="33" y="4"/>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 name="Freeform 167"/>
            <p:cNvSpPr>
              <a:spLocks/>
            </p:cNvSpPr>
            <p:nvPr/>
          </p:nvSpPr>
          <p:spPr bwMode="auto">
            <a:xfrm>
              <a:off x="4598" y="1835"/>
              <a:ext cx="29" cy="137"/>
            </a:xfrm>
            <a:custGeom>
              <a:avLst/>
              <a:gdLst>
                <a:gd name="T0" fmla="*/ 28 w 29"/>
                <a:gd name="T1" fmla="*/ 3 h 137"/>
                <a:gd name="T2" fmla="*/ 28 w 29"/>
                <a:gd name="T3" fmla="*/ 3 h 137"/>
                <a:gd name="T4" fmla="*/ 27 w 29"/>
                <a:gd name="T5" fmla="*/ 3 h 137"/>
                <a:gd name="T6" fmla="*/ 27 w 29"/>
                <a:gd name="T7" fmla="*/ 2 h 137"/>
                <a:gd name="T8" fmla="*/ 26 w 29"/>
                <a:gd name="T9" fmla="*/ 2 h 137"/>
                <a:gd name="T10" fmla="*/ 24 w 29"/>
                <a:gd name="T11" fmla="*/ 1 h 137"/>
                <a:gd name="T12" fmla="*/ 23 w 29"/>
                <a:gd name="T13" fmla="*/ 1 h 137"/>
                <a:gd name="T14" fmla="*/ 21 w 29"/>
                <a:gd name="T15" fmla="*/ 1 h 137"/>
                <a:gd name="T16" fmla="*/ 19 w 29"/>
                <a:gd name="T17" fmla="*/ 0 h 137"/>
                <a:gd name="T18" fmla="*/ 17 w 29"/>
                <a:gd name="T19" fmla="*/ 0 h 137"/>
                <a:gd name="T20" fmla="*/ 15 w 29"/>
                <a:gd name="T21" fmla="*/ 0 h 137"/>
                <a:gd name="T22" fmla="*/ 13 w 29"/>
                <a:gd name="T23" fmla="*/ 0 h 137"/>
                <a:gd name="T24" fmla="*/ 10 w 29"/>
                <a:gd name="T25" fmla="*/ 1 h 137"/>
                <a:gd name="T26" fmla="*/ 8 w 29"/>
                <a:gd name="T27" fmla="*/ 2 h 137"/>
                <a:gd name="T28" fmla="*/ 5 w 29"/>
                <a:gd name="T29" fmla="*/ 3 h 137"/>
                <a:gd name="T30" fmla="*/ 3 w 29"/>
                <a:gd name="T31" fmla="*/ 4 h 137"/>
                <a:gd name="T32" fmla="*/ 0 w 29"/>
                <a:gd name="T33" fmla="*/ 6 h 137"/>
                <a:gd name="T34" fmla="*/ 0 w 29"/>
                <a:gd name="T35" fmla="*/ 136 h 137"/>
                <a:gd name="T36" fmla="*/ 0 w 29"/>
                <a:gd name="T37" fmla="*/ 136 h 137"/>
                <a:gd name="T38" fmla="*/ 1 w 29"/>
                <a:gd name="T39" fmla="*/ 136 h 137"/>
                <a:gd name="T40" fmla="*/ 2 w 29"/>
                <a:gd name="T41" fmla="*/ 136 h 137"/>
                <a:gd name="T42" fmla="*/ 3 w 29"/>
                <a:gd name="T43" fmla="*/ 136 h 137"/>
                <a:gd name="T44" fmla="*/ 4 w 29"/>
                <a:gd name="T45" fmla="*/ 136 h 137"/>
                <a:gd name="T46" fmla="*/ 6 w 29"/>
                <a:gd name="T47" fmla="*/ 135 h 137"/>
                <a:gd name="T48" fmla="*/ 7 w 29"/>
                <a:gd name="T49" fmla="*/ 135 h 137"/>
                <a:gd name="T50" fmla="*/ 9 w 29"/>
                <a:gd name="T51" fmla="*/ 134 h 137"/>
                <a:gd name="T52" fmla="*/ 11 w 29"/>
                <a:gd name="T53" fmla="*/ 133 h 137"/>
                <a:gd name="T54" fmla="*/ 14 w 29"/>
                <a:gd name="T55" fmla="*/ 132 h 137"/>
                <a:gd name="T56" fmla="*/ 16 w 29"/>
                <a:gd name="T57" fmla="*/ 131 h 137"/>
                <a:gd name="T58" fmla="*/ 18 w 29"/>
                <a:gd name="T59" fmla="*/ 130 h 137"/>
                <a:gd name="T60" fmla="*/ 21 w 29"/>
                <a:gd name="T61" fmla="*/ 129 h 137"/>
                <a:gd name="T62" fmla="*/ 23 w 29"/>
                <a:gd name="T63" fmla="*/ 127 h 137"/>
                <a:gd name="T64" fmla="*/ 26 w 29"/>
                <a:gd name="T65" fmla="*/ 125 h 137"/>
                <a:gd name="T66" fmla="*/ 28 w 29"/>
                <a:gd name="T67" fmla="*/ 123 h 137"/>
                <a:gd name="T68" fmla="*/ 28 w 29"/>
                <a:gd name="T69" fmla="*/ 3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
                <a:gd name="T106" fmla="*/ 0 h 137"/>
                <a:gd name="T107" fmla="*/ 29 w 29"/>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 h="137">
                  <a:moveTo>
                    <a:pt x="28" y="3"/>
                  </a:moveTo>
                  <a:lnTo>
                    <a:pt x="28" y="3"/>
                  </a:lnTo>
                  <a:lnTo>
                    <a:pt x="27" y="3"/>
                  </a:lnTo>
                  <a:lnTo>
                    <a:pt x="27" y="2"/>
                  </a:lnTo>
                  <a:lnTo>
                    <a:pt x="26" y="2"/>
                  </a:lnTo>
                  <a:lnTo>
                    <a:pt x="24" y="1"/>
                  </a:lnTo>
                  <a:lnTo>
                    <a:pt x="23" y="1"/>
                  </a:lnTo>
                  <a:lnTo>
                    <a:pt x="21" y="1"/>
                  </a:lnTo>
                  <a:lnTo>
                    <a:pt x="19" y="0"/>
                  </a:lnTo>
                  <a:lnTo>
                    <a:pt x="17" y="0"/>
                  </a:lnTo>
                  <a:lnTo>
                    <a:pt x="15" y="0"/>
                  </a:lnTo>
                  <a:lnTo>
                    <a:pt x="13" y="0"/>
                  </a:lnTo>
                  <a:lnTo>
                    <a:pt x="10" y="1"/>
                  </a:lnTo>
                  <a:lnTo>
                    <a:pt x="8" y="2"/>
                  </a:lnTo>
                  <a:lnTo>
                    <a:pt x="5" y="3"/>
                  </a:lnTo>
                  <a:lnTo>
                    <a:pt x="3" y="4"/>
                  </a:lnTo>
                  <a:lnTo>
                    <a:pt x="0" y="6"/>
                  </a:lnTo>
                  <a:lnTo>
                    <a:pt x="0" y="136"/>
                  </a:lnTo>
                  <a:lnTo>
                    <a:pt x="1" y="136"/>
                  </a:lnTo>
                  <a:lnTo>
                    <a:pt x="2" y="136"/>
                  </a:lnTo>
                  <a:lnTo>
                    <a:pt x="3" y="136"/>
                  </a:lnTo>
                  <a:lnTo>
                    <a:pt x="4" y="136"/>
                  </a:lnTo>
                  <a:lnTo>
                    <a:pt x="6" y="135"/>
                  </a:lnTo>
                  <a:lnTo>
                    <a:pt x="7" y="135"/>
                  </a:lnTo>
                  <a:lnTo>
                    <a:pt x="9" y="134"/>
                  </a:lnTo>
                  <a:lnTo>
                    <a:pt x="11" y="133"/>
                  </a:lnTo>
                  <a:lnTo>
                    <a:pt x="14" y="132"/>
                  </a:lnTo>
                  <a:lnTo>
                    <a:pt x="16" y="131"/>
                  </a:lnTo>
                  <a:lnTo>
                    <a:pt x="18" y="130"/>
                  </a:lnTo>
                  <a:lnTo>
                    <a:pt x="21" y="129"/>
                  </a:lnTo>
                  <a:lnTo>
                    <a:pt x="23" y="127"/>
                  </a:lnTo>
                  <a:lnTo>
                    <a:pt x="26" y="125"/>
                  </a:lnTo>
                  <a:lnTo>
                    <a:pt x="28" y="123"/>
                  </a:lnTo>
                  <a:lnTo>
                    <a:pt x="28"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 name="Freeform 168"/>
            <p:cNvSpPr>
              <a:spLocks/>
            </p:cNvSpPr>
            <p:nvPr/>
          </p:nvSpPr>
          <p:spPr bwMode="auto">
            <a:xfrm>
              <a:off x="4599" y="1837"/>
              <a:ext cx="25" cy="111"/>
            </a:xfrm>
            <a:custGeom>
              <a:avLst/>
              <a:gdLst>
                <a:gd name="T0" fmla="*/ 24 w 25"/>
                <a:gd name="T1" fmla="*/ 3 h 111"/>
                <a:gd name="T2" fmla="*/ 24 w 25"/>
                <a:gd name="T3" fmla="*/ 3 h 111"/>
                <a:gd name="T4" fmla="*/ 23 w 25"/>
                <a:gd name="T5" fmla="*/ 2 h 111"/>
                <a:gd name="T6" fmla="*/ 23 w 25"/>
                <a:gd name="T7" fmla="*/ 2 h 111"/>
                <a:gd name="T8" fmla="*/ 22 w 25"/>
                <a:gd name="T9" fmla="*/ 2 h 111"/>
                <a:gd name="T10" fmla="*/ 21 w 25"/>
                <a:gd name="T11" fmla="*/ 1 h 111"/>
                <a:gd name="T12" fmla="*/ 20 w 25"/>
                <a:gd name="T13" fmla="*/ 1 h 111"/>
                <a:gd name="T14" fmla="*/ 18 w 25"/>
                <a:gd name="T15" fmla="*/ 0 h 111"/>
                <a:gd name="T16" fmla="*/ 17 w 25"/>
                <a:gd name="T17" fmla="*/ 0 h 111"/>
                <a:gd name="T18" fmla="*/ 15 w 25"/>
                <a:gd name="T19" fmla="*/ 0 h 111"/>
                <a:gd name="T20" fmla="*/ 13 w 25"/>
                <a:gd name="T21" fmla="*/ 0 h 111"/>
                <a:gd name="T22" fmla="*/ 11 w 25"/>
                <a:gd name="T23" fmla="*/ 0 h 111"/>
                <a:gd name="T24" fmla="*/ 9 w 25"/>
                <a:gd name="T25" fmla="*/ 0 h 111"/>
                <a:gd name="T26" fmla="*/ 7 w 25"/>
                <a:gd name="T27" fmla="*/ 1 h 111"/>
                <a:gd name="T28" fmla="*/ 4 w 25"/>
                <a:gd name="T29" fmla="*/ 2 h 111"/>
                <a:gd name="T30" fmla="*/ 2 w 25"/>
                <a:gd name="T31" fmla="*/ 4 h 111"/>
                <a:gd name="T32" fmla="*/ 0 w 25"/>
                <a:gd name="T33" fmla="*/ 5 h 111"/>
                <a:gd name="T34" fmla="*/ 0 w 25"/>
                <a:gd name="T35" fmla="*/ 110 h 111"/>
                <a:gd name="T36" fmla="*/ 0 w 25"/>
                <a:gd name="T37" fmla="*/ 110 h 111"/>
                <a:gd name="T38" fmla="*/ 1 w 25"/>
                <a:gd name="T39" fmla="*/ 110 h 111"/>
                <a:gd name="T40" fmla="*/ 1 w 25"/>
                <a:gd name="T41" fmla="*/ 110 h 111"/>
                <a:gd name="T42" fmla="*/ 2 w 25"/>
                <a:gd name="T43" fmla="*/ 110 h 111"/>
                <a:gd name="T44" fmla="*/ 3 w 25"/>
                <a:gd name="T45" fmla="*/ 110 h 111"/>
                <a:gd name="T46" fmla="*/ 5 w 25"/>
                <a:gd name="T47" fmla="*/ 109 h 111"/>
                <a:gd name="T48" fmla="*/ 6 w 25"/>
                <a:gd name="T49" fmla="*/ 109 h 111"/>
                <a:gd name="T50" fmla="*/ 8 w 25"/>
                <a:gd name="T51" fmla="*/ 109 h 111"/>
                <a:gd name="T52" fmla="*/ 10 w 25"/>
                <a:gd name="T53" fmla="*/ 108 h 111"/>
                <a:gd name="T54" fmla="*/ 12 w 25"/>
                <a:gd name="T55" fmla="*/ 107 h 111"/>
                <a:gd name="T56" fmla="*/ 14 w 25"/>
                <a:gd name="T57" fmla="*/ 106 h 111"/>
                <a:gd name="T58" fmla="*/ 16 w 25"/>
                <a:gd name="T59" fmla="*/ 105 h 111"/>
                <a:gd name="T60" fmla="*/ 18 w 25"/>
                <a:gd name="T61" fmla="*/ 104 h 111"/>
                <a:gd name="T62" fmla="*/ 20 w 25"/>
                <a:gd name="T63" fmla="*/ 103 h 111"/>
                <a:gd name="T64" fmla="*/ 22 w 25"/>
                <a:gd name="T65" fmla="*/ 101 h 111"/>
                <a:gd name="T66" fmla="*/ 24 w 25"/>
                <a:gd name="T67" fmla="*/ 99 h 111"/>
                <a:gd name="T68" fmla="*/ 24 w 25"/>
                <a:gd name="T69" fmla="*/ 3 h 1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111"/>
                <a:gd name="T107" fmla="*/ 25 w 25"/>
                <a:gd name="T108" fmla="*/ 111 h 1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111">
                  <a:moveTo>
                    <a:pt x="24" y="3"/>
                  </a:moveTo>
                  <a:lnTo>
                    <a:pt x="24" y="3"/>
                  </a:lnTo>
                  <a:lnTo>
                    <a:pt x="23" y="2"/>
                  </a:lnTo>
                  <a:lnTo>
                    <a:pt x="22" y="2"/>
                  </a:lnTo>
                  <a:lnTo>
                    <a:pt x="21" y="1"/>
                  </a:lnTo>
                  <a:lnTo>
                    <a:pt x="20" y="1"/>
                  </a:lnTo>
                  <a:lnTo>
                    <a:pt x="18" y="0"/>
                  </a:lnTo>
                  <a:lnTo>
                    <a:pt x="17" y="0"/>
                  </a:lnTo>
                  <a:lnTo>
                    <a:pt x="15" y="0"/>
                  </a:lnTo>
                  <a:lnTo>
                    <a:pt x="13" y="0"/>
                  </a:lnTo>
                  <a:lnTo>
                    <a:pt x="11" y="0"/>
                  </a:lnTo>
                  <a:lnTo>
                    <a:pt x="9" y="0"/>
                  </a:lnTo>
                  <a:lnTo>
                    <a:pt x="7" y="1"/>
                  </a:lnTo>
                  <a:lnTo>
                    <a:pt x="4" y="2"/>
                  </a:lnTo>
                  <a:lnTo>
                    <a:pt x="2" y="4"/>
                  </a:lnTo>
                  <a:lnTo>
                    <a:pt x="0" y="5"/>
                  </a:lnTo>
                  <a:lnTo>
                    <a:pt x="0" y="110"/>
                  </a:lnTo>
                  <a:lnTo>
                    <a:pt x="1" y="110"/>
                  </a:lnTo>
                  <a:lnTo>
                    <a:pt x="2" y="110"/>
                  </a:lnTo>
                  <a:lnTo>
                    <a:pt x="3" y="110"/>
                  </a:lnTo>
                  <a:lnTo>
                    <a:pt x="5" y="109"/>
                  </a:lnTo>
                  <a:lnTo>
                    <a:pt x="6" y="109"/>
                  </a:lnTo>
                  <a:lnTo>
                    <a:pt x="8" y="109"/>
                  </a:lnTo>
                  <a:lnTo>
                    <a:pt x="10" y="108"/>
                  </a:lnTo>
                  <a:lnTo>
                    <a:pt x="12" y="107"/>
                  </a:lnTo>
                  <a:lnTo>
                    <a:pt x="14" y="106"/>
                  </a:lnTo>
                  <a:lnTo>
                    <a:pt x="16" y="105"/>
                  </a:lnTo>
                  <a:lnTo>
                    <a:pt x="18" y="104"/>
                  </a:lnTo>
                  <a:lnTo>
                    <a:pt x="20" y="103"/>
                  </a:lnTo>
                  <a:lnTo>
                    <a:pt x="22" y="101"/>
                  </a:lnTo>
                  <a:lnTo>
                    <a:pt x="24" y="99"/>
                  </a:lnTo>
                  <a:lnTo>
                    <a:pt x="24" y="3"/>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7" name="Freeform 169"/>
            <p:cNvSpPr>
              <a:spLocks/>
            </p:cNvSpPr>
            <p:nvPr/>
          </p:nvSpPr>
          <p:spPr bwMode="auto">
            <a:xfrm>
              <a:off x="4599" y="1838"/>
              <a:ext cx="21" cy="86"/>
            </a:xfrm>
            <a:custGeom>
              <a:avLst/>
              <a:gdLst>
                <a:gd name="T0" fmla="*/ 20 w 21"/>
                <a:gd name="T1" fmla="*/ 2 h 86"/>
                <a:gd name="T2" fmla="*/ 20 w 21"/>
                <a:gd name="T3" fmla="*/ 2 h 86"/>
                <a:gd name="T4" fmla="*/ 18 w 21"/>
                <a:gd name="T5" fmla="*/ 1 h 86"/>
                <a:gd name="T6" fmla="*/ 16 w 21"/>
                <a:gd name="T7" fmla="*/ 1 h 86"/>
                <a:gd name="T8" fmla="*/ 14 w 21"/>
                <a:gd name="T9" fmla="*/ 0 h 86"/>
                <a:gd name="T10" fmla="*/ 11 w 21"/>
                <a:gd name="T11" fmla="*/ 0 h 86"/>
                <a:gd name="T12" fmla="*/ 7 w 21"/>
                <a:gd name="T13" fmla="*/ 0 h 86"/>
                <a:gd name="T14" fmla="*/ 4 w 21"/>
                <a:gd name="T15" fmla="*/ 2 h 86"/>
                <a:gd name="T16" fmla="*/ 0 w 21"/>
                <a:gd name="T17" fmla="*/ 4 h 86"/>
                <a:gd name="T18" fmla="*/ 0 w 21"/>
                <a:gd name="T19" fmla="*/ 85 h 86"/>
                <a:gd name="T20" fmla="*/ 0 w 21"/>
                <a:gd name="T21" fmla="*/ 85 h 86"/>
                <a:gd name="T22" fmla="*/ 2 w 21"/>
                <a:gd name="T23" fmla="*/ 85 h 86"/>
                <a:gd name="T24" fmla="*/ 4 w 21"/>
                <a:gd name="T25" fmla="*/ 84 h 86"/>
                <a:gd name="T26" fmla="*/ 7 w 21"/>
                <a:gd name="T27" fmla="*/ 84 h 86"/>
                <a:gd name="T28" fmla="*/ 10 w 21"/>
                <a:gd name="T29" fmla="*/ 82 h 86"/>
                <a:gd name="T30" fmla="*/ 13 w 21"/>
                <a:gd name="T31" fmla="*/ 81 h 86"/>
                <a:gd name="T32" fmla="*/ 17 w 21"/>
                <a:gd name="T33" fmla="*/ 79 h 86"/>
                <a:gd name="T34" fmla="*/ 20 w 21"/>
                <a:gd name="T35" fmla="*/ 76 h 86"/>
                <a:gd name="T36" fmla="*/ 20 w 21"/>
                <a:gd name="T37" fmla="*/ 2 h 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86"/>
                <a:gd name="T59" fmla="*/ 21 w 21"/>
                <a:gd name="T60" fmla="*/ 86 h 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86">
                  <a:moveTo>
                    <a:pt x="20" y="2"/>
                  </a:moveTo>
                  <a:lnTo>
                    <a:pt x="20" y="2"/>
                  </a:lnTo>
                  <a:lnTo>
                    <a:pt x="18" y="1"/>
                  </a:lnTo>
                  <a:lnTo>
                    <a:pt x="16" y="1"/>
                  </a:lnTo>
                  <a:lnTo>
                    <a:pt x="14" y="0"/>
                  </a:lnTo>
                  <a:lnTo>
                    <a:pt x="11" y="0"/>
                  </a:lnTo>
                  <a:lnTo>
                    <a:pt x="7" y="0"/>
                  </a:lnTo>
                  <a:lnTo>
                    <a:pt x="4" y="2"/>
                  </a:lnTo>
                  <a:lnTo>
                    <a:pt x="0" y="4"/>
                  </a:lnTo>
                  <a:lnTo>
                    <a:pt x="0" y="85"/>
                  </a:lnTo>
                  <a:lnTo>
                    <a:pt x="2" y="85"/>
                  </a:lnTo>
                  <a:lnTo>
                    <a:pt x="4" y="84"/>
                  </a:lnTo>
                  <a:lnTo>
                    <a:pt x="7" y="84"/>
                  </a:lnTo>
                  <a:lnTo>
                    <a:pt x="10" y="82"/>
                  </a:lnTo>
                  <a:lnTo>
                    <a:pt x="13" y="81"/>
                  </a:lnTo>
                  <a:lnTo>
                    <a:pt x="17" y="79"/>
                  </a:lnTo>
                  <a:lnTo>
                    <a:pt x="20" y="76"/>
                  </a:lnTo>
                  <a:lnTo>
                    <a:pt x="20"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8" name="Freeform 170"/>
            <p:cNvSpPr>
              <a:spLocks/>
            </p:cNvSpPr>
            <p:nvPr/>
          </p:nvSpPr>
          <p:spPr bwMode="auto">
            <a:xfrm>
              <a:off x="4600" y="1839"/>
              <a:ext cx="16" cy="61"/>
            </a:xfrm>
            <a:custGeom>
              <a:avLst/>
              <a:gdLst>
                <a:gd name="T0" fmla="*/ 15 w 16"/>
                <a:gd name="T1" fmla="*/ 2 h 61"/>
                <a:gd name="T2" fmla="*/ 15 w 16"/>
                <a:gd name="T3" fmla="*/ 1 h 61"/>
                <a:gd name="T4" fmla="*/ 14 w 16"/>
                <a:gd name="T5" fmla="*/ 1 h 61"/>
                <a:gd name="T6" fmla="*/ 12 w 16"/>
                <a:gd name="T7" fmla="*/ 0 h 61"/>
                <a:gd name="T8" fmla="*/ 10 w 16"/>
                <a:gd name="T9" fmla="*/ 0 h 61"/>
                <a:gd name="T10" fmla="*/ 8 w 16"/>
                <a:gd name="T11" fmla="*/ 0 h 61"/>
                <a:gd name="T12" fmla="*/ 5 w 16"/>
                <a:gd name="T13" fmla="*/ 0 h 61"/>
                <a:gd name="T14" fmla="*/ 3 w 16"/>
                <a:gd name="T15" fmla="*/ 1 h 61"/>
                <a:gd name="T16" fmla="*/ 0 w 16"/>
                <a:gd name="T17" fmla="*/ 3 h 61"/>
                <a:gd name="T18" fmla="*/ 0 w 16"/>
                <a:gd name="T19" fmla="*/ 60 h 61"/>
                <a:gd name="T20" fmla="*/ 0 w 16"/>
                <a:gd name="T21" fmla="*/ 60 h 61"/>
                <a:gd name="T22" fmla="*/ 1 w 16"/>
                <a:gd name="T23" fmla="*/ 60 h 61"/>
                <a:gd name="T24" fmla="*/ 3 w 16"/>
                <a:gd name="T25" fmla="*/ 59 h 61"/>
                <a:gd name="T26" fmla="*/ 5 w 16"/>
                <a:gd name="T27" fmla="*/ 59 h 61"/>
                <a:gd name="T28" fmla="*/ 7 w 16"/>
                <a:gd name="T29" fmla="*/ 58 h 61"/>
                <a:gd name="T30" fmla="*/ 10 w 16"/>
                <a:gd name="T31" fmla="*/ 57 h 61"/>
                <a:gd name="T32" fmla="*/ 12 w 16"/>
                <a:gd name="T33" fmla="*/ 55 h 61"/>
                <a:gd name="T34" fmla="*/ 15 w 16"/>
                <a:gd name="T35" fmla="*/ 53 h 61"/>
                <a:gd name="T36" fmla="*/ 15 w 16"/>
                <a:gd name="T37" fmla="*/ 2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
                <a:gd name="T58" fmla="*/ 0 h 61"/>
                <a:gd name="T59" fmla="*/ 16 w 16"/>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 h="61">
                  <a:moveTo>
                    <a:pt x="15" y="2"/>
                  </a:moveTo>
                  <a:lnTo>
                    <a:pt x="15" y="1"/>
                  </a:lnTo>
                  <a:lnTo>
                    <a:pt x="14" y="1"/>
                  </a:lnTo>
                  <a:lnTo>
                    <a:pt x="12" y="0"/>
                  </a:lnTo>
                  <a:lnTo>
                    <a:pt x="10" y="0"/>
                  </a:lnTo>
                  <a:lnTo>
                    <a:pt x="8" y="0"/>
                  </a:lnTo>
                  <a:lnTo>
                    <a:pt x="5" y="0"/>
                  </a:lnTo>
                  <a:lnTo>
                    <a:pt x="3" y="1"/>
                  </a:lnTo>
                  <a:lnTo>
                    <a:pt x="0" y="3"/>
                  </a:lnTo>
                  <a:lnTo>
                    <a:pt x="0" y="60"/>
                  </a:lnTo>
                  <a:lnTo>
                    <a:pt x="1" y="60"/>
                  </a:lnTo>
                  <a:lnTo>
                    <a:pt x="3" y="59"/>
                  </a:lnTo>
                  <a:lnTo>
                    <a:pt x="5" y="59"/>
                  </a:lnTo>
                  <a:lnTo>
                    <a:pt x="7" y="58"/>
                  </a:lnTo>
                  <a:lnTo>
                    <a:pt x="10" y="57"/>
                  </a:lnTo>
                  <a:lnTo>
                    <a:pt x="12" y="55"/>
                  </a:lnTo>
                  <a:lnTo>
                    <a:pt x="15" y="53"/>
                  </a:lnTo>
                  <a:lnTo>
                    <a:pt x="1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9" name="Freeform 171"/>
            <p:cNvSpPr>
              <a:spLocks/>
            </p:cNvSpPr>
            <p:nvPr/>
          </p:nvSpPr>
          <p:spPr bwMode="auto">
            <a:xfrm>
              <a:off x="4601" y="1841"/>
              <a:ext cx="11" cy="35"/>
            </a:xfrm>
            <a:custGeom>
              <a:avLst/>
              <a:gdLst>
                <a:gd name="T0" fmla="*/ 10 w 11"/>
                <a:gd name="T1" fmla="*/ 1 h 35"/>
                <a:gd name="T2" fmla="*/ 10 w 11"/>
                <a:gd name="T3" fmla="*/ 1 h 35"/>
                <a:gd name="T4" fmla="*/ 9 w 11"/>
                <a:gd name="T5" fmla="*/ 1 h 35"/>
                <a:gd name="T6" fmla="*/ 8 w 11"/>
                <a:gd name="T7" fmla="*/ 0 h 35"/>
                <a:gd name="T8" fmla="*/ 7 w 11"/>
                <a:gd name="T9" fmla="*/ 0 h 35"/>
                <a:gd name="T10" fmla="*/ 5 w 11"/>
                <a:gd name="T11" fmla="*/ 0 h 35"/>
                <a:gd name="T12" fmla="*/ 4 w 11"/>
                <a:gd name="T13" fmla="*/ 0 h 35"/>
                <a:gd name="T14" fmla="*/ 2 w 11"/>
                <a:gd name="T15" fmla="*/ 1 h 35"/>
                <a:gd name="T16" fmla="*/ 0 w 11"/>
                <a:gd name="T17" fmla="*/ 2 h 35"/>
                <a:gd name="T18" fmla="*/ 0 w 11"/>
                <a:gd name="T19" fmla="*/ 34 h 35"/>
                <a:gd name="T20" fmla="*/ 0 w 11"/>
                <a:gd name="T21" fmla="*/ 34 h 35"/>
                <a:gd name="T22" fmla="*/ 1 w 11"/>
                <a:gd name="T23" fmla="*/ 34 h 35"/>
                <a:gd name="T24" fmla="*/ 2 w 11"/>
                <a:gd name="T25" fmla="*/ 34 h 35"/>
                <a:gd name="T26" fmla="*/ 3 w 11"/>
                <a:gd name="T27" fmla="*/ 33 h 35"/>
                <a:gd name="T28" fmla="*/ 5 w 11"/>
                <a:gd name="T29" fmla="*/ 33 h 35"/>
                <a:gd name="T30" fmla="*/ 7 w 11"/>
                <a:gd name="T31" fmla="*/ 32 h 35"/>
                <a:gd name="T32" fmla="*/ 8 w 11"/>
                <a:gd name="T33" fmla="*/ 31 h 35"/>
                <a:gd name="T34" fmla="*/ 10 w 11"/>
                <a:gd name="T35" fmla="*/ 29 h 35"/>
                <a:gd name="T36" fmla="*/ 10 w 11"/>
                <a:gd name="T37" fmla="*/ 1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35"/>
                <a:gd name="T59" fmla="*/ 11 w 11"/>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35">
                  <a:moveTo>
                    <a:pt x="10" y="1"/>
                  </a:moveTo>
                  <a:lnTo>
                    <a:pt x="10" y="1"/>
                  </a:lnTo>
                  <a:lnTo>
                    <a:pt x="9" y="1"/>
                  </a:lnTo>
                  <a:lnTo>
                    <a:pt x="8" y="0"/>
                  </a:lnTo>
                  <a:lnTo>
                    <a:pt x="7" y="0"/>
                  </a:lnTo>
                  <a:lnTo>
                    <a:pt x="5" y="0"/>
                  </a:lnTo>
                  <a:lnTo>
                    <a:pt x="4" y="0"/>
                  </a:lnTo>
                  <a:lnTo>
                    <a:pt x="2" y="1"/>
                  </a:lnTo>
                  <a:lnTo>
                    <a:pt x="0" y="2"/>
                  </a:lnTo>
                  <a:lnTo>
                    <a:pt x="0" y="34"/>
                  </a:lnTo>
                  <a:lnTo>
                    <a:pt x="1" y="34"/>
                  </a:lnTo>
                  <a:lnTo>
                    <a:pt x="2" y="34"/>
                  </a:lnTo>
                  <a:lnTo>
                    <a:pt x="3" y="33"/>
                  </a:lnTo>
                  <a:lnTo>
                    <a:pt x="5" y="33"/>
                  </a:lnTo>
                  <a:lnTo>
                    <a:pt x="7" y="32"/>
                  </a:lnTo>
                  <a:lnTo>
                    <a:pt x="8" y="31"/>
                  </a:lnTo>
                  <a:lnTo>
                    <a:pt x="10" y="29"/>
                  </a:lnTo>
                  <a:lnTo>
                    <a:pt x="10"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0" name="Freeform 172"/>
            <p:cNvSpPr>
              <a:spLocks/>
            </p:cNvSpPr>
            <p:nvPr/>
          </p:nvSpPr>
          <p:spPr bwMode="auto">
            <a:xfrm>
              <a:off x="4722" y="1940"/>
              <a:ext cx="16" cy="19"/>
            </a:xfrm>
            <a:custGeom>
              <a:avLst/>
              <a:gdLst>
                <a:gd name="T0" fmla="*/ 8 w 16"/>
                <a:gd name="T1" fmla="*/ 18 h 19"/>
                <a:gd name="T2" fmla="*/ 9 w 16"/>
                <a:gd name="T3" fmla="*/ 18 h 19"/>
                <a:gd name="T4" fmla="*/ 10 w 16"/>
                <a:gd name="T5" fmla="*/ 17 h 19"/>
                <a:gd name="T6" fmla="*/ 12 w 16"/>
                <a:gd name="T7" fmla="*/ 16 h 19"/>
                <a:gd name="T8" fmla="*/ 13 w 16"/>
                <a:gd name="T9" fmla="*/ 15 h 19"/>
                <a:gd name="T10" fmla="*/ 14 w 16"/>
                <a:gd name="T11" fmla="*/ 14 h 19"/>
                <a:gd name="T12" fmla="*/ 14 w 16"/>
                <a:gd name="T13" fmla="*/ 12 h 19"/>
                <a:gd name="T14" fmla="*/ 15 w 16"/>
                <a:gd name="T15" fmla="*/ 11 h 19"/>
                <a:gd name="T16" fmla="*/ 15 w 16"/>
                <a:gd name="T17" fmla="*/ 9 h 19"/>
                <a:gd name="T18" fmla="*/ 15 w 16"/>
                <a:gd name="T19" fmla="*/ 7 h 19"/>
                <a:gd name="T20" fmla="*/ 14 w 16"/>
                <a:gd name="T21" fmla="*/ 6 h 19"/>
                <a:gd name="T22" fmla="*/ 14 w 16"/>
                <a:gd name="T23" fmla="*/ 4 h 19"/>
                <a:gd name="T24" fmla="*/ 13 w 16"/>
                <a:gd name="T25" fmla="*/ 3 h 19"/>
                <a:gd name="T26" fmla="*/ 12 w 16"/>
                <a:gd name="T27" fmla="*/ 1 h 19"/>
                <a:gd name="T28" fmla="*/ 10 w 16"/>
                <a:gd name="T29" fmla="*/ 1 h 19"/>
                <a:gd name="T30" fmla="*/ 9 w 16"/>
                <a:gd name="T31" fmla="*/ 0 h 19"/>
                <a:gd name="T32" fmla="*/ 8 w 16"/>
                <a:gd name="T33" fmla="*/ 0 h 19"/>
                <a:gd name="T34" fmla="*/ 6 w 16"/>
                <a:gd name="T35" fmla="*/ 0 h 19"/>
                <a:gd name="T36" fmla="*/ 5 w 16"/>
                <a:gd name="T37" fmla="*/ 1 h 19"/>
                <a:gd name="T38" fmla="*/ 3 w 16"/>
                <a:gd name="T39" fmla="*/ 1 h 19"/>
                <a:gd name="T40" fmla="*/ 2 w 16"/>
                <a:gd name="T41" fmla="*/ 3 h 19"/>
                <a:gd name="T42" fmla="*/ 1 w 16"/>
                <a:gd name="T43" fmla="*/ 4 h 19"/>
                <a:gd name="T44" fmla="*/ 1 w 16"/>
                <a:gd name="T45" fmla="*/ 6 h 19"/>
                <a:gd name="T46" fmla="*/ 0 w 16"/>
                <a:gd name="T47" fmla="*/ 7 h 19"/>
                <a:gd name="T48" fmla="*/ 0 w 16"/>
                <a:gd name="T49" fmla="*/ 9 h 19"/>
                <a:gd name="T50" fmla="*/ 0 w 16"/>
                <a:gd name="T51" fmla="*/ 11 h 19"/>
                <a:gd name="T52" fmla="*/ 1 w 16"/>
                <a:gd name="T53" fmla="*/ 12 h 19"/>
                <a:gd name="T54" fmla="*/ 1 w 16"/>
                <a:gd name="T55" fmla="*/ 14 h 19"/>
                <a:gd name="T56" fmla="*/ 2 w 16"/>
                <a:gd name="T57" fmla="*/ 15 h 19"/>
                <a:gd name="T58" fmla="*/ 3 w 16"/>
                <a:gd name="T59" fmla="*/ 16 h 19"/>
                <a:gd name="T60" fmla="*/ 5 w 16"/>
                <a:gd name="T61" fmla="*/ 17 h 19"/>
                <a:gd name="T62" fmla="*/ 6 w 16"/>
                <a:gd name="T63" fmla="*/ 18 h 19"/>
                <a:gd name="T64" fmla="*/ 8 w 16"/>
                <a:gd name="T65" fmla="*/ 18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
                <a:gd name="T100" fmla="*/ 0 h 19"/>
                <a:gd name="T101" fmla="*/ 16 w 16"/>
                <a:gd name="T102" fmla="*/ 19 h 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 h="19">
                  <a:moveTo>
                    <a:pt x="8" y="18"/>
                  </a:moveTo>
                  <a:lnTo>
                    <a:pt x="9" y="18"/>
                  </a:lnTo>
                  <a:lnTo>
                    <a:pt x="10" y="17"/>
                  </a:lnTo>
                  <a:lnTo>
                    <a:pt x="12" y="16"/>
                  </a:lnTo>
                  <a:lnTo>
                    <a:pt x="13" y="15"/>
                  </a:lnTo>
                  <a:lnTo>
                    <a:pt x="14" y="14"/>
                  </a:lnTo>
                  <a:lnTo>
                    <a:pt x="14" y="12"/>
                  </a:lnTo>
                  <a:lnTo>
                    <a:pt x="15" y="11"/>
                  </a:lnTo>
                  <a:lnTo>
                    <a:pt x="15" y="9"/>
                  </a:lnTo>
                  <a:lnTo>
                    <a:pt x="15" y="7"/>
                  </a:lnTo>
                  <a:lnTo>
                    <a:pt x="14" y="6"/>
                  </a:lnTo>
                  <a:lnTo>
                    <a:pt x="14" y="4"/>
                  </a:lnTo>
                  <a:lnTo>
                    <a:pt x="13" y="3"/>
                  </a:lnTo>
                  <a:lnTo>
                    <a:pt x="12" y="1"/>
                  </a:lnTo>
                  <a:lnTo>
                    <a:pt x="10" y="1"/>
                  </a:lnTo>
                  <a:lnTo>
                    <a:pt x="9" y="0"/>
                  </a:lnTo>
                  <a:lnTo>
                    <a:pt x="8" y="0"/>
                  </a:lnTo>
                  <a:lnTo>
                    <a:pt x="6" y="0"/>
                  </a:lnTo>
                  <a:lnTo>
                    <a:pt x="5" y="1"/>
                  </a:lnTo>
                  <a:lnTo>
                    <a:pt x="3" y="1"/>
                  </a:lnTo>
                  <a:lnTo>
                    <a:pt x="2" y="3"/>
                  </a:lnTo>
                  <a:lnTo>
                    <a:pt x="1" y="4"/>
                  </a:lnTo>
                  <a:lnTo>
                    <a:pt x="1" y="6"/>
                  </a:lnTo>
                  <a:lnTo>
                    <a:pt x="0" y="7"/>
                  </a:lnTo>
                  <a:lnTo>
                    <a:pt x="0" y="9"/>
                  </a:lnTo>
                  <a:lnTo>
                    <a:pt x="0" y="11"/>
                  </a:lnTo>
                  <a:lnTo>
                    <a:pt x="1" y="12"/>
                  </a:lnTo>
                  <a:lnTo>
                    <a:pt x="1" y="14"/>
                  </a:lnTo>
                  <a:lnTo>
                    <a:pt x="2" y="15"/>
                  </a:lnTo>
                  <a:lnTo>
                    <a:pt x="3" y="16"/>
                  </a:lnTo>
                  <a:lnTo>
                    <a:pt x="5" y="17"/>
                  </a:lnTo>
                  <a:lnTo>
                    <a:pt x="6" y="18"/>
                  </a:lnTo>
                  <a:lnTo>
                    <a:pt x="8" y="1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1" name="Freeform 173"/>
            <p:cNvSpPr>
              <a:spLocks/>
            </p:cNvSpPr>
            <p:nvPr/>
          </p:nvSpPr>
          <p:spPr bwMode="auto">
            <a:xfrm>
              <a:off x="4677" y="1941"/>
              <a:ext cx="9" cy="10"/>
            </a:xfrm>
            <a:custGeom>
              <a:avLst/>
              <a:gdLst>
                <a:gd name="T0" fmla="*/ 4 w 9"/>
                <a:gd name="T1" fmla="*/ 9 h 10"/>
                <a:gd name="T2" fmla="*/ 6 w 9"/>
                <a:gd name="T3" fmla="*/ 9 h 10"/>
                <a:gd name="T4" fmla="*/ 7 w 9"/>
                <a:gd name="T5" fmla="*/ 8 h 10"/>
                <a:gd name="T6" fmla="*/ 8 w 9"/>
                <a:gd name="T7" fmla="*/ 6 h 10"/>
                <a:gd name="T8" fmla="*/ 8 w 9"/>
                <a:gd name="T9" fmla="*/ 4 h 10"/>
                <a:gd name="T10" fmla="*/ 8 w 9"/>
                <a:gd name="T11" fmla="*/ 3 h 10"/>
                <a:gd name="T12" fmla="*/ 7 w 9"/>
                <a:gd name="T13" fmla="*/ 1 h 10"/>
                <a:gd name="T14" fmla="*/ 6 w 9"/>
                <a:gd name="T15" fmla="*/ 0 h 10"/>
                <a:gd name="T16" fmla="*/ 4 w 9"/>
                <a:gd name="T17" fmla="*/ 0 h 10"/>
                <a:gd name="T18" fmla="*/ 2 w 9"/>
                <a:gd name="T19" fmla="*/ 0 h 10"/>
                <a:gd name="T20" fmla="*/ 1 w 9"/>
                <a:gd name="T21" fmla="*/ 1 h 10"/>
                <a:gd name="T22" fmla="*/ 0 w 9"/>
                <a:gd name="T23" fmla="*/ 3 h 10"/>
                <a:gd name="T24" fmla="*/ 0 w 9"/>
                <a:gd name="T25" fmla="*/ 4 h 10"/>
                <a:gd name="T26" fmla="*/ 0 w 9"/>
                <a:gd name="T27" fmla="*/ 6 h 10"/>
                <a:gd name="T28" fmla="*/ 1 w 9"/>
                <a:gd name="T29" fmla="*/ 8 h 10"/>
                <a:gd name="T30" fmla="*/ 2 w 9"/>
                <a:gd name="T31" fmla="*/ 9 h 10"/>
                <a:gd name="T32" fmla="*/ 4 w 9"/>
                <a:gd name="T33" fmla="*/ 9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
                <a:gd name="T52" fmla="*/ 0 h 10"/>
                <a:gd name="T53" fmla="*/ 9 w 9"/>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 h="10">
                  <a:moveTo>
                    <a:pt x="4" y="9"/>
                  </a:moveTo>
                  <a:lnTo>
                    <a:pt x="6" y="9"/>
                  </a:lnTo>
                  <a:lnTo>
                    <a:pt x="7" y="8"/>
                  </a:lnTo>
                  <a:lnTo>
                    <a:pt x="8" y="6"/>
                  </a:lnTo>
                  <a:lnTo>
                    <a:pt x="8" y="4"/>
                  </a:lnTo>
                  <a:lnTo>
                    <a:pt x="8" y="3"/>
                  </a:lnTo>
                  <a:lnTo>
                    <a:pt x="7" y="1"/>
                  </a:lnTo>
                  <a:lnTo>
                    <a:pt x="6" y="0"/>
                  </a:lnTo>
                  <a:lnTo>
                    <a:pt x="4" y="0"/>
                  </a:lnTo>
                  <a:lnTo>
                    <a:pt x="2" y="0"/>
                  </a:lnTo>
                  <a:lnTo>
                    <a:pt x="1" y="1"/>
                  </a:lnTo>
                  <a:lnTo>
                    <a:pt x="0" y="3"/>
                  </a:lnTo>
                  <a:lnTo>
                    <a:pt x="0" y="4"/>
                  </a:lnTo>
                  <a:lnTo>
                    <a:pt x="0" y="6"/>
                  </a:lnTo>
                  <a:lnTo>
                    <a:pt x="1" y="8"/>
                  </a:lnTo>
                  <a:lnTo>
                    <a:pt x="2" y="9"/>
                  </a:lnTo>
                  <a:lnTo>
                    <a:pt x="4"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2" name="Freeform 174"/>
            <p:cNvSpPr>
              <a:spLocks/>
            </p:cNvSpPr>
            <p:nvPr/>
          </p:nvSpPr>
          <p:spPr bwMode="auto">
            <a:xfrm>
              <a:off x="4690" y="1941"/>
              <a:ext cx="8" cy="10"/>
            </a:xfrm>
            <a:custGeom>
              <a:avLst/>
              <a:gdLst>
                <a:gd name="T0" fmla="*/ 4 w 8"/>
                <a:gd name="T1" fmla="*/ 9 h 10"/>
                <a:gd name="T2" fmla="*/ 5 w 8"/>
                <a:gd name="T3" fmla="*/ 9 h 10"/>
                <a:gd name="T4" fmla="*/ 6 w 8"/>
                <a:gd name="T5" fmla="*/ 8 h 10"/>
                <a:gd name="T6" fmla="*/ 7 w 8"/>
                <a:gd name="T7" fmla="*/ 6 h 10"/>
                <a:gd name="T8" fmla="*/ 7 w 8"/>
                <a:gd name="T9" fmla="*/ 5 h 10"/>
                <a:gd name="T10" fmla="*/ 7 w 8"/>
                <a:gd name="T11" fmla="*/ 3 h 10"/>
                <a:gd name="T12" fmla="*/ 6 w 8"/>
                <a:gd name="T13" fmla="*/ 1 h 10"/>
                <a:gd name="T14" fmla="*/ 5 w 8"/>
                <a:gd name="T15" fmla="*/ 0 h 10"/>
                <a:gd name="T16" fmla="*/ 4 w 8"/>
                <a:gd name="T17" fmla="*/ 0 h 10"/>
                <a:gd name="T18" fmla="*/ 2 w 8"/>
                <a:gd name="T19" fmla="*/ 0 h 10"/>
                <a:gd name="T20" fmla="*/ 1 w 8"/>
                <a:gd name="T21" fmla="*/ 1 h 10"/>
                <a:gd name="T22" fmla="*/ 0 w 8"/>
                <a:gd name="T23" fmla="*/ 3 h 10"/>
                <a:gd name="T24" fmla="*/ 0 w 8"/>
                <a:gd name="T25" fmla="*/ 5 h 10"/>
                <a:gd name="T26" fmla="*/ 0 w 8"/>
                <a:gd name="T27" fmla="*/ 6 h 10"/>
                <a:gd name="T28" fmla="*/ 1 w 8"/>
                <a:gd name="T29" fmla="*/ 8 h 10"/>
                <a:gd name="T30" fmla="*/ 2 w 8"/>
                <a:gd name="T31" fmla="*/ 9 h 10"/>
                <a:gd name="T32" fmla="*/ 4 w 8"/>
                <a:gd name="T33" fmla="*/ 9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10"/>
                <a:gd name="T53" fmla="*/ 8 w 8"/>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10">
                  <a:moveTo>
                    <a:pt x="4" y="9"/>
                  </a:moveTo>
                  <a:lnTo>
                    <a:pt x="5" y="9"/>
                  </a:lnTo>
                  <a:lnTo>
                    <a:pt x="6" y="8"/>
                  </a:lnTo>
                  <a:lnTo>
                    <a:pt x="7" y="6"/>
                  </a:lnTo>
                  <a:lnTo>
                    <a:pt x="7" y="5"/>
                  </a:lnTo>
                  <a:lnTo>
                    <a:pt x="7" y="3"/>
                  </a:lnTo>
                  <a:lnTo>
                    <a:pt x="6" y="1"/>
                  </a:lnTo>
                  <a:lnTo>
                    <a:pt x="5" y="0"/>
                  </a:lnTo>
                  <a:lnTo>
                    <a:pt x="4" y="0"/>
                  </a:lnTo>
                  <a:lnTo>
                    <a:pt x="2" y="0"/>
                  </a:lnTo>
                  <a:lnTo>
                    <a:pt x="1" y="1"/>
                  </a:lnTo>
                  <a:lnTo>
                    <a:pt x="0" y="3"/>
                  </a:lnTo>
                  <a:lnTo>
                    <a:pt x="0" y="5"/>
                  </a:lnTo>
                  <a:lnTo>
                    <a:pt x="0" y="6"/>
                  </a:lnTo>
                  <a:lnTo>
                    <a:pt x="1" y="8"/>
                  </a:lnTo>
                  <a:lnTo>
                    <a:pt x="2" y="9"/>
                  </a:lnTo>
                  <a:lnTo>
                    <a:pt x="4"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3" name="Freeform 175"/>
            <p:cNvSpPr>
              <a:spLocks/>
            </p:cNvSpPr>
            <p:nvPr/>
          </p:nvSpPr>
          <p:spPr bwMode="auto">
            <a:xfrm>
              <a:off x="4641" y="1820"/>
              <a:ext cx="21" cy="122"/>
            </a:xfrm>
            <a:custGeom>
              <a:avLst/>
              <a:gdLst>
                <a:gd name="T0" fmla="*/ 6 w 21"/>
                <a:gd name="T1" fmla="*/ 2 h 122"/>
                <a:gd name="T2" fmla="*/ 6 w 21"/>
                <a:gd name="T3" fmla="*/ 5 h 122"/>
                <a:gd name="T4" fmla="*/ 4 w 21"/>
                <a:gd name="T5" fmla="*/ 12 h 122"/>
                <a:gd name="T6" fmla="*/ 2 w 21"/>
                <a:gd name="T7" fmla="*/ 23 h 122"/>
                <a:gd name="T8" fmla="*/ 1 w 21"/>
                <a:gd name="T9" fmla="*/ 37 h 122"/>
                <a:gd name="T10" fmla="*/ 0 w 21"/>
                <a:gd name="T11" fmla="*/ 54 h 122"/>
                <a:gd name="T12" fmla="*/ 0 w 21"/>
                <a:gd name="T13" fmla="*/ 74 h 122"/>
                <a:gd name="T14" fmla="*/ 2 w 21"/>
                <a:gd name="T15" fmla="*/ 97 h 122"/>
                <a:gd name="T16" fmla="*/ 6 w 21"/>
                <a:gd name="T17" fmla="*/ 121 h 122"/>
                <a:gd name="T18" fmla="*/ 19 w 21"/>
                <a:gd name="T19" fmla="*/ 120 h 122"/>
                <a:gd name="T20" fmla="*/ 19 w 21"/>
                <a:gd name="T21" fmla="*/ 116 h 122"/>
                <a:gd name="T22" fmla="*/ 17 w 21"/>
                <a:gd name="T23" fmla="*/ 107 h 122"/>
                <a:gd name="T24" fmla="*/ 16 w 21"/>
                <a:gd name="T25" fmla="*/ 92 h 122"/>
                <a:gd name="T26" fmla="*/ 14 w 21"/>
                <a:gd name="T27" fmla="*/ 74 h 122"/>
                <a:gd name="T28" fmla="*/ 13 w 21"/>
                <a:gd name="T29" fmla="*/ 55 h 122"/>
                <a:gd name="T30" fmla="*/ 14 w 21"/>
                <a:gd name="T31" fmla="*/ 35 h 122"/>
                <a:gd name="T32" fmla="*/ 16 w 21"/>
                <a:gd name="T33" fmla="*/ 17 h 122"/>
                <a:gd name="T34" fmla="*/ 20 w 21"/>
                <a:gd name="T35" fmla="*/ 1 h 122"/>
                <a:gd name="T36" fmla="*/ 20 w 21"/>
                <a:gd name="T37" fmla="*/ 1 h 122"/>
                <a:gd name="T38" fmla="*/ 20 w 21"/>
                <a:gd name="T39" fmla="*/ 1 h 122"/>
                <a:gd name="T40" fmla="*/ 20 w 21"/>
                <a:gd name="T41" fmla="*/ 1 h 122"/>
                <a:gd name="T42" fmla="*/ 19 w 21"/>
                <a:gd name="T43" fmla="*/ 0 h 122"/>
                <a:gd name="T44" fmla="*/ 17 w 21"/>
                <a:gd name="T45" fmla="*/ 0 h 122"/>
                <a:gd name="T46" fmla="*/ 15 w 21"/>
                <a:gd name="T47" fmla="*/ 0 h 122"/>
                <a:gd name="T48" fmla="*/ 11 w 21"/>
                <a:gd name="T49" fmla="*/ 1 h 122"/>
                <a:gd name="T50" fmla="*/ 6 w 21"/>
                <a:gd name="T51" fmla="*/ 2 h 1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122"/>
                <a:gd name="T80" fmla="*/ 21 w 21"/>
                <a:gd name="T81" fmla="*/ 122 h 1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122">
                  <a:moveTo>
                    <a:pt x="6" y="2"/>
                  </a:moveTo>
                  <a:lnTo>
                    <a:pt x="6" y="5"/>
                  </a:lnTo>
                  <a:lnTo>
                    <a:pt x="4" y="12"/>
                  </a:lnTo>
                  <a:lnTo>
                    <a:pt x="2" y="23"/>
                  </a:lnTo>
                  <a:lnTo>
                    <a:pt x="1" y="37"/>
                  </a:lnTo>
                  <a:lnTo>
                    <a:pt x="0" y="54"/>
                  </a:lnTo>
                  <a:lnTo>
                    <a:pt x="0" y="74"/>
                  </a:lnTo>
                  <a:lnTo>
                    <a:pt x="2" y="97"/>
                  </a:lnTo>
                  <a:lnTo>
                    <a:pt x="6" y="121"/>
                  </a:lnTo>
                  <a:lnTo>
                    <a:pt x="19" y="120"/>
                  </a:lnTo>
                  <a:lnTo>
                    <a:pt x="19" y="116"/>
                  </a:lnTo>
                  <a:lnTo>
                    <a:pt x="17" y="107"/>
                  </a:lnTo>
                  <a:lnTo>
                    <a:pt x="16" y="92"/>
                  </a:lnTo>
                  <a:lnTo>
                    <a:pt x="14" y="74"/>
                  </a:lnTo>
                  <a:lnTo>
                    <a:pt x="13" y="55"/>
                  </a:lnTo>
                  <a:lnTo>
                    <a:pt x="14" y="35"/>
                  </a:lnTo>
                  <a:lnTo>
                    <a:pt x="16" y="17"/>
                  </a:lnTo>
                  <a:lnTo>
                    <a:pt x="20" y="1"/>
                  </a:lnTo>
                  <a:lnTo>
                    <a:pt x="19" y="0"/>
                  </a:lnTo>
                  <a:lnTo>
                    <a:pt x="17" y="0"/>
                  </a:lnTo>
                  <a:lnTo>
                    <a:pt x="15" y="0"/>
                  </a:lnTo>
                  <a:lnTo>
                    <a:pt x="11" y="1"/>
                  </a:lnTo>
                  <a:lnTo>
                    <a:pt x="6"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4" name="Freeform 176"/>
            <p:cNvSpPr>
              <a:spLocks/>
            </p:cNvSpPr>
            <p:nvPr/>
          </p:nvSpPr>
          <p:spPr bwMode="auto">
            <a:xfrm>
              <a:off x="4748" y="1805"/>
              <a:ext cx="29" cy="136"/>
            </a:xfrm>
            <a:custGeom>
              <a:avLst/>
              <a:gdLst>
                <a:gd name="T0" fmla="*/ 28 w 29"/>
                <a:gd name="T1" fmla="*/ 1 h 136"/>
                <a:gd name="T2" fmla="*/ 27 w 29"/>
                <a:gd name="T3" fmla="*/ 2 h 136"/>
                <a:gd name="T4" fmla="*/ 25 w 29"/>
                <a:gd name="T5" fmla="*/ 5 h 136"/>
                <a:gd name="T6" fmla="*/ 23 w 29"/>
                <a:gd name="T7" fmla="*/ 12 h 136"/>
                <a:gd name="T8" fmla="*/ 21 w 29"/>
                <a:gd name="T9" fmla="*/ 24 h 136"/>
                <a:gd name="T10" fmla="*/ 19 w 29"/>
                <a:gd name="T11" fmla="*/ 41 h 136"/>
                <a:gd name="T12" fmla="*/ 18 w 29"/>
                <a:gd name="T13" fmla="*/ 65 h 136"/>
                <a:gd name="T14" fmla="*/ 18 w 29"/>
                <a:gd name="T15" fmla="*/ 95 h 136"/>
                <a:gd name="T16" fmla="*/ 21 w 29"/>
                <a:gd name="T17" fmla="*/ 135 h 136"/>
                <a:gd name="T18" fmla="*/ 5 w 29"/>
                <a:gd name="T19" fmla="*/ 135 h 136"/>
                <a:gd name="T20" fmla="*/ 4 w 29"/>
                <a:gd name="T21" fmla="*/ 131 h 136"/>
                <a:gd name="T22" fmla="*/ 3 w 29"/>
                <a:gd name="T23" fmla="*/ 120 h 136"/>
                <a:gd name="T24" fmla="*/ 2 w 29"/>
                <a:gd name="T25" fmla="*/ 104 h 136"/>
                <a:gd name="T26" fmla="*/ 0 w 29"/>
                <a:gd name="T27" fmla="*/ 84 h 136"/>
                <a:gd name="T28" fmla="*/ 0 w 29"/>
                <a:gd name="T29" fmla="*/ 62 h 136"/>
                <a:gd name="T30" fmla="*/ 1 w 29"/>
                <a:gd name="T31" fmla="*/ 39 h 136"/>
                <a:gd name="T32" fmla="*/ 4 w 29"/>
                <a:gd name="T33" fmla="*/ 18 h 136"/>
                <a:gd name="T34" fmla="*/ 9 w 29"/>
                <a:gd name="T35" fmla="*/ 0 h 136"/>
                <a:gd name="T36" fmla="*/ 28 w 29"/>
                <a:gd name="T37" fmla="*/ 1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36"/>
                <a:gd name="T59" fmla="*/ 29 w 29"/>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36">
                  <a:moveTo>
                    <a:pt x="28" y="1"/>
                  </a:moveTo>
                  <a:lnTo>
                    <a:pt x="27" y="2"/>
                  </a:lnTo>
                  <a:lnTo>
                    <a:pt x="25" y="5"/>
                  </a:lnTo>
                  <a:lnTo>
                    <a:pt x="23" y="12"/>
                  </a:lnTo>
                  <a:lnTo>
                    <a:pt x="21" y="24"/>
                  </a:lnTo>
                  <a:lnTo>
                    <a:pt x="19" y="41"/>
                  </a:lnTo>
                  <a:lnTo>
                    <a:pt x="18" y="65"/>
                  </a:lnTo>
                  <a:lnTo>
                    <a:pt x="18" y="95"/>
                  </a:lnTo>
                  <a:lnTo>
                    <a:pt x="21" y="135"/>
                  </a:lnTo>
                  <a:lnTo>
                    <a:pt x="5" y="135"/>
                  </a:lnTo>
                  <a:lnTo>
                    <a:pt x="4" y="131"/>
                  </a:lnTo>
                  <a:lnTo>
                    <a:pt x="3" y="120"/>
                  </a:lnTo>
                  <a:lnTo>
                    <a:pt x="2" y="104"/>
                  </a:lnTo>
                  <a:lnTo>
                    <a:pt x="0" y="84"/>
                  </a:lnTo>
                  <a:lnTo>
                    <a:pt x="0" y="62"/>
                  </a:lnTo>
                  <a:lnTo>
                    <a:pt x="1" y="39"/>
                  </a:lnTo>
                  <a:lnTo>
                    <a:pt x="4" y="18"/>
                  </a:lnTo>
                  <a:lnTo>
                    <a:pt x="9" y="0"/>
                  </a:lnTo>
                  <a:lnTo>
                    <a:pt x="28"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5" name="Freeform 177"/>
            <p:cNvSpPr>
              <a:spLocks/>
            </p:cNvSpPr>
            <p:nvPr/>
          </p:nvSpPr>
          <p:spPr bwMode="auto">
            <a:xfrm>
              <a:off x="4641" y="1827"/>
              <a:ext cx="19" cy="107"/>
            </a:xfrm>
            <a:custGeom>
              <a:avLst/>
              <a:gdLst>
                <a:gd name="T0" fmla="*/ 6 w 19"/>
                <a:gd name="T1" fmla="*/ 2 h 107"/>
                <a:gd name="T2" fmla="*/ 5 w 19"/>
                <a:gd name="T3" fmla="*/ 4 h 107"/>
                <a:gd name="T4" fmla="*/ 4 w 19"/>
                <a:gd name="T5" fmla="*/ 10 h 107"/>
                <a:gd name="T6" fmla="*/ 2 w 19"/>
                <a:gd name="T7" fmla="*/ 20 h 107"/>
                <a:gd name="T8" fmla="*/ 1 w 19"/>
                <a:gd name="T9" fmla="*/ 32 h 107"/>
                <a:gd name="T10" fmla="*/ 0 w 19"/>
                <a:gd name="T11" fmla="*/ 48 h 107"/>
                <a:gd name="T12" fmla="*/ 0 w 19"/>
                <a:gd name="T13" fmla="*/ 65 h 107"/>
                <a:gd name="T14" fmla="*/ 2 w 19"/>
                <a:gd name="T15" fmla="*/ 85 h 107"/>
                <a:gd name="T16" fmla="*/ 5 w 19"/>
                <a:gd name="T17" fmla="*/ 106 h 107"/>
                <a:gd name="T18" fmla="*/ 17 w 19"/>
                <a:gd name="T19" fmla="*/ 105 h 107"/>
                <a:gd name="T20" fmla="*/ 17 w 19"/>
                <a:gd name="T21" fmla="*/ 102 h 107"/>
                <a:gd name="T22" fmla="*/ 16 w 19"/>
                <a:gd name="T23" fmla="*/ 93 h 107"/>
                <a:gd name="T24" fmla="*/ 14 w 19"/>
                <a:gd name="T25" fmla="*/ 81 h 107"/>
                <a:gd name="T26" fmla="*/ 13 w 19"/>
                <a:gd name="T27" fmla="*/ 65 h 107"/>
                <a:gd name="T28" fmla="*/ 12 w 19"/>
                <a:gd name="T29" fmla="*/ 48 h 107"/>
                <a:gd name="T30" fmla="*/ 12 w 19"/>
                <a:gd name="T31" fmla="*/ 31 h 107"/>
                <a:gd name="T32" fmla="*/ 14 w 19"/>
                <a:gd name="T33" fmla="*/ 15 h 107"/>
                <a:gd name="T34" fmla="*/ 18 w 19"/>
                <a:gd name="T35" fmla="*/ 1 h 107"/>
                <a:gd name="T36" fmla="*/ 18 w 19"/>
                <a:gd name="T37" fmla="*/ 1 h 107"/>
                <a:gd name="T38" fmla="*/ 18 w 19"/>
                <a:gd name="T39" fmla="*/ 1 h 107"/>
                <a:gd name="T40" fmla="*/ 18 w 19"/>
                <a:gd name="T41" fmla="*/ 0 h 107"/>
                <a:gd name="T42" fmla="*/ 17 w 19"/>
                <a:gd name="T43" fmla="*/ 0 h 107"/>
                <a:gd name="T44" fmla="*/ 16 w 19"/>
                <a:gd name="T45" fmla="*/ 0 h 107"/>
                <a:gd name="T46" fmla="*/ 13 w 19"/>
                <a:gd name="T47" fmla="*/ 0 h 107"/>
                <a:gd name="T48" fmla="*/ 10 w 19"/>
                <a:gd name="T49" fmla="*/ 1 h 107"/>
                <a:gd name="T50" fmla="*/ 6 w 19"/>
                <a:gd name="T51" fmla="*/ 2 h 10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
                <a:gd name="T79" fmla="*/ 0 h 107"/>
                <a:gd name="T80" fmla="*/ 19 w 19"/>
                <a:gd name="T81" fmla="*/ 107 h 10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 h="107">
                  <a:moveTo>
                    <a:pt x="6" y="2"/>
                  </a:moveTo>
                  <a:lnTo>
                    <a:pt x="5" y="4"/>
                  </a:lnTo>
                  <a:lnTo>
                    <a:pt x="4" y="10"/>
                  </a:lnTo>
                  <a:lnTo>
                    <a:pt x="2" y="20"/>
                  </a:lnTo>
                  <a:lnTo>
                    <a:pt x="1" y="32"/>
                  </a:lnTo>
                  <a:lnTo>
                    <a:pt x="0" y="48"/>
                  </a:lnTo>
                  <a:lnTo>
                    <a:pt x="0" y="65"/>
                  </a:lnTo>
                  <a:lnTo>
                    <a:pt x="2" y="85"/>
                  </a:lnTo>
                  <a:lnTo>
                    <a:pt x="5" y="106"/>
                  </a:lnTo>
                  <a:lnTo>
                    <a:pt x="17" y="105"/>
                  </a:lnTo>
                  <a:lnTo>
                    <a:pt x="17" y="102"/>
                  </a:lnTo>
                  <a:lnTo>
                    <a:pt x="16" y="93"/>
                  </a:lnTo>
                  <a:lnTo>
                    <a:pt x="14" y="81"/>
                  </a:lnTo>
                  <a:lnTo>
                    <a:pt x="13" y="65"/>
                  </a:lnTo>
                  <a:lnTo>
                    <a:pt x="12" y="48"/>
                  </a:lnTo>
                  <a:lnTo>
                    <a:pt x="12" y="31"/>
                  </a:lnTo>
                  <a:lnTo>
                    <a:pt x="14" y="15"/>
                  </a:lnTo>
                  <a:lnTo>
                    <a:pt x="18" y="1"/>
                  </a:lnTo>
                  <a:lnTo>
                    <a:pt x="18" y="0"/>
                  </a:lnTo>
                  <a:lnTo>
                    <a:pt x="17" y="0"/>
                  </a:lnTo>
                  <a:lnTo>
                    <a:pt x="16" y="0"/>
                  </a:lnTo>
                  <a:lnTo>
                    <a:pt x="13" y="0"/>
                  </a:lnTo>
                  <a:lnTo>
                    <a:pt x="10" y="1"/>
                  </a:lnTo>
                  <a:lnTo>
                    <a:pt x="6"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6" name="Freeform 178"/>
            <p:cNvSpPr>
              <a:spLocks/>
            </p:cNvSpPr>
            <p:nvPr/>
          </p:nvSpPr>
          <p:spPr bwMode="auto">
            <a:xfrm>
              <a:off x="4642" y="1834"/>
              <a:ext cx="16" cy="91"/>
            </a:xfrm>
            <a:custGeom>
              <a:avLst/>
              <a:gdLst>
                <a:gd name="T0" fmla="*/ 5 w 16"/>
                <a:gd name="T1" fmla="*/ 2 h 91"/>
                <a:gd name="T2" fmla="*/ 4 w 16"/>
                <a:gd name="T3" fmla="*/ 3 h 91"/>
                <a:gd name="T4" fmla="*/ 3 w 16"/>
                <a:gd name="T5" fmla="*/ 9 h 91"/>
                <a:gd name="T6" fmla="*/ 2 w 16"/>
                <a:gd name="T7" fmla="*/ 17 h 91"/>
                <a:gd name="T8" fmla="*/ 1 w 16"/>
                <a:gd name="T9" fmla="*/ 27 h 91"/>
                <a:gd name="T10" fmla="*/ 0 w 16"/>
                <a:gd name="T11" fmla="*/ 40 h 91"/>
                <a:gd name="T12" fmla="*/ 0 w 16"/>
                <a:gd name="T13" fmla="*/ 55 h 91"/>
                <a:gd name="T14" fmla="*/ 1 w 16"/>
                <a:gd name="T15" fmla="*/ 72 h 91"/>
                <a:gd name="T16" fmla="*/ 4 w 16"/>
                <a:gd name="T17" fmla="*/ 90 h 91"/>
                <a:gd name="T18" fmla="*/ 14 w 16"/>
                <a:gd name="T19" fmla="*/ 89 h 91"/>
                <a:gd name="T20" fmla="*/ 14 w 16"/>
                <a:gd name="T21" fmla="*/ 86 h 91"/>
                <a:gd name="T22" fmla="*/ 13 w 16"/>
                <a:gd name="T23" fmla="*/ 79 h 91"/>
                <a:gd name="T24" fmla="*/ 12 w 16"/>
                <a:gd name="T25" fmla="*/ 68 h 91"/>
                <a:gd name="T26" fmla="*/ 11 w 16"/>
                <a:gd name="T27" fmla="*/ 55 h 91"/>
                <a:gd name="T28" fmla="*/ 10 w 16"/>
                <a:gd name="T29" fmla="*/ 41 h 91"/>
                <a:gd name="T30" fmla="*/ 10 w 16"/>
                <a:gd name="T31" fmla="*/ 26 h 91"/>
                <a:gd name="T32" fmla="*/ 12 w 16"/>
                <a:gd name="T33" fmla="*/ 13 h 91"/>
                <a:gd name="T34" fmla="*/ 15 w 16"/>
                <a:gd name="T35" fmla="*/ 1 h 91"/>
                <a:gd name="T36" fmla="*/ 15 w 16"/>
                <a:gd name="T37" fmla="*/ 1 h 91"/>
                <a:gd name="T38" fmla="*/ 15 w 16"/>
                <a:gd name="T39" fmla="*/ 1 h 91"/>
                <a:gd name="T40" fmla="*/ 15 w 16"/>
                <a:gd name="T41" fmla="*/ 0 h 91"/>
                <a:gd name="T42" fmla="*/ 14 w 16"/>
                <a:gd name="T43" fmla="*/ 0 h 91"/>
                <a:gd name="T44" fmla="*/ 13 w 16"/>
                <a:gd name="T45" fmla="*/ 0 h 91"/>
                <a:gd name="T46" fmla="*/ 11 w 16"/>
                <a:gd name="T47" fmla="*/ 0 h 91"/>
                <a:gd name="T48" fmla="*/ 8 w 16"/>
                <a:gd name="T49" fmla="*/ 1 h 91"/>
                <a:gd name="T50" fmla="*/ 5 w 16"/>
                <a:gd name="T51" fmla="*/ 2 h 9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91"/>
                <a:gd name="T80" fmla="*/ 16 w 16"/>
                <a:gd name="T81" fmla="*/ 91 h 9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91">
                  <a:moveTo>
                    <a:pt x="5" y="2"/>
                  </a:moveTo>
                  <a:lnTo>
                    <a:pt x="4" y="3"/>
                  </a:lnTo>
                  <a:lnTo>
                    <a:pt x="3" y="9"/>
                  </a:lnTo>
                  <a:lnTo>
                    <a:pt x="2" y="17"/>
                  </a:lnTo>
                  <a:lnTo>
                    <a:pt x="1" y="27"/>
                  </a:lnTo>
                  <a:lnTo>
                    <a:pt x="0" y="40"/>
                  </a:lnTo>
                  <a:lnTo>
                    <a:pt x="0" y="55"/>
                  </a:lnTo>
                  <a:lnTo>
                    <a:pt x="1" y="72"/>
                  </a:lnTo>
                  <a:lnTo>
                    <a:pt x="4" y="90"/>
                  </a:lnTo>
                  <a:lnTo>
                    <a:pt x="14" y="89"/>
                  </a:lnTo>
                  <a:lnTo>
                    <a:pt x="14" y="86"/>
                  </a:lnTo>
                  <a:lnTo>
                    <a:pt x="13" y="79"/>
                  </a:lnTo>
                  <a:lnTo>
                    <a:pt x="12" y="68"/>
                  </a:lnTo>
                  <a:lnTo>
                    <a:pt x="11" y="55"/>
                  </a:lnTo>
                  <a:lnTo>
                    <a:pt x="10" y="41"/>
                  </a:lnTo>
                  <a:lnTo>
                    <a:pt x="10" y="26"/>
                  </a:lnTo>
                  <a:lnTo>
                    <a:pt x="12" y="13"/>
                  </a:lnTo>
                  <a:lnTo>
                    <a:pt x="15" y="1"/>
                  </a:lnTo>
                  <a:lnTo>
                    <a:pt x="15" y="0"/>
                  </a:lnTo>
                  <a:lnTo>
                    <a:pt x="14" y="0"/>
                  </a:lnTo>
                  <a:lnTo>
                    <a:pt x="13" y="0"/>
                  </a:lnTo>
                  <a:lnTo>
                    <a:pt x="11" y="0"/>
                  </a:lnTo>
                  <a:lnTo>
                    <a:pt x="8" y="1"/>
                  </a:lnTo>
                  <a:lnTo>
                    <a:pt x="5" y="2"/>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7" name="Freeform 179"/>
            <p:cNvSpPr>
              <a:spLocks/>
            </p:cNvSpPr>
            <p:nvPr/>
          </p:nvSpPr>
          <p:spPr bwMode="auto">
            <a:xfrm>
              <a:off x="4643" y="1841"/>
              <a:ext cx="14" cy="76"/>
            </a:xfrm>
            <a:custGeom>
              <a:avLst/>
              <a:gdLst>
                <a:gd name="T0" fmla="*/ 4 w 14"/>
                <a:gd name="T1" fmla="*/ 1 h 76"/>
                <a:gd name="T2" fmla="*/ 4 w 14"/>
                <a:gd name="T3" fmla="*/ 3 h 76"/>
                <a:gd name="T4" fmla="*/ 3 w 14"/>
                <a:gd name="T5" fmla="*/ 7 h 76"/>
                <a:gd name="T6" fmla="*/ 2 w 14"/>
                <a:gd name="T7" fmla="*/ 14 h 76"/>
                <a:gd name="T8" fmla="*/ 1 w 14"/>
                <a:gd name="T9" fmla="*/ 23 h 76"/>
                <a:gd name="T10" fmla="*/ 0 w 14"/>
                <a:gd name="T11" fmla="*/ 34 h 76"/>
                <a:gd name="T12" fmla="*/ 0 w 14"/>
                <a:gd name="T13" fmla="*/ 46 h 76"/>
                <a:gd name="T14" fmla="*/ 1 w 14"/>
                <a:gd name="T15" fmla="*/ 60 h 76"/>
                <a:gd name="T16" fmla="*/ 3 w 14"/>
                <a:gd name="T17" fmla="*/ 75 h 76"/>
                <a:gd name="T18" fmla="*/ 12 w 14"/>
                <a:gd name="T19" fmla="*/ 75 h 76"/>
                <a:gd name="T20" fmla="*/ 12 w 14"/>
                <a:gd name="T21" fmla="*/ 72 h 76"/>
                <a:gd name="T22" fmla="*/ 11 w 14"/>
                <a:gd name="T23" fmla="*/ 66 h 76"/>
                <a:gd name="T24" fmla="*/ 10 w 14"/>
                <a:gd name="T25" fmla="*/ 57 h 76"/>
                <a:gd name="T26" fmla="*/ 9 w 14"/>
                <a:gd name="T27" fmla="*/ 46 h 76"/>
                <a:gd name="T28" fmla="*/ 9 w 14"/>
                <a:gd name="T29" fmla="*/ 34 h 76"/>
                <a:gd name="T30" fmla="*/ 9 w 14"/>
                <a:gd name="T31" fmla="*/ 22 h 76"/>
                <a:gd name="T32" fmla="*/ 10 w 14"/>
                <a:gd name="T33" fmla="*/ 11 h 76"/>
                <a:gd name="T34" fmla="*/ 13 w 14"/>
                <a:gd name="T35" fmla="*/ 1 h 76"/>
                <a:gd name="T36" fmla="*/ 13 w 14"/>
                <a:gd name="T37" fmla="*/ 1 h 76"/>
                <a:gd name="T38" fmla="*/ 13 w 14"/>
                <a:gd name="T39" fmla="*/ 0 h 76"/>
                <a:gd name="T40" fmla="*/ 13 w 14"/>
                <a:gd name="T41" fmla="*/ 0 h 76"/>
                <a:gd name="T42" fmla="*/ 12 w 14"/>
                <a:gd name="T43" fmla="*/ 0 h 76"/>
                <a:gd name="T44" fmla="*/ 11 w 14"/>
                <a:gd name="T45" fmla="*/ 0 h 76"/>
                <a:gd name="T46" fmla="*/ 10 w 14"/>
                <a:gd name="T47" fmla="*/ 0 h 76"/>
                <a:gd name="T48" fmla="*/ 7 w 14"/>
                <a:gd name="T49" fmla="*/ 0 h 76"/>
                <a:gd name="T50" fmla="*/ 4 w 14"/>
                <a:gd name="T51" fmla="*/ 1 h 7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
                <a:gd name="T79" fmla="*/ 0 h 76"/>
                <a:gd name="T80" fmla="*/ 14 w 14"/>
                <a:gd name="T81" fmla="*/ 76 h 7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 h="76">
                  <a:moveTo>
                    <a:pt x="4" y="1"/>
                  </a:moveTo>
                  <a:lnTo>
                    <a:pt x="4" y="3"/>
                  </a:lnTo>
                  <a:lnTo>
                    <a:pt x="3" y="7"/>
                  </a:lnTo>
                  <a:lnTo>
                    <a:pt x="2" y="14"/>
                  </a:lnTo>
                  <a:lnTo>
                    <a:pt x="1" y="23"/>
                  </a:lnTo>
                  <a:lnTo>
                    <a:pt x="0" y="34"/>
                  </a:lnTo>
                  <a:lnTo>
                    <a:pt x="0" y="46"/>
                  </a:lnTo>
                  <a:lnTo>
                    <a:pt x="1" y="60"/>
                  </a:lnTo>
                  <a:lnTo>
                    <a:pt x="3" y="75"/>
                  </a:lnTo>
                  <a:lnTo>
                    <a:pt x="12" y="75"/>
                  </a:lnTo>
                  <a:lnTo>
                    <a:pt x="12" y="72"/>
                  </a:lnTo>
                  <a:lnTo>
                    <a:pt x="11" y="66"/>
                  </a:lnTo>
                  <a:lnTo>
                    <a:pt x="10" y="57"/>
                  </a:lnTo>
                  <a:lnTo>
                    <a:pt x="9" y="46"/>
                  </a:lnTo>
                  <a:lnTo>
                    <a:pt x="9" y="34"/>
                  </a:lnTo>
                  <a:lnTo>
                    <a:pt x="9" y="22"/>
                  </a:lnTo>
                  <a:lnTo>
                    <a:pt x="10" y="11"/>
                  </a:lnTo>
                  <a:lnTo>
                    <a:pt x="13" y="1"/>
                  </a:lnTo>
                  <a:lnTo>
                    <a:pt x="13" y="0"/>
                  </a:lnTo>
                  <a:lnTo>
                    <a:pt x="12" y="0"/>
                  </a:lnTo>
                  <a:lnTo>
                    <a:pt x="11" y="0"/>
                  </a:lnTo>
                  <a:lnTo>
                    <a:pt x="10" y="0"/>
                  </a:lnTo>
                  <a:lnTo>
                    <a:pt x="7" y="0"/>
                  </a:lnTo>
                  <a:lnTo>
                    <a:pt x="4"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8" name="Freeform 180"/>
            <p:cNvSpPr>
              <a:spLocks/>
            </p:cNvSpPr>
            <p:nvPr/>
          </p:nvSpPr>
          <p:spPr bwMode="auto">
            <a:xfrm>
              <a:off x="4643" y="1848"/>
              <a:ext cx="12" cy="60"/>
            </a:xfrm>
            <a:custGeom>
              <a:avLst/>
              <a:gdLst>
                <a:gd name="T0" fmla="*/ 3 w 12"/>
                <a:gd name="T1" fmla="*/ 1 h 60"/>
                <a:gd name="T2" fmla="*/ 3 w 12"/>
                <a:gd name="T3" fmla="*/ 2 h 60"/>
                <a:gd name="T4" fmla="*/ 2 w 12"/>
                <a:gd name="T5" fmla="*/ 6 h 60"/>
                <a:gd name="T6" fmla="*/ 1 w 12"/>
                <a:gd name="T7" fmla="*/ 11 h 60"/>
                <a:gd name="T8" fmla="*/ 1 w 12"/>
                <a:gd name="T9" fmla="*/ 18 h 60"/>
                <a:gd name="T10" fmla="*/ 0 w 12"/>
                <a:gd name="T11" fmla="*/ 26 h 60"/>
                <a:gd name="T12" fmla="*/ 0 w 12"/>
                <a:gd name="T13" fmla="*/ 36 h 60"/>
                <a:gd name="T14" fmla="*/ 1 w 12"/>
                <a:gd name="T15" fmla="*/ 47 h 60"/>
                <a:gd name="T16" fmla="*/ 3 w 12"/>
                <a:gd name="T17" fmla="*/ 59 h 60"/>
                <a:gd name="T18" fmla="*/ 11 w 12"/>
                <a:gd name="T19" fmla="*/ 59 h 60"/>
                <a:gd name="T20" fmla="*/ 10 w 12"/>
                <a:gd name="T21" fmla="*/ 57 h 60"/>
                <a:gd name="T22" fmla="*/ 9 w 12"/>
                <a:gd name="T23" fmla="*/ 52 h 60"/>
                <a:gd name="T24" fmla="*/ 9 w 12"/>
                <a:gd name="T25" fmla="*/ 45 h 60"/>
                <a:gd name="T26" fmla="*/ 8 w 12"/>
                <a:gd name="T27" fmla="*/ 36 h 60"/>
                <a:gd name="T28" fmla="*/ 7 w 12"/>
                <a:gd name="T29" fmla="*/ 27 h 60"/>
                <a:gd name="T30" fmla="*/ 8 w 12"/>
                <a:gd name="T31" fmla="*/ 17 h 60"/>
                <a:gd name="T32" fmla="*/ 9 w 12"/>
                <a:gd name="T33" fmla="*/ 8 h 60"/>
                <a:gd name="T34" fmla="*/ 11 w 12"/>
                <a:gd name="T35" fmla="*/ 1 h 60"/>
                <a:gd name="T36" fmla="*/ 11 w 12"/>
                <a:gd name="T37" fmla="*/ 0 h 60"/>
                <a:gd name="T38" fmla="*/ 11 w 12"/>
                <a:gd name="T39" fmla="*/ 0 h 60"/>
                <a:gd name="T40" fmla="*/ 10 w 12"/>
                <a:gd name="T41" fmla="*/ 0 h 60"/>
                <a:gd name="T42" fmla="*/ 9 w 12"/>
                <a:gd name="T43" fmla="*/ 0 h 60"/>
                <a:gd name="T44" fmla="*/ 8 w 12"/>
                <a:gd name="T45" fmla="*/ 0 h 60"/>
                <a:gd name="T46" fmla="*/ 6 w 12"/>
                <a:gd name="T47" fmla="*/ 1 h 60"/>
                <a:gd name="T48" fmla="*/ 3 w 12"/>
                <a:gd name="T49" fmla="*/ 1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
                <a:gd name="T76" fmla="*/ 0 h 60"/>
                <a:gd name="T77" fmla="*/ 12 w 12"/>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 h="60">
                  <a:moveTo>
                    <a:pt x="3" y="1"/>
                  </a:moveTo>
                  <a:lnTo>
                    <a:pt x="3" y="2"/>
                  </a:lnTo>
                  <a:lnTo>
                    <a:pt x="2" y="6"/>
                  </a:lnTo>
                  <a:lnTo>
                    <a:pt x="1" y="11"/>
                  </a:lnTo>
                  <a:lnTo>
                    <a:pt x="1" y="18"/>
                  </a:lnTo>
                  <a:lnTo>
                    <a:pt x="0" y="26"/>
                  </a:lnTo>
                  <a:lnTo>
                    <a:pt x="0" y="36"/>
                  </a:lnTo>
                  <a:lnTo>
                    <a:pt x="1" y="47"/>
                  </a:lnTo>
                  <a:lnTo>
                    <a:pt x="3" y="59"/>
                  </a:lnTo>
                  <a:lnTo>
                    <a:pt x="11" y="59"/>
                  </a:lnTo>
                  <a:lnTo>
                    <a:pt x="10" y="57"/>
                  </a:lnTo>
                  <a:lnTo>
                    <a:pt x="9" y="52"/>
                  </a:lnTo>
                  <a:lnTo>
                    <a:pt x="9" y="45"/>
                  </a:lnTo>
                  <a:lnTo>
                    <a:pt x="8" y="36"/>
                  </a:lnTo>
                  <a:lnTo>
                    <a:pt x="7" y="27"/>
                  </a:lnTo>
                  <a:lnTo>
                    <a:pt x="8" y="17"/>
                  </a:lnTo>
                  <a:lnTo>
                    <a:pt x="9" y="8"/>
                  </a:lnTo>
                  <a:lnTo>
                    <a:pt x="11" y="1"/>
                  </a:lnTo>
                  <a:lnTo>
                    <a:pt x="11" y="0"/>
                  </a:lnTo>
                  <a:lnTo>
                    <a:pt x="10" y="0"/>
                  </a:lnTo>
                  <a:lnTo>
                    <a:pt x="9" y="0"/>
                  </a:lnTo>
                  <a:lnTo>
                    <a:pt x="8" y="0"/>
                  </a:lnTo>
                  <a:lnTo>
                    <a:pt x="6" y="1"/>
                  </a:lnTo>
                  <a:lnTo>
                    <a:pt x="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89" name="Freeform 181"/>
            <p:cNvSpPr>
              <a:spLocks/>
            </p:cNvSpPr>
            <p:nvPr/>
          </p:nvSpPr>
          <p:spPr bwMode="auto">
            <a:xfrm>
              <a:off x="4644" y="1855"/>
              <a:ext cx="9" cy="45"/>
            </a:xfrm>
            <a:custGeom>
              <a:avLst/>
              <a:gdLst>
                <a:gd name="T0" fmla="*/ 2 w 9"/>
                <a:gd name="T1" fmla="*/ 1 h 45"/>
                <a:gd name="T2" fmla="*/ 2 w 9"/>
                <a:gd name="T3" fmla="*/ 2 h 45"/>
                <a:gd name="T4" fmla="*/ 2 w 9"/>
                <a:gd name="T5" fmla="*/ 4 h 45"/>
                <a:gd name="T6" fmla="*/ 1 w 9"/>
                <a:gd name="T7" fmla="*/ 8 h 45"/>
                <a:gd name="T8" fmla="*/ 0 w 9"/>
                <a:gd name="T9" fmla="*/ 13 h 45"/>
                <a:gd name="T10" fmla="*/ 0 w 9"/>
                <a:gd name="T11" fmla="*/ 20 h 45"/>
                <a:gd name="T12" fmla="*/ 0 w 9"/>
                <a:gd name="T13" fmla="*/ 27 h 45"/>
                <a:gd name="T14" fmla="*/ 1 w 9"/>
                <a:gd name="T15" fmla="*/ 35 h 45"/>
                <a:gd name="T16" fmla="*/ 2 w 9"/>
                <a:gd name="T17" fmla="*/ 44 h 45"/>
                <a:gd name="T18" fmla="*/ 8 w 9"/>
                <a:gd name="T19" fmla="*/ 44 h 45"/>
                <a:gd name="T20" fmla="*/ 7 w 9"/>
                <a:gd name="T21" fmla="*/ 42 h 45"/>
                <a:gd name="T22" fmla="*/ 7 w 9"/>
                <a:gd name="T23" fmla="*/ 39 h 45"/>
                <a:gd name="T24" fmla="*/ 6 w 9"/>
                <a:gd name="T25" fmla="*/ 33 h 45"/>
                <a:gd name="T26" fmla="*/ 6 w 9"/>
                <a:gd name="T27" fmla="*/ 27 h 45"/>
                <a:gd name="T28" fmla="*/ 5 w 9"/>
                <a:gd name="T29" fmla="*/ 20 h 45"/>
                <a:gd name="T30" fmla="*/ 6 w 9"/>
                <a:gd name="T31" fmla="*/ 13 h 45"/>
                <a:gd name="T32" fmla="*/ 6 w 9"/>
                <a:gd name="T33" fmla="*/ 6 h 45"/>
                <a:gd name="T34" fmla="*/ 8 w 9"/>
                <a:gd name="T35" fmla="*/ 0 h 45"/>
                <a:gd name="T36" fmla="*/ 8 w 9"/>
                <a:gd name="T37" fmla="*/ 0 h 45"/>
                <a:gd name="T38" fmla="*/ 8 w 9"/>
                <a:gd name="T39" fmla="*/ 0 h 45"/>
                <a:gd name="T40" fmla="*/ 7 w 9"/>
                <a:gd name="T41" fmla="*/ 0 h 45"/>
                <a:gd name="T42" fmla="*/ 7 w 9"/>
                <a:gd name="T43" fmla="*/ 0 h 45"/>
                <a:gd name="T44" fmla="*/ 6 w 9"/>
                <a:gd name="T45" fmla="*/ 0 h 45"/>
                <a:gd name="T46" fmla="*/ 4 w 9"/>
                <a:gd name="T47" fmla="*/ 0 h 45"/>
                <a:gd name="T48" fmla="*/ 2 w 9"/>
                <a:gd name="T49" fmla="*/ 1 h 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
                <a:gd name="T76" fmla="*/ 0 h 45"/>
                <a:gd name="T77" fmla="*/ 9 w 9"/>
                <a:gd name="T78" fmla="*/ 45 h 4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 h="45">
                  <a:moveTo>
                    <a:pt x="2" y="1"/>
                  </a:moveTo>
                  <a:lnTo>
                    <a:pt x="2" y="2"/>
                  </a:lnTo>
                  <a:lnTo>
                    <a:pt x="2" y="4"/>
                  </a:lnTo>
                  <a:lnTo>
                    <a:pt x="1" y="8"/>
                  </a:lnTo>
                  <a:lnTo>
                    <a:pt x="0" y="13"/>
                  </a:lnTo>
                  <a:lnTo>
                    <a:pt x="0" y="20"/>
                  </a:lnTo>
                  <a:lnTo>
                    <a:pt x="0" y="27"/>
                  </a:lnTo>
                  <a:lnTo>
                    <a:pt x="1" y="35"/>
                  </a:lnTo>
                  <a:lnTo>
                    <a:pt x="2" y="44"/>
                  </a:lnTo>
                  <a:lnTo>
                    <a:pt x="8" y="44"/>
                  </a:lnTo>
                  <a:lnTo>
                    <a:pt x="7" y="42"/>
                  </a:lnTo>
                  <a:lnTo>
                    <a:pt x="7" y="39"/>
                  </a:lnTo>
                  <a:lnTo>
                    <a:pt x="6" y="33"/>
                  </a:lnTo>
                  <a:lnTo>
                    <a:pt x="6" y="27"/>
                  </a:lnTo>
                  <a:lnTo>
                    <a:pt x="5" y="20"/>
                  </a:lnTo>
                  <a:lnTo>
                    <a:pt x="6" y="13"/>
                  </a:lnTo>
                  <a:lnTo>
                    <a:pt x="6" y="6"/>
                  </a:lnTo>
                  <a:lnTo>
                    <a:pt x="8" y="0"/>
                  </a:lnTo>
                  <a:lnTo>
                    <a:pt x="7" y="0"/>
                  </a:lnTo>
                  <a:lnTo>
                    <a:pt x="6" y="0"/>
                  </a:lnTo>
                  <a:lnTo>
                    <a:pt x="4" y="0"/>
                  </a:lnTo>
                  <a:lnTo>
                    <a:pt x="2"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0" name="Freeform 182"/>
            <p:cNvSpPr>
              <a:spLocks/>
            </p:cNvSpPr>
            <p:nvPr/>
          </p:nvSpPr>
          <p:spPr bwMode="auto">
            <a:xfrm>
              <a:off x="4749" y="1813"/>
              <a:ext cx="25" cy="119"/>
            </a:xfrm>
            <a:custGeom>
              <a:avLst/>
              <a:gdLst>
                <a:gd name="T0" fmla="*/ 24 w 25"/>
                <a:gd name="T1" fmla="*/ 1 h 119"/>
                <a:gd name="T2" fmla="*/ 23 w 25"/>
                <a:gd name="T3" fmla="*/ 2 h 119"/>
                <a:gd name="T4" fmla="*/ 22 w 25"/>
                <a:gd name="T5" fmla="*/ 5 h 119"/>
                <a:gd name="T6" fmla="*/ 20 w 25"/>
                <a:gd name="T7" fmla="*/ 11 h 119"/>
                <a:gd name="T8" fmla="*/ 18 w 25"/>
                <a:gd name="T9" fmla="*/ 21 h 119"/>
                <a:gd name="T10" fmla="*/ 16 w 25"/>
                <a:gd name="T11" fmla="*/ 36 h 119"/>
                <a:gd name="T12" fmla="*/ 15 w 25"/>
                <a:gd name="T13" fmla="*/ 56 h 119"/>
                <a:gd name="T14" fmla="*/ 16 w 25"/>
                <a:gd name="T15" fmla="*/ 83 h 119"/>
                <a:gd name="T16" fmla="*/ 18 w 25"/>
                <a:gd name="T17" fmla="*/ 118 h 119"/>
                <a:gd name="T18" fmla="*/ 4 w 25"/>
                <a:gd name="T19" fmla="*/ 118 h 119"/>
                <a:gd name="T20" fmla="*/ 4 w 25"/>
                <a:gd name="T21" fmla="*/ 115 h 119"/>
                <a:gd name="T22" fmla="*/ 3 w 25"/>
                <a:gd name="T23" fmla="*/ 105 h 119"/>
                <a:gd name="T24" fmla="*/ 2 w 25"/>
                <a:gd name="T25" fmla="*/ 91 h 119"/>
                <a:gd name="T26" fmla="*/ 0 w 25"/>
                <a:gd name="T27" fmla="*/ 73 h 119"/>
                <a:gd name="T28" fmla="*/ 0 w 25"/>
                <a:gd name="T29" fmla="*/ 54 h 119"/>
                <a:gd name="T30" fmla="*/ 1 w 25"/>
                <a:gd name="T31" fmla="*/ 34 h 119"/>
                <a:gd name="T32" fmla="*/ 3 w 25"/>
                <a:gd name="T33" fmla="*/ 16 h 119"/>
                <a:gd name="T34" fmla="*/ 8 w 25"/>
                <a:gd name="T35" fmla="*/ 0 h 119"/>
                <a:gd name="T36" fmla="*/ 24 w 25"/>
                <a:gd name="T37" fmla="*/ 1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19"/>
                <a:gd name="T59" fmla="*/ 25 w 25"/>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19">
                  <a:moveTo>
                    <a:pt x="24" y="1"/>
                  </a:moveTo>
                  <a:lnTo>
                    <a:pt x="23" y="2"/>
                  </a:lnTo>
                  <a:lnTo>
                    <a:pt x="22" y="5"/>
                  </a:lnTo>
                  <a:lnTo>
                    <a:pt x="20" y="11"/>
                  </a:lnTo>
                  <a:lnTo>
                    <a:pt x="18" y="21"/>
                  </a:lnTo>
                  <a:lnTo>
                    <a:pt x="16" y="36"/>
                  </a:lnTo>
                  <a:lnTo>
                    <a:pt x="15" y="56"/>
                  </a:lnTo>
                  <a:lnTo>
                    <a:pt x="16" y="83"/>
                  </a:lnTo>
                  <a:lnTo>
                    <a:pt x="18" y="118"/>
                  </a:lnTo>
                  <a:lnTo>
                    <a:pt x="4" y="118"/>
                  </a:lnTo>
                  <a:lnTo>
                    <a:pt x="4" y="115"/>
                  </a:lnTo>
                  <a:lnTo>
                    <a:pt x="3" y="105"/>
                  </a:lnTo>
                  <a:lnTo>
                    <a:pt x="2" y="91"/>
                  </a:lnTo>
                  <a:lnTo>
                    <a:pt x="0" y="73"/>
                  </a:lnTo>
                  <a:lnTo>
                    <a:pt x="0" y="54"/>
                  </a:lnTo>
                  <a:lnTo>
                    <a:pt x="1" y="34"/>
                  </a:lnTo>
                  <a:lnTo>
                    <a:pt x="3" y="16"/>
                  </a:lnTo>
                  <a:lnTo>
                    <a:pt x="8" y="0"/>
                  </a:lnTo>
                  <a:lnTo>
                    <a:pt x="24"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1" name="Freeform 183"/>
            <p:cNvSpPr>
              <a:spLocks/>
            </p:cNvSpPr>
            <p:nvPr/>
          </p:nvSpPr>
          <p:spPr bwMode="auto">
            <a:xfrm>
              <a:off x="4750" y="1821"/>
              <a:ext cx="22" cy="102"/>
            </a:xfrm>
            <a:custGeom>
              <a:avLst/>
              <a:gdLst>
                <a:gd name="T0" fmla="*/ 21 w 22"/>
                <a:gd name="T1" fmla="*/ 1 h 102"/>
                <a:gd name="T2" fmla="*/ 20 w 22"/>
                <a:gd name="T3" fmla="*/ 1 h 102"/>
                <a:gd name="T4" fmla="*/ 19 w 22"/>
                <a:gd name="T5" fmla="*/ 4 h 102"/>
                <a:gd name="T6" fmla="*/ 17 w 22"/>
                <a:gd name="T7" fmla="*/ 9 h 102"/>
                <a:gd name="T8" fmla="*/ 15 w 22"/>
                <a:gd name="T9" fmla="*/ 18 h 102"/>
                <a:gd name="T10" fmla="*/ 14 w 22"/>
                <a:gd name="T11" fmla="*/ 31 h 102"/>
                <a:gd name="T12" fmla="*/ 13 w 22"/>
                <a:gd name="T13" fmla="*/ 48 h 102"/>
                <a:gd name="T14" fmla="*/ 14 w 22"/>
                <a:gd name="T15" fmla="*/ 71 h 102"/>
                <a:gd name="T16" fmla="*/ 16 w 22"/>
                <a:gd name="T17" fmla="*/ 101 h 102"/>
                <a:gd name="T18" fmla="*/ 4 w 22"/>
                <a:gd name="T19" fmla="*/ 101 h 102"/>
                <a:gd name="T20" fmla="*/ 3 w 22"/>
                <a:gd name="T21" fmla="*/ 98 h 102"/>
                <a:gd name="T22" fmla="*/ 2 w 22"/>
                <a:gd name="T23" fmla="*/ 90 h 102"/>
                <a:gd name="T24" fmla="*/ 1 w 22"/>
                <a:gd name="T25" fmla="*/ 78 h 102"/>
                <a:gd name="T26" fmla="*/ 0 w 22"/>
                <a:gd name="T27" fmla="*/ 63 h 102"/>
                <a:gd name="T28" fmla="*/ 0 w 22"/>
                <a:gd name="T29" fmla="*/ 46 h 102"/>
                <a:gd name="T30" fmla="*/ 1 w 22"/>
                <a:gd name="T31" fmla="*/ 29 h 102"/>
                <a:gd name="T32" fmla="*/ 3 w 22"/>
                <a:gd name="T33" fmla="*/ 14 h 102"/>
                <a:gd name="T34" fmla="*/ 7 w 22"/>
                <a:gd name="T35" fmla="*/ 0 h 102"/>
                <a:gd name="T36" fmla="*/ 21 w 22"/>
                <a:gd name="T37" fmla="*/ 1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02"/>
                <a:gd name="T59" fmla="*/ 22 w 22"/>
                <a:gd name="T60" fmla="*/ 102 h 1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02">
                  <a:moveTo>
                    <a:pt x="21" y="1"/>
                  </a:moveTo>
                  <a:lnTo>
                    <a:pt x="20" y="1"/>
                  </a:lnTo>
                  <a:lnTo>
                    <a:pt x="19" y="4"/>
                  </a:lnTo>
                  <a:lnTo>
                    <a:pt x="17" y="9"/>
                  </a:lnTo>
                  <a:lnTo>
                    <a:pt x="15" y="18"/>
                  </a:lnTo>
                  <a:lnTo>
                    <a:pt x="14" y="31"/>
                  </a:lnTo>
                  <a:lnTo>
                    <a:pt x="13" y="48"/>
                  </a:lnTo>
                  <a:lnTo>
                    <a:pt x="14" y="71"/>
                  </a:lnTo>
                  <a:lnTo>
                    <a:pt x="16" y="101"/>
                  </a:lnTo>
                  <a:lnTo>
                    <a:pt x="4" y="101"/>
                  </a:lnTo>
                  <a:lnTo>
                    <a:pt x="3" y="98"/>
                  </a:lnTo>
                  <a:lnTo>
                    <a:pt x="2" y="90"/>
                  </a:lnTo>
                  <a:lnTo>
                    <a:pt x="1" y="78"/>
                  </a:lnTo>
                  <a:lnTo>
                    <a:pt x="0" y="63"/>
                  </a:lnTo>
                  <a:lnTo>
                    <a:pt x="0" y="46"/>
                  </a:lnTo>
                  <a:lnTo>
                    <a:pt x="1" y="29"/>
                  </a:lnTo>
                  <a:lnTo>
                    <a:pt x="3" y="14"/>
                  </a:lnTo>
                  <a:lnTo>
                    <a:pt x="7" y="0"/>
                  </a:lnTo>
                  <a:lnTo>
                    <a:pt x="21"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2" name="Freeform 184"/>
            <p:cNvSpPr>
              <a:spLocks/>
            </p:cNvSpPr>
            <p:nvPr/>
          </p:nvSpPr>
          <p:spPr bwMode="auto">
            <a:xfrm>
              <a:off x="4751" y="1829"/>
              <a:ext cx="18" cy="85"/>
            </a:xfrm>
            <a:custGeom>
              <a:avLst/>
              <a:gdLst>
                <a:gd name="T0" fmla="*/ 17 w 18"/>
                <a:gd name="T1" fmla="*/ 1 h 85"/>
                <a:gd name="T2" fmla="*/ 17 w 18"/>
                <a:gd name="T3" fmla="*/ 1 h 85"/>
                <a:gd name="T4" fmla="*/ 15 w 18"/>
                <a:gd name="T5" fmla="*/ 3 h 85"/>
                <a:gd name="T6" fmla="*/ 14 w 18"/>
                <a:gd name="T7" fmla="*/ 8 h 85"/>
                <a:gd name="T8" fmla="*/ 13 w 18"/>
                <a:gd name="T9" fmla="*/ 15 h 85"/>
                <a:gd name="T10" fmla="*/ 11 w 18"/>
                <a:gd name="T11" fmla="*/ 25 h 85"/>
                <a:gd name="T12" fmla="*/ 11 w 18"/>
                <a:gd name="T13" fmla="*/ 40 h 85"/>
                <a:gd name="T14" fmla="*/ 11 w 18"/>
                <a:gd name="T15" fmla="*/ 59 h 85"/>
                <a:gd name="T16" fmla="*/ 13 w 18"/>
                <a:gd name="T17" fmla="*/ 84 h 85"/>
                <a:gd name="T18" fmla="*/ 3 w 18"/>
                <a:gd name="T19" fmla="*/ 84 h 85"/>
                <a:gd name="T20" fmla="*/ 3 w 18"/>
                <a:gd name="T21" fmla="*/ 82 h 85"/>
                <a:gd name="T22" fmla="*/ 2 w 18"/>
                <a:gd name="T23" fmla="*/ 75 h 85"/>
                <a:gd name="T24" fmla="*/ 1 w 18"/>
                <a:gd name="T25" fmla="*/ 65 h 85"/>
                <a:gd name="T26" fmla="*/ 0 w 18"/>
                <a:gd name="T27" fmla="*/ 52 h 85"/>
                <a:gd name="T28" fmla="*/ 0 w 18"/>
                <a:gd name="T29" fmla="*/ 38 h 85"/>
                <a:gd name="T30" fmla="*/ 1 w 18"/>
                <a:gd name="T31" fmla="*/ 25 h 85"/>
                <a:gd name="T32" fmla="*/ 2 w 18"/>
                <a:gd name="T33" fmla="*/ 11 h 85"/>
                <a:gd name="T34" fmla="*/ 6 w 18"/>
                <a:gd name="T35" fmla="*/ 0 h 85"/>
                <a:gd name="T36" fmla="*/ 17 w 18"/>
                <a:gd name="T37" fmla="*/ 1 h 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85"/>
                <a:gd name="T59" fmla="*/ 18 w 18"/>
                <a:gd name="T60" fmla="*/ 85 h 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85">
                  <a:moveTo>
                    <a:pt x="17" y="1"/>
                  </a:moveTo>
                  <a:lnTo>
                    <a:pt x="17" y="1"/>
                  </a:lnTo>
                  <a:lnTo>
                    <a:pt x="15" y="3"/>
                  </a:lnTo>
                  <a:lnTo>
                    <a:pt x="14" y="8"/>
                  </a:lnTo>
                  <a:lnTo>
                    <a:pt x="13" y="15"/>
                  </a:lnTo>
                  <a:lnTo>
                    <a:pt x="11" y="25"/>
                  </a:lnTo>
                  <a:lnTo>
                    <a:pt x="11" y="40"/>
                  </a:lnTo>
                  <a:lnTo>
                    <a:pt x="11" y="59"/>
                  </a:lnTo>
                  <a:lnTo>
                    <a:pt x="13" y="84"/>
                  </a:lnTo>
                  <a:lnTo>
                    <a:pt x="3" y="84"/>
                  </a:lnTo>
                  <a:lnTo>
                    <a:pt x="3" y="82"/>
                  </a:lnTo>
                  <a:lnTo>
                    <a:pt x="2" y="75"/>
                  </a:lnTo>
                  <a:lnTo>
                    <a:pt x="1" y="65"/>
                  </a:lnTo>
                  <a:lnTo>
                    <a:pt x="0" y="52"/>
                  </a:lnTo>
                  <a:lnTo>
                    <a:pt x="0" y="38"/>
                  </a:lnTo>
                  <a:lnTo>
                    <a:pt x="1" y="25"/>
                  </a:lnTo>
                  <a:lnTo>
                    <a:pt x="2" y="11"/>
                  </a:lnTo>
                  <a:lnTo>
                    <a:pt x="6" y="0"/>
                  </a:lnTo>
                  <a:lnTo>
                    <a:pt x="17"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3" name="Freeform 185"/>
            <p:cNvSpPr>
              <a:spLocks/>
            </p:cNvSpPr>
            <p:nvPr/>
          </p:nvSpPr>
          <p:spPr bwMode="auto">
            <a:xfrm>
              <a:off x="4752" y="1837"/>
              <a:ext cx="14" cy="68"/>
            </a:xfrm>
            <a:custGeom>
              <a:avLst/>
              <a:gdLst>
                <a:gd name="T0" fmla="*/ 13 w 14"/>
                <a:gd name="T1" fmla="*/ 1 h 68"/>
                <a:gd name="T2" fmla="*/ 13 w 14"/>
                <a:gd name="T3" fmla="*/ 1 h 68"/>
                <a:gd name="T4" fmla="*/ 12 w 14"/>
                <a:gd name="T5" fmla="*/ 3 h 68"/>
                <a:gd name="T6" fmla="*/ 11 w 14"/>
                <a:gd name="T7" fmla="*/ 6 h 68"/>
                <a:gd name="T8" fmla="*/ 10 w 14"/>
                <a:gd name="T9" fmla="*/ 12 h 68"/>
                <a:gd name="T10" fmla="*/ 9 w 14"/>
                <a:gd name="T11" fmla="*/ 20 h 68"/>
                <a:gd name="T12" fmla="*/ 8 w 14"/>
                <a:gd name="T13" fmla="*/ 32 h 68"/>
                <a:gd name="T14" fmla="*/ 8 w 14"/>
                <a:gd name="T15" fmla="*/ 47 h 68"/>
                <a:gd name="T16" fmla="*/ 10 w 14"/>
                <a:gd name="T17" fmla="*/ 67 h 68"/>
                <a:gd name="T18" fmla="*/ 2 w 14"/>
                <a:gd name="T19" fmla="*/ 67 h 68"/>
                <a:gd name="T20" fmla="*/ 2 w 14"/>
                <a:gd name="T21" fmla="*/ 65 h 68"/>
                <a:gd name="T22" fmla="*/ 1 w 14"/>
                <a:gd name="T23" fmla="*/ 60 h 68"/>
                <a:gd name="T24" fmla="*/ 1 w 14"/>
                <a:gd name="T25" fmla="*/ 52 h 68"/>
                <a:gd name="T26" fmla="*/ 0 w 14"/>
                <a:gd name="T27" fmla="*/ 42 h 68"/>
                <a:gd name="T28" fmla="*/ 0 w 14"/>
                <a:gd name="T29" fmla="*/ 31 h 68"/>
                <a:gd name="T30" fmla="*/ 1 w 14"/>
                <a:gd name="T31" fmla="*/ 20 h 68"/>
                <a:gd name="T32" fmla="*/ 2 w 14"/>
                <a:gd name="T33" fmla="*/ 9 h 68"/>
                <a:gd name="T34" fmla="*/ 4 w 14"/>
                <a:gd name="T35" fmla="*/ 0 h 68"/>
                <a:gd name="T36" fmla="*/ 13 w 14"/>
                <a:gd name="T37" fmla="*/ 1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
                <a:gd name="T58" fmla="*/ 0 h 68"/>
                <a:gd name="T59" fmla="*/ 14 w 14"/>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 h="68">
                  <a:moveTo>
                    <a:pt x="13" y="1"/>
                  </a:moveTo>
                  <a:lnTo>
                    <a:pt x="13" y="1"/>
                  </a:lnTo>
                  <a:lnTo>
                    <a:pt x="12" y="3"/>
                  </a:lnTo>
                  <a:lnTo>
                    <a:pt x="11" y="6"/>
                  </a:lnTo>
                  <a:lnTo>
                    <a:pt x="10" y="12"/>
                  </a:lnTo>
                  <a:lnTo>
                    <a:pt x="9" y="20"/>
                  </a:lnTo>
                  <a:lnTo>
                    <a:pt x="8" y="32"/>
                  </a:lnTo>
                  <a:lnTo>
                    <a:pt x="8" y="47"/>
                  </a:lnTo>
                  <a:lnTo>
                    <a:pt x="10" y="67"/>
                  </a:lnTo>
                  <a:lnTo>
                    <a:pt x="2" y="67"/>
                  </a:lnTo>
                  <a:lnTo>
                    <a:pt x="2" y="65"/>
                  </a:lnTo>
                  <a:lnTo>
                    <a:pt x="1" y="60"/>
                  </a:lnTo>
                  <a:lnTo>
                    <a:pt x="1" y="52"/>
                  </a:lnTo>
                  <a:lnTo>
                    <a:pt x="0" y="42"/>
                  </a:lnTo>
                  <a:lnTo>
                    <a:pt x="0" y="31"/>
                  </a:lnTo>
                  <a:lnTo>
                    <a:pt x="1" y="20"/>
                  </a:lnTo>
                  <a:lnTo>
                    <a:pt x="2" y="9"/>
                  </a:lnTo>
                  <a:lnTo>
                    <a:pt x="4" y="0"/>
                  </a:lnTo>
                  <a:lnTo>
                    <a:pt x="13" y="1"/>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4" name="Freeform 186"/>
            <p:cNvSpPr>
              <a:spLocks/>
            </p:cNvSpPr>
            <p:nvPr/>
          </p:nvSpPr>
          <p:spPr bwMode="auto">
            <a:xfrm>
              <a:off x="4753" y="1846"/>
              <a:ext cx="11" cy="49"/>
            </a:xfrm>
            <a:custGeom>
              <a:avLst/>
              <a:gdLst>
                <a:gd name="T0" fmla="*/ 10 w 11"/>
                <a:gd name="T1" fmla="*/ 0 h 49"/>
                <a:gd name="T2" fmla="*/ 10 w 11"/>
                <a:gd name="T3" fmla="*/ 1 h 49"/>
                <a:gd name="T4" fmla="*/ 9 w 11"/>
                <a:gd name="T5" fmla="*/ 2 h 49"/>
                <a:gd name="T6" fmla="*/ 8 w 11"/>
                <a:gd name="T7" fmla="*/ 4 h 49"/>
                <a:gd name="T8" fmla="*/ 7 w 11"/>
                <a:gd name="T9" fmla="*/ 8 h 49"/>
                <a:gd name="T10" fmla="*/ 7 w 11"/>
                <a:gd name="T11" fmla="*/ 15 h 49"/>
                <a:gd name="T12" fmla="*/ 6 w 11"/>
                <a:gd name="T13" fmla="*/ 23 h 49"/>
                <a:gd name="T14" fmla="*/ 7 w 11"/>
                <a:gd name="T15" fmla="*/ 34 h 49"/>
                <a:gd name="T16" fmla="*/ 8 w 11"/>
                <a:gd name="T17" fmla="*/ 48 h 49"/>
                <a:gd name="T18" fmla="*/ 2 w 11"/>
                <a:gd name="T19" fmla="*/ 48 h 49"/>
                <a:gd name="T20" fmla="*/ 2 w 11"/>
                <a:gd name="T21" fmla="*/ 47 h 49"/>
                <a:gd name="T22" fmla="*/ 1 w 11"/>
                <a:gd name="T23" fmla="*/ 43 h 49"/>
                <a:gd name="T24" fmla="*/ 1 w 11"/>
                <a:gd name="T25" fmla="*/ 37 h 49"/>
                <a:gd name="T26" fmla="*/ 0 w 11"/>
                <a:gd name="T27" fmla="*/ 30 h 49"/>
                <a:gd name="T28" fmla="*/ 0 w 11"/>
                <a:gd name="T29" fmla="*/ 22 h 49"/>
                <a:gd name="T30" fmla="*/ 0 w 11"/>
                <a:gd name="T31" fmla="*/ 14 h 49"/>
                <a:gd name="T32" fmla="*/ 1 w 11"/>
                <a:gd name="T33" fmla="*/ 7 h 49"/>
                <a:gd name="T34" fmla="*/ 3 w 11"/>
                <a:gd name="T35" fmla="*/ 0 h 49"/>
                <a:gd name="T36" fmla="*/ 10 w 11"/>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49"/>
                <a:gd name="T59" fmla="*/ 11 w 11"/>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49">
                  <a:moveTo>
                    <a:pt x="10" y="0"/>
                  </a:moveTo>
                  <a:lnTo>
                    <a:pt x="10" y="1"/>
                  </a:lnTo>
                  <a:lnTo>
                    <a:pt x="9" y="2"/>
                  </a:lnTo>
                  <a:lnTo>
                    <a:pt x="8" y="4"/>
                  </a:lnTo>
                  <a:lnTo>
                    <a:pt x="7" y="8"/>
                  </a:lnTo>
                  <a:lnTo>
                    <a:pt x="7" y="15"/>
                  </a:lnTo>
                  <a:lnTo>
                    <a:pt x="6" y="23"/>
                  </a:lnTo>
                  <a:lnTo>
                    <a:pt x="7" y="34"/>
                  </a:lnTo>
                  <a:lnTo>
                    <a:pt x="8" y="48"/>
                  </a:lnTo>
                  <a:lnTo>
                    <a:pt x="2" y="48"/>
                  </a:lnTo>
                  <a:lnTo>
                    <a:pt x="2" y="47"/>
                  </a:lnTo>
                  <a:lnTo>
                    <a:pt x="1" y="43"/>
                  </a:lnTo>
                  <a:lnTo>
                    <a:pt x="1" y="37"/>
                  </a:lnTo>
                  <a:lnTo>
                    <a:pt x="0" y="30"/>
                  </a:lnTo>
                  <a:lnTo>
                    <a:pt x="0" y="22"/>
                  </a:lnTo>
                  <a:lnTo>
                    <a:pt x="0" y="14"/>
                  </a:lnTo>
                  <a:lnTo>
                    <a:pt x="1" y="7"/>
                  </a:lnTo>
                  <a:lnTo>
                    <a:pt x="3" y="0"/>
                  </a:lnTo>
                  <a:lnTo>
                    <a:pt x="1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5" name="Rectangle 187"/>
            <p:cNvSpPr>
              <a:spLocks noChangeArrowheads="1"/>
            </p:cNvSpPr>
            <p:nvPr/>
          </p:nvSpPr>
          <p:spPr bwMode="auto">
            <a:xfrm>
              <a:off x="4619" y="1834"/>
              <a:ext cx="3" cy="1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96" name="Freeform 188"/>
            <p:cNvSpPr>
              <a:spLocks/>
            </p:cNvSpPr>
            <p:nvPr/>
          </p:nvSpPr>
          <p:spPr bwMode="auto">
            <a:xfrm>
              <a:off x="4664" y="1831"/>
              <a:ext cx="51" cy="72"/>
            </a:xfrm>
            <a:custGeom>
              <a:avLst/>
              <a:gdLst>
                <a:gd name="T0" fmla="*/ 5 w 51"/>
                <a:gd name="T1" fmla="*/ 7 h 72"/>
                <a:gd name="T2" fmla="*/ 4 w 51"/>
                <a:gd name="T3" fmla="*/ 8 h 72"/>
                <a:gd name="T4" fmla="*/ 3 w 51"/>
                <a:gd name="T5" fmla="*/ 12 h 72"/>
                <a:gd name="T6" fmla="*/ 2 w 51"/>
                <a:gd name="T7" fmla="*/ 18 h 72"/>
                <a:gd name="T8" fmla="*/ 1 w 51"/>
                <a:gd name="T9" fmla="*/ 26 h 72"/>
                <a:gd name="T10" fmla="*/ 0 w 51"/>
                <a:gd name="T11" fmla="*/ 36 h 72"/>
                <a:gd name="T12" fmla="*/ 0 w 51"/>
                <a:gd name="T13" fmla="*/ 47 h 72"/>
                <a:gd name="T14" fmla="*/ 1 w 51"/>
                <a:gd name="T15" fmla="*/ 59 h 72"/>
                <a:gd name="T16" fmla="*/ 3 w 51"/>
                <a:gd name="T17" fmla="*/ 71 h 72"/>
                <a:gd name="T18" fmla="*/ 3 w 51"/>
                <a:gd name="T19" fmla="*/ 71 h 72"/>
                <a:gd name="T20" fmla="*/ 3 w 51"/>
                <a:gd name="T21" fmla="*/ 69 h 72"/>
                <a:gd name="T22" fmla="*/ 3 w 51"/>
                <a:gd name="T23" fmla="*/ 66 h 72"/>
                <a:gd name="T24" fmla="*/ 3 w 51"/>
                <a:gd name="T25" fmla="*/ 63 h 72"/>
                <a:gd name="T26" fmla="*/ 3 w 51"/>
                <a:gd name="T27" fmla="*/ 59 h 72"/>
                <a:gd name="T28" fmla="*/ 4 w 51"/>
                <a:gd name="T29" fmla="*/ 55 h 72"/>
                <a:gd name="T30" fmla="*/ 4 w 51"/>
                <a:gd name="T31" fmla="*/ 50 h 72"/>
                <a:gd name="T32" fmla="*/ 5 w 51"/>
                <a:gd name="T33" fmla="*/ 45 h 72"/>
                <a:gd name="T34" fmla="*/ 7 w 51"/>
                <a:gd name="T35" fmla="*/ 41 h 72"/>
                <a:gd name="T36" fmla="*/ 8 w 51"/>
                <a:gd name="T37" fmla="*/ 36 h 72"/>
                <a:gd name="T38" fmla="*/ 10 w 51"/>
                <a:gd name="T39" fmla="*/ 31 h 72"/>
                <a:gd name="T40" fmla="*/ 12 w 51"/>
                <a:gd name="T41" fmla="*/ 27 h 72"/>
                <a:gd name="T42" fmla="*/ 15 w 51"/>
                <a:gd name="T43" fmla="*/ 23 h 72"/>
                <a:gd name="T44" fmla="*/ 19 w 51"/>
                <a:gd name="T45" fmla="*/ 20 h 72"/>
                <a:gd name="T46" fmla="*/ 23 w 51"/>
                <a:gd name="T47" fmla="*/ 18 h 72"/>
                <a:gd name="T48" fmla="*/ 28 w 51"/>
                <a:gd name="T49" fmla="*/ 17 h 72"/>
                <a:gd name="T50" fmla="*/ 28 w 51"/>
                <a:gd name="T51" fmla="*/ 17 h 72"/>
                <a:gd name="T52" fmla="*/ 29 w 51"/>
                <a:gd name="T53" fmla="*/ 16 h 72"/>
                <a:gd name="T54" fmla="*/ 30 w 51"/>
                <a:gd name="T55" fmla="*/ 15 h 72"/>
                <a:gd name="T56" fmla="*/ 33 w 51"/>
                <a:gd name="T57" fmla="*/ 13 h 72"/>
                <a:gd name="T58" fmla="*/ 36 w 51"/>
                <a:gd name="T59" fmla="*/ 11 h 72"/>
                <a:gd name="T60" fmla="*/ 39 w 51"/>
                <a:gd name="T61" fmla="*/ 9 h 72"/>
                <a:gd name="T62" fmla="*/ 44 w 51"/>
                <a:gd name="T63" fmla="*/ 6 h 72"/>
                <a:gd name="T64" fmla="*/ 50 w 51"/>
                <a:gd name="T65" fmla="*/ 3 h 72"/>
                <a:gd name="T66" fmla="*/ 50 w 51"/>
                <a:gd name="T67" fmla="*/ 3 h 72"/>
                <a:gd name="T68" fmla="*/ 49 w 51"/>
                <a:gd name="T69" fmla="*/ 2 h 72"/>
                <a:gd name="T70" fmla="*/ 48 w 51"/>
                <a:gd name="T71" fmla="*/ 2 h 72"/>
                <a:gd name="T72" fmla="*/ 46 w 51"/>
                <a:gd name="T73" fmla="*/ 2 h 72"/>
                <a:gd name="T74" fmla="*/ 43 w 51"/>
                <a:gd name="T75" fmla="*/ 1 h 72"/>
                <a:gd name="T76" fmla="*/ 41 w 51"/>
                <a:gd name="T77" fmla="*/ 1 h 72"/>
                <a:gd name="T78" fmla="*/ 38 w 51"/>
                <a:gd name="T79" fmla="*/ 0 h 72"/>
                <a:gd name="T80" fmla="*/ 35 w 51"/>
                <a:gd name="T81" fmla="*/ 0 h 72"/>
                <a:gd name="T82" fmla="*/ 31 w 51"/>
                <a:gd name="T83" fmla="*/ 0 h 72"/>
                <a:gd name="T84" fmla="*/ 28 w 51"/>
                <a:gd name="T85" fmla="*/ 0 h 72"/>
                <a:gd name="T86" fmla="*/ 24 w 51"/>
                <a:gd name="T87" fmla="*/ 0 h 72"/>
                <a:gd name="T88" fmla="*/ 20 w 51"/>
                <a:gd name="T89" fmla="*/ 1 h 72"/>
                <a:gd name="T90" fmla="*/ 16 w 51"/>
                <a:gd name="T91" fmla="*/ 2 h 72"/>
                <a:gd name="T92" fmla="*/ 12 w 51"/>
                <a:gd name="T93" fmla="*/ 3 h 72"/>
                <a:gd name="T94" fmla="*/ 8 w 51"/>
                <a:gd name="T95" fmla="*/ 5 h 72"/>
                <a:gd name="T96" fmla="*/ 5 w 51"/>
                <a:gd name="T97" fmla="*/ 7 h 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72"/>
                <a:gd name="T149" fmla="*/ 51 w 51"/>
                <a:gd name="T150" fmla="*/ 72 h 7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72">
                  <a:moveTo>
                    <a:pt x="5" y="7"/>
                  </a:moveTo>
                  <a:lnTo>
                    <a:pt x="4" y="8"/>
                  </a:lnTo>
                  <a:lnTo>
                    <a:pt x="3" y="12"/>
                  </a:lnTo>
                  <a:lnTo>
                    <a:pt x="2" y="18"/>
                  </a:lnTo>
                  <a:lnTo>
                    <a:pt x="1" y="26"/>
                  </a:lnTo>
                  <a:lnTo>
                    <a:pt x="0" y="36"/>
                  </a:lnTo>
                  <a:lnTo>
                    <a:pt x="0" y="47"/>
                  </a:lnTo>
                  <a:lnTo>
                    <a:pt x="1" y="59"/>
                  </a:lnTo>
                  <a:lnTo>
                    <a:pt x="3" y="71"/>
                  </a:lnTo>
                  <a:lnTo>
                    <a:pt x="3" y="69"/>
                  </a:lnTo>
                  <a:lnTo>
                    <a:pt x="3" y="66"/>
                  </a:lnTo>
                  <a:lnTo>
                    <a:pt x="3" y="63"/>
                  </a:lnTo>
                  <a:lnTo>
                    <a:pt x="3" y="59"/>
                  </a:lnTo>
                  <a:lnTo>
                    <a:pt x="4" y="55"/>
                  </a:lnTo>
                  <a:lnTo>
                    <a:pt x="4" y="50"/>
                  </a:lnTo>
                  <a:lnTo>
                    <a:pt x="5" y="45"/>
                  </a:lnTo>
                  <a:lnTo>
                    <a:pt x="7" y="41"/>
                  </a:lnTo>
                  <a:lnTo>
                    <a:pt x="8" y="36"/>
                  </a:lnTo>
                  <a:lnTo>
                    <a:pt x="10" y="31"/>
                  </a:lnTo>
                  <a:lnTo>
                    <a:pt x="12" y="27"/>
                  </a:lnTo>
                  <a:lnTo>
                    <a:pt x="15" y="23"/>
                  </a:lnTo>
                  <a:lnTo>
                    <a:pt x="19" y="20"/>
                  </a:lnTo>
                  <a:lnTo>
                    <a:pt x="23" y="18"/>
                  </a:lnTo>
                  <a:lnTo>
                    <a:pt x="28" y="17"/>
                  </a:lnTo>
                  <a:lnTo>
                    <a:pt x="29" y="16"/>
                  </a:lnTo>
                  <a:lnTo>
                    <a:pt x="30" y="15"/>
                  </a:lnTo>
                  <a:lnTo>
                    <a:pt x="33" y="13"/>
                  </a:lnTo>
                  <a:lnTo>
                    <a:pt x="36" y="11"/>
                  </a:lnTo>
                  <a:lnTo>
                    <a:pt x="39" y="9"/>
                  </a:lnTo>
                  <a:lnTo>
                    <a:pt x="44" y="6"/>
                  </a:lnTo>
                  <a:lnTo>
                    <a:pt x="50" y="3"/>
                  </a:lnTo>
                  <a:lnTo>
                    <a:pt x="49" y="2"/>
                  </a:lnTo>
                  <a:lnTo>
                    <a:pt x="48" y="2"/>
                  </a:lnTo>
                  <a:lnTo>
                    <a:pt x="46" y="2"/>
                  </a:lnTo>
                  <a:lnTo>
                    <a:pt x="43" y="1"/>
                  </a:lnTo>
                  <a:lnTo>
                    <a:pt x="41" y="1"/>
                  </a:lnTo>
                  <a:lnTo>
                    <a:pt x="38" y="0"/>
                  </a:lnTo>
                  <a:lnTo>
                    <a:pt x="35" y="0"/>
                  </a:lnTo>
                  <a:lnTo>
                    <a:pt x="31" y="0"/>
                  </a:lnTo>
                  <a:lnTo>
                    <a:pt x="28" y="0"/>
                  </a:lnTo>
                  <a:lnTo>
                    <a:pt x="24" y="0"/>
                  </a:lnTo>
                  <a:lnTo>
                    <a:pt x="20" y="1"/>
                  </a:lnTo>
                  <a:lnTo>
                    <a:pt x="16" y="2"/>
                  </a:lnTo>
                  <a:lnTo>
                    <a:pt x="12" y="3"/>
                  </a:lnTo>
                  <a:lnTo>
                    <a:pt x="8" y="5"/>
                  </a:lnTo>
                  <a:lnTo>
                    <a:pt x="5" y="7"/>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7" name="Freeform 189"/>
            <p:cNvSpPr>
              <a:spLocks/>
            </p:cNvSpPr>
            <p:nvPr/>
          </p:nvSpPr>
          <p:spPr bwMode="auto">
            <a:xfrm>
              <a:off x="4595" y="1884"/>
              <a:ext cx="42" cy="14"/>
            </a:xfrm>
            <a:custGeom>
              <a:avLst/>
              <a:gdLst>
                <a:gd name="T0" fmla="*/ 0 w 42"/>
                <a:gd name="T1" fmla="*/ 8 h 14"/>
                <a:gd name="T2" fmla="*/ 0 w 42"/>
                <a:gd name="T3" fmla="*/ 8 h 14"/>
                <a:gd name="T4" fmla="*/ 0 w 42"/>
                <a:gd name="T5" fmla="*/ 8 h 14"/>
                <a:gd name="T6" fmla="*/ 1 w 42"/>
                <a:gd name="T7" fmla="*/ 7 h 14"/>
                <a:gd name="T8" fmla="*/ 1 w 42"/>
                <a:gd name="T9" fmla="*/ 6 h 14"/>
                <a:gd name="T10" fmla="*/ 2 w 42"/>
                <a:gd name="T11" fmla="*/ 5 h 14"/>
                <a:gd name="T12" fmla="*/ 4 w 42"/>
                <a:gd name="T13" fmla="*/ 4 h 14"/>
                <a:gd name="T14" fmla="*/ 5 w 42"/>
                <a:gd name="T15" fmla="*/ 3 h 14"/>
                <a:gd name="T16" fmla="*/ 7 w 42"/>
                <a:gd name="T17" fmla="*/ 2 h 14"/>
                <a:gd name="T18" fmla="*/ 10 w 42"/>
                <a:gd name="T19" fmla="*/ 1 h 14"/>
                <a:gd name="T20" fmla="*/ 12 w 42"/>
                <a:gd name="T21" fmla="*/ 0 h 14"/>
                <a:gd name="T22" fmla="*/ 16 w 42"/>
                <a:gd name="T23" fmla="*/ 0 h 14"/>
                <a:gd name="T24" fmla="*/ 20 w 42"/>
                <a:gd name="T25" fmla="*/ 0 h 14"/>
                <a:gd name="T26" fmla="*/ 24 w 42"/>
                <a:gd name="T27" fmla="*/ 0 h 14"/>
                <a:gd name="T28" fmla="*/ 29 w 42"/>
                <a:gd name="T29" fmla="*/ 1 h 14"/>
                <a:gd name="T30" fmla="*/ 35 w 42"/>
                <a:gd name="T31" fmla="*/ 3 h 14"/>
                <a:gd name="T32" fmla="*/ 41 w 42"/>
                <a:gd name="T33" fmla="*/ 5 h 14"/>
                <a:gd name="T34" fmla="*/ 40 w 42"/>
                <a:gd name="T35" fmla="*/ 7 h 14"/>
                <a:gd name="T36" fmla="*/ 40 w 42"/>
                <a:gd name="T37" fmla="*/ 7 h 14"/>
                <a:gd name="T38" fmla="*/ 39 w 42"/>
                <a:gd name="T39" fmla="*/ 7 h 14"/>
                <a:gd name="T40" fmla="*/ 37 w 42"/>
                <a:gd name="T41" fmla="*/ 6 h 14"/>
                <a:gd name="T42" fmla="*/ 35 w 42"/>
                <a:gd name="T43" fmla="*/ 6 h 14"/>
                <a:gd name="T44" fmla="*/ 33 w 42"/>
                <a:gd name="T45" fmla="*/ 5 h 14"/>
                <a:gd name="T46" fmla="*/ 30 w 42"/>
                <a:gd name="T47" fmla="*/ 4 h 14"/>
                <a:gd name="T48" fmla="*/ 27 w 42"/>
                <a:gd name="T49" fmla="*/ 4 h 14"/>
                <a:gd name="T50" fmla="*/ 24 w 42"/>
                <a:gd name="T51" fmla="*/ 3 h 14"/>
                <a:gd name="T52" fmla="*/ 20 w 42"/>
                <a:gd name="T53" fmla="*/ 3 h 14"/>
                <a:gd name="T54" fmla="*/ 17 w 42"/>
                <a:gd name="T55" fmla="*/ 3 h 14"/>
                <a:gd name="T56" fmla="*/ 14 w 42"/>
                <a:gd name="T57" fmla="*/ 4 h 14"/>
                <a:gd name="T58" fmla="*/ 10 w 42"/>
                <a:gd name="T59" fmla="*/ 5 h 14"/>
                <a:gd name="T60" fmla="*/ 7 w 42"/>
                <a:gd name="T61" fmla="*/ 6 h 14"/>
                <a:gd name="T62" fmla="*/ 4 w 42"/>
                <a:gd name="T63" fmla="*/ 8 h 14"/>
                <a:gd name="T64" fmla="*/ 2 w 42"/>
                <a:gd name="T65" fmla="*/ 10 h 14"/>
                <a:gd name="T66" fmla="*/ 0 w 42"/>
                <a:gd name="T67" fmla="*/ 13 h 14"/>
                <a:gd name="T68" fmla="*/ 0 w 42"/>
                <a:gd name="T69" fmla="*/ 8 h 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
                <a:gd name="T106" fmla="*/ 0 h 14"/>
                <a:gd name="T107" fmla="*/ 42 w 42"/>
                <a:gd name="T108" fmla="*/ 14 h 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 h="14">
                  <a:moveTo>
                    <a:pt x="0" y="8"/>
                  </a:moveTo>
                  <a:lnTo>
                    <a:pt x="0" y="8"/>
                  </a:lnTo>
                  <a:lnTo>
                    <a:pt x="1" y="7"/>
                  </a:lnTo>
                  <a:lnTo>
                    <a:pt x="1" y="6"/>
                  </a:lnTo>
                  <a:lnTo>
                    <a:pt x="2" y="5"/>
                  </a:lnTo>
                  <a:lnTo>
                    <a:pt x="4" y="4"/>
                  </a:lnTo>
                  <a:lnTo>
                    <a:pt x="5" y="3"/>
                  </a:lnTo>
                  <a:lnTo>
                    <a:pt x="7" y="2"/>
                  </a:lnTo>
                  <a:lnTo>
                    <a:pt x="10" y="1"/>
                  </a:lnTo>
                  <a:lnTo>
                    <a:pt x="12" y="0"/>
                  </a:lnTo>
                  <a:lnTo>
                    <a:pt x="16" y="0"/>
                  </a:lnTo>
                  <a:lnTo>
                    <a:pt x="20" y="0"/>
                  </a:lnTo>
                  <a:lnTo>
                    <a:pt x="24" y="0"/>
                  </a:lnTo>
                  <a:lnTo>
                    <a:pt x="29" y="1"/>
                  </a:lnTo>
                  <a:lnTo>
                    <a:pt x="35" y="3"/>
                  </a:lnTo>
                  <a:lnTo>
                    <a:pt x="41" y="5"/>
                  </a:lnTo>
                  <a:lnTo>
                    <a:pt x="40" y="7"/>
                  </a:lnTo>
                  <a:lnTo>
                    <a:pt x="39" y="7"/>
                  </a:lnTo>
                  <a:lnTo>
                    <a:pt x="37" y="6"/>
                  </a:lnTo>
                  <a:lnTo>
                    <a:pt x="35" y="6"/>
                  </a:lnTo>
                  <a:lnTo>
                    <a:pt x="33" y="5"/>
                  </a:lnTo>
                  <a:lnTo>
                    <a:pt x="30" y="4"/>
                  </a:lnTo>
                  <a:lnTo>
                    <a:pt x="27" y="4"/>
                  </a:lnTo>
                  <a:lnTo>
                    <a:pt x="24" y="3"/>
                  </a:lnTo>
                  <a:lnTo>
                    <a:pt x="20" y="3"/>
                  </a:lnTo>
                  <a:lnTo>
                    <a:pt x="17" y="3"/>
                  </a:lnTo>
                  <a:lnTo>
                    <a:pt x="14" y="4"/>
                  </a:lnTo>
                  <a:lnTo>
                    <a:pt x="10" y="5"/>
                  </a:lnTo>
                  <a:lnTo>
                    <a:pt x="7" y="6"/>
                  </a:lnTo>
                  <a:lnTo>
                    <a:pt x="4" y="8"/>
                  </a:lnTo>
                  <a:lnTo>
                    <a:pt x="2" y="10"/>
                  </a:lnTo>
                  <a:lnTo>
                    <a:pt x="0" y="13"/>
                  </a:lnTo>
                  <a:lnTo>
                    <a:pt x="0" y="8"/>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8" name="Freeform 190"/>
            <p:cNvSpPr>
              <a:spLocks/>
            </p:cNvSpPr>
            <p:nvPr/>
          </p:nvSpPr>
          <p:spPr bwMode="auto">
            <a:xfrm>
              <a:off x="4595" y="1852"/>
              <a:ext cx="42" cy="15"/>
            </a:xfrm>
            <a:custGeom>
              <a:avLst/>
              <a:gdLst>
                <a:gd name="T0" fmla="*/ 0 w 42"/>
                <a:gd name="T1" fmla="*/ 9 h 15"/>
                <a:gd name="T2" fmla="*/ 0 w 42"/>
                <a:gd name="T3" fmla="*/ 9 h 15"/>
                <a:gd name="T4" fmla="*/ 0 w 42"/>
                <a:gd name="T5" fmla="*/ 8 h 15"/>
                <a:gd name="T6" fmla="*/ 1 w 42"/>
                <a:gd name="T7" fmla="*/ 7 h 15"/>
                <a:gd name="T8" fmla="*/ 1 w 42"/>
                <a:gd name="T9" fmla="*/ 6 h 15"/>
                <a:gd name="T10" fmla="*/ 2 w 42"/>
                <a:gd name="T11" fmla="*/ 5 h 15"/>
                <a:gd name="T12" fmla="*/ 4 w 42"/>
                <a:gd name="T13" fmla="*/ 4 h 15"/>
                <a:gd name="T14" fmla="*/ 5 w 42"/>
                <a:gd name="T15" fmla="*/ 3 h 15"/>
                <a:gd name="T16" fmla="*/ 7 w 42"/>
                <a:gd name="T17" fmla="*/ 2 h 15"/>
                <a:gd name="T18" fmla="*/ 10 w 42"/>
                <a:gd name="T19" fmla="*/ 1 h 15"/>
                <a:gd name="T20" fmla="*/ 12 w 42"/>
                <a:gd name="T21" fmla="*/ 0 h 15"/>
                <a:gd name="T22" fmla="*/ 16 w 42"/>
                <a:gd name="T23" fmla="*/ 0 h 15"/>
                <a:gd name="T24" fmla="*/ 20 w 42"/>
                <a:gd name="T25" fmla="*/ 0 h 15"/>
                <a:gd name="T26" fmla="*/ 24 w 42"/>
                <a:gd name="T27" fmla="*/ 0 h 15"/>
                <a:gd name="T28" fmla="*/ 29 w 42"/>
                <a:gd name="T29" fmla="*/ 1 h 15"/>
                <a:gd name="T30" fmla="*/ 35 w 42"/>
                <a:gd name="T31" fmla="*/ 3 h 15"/>
                <a:gd name="T32" fmla="*/ 41 w 42"/>
                <a:gd name="T33" fmla="*/ 5 h 15"/>
                <a:gd name="T34" fmla="*/ 40 w 42"/>
                <a:gd name="T35" fmla="*/ 8 h 15"/>
                <a:gd name="T36" fmla="*/ 40 w 42"/>
                <a:gd name="T37" fmla="*/ 8 h 15"/>
                <a:gd name="T38" fmla="*/ 39 w 42"/>
                <a:gd name="T39" fmla="*/ 7 h 15"/>
                <a:gd name="T40" fmla="*/ 37 w 42"/>
                <a:gd name="T41" fmla="*/ 7 h 15"/>
                <a:gd name="T42" fmla="*/ 35 w 42"/>
                <a:gd name="T43" fmla="*/ 6 h 15"/>
                <a:gd name="T44" fmla="*/ 33 w 42"/>
                <a:gd name="T45" fmla="*/ 6 h 15"/>
                <a:gd name="T46" fmla="*/ 30 w 42"/>
                <a:gd name="T47" fmla="*/ 5 h 15"/>
                <a:gd name="T48" fmla="*/ 27 w 42"/>
                <a:gd name="T49" fmla="*/ 4 h 15"/>
                <a:gd name="T50" fmla="*/ 24 w 42"/>
                <a:gd name="T51" fmla="*/ 4 h 15"/>
                <a:gd name="T52" fmla="*/ 20 w 42"/>
                <a:gd name="T53" fmla="*/ 4 h 15"/>
                <a:gd name="T54" fmla="*/ 17 w 42"/>
                <a:gd name="T55" fmla="*/ 4 h 15"/>
                <a:gd name="T56" fmla="*/ 14 w 42"/>
                <a:gd name="T57" fmla="*/ 4 h 15"/>
                <a:gd name="T58" fmla="*/ 10 w 42"/>
                <a:gd name="T59" fmla="*/ 5 h 15"/>
                <a:gd name="T60" fmla="*/ 7 w 42"/>
                <a:gd name="T61" fmla="*/ 6 h 15"/>
                <a:gd name="T62" fmla="*/ 4 w 42"/>
                <a:gd name="T63" fmla="*/ 8 h 15"/>
                <a:gd name="T64" fmla="*/ 2 w 42"/>
                <a:gd name="T65" fmla="*/ 11 h 15"/>
                <a:gd name="T66" fmla="*/ 0 w 42"/>
                <a:gd name="T67" fmla="*/ 14 h 15"/>
                <a:gd name="T68" fmla="*/ 0 w 42"/>
                <a:gd name="T69" fmla="*/ 9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
                <a:gd name="T106" fmla="*/ 0 h 15"/>
                <a:gd name="T107" fmla="*/ 42 w 42"/>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 h="15">
                  <a:moveTo>
                    <a:pt x="0" y="9"/>
                  </a:moveTo>
                  <a:lnTo>
                    <a:pt x="0" y="9"/>
                  </a:lnTo>
                  <a:lnTo>
                    <a:pt x="0" y="8"/>
                  </a:lnTo>
                  <a:lnTo>
                    <a:pt x="1" y="7"/>
                  </a:lnTo>
                  <a:lnTo>
                    <a:pt x="1" y="6"/>
                  </a:lnTo>
                  <a:lnTo>
                    <a:pt x="2" y="5"/>
                  </a:lnTo>
                  <a:lnTo>
                    <a:pt x="4" y="4"/>
                  </a:lnTo>
                  <a:lnTo>
                    <a:pt x="5" y="3"/>
                  </a:lnTo>
                  <a:lnTo>
                    <a:pt x="7" y="2"/>
                  </a:lnTo>
                  <a:lnTo>
                    <a:pt x="10" y="1"/>
                  </a:lnTo>
                  <a:lnTo>
                    <a:pt x="12" y="0"/>
                  </a:lnTo>
                  <a:lnTo>
                    <a:pt x="16" y="0"/>
                  </a:lnTo>
                  <a:lnTo>
                    <a:pt x="20" y="0"/>
                  </a:lnTo>
                  <a:lnTo>
                    <a:pt x="24" y="0"/>
                  </a:lnTo>
                  <a:lnTo>
                    <a:pt x="29" y="1"/>
                  </a:lnTo>
                  <a:lnTo>
                    <a:pt x="35" y="3"/>
                  </a:lnTo>
                  <a:lnTo>
                    <a:pt x="41" y="5"/>
                  </a:lnTo>
                  <a:lnTo>
                    <a:pt x="40" y="8"/>
                  </a:lnTo>
                  <a:lnTo>
                    <a:pt x="39" y="7"/>
                  </a:lnTo>
                  <a:lnTo>
                    <a:pt x="37" y="7"/>
                  </a:lnTo>
                  <a:lnTo>
                    <a:pt x="35" y="6"/>
                  </a:lnTo>
                  <a:lnTo>
                    <a:pt x="33" y="6"/>
                  </a:lnTo>
                  <a:lnTo>
                    <a:pt x="30" y="5"/>
                  </a:lnTo>
                  <a:lnTo>
                    <a:pt x="27" y="4"/>
                  </a:lnTo>
                  <a:lnTo>
                    <a:pt x="24" y="4"/>
                  </a:lnTo>
                  <a:lnTo>
                    <a:pt x="20" y="4"/>
                  </a:lnTo>
                  <a:lnTo>
                    <a:pt x="17" y="4"/>
                  </a:lnTo>
                  <a:lnTo>
                    <a:pt x="14" y="4"/>
                  </a:lnTo>
                  <a:lnTo>
                    <a:pt x="10" y="5"/>
                  </a:lnTo>
                  <a:lnTo>
                    <a:pt x="7" y="6"/>
                  </a:lnTo>
                  <a:lnTo>
                    <a:pt x="4" y="8"/>
                  </a:lnTo>
                  <a:lnTo>
                    <a:pt x="2" y="11"/>
                  </a:lnTo>
                  <a:lnTo>
                    <a:pt x="0" y="14"/>
                  </a:lnTo>
                  <a:lnTo>
                    <a:pt x="0" y="9"/>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99" name="Freeform 191"/>
            <p:cNvSpPr>
              <a:spLocks/>
            </p:cNvSpPr>
            <p:nvPr/>
          </p:nvSpPr>
          <p:spPr bwMode="auto">
            <a:xfrm>
              <a:off x="4633" y="1837"/>
              <a:ext cx="68" cy="148"/>
            </a:xfrm>
            <a:custGeom>
              <a:avLst/>
              <a:gdLst>
                <a:gd name="T0" fmla="*/ 0 w 68"/>
                <a:gd name="T1" fmla="*/ 0 h 148"/>
                <a:gd name="T2" fmla="*/ 0 w 68"/>
                <a:gd name="T3" fmla="*/ 142 h 148"/>
                <a:gd name="T4" fmla="*/ 20 w 68"/>
                <a:gd name="T5" fmla="*/ 147 h 148"/>
                <a:gd name="T6" fmla="*/ 19 w 68"/>
                <a:gd name="T7" fmla="*/ 128 h 148"/>
                <a:gd name="T8" fmla="*/ 67 w 68"/>
                <a:gd name="T9" fmla="*/ 136 h 148"/>
                <a:gd name="T10" fmla="*/ 66 w 68"/>
                <a:gd name="T11" fmla="*/ 129 h 148"/>
                <a:gd name="T12" fmla="*/ 33 w 68"/>
                <a:gd name="T13" fmla="*/ 124 h 148"/>
                <a:gd name="T14" fmla="*/ 32 w 68"/>
                <a:gd name="T15" fmla="*/ 107 h 148"/>
                <a:gd name="T16" fmla="*/ 10 w 68"/>
                <a:gd name="T17" fmla="*/ 107 h 148"/>
                <a:gd name="T18" fmla="*/ 9 w 68"/>
                <a:gd name="T19" fmla="*/ 105 h 148"/>
                <a:gd name="T20" fmla="*/ 8 w 68"/>
                <a:gd name="T21" fmla="*/ 99 h 148"/>
                <a:gd name="T22" fmla="*/ 6 w 68"/>
                <a:gd name="T23" fmla="*/ 90 h 148"/>
                <a:gd name="T24" fmla="*/ 4 w 68"/>
                <a:gd name="T25" fmla="*/ 77 h 148"/>
                <a:gd name="T26" fmla="*/ 2 w 68"/>
                <a:gd name="T27" fmla="*/ 62 h 148"/>
                <a:gd name="T28" fmla="*/ 1 w 68"/>
                <a:gd name="T29" fmla="*/ 44 h 148"/>
                <a:gd name="T30" fmla="*/ 3 w 68"/>
                <a:gd name="T31" fmla="*/ 25 h 148"/>
                <a:gd name="T32" fmla="*/ 6 w 68"/>
                <a:gd name="T33" fmla="*/ 5 h 148"/>
                <a:gd name="T34" fmla="*/ 0 w 68"/>
                <a:gd name="T35" fmla="*/ 0 h 1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
                <a:gd name="T55" fmla="*/ 0 h 148"/>
                <a:gd name="T56" fmla="*/ 68 w 68"/>
                <a:gd name="T57" fmla="*/ 148 h 1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 h="148">
                  <a:moveTo>
                    <a:pt x="0" y="0"/>
                  </a:moveTo>
                  <a:lnTo>
                    <a:pt x="0" y="142"/>
                  </a:lnTo>
                  <a:lnTo>
                    <a:pt x="20" y="147"/>
                  </a:lnTo>
                  <a:lnTo>
                    <a:pt x="19" y="128"/>
                  </a:lnTo>
                  <a:lnTo>
                    <a:pt x="67" y="136"/>
                  </a:lnTo>
                  <a:lnTo>
                    <a:pt x="66" y="129"/>
                  </a:lnTo>
                  <a:lnTo>
                    <a:pt x="33" y="124"/>
                  </a:lnTo>
                  <a:lnTo>
                    <a:pt x="32" y="107"/>
                  </a:lnTo>
                  <a:lnTo>
                    <a:pt x="10" y="107"/>
                  </a:lnTo>
                  <a:lnTo>
                    <a:pt x="9" y="105"/>
                  </a:lnTo>
                  <a:lnTo>
                    <a:pt x="8" y="99"/>
                  </a:lnTo>
                  <a:lnTo>
                    <a:pt x="6" y="90"/>
                  </a:lnTo>
                  <a:lnTo>
                    <a:pt x="4" y="77"/>
                  </a:lnTo>
                  <a:lnTo>
                    <a:pt x="2" y="62"/>
                  </a:lnTo>
                  <a:lnTo>
                    <a:pt x="1" y="44"/>
                  </a:lnTo>
                  <a:lnTo>
                    <a:pt x="3" y="25"/>
                  </a:lnTo>
                  <a:lnTo>
                    <a:pt x="6" y="5"/>
                  </a:lnTo>
                  <a:lnTo>
                    <a:pt x="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0" name="Freeform 192"/>
            <p:cNvSpPr>
              <a:spLocks/>
            </p:cNvSpPr>
            <p:nvPr/>
          </p:nvSpPr>
          <p:spPr bwMode="auto">
            <a:xfrm>
              <a:off x="4666" y="1803"/>
              <a:ext cx="86" cy="21"/>
            </a:xfrm>
            <a:custGeom>
              <a:avLst/>
              <a:gdLst>
                <a:gd name="T0" fmla="*/ 0 w 86"/>
                <a:gd name="T1" fmla="*/ 20 h 21"/>
                <a:gd name="T2" fmla="*/ 1 w 86"/>
                <a:gd name="T3" fmla="*/ 20 h 21"/>
                <a:gd name="T4" fmla="*/ 2 w 86"/>
                <a:gd name="T5" fmla="*/ 19 h 21"/>
                <a:gd name="T6" fmla="*/ 4 w 86"/>
                <a:gd name="T7" fmla="*/ 18 h 21"/>
                <a:gd name="T8" fmla="*/ 7 w 86"/>
                <a:gd name="T9" fmla="*/ 17 h 21"/>
                <a:gd name="T10" fmla="*/ 11 w 86"/>
                <a:gd name="T11" fmla="*/ 16 h 21"/>
                <a:gd name="T12" fmla="*/ 15 w 86"/>
                <a:gd name="T13" fmla="*/ 14 h 21"/>
                <a:gd name="T14" fmla="*/ 20 w 86"/>
                <a:gd name="T15" fmla="*/ 13 h 21"/>
                <a:gd name="T16" fmla="*/ 26 w 86"/>
                <a:gd name="T17" fmla="*/ 12 h 21"/>
                <a:gd name="T18" fmla="*/ 32 w 86"/>
                <a:gd name="T19" fmla="*/ 10 h 21"/>
                <a:gd name="T20" fmla="*/ 38 w 86"/>
                <a:gd name="T21" fmla="*/ 10 h 21"/>
                <a:gd name="T22" fmla="*/ 45 w 86"/>
                <a:gd name="T23" fmla="*/ 9 h 21"/>
                <a:gd name="T24" fmla="*/ 52 w 86"/>
                <a:gd name="T25" fmla="*/ 9 h 21"/>
                <a:gd name="T26" fmla="*/ 59 w 86"/>
                <a:gd name="T27" fmla="*/ 9 h 21"/>
                <a:gd name="T28" fmla="*/ 67 w 86"/>
                <a:gd name="T29" fmla="*/ 10 h 21"/>
                <a:gd name="T30" fmla="*/ 75 w 86"/>
                <a:gd name="T31" fmla="*/ 11 h 21"/>
                <a:gd name="T32" fmla="*/ 83 w 86"/>
                <a:gd name="T33" fmla="*/ 13 h 21"/>
                <a:gd name="T34" fmla="*/ 85 w 86"/>
                <a:gd name="T35" fmla="*/ 0 h 21"/>
                <a:gd name="T36" fmla="*/ 84 w 86"/>
                <a:gd name="T37" fmla="*/ 0 h 21"/>
                <a:gd name="T38" fmla="*/ 83 w 86"/>
                <a:gd name="T39" fmla="*/ 0 h 21"/>
                <a:gd name="T40" fmla="*/ 80 w 86"/>
                <a:gd name="T41" fmla="*/ 0 h 21"/>
                <a:gd name="T42" fmla="*/ 76 w 86"/>
                <a:gd name="T43" fmla="*/ 0 h 21"/>
                <a:gd name="T44" fmla="*/ 71 w 86"/>
                <a:gd name="T45" fmla="*/ 0 h 21"/>
                <a:gd name="T46" fmla="*/ 66 w 86"/>
                <a:gd name="T47" fmla="*/ 0 h 21"/>
                <a:gd name="T48" fmla="*/ 60 w 86"/>
                <a:gd name="T49" fmla="*/ 1 h 21"/>
                <a:gd name="T50" fmla="*/ 54 w 86"/>
                <a:gd name="T51" fmla="*/ 1 h 21"/>
                <a:gd name="T52" fmla="*/ 47 w 86"/>
                <a:gd name="T53" fmla="*/ 2 h 21"/>
                <a:gd name="T54" fmla="*/ 40 w 86"/>
                <a:gd name="T55" fmla="*/ 3 h 21"/>
                <a:gd name="T56" fmla="*/ 33 w 86"/>
                <a:gd name="T57" fmla="*/ 4 h 21"/>
                <a:gd name="T58" fmla="*/ 26 w 86"/>
                <a:gd name="T59" fmla="*/ 5 h 21"/>
                <a:gd name="T60" fmla="*/ 19 w 86"/>
                <a:gd name="T61" fmla="*/ 6 h 21"/>
                <a:gd name="T62" fmla="*/ 12 w 86"/>
                <a:gd name="T63" fmla="*/ 8 h 21"/>
                <a:gd name="T64" fmla="*/ 6 w 86"/>
                <a:gd name="T65" fmla="*/ 9 h 21"/>
                <a:gd name="T66" fmla="*/ 0 w 86"/>
                <a:gd name="T67" fmla="*/ 11 h 21"/>
                <a:gd name="T68" fmla="*/ 0 w 86"/>
                <a:gd name="T69" fmla="*/ 20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21"/>
                <a:gd name="T107" fmla="*/ 86 w 8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21">
                  <a:moveTo>
                    <a:pt x="0" y="20"/>
                  </a:moveTo>
                  <a:lnTo>
                    <a:pt x="1" y="20"/>
                  </a:lnTo>
                  <a:lnTo>
                    <a:pt x="2" y="19"/>
                  </a:lnTo>
                  <a:lnTo>
                    <a:pt x="4" y="18"/>
                  </a:lnTo>
                  <a:lnTo>
                    <a:pt x="7" y="17"/>
                  </a:lnTo>
                  <a:lnTo>
                    <a:pt x="11" y="16"/>
                  </a:lnTo>
                  <a:lnTo>
                    <a:pt x="15" y="14"/>
                  </a:lnTo>
                  <a:lnTo>
                    <a:pt x="20" y="13"/>
                  </a:lnTo>
                  <a:lnTo>
                    <a:pt x="26" y="12"/>
                  </a:lnTo>
                  <a:lnTo>
                    <a:pt x="32" y="10"/>
                  </a:lnTo>
                  <a:lnTo>
                    <a:pt x="38" y="10"/>
                  </a:lnTo>
                  <a:lnTo>
                    <a:pt x="45" y="9"/>
                  </a:lnTo>
                  <a:lnTo>
                    <a:pt x="52" y="9"/>
                  </a:lnTo>
                  <a:lnTo>
                    <a:pt x="59" y="9"/>
                  </a:lnTo>
                  <a:lnTo>
                    <a:pt x="67" y="10"/>
                  </a:lnTo>
                  <a:lnTo>
                    <a:pt x="75" y="11"/>
                  </a:lnTo>
                  <a:lnTo>
                    <a:pt x="83" y="13"/>
                  </a:lnTo>
                  <a:lnTo>
                    <a:pt x="85" y="0"/>
                  </a:lnTo>
                  <a:lnTo>
                    <a:pt x="84" y="0"/>
                  </a:lnTo>
                  <a:lnTo>
                    <a:pt x="83" y="0"/>
                  </a:lnTo>
                  <a:lnTo>
                    <a:pt x="80" y="0"/>
                  </a:lnTo>
                  <a:lnTo>
                    <a:pt x="76" y="0"/>
                  </a:lnTo>
                  <a:lnTo>
                    <a:pt x="71" y="0"/>
                  </a:lnTo>
                  <a:lnTo>
                    <a:pt x="66" y="0"/>
                  </a:lnTo>
                  <a:lnTo>
                    <a:pt x="60" y="1"/>
                  </a:lnTo>
                  <a:lnTo>
                    <a:pt x="54" y="1"/>
                  </a:lnTo>
                  <a:lnTo>
                    <a:pt x="47" y="2"/>
                  </a:lnTo>
                  <a:lnTo>
                    <a:pt x="40" y="3"/>
                  </a:lnTo>
                  <a:lnTo>
                    <a:pt x="33" y="4"/>
                  </a:lnTo>
                  <a:lnTo>
                    <a:pt x="26" y="5"/>
                  </a:lnTo>
                  <a:lnTo>
                    <a:pt x="19" y="6"/>
                  </a:lnTo>
                  <a:lnTo>
                    <a:pt x="12" y="8"/>
                  </a:lnTo>
                  <a:lnTo>
                    <a:pt x="6" y="9"/>
                  </a:lnTo>
                  <a:lnTo>
                    <a:pt x="0" y="11"/>
                  </a:lnTo>
                  <a:lnTo>
                    <a:pt x="0" y="2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1" name="Freeform 193"/>
            <p:cNvSpPr>
              <a:spLocks/>
            </p:cNvSpPr>
            <p:nvPr/>
          </p:nvSpPr>
          <p:spPr bwMode="auto">
            <a:xfrm>
              <a:off x="4616" y="1988"/>
              <a:ext cx="144" cy="58"/>
            </a:xfrm>
            <a:custGeom>
              <a:avLst/>
              <a:gdLst>
                <a:gd name="T0" fmla="*/ 60 w 144"/>
                <a:gd name="T1" fmla="*/ 55 h 58"/>
                <a:gd name="T2" fmla="*/ 61 w 144"/>
                <a:gd name="T3" fmla="*/ 55 h 58"/>
                <a:gd name="T4" fmla="*/ 62 w 144"/>
                <a:gd name="T5" fmla="*/ 55 h 58"/>
                <a:gd name="T6" fmla="*/ 63 w 144"/>
                <a:gd name="T7" fmla="*/ 54 h 58"/>
                <a:gd name="T8" fmla="*/ 65 w 144"/>
                <a:gd name="T9" fmla="*/ 53 h 58"/>
                <a:gd name="T10" fmla="*/ 67 w 144"/>
                <a:gd name="T11" fmla="*/ 52 h 58"/>
                <a:gd name="T12" fmla="*/ 69 w 144"/>
                <a:gd name="T13" fmla="*/ 51 h 58"/>
                <a:gd name="T14" fmla="*/ 72 w 144"/>
                <a:gd name="T15" fmla="*/ 49 h 58"/>
                <a:gd name="T16" fmla="*/ 74 w 144"/>
                <a:gd name="T17" fmla="*/ 48 h 58"/>
                <a:gd name="T18" fmla="*/ 77 w 144"/>
                <a:gd name="T19" fmla="*/ 46 h 58"/>
                <a:gd name="T20" fmla="*/ 80 w 144"/>
                <a:gd name="T21" fmla="*/ 44 h 58"/>
                <a:gd name="T22" fmla="*/ 83 w 144"/>
                <a:gd name="T23" fmla="*/ 42 h 58"/>
                <a:gd name="T24" fmla="*/ 85 w 144"/>
                <a:gd name="T25" fmla="*/ 40 h 58"/>
                <a:gd name="T26" fmla="*/ 88 w 144"/>
                <a:gd name="T27" fmla="*/ 37 h 58"/>
                <a:gd name="T28" fmla="*/ 90 w 144"/>
                <a:gd name="T29" fmla="*/ 35 h 58"/>
                <a:gd name="T30" fmla="*/ 92 w 144"/>
                <a:gd name="T31" fmla="*/ 33 h 58"/>
                <a:gd name="T32" fmla="*/ 93 w 144"/>
                <a:gd name="T33" fmla="*/ 30 h 58"/>
                <a:gd name="T34" fmla="*/ 0 w 144"/>
                <a:gd name="T35" fmla="*/ 3 h 58"/>
                <a:gd name="T36" fmla="*/ 7 w 144"/>
                <a:gd name="T37" fmla="*/ 0 h 58"/>
                <a:gd name="T38" fmla="*/ 143 w 144"/>
                <a:gd name="T39" fmla="*/ 40 h 58"/>
                <a:gd name="T40" fmla="*/ 137 w 144"/>
                <a:gd name="T41" fmla="*/ 44 h 58"/>
                <a:gd name="T42" fmla="*/ 98 w 144"/>
                <a:gd name="T43" fmla="*/ 32 h 58"/>
                <a:gd name="T44" fmla="*/ 98 w 144"/>
                <a:gd name="T45" fmla="*/ 32 h 58"/>
                <a:gd name="T46" fmla="*/ 98 w 144"/>
                <a:gd name="T47" fmla="*/ 33 h 58"/>
                <a:gd name="T48" fmla="*/ 97 w 144"/>
                <a:gd name="T49" fmla="*/ 33 h 58"/>
                <a:gd name="T50" fmla="*/ 96 w 144"/>
                <a:gd name="T51" fmla="*/ 34 h 58"/>
                <a:gd name="T52" fmla="*/ 95 w 144"/>
                <a:gd name="T53" fmla="*/ 36 h 58"/>
                <a:gd name="T54" fmla="*/ 94 w 144"/>
                <a:gd name="T55" fmla="*/ 37 h 58"/>
                <a:gd name="T56" fmla="*/ 92 w 144"/>
                <a:gd name="T57" fmla="*/ 39 h 58"/>
                <a:gd name="T58" fmla="*/ 90 w 144"/>
                <a:gd name="T59" fmla="*/ 41 h 58"/>
                <a:gd name="T60" fmla="*/ 88 w 144"/>
                <a:gd name="T61" fmla="*/ 42 h 58"/>
                <a:gd name="T62" fmla="*/ 86 w 144"/>
                <a:gd name="T63" fmla="*/ 45 h 58"/>
                <a:gd name="T64" fmla="*/ 83 w 144"/>
                <a:gd name="T65" fmla="*/ 47 h 58"/>
                <a:gd name="T66" fmla="*/ 79 w 144"/>
                <a:gd name="T67" fmla="*/ 49 h 58"/>
                <a:gd name="T68" fmla="*/ 76 w 144"/>
                <a:gd name="T69" fmla="*/ 51 h 58"/>
                <a:gd name="T70" fmla="*/ 72 w 144"/>
                <a:gd name="T71" fmla="*/ 53 h 58"/>
                <a:gd name="T72" fmla="*/ 68 w 144"/>
                <a:gd name="T73" fmla="*/ 55 h 58"/>
                <a:gd name="T74" fmla="*/ 63 w 144"/>
                <a:gd name="T75" fmla="*/ 57 h 58"/>
                <a:gd name="T76" fmla="*/ 60 w 144"/>
                <a:gd name="T77" fmla="*/ 55 h 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4"/>
                <a:gd name="T118" fmla="*/ 0 h 58"/>
                <a:gd name="T119" fmla="*/ 144 w 144"/>
                <a:gd name="T120" fmla="*/ 58 h 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4" h="58">
                  <a:moveTo>
                    <a:pt x="60" y="55"/>
                  </a:moveTo>
                  <a:lnTo>
                    <a:pt x="61" y="55"/>
                  </a:lnTo>
                  <a:lnTo>
                    <a:pt x="62" y="55"/>
                  </a:lnTo>
                  <a:lnTo>
                    <a:pt x="63" y="54"/>
                  </a:lnTo>
                  <a:lnTo>
                    <a:pt x="65" y="53"/>
                  </a:lnTo>
                  <a:lnTo>
                    <a:pt x="67" y="52"/>
                  </a:lnTo>
                  <a:lnTo>
                    <a:pt x="69" y="51"/>
                  </a:lnTo>
                  <a:lnTo>
                    <a:pt x="72" y="49"/>
                  </a:lnTo>
                  <a:lnTo>
                    <a:pt x="74" y="48"/>
                  </a:lnTo>
                  <a:lnTo>
                    <a:pt x="77" y="46"/>
                  </a:lnTo>
                  <a:lnTo>
                    <a:pt x="80" y="44"/>
                  </a:lnTo>
                  <a:lnTo>
                    <a:pt x="83" y="42"/>
                  </a:lnTo>
                  <a:lnTo>
                    <a:pt x="85" y="40"/>
                  </a:lnTo>
                  <a:lnTo>
                    <a:pt x="88" y="37"/>
                  </a:lnTo>
                  <a:lnTo>
                    <a:pt x="90" y="35"/>
                  </a:lnTo>
                  <a:lnTo>
                    <a:pt x="92" y="33"/>
                  </a:lnTo>
                  <a:lnTo>
                    <a:pt x="93" y="30"/>
                  </a:lnTo>
                  <a:lnTo>
                    <a:pt x="0" y="3"/>
                  </a:lnTo>
                  <a:lnTo>
                    <a:pt x="7" y="0"/>
                  </a:lnTo>
                  <a:lnTo>
                    <a:pt x="143" y="40"/>
                  </a:lnTo>
                  <a:lnTo>
                    <a:pt x="137" y="44"/>
                  </a:lnTo>
                  <a:lnTo>
                    <a:pt x="98" y="32"/>
                  </a:lnTo>
                  <a:lnTo>
                    <a:pt x="98" y="33"/>
                  </a:lnTo>
                  <a:lnTo>
                    <a:pt x="97" y="33"/>
                  </a:lnTo>
                  <a:lnTo>
                    <a:pt x="96" y="34"/>
                  </a:lnTo>
                  <a:lnTo>
                    <a:pt x="95" y="36"/>
                  </a:lnTo>
                  <a:lnTo>
                    <a:pt x="94" y="37"/>
                  </a:lnTo>
                  <a:lnTo>
                    <a:pt x="92" y="39"/>
                  </a:lnTo>
                  <a:lnTo>
                    <a:pt x="90" y="41"/>
                  </a:lnTo>
                  <a:lnTo>
                    <a:pt x="88" y="42"/>
                  </a:lnTo>
                  <a:lnTo>
                    <a:pt x="86" y="45"/>
                  </a:lnTo>
                  <a:lnTo>
                    <a:pt x="83" y="47"/>
                  </a:lnTo>
                  <a:lnTo>
                    <a:pt x="79" y="49"/>
                  </a:lnTo>
                  <a:lnTo>
                    <a:pt x="76" y="51"/>
                  </a:lnTo>
                  <a:lnTo>
                    <a:pt x="72" y="53"/>
                  </a:lnTo>
                  <a:lnTo>
                    <a:pt x="68" y="55"/>
                  </a:lnTo>
                  <a:lnTo>
                    <a:pt x="63" y="57"/>
                  </a:lnTo>
                  <a:lnTo>
                    <a:pt x="60" y="5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2" name="Freeform 194"/>
            <p:cNvSpPr>
              <a:spLocks/>
            </p:cNvSpPr>
            <p:nvPr/>
          </p:nvSpPr>
          <p:spPr bwMode="auto">
            <a:xfrm>
              <a:off x="4587" y="2002"/>
              <a:ext cx="147" cy="53"/>
            </a:xfrm>
            <a:custGeom>
              <a:avLst/>
              <a:gdLst>
                <a:gd name="T0" fmla="*/ 0 w 147"/>
                <a:gd name="T1" fmla="*/ 0 h 53"/>
                <a:gd name="T2" fmla="*/ 143 w 147"/>
                <a:gd name="T3" fmla="*/ 52 h 53"/>
                <a:gd name="T4" fmla="*/ 146 w 147"/>
                <a:gd name="T5" fmla="*/ 52 h 53"/>
                <a:gd name="T6" fmla="*/ 4 w 147"/>
                <a:gd name="T7" fmla="*/ 0 h 53"/>
                <a:gd name="T8" fmla="*/ 0 w 147"/>
                <a:gd name="T9" fmla="*/ 0 h 53"/>
                <a:gd name="T10" fmla="*/ 0 60000 65536"/>
                <a:gd name="T11" fmla="*/ 0 60000 65536"/>
                <a:gd name="T12" fmla="*/ 0 60000 65536"/>
                <a:gd name="T13" fmla="*/ 0 60000 65536"/>
                <a:gd name="T14" fmla="*/ 0 60000 65536"/>
                <a:gd name="T15" fmla="*/ 0 w 147"/>
                <a:gd name="T16" fmla="*/ 0 h 53"/>
                <a:gd name="T17" fmla="*/ 147 w 147"/>
                <a:gd name="T18" fmla="*/ 53 h 53"/>
              </a:gdLst>
              <a:ahLst/>
              <a:cxnLst>
                <a:cxn ang="T10">
                  <a:pos x="T0" y="T1"/>
                </a:cxn>
                <a:cxn ang="T11">
                  <a:pos x="T2" y="T3"/>
                </a:cxn>
                <a:cxn ang="T12">
                  <a:pos x="T4" y="T5"/>
                </a:cxn>
                <a:cxn ang="T13">
                  <a:pos x="T6" y="T7"/>
                </a:cxn>
                <a:cxn ang="T14">
                  <a:pos x="T8" y="T9"/>
                </a:cxn>
              </a:cxnLst>
              <a:rect l="T15" t="T16" r="T17" b="T18"/>
              <a:pathLst>
                <a:path w="147" h="53">
                  <a:moveTo>
                    <a:pt x="0" y="0"/>
                  </a:moveTo>
                  <a:lnTo>
                    <a:pt x="143" y="52"/>
                  </a:lnTo>
                  <a:lnTo>
                    <a:pt x="146" y="52"/>
                  </a:lnTo>
                  <a:lnTo>
                    <a:pt x="4"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3" name="Freeform 195"/>
            <p:cNvSpPr>
              <a:spLocks/>
            </p:cNvSpPr>
            <p:nvPr/>
          </p:nvSpPr>
          <p:spPr bwMode="auto">
            <a:xfrm>
              <a:off x="4611" y="1996"/>
              <a:ext cx="146" cy="46"/>
            </a:xfrm>
            <a:custGeom>
              <a:avLst/>
              <a:gdLst>
                <a:gd name="T0" fmla="*/ 0 w 146"/>
                <a:gd name="T1" fmla="*/ 0 h 46"/>
                <a:gd name="T2" fmla="*/ 142 w 146"/>
                <a:gd name="T3" fmla="*/ 45 h 46"/>
                <a:gd name="T4" fmla="*/ 145 w 146"/>
                <a:gd name="T5" fmla="*/ 45 h 46"/>
                <a:gd name="T6" fmla="*/ 4 w 146"/>
                <a:gd name="T7" fmla="*/ 0 h 46"/>
                <a:gd name="T8" fmla="*/ 0 w 146"/>
                <a:gd name="T9" fmla="*/ 0 h 46"/>
                <a:gd name="T10" fmla="*/ 0 60000 65536"/>
                <a:gd name="T11" fmla="*/ 0 60000 65536"/>
                <a:gd name="T12" fmla="*/ 0 60000 65536"/>
                <a:gd name="T13" fmla="*/ 0 60000 65536"/>
                <a:gd name="T14" fmla="*/ 0 60000 65536"/>
                <a:gd name="T15" fmla="*/ 0 w 146"/>
                <a:gd name="T16" fmla="*/ 0 h 46"/>
                <a:gd name="T17" fmla="*/ 146 w 146"/>
                <a:gd name="T18" fmla="*/ 46 h 46"/>
              </a:gdLst>
              <a:ahLst/>
              <a:cxnLst>
                <a:cxn ang="T10">
                  <a:pos x="T0" y="T1"/>
                </a:cxn>
                <a:cxn ang="T11">
                  <a:pos x="T2" y="T3"/>
                </a:cxn>
                <a:cxn ang="T12">
                  <a:pos x="T4" y="T5"/>
                </a:cxn>
                <a:cxn ang="T13">
                  <a:pos x="T6" y="T7"/>
                </a:cxn>
                <a:cxn ang="T14">
                  <a:pos x="T8" y="T9"/>
                </a:cxn>
              </a:cxnLst>
              <a:rect l="T15" t="T16" r="T17" b="T18"/>
              <a:pathLst>
                <a:path w="146" h="46">
                  <a:moveTo>
                    <a:pt x="0" y="0"/>
                  </a:moveTo>
                  <a:lnTo>
                    <a:pt x="142" y="45"/>
                  </a:lnTo>
                  <a:lnTo>
                    <a:pt x="145" y="45"/>
                  </a:lnTo>
                  <a:lnTo>
                    <a:pt x="4"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4" name="Freeform 196"/>
            <p:cNvSpPr>
              <a:spLocks/>
            </p:cNvSpPr>
            <p:nvPr/>
          </p:nvSpPr>
          <p:spPr bwMode="auto">
            <a:xfrm>
              <a:off x="4599" y="1998"/>
              <a:ext cx="147" cy="52"/>
            </a:xfrm>
            <a:custGeom>
              <a:avLst/>
              <a:gdLst>
                <a:gd name="T0" fmla="*/ 0 w 147"/>
                <a:gd name="T1" fmla="*/ 0 h 52"/>
                <a:gd name="T2" fmla="*/ 143 w 147"/>
                <a:gd name="T3" fmla="*/ 51 h 52"/>
                <a:gd name="T4" fmla="*/ 146 w 147"/>
                <a:gd name="T5" fmla="*/ 50 h 52"/>
                <a:gd name="T6" fmla="*/ 4 w 147"/>
                <a:gd name="T7" fmla="*/ 0 h 52"/>
                <a:gd name="T8" fmla="*/ 0 w 147"/>
                <a:gd name="T9" fmla="*/ 0 h 52"/>
                <a:gd name="T10" fmla="*/ 0 60000 65536"/>
                <a:gd name="T11" fmla="*/ 0 60000 65536"/>
                <a:gd name="T12" fmla="*/ 0 60000 65536"/>
                <a:gd name="T13" fmla="*/ 0 60000 65536"/>
                <a:gd name="T14" fmla="*/ 0 60000 65536"/>
                <a:gd name="T15" fmla="*/ 0 w 147"/>
                <a:gd name="T16" fmla="*/ 0 h 52"/>
                <a:gd name="T17" fmla="*/ 147 w 147"/>
                <a:gd name="T18" fmla="*/ 52 h 52"/>
              </a:gdLst>
              <a:ahLst/>
              <a:cxnLst>
                <a:cxn ang="T10">
                  <a:pos x="T0" y="T1"/>
                </a:cxn>
                <a:cxn ang="T11">
                  <a:pos x="T2" y="T3"/>
                </a:cxn>
                <a:cxn ang="T12">
                  <a:pos x="T4" y="T5"/>
                </a:cxn>
                <a:cxn ang="T13">
                  <a:pos x="T6" y="T7"/>
                </a:cxn>
                <a:cxn ang="T14">
                  <a:pos x="T8" y="T9"/>
                </a:cxn>
              </a:cxnLst>
              <a:rect l="T15" t="T16" r="T17" b="T18"/>
              <a:pathLst>
                <a:path w="147" h="52">
                  <a:moveTo>
                    <a:pt x="0" y="0"/>
                  </a:moveTo>
                  <a:lnTo>
                    <a:pt x="143" y="51"/>
                  </a:lnTo>
                  <a:lnTo>
                    <a:pt x="146" y="50"/>
                  </a:lnTo>
                  <a:lnTo>
                    <a:pt x="4"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05" name="Group 204"/>
          <p:cNvGrpSpPr>
            <a:grpSpLocks/>
          </p:cNvGrpSpPr>
          <p:nvPr/>
        </p:nvGrpSpPr>
        <p:grpSpPr bwMode="auto">
          <a:xfrm>
            <a:off x="9082088" y="2830513"/>
            <a:ext cx="280987" cy="468312"/>
            <a:chOff x="4693" y="1741"/>
            <a:chExt cx="177" cy="295"/>
          </a:xfrm>
        </p:grpSpPr>
        <p:sp>
          <p:nvSpPr>
            <p:cNvPr id="206" name="Rectangle 198"/>
            <p:cNvSpPr>
              <a:spLocks noChangeArrowheads="1"/>
            </p:cNvSpPr>
            <p:nvPr/>
          </p:nvSpPr>
          <p:spPr bwMode="auto">
            <a:xfrm>
              <a:off x="4705" y="1751"/>
              <a:ext cx="165" cy="285"/>
            </a:xfrm>
            <a:prstGeom prst="rect">
              <a:avLst/>
            </a:prstGeom>
            <a:solidFill>
              <a:srgbClr val="969696"/>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07" name="Rectangle 199"/>
            <p:cNvSpPr>
              <a:spLocks noChangeArrowheads="1"/>
            </p:cNvSpPr>
            <p:nvPr/>
          </p:nvSpPr>
          <p:spPr bwMode="auto">
            <a:xfrm>
              <a:off x="4695" y="1741"/>
              <a:ext cx="165" cy="285"/>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08" name="Line 200"/>
            <p:cNvSpPr>
              <a:spLocks noChangeShapeType="1"/>
            </p:cNvSpPr>
            <p:nvPr/>
          </p:nvSpPr>
          <p:spPr bwMode="auto">
            <a:xfrm>
              <a:off x="4694" y="1800"/>
              <a:ext cx="16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9" name="Line 201"/>
            <p:cNvSpPr>
              <a:spLocks noChangeShapeType="1"/>
            </p:cNvSpPr>
            <p:nvPr/>
          </p:nvSpPr>
          <p:spPr bwMode="auto">
            <a:xfrm>
              <a:off x="4696" y="1863"/>
              <a:ext cx="170"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0" name="Line 202"/>
            <p:cNvSpPr>
              <a:spLocks noChangeShapeType="1"/>
            </p:cNvSpPr>
            <p:nvPr/>
          </p:nvSpPr>
          <p:spPr bwMode="auto">
            <a:xfrm>
              <a:off x="4693" y="1921"/>
              <a:ext cx="170"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1" name="Line 203"/>
            <p:cNvSpPr>
              <a:spLocks noChangeShapeType="1"/>
            </p:cNvSpPr>
            <p:nvPr/>
          </p:nvSpPr>
          <p:spPr bwMode="auto">
            <a:xfrm>
              <a:off x="4693" y="1974"/>
              <a:ext cx="16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12" name="Rectangle 205"/>
          <p:cNvSpPr>
            <a:spLocks noChangeArrowheads="1"/>
          </p:cNvSpPr>
          <p:nvPr/>
        </p:nvSpPr>
        <p:spPr bwMode="auto">
          <a:xfrm>
            <a:off x="9139238" y="1500188"/>
            <a:ext cx="2095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zh-CN" sz="1400" b="1">
                <a:latin typeface="Symbol" panose="05050102010706020507" pitchFamily="18" charset="2"/>
                <a:ea typeface="宋体" panose="02010600030101010101" pitchFamily="2" charset="-122"/>
              </a:rPr>
              <a:t>l</a:t>
            </a:r>
            <a:r>
              <a:rPr lang="en-US" altLang="zh-CN" sz="1400" b="1" baseline="-25000">
                <a:solidFill>
                  <a:srgbClr val="FF0000"/>
                </a:solidFill>
                <a:latin typeface="Arial" panose="020B0604020202020204" pitchFamily="34" charset="0"/>
                <a:ea typeface="宋体" panose="02010600030101010101" pitchFamily="2" charset="-122"/>
              </a:rPr>
              <a:t>out</a:t>
            </a:r>
          </a:p>
        </p:txBody>
      </p:sp>
      <p:sp>
        <p:nvSpPr>
          <p:cNvPr id="213" name="Line 206"/>
          <p:cNvSpPr>
            <a:spLocks noChangeShapeType="1"/>
          </p:cNvSpPr>
          <p:nvPr/>
        </p:nvSpPr>
        <p:spPr bwMode="auto">
          <a:xfrm>
            <a:off x="9299575" y="1681163"/>
            <a:ext cx="87313" cy="11430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214" name="Group 229"/>
          <p:cNvGrpSpPr>
            <a:grpSpLocks/>
          </p:cNvGrpSpPr>
          <p:nvPr/>
        </p:nvGrpSpPr>
        <p:grpSpPr bwMode="auto">
          <a:xfrm>
            <a:off x="8159750" y="2311400"/>
            <a:ext cx="469900" cy="219075"/>
            <a:chOff x="4112" y="1414"/>
            <a:chExt cx="296" cy="138"/>
          </a:xfrm>
        </p:grpSpPr>
        <p:sp>
          <p:nvSpPr>
            <p:cNvPr id="215" name="Oval 207"/>
            <p:cNvSpPr>
              <a:spLocks noChangeArrowheads="1"/>
            </p:cNvSpPr>
            <p:nvPr/>
          </p:nvSpPr>
          <p:spPr bwMode="auto">
            <a:xfrm>
              <a:off x="4115" y="1475"/>
              <a:ext cx="293" cy="77"/>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16" name="Line 208"/>
            <p:cNvSpPr>
              <a:spLocks noChangeShapeType="1"/>
            </p:cNvSpPr>
            <p:nvPr/>
          </p:nvSpPr>
          <p:spPr bwMode="auto">
            <a:xfrm>
              <a:off x="4115" y="1469"/>
              <a:ext cx="0" cy="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7" name="Line 209"/>
            <p:cNvSpPr>
              <a:spLocks noChangeShapeType="1"/>
            </p:cNvSpPr>
            <p:nvPr/>
          </p:nvSpPr>
          <p:spPr bwMode="auto">
            <a:xfrm>
              <a:off x="4408" y="1469"/>
              <a:ext cx="0" cy="47"/>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 name="Rectangle 210"/>
            <p:cNvSpPr>
              <a:spLocks noChangeArrowheads="1"/>
            </p:cNvSpPr>
            <p:nvPr/>
          </p:nvSpPr>
          <p:spPr bwMode="auto">
            <a:xfrm>
              <a:off x="4115" y="1469"/>
              <a:ext cx="69" cy="4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19" name="Rectangle 211"/>
            <p:cNvSpPr>
              <a:spLocks noChangeArrowheads="1"/>
            </p:cNvSpPr>
            <p:nvPr/>
          </p:nvSpPr>
          <p:spPr bwMode="auto">
            <a:xfrm>
              <a:off x="4319" y="1466"/>
              <a:ext cx="89" cy="4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20" name="Oval 212"/>
            <p:cNvSpPr>
              <a:spLocks noChangeArrowheads="1"/>
            </p:cNvSpPr>
            <p:nvPr/>
          </p:nvSpPr>
          <p:spPr bwMode="auto">
            <a:xfrm>
              <a:off x="4112" y="1414"/>
              <a:ext cx="293" cy="89"/>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221" name="Group 216"/>
            <p:cNvGrpSpPr>
              <a:grpSpLocks/>
            </p:cNvGrpSpPr>
            <p:nvPr/>
          </p:nvGrpSpPr>
          <p:grpSpPr bwMode="auto">
            <a:xfrm>
              <a:off x="4183" y="1433"/>
              <a:ext cx="145" cy="53"/>
              <a:chOff x="4183" y="1433"/>
              <a:chExt cx="145" cy="53"/>
            </a:xfrm>
          </p:grpSpPr>
          <p:sp>
            <p:nvSpPr>
              <p:cNvPr id="234" name="Line 213"/>
              <p:cNvSpPr>
                <a:spLocks noChangeShapeType="1"/>
              </p:cNvSpPr>
              <p:nvPr/>
            </p:nvSpPr>
            <p:spPr bwMode="auto">
              <a:xfrm flipV="1">
                <a:off x="4183" y="1433"/>
                <a:ext cx="52" cy="1"/>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 name="Line 214"/>
              <p:cNvSpPr>
                <a:spLocks noChangeShapeType="1"/>
              </p:cNvSpPr>
              <p:nvPr/>
            </p:nvSpPr>
            <p:spPr bwMode="auto">
              <a:xfrm>
                <a:off x="4282" y="1486"/>
                <a:ext cx="46" cy="0"/>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6" name="Line 215"/>
              <p:cNvSpPr>
                <a:spLocks noChangeShapeType="1"/>
              </p:cNvSpPr>
              <p:nvPr/>
            </p:nvSpPr>
            <p:spPr bwMode="auto">
              <a:xfrm>
                <a:off x="4231" y="1435"/>
                <a:ext cx="54" cy="51"/>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2" name="Group 220"/>
            <p:cNvGrpSpPr>
              <a:grpSpLocks/>
            </p:cNvGrpSpPr>
            <p:nvPr/>
          </p:nvGrpSpPr>
          <p:grpSpPr bwMode="auto">
            <a:xfrm>
              <a:off x="4183" y="1432"/>
              <a:ext cx="145" cy="53"/>
              <a:chOff x="4183" y="1432"/>
              <a:chExt cx="145" cy="53"/>
            </a:xfrm>
          </p:grpSpPr>
          <p:sp>
            <p:nvSpPr>
              <p:cNvPr id="231" name="Line 217"/>
              <p:cNvSpPr>
                <a:spLocks noChangeShapeType="1"/>
              </p:cNvSpPr>
              <p:nvPr/>
            </p:nvSpPr>
            <p:spPr bwMode="auto">
              <a:xfrm>
                <a:off x="4183" y="1484"/>
                <a:ext cx="52" cy="1"/>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2" name="Line 218"/>
              <p:cNvSpPr>
                <a:spLocks noChangeShapeType="1"/>
              </p:cNvSpPr>
              <p:nvPr/>
            </p:nvSpPr>
            <p:spPr bwMode="auto">
              <a:xfrm>
                <a:off x="4282" y="1433"/>
                <a:ext cx="46" cy="0"/>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3" name="Line 219"/>
              <p:cNvSpPr>
                <a:spLocks noChangeShapeType="1"/>
              </p:cNvSpPr>
              <p:nvPr/>
            </p:nvSpPr>
            <p:spPr bwMode="auto">
              <a:xfrm flipV="1">
                <a:off x="4231" y="1432"/>
                <a:ext cx="54" cy="51"/>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3" name="Group 228"/>
            <p:cNvGrpSpPr>
              <a:grpSpLocks/>
            </p:cNvGrpSpPr>
            <p:nvPr/>
          </p:nvGrpSpPr>
          <p:grpSpPr bwMode="auto">
            <a:xfrm>
              <a:off x="4294" y="1447"/>
              <a:ext cx="85" cy="79"/>
              <a:chOff x="4294" y="1447"/>
              <a:chExt cx="85" cy="79"/>
            </a:xfrm>
          </p:grpSpPr>
          <p:sp>
            <p:nvSpPr>
              <p:cNvPr id="224" name="Rectangle 221"/>
              <p:cNvSpPr>
                <a:spLocks noChangeArrowheads="1"/>
              </p:cNvSpPr>
              <p:nvPr/>
            </p:nvSpPr>
            <p:spPr bwMode="auto">
              <a:xfrm>
                <a:off x="4294" y="1447"/>
                <a:ext cx="85" cy="79"/>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25" name="Line 222"/>
              <p:cNvSpPr>
                <a:spLocks noChangeShapeType="1"/>
              </p:cNvSpPr>
              <p:nvPr/>
            </p:nvSpPr>
            <p:spPr bwMode="auto">
              <a:xfrm>
                <a:off x="4367" y="1463"/>
                <a:ext cx="0" cy="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6" name="Line 223"/>
              <p:cNvSpPr>
                <a:spLocks noChangeShapeType="1"/>
              </p:cNvSpPr>
              <p:nvPr/>
            </p:nvSpPr>
            <p:spPr bwMode="auto">
              <a:xfrm>
                <a:off x="4355" y="1463"/>
                <a:ext cx="0" cy="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7" name="Line 224"/>
              <p:cNvSpPr>
                <a:spLocks noChangeShapeType="1"/>
              </p:cNvSpPr>
              <p:nvPr/>
            </p:nvSpPr>
            <p:spPr bwMode="auto">
              <a:xfrm>
                <a:off x="4343" y="1463"/>
                <a:ext cx="0" cy="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8" name="Line 225"/>
              <p:cNvSpPr>
                <a:spLocks noChangeShapeType="1"/>
              </p:cNvSpPr>
              <p:nvPr/>
            </p:nvSpPr>
            <p:spPr bwMode="auto">
              <a:xfrm>
                <a:off x="4331" y="1462"/>
                <a:ext cx="0" cy="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9" name="Line 226"/>
              <p:cNvSpPr>
                <a:spLocks noChangeShapeType="1"/>
              </p:cNvSpPr>
              <p:nvPr/>
            </p:nvSpPr>
            <p:spPr bwMode="auto">
              <a:xfrm>
                <a:off x="4319" y="1462"/>
                <a:ext cx="1" cy="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0" name="Line 227"/>
              <p:cNvSpPr>
                <a:spLocks noChangeShapeType="1"/>
              </p:cNvSpPr>
              <p:nvPr/>
            </p:nvSpPr>
            <p:spPr bwMode="auto">
              <a:xfrm>
                <a:off x="4307" y="1462"/>
                <a:ext cx="1" cy="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237" name="Line 230"/>
          <p:cNvSpPr>
            <a:spLocks noChangeShapeType="1"/>
          </p:cNvSpPr>
          <p:nvPr/>
        </p:nvSpPr>
        <p:spPr bwMode="auto">
          <a:xfrm>
            <a:off x="8655050" y="1874838"/>
            <a:ext cx="120650" cy="1587"/>
          </a:xfrm>
          <a:prstGeom prst="line">
            <a:avLst/>
          </a:prstGeom>
          <a:noFill/>
          <a:ln w="254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38" name="Group 233"/>
          <p:cNvGrpSpPr>
            <a:grpSpLocks/>
          </p:cNvGrpSpPr>
          <p:nvPr/>
        </p:nvGrpSpPr>
        <p:grpSpPr bwMode="auto">
          <a:xfrm>
            <a:off x="7761288" y="1708150"/>
            <a:ext cx="36512" cy="138113"/>
            <a:chOff x="3861" y="1034"/>
            <a:chExt cx="23" cy="87"/>
          </a:xfrm>
        </p:grpSpPr>
        <p:sp>
          <p:nvSpPr>
            <p:cNvPr id="239" name="Oval 231"/>
            <p:cNvSpPr>
              <a:spLocks noChangeArrowheads="1"/>
            </p:cNvSpPr>
            <p:nvPr/>
          </p:nvSpPr>
          <p:spPr bwMode="auto">
            <a:xfrm>
              <a:off x="3861" y="1034"/>
              <a:ext cx="23" cy="28"/>
            </a:xfrm>
            <a:prstGeom prst="ellipse">
              <a:avLst/>
            </a:prstGeom>
            <a:solidFill>
              <a:srgbClr val="FF0000"/>
            </a:solidFill>
            <a:ln w="12700">
              <a:solidFill>
                <a:srgbClr val="FF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40" name="Oval 232"/>
            <p:cNvSpPr>
              <a:spLocks noChangeArrowheads="1"/>
            </p:cNvSpPr>
            <p:nvPr/>
          </p:nvSpPr>
          <p:spPr bwMode="auto">
            <a:xfrm>
              <a:off x="3861" y="1093"/>
              <a:ext cx="23" cy="28"/>
            </a:xfrm>
            <a:prstGeom prst="ellipse">
              <a:avLst/>
            </a:prstGeom>
            <a:solidFill>
              <a:srgbClr val="FF0000"/>
            </a:solidFill>
            <a:ln w="12700">
              <a:solidFill>
                <a:srgbClr val="FF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
        <p:nvSpPr>
          <p:cNvPr id="241" name="Oval 234"/>
          <p:cNvSpPr>
            <a:spLocks noChangeArrowheads="1"/>
          </p:cNvSpPr>
          <p:nvPr/>
        </p:nvSpPr>
        <p:spPr bwMode="auto">
          <a:xfrm>
            <a:off x="8462963" y="2786063"/>
            <a:ext cx="465137" cy="122237"/>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42" name="Line 235"/>
          <p:cNvSpPr>
            <a:spLocks noChangeShapeType="1"/>
          </p:cNvSpPr>
          <p:nvPr/>
        </p:nvSpPr>
        <p:spPr bwMode="auto">
          <a:xfrm>
            <a:off x="8462963" y="2776538"/>
            <a:ext cx="1587" cy="762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3" name="Line 236"/>
          <p:cNvSpPr>
            <a:spLocks noChangeShapeType="1"/>
          </p:cNvSpPr>
          <p:nvPr/>
        </p:nvSpPr>
        <p:spPr bwMode="auto">
          <a:xfrm>
            <a:off x="8928100" y="2776538"/>
            <a:ext cx="0" cy="76200"/>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4" name="Rectangle 237"/>
          <p:cNvSpPr>
            <a:spLocks noChangeArrowheads="1"/>
          </p:cNvSpPr>
          <p:nvPr/>
        </p:nvSpPr>
        <p:spPr bwMode="auto">
          <a:xfrm>
            <a:off x="8462963" y="2776538"/>
            <a:ext cx="111125" cy="746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45" name="Rectangle 238"/>
          <p:cNvSpPr>
            <a:spLocks noChangeArrowheads="1"/>
          </p:cNvSpPr>
          <p:nvPr/>
        </p:nvSpPr>
        <p:spPr bwMode="auto">
          <a:xfrm>
            <a:off x="8788400" y="2771775"/>
            <a:ext cx="139700" cy="7461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46" name="Oval 239"/>
          <p:cNvSpPr>
            <a:spLocks noChangeArrowheads="1"/>
          </p:cNvSpPr>
          <p:nvPr/>
        </p:nvSpPr>
        <p:spPr bwMode="auto">
          <a:xfrm>
            <a:off x="8455025" y="2687638"/>
            <a:ext cx="465138" cy="142875"/>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247" name="Group 243"/>
          <p:cNvGrpSpPr>
            <a:grpSpLocks/>
          </p:cNvGrpSpPr>
          <p:nvPr/>
        </p:nvGrpSpPr>
        <p:grpSpPr bwMode="auto">
          <a:xfrm>
            <a:off x="8570913" y="2717800"/>
            <a:ext cx="230187" cy="84138"/>
            <a:chOff x="4371" y="1670"/>
            <a:chExt cx="145" cy="53"/>
          </a:xfrm>
        </p:grpSpPr>
        <p:sp>
          <p:nvSpPr>
            <p:cNvPr id="248" name="Line 240"/>
            <p:cNvSpPr>
              <a:spLocks noChangeShapeType="1"/>
            </p:cNvSpPr>
            <p:nvPr/>
          </p:nvSpPr>
          <p:spPr bwMode="auto">
            <a:xfrm flipV="1">
              <a:off x="4371" y="1670"/>
              <a:ext cx="52" cy="1"/>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9" name="Line 241"/>
            <p:cNvSpPr>
              <a:spLocks noChangeShapeType="1"/>
            </p:cNvSpPr>
            <p:nvPr/>
          </p:nvSpPr>
          <p:spPr bwMode="auto">
            <a:xfrm>
              <a:off x="4470" y="1723"/>
              <a:ext cx="46" cy="0"/>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0" name="Line 242"/>
            <p:cNvSpPr>
              <a:spLocks noChangeShapeType="1"/>
            </p:cNvSpPr>
            <p:nvPr/>
          </p:nvSpPr>
          <p:spPr bwMode="auto">
            <a:xfrm>
              <a:off x="4419" y="1672"/>
              <a:ext cx="54" cy="51"/>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51" name="Group 247"/>
          <p:cNvGrpSpPr>
            <a:grpSpLocks/>
          </p:cNvGrpSpPr>
          <p:nvPr/>
        </p:nvGrpSpPr>
        <p:grpSpPr bwMode="auto">
          <a:xfrm>
            <a:off x="8570913" y="2717800"/>
            <a:ext cx="230187" cy="84138"/>
            <a:chOff x="4371" y="1670"/>
            <a:chExt cx="145" cy="53"/>
          </a:xfrm>
        </p:grpSpPr>
        <p:sp>
          <p:nvSpPr>
            <p:cNvPr id="252" name="Line 244"/>
            <p:cNvSpPr>
              <a:spLocks noChangeShapeType="1"/>
            </p:cNvSpPr>
            <p:nvPr/>
          </p:nvSpPr>
          <p:spPr bwMode="auto">
            <a:xfrm>
              <a:off x="4371" y="1722"/>
              <a:ext cx="52" cy="1"/>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3" name="Line 245"/>
            <p:cNvSpPr>
              <a:spLocks noChangeShapeType="1"/>
            </p:cNvSpPr>
            <p:nvPr/>
          </p:nvSpPr>
          <p:spPr bwMode="auto">
            <a:xfrm>
              <a:off x="4470" y="1670"/>
              <a:ext cx="46" cy="0"/>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4" name="Line 246"/>
            <p:cNvSpPr>
              <a:spLocks noChangeShapeType="1"/>
            </p:cNvSpPr>
            <p:nvPr/>
          </p:nvSpPr>
          <p:spPr bwMode="auto">
            <a:xfrm flipV="1">
              <a:off x="4419" y="1670"/>
              <a:ext cx="54" cy="52"/>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55" name="Group 255"/>
          <p:cNvGrpSpPr>
            <a:grpSpLocks/>
          </p:cNvGrpSpPr>
          <p:nvPr/>
        </p:nvGrpSpPr>
        <p:grpSpPr bwMode="auto">
          <a:xfrm>
            <a:off x="8575675" y="2767013"/>
            <a:ext cx="123825" cy="165100"/>
            <a:chOff x="4374" y="1701"/>
            <a:chExt cx="78" cy="104"/>
          </a:xfrm>
        </p:grpSpPr>
        <p:sp>
          <p:nvSpPr>
            <p:cNvPr id="256" name="Rectangle 248"/>
            <p:cNvSpPr>
              <a:spLocks noChangeArrowheads="1"/>
            </p:cNvSpPr>
            <p:nvPr/>
          </p:nvSpPr>
          <p:spPr bwMode="auto">
            <a:xfrm rot="7800000">
              <a:off x="4364" y="1721"/>
              <a:ext cx="104" cy="64"/>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57" name="Line 249"/>
            <p:cNvSpPr>
              <a:spLocks noChangeShapeType="1"/>
            </p:cNvSpPr>
            <p:nvPr/>
          </p:nvSpPr>
          <p:spPr bwMode="auto">
            <a:xfrm flipH="1" flipV="1">
              <a:off x="4374" y="1765"/>
              <a:ext cx="31" cy="2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8" name="Line 250"/>
            <p:cNvSpPr>
              <a:spLocks noChangeShapeType="1"/>
            </p:cNvSpPr>
            <p:nvPr/>
          </p:nvSpPr>
          <p:spPr bwMode="auto">
            <a:xfrm flipH="1" flipV="1">
              <a:off x="4381" y="1756"/>
              <a:ext cx="32" cy="2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9" name="Line 251"/>
            <p:cNvSpPr>
              <a:spLocks noChangeShapeType="1"/>
            </p:cNvSpPr>
            <p:nvPr/>
          </p:nvSpPr>
          <p:spPr bwMode="auto">
            <a:xfrm flipH="1" flipV="1">
              <a:off x="4393" y="1743"/>
              <a:ext cx="31" cy="2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0" name="Line 252"/>
            <p:cNvSpPr>
              <a:spLocks noChangeShapeType="1"/>
            </p:cNvSpPr>
            <p:nvPr/>
          </p:nvSpPr>
          <p:spPr bwMode="auto">
            <a:xfrm flipH="1" flipV="1">
              <a:off x="4402" y="1736"/>
              <a:ext cx="31" cy="2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1" name="Line 253"/>
            <p:cNvSpPr>
              <a:spLocks noChangeShapeType="1"/>
            </p:cNvSpPr>
            <p:nvPr/>
          </p:nvSpPr>
          <p:spPr bwMode="auto">
            <a:xfrm flipH="1" flipV="1">
              <a:off x="4414" y="1724"/>
              <a:ext cx="30" cy="2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2" name="Line 254"/>
            <p:cNvSpPr>
              <a:spLocks noChangeShapeType="1"/>
            </p:cNvSpPr>
            <p:nvPr/>
          </p:nvSpPr>
          <p:spPr bwMode="auto">
            <a:xfrm flipH="1" flipV="1">
              <a:off x="4421" y="1714"/>
              <a:ext cx="31" cy="2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63" name="Line 256"/>
          <p:cNvSpPr>
            <a:spLocks noChangeShapeType="1"/>
          </p:cNvSpPr>
          <p:nvPr/>
        </p:nvSpPr>
        <p:spPr bwMode="auto">
          <a:xfrm flipH="1" flipV="1">
            <a:off x="8053388" y="3236913"/>
            <a:ext cx="865187" cy="952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4" name="Line 257"/>
          <p:cNvSpPr>
            <a:spLocks noChangeShapeType="1"/>
          </p:cNvSpPr>
          <p:nvPr/>
        </p:nvSpPr>
        <p:spPr bwMode="auto">
          <a:xfrm flipH="1">
            <a:off x="8324850" y="2898775"/>
            <a:ext cx="271463" cy="3429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5" name="Freeform 258"/>
          <p:cNvSpPr>
            <a:spLocks/>
          </p:cNvSpPr>
          <p:nvPr/>
        </p:nvSpPr>
        <p:spPr bwMode="auto">
          <a:xfrm>
            <a:off x="7780338" y="1725613"/>
            <a:ext cx="1444625" cy="1492250"/>
          </a:xfrm>
          <a:custGeom>
            <a:avLst/>
            <a:gdLst>
              <a:gd name="T0" fmla="*/ 0 w 910"/>
              <a:gd name="T1" fmla="*/ 0 h 940"/>
              <a:gd name="T2" fmla="*/ 0 w 910"/>
              <a:gd name="T3" fmla="*/ 2147483646 h 940"/>
              <a:gd name="T4" fmla="*/ 2147483646 w 910"/>
              <a:gd name="T5" fmla="*/ 2147483646 h 940"/>
              <a:gd name="T6" fmla="*/ 2147483646 w 910"/>
              <a:gd name="T7" fmla="*/ 2147483646 h 940"/>
              <a:gd name="T8" fmla="*/ 2147483646 w 910"/>
              <a:gd name="T9" fmla="*/ 2147483646 h 940"/>
              <a:gd name="T10" fmla="*/ 2147483646 w 910"/>
              <a:gd name="T11" fmla="*/ 2147483646 h 940"/>
              <a:gd name="T12" fmla="*/ 2147483646 w 910"/>
              <a:gd name="T13" fmla="*/ 2147483646 h 940"/>
              <a:gd name="T14" fmla="*/ 2147483646 w 910"/>
              <a:gd name="T15" fmla="*/ 2147483646 h 940"/>
              <a:gd name="T16" fmla="*/ 0 60000 65536"/>
              <a:gd name="T17" fmla="*/ 0 60000 65536"/>
              <a:gd name="T18" fmla="*/ 0 60000 65536"/>
              <a:gd name="T19" fmla="*/ 0 60000 65536"/>
              <a:gd name="T20" fmla="*/ 0 60000 65536"/>
              <a:gd name="T21" fmla="*/ 0 60000 65536"/>
              <a:gd name="T22" fmla="*/ 0 60000 65536"/>
              <a:gd name="T23" fmla="*/ 0 60000 65536"/>
              <a:gd name="T24" fmla="*/ 0 w 910"/>
              <a:gd name="T25" fmla="*/ 0 h 940"/>
              <a:gd name="T26" fmla="*/ 910 w 910"/>
              <a:gd name="T27" fmla="*/ 940 h 9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0" h="940">
                <a:moveTo>
                  <a:pt x="0" y="0"/>
                </a:moveTo>
                <a:lnTo>
                  <a:pt x="0" y="275"/>
                </a:lnTo>
                <a:lnTo>
                  <a:pt x="215" y="282"/>
                </a:lnTo>
                <a:lnTo>
                  <a:pt x="86" y="426"/>
                </a:lnTo>
                <a:lnTo>
                  <a:pt x="788" y="441"/>
                </a:lnTo>
                <a:lnTo>
                  <a:pt x="388" y="939"/>
                </a:lnTo>
                <a:lnTo>
                  <a:pt x="909" y="939"/>
                </a:lnTo>
                <a:lnTo>
                  <a:pt x="909" y="711"/>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 name="Oval 259"/>
          <p:cNvSpPr>
            <a:spLocks noChangeArrowheads="1"/>
          </p:cNvSpPr>
          <p:nvPr/>
        </p:nvSpPr>
        <p:spPr bwMode="auto">
          <a:xfrm>
            <a:off x="7694613" y="3203575"/>
            <a:ext cx="463550" cy="122238"/>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67" name="Line 260"/>
          <p:cNvSpPr>
            <a:spLocks noChangeShapeType="1"/>
          </p:cNvSpPr>
          <p:nvPr/>
        </p:nvSpPr>
        <p:spPr bwMode="auto">
          <a:xfrm>
            <a:off x="7694613" y="3194050"/>
            <a:ext cx="0" cy="7461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8" name="Line 261"/>
          <p:cNvSpPr>
            <a:spLocks noChangeShapeType="1"/>
          </p:cNvSpPr>
          <p:nvPr/>
        </p:nvSpPr>
        <p:spPr bwMode="auto">
          <a:xfrm>
            <a:off x="8158163" y="3194050"/>
            <a:ext cx="0" cy="74613"/>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9" name="Rectangle 262"/>
          <p:cNvSpPr>
            <a:spLocks noChangeArrowheads="1"/>
          </p:cNvSpPr>
          <p:nvPr/>
        </p:nvSpPr>
        <p:spPr bwMode="auto">
          <a:xfrm>
            <a:off x="7694613" y="3194050"/>
            <a:ext cx="109537" cy="7461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70" name="Rectangle 263"/>
          <p:cNvSpPr>
            <a:spLocks noChangeArrowheads="1"/>
          </p:cNvSpPr>
          <p:nvPr/>
        </p:nvSpPr>
        <p:spPr bwMode="auto">
          <a:xfrm>
            <a:off x="8016875" y="3189288"/>
            <a:ext cx="141288" cy="730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71" name="Oval 264"/>
          <p:cNvSpPr>
            <a:spLocks noChangeArrowheads="1"/>
          </p:cNvSpPr>
          <p:nvPr/>
        </p:nvSpPr>
        <p:spPr bwMode="auto">
          <a:xfrm>
            <a:off x="7689850" y="3105150"/>
            <a:ext cx="463550" cy="142875"/>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272" name="Group 268"/>
          <p:cNvGrpSpPr>
            <a:grpSpLocks/>
          </p:cNvGrpSpPr>
          <p:nvPr/>
        </p:nvGrpSpPr>
        <p:grpSpPr bwMode="auto">
          <a:xfrm>
            <a:off x="7800975" y="3135313"/>
            <a:ext cx="230188" cy="84137"/>
            <a:chOff x="3886" y="1933"/>
            <a:chExt cx="145" cy="53"/>
          </a:xfrm>
        </p:grpSpPr>
        <p:sp>
          <p:nvSpPr>
            <p:cNvPr id="273" name="Line 265"/>
            <p:cNvSpPr>
              <a:spLocks noChangeShapeType="1"/>
            </p:cNvSpPr>
            <p:nvPr/>
          </p:nvSpPr>
          <p:spPr bwMode="auto">
            <a:xfrm flipV="1">
              <a:off x="3886" y="1933"/>
              <a:ext cx="52" cy="1"/>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4" name="Line 266"/>
            <p:cNvSpPr>
              <a:spLocks noChangeShapeType="1"/>
            </p:cNvSpPr>
            <p:nvPr/>
          </p:nvSpPr>
          <p:spPr bwMode="auto">
            <a:xfrm>
              <a:off x="3985" y="1986"/>
              <a:ext cx="46" cy="0"/>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5" name="Line 267"/>
            <p:cNvSpPr>
              <a:spLocks noChangeShapeType="1"/>
            </p:cNvSpPr>
            <p:nvPr/>
          </p:nvSpPr>
          <p:spPr bwMode="auto">
            <a:xfrm>
              <a:off x="3934" y="1935"/>
              <a:ext cx="54" cy="51"/>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76" name="Group 272"/>
          <p:cNvGrpSpPr>
            <a:grpSpLocks/>
          </p:cNvGrpSpPr>
          <p:nvPr/>
        </p:nvGrpSpPr>
        <p:grpSpPr bwMode="auto">
          <a:xfrm>
            <a:off x="7800975" y="3133725"/>
            <a:ext cx="230188" cy="84138"/>
            <a:chOff x="3886" y="1932"/>
            <a:chExt cx="145" cy="53"/>
          </a:xfrm>
        </p:grpSpPr>
        <p:sp>
          <p:nvSpPr>
            <p:cNvPr id="277" name="Line 269"/>
            <p:cNvSpPr>
              <a:spLocks noChangeShapeType="1"/>
            </p:cNvSpPr>
            <p:nvPr/>
          </p:nvSpPr>
          <p:spPr bwMode="auto">
            <a:xfrm>
              <a:off x="3886" y="1984"/>
              <a:ext cx="52" cy="1"/>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8" name="Line 270"/>
            <p:cNvSpPr>
              <a:spLocks noChangeShapeType="1"/>
            </p:cNvSpPr>
            <p:nvPr/>
          </p:nvSpPr>
          <p:spPr bwMode="auto">
            <a:xfrm>
              <a:off x="3985" y="1933"/>
              <a:ext cx="46" cy="0"/>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9" name="Line 271"/>
            <p:cNvSpPr>
              <a:spLocks noChangeShapeType="1"/>
            </p:cNvSpPr>
            <p:nvPr/>
          </p:nvSpPr>
          <p:spPr bwMode="auto">
            <a:xfrm flipV="1">
              <a:off x="3934" y="1932"/>
              <a:ext cx="54" cy="51"/>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80" name="Group 280"/>
          <p:cNvGrpSpPr>
            <a:grpSpLocks/>
          </p:cNvGrpSpPr>
          <p:nvPr/>
        </p:nvGrpSpPr>
        <p:grpSpPr bwMode="auto">
          <a:xfrm>
            <a:off x="7723188" y="3173413"/>
            <a:ext cx="134937" cy="125412"/>
            <a:chOff x="3837" y="1957"/>
            <a:chExt cx="85" cy="79"/>
          </a:xfrm>
        </p:grpSpPr>
        <p:sp>
          <p:nvSpPr>
            <p:cNvPr id="281" name="Rectangle 273"/>
            <p:cNvSpPr>
              <a:spLocks noChangeArrowheads="1"/>
            </p:cNvSpPr>
            <p:nvPr/>
          </p:nvSpPr>
          <p:spPr bwMode="auto">
            <a:xfrm>
              <a:off x="3837" y="1957"/>
              <a:ext cx="85" cy="79"/>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82" name="Line 274"/>
            <p:cNvSpPr>
              <a:spLocks noChangeShapeType="1"/>
            </p:cNvSpPr>
            <p:nvPr/>
          </p:nvSpPr>
          <p:spPr bwMode="auto">
            <a:xfrm>
              <a:off x="3910" y="1973"/>
              <a:ext cx="0" cy="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3" name="Line 275"/>
            <p:cNvSpPr>
              <a:spLocks noChangeShapeType="1"/>
            </p:cNvSpPr>
            <p:nvPr/>
          </p:nvSpPr>
          <p:spPr bwMode="auto">
            <a:xfrm>
              <a:off x="3898" y="1973"/>
              <a:ext cx="0" cy="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4" name="Line 276"/>
            <p:cNvSpPr>
              <a:spLocks noChangeShapeType="1"/>
            </p:cNvSpPr>
            <p:nvPr/>
          </p:nvSpPr>
          <p:spPr bwMode="auto">
            <a:xfrm>
              <a:off x="3886" y="1973"/>
              <a:ext cx="0" cy="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5" name="Line 277"/>
            <p:cNvSpPr>
              <a:spLocks noChangeShapeType="1"/>
            </p:cNvSpPr>
            <p:nvPr/>
          </p:nvSpPr>
          <p:spPr bwMode="auto">
            <a:xfrm>
              <a:off x="3874" y="1972"/>
              <a:ext cx="0" cy="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 name="Line 278"/>
            <p:cNvSpPr>
              <a:spLocks noChangeShapeType="1"/>
            </p:cNvSpPr>
            <p:nvPr/>
          </p:nvSpPr>
          <p:spPr bwMode="auto">
            <a:xfrm>
              <a:off x="3862" y="1972"/>
              <a:ext cx="1" cy="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7" name="Line 279"/>
            <p:cNvSpPr>
              <a:spLocks noChangeShapeType="1"/>
            </p:cNvSpPr>
            <p:nvPr/>
          </p:nvSpPr>
          <p:spPr bwMode="auto">
            <a:xfrm>
              <a:off x="3850" y="1972"/>
              <a:ext cx="1" cy="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88" name="Oval 281"/>
          <p:cNvSpPr>
            <a:spLocks noChangeArrowheads="1"/>
          </p:cNvSpPr>
          <p:nvPr/>
        </p:nvSpPr>
        <p:spPr bwMode="auto">
          <a:xfrm>
            <a:off x="7415213" y="2716213"/>
            <a:ext cx="463550" cy="122237"/>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89" name="Line 282"/>
          <p:cNvSpPr>
            <a:spLocks noChangeShapeType="1"/>
          </p:cNvSpPr>
          <p:nvPr/>
        </p:nvSpPr>
        <p:spPr bwMode="auto">
          <a:xfrm>
            <a:off x="7415213" y="2706688"/>
            <a:ext cx="0" cy="7461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0" name="Line 283"/>
          <p:cNvSpPr>
            <a:spLocks noChangeShapeType="1"/>
          </p:cNvSpPr>
          <p:nvPr/>
        </p:nvSpPr>
        <p:spPr bwMode="auto">
          <a:xfrm>
            <a:off x="7878763" y="2706688"/>
            <a:ext cx="0" cy="74612"/>
          </a:xfrm>
          <a:prstGeom prst="line">
            <a:avLst/>
          </a:prstGeom>
          <a:noFill/>
          <a:ln w="127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1" name="Rectangle 284"/>
          <p:cNvSpPr>
            <a:spLocks noChangeArrowheads="1"/>
          </p:cNvSpPr>
          <p:nvPr/>
        </p:nvSpPr>
        <p:spPr bwMode="auto">
          <a:xfrm>
            <a:off x="7415213" y="2706688"/>
            <a:ext cx="109537" cy="730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92" name="Rectangle 285"/>
          <p:cNvSpPr>
            <a:spLocks noChangeArrowheads="1"/>
          </p:cNvSpPr>
          <p:nvPr/>
        </p:nvSpPr>
        <p:spPr bwMode="auto">
          <a:xfrm>
            <a:off x="7739063" y="2701925"/>
            <a:ext cx="139700" cy="730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293" name="Oval 286"/>
          <p:cNvSpPr>
            <a:spLocks noChangeArrowheads="1"/>
          </p:cNvSpPr>
          <p:nvPr/>
        </p:nvSpPr>
        <p:spPr bwMode="auto">
          <a:xfrm>
            <a:off x="7410450" y="2619375"/>
            <a:ext cx="465138" cy="141288"/>
          </a:xfrm>
          <a:prstGeom prst="ellipse">
            <a:avLst/>
          </a:prstGeom>
          <a:solidFill>
            <a:srgbClr val="C0C0C0"/>
          </a:solidFill>
          <a:ln w="12700">
            <a:solidFill>
              <a:srgbClr val="80808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nvGrpSpPr>
          <p:cNvPr id="294" name="Group 290"/>
          <p:cNvGrpSpPr>
            <a:grpSpLocks/>
          </p:cNvGrpSpPr>
          <p:nvPr/>
        </p:nvGrpSpPr>
        <p:grpSpPr bwMode="auto">
          <a:xfrm>
            <a:off x="7521575" y="2647950"/>
            <a:ext cx="230188" cy="85725"/>
            <a:chOff x="3710" y="1626"/>
            <a:chExt cx="145" cy="54"/>
          </a:xfrm>
        </p:grpSpPr>
        <p:sp>
          <p:nvSpPr>
            <p:cNvPr id="295" name="Line 287"/>
            <p:cNvSpPr>
              <a:spLocks noChangeShapeType="1"/>
            </p:cNvSpPr>
            <p:nvPr/>
          </p:nvSpPr>
          <p:spPr bwMode="auto">
            <a:xfrm flipV="1">
              <a:off x="3710" y="1626"/>
              <a:ext cx="51" cy="1"/>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6" name="Line 288"/>
            <p:cNvSpPr>
              <a:spLocks noChangeShapeType="1"/>
            </p:cNvSpPr>
            <p:nvPr/>
          </p:nvSpPr>
          <p:spPr bwMode="auto">
            <a:xfrm>
              <a:off x="3810" y="1680"/>
              <a:ext cx="45" cy="0"/>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 name="Line 289"/>
            <p:cNvSpPr>
              <a:spLocks noChangeShapeType="1"/>
            </p:cNvSpPr>
            <p:nvPr/>
          </p:nvSpPr>
          <p:spPr bwMode="auto">
            <a:xfrm>
              <a:off x="3758" y="1628"/>
              <a:ext cx="54" cy="52"/>
            </a:xfrm>
            <a:prstGeom prst="line">
              <a:avLst/>
            </a:prstGeom>
            <a:noFill/>
            <a:ln w="25400">
              <a:solidFill>
                <a:srgbClr val="80808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98" name="Group 294"/>
          <p:cNvGrpSpPr>
            <a:grpSpLocks/>
          </p:cNvGrpSpPr>
          <p:nvPr/>
        </p:nvGrpSpPr>
        <p:grpSpPr bwMode="auto">
          <a:xfrm>
            <a:off x="7523163" y="2647950"/>
            <a:ext cx="227012" cy="84138"/>
            <a:chOff x="3711" y="1626"/>
            <a:chExt cx="143" cy="53"/>
          </a:xfrm>
        </p:grpSpPr>
        <p:sp>
          <p:nvSpPr>
            <p:cNvPr id="299" name="Line 291"/>
            <p:cNvSpPr>
              <a:spLocks noChangeShapeType="1"/>
            </p:cNvSpPr>
            <p:nvPr/>
          </p:nvSpPr>
          <p:spPr bwMode="auto">
            <a:xfrm>
              <a:off x="3711" y="1678"/>
              <a:ext cx="51" cy="1"/>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0" name="Line 292"/>
            <p:cNvSpPr>
              <a:spLocks noChangeShapeType="1"/>
            </p:cNvSpPr>
            <p:nvPr/>
          </p:nvSpPr>
          <p:spPr bwMode="auto">
            <a:xfrm>
              <a:off x="3809" y="1626"/>
              <a:ext cx="45" cy="0"/>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1" name="Line 293"/>
            <p:cNvSpPr>
              <a:spLocks noChangeShapeType="1"/>
            </p:cNvSpPr>
            <p:nvPr/>
          </p:nvSpPr>
          <p:spPr bwMode="auto">
            <a:xfrm flipV="1">
              <a:off x="3758" y="1626"/>
              <a:ext cx="54" cy="52"/>
            </a:xfrm>
            <a:prstGeom prst="line">
              <a:avLst/>
            </a:prstGeom>
            <a:noFill/>
            <a:ln w="254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302" name="Line 295"/>
          <p:cNvSpPr>
            <a:spLocks noChangeShapeType="1"/>
          </p:cNvSpPr>
          <p:nvPr/>
        </p:nvSpPr>
        <p:spPr bwMode="auto">
          <a:xfrm flipH="1">
            <a:off x="7134225" y="2819400"/>
            <a:ext cx="379413" cy="4222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03" name="Group 303"/>
          <p:cNvGrpSpPr>
            <a:grpSpLocks/>
          </p:cNvGrpSpPr>
          <p:nvPr/>
        </p:nvGrpSpPr>
        <p:grpSpPr bwMode="auto">
          <a:xfrm>
            <a:off x="7566025" y="2592388"/>
            <a:ext cx="128588" cy="165100"/>
            <a:chOff x="3738" y="1591"/>
            <a:chExt cx="81" cy="104"/>
          </a:xfrm>
        </p:grpSpPr>
        <p:sp>
          <p:nvSpPr>
            <p:cNvPr id="304" name="Rectangle 296"/>
            <p:cNvSpPr>
              <a:spLocks noChangeArrowheads="1"/>
            </p:cNvSpPr>
            <p:nvPr/>
          </p:nvSpPr>
          <p:spPr bwMode="auto">
            <a:xfrm rot="7980000">
              <a:off x="3729" y="1611"/>
              <a:ext cx="104" cy="64"/>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05" name="Line 297"/>
            <p:cNvSpPr>
              <a:spLocks noChangeShapeType="1"/>
            </p:cNvSpPr>
            <p:nvPr/>
          </p:nvSpPr>
          <p:spPr bwMode="auto">
            <a:xfrm flipH="1" flipV="1">
              <a:off x="3738" y="1653"/>
              <a:ext cx="30" cy="2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6" name="Line 298"/>
            <p:cNvSpPr>
              <a:spLocks noChangeShapeType="1"/>
            </p:cNvSpPr>
            <p:nvPr/>
          </p:nvSpPr>
          <p:spPr bwMode="auto">
            <a:xfrm flipH="1" flipV="1">
              <a:off x="3746" y="1644"/>
              <a:ext cx="31" cy="2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7" name="Line 299"/>
            <p:cNvSpPr>
              <a:spLocks noChangeShapeType="1"/>
            </p:cNvSpPr>
            <p:nvPr/>
          </p:nvSpPr>
          <p:spPr bwMode="auto">
            <a:xfrm flipH="1" flipV="1">
              <a:off x="3759" y="1632"/>
              <a:ext cx="30" cy="2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8" name="Line 300"/>
            <p:cNvSpPr>
              <a:spLocks noChangeShapeType="1"/>
            </p:cNvSpPr>
            <p:nvPr/>
          </p:nvSpPr>
          <p:spPr bwMode="auto">
            <a:xfrm flipH="1" flipV="1">
              <a:off x="3768" y="1625"/>
              <a:ext cx="31" cy="2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9" name="Line 301"/>
            <p:cNvSpPr>
              <a:spLocks noChangeShapeType="1"/>
            </p:cNvSpPr>
            <p:nvPr/>
          </p:nvSpPr>
          <p:spPr bwMode="auto">
            <a:xfrm flipH="1" flipV="1">
              <a:off x="3780" y="1613"/>
              <a:ext cx="30" cy="2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0" name="Line 302"/>
            <p:cNvSpPr>
              <a:spLocks noChangeShapeType="1"/>
            </p:cNvSpPr>
            <p:nvPr/>
          </p:nvSpPr>
          <p:spPr bwMode="auto">
            <a:xfrm flipH="1" flipV="1">
              <a:off x="3788" y="1604"/>
              <a:ext cx="31" cy="2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311" name="Freeform 304"/>
          <p:cNvSpPr>
            <a:spLocks/>
          </p:cNvSpPr>
          <p:nvPr/>
        </p:nvSpPr>
        <p:spPr bwMode="auto">
          <a:xfrm>
            <a:off x="7064375" y="1746250"/>
            <a:ext cx="2214563" cy="1531938"/>
          </a:xfrm>
          <a:custGeom>
            <a:avLst/>
            <a:gdLst>
              <a:gd name="T0" fmla="*/ 2147483646 w 1395"/>
              <a:gd name="T1" fmla="*/ 2147483646 h 965"/>
              <a:gd name="T2" fmla="*/ 2147483646 w 1395"/>
              <a:gd name="T3" fmla="*/ 2147483646 h 965"/>
              <a:gd name="T4" fmla="*/ 0 w 1395"/>
              <a:gd name="T5" fmla="*/ 2147483646 h 965"/>
              <a:gd name="T6" fmla="*/ 2147483646 w 1395"/>
              <a:gd name="T7" fmla="*/ 2147483646 h 965"/>
              <a:gd name="T8" fmla="*/ 2147483646 w 1395"/>
              <a:gd name="T9" fmla="*/ 2147483646 h 965"/>
              <a:gd name="T10" fmla="*/ 2147483646 w 1395"/>
              <a:gd name="T11" fmla="*/ 0 h 965"/>
              <a:gd name="T12" fmla="*/ 0 60000 65536"/>
              <a:gd name="T13" fmla="*/ 0 60000 65536"/>
              <a:gd name="T14" fmla="*/ 0 60000 65536"/>
              <a:gd name="T15" fmla="*/ 0 60000 65536"/>
              <a:gd name="T16" fmla="*/ 0 60000 65536"/>
              <a:gd name="T17" fmla="*/ 0 60000 65536"/>
              <a:gd name="T18" fmla="*/ 0 w 1395"/>
              <a:gd name="T19" fmla="*/ 0 h 965"/>
              <a:gd name="T20" fmla="*/ 1395 w 1395"/>
              <a:gd name="T21" fmla="*/ 965 h 965"/>
            </a:gdLst>
            <a:ahLst/>
            <a:cxnLst>
              <a:cxn ang="T12">
                <a:pos x="T0" y="T1"/>
              </a:cxn>
              <a:cxn ang="T13">
                <a:pos x="T2" y="T3"/>
              </a:cxn>
              <a:cxn ang="T14">
                <a:pos x="T4" y="T5"/>
              </a:cxn>
              <a:cxn ang="T15">
                <a:pos x="T6" y="T7"/>
              </a:cxn>
              <a:cxn ang="T16">
                <a:pos x="T8" y="T9"/>
              </a:cxn>
              <a:cxn ang="T17">
                <a:pos x="T10" y="T11"/>
              </a:cxn>
            </a:cxnLst>
            <a:rect l="T18" t="T19" r="T20" b="T21"/>
            <a:pathLst>
              <a:path w="1395" h="965">
                <a:moveTo>
                  <a:pt x="1391" y="714"/>
                </a:moveTo>
                <a:lnTo>
                  <a:pt x="1394" y="964"/>
                </a:lnTo>
                <a:lnTo>
                  <a:pt x="0" y="961"/>
                </a:lnTo>
                <a:lnTo>
                  <a:pt x="579" y="310"/>
                </a:lnTo>
                <a:lnTo>
                  <a:pt x="411" y="304"/>
                </a:lnTo>
                <a:lnTo>
                  <a:pt x="411" y="0"/>
                </a:lnTo>
              </a:path>
            </a:pathLst>
          </a:custGeom>
          <a:noFill/>
          <a:ln w="25400" cap="rnd">
            <a:solidFill>
              <a:srgbClr val="FF00FF"/>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2" name="Freeform 305"/>
          <p:cNvSpPr>
            <a:spLocks/>
          </p:cNvSpPr>
          <p:nvPr/>
        </p:nvSpPr>
        <p:spPr bwMode="auto">
          <a:xfrm>
            <a:off x="6889750" y="1795463"/>
            <a:ext cx="2509838" cy="1506537"/>
          </a:xfrm>
          <a:custGeom>
            <a:avLst/>
            <a:gdLst>
              <a:gd name="T0" fmla="*/ 0 w 1581"/>
              <a:gd name="T1" fmla="*/ 2147483646 h 949"/>
              <a:gd name="T2" fmla="*/ 0 w 1581"/>
              <a:gd name="T3" fmla="*/ 2147483646 h 949"/>
              <a:gd name="T4" fmla="*/ 2147483646 w 1581"/>
              <a:gd name="T5" fmla="*/ 2147483646 h 949"/>
              <a:gd name="T6" fmla="*/ 2147483646 w 1581"/>
              <a:gd name="T7" fmla="*/ 2147483646 h 949"/>
              <a:gd name="T8" fmla="*/ 2147483646 w 1581"/>
              <a:gd name="T9" fmla="*/ 2147483646 h 949"/>
              <a:gd name="T10" fmla="*/ 2147483646 w 1581"/>
              <a:gd name="T11" fmla="*/ 2147483646 h 949"/>
              <a:gd name="T12" fmla="*/ 2147483646 w 1581"/>
              <a:gd name="T13" fmla="*/ 2147483646 h 949"/>
              <a:gd name="T14" fmla="*/ 2147483646 w 1581"/>
              <a:gd name="T15" fmla="*/ 0 h 949"/>
              <a:gd name="T16" fmla="*/ 0 60000 65536"/>
              <a:gd name="T17" fmla="*/ 0 60000 65536"/>
              <a:gd name="T18" fmla="*/ 0 60000 65536"/>
              <a:gd name="T19" fmla="*/ 0 60000 65536"/>
              <a:gd name="T20" fmla="*/ 0 60000 65536"/>
              <a:gd name="T21" fmla="*/ 0 60000 65536"/>
              <a:gd name="T22" fmla="*/ 0 60000 65536"/>
              <a:gd name="T23" fmla="*/ 0 60000 65536"/>
              <a:gd name="T24" fmla="*/ 0 w 1581"/>
              <a:gd name="T25" fmla="*/ 0 h 949"/>
              <a:gd name="T26" fmla="*/ 1581 w 1581"/>
              <a:gd name="T27" fmla="*/ 949 h 9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1" h="949">
                <a:moveTo>
                  <a:pt x="0" y="601"/>
                </a:moveTo>
                <a:lnTo>
                  <a:pt x="0" y="945"/>
                </a:lnTo>
                <a:lnTo>
                  <a:pt x="155" y="948"/>
                </a:lnTo>
                <a:lnTo>
                  <a:pt x="613" y="419"/>
                </a:lnTo>
                <a:lnTo>
                  <a:pt x="1247" y="429"/>
                </a:lnTo>
                <a:lnTo>
                  <a:pt x="1423" y="213"/>
                </a:lnTo>
                <a:lnTo>
                  <a:pt x="1580" y="213"/>
                </a:lnTo>
                <a:lnTo>
                  <a:pt x="1575" y="0"/>
                </a:lnTo>
              </a:path>
            </a:pathLst>
          </a:custGeom>
          <a:noFill/>
          <a:ln w="25400" cap="rnd">
            <a:solidFill>
              <a:srgbClr val="0000FF"/>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 name="Freeform 306"/>
          <p:cNvSpPr>
            <a:spLocks/>
          </p:cNvSpPr>
          <p:nvPr/>
        </p:nvSpPr>
        <p:spPr bwMode="auto">
          <a:xfrm>
            <a:off x="6943725" y="1820863"/>
            <a:ext cx="2532063" cy="1392237"/>
          </a:xfrm>
          <a:custGeom>
            <a:avLst/>
            <a:gdLst>
              <a:gd name="T0" fmla="*/ 0 w 1595"/>
              <a:gd name="T1" fmla="*/ 2147483646 h 877"/>
              <a:gd name="T2" fmla="*/ 0 w 1595"/>
              <a:gd name="T3" fmla="*/ 2147483646 h 877"/>
              <a:gd name="T4" fmla="*/ 2147483646 w 1595"/>
              <a:gd name="T5" fmla="*/ 2147483646 h 877"/>
              <a:gd name="T6" fmla="*/ 2147483646 w 1595"/>
              <a:gd name="T7" fmla="*/ 2147483646 h 877"/>
              <a:gd name="T8" fmla="*/ 2147483646 w 1595"/>
              <a:gd name="T9" fmla="*/ 2147483646 h 877"/>
              <a:gd name="T10" fmla="*/ 2147483646 w 1595"/>
              <a:gd name="T11" fmla="*/ 0 h 877"/>
              <a:gd name="T12" fmla="*/ 0 60000 65536"/>
              <a:gd name="T13" fmla="*/ 0 60000 65536"/>
              <a:gd name="T14" fmla="*/ 0 60000 65536"/>
              <a:gd name="T15" fmla="*/ 0 60000 65536"/>
              <a:gd name="T16" fmla="*/ 0 60000 65536"/>
              <a:gd name="T17" fmla="*/ 0 60000 65536"/>
              <a:gd name="T18" fmla="*/ 0 w 1595"/>
              <a:gd name="T19" fmla="*/ 0 h 877"/>
              <a:gd name="T20" fmla="*/ 1595 w 1595"/>
              <a:gd name="T21" fmla="*/ 877 h 877"/>
            </a:gdLst>
            <a:ahLst/>
            <a:cxnLst>
              <a:cxn ang="T12">
                <a:pos x="T0" y="T1"/>
              </a:cxn>
              <a:cxn ang="T13">
                <a:pos x="T2" y="T3"/>
              </a:cxn>
              <a:cxn ang="T14">
                <a:pos x="T4" y="T5"/>
              </a:cxn>
              <a:cxn ang="T15">
                <a:pos x="T6" y="T7"/>
              </a:cxn>
              <a:cxn ang="T16">
                <a:pos x="T8" y="T9"/>
              </a:cxn>
              <a:cxn ang="T17">
                <a:pos x="T10" y="T11"/>
              </a:cxn>
            </a:cxnLst>
            <a:rect l="T18" t="T19" r="T20" b="T21"/>
            <a:pathLst>
              <a:path w="1595" h="877">
                <a:moveTo>
                  <a:pt x="0" y="588"/>
                </a:moveTo>
                <a:lnTo>
                  <a:pt x="0" y="876"/>
                </a:lnTo>
                <a:lnTo>
                  <a:pt x="855" y="876"/>
                </a:lnTo>
                <a:lnTo>
                  <a:pt x="1408" y="219"/>
                </a:lnTo>
                <a:lnTo>
                  <a:pt x="1594" y="225"/>
                </a:lnTo>
                <a:lnTo>
                  <a:pt x="1591" y="0"/>
                </a:lnTo>
              </a:path>
            </a:pathLst>
          </a:custGeom>
          <a:noFill/>
          <a:ln w="25400" cap="rnd">
            <a:solidFill>
              <a:srgbClr val="00FF00"/>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4" name="Group 309"/>
          <p:cNvGrpSpPr>
            <a:grpSpLocks/>
          </p:cNvGrpSpPr>
          <p:nvPr/>
        </p:nvGrpSpPr>
        <p:grpSpPr bwMode="auto">
          <a:xfrm>
            <a:off x="6869113" y="2735263"/>
            <a:ext cx="39687" cy="141287"/>
            <a:chOff x="3299" y="1681"/>
            <a:chExt cx="25" cy="89"/>
          </a:xfrm>
        </p:grpSpPr>
        <p:sp>
          <p:nvSpPr>
            <p:cNvPr id="315" name="Oval 307"/>
            <p:cNvSpPr>
              <a:spLocks noChangeArrowheads="1"/>
            </p:cNvSpPr>
            <p:nvPr/>
          </p:nvSpPr>
          <p:spPr bwMode="auto">
            <a:xfrm>
              <a:off x="3299" y="1681"/>
              <a:ext cx="25" cy="3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16" name="Oval 308"/>
            <p:cNvSpPr>
              <a:spLocks noChangeArrowheads="1"/>
            </p:cNvSpPr>
            <p:nvPr/>
          </p:nvSpPr>
          <p:spPr bwMode="auto">
            <a:xfrm>
              <a:off x="3299" y="1740"/>
              <a:ext cx="25" cy="3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grpSp>
        <p:nvGrpSpPr>
          <p:cNvPr id="317" name="Group 312"/>
          <p:cNvGrpSpPr>
            <a:grpSpLocks/>
          </p:cNvGrpSpPr>
          <p:nvPr/>
        </p:nvGrpSpPr>
        <p:grpSpPr bwMode="auto">
          <a:xfrm>
            <a:off x="9253538" y="2857500"/>
            <a:ext cx="39687" cy="142875"/>
            <a:chOff x="4801" y="1758"/>
            <a:chExt cx="25" cy="90"/>
          </a:xfrm>
        </p:grpSpPr>
        <p:sp>
          <p:nvSpPr>
            <p:cNvPr id="318" name="Oval 310"/>
            <p:cNvSpPr>
              <a:spLocks noChangeArrowheads="1"/>
            </p:cNvSpPr>
            <p:nvPr/>
          </p:nvSpPr>
          <p:spPr bwMode="auto">
            <a:xfrm>
              <a:off x="4801" y="1758"/>
              <a:ext cx="25" cy="30"/>
            </a:xfrm>
            <a:prstGeom prst="ellipse">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19" name="Oval 311"/>
            <p:cNvSpPr>
              <a:spLocks noChangeArrowheads="1"/>
            </p:cNvSpPr>
            <p:nvPr/>
          </p:nvSpPr>
          <p:spPr bwMode="auto">
            <a:xfrm>
              <a:off x="4801" y="1818"/>
              <a:ext cx="25" cy="30"/>
            </a:xfrm>
            <a:prstGeom prst="ellipse">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grpSp>
        <p:nvGrpSpPr>
          <p:cNvPr id="320" name="Group 315"/>
          <p:cNvGrpSpPr>
            <a:grpSpLocks/>
          </p:cNvGrpSpPr>
          <p:nvPr/>
        </p:nvGrpSpPr>
        <p:grpSpPr bwMode="auto">
          <a:xfrm>
            <a:off x="9448800" y="1784350"/>
            <a:ext cx="39688" cy="142875"/>
            <a:chOff x="4924" y="1082"/>
            <a:chExt cx="25" cy="90"/>
          </a:xfrm>
        </p:grpSpPr>
        <p:sp>
          <p:nvSpPr>
            <p:cNvPr id="321" name="Oval 313"/>
            <p:cNvSpPr>
              <a:spLocks noChangeArrowheads="1"/>
            </p:cNvSpPr>
            <p:nvPr/>
          </p:nvSpPr>
          <p:spPr bwMode="auto">
            <a:xfrm>
              <a:off x="4924" y="1082"/>
              <a:ext cx="25" cy="30"/>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22" name="Oval 314"/>
            <p:cNvSpPr>
              <a:spLocks noChangeArrowheads="1"/>
            </p:cNvSpPr>
            <p:nvPr/>
          </p:nvSpPr>
          <p:spPr bwMode="auto">
            <a:xfrm>
              <a:off x="4924" y="1142"/>
              <a:ext cx="25" cy="30"/>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grpSp>
    </p:spTree>
    <p:extLst>
      <p:ext uri="{BB962C8B-B14F-4D97-AF65-F5344CB8AC3E}">
        <p14:creationId xmlns:p14="http://schemas.microsoft.com/office/powerpoint/2010/main" val="40279404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par>
                                <p:cTn id="29" presetID="10"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fade">
                                      <p:cBhvr>
                                        <p:cTn id="31" dur="500"/>
                                        <p:tgtEl>
                                          <p:spTgt spid="65"/>
                                        </p:tgtEl>
                                      </p:cBhvr>
                                    </p:animEffect>
                                  </p:childTnLst>
                                </p:cTn>
                              </p:par>
                              <p:par>
                                <p:cTn id="32" presetID="10" presetClass="entr" presetSubtype="0" fill="hold" nodeType="with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500"/>
                                        <p:tgtEl>
                                          <p:spTgt spid="114"/>
                                        </p:tgtEl>
                                      </p:cBhvr>
                                    </p:animEffect>
                                  </p:childTnLst>
                                </p:cTn>
                              </p:par>
                              <p:par>
                                <p:cTn id="35" presetID="10" presetClass="entr" presetSubtype="0" fill="hold"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fade">
                                      <p:cBhvr>
                                        <p:cTn id="37" dur="500"/>
                                        <p:tgtEl>
                                          <p:spTgt spid="115"/>
                                        </p:tgtEl>
                                      </p:cBhvr>
                                    </p:animEffect>
                                  </p:childTnLst>
                                </p:cTn>
                              </p:par>
                              <p:par>
                                <p:cTn id="38" presetID="10" presetClass="entr" presetSubtype="0" fill="hold" nodeType="with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fade">
                                      <p:cBhvr>
                                        <p:cTn id="40" dur="500"/>
                                        <p:tgtEl>
                                          <p:spTgt spid="116"/>
                                        </p:tgtEl>
                                      </p:cBhvr>
                                    </p:animEffect>
                                  </p:childTnLst>
                                </p:cTn>
                              </p:par>
                              <p:par>
                                <p:cTn id="41" presetID="10" presetClass="entr" presetSubtype="0" fill="hold" nodeType="withEffect">
                                  <p:stCondLst>
                                    <p:cond delay="0"/>
                                  </p:stCondLst>
                                  <p:childTnLst>
                                    <p:set>
                                      <p:cBhvr>
                                        <p:cTn id="42" dur="1" fill="hold">
                                          <p:stCondLst>
                                            <p:cond delay="0"/>
                                          </p:stCondLst>
                                        </p:cTn>
                                        <p:tgtEl>
                                          <p:spTgt spid="117"/>
                                        </p:tgtEl>
                                        <p:attrNameLst>
                                          <p:attrName>style.visibility</p:attrName>
                                        </p:attrNameLst>
                                      </p:cBhvr>
                                      <p:to>
                                        <p:strVal val="visible"/>
                                      </p:to>
                                    </p:set>
                                    <p:animEffect transition="in" filter="fade">
                                      <p:cBhvr>
                                        <p:cTn id="43" dur="500"/>
                                        <p:tgtEl>
                                          <p:spTgt spid="117"/>
                                        </p:tgtEl>
                                      </p:cBhvr>
                                    </p:animEffect>
                                  </p:childTnLst>
                                </p:cTn>
                              </p:par>
                              <p:par>
                                <p:cTn id="44" presetID="10" presetClass="entr" presetSubtype="0"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fade">
                                      <p:cBhvr>
                                        <p:cTn id="46" dur="500"/>
                                        <p:tgtEl>
                                          <p:spTgt spid="118"/>
                                        </p:tgtEl>
                                      </p:cBhvr>
                                    </p:animEffect>
                                  </p:childTnLst>
                                </p:cTn>
                              </p:par>
                              <p:par>
                                <p:cTn id="47" presetID="10" presetClass="entr" presetSubtype="0" fill="hold" nodeType="withEffect">
                                  <p:stCondLst>
                                    <p:cond delay="0"/>
                                  </p:stCondLst>
                                  <p:childTnLst>
                                    <p:set>
                                      <p:cBhvr>
                                        <p:cTn id="48" dur="1" fill="hold">
                                          <p:stCondLst>
                                            <p:cond delay="0"/>
                                          </p:stCondLst>
                                        </p:cTn>
                                        <p:tgtEl>
                                          <p:spTgt spid="158"/>
                                        </p:tgtEl>
                                        <p:attrNameLst>
                                          <p:attrName>style.visibility</p:attrName>
                                        </p:attrNameLst>
                                      </p:cBhvr>
                                      <p:to>
                                        <p:strVal val="visible"/>
                                      </p:to>
                                    </p:set>
                                    <p:animEffect transition="in" filter="fade">
                                      <p:cBhvr>
                                        <p:cTn id="49" dur="500"/>
                                        <p:tgtEl>
                                          <p:spTgt spid="158"/>
                                        </p:tgtEl>
                                      </p:cBhvr>
                                    </p:animEffect>
                                  </p:childTnLst>
                                </p:cTn>
                              </p:par>
                              <p:par>
                                <p:cTn id="50" presetID="10" presetClass="entr" presetSubtype="0" fill="hold" nodeType="withEffect">
                                  <p:stCondLst>
                                    <p:cond delay="0"/>
                                  </p:stCondLst>
                                  <p:childTnLst>
                                    <p:set>
                                      <p:cBhvr>
                                        <p:cTn id="51" dur="1" fill="hold">
                                          <p:stCondLst>
                                            <p:cond delay="0"/>
                                          </p:stCondLst>
                                        </p:cTn>
                                        <p:tgtEl>
                                          <p:spTgt spid="165"/>
                                        </p:tgtEl>
                                        <p:attrNameLst>
                                          <p:attrName>style.visibility</p:attrName>
                                        </p:attrNameLst>
                                      </p:cBhvr>
                                      <p:to>
                                        <p:strVal val="visible"/>
                                      </p:to>
                                    </p:set>
                                    <p:animEffect transition="in" filter="fade">
                                      <p:cBhvr>
                                        <p:cTn id="52" dur="500"/>
                                        <p:tgtEl>
                                          <p:spTgt spid="165"/>
                                        </p:tgtEl>
                                      </p:cBhvr>
                                    </p:animEffect>
                                  </p:childTnLst>
                                </p:cTn>
                              </p:par>
                              <p:par>
                                <p:cTn id="53" presetID="10" presetClass="entr" presetSubtype="0" fill="hold" nodeType="withEffect">
                                  <p:stCondLst>
                                    <p:cond delay="0"/>
                                  </p:stCondLst>
                                  <p:childTnLst>
                                    <p:set>
                                      <p:cBhvr>
                                        <p:cTn id="54" dur="1" fill="hold">
                                          <p:stCondLst>
                                            <p:cond delay="0"/>
                                          </p:stCondLst>
                                        </p:cTn>
                                        <p:tgtEl>
                                          <p:spTgt spid="205"/>
                                        </p:tgtEl>
                                        <p:attrNameLst>
                                          <p:attrName>style.visibility</p:attrName>
                                        </p:attrNameLst>
                                      </p:cBhvr>
                                      <p:to>
                                        <p:strVal val="visible"/>
                                      </p:to>
                                    </p:set>
                                    <p:animEffect transition="in" filter="fade">
                                      <p:cBhvr>
                                        <p:cTn id="55" dur="500"/>
                                        <p:tgtEl>
                                          <p:spTgt spid="20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fade">
                                      <p:cBhvr>
                                        <p:cTn id="58" dur="500"/>
                                        <p:tgtEl>
                                          <p:spTgt spid="212"/>
                                        </p:tgtEl>
                                      </p:cBhvr>
                                    </p:animEffect>
                                  </p:childTnLst>
                                </p:cTn>
                              </p:par>
                              <p:par>
                                <p:cTn id="59" presetID="10" presetClass="entr" presetSubtype="0" fill="hold" nodeType="with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fade">
                                      <p:cBhvr>
                                        <p:cTn id="61" dur="500"/>
                                        <p:tgtEl>
                                          <p:spTgt spid="213"/>
                                        </p:tgtEl>
                                      </p:cBhvr>
                                    </p:animEffect>
                                  </p:childTnLst>
                                </p:cTn>
                              </p:par>
                              <p:par>
                                <p:cTn id="62" presetID="10" presetClass="entr" presetSubtype="0" fill="hold" nodeType="withEffect">
                                  <p:stCondLst>
                                    <p:cond delay="0"/>
                                  </p:stCondLst>
                                  <p:childTnLst>
                                    <p:set>
                                      <p:cBhvr>
                                        <p:cTn id="63" dur="1" fill="hold">
                                          <p:stCondLst>
                                            <p:cond delay="0"/>
                                          </p:stCondLst>
                                        </p:cTn>
                                        <p:tgtEl>
                                          <p:spTgt spid="214"/>
                                        </p:tgtEl>
                                        <p:attrNameLst>
                                          <p:attrName>style.visibility</p:attrName>
                                        </p:attrNameLst>
                                      </p:cBhvr>
                                      <p:to>
                                        <p:strVal val="visible"/>
                                      </p:to>
                                    </p:set>
                                    <p:animEffect transition="in" filter="fade">
                                      <p:cBhvr>
                                        <p:cTn id="64" dur="500"/>
                                        <p:tgtEl>
                                          <p:spTgt spid="214"/>
                                        </p:tgtEl>
                                      </p:cBhvr>
                                    </p:animEffect>
                                  </p:childTnLst>
                                </p:cTn>
                              </p:par>
                              <p:par>
                                <p:cTn id="65" presetID="10" presetClass="entr" presetSubtype="0" fill="hold" nodeType="with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fade">
                                      <p:cBhvr>
                                        <p:cTn id="67" dur="500"/>
                                        <p:tgtEl>
                                          <p:spTgt spid="237"/>
                                        </p:tgtEl>
                                      </p:cBhvr>
                                    </p:animEffect>
                                  </p:childTnLst>
                                </p:cTn>
                              </p:par>
                              <p:par>
                                <p:cTn id="68" presetID="10" presetClass="entr" presetSubtype="0" fill="hold" nodeType="withEffect">
                                  <p:stCondLst>
                                    <p:cond delay="0"/>
                                  </p:stCondLst>
                                  <p:childTnLst>
                                    <p:set>
                                      <p:cBhvr>
                                        <p:cTn id="69" dur="1" fill="hold">
                                          <p:stCondLst>
                                            <p:cond delay="0"/>
                                          </p:stCondLst>
                                        </p:cTn>
                                        <p:tgtEl>
                                          <p:spTgt spid="238"/>
                                        </p:tgtEl>
                                        <p:attrNameLst>
                                          <p:attrName>style.visibility</p:attrName>
                                        </p:attrNameLst>
                                      </p:cBhvr>
                                      <p:to>
                                        <p:strVal val="visible"/>
                                      </p:to>
                                    </p:set>
                                    <p:animEffect transition="in" filter="fade">
                                      <p:cBhvr>
                                        <p:cTn id="70" dur="500"/>
                                        <p:tgtEl>
                                          <p:spTgt spid="23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41"/>
                                        </p:tgtEl>
                                        <p:attrNameLst>
                                          <p:attrName>style.visibility</p:attrName>
                                        </p:attrNameLst>
                                      </p:cBhvr>
                                      <p:to>
                                        <p:strVal val="visible"/>
                                      </p:to>
                                    </p:set>
                                    <p:animEffect transition="in" filter="fade">
                                      <p:cBhvr>
                                        <p:cTn id="73" dur="500"/>
                                        <p:tgtEl>
                                          <p:spTgt spid="241"/>
                                        </p:tgtEl>
                                      </p:cBhvr>
                                    </p:animEffect>
                                  </p:childTnLst>
                                </p:cTn>
                              </p:par>
                              <p:par>
                                <p:cTn id="74" presetID="10" presetClass="entr" presetSubtype="0" fill="hold" nodeType="withEffect">
                                  <p:stCondLst>
                                    <p:cond delay="0"/>
                                  </p:stCondLst>
                                  <p:childTnLst>
                                    <p:set>
                                      <p:cBhvr>
                                        <p:cTn id="75" dur="1" fill="hold">
                                          <p:stCondLst>
                                            <p:cond delay="0"/>
                                          </p:stCondLst>
                                        </p:cTn>
                                        <p:tgtEl>
                                          <p:spTgt spid="242"/>
                                        </p:tgtEl>
                                        <p:attrNameLst>
                                          <p:attrName>style.visibility</p:attrName>
                                        </p:attrNameLst>
                                      </p:cBhvr>
                                      <p:to>
                                        <p:strVal val="visible"/>
                                      </p:to>
                                    </p:set>
                                    <p:animEffect transition="in" filter="fade">
                                      <p:cBhvr>
                                        <p:cTn id="76" dur="500"/>
                                        <p:tgtEl>
                                          <p:spTgt spid="242"/>
                                        </p:tgtEl>
                                      </p:cBhvr>
                                    </p:animEffect>
                                  </p:childTnLst>
                                </p:cTn>
                              </p:par>
                              <p:par>
                                <p:cTn id="77" presetID="10" presetClass="entr" presetSubtype="0" fill="hold" nodeType="withEffect">
                                  <p:stCondLst>
                                    <p:cond delay="0"/>
                                  </p:stCondLst>
                                  <p:childTnLst>
                                    <p:set>
                                      <p:cBhvr>
                                        <p:cTn id="78" dur="1" fill="hold">
                                          <p:stCondLst>
                                            <p:cond delay="0"/>
                                          </p:stCondLst>
                                        </p:cTn>
                                        <p:tgtEl>
                                          <p:spTgt spid="243"/>
                                        </p:tgtEl>
                                        <p:attrNameLst>
                                          <p:attrName>style.visibility</p:attrName>
                                        </p:attrNameLst>
                                      </p:cBhvr>
                                      <p:to>
                                        <p:strVal val="visible"/>
                                      </p:to>
                                    </p:set>
                                    <p:animEffect transition="in" filter="fade">
                                      <p:cBhvr>
                                        <p:cTn id="79" dur="500"/>
                                        <p:tgtEl>
                                          <p:spTgt spid="2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4"/>
                                        </p:tgtEl>
                                        <p:attrNameLst>
                                          <p:attrName>style.visibility</p:attrName>
                                        </p:attrNameLst>
                                      </p:cBhvr>
                                      <p:to>
                                        <p:strVal val="visible"/>
                                      </p:to>
                                    </p:set>
                                    <p:animEffect transition="in" filter="fade">
                                      <p:cBhvr>
                                        <p:cTn id="82" dur="500"/>
                                        <p:tgtEl>
                                          <p:spTgt spid="24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45"/>
                                        </p:tgtEl>
                                        <p:attrNameLst>
                                          <p:attrName>style.visibility</p:attrName>
                                        </p:attrNameLst>
                                      </p:cBhvr>
                                      <p:to>
                                        <p:strVal val="visible"/>
                                      </p:to>
                                    </p:set>
                                    <p:animEffect transition="in" filter="fade">
                                      <p:cBhvr>
                                        <p:cTn id="85" dur="500"/>
                                        <p:tgtEl>
                                          <p:spTgt spid="24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46"/>
                                        </p:tgtEl>
                                        <p:attrNameLst>
                                          <p:attrName>style.visibility</p:attrName>
                                        </p:attrNameLst>
                                      </p:cBhvr>
                                      <p:to>
                                        <p:strVal val="visible"/>
                                      </p:to>
                                    </p:set>
                                    <p:animEffect transition="in" filter="fade">
                                      <p:cBhvr>
                                        <p:cTn id="88" dur="500"/>
                                        <p:tgtEl>
                                          <p:spTgt spid="246"/>
                                        </p:tgtEl>
                                      </p:cBhvr>
                                    </p:animEffect>
                                  </p:childTnLst>
                                </p:cTn>
                              </p:par>
                              <p:par>
                                <p:cTn id="89" presetID="10" presetClass="entr" presetSubtype="0" fill="hold" nodeType="withEffect">
                                  <p:stCondLst>
                                    <p:cond delay="0"/>
                                  </p:stCondLst>
                                  <p:childTnLst>
                                    <p:set>
                                      <p:cBhvr>
                                        <p:cTn id="90" dur="1" fill="hold">
                                          <p:stCondLst>
                                            <p:cond delay="0"/>
                                          </p:stCondLst>
                                        </p:cTn>
                                        <p:tgtEl>
                                          <p:spTgt spid="247"/>
                                        </p:tgtEl>
                                        <p:attrNameLst>
                                          <p:attrName>style.visibility</p:attrName>
                                        </p:attrNameLst>
                                      </p:cBhvr>
                                      <p:to>
                                        <p:strVal val="visible"/>
                                      </p:to>
                                    </p:set>
                                    <p:animEffect transition="in" filter="fade">
                                      <p:cBhvr>
                                        <p:cTn id="91" dur="500"/>
                                        <p:tgtEl>
                                          <p:spTgt spid="247"/>
                                        </p:tgtEl>
                                      </p:cBhvr>
                                    </p:animEffect>
                                  </p:childTnLst>
                                </p:cTn>
                              </p:par>
                              <p:par>
                                <p:cTn id="92" presetID="10" presetClass="entr" presetSubtype="0" fill="hold" nodeType="withEffect">
                                  <p:stCondLst>
                                    <p:cond delay="0"/>
                                  </p:stCondLst>
                                  <p:childTnLst>
                                    <p:set>
                                      <p:cBhvr>
                                        <p:cTn id="93" dur="1" fill="hold">
                                          <p:stCondLst>
                                            <p:cond delay="0"/>
                                          </p:stCondLst>
                                        </p:cTn>
                                        <p:tgtEl>
                                          <p:spTgt spid="251"/>
                                        </p:tgtEl>
                                        <p:attrNameLst>
                                          <p:attrName>style.visibility</p:attrName>
                                        </p:attrNameLst>
                                      </p:cBhvr>
                                      <p:to>
                                        <p:strVal val="visible"/>
                                      </p:to>
                                    </p:set>
                                    <p:animEffect transition="in" filter="fade">
                                      <p:cBhvr>
                                        <p:cTn id="94" dur="500"/>
                                        <p:tgtEl>
                                          <p:spTgt spid="251"/>
                                        </p:tgtEl>
                                      </p:cBhvr>
                                    </p:animEffect>
                                  </p:childTnLst>
                                </p:cTn>
                              </p:par>
                              <p:par>
                                <p:cTn id="95" presetID="10" presetClass="entr" presetSubtype="0" fill="hold" nodeType="withEffect">
                                  <p:stCondLst>
                                    <p:cond delay="0"/>
                                  </p:stCondLst>
                                  <p:childTnLst>
                                    <p:set>
                                      <p:cBhvr>
                                        <p:cTn id="96" dur="1" fill="hold">
                                          <p:stCondLst>
                                            <p:cond delay="0"/>
                                          </p:stCondLst>
                                        </p:cTn>
                                        <p:tgtEl>
                                          <p:spTgt spid="255"/>
                                        </p:tgtEl>
                                        <p:attrNameLst>
                                          <p:attrName>style.visibility</p:attrName>
                                        </p:attrNameLst>
                                      </p:cBhvr>
                                      <p:to>
                                        <p:strVal val="visible"/>
                                      </p:to>
                                    </p:set>
                                    <p:animEffect transition="in" filter="fade">
                                      <p:cBhvr>
                                        <p:cTn id="97" dur="500"/>
                                        <p:tgtEl>
                                          <p:spTgt spid="255"/>
                                        </p:tgtEl>
                                      </p:cBhvr>
                                    </p:animEffect>
                                  </p:childTnLst>
                                </p:cTn>
                              </p:par>
                              <p:par>
                                <p:cTn id="98" presetID="10" presetClass="entr" presetSubtype="0" fill="hold" nodeType="withEffect">
                                  <p:stCondLst>
                                    <p:cond delay="0"/>
                                  </p:stCondLst>
                                  <p:childTnLst>
                                    <p:set>
                                      <p:cBhvr>
                                        <p:cTn id="99" dur="1" fill="hold">
                                          <p:stCondLst>
                                            <p:cond delay="0"/>
                                          </p:stCondLst>
                                        </p:cTn>
                                        <p:tgtEl>
                                          <p:spTgt spid="263"/>
                                        </p:tgtEl>
                                        <p:attrNameLst>
                                          <p:attrName>style.visibility</p:attrName>
                                        </p:attrNameLst>
                                      </p:cBhvr>
                                      <p:to>
                                        <p:strVal val="visible"/>
                                      </p:to>
                                    </p:set>
                                    <p:animEffect transition="in" filter="fade">
                                      <p:cBhvr>
                                        <p:cTn id="100" dur="500"/>
                                        <p:tgtEl>
                                          <p:spTgt spid="263"/>
                                        </p:tgtEl>
                                      </p:cBhvr>
                                    </p:animEffect>
                                  </p:childTnLst>
                                </p:cTn>
                              </p:par>
                              <p:par>
                                <p:cTn id="101" presetID="10" presetClass="entr" presetSubtype="0" fill="hold" nodeType="withEffect">
                                  <p:stCondLst>
                                    <p:cond delay="0"/>
                                  </p:stCondLst>
                                  <p:childTnLst>
                                    <p:set>
                                      <p:cBhvr>
                                        <p:cTn id="102" dur="1" fill="hold">
                                          <p:stCondLst>
                                            <p:cond delay="0"/>
                                          </p:stCondLst>
                                        </p:cTn>
                                        <p:tgtEl>
                                          <p:spTgt spid="264"/>
                                        </p:tgtEl>
                                        <p:attrNameLst>
                                          <p:attrName>style.visibility</p:attrName>
                                        </p:attrNameLst>
                                      </p:cBhvr>
                                      <p:to>
                                        <p:strVal val="visible"/>
                                      </p:to>
                                    </p:set>
                                    <p:animEffect transition="in" filter="fade">
                                      <p:cBhvr>
                                        <p:cTn id="103" dur="500"/>
                                        <p:tgtEl>
                                          <p:spTgt spid="264"/>
                                        </p:tgtEl>
                                      </p:cBhvr>
                                    </p:animEffect>
                                  </p:childTnLst>
                                </p:cTn>
                              </p:par>
                              <p:par>
                                <p:cTn id="104" presetID="10" presetClass="entr" presetSubtype="0" fill="hold" nodeType="withEffect">
                                  <p:stCondLst>
                                    <p:cond delay="0"/>
                                  </p:stCondLst>
                                  <p:childTnLst>
                                    <p:set>
                                      <p:cBhvr>
                                        <p:cTn id="105" dur="1" fill="hold">
                                          <p:stCondLst>
                                            <p:cond delay="0"/>
                                          </p:stCondLst>
                                        </p:cTn>
                                        <p:tgtEl>
                                          <p:spTgt spid="265"/>
                                        </p:tgtEl>
                                        <p:attrNameLst>
                                          <p:attrName>style.visibility</p:attrName>
                                        </p:attrNameLst>
                                      </p:cBhvr>
                                      <p:to>
                                        <p:strVal val="visible"/>
                                      </p:to>
                                    </p:set>
                                    <p:animEffect transition="in" filter="fade">
                                      <p:cBhvr>
                                        <p:cTn id="106" dur="500"/>
                                        <p:tgtEl>
                                          <p:spTgt spid="26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66"/>
                                        </p:tgtEl>
                                        <p:attrNameLst>
                                          <p:attrName>style.visibility</p:attrName>
                                        </p:attrNameLst>
                                      </p:cBhvr>
                                      <p:to>
                                        <p:strVal val="visible"/>
                                      </p:to>
                                    </p:set>
                                    <p:animEffect transition="in" filter="fade">
                                      <p:cBhvr>
                                        <p:cTn id="109" dur="500"/>
                                        <p:tgtEl>
                                          <p:spTgt spid="266"/>
                                        </p:tgtEl>
                                      </p:cBhvr>
                                    </p:animEffect>
                                  </p:childTnLst>
                                </p:cTn>
                              </p:par>
                              <p:par>
                                <p:cTn id="110" presetID="10" presetClass="entr" presetSubtype="0" fill="hold" nodeType="withEffect">
                                  <p:stCondLst>
                                    <p:cond delay="0"/>
                                  </p:stCondLst>
                                  <p:childTnLst>
                                    <p:set>
                                      <p:cBhvr>
                                        <p:cTn id="111" dur="1" fill="hold">
                                          <p:stCondLst>
                                            <p:cond delay="0"/>
                                          </p:stCondLst>
                                        </p:cTn>
                                        <p:tgtEl>
                                          <p:spTgt spid="267"/>
                                        </p:tgtEl>
                                        <p:attrNameLst>
                                          <p:attrName>style.visibility</p:attrName>
                                        </p:attrNameLst>
                                      </p:cBhvr>
                                      <p:to>
                                        <p:strVal val="visible"/>
                                      </p:to>
                                    </p:set>
                                    <p:animEffect transition="in" filter="fade">
                                      <p:cBhvr>
                                        <p:cTn id="112" dur="500"/>
                                        <p:tgtEl>
                                          <p:spTgt spid="267"/>
                                        </p:tgtEl>
                                      </p:cBhvr>
                                    </p:animEffect>
                                  </p:childTnLst>
                                </p:cTn>
                              </p:par>
                              <p:par>
                                <p:cTn id="113" presetID="10" presetClass="entr" presetSubtype="0" fill="hold" nodeType="withEffect">
                                  <p:stCondLst>
                                    <p:cond delay="0"/>
                                  </p:stCondLst>
                                  <p:childTnLst>
                                    <p:set>
                                      <p:cBhvr>
                                        <p:cTn id="114" dur="1" fill="hold">
                                          <p:stCondLst>
                                            <p:cond delay="0"/>
                                          </p:stCondLst>
                                        </p:cTn>
                                        <p:tgtEl>
                                          <p:spTgt spid="268"/>
                                        </p:tgtEl>
                                        <p:attrNameLst>
                                          <p:attrName>style.visibility</p:attrName>
                                        </p:attrNameLst>
                                      </p:cBhvr>
                                      <p:to>
                                        <p:strVal val="visible"/>
                                      </p:to>
                                    </p:set>
                                    <p:animEffect transition="in" filter="fade">
                                      <p:cBhvr>
                                        <p:cTn id="115" dur="500"/>
                                        <p:tgtEl>
                                          <p:spTgt spid="26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69"/>
                                        </p:tgtEl>
                                        <p:attrNameLst>
                                          <p:attrName>style.visibility</p:attrName>
                                        </p:attrNameLst>
                                      </p:cBhvr>
                                      <p:to>
                                        <p:strVal val="visible"/>
                                      </p:to>
                                    </p:set>
                                    <p:animEffect transition="in" filter="fade">
                                      <p:cBhvr>
                                        <p:cTn id="118" dur="500"/>
                                        <p:tgtEl>
                                          <p:spTgt spid="26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70"/>
                                        </p:tgtEl>
                                        <p:attrNameLst>
                                          <p:attrName>style.visibility</p:attrName>
                                        </p:attrNameLst>
                                      </p:cBhvr>
                                      <p:to>
                                        <p:strVal val="visible"/>
                                      </p:to>
                                    </p:set>
                                    <p:animEffect transition="in" filter="fade">
                                      <p:cBhvr>
                                        <p:cTn id="121" dur="500"/>
                                        <p:tgtEl>
                                          <p:spTgt spid="27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271"/>
                                        </p:tgtEl>
                                        <p:attrNameLst>
                                          <p:attrName>style.visibility</p:attrName>
                                        </p:attrNameLst>
                                      </p:cBhvr>
                                      <p:to>
                                        <p:strVal val="visible"/>
                                      </p:to>
                                    </p:set>
                                    <p:animEffect transition="in" filter="fade">
                                      <p:cBhvr>
                                        <p:cTn id="124" dur="500"/>
                                        <p:tgtEl>
                                          <p:spTgt spid="271"/>
                                        </p:tgtEl>
                                      </p:cBhvr>
                                    </p:animEffect>
                                  </p:childTnLst>
                                </p:cTn>
                              </p:par>
                              <p:par>
                                <p:cTn id="125" presetID="10" presetClass="entr" presetSubtype="0" fill="hold" nodeType="withEffect">
                                  <p:stCondLst>
                                    <p:cond delay="0"/>
                                  </p:stCondLst>
                                  <p:childTnLst>
                                    <p:set>
                                      <p:cBhvr>
                                        <p:cTn id="126" dur="1" fill="hold">
                                          <p:stCondLst>
                                            <p:cond delay="0"/>
                                          </p:stCondLst>
                                        </p:cTn>
                                        <p:tgtEl>
                                          <p:spTgt spid="272"/>
                                        </p:tgtEl>
                                        <p:attrNameLst>
                                          <p:attrName>style.visibility</p:attrName>
                                        </p:attrNameLst>
                                      </p:cBhvr>
                                      <p:to>
                                        <p:strVal val="visible"/>
                                      </p:to>
                                    </p:set>
                                    <p:animEffect transition="in" filter="fade">
                                      <p:cBhvr>
                                        <p:cTn id="127" dur="500"/>
                                        <p:tgtEl>
                                          <p:spTgt spid="272"/>
                                        </p:tgtEl>
                                      </p:cBhvr>
                                    </p:animEffect>
                                  </p:childTnLst>
                                </p:cTn>
                              </p:par>
                              <p:par>
                                <p:cTn id="128" presetID="10" presetClass="entr" presetSubtype="0" fill="hold" nodeType="withEffect">
                                  <p:stCondLst>
                                    <p:cond delay="0"/>
                                  </p:stCondLst>
                                  <p:childTnLst>
                                    <p:set>
                                      <p:cBhvr>
                                        <p:cTn id="129" dur="1" fill="hold">
                                          <p:stCondLst>
                                            <p:cond delay="0"/>
                                          </p:stCondLst>
                                        </p:cTn>
                                        <p:tgtEl>
                                          <p:spTgt spid="276"/>
                                        </p:tgtEl>
                                        <p:attrNameLst>
                                          <p:attrName>style.visibility</p:attrName>
                                        </p:attrNameLst>
                                      </p:cBhvr>
                                      <p:to>
                                        <p:strVal val="visible"/>
                                      </p:to>
                                    </p:set>
                                    <p:animEffect transition="in" filter="fade">
                                      <p:cBhvr>
                                        <p:cTn id="130" dur="500"/>
                                        <p:tgtEl>
                                          <p:spTgt spid="276"/>
                                        </p:tgtEl>
                                      </p:cBhvr>
                                    </p:animEffect>
                                  </p:childTnLst>
                                </p:cTn>
                              </p:par>
                              <p:par>
                                <p:cTn id="131" presetID="10" presetClass="entr" presetSubtype="0" fill="hold" nodeType="withEffect">
                                  <p:stCondLst>
                                    <p:cond delay="0"/>
                                  </p:stCondLst>
                                  <p:childTnLst>
                                    <p:set>
                                      <p:cBhvr>
                                        <p:cTn id="132" dur="1" fill="hold">
                                          <p:stCondLst>
                                            <p:cond delay="0"/>
                                          </p:stCondLst>
                                        </p:cTn>
                                        <p:tgtEl>
                                          <p:spTgt spid="280"/>
                                        </p:tgtEl>
                                        <p:attrNameLst>
                                          <p:attrName>style.visibility</p:attrName>
                                        </p:attrNameLst>
                                      </p:cBhvr>
                                      <p:to>
                                        <p:strVal val="visible"/>
                                      </p:to>
                                    </p:set>
                                    <p:animEffect transition="in" filter="fade">
                                      <p:cBhvr>
                                        <p:cTn id="133" dur="500"/>
                                        <p:tgtEl>
                                          <p:spTgt spid="28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288"/>
                                        </p:tgtEl>
                                        <p:attrNameLst>
                                          <p:attrName>style.visibility</p:attrName>
                                        </p:attrNameLst>
                                      </p:cBhvr>
                                      <p:to>
                                        <p:strVal val="visible"/>
                                      </p:to>
                                    </p:set>
                                    <p:animEffect transition="in" filter="fade">
                                      <p:cBhvr>
                                        <p:cTn id="136" dur="500"/>
                                        <p:tgtEl>
                                          <p:spTgt spid="288"/>
                                        </p:tgtEl>
                                      </p:cBhvr>
                                    </p:animEffect>
                                  </p:childTnLst>
                                </p:cTn>
                              </p:par>
                              <p:par>
                                <p:cTn id="137" presetID="10" presetClass="entr" presetSubtype="0" fill="hold" nodeType="withEffect">
                                  <p:stCondLst>
                                    <p:cond delay="0"/>
                                  </p:stCondLst>
                                  <p:childTnLst>
                                    <p:set>
                                      <p:cBhvr>
                                        <p:cTn id="138" dur="1" fill="hold">
                                          <p:stCondLst>
                                            <p:cond delay="0"/>
                                          </p:stCondLst>
                                        </p:cTn>
                                        <p:tgtEl>
                                          <p:spTgt spid="289"/>
                                        </p:tgtEl>
                                        <p:attrNameLst>
                                          <p:attrName>style.visibility</p:attrName>
                                        </p:attrNameLst>
                                      </p:cBhvr>
                                      <p:to>
                                        <p:strVal val="visible"/>
                                      </p:to>
                                    </p:set>
                                    <p:animEffect transition="in" filter="fade">
                                      <p:cBhvr>
                                        <p:cTn id="139" dur="500"/>
                                        <p:tgtEl>
                                          <p:spTgt spid="289"/>
                                        </p:tgtEl>
                                      </p:cBhvr>
                                    </p:animEffect>
                                  </p:childTnLst>
                                </p:cTn>
                              </p:par>
                              <p:par>
                                <p:cTn id="140" presetID="10" presetClass="entr" presetSubtype="0" fill="hold" nodeType="withEffect">
                                  <p:stCondLst>
                                    <p:cond delay="0"/>
                                  </p:stCondLst>
                                  <p:childTnLst>
                                    <p:set>
                                      <p:cBhvr>
                                        <p:cTn id="141" dur="1" fill="hold">
                                          <p:stCondLst>
                                            <p:cond delay="0"/>
                                          </p:stCondLst>
                                        </p:cTn>
                                        <p:tgtEl>
                                          <p:spTgt spid="290"/>
                                        </p:tgtEl>
                                        <p:attrNameLst>
                                          <p:attrName>style.visibility</p:attrName>
                                        </p:attrNameLst>
                                      </p:cBhvr>
                                      <p:to>
                                        <p:strVal val="visible"/>
                                      </p:to>
                                    </p:set>
                                    <p:animEffect transition="in" filter="fade">
                                      <p:cBhvr>
                                        <p:cTn id="142" dur="500"/>
                                        <p:tgtEl>
                                          <p:spTgt spid="29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1"/>
                                        </p:tgtEl>
                                        <p:attrNameLst>
                                          <p:attrName>style.visibility</p:attrName>
                                        </p:attrNameLst>
                                      </p:cBhvr>
                                      <p:to>
                                        <p:strVal val="visible"/>
                                      </p:to>
                                    </p:set>
                                    <p:animEffect transition="in" filter="fade">
                                      <p:cBhvr>
                                        <p:cTn id="145" dur="500"/>
                                        <p:tgtEl>
                                          <p:spTgt spid="29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292"/>
                                        </p:tgtEl>
                                        <p:attrNameLst>
                                          <p:attrName>style.visibility</p:attrName>
                                        </p:attrNameLst>
                                      </p:cBhvr>
                                      <p:to>
                                        <p:strVal val="visible"/>
                                      </p:to>
                                    </p:set>
                                    <p:animEffect transition="in" filter="fade">
                                      <p:cBhvr>
                                        <p:cTn id="148" dur="500"/>
                                        <p:tgtEl>
                                          <p:spTgt spid="292"/>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93"/>
                                        </p:tgtEl>
                                        <p:attrNameLst>
                                          <p:attrName>style.visibility</p:attrName>
                                        </p:attrNameLst>
                                      </p:cBhvr>
                                      <p:to>
                                        <p:strVal val="visible"/>
                                      </p:to>
                                    </p:set>
                                    <p:animEffect transition="in" filter="fade">
                                      <p:cBhvr>
                                        <p:cTn id="151" dur="500"/>
                                        <p:tgtEl>
                                          <p:spTgt spid="293"/>
                                        </p:tgtEl>
                                      </p:cBhvr>
                                    </p:animEffect>
                                  </p:childTnLst>
                                </p:cTn>
                              </p:par>
                              <p:par>
                                <p:cTn id="152" presetID="10" presetClass="entr" presetSubtype="0" fill="hold" nodeType="withEffect">
                                  <p:stCondLst>
                                    <p:cond delay="0"/>
                                  </p:stCondLst>
                                  <p:childTnLst>
                                    <p:set>
                                      <p:cBhvr>
                                        <p:cTn id="153" dur="1" fill="hold">
                                          <p:stCondLst>
                                            <p:cond delay="0"/>
                                          </p:stCondLst>
                                        </p:cTn>
                                        <p:tgtEl>
                                          <p:spTgt spid="294"/>
                                        </p:tgtEl>
                                        <p:attrNameLst>
                                          <p:attrName>style.visibility</p:attrName>
                                        </p:attrNameLst>
                                      </p:cBhvr>
                                      <p:to>
                                        <p:strVal val="visible"/>
                                      </p:to>
                                    </p:set>
                                    <p:animEffect transition="in" filter="fade">
                                      <p:cBhvr>
                                        <p:cTn id="154" dur="500"/>
                                        <p:tgtEl>
                                          <p:spTgt spid="294"/>
                                        </p:tgtEl>
                                      </p:cBhvr>
                                    </p:animEffect>
                                  </p:childTnLst>
                                </p:cTn>
                              </p:par>
                              <p:par>
                                <p:cTn id="155" presetID="10" presetClass="entr" presetSubtype="0" fill="hold" nodeType="withEffect">
                                  <p:stCondLst>
                                    <p:cond delay="0"/>
                                  </p:stCondLst>
                                  <p:childTnLst>
                                    <p:set>
                                      <p:cBhvr>
                                        <p:cTn id="156" dur="1" fill="hold">
                                          <p:stCondLst>
                                            <p:cond delay="0"/>
                                          </p:stCondLst>
                                        </p:cTn>
                                        <p:tgtEl>
                                          <p:spTgt spid="298"/>
                                        </p:tgtEl>
                                        <p:attrNameLst>
                                          <p:attrName>style.visibility</p:attrName>
                                        </p:attrNameLst>
                                      </p:cBhvr>
                                      <p:to>
                                        <p:strVal val="visible"/>
                                      </p:to>
                                    </p:set>
                                    <p:animEffect transition="in" filter="fade">
                                      <p:cBhvr>
                                        <p:cTn id="157" dur="500"/>
                                        <p:tgtEl>
                                          <p:spTgt spid="298"/>
                                        </p:tgtEl>
                                      </p:cBhvr>
                                    </p:animEffect>
                                  </p:childTnLst>
                                </p:cTn>
                              </p:par>
                              <p:par>
                                <p:cTn id="158" presetID="10" presetClass="entr" presetSubtype="0" fill="hold" nodeType="withEffect">
                                  <p:stCondLst>
                                    <p:cond delay="0"/>
                                  </p:stCondLst>
                                  <p:childTnLst>
                                    <p:set>
                                      <p:cBhvr>
                                        <p:cTn id="159" dur="1" fill="hold">
                                          <p:stCondLst>
                                            <p:cond delay="0"/>
                                          </p:stCondLst>
                                        </p:cTn>
                                        <p:tgtEl>
                                          <p:spTgt spid="302"/>
                                        </p:tgtEl>
                                        <p:attrNameLst>
                                          <p:attrName>style.visibility</p:attrName>
                                        </p:attrNameLst>
                                      </p:cBhvr>
                                      <p:to>
                                        <p:strVal val="visible"/>
                                      </p:to>
                                    </p:set>
                                    <p:animEffect transition="in" filter="fade">
                                      <p:cBhvr>
                                        <p:cTn id="160" dur="500"/>
                                        <p:tgtEl>
                                          <p:spTgt spid="302"/>
                                        </p:tgtEl>
                                      </p:cBhvr>
                                    </p:animEffect>
                                  </p:childTnLst>
                                </p:cTn>
                              </p:par>
                              <p:par>
                                <p:cTn id="161" presetID="10" presetClass="entr" presetSubtype="0" fill="hold" nodeType="withEffect">
                                  <p:stCondLst>
                                    <p:cond delay="0"/>
                                  </p:stCondLst>
                                  <p:childTnLst>
                                    <p:set>
                                      <p:cBhvr>
                                        <p:cTn id="162" dur="1" fill="hold">
                                          <p:stCondLst>
                                            <p:cond delay="0"/>
                                          </p:stCondLst>
                                        </p:cTn>
                                        <p:tgtEl>
                                          <p:spTgt spid="303"/>
                                        </p:tgtEl>
                                        <p:attrNameLst>
                                          <p:attrName>style.visibility</p:attrName>
                                        </p:attrNameLst>
                                      </p:cBhvr>
                                      <p:to>
                                        <p:strVal val="visible"/>
                                      </p:to>
                                    </p:set>
                                    <p:animEffect transition="in" filter="fade">
                                      <p:cBhvr>
                                        <p:cTn id="163" dur="500"/>
                                        <p:tgtEl>
                                          <p:spTgt spid="303"/>
                                        </p:tgtEl>
                                      </p:cBhvr>
                                    </p:animEffect>
                                  </p:childTnLst>
                                </p:cTn>
                              </p:par>
                              <p:par>
                                <p:cTn id="164" presetID="10" presetClass="entr" presetSubtype="0" fill="hold" nodeType="withEffect">
                                  <p:stCondLst>
                                    <p:cond delay="0"/>
                                  </p:stCondLst>
                                  <p:childTnLst>
                                    <p:set>
                                      <p:cBhvr>
                                        <p:cTn id="165" dur="1" fill="hold">
                                          <p:stCondLst>
                                            <p:cond delay="0"/>
                                          </p:stCondLst>
                                        </p:cTn>
                                        <p:tgtEl>
                                          <p:spTgt spid="311"/>
                                        </p:tgtEl>
                                        <p:attrNameLst>
                                          <p:attrName>style.visibility</p:attrName>
                                        </p:attrNameLst>
                                      </p:cBhvr>
                                      <p:to>
                                        <p:strVal val="visible"/>
                                      </p:to>
                                    </p:set>
                                    <p:animEffect transition="in" filter="fade">
                                      <p:cBhvr>
                                        <p:cTn id="166" dur="500"/>
                                        <p:tgtEl>
                                          <p:spTgt spid="311"/>
                                        </p:tgtEl>
                                      </p:cBhvr>
                                    </p:animEffect>
                                  </p:childTnLst>
                                </p:cTn>
                              </p:par>
                              <p:par>
                                <p:cTn id="167" presetID="10" presetClass="entr" presetSubtype="0" fill="hold" nodeType="withEffect">
                                  <p:stCondLst>
                                    <p:cond delay="0"/>
                                  </p:stCondLst>
                                  <p:childTnLst>
                                    <p:set>
                                      <p:cBhvr>
                                        <p:cTn id="168" dur="1" fill="hold">
                                          <p:stCondLst>
                                            <p:cond delay="0"/>
                                          </p:stCondLst>
                                        </p:cTn>
                                        <p:tgtEl>
                                          <p:spTgt spid="312"/>
                                        </p:tgtEl>
                                        <p:attrNameLst>
                                          <p:attrName>style.visibility</p:attrName>
                                        </p:attrNameLst>
                                      </p:cBhvr>
                                      <p:to>
                                        <p:strVal val="visible"/>
                                      </p:to>
                                    </p:set>
                                    <p:animEffect transition="in" filter="fade">
                                      <p:cBhvr>
                                        <p:cTn id="169" dur="500"/>
                                        <p:tgtEl>
                                          <p:spTgt spid="312"/>
                                        </p:tgtEl>
                                      </p:cBhvr>
                                    </p:animEffect>
                                  </p:childTnLst>
                                </p:cTn>
                              </p:par>
                              <p:par>
                                <p:cTn id="170" presetID="10" presetClass="entr" presetSubtype="0" fill="hold" nodeType="withEffect">
                                  <p:stCondLst>
                                    <p:cond delay="0"/>
                                  </p:stCondLst>
                                  <p:childTnLst>
                                    <p:set>
                                      <p:cBhvr>
                                        <p:cTn id="171" dur="1" fill="hold">
                                          <p:stCondLst>
                                            <p:cond delay="0"/>
                                          </p:stCondLst>
                                        </p:cTn>
                                        <p:tgtEl>
                                          <p:spTgt spid="313"/>
                                        </p:tgtEl>
                                        <p:attrNameLst>
                                          <p:attrName>style.visibility</p:attrName>
                                        </p:attrNameLst>
                                      </p:cBhvr>
                                      <p:to>
                                        <p:strVal val="visible"/>
                                      </p:to>
                                    </p:set>
                                    <p:animEffect transition="in" filter="fade">
                                      <p:cBhvr>
                                        <p:cTn id="172" dur="500"/>
                                        <p:tgtEl>
                                          <p:spTgt spid="313"/>
                                        </p:tgtEl>
                                      </p:cBhvr>
                                    </p:animEffect>
                                  </p:childTnLst>
                                </p:cTn>
                              </p:par>
                              <p:par>
                                <p:cTn id="173" presetID="10" presetClass="entr" presetSubtype="0" fill="hold" nodeType="withEffect">
                                  <p:stCondLst>
                                    <p:cond delay="0"/>
                                  </p:stCondLst>
                                  <p:childTnLst>
                                    <p:set>
                                      <p:cBhvr>
                                        <p:cTn id="174" dur="1" fill="hold">
                                          <p:stCondLst>
                                            <p:cond delay="0"/>
                                          </p:stCondLst>
                                        </p:cTn>
                                        <p:tgtEl>
                                          <p:spTgt spid="314"/>
                                        </p:tgtEl>
                                        <p:attrNameLst>
                                          <p:attrName>style.visibility</p:attrName>
                                        </p:attrNameLst>
                                      </p:cBhvr>
                                      <p:to>
                                        <p:strVal val="visible"/>
                                      </p:to>
                                    </p:set>
                                    <p:animEffect transition="in" filter="fade">
                                      <p:cBhvr>
                                        <p:cTn id="175" dur="500"/>
                                        <p:tgtEl>
                                          <p:spTgt spid="314"/>
                                        </p:tgtEl>
                                      </p:cBhvr>
                                    </p:animEffect>
                                  </p:childTnLst>
                                </p:cTn>
                              </p:par>
                              <p:par>
                                <p:cTn id="176" presetID="10" presetClass="entr" presetSubtype="0" fill="hold" nodeType="withEffect">
                                  <p:stCondLst>
                                    <p:cond delay="0"/>
                                  </p:stCondLst>
                                  <p:childTnLst>
                                    <p:set>
                                      <p:cBhvr>
                                        <p:cTn id="177" dur="1" fill="hold">
                                          <p:stCondLst>
                                            <p:cond delay="0"/>
                                          </p:stCondLst>
                                        </p:cTn>
                                        <p:tgtEl>
                                          <p:spTgt spid="317"/>
                                        </p:tgtEl>
                                        <p:attrNameLst>
                                          <p:attrName>style.visibility</p:attrName>
                                        </p:attrNameLst>
                                      </p:cBhvr>
                                      <p:to>
                                        <p:strVal val="visible"/>
                                      </p:to>
                                    </p:set>
                                    <p:animEffect transition="in" filter="fade">
                                      <p:cBhvr>
                                        <p:cTn id="178" dur="500"/>
                                        <p:tgtEl>
                                          <p:spTgt spid="317"/>
                                        </p:tgtEl>
                                      </p:cBhvr>
                                    </p:animEffect>
                                  </p:childTnLst>
                                </p:cTn>
                              </p:par>
                              <p:par>
                                <p:cTn id="179" presetID="10" presetClass="entr" presetSubtype="0" fill="hold" nodeType="withEffect">
                                  <p:stCondLst>
                                    <p:cond delay="0"/>
                                  </p:stCondLst>
                                  <p:childTnLst>
                                    <p:set>
                                      <p:cBhvr>
                                        <p:cTn id="180" dur="1" fill="hold">
                                          <p:stCondLst>
                                            <p:cond delay="0"/>
                                          </p:stCondLst>
                                        </p:cTn>
                                        <p:tgtEl>
                                          <p:spTgt spid="320"/>
                                        </p:tgtEl>
                                        <p:attrNameLst>
                                          <p:attrName>style.visibility</p:attrName>
                                        </p:attrNameLst>
                                      </p:cBhvr>
                                      <p:to>
                                        <p:strVal val="visible"/>
                                      </p:to>
                                    </p:set>
                                    <p:animEffect transition="in" filter="fade">
                                      <p:cBhvr>
                                        <p:cTn id="181" dur="500"/>
                                        <p:tgtEl>
                                          <p:spTgt spid="320"/>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7"/>
                                        </p:tgtEl>
                                        <p:attrNameLst>
                                          <p:attrName>style.visibility</p:attrName>
                                        </p:attrNameLst>
                                      </p:cBhvr>
                                      <p:to>
                                        <p:strVal val="visible"/>
                                      </p:to>
                                    </p:set>
                                    <p:animEffect transition="in" filter="fade">
                                      <p:cBhvr>
                                        <p:cTn id="18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7" grpId="0" animBg="1"/>
      <p:bldP spid="212" grpId="0"/>
      <p:bldP spid="241" grpId="0" animBg="1"/>
      <p:bldP spid="244" grpId="0" animBg="1"/>
      <p:bldP spid="245" grpId="0" animBg="1"/>
      <p:bldP spid="246" grpId="0" animBg="1"/>
      <p:bldP spid="266" grpId="0" animBg="1"/>
      <p:bldP spid="269" grpId="0" animBg="1"/>
      <p:bldP spid="270" grpId="0" animBg="1"/>
      <p:bldP spid="271" grpId="0" animBg="1"/>
      <p:bldP spid="288" grpId="0" animBg="1"/>
      <p:bldP spid="291" grpId="0" animBg="1"/>
      <p:bldP spid="292" grpId="0" animBg="1"/>
      <p:bldP spid="29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611560" y="2252546"/>
            <a:ext cx="4960543" cy="33039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defRPr/>
            </a:pPr>
            <a:r>
              <a:rPr lang="zh-CN" altLang="en-US" sz="2800" kern="0" dirty="0">
                <a:solidFill>
                  <a:schemeClr val="accent4">
                    <a:lumMod val="40000"/>
                    <a:lumOff val="60000"/>
                  </a:schemeClr>
                </a:solidFill>
                <a:latin typeface="微软雅黑" panose="020B0503020204020204" pitchFamily="34" charset="-122"/>
                <a:ea typeface="微软雅黑" panose="020B0503020204020204" pitchFamily="34" charset="-122"/>
              </a:rPr>
              <a:t>端到端拥塞控制</a:t>
            </a:r>
            <a:r>
              <a:rPr lang="en-US" altLang="zh-CN" sz="2800" kern="0" dirty="0">
                <a:solidFill>
                  <a:schemeClr val="accent4">
                    <a:lumMod val="40000"/>
                    <a:lumOff val="60000"/>
                  </a:schemeClr>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defRPr/>
            </a:pPr>
            <a:r>
              <a:rPr lang="zh-CN" altLang="en-US" sz="2400" kern="0" dirty="0">
                <a:latin typeface="微软雅黑" panose="020B0503020204020204" pitchFamily="34" charset="-122"/>
                <a:ea typeface="微软雅黑" panose="020B0503020204020204" pitchFamily="34" charset="-122"/>
              </a:rPr>
              <a:t>没有从网络中得到明确的反馈</a:t>
            </a:r>
          </a:p>
          <a:p>
            <a:pPr marL="285750" indent="-285750">
              <a:lnSpc>
                <a:spcPct val="150000"/>
              </a:lnSpc>
              <a:buFont typeface="Arial" panose="020B0604020202020204" pitchFamily="34" charset="0"/>
              <a:buChar char="•"/>
              <a:defRPr/>
            </a:pPr>
            <a:r>
              <a:rPr lang="zh-CN" altLang="en-US" sz="2400" kern="0" dirty="0">
                <a:latin typeface="微软雅黑" panose="020B0503020204020204" pitchFamily="34" charset="-122"/>
                <a:ea typeface="微软雅黑" panose="020B0503020204020204" pitchFamily="34" charset="-122"/>
              </a:rPr>
              <a:t>从端系统观察到的丢失和延迟推断出拥塞</a:t>
            </a:r>
          </a:p>
          <a:p>
            <a:pPr marL="285750" indent="-285750">
              <a:lnSpc>
                <a:spcPct val="150000"/>
              </a:lnSpc>
              <a:buFont typeface="Arial" panose="020B0604020202020204" pitchFamily="34" charset="0"/>
              <a:buChar char="•"/>
              <a:defRPr/>
            </a:pPr>
            <a:r>
              <a:rPr lang="en-US" altLang="zh-CN" sz="2400" kern="0" dirty="0">
                <a:latin typeface="微软雅黑" panose="020B0503020204020204" pitchFamily="34" charset="-122"/>
                <a:ea typeface="微软雅黑" panose="020B0503020204020204" pitchFamily="34" charset="-122"/>
              </a:rPr>
              <a:t>TCP</a:t>
            </a:r>
            <a:r>
              <a:rPr lang="zh-CN" altLang="en-US" sz="2400" kern="0" dirty="0">
                <a:latin typeface="微软雅黑" panose="020B0503020204020204" pitchFamily="34" charset="-122"/>
                <a:ea typeface="微软雅黑" panose="020B0503020204020204" pitchFamily="34" charset="-122"/>
              </a:rPr>
              <a:t>采用的方法</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拥塞控制原理</a:t>
            </a:r>
          </a:p>
        </p:txBody>
      </p:sp>
      <p:sp>
        <p:nvSpPr>
          <p:cNvPr id="41" name="矩形 40"/>
          <p:cNvSpPr/>
          <p:nvPr/>
        </p:nvSpPr>
        <p:spPr>
          <a:xfrm>
            <a:off x="4387840" y="710268"/>
            <a:ext cx="3416321" cy="646331"/>
          </a:xfrm>
          <a:prstGeom prst="rect">
            <a:avLst/>
          </a:prstGeom>
        </p:spPr>
        <p:txBody>
          <a:bodyPr wrap="none">
            <a:spAutoFit/>
          </a:bodyPr>
          <a:lstStyle/>
          <a:p>
            <a:pPr algn="ctr"/>
            <a:r>
              <a:rPr lang="zh-CN" altLang="en-US" sz="3600" b="1" dirty="0">
                <a:solidFill>
                  <a:schemeClr val="accent1"/>
                </a:solidFill>
                <a:cs typeface="+mn-ea"/>
                <a:sym typeface="+mn-lt"/>
              </a:rPr>
              <a:t>拥塞控制的方法</a:t>
            </a:r>
            <a:endParaRPr lang="en-US" altLang="zh-CN" sz="3600" b="1" dirty="0">
              <a:solidFill>
                <a:schemeClr val="accent1"/>
              </a:solidFill>
              <a:cs typeface="+mn-ea"/>
              <a:sym typeface="+mn-lt"/>
            </a:endParaRPr>
          </a:p>
        </p:txBody>
      </p:sp>
      <p:sp>
        <p:nvSpPr>
          <p:cNvPr id="7" name="圆角矩形 6"/>
          <p:cNvSpPr/>
          <p:nvPr/>
        </p:nvSpPr>
        <p:spPr>
          <a:xfrm>
            <a:off x="6564353" y="2252546"/>
            <a:ext cx="4921404" cy="330396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800" dirty="0">
                <a:solidFill>
                  <a:schemeClr val="accent4">
                    <a:lumMod val="40000"/>
                    <a:lumOff val="60000"/>
                  </a:schemeClr>
                </a:solidFill>
                <a:cs typeface="+mn-ea"/>
                <a:sym typeface="+mn-lt"/>
              </a:rPr>
              <a:t>网络辅助的拥塞控制</a:t>
            </a:r>
            <a:r>
              <a:rPr lang="en-US" altLang="zh-CN" sz="2800" dirty="0">
                <a:solidFill>
                  <a:schemeClr val="accent4">
                    <a:lumMod val="40000"/>
                    <a:lumOff val="60000"/>
                  </a:schemeClr>
                </a:solidFill>
                <a:cs typeface="+mn-ea"/>
                <a:sym typeface="+mn-lt"/>
              </a:rPr>
              <a:t>:</a:t>
            </a:r>
          </a:p>
          <a:p>
            <a:pPr marL="285750" indent="-285750">
              <a:lnSpc>
                <a:spcPct val="150000"/>
              </a:lnSpc>
              <a:buFont typeface="Arial" panose="020B0604020202020204" pitchFamily="34" charset="0"/>
              <a:buChar char="•"/>
            </a:pPr>
            <a:r>
              <a:rPr lang="zh-CN" altLang="en-US" sz="2400" dirty="0">
                <a:cs typeface="+mn-ea"/>
                <a:sym typeface="+mn-lt"/>
              </a:rPr>
              <a:t>路由器给端系统提供反馈</a:t>
            </a:r>
          </a:p>
          <a:p>
            <a:pPr marL="285750" indent="-285750">
              <a:lnSpc>
                <a:spcPct val="150000"/>
              </a:lnSpc>
              <a:buFont typeface="Arial" panose="020B0604020202020204" pitchFamily="34" charset="0"/>
              <a:buChar char="•"/>
            </a:pPr>
            <a:r>
              <a:rPr lang="zh-CN" altLang="en-US" sz="2400" dirty="0">
                <a:cs typeface="+mn-ea"/>
                <a:sym typeface="+mn-lt"/>
              </a:rPr>
              <a:t>单</a:t>
            </a:r>
            <a:r>
              <a:rPr lang="en-US" altLang="zh-CN" sz="2400" dirty="0">
                <a:cs typeface="+mn-ea"/>
                <a:sym typeface="+mn-lt"/>
              </a:rPr>
              <a:t>bit</a:t>
            </a:r>
            <a:r>
              <a:rPr lang="zh-CN" altLang="en-US" sz="2400" dirty="0">
                <a:cs typeface="+mn-ea"/>
                <a:sym typeface="+mn-lt"/>
              </a:rPr>
              <a:t>指示拥塞 </a:t>
            </a:r>
            <a:r>
              <a:rPr lang="en-US" altLang="zh-CN" sz="2400" dirty="0">
                <a:cs typeface="+mn-ea"/>
                <a:sym typeface="+mn-lt"/>
              </a:rPr>
              <a:t>(SNA, </a:t>
            </a:r>
            <a:r>
              <a:rPr lang="en-US" altLang="zh-CN" sz="2400" dirty="0" err="1">
                <a:cs typeface="+mn-ea"/>
                <a:sym typeface="+mn-lt"/>
              </a:rPr>
              <a:t>DECnet</a:t>
            </a:r>
            <a:r>
              <a:rPr lang="en-US" altLang="zh-CN" sz="2400" dirty="0">
                <a:cs typeface="+mn-ea"/>
                <a:sym typeface="+mn-lt"/>
              </a:rPr>
              <a:t>, TCP/IP ECN, ATM)</a:t>
            </a:r>
          </a:p>
          <a:p>
            <a:pPr marL="285750" indent="-285750">
              <a:lnSpc>
                <a:spcPct val="150000"/>
              </a:lnSpc>
              <a:buFont typeface="Arial" panose="020B0604020202020204" pitchFamily="34" charset="0"/>
              <a:buChar char="•"/>
            </a:pPr>
            <a:r>
              <a:rPr lang="zh-CN" altLang="en-US" sz="2400" dirty="0">
                <a:cs typeface="+mn-ea"/>
                <a:sym typeface="+mn-lt"/>
              </a:rPr>
              <a:t>指明发送者应该发送的速率</a:t>
            </a:r>
          </a:p>
        </p:txBody>
      </p:sp>
    </p:spTree>
    <p:extLst>
      <p:ext uri="{BB962C8B-B14F-4D97-AF65-F5344CB8AC3E}">
        <p14:creationId xmlns:p14="http://schemas.microsoft.com/office/powerpoint/2010/main" val="15587799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611560" y="1653572"/>
            <a:ext cx="4908294" cy="484182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zh-CN" sz="2200" dirty="0">
                <a:solidFill>
                  <a:schemeClr val="bg1"/>
                </a:solidFill>
                <a:latin typeface="+mn-ea"/>
              </a:rPr>
              <a:t>ABR: </a:t>
            </a:r>
            <a:r>
              <a:rPr lang="zh-CN" altLang="en-US" sz="2200" dirty="0">
                <a:solidFill>
                  <a:schemeClr val="bg1"/>
                </a:solidFill>
                <a:latin typeface="+mn-ea"/>
              </a:rPr>
              <a:t>可用比特率</a:t>
            </a:r>
            <a:r>
              <a:rPr lang="en-US" altLang="zh-CN" sz="2200" dirty="0">
                <a:solidFill>
                  <a:schemeClr val="bg1"/>
                </a:solidFill>
                <a:latin typeface="+mn-ea"/>
              </a:rPr>
              <a:t>:</a:t>
            </a:r>
          </a:p>
          <a:p>
            <a:pPr marL="285750" indent="-285750">
              <a:lnSpc>
                <a:spcPct val="150000"/>
              </a:lnSpc>
              <a:buFont typeface="Arial" panose="020B0604020202020204" pitchFamily="34" charset="0"/>
              <a:buChar char="•"/>
            </a:pPr>
            <a:r>
              <a:rPr lang="en-US" altLang="zh-CN" sz="2200" dirty="0">
                <a:latin typeface="+mn-ea"/>
              </a:rPr>
              <a:t>“</a:t>
            </a:r>
            <a:r>
              <a:rPr lang="zh-CN" altLang="en-US" sz="2200" dirty="0">
                <a:latin typeface="+mn-ea"/>
              </a:rPr>
              <a:t>弹性服务” </a:t>
            </a:r>
          </a:p>
          <a:p>
            <a:pPr marL="285750" indent="-285750">
              <a:lnSpc>
                <a:spcPct val="150000"/>
              </a:lnSpc>
              <a:buFont typeface="Arial" panose="020B0604020202020204" pitchFamily="34" charset="0"/>
              <a:buChar char="•"/>
            </a:pPr>
            <a:r>
              <a:rPr lang="zh-CN" altLang="en-US" sz="2200" dirty="0">
                <a:latin typeface="+mn-ea"/>
              </a:rPr>
              <a:t>如果发送方通道“低载” </a:t>
            </a:r>
            <a:r>
              <a:rPr lang="en-US" altLang="zh-CN" sz="2200" dirty="0">
                <a:latin typeface="+mn-ea"/>
              </a:rPr>
              <a:t>: </a:t>
            </a:r>
          </a:p>
          <a:p>
            <a:pPr lvl="1">
              <a:lnSpc>
                <a:spcPct val="150000"/>
              </a:lnSpc>
            </a:pPr>
            <a:r>
              <a:rPr lang="zh-CN" altLang="en-US" sz="2200" dirty="0">
                <a:latin typeface="+mn-ea"/>
              </a:rPr>
              <a:t>发送方应该利用有效带宽</a:t>
            </a:r>
          </a:p>
          <a:p>
            <a:pPr marL="285750" indent="-285750">
              <a:lnSpc>
                <a:spcPct val="150000"/>
              </a:lnSpc>
              <a:buFont typeface="Arial" panose="020B0604020202020204" pitchFamily="34" charset="0"/>
              <a:buChar char="•"/>
            </a:pPr>
            <a:r>
              <a:rPr lang="zh-CN" altLang="en-US" sz="2200" dirty="0">
                <a:latin typeface="+mn-ea"/>
              </a:rPr>
              <a:t>如果发送方通道拥塞</a:t>
            </a:r>
            <a:r>
              <a:rPr lang="en-US" altLang="zh-CN" sz="2200" dirty="0">
                <a:latin typeface="+mn-ea"/>
              </a:rPr>
              <a:t>: </a:t>
            </a:r>
          </a:p>
          <a:p>
            <a:pPr lvl="1">
              <a:lnSpc>
                <a:spcPct val="150000"/>
              </a:lnSpc>
            </a:pPr>
            <a:r>
              <a:rPr lang="zh-CN" altLang="en-US" sz="2200" dirty="0">
                <a:latin typeface="+mn-ea"/>
              </a:rPr>
              <a:t>发送方应该调节到保证速率</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拥塞控制原理</a:t>
            </a:r>
          </a:p>
        </p:txBody>
      </p:sp>
      <p:sp>
        <p:nvSpPr>
          <p:cNvPr id="41" name="矩形 40"/>
          <p:cNvSpPr/>
          <p:nvPr/>
        </p:nvSpPr>
        <p:spPr>
          <a:xfrm>
            <a:off x="1908574" y="710268"/>
            <a:ext cx="8374858" cy="646331"/>
          </a:xfrm>
          <a:prstGeom prst="rect">
            <a:avLst/>
          </a:prstGeom>
        </p:spPr>
        <p:txBody>
          <a:bodyPr wrap="none">
            <a:spAutoFit/>
          </a:bodyPr>
          <a:lstStyle/>
          <a:p>
            <a:pPr algn="ctr"/>
            <a:r>
              <a:rPr lang="zh-CN" altLang="en-US" sz="3600" b="1" dirty="0">
                <a:solidFill>
                  <a:schemeClr val="accent1"/>
                </a:solidFill>
                <a:cs typeface="+mn-ea"/>
                <a:sym typeface="+mn-lt"/>
              </a:rPr>
              <a:t>*情况分析</a:t>
            </a:r>
            <a:r>
              <a:rPr lang="en-US" altLang="zh-CN" sz="3600" b="1" dirty="0">
                <a:solidFill>
                  <a:schemeClr val="accent1"/>
                </a:solidFill>
                <a:cs typeface="+mn-ea"/>
                <a:sym typeface="+mn-lt"/>
              </a:rPr>
              <a:t>: ATM ABR </a:t>
            </a:r>
            <a:r>
              <a:rPr lang="zh-CN" altLang="en-US" sz="3600" b="1" dirty="0">
                <a:solidFill>
                  <a:schemeClr val="accent1"/>
                </a:solidFill>
                <a:cs typeface="+mn-ea"/>
                <a:sym typeface="+mn-lt"/>
              </a:rPr>
              <a:t>拥塞控制（了解）</a:t>
            </a:r>
            <a:endParaRPr lang="en-US" altLang="zh-CN" sz="3600" b="1" dirty="0">
              <a:solidFill>
                <a:schemeClr val="accent1"/>
              </a:solidFill>
              <a:cs typeface="+mn-ea"/>
              <a:sym typeface="+mn-lt"/>
            </a:endParaRPr>
          </a:p>
        </p:txBody>
      </p:sp>
      <p:sp>
        <p:nvSpPr>
          <p:cNvPr id="7" name="圆角矩形 6"/>
          <p:cNvSpPr/>
          <p:nvPr/>
        </p:nvSpPr>
        <p:spPr>
          <a:xfrm>
            <a:off x="6163166" y="1653572"/>
            <a:ext cx="5452945" cy="484182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200" dirty="0">
                <a:cs typeface="+mn-ea"/>
                <a:sym typeface="+mn-lt"/>
              </a:rPr>
              <a:t>RM (</a:t>
            </a:r>
            <a:r>
              <a:rPr lang="zh-CN" altLang="en-US" sz="2200" dirty="0">
                <a:cs typeface="+mn-ea"/>
                <a:sym typeface="+mn-lt"/>
              </a:rPr>
              <a:t>资源管理</a:t>
            </a:r>
            <a:r>
              <a:rPr lang="en-US" altLang="zh-CN" sz="2200" dirty="0">
                <a:cs typeface="+mn-ea"/>
                <a:sym typeface="+mn-lt"/>
              </a:rPr>
              <a:t>) </a:t>
            </a:r>
            <a:r>
              <a:rPr lang="zh-CN" altLang="en-US" sz="2200" dirty="0">
                <a:cs typeface="+mn-ea"/>
                <a:sym typeface="+mn-lt"/>
              </a:rPr>
              <a:t>信元</a:t>
            </a:r>
            <a:r>
              <a:rPr lang="en-US" altLang="zh-CN" sz="2200" dirty="0">
                <a:cs typeface="+mn-ea"/>
                <a:sym typeface="+mn-lt"/>
              </a:rPr>
              <a:t>:</a:t>
            </a:r>
          </a:p>
          <a:p>
            <a:pPr marL="285750" indent="-285750">
              <a:lnSpc>
                <a:spcPct val="150000"/>
              </a:lnSpc>
              <a:buFont typeface="Arial" panose="020B0604020202020204" pitchFamily="34" charset="0"/>
              <a:buChar char="•"/>
            </a:pPr>
            <a:r>
              <a:rPr lang="zh-CN" altLang="en-US" sz="2200" dirty="0">
                <a:cs typeface="+mn-ea"/>
                <a:sym typeface="+mn-lt"/>
              </a:rPr>
              <a:t>发送方发送</a:t>
            </a:r>
            <a:r>
              <a:rPr lang="en-US" altLang="zh-CN" sz="2200" dirty="0">
                <a:cs typeface="+mn-ea"/>
                <a:sym typeface="+mn-lt"/>
              </a:rPr>
              <a:t>,</a:t>
            </a:r>
            <a:r>
              <a:rPr lang="zh-CN" altLang="en-US" sz="2200" dirty="0">
                <a:cs typeface="+mn-ea"/>
                <a:sym typeface="+mn-lt"/>
              </a:rPr>
              <a:t>点缀在数据信元中</a:t>
            </a:r>
          </a:p>
          <a:p>
            <a:pPr marL="285750" indent="-285750">
              <a:lnSpc>
                <a:spcPct val="150000"/>
              </a:lnSpc>
              <a:buFont typeface="Arial" panose="020B0604020202020204" pitchFamily="34" charset="0"/>
              <a:buChar char="•"/>
            </a:pPr>
            <a:r>
              <a:rPr lang="en-US" altLang="zh-CN" sz="2200" dirty="0">
                <a:cs typeface="+mn-ea"/>
                <a:sym typeface="+mn-lt"/>
              </a:rPr>
              <a:t>RM</a:t>
            </a:r>
            <a:r>
              <a:rPr lang="zh-CN" altLang="en-US" sz="2200" dirty="0">
                <a:cs typeface="+mn-ea"/>
                <a:sym typeface="+mn-lt"/>
              </a:rPr>
              <a:t>信元中的</a:t>
            </a:r>
            <a:r>
              <a:rPr lang="en-US" altLang="zh-CN" sz="2200" dirty="0">
                <a:cs typeface="+mn-ea"/>
                <a:sym typeface="+mn-lt"/>
              </a:rPr>
              <a:t>bit</a:t>
            </a:r>
            <a:r>
              <a:rPr lang="zh-CN" altLang="en-US" sz="2200" dirty="0">
                <a:cs typeface="+mn-ea"/>
                <a:sym typeface="+mn-lt"/>
              </a:rPr>
              <a:t>是交换机设置（网络辅助）</a:t>
            </a:r>
          </a:p>
          <a:p>
            <a:pPr>
              <a:lnSpc>
                <a:spcPct val="150000"/>
              </a:lnSpc>
            </a:pPr>
            <a:r>
              <a:rPr lang="en-US" altLang="zh-CN" sz="2200" dirty="0">
                <a:cs typeface="+mn-ea"/>
                <a:sym typeface="+mn-lt"/>
              </a:rPr>
              <a:t>NI bit: </a:t>
            </a:r>
            <a:r>
              <a:rPr lang="zh-CN" altLang="en-US" sz="2200" dirty="0">
                <a:cs typeface="+mn-ea"/>
                <a:sym typeface="+mn-lt"/>
              </a:rPr>
              <a:t>速率不要增加 </a:t>
            </a:r>
            <a:r>
              <a:rPr lang="en-US" altLang="zh-CN" sz="2200" dirty="0">
                <a:cs typeface="+mn-ea"/>
                <a:sym typeface="+mn-lt"/>
              </a:rPr>
              <a:t>(</a:t>
            </a:r>
            <a:r>
              <a:rPr lang="zh-CN" altLang="en-US" sz="2200" dirty="0">
                <a:cs typeface="+mn-ea"/>
                <a:sym typeface="+mn-lt"/>
              </a:rPr>
              <a:t>轻度拥塞</a:t>
            </a:r>
            <a:r>
              <a:rPr lang="en-US" altLang="zh-CN" sz="2200" dirty="0">
                <a:cs typeface="+mn-ea"/>
                <a:sym typeface="+mn-lt"/>
              </a:rPr>
              <a:t>)</a:t>
            </a:r>
          </a:p>
          <a:p>
            <a:pPr>
              <a:lnSpc>
                <a:spcPct val="150000"/>
              </a:lnSpc>
            </a:pPr>
            <a:r>
              <a:rPr lang="en-US" altLang="zh-CN" sz="2200" dirty="0">
                <a:cs typeface="+mn-ea"/>
                <a:sym typeface="+mn-lt"/>
              </a:rPr>
              <a:t>CI bit: </a:t>
            </a:r>
            <a:r>
              <a:rPr lang="zh-CN" altLang="en-US" sz="2200" dirty="0">
                <a:cs typeface="+mn-ea"/>
                <a:sym typeface="+mn-lt"/>
              </a:rPr>
              <a:t>拥塞指示</a:t>
            </a:r>
          </a:p>
          <a:p>
            <a:pPr marL="285750" indent="-285750">
              <a:lnSpc>
                <a:spcPct val="150000"/>
              </a:lnSpc>
              <a:buFont typeface="Arial" panose="020B0604020202020204" pitchFamily="34" charset="0"/>
              <a:buChar char="•"/>
            </a:pPr>
            <a:r>
              <a:rPr lang="zh-CN" altLang="en-US" sz="2200" dirty="0">
                <a:cs typeface="+mn-ea"/>
                <a:sym typeface="+mn-lt"/>
              </a:rPr>
              <a:t>接收方不改变</a:t>
            </a:r>
            <a:r>
              <a:rPr lang="en-US" altLang="zh-CN" sz="2200" dirty="0">
                <a:cs typeface="+mn-ea"/>
                <a:sym typeface="+mn-lt"/>
              </a:rPr>
              <a:t>RM </a:t>
            </a:r>
            <a:r>
              <a:rPr lang="zh-CN" altLang="en-US" sz="2200" dirty="0">
                <a:cs typeface="+mn-ea"/>
                <a:sym typeface="+mn-lt"/>
              </a:rPr>
              <a:t>信元的</a:t>
            </a:r>
            <a:r>
              <a:rPr lang="en-US" altLang="zh-CN" sz="2200" dirty="0">
                <a:cs typeface="+mn-ea"/>
                <a:sym typeface="+mn-lt"/>
              </a:rPr>
              <a:t>bit,</a:t>
            </a:r>
            <a:r>
              <a:rPr lang="zh-CN" altLang="en-US" sz="2200" dirty="0">
                <a:cs typeface="+mn-ea"/>
                <a:sym typeface="+mn-lt"/>
              </a:rPr>
              <a:t>将其返回给发送者</a:t>
            </a:r>
          </a:p>
        </p:txBody>
      </p:sp>
    </p:spTree>
    <p:extLst>
      <p:ext uri="{BB962C8B-B14F-4D97-AF65-F5344CB8AC3E}">
        <p14:creationId xmlns:p14="http://schemas.microsoft.com/office/powerpoint/2010/main" val="20146638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dhweqv0">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计算机网络系统" id="{9F55DBF0-6092-41BA-BF86-BAD3B38786C0}" vid="{1B204A7E-167E-4F75-B904-EEA8F6D082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我的模板制作</Template>
  <TotalTime>4802</TotalTime>
  <Words>10701</Words>
  <Application>Microsoft Office PowerPoint</Application>
  <PresentationFormat>宽屏</PresentationFormat>
  <Paragraphs>1845</Paragraphs>
  <Slides>116</Slides>
  <Notes>102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116</vt:i4>
      </vt:variant>
    </vt:vector>
  </HeadingPairs>
  <TitlesOfParts>
    <vt:vector size="135" baseType="lpstr">
      <vt:lpstr>-apple-system</vt:lpstr>
      <vt:lpstr>U.S. 101</vt:lpstr>
      <vt:lpstr>等线</vt:lpstr>
      <vt:lpstr>楷体_GB2312</vt:lpstr>
      <vt:lpstr>Microsoft YaHei</vt:lpstr>
      <vt:lpstr>Microsoft YaHei</vt:lpstr>
      <vt:lpstr>Algerian</vt:lpstr>
      <vt:lpstr>Arial</vt:lpstr>
      <vt:lpstr>Comic Sans MS</vt:lpstr>
      <vt:lpstr>Courier New</vt:lpstr>
      <vt:lpstr>Gill Sans MT</vt:lpstr>
      <vt:lpstr>Symbol</vt:lpstr>
      <vt:lpstr>Tahoma</vt:lpstr>
      <vt:lpstr>Times New Roman</vt:lpstr>
      <vt:lpstr>Wingdings</vt:lpstr>
      <vt:lpstr>Office 主题​​</vt:lpstr>
      <vt:lpstr>Clip</vt:lpstr>
      <vt:lpstr>Picture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形状加图片封面</dc:title>
  <dc:creator>舒锐</dc:creator>
  <cp:keywords>舒锐的PPT模板制作</cp:keywords>
  <cp:lastModifiedBy>ni ni</cp:lastModifiedBy>
  <cp:revision>359</cp:revision>
  <dcterms:created xsi:type="dcterms:W3CDTF">2018-07-12T01:56:47Z</dcterms:created>
  <dcterms:modified xsi:type="dcterms:W3CDTF">2021-02-25T12:42:06Z</dcterms:modified>
</cp:coreProperties>
</file>