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8" r:id="rId2"/>
    <p:sldId id="282" r:id="rId3"/>
    <p:sldId id="289" r:id="rId4"/>
    <p:sldId id="28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90BBE3"/>
    <a:srgbClr val="686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79713" autoAdjust="0"/>
  </p:normalViewPr>
  <p:slideViewPr>
    <p:cSldViewPr snapToGrid="0" showGuides="1">
      <p:cViewPr varScale="1">
        <p:scale>
          <a:sx n="58" d="100"/>
          <a:sy n="58" d="100"/>
        </p:scale>
        <p:origin x="1104" y="78"/>
      </p:cViewPr>
      <p:guideLst>
        <p:guide orient="horz" pos="300"/>
        <p:guide pos="325"/>
        <p:guide pos="7333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22649-D3E1-4C79-A5B4-47AB8A4644A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2B43-BC91-4D58-8B0E-9730474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7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3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09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96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0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479725" y="3800546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575757"/>
                </a:solidFill>
              </a:rPr>
              <a:t>《</a:t>
            </a:r>
            <a:r>
              <a:rPr lang="zh-CN" altLang="en-US" sz="3200" b="1" dirty="0">
                <a:solidFill>
                  <a:srgbClr val="575757"/>
                </a:solidFill>
              </a:rPr>
              <a:t>计算机网络系统</a:t>
            </a:r>
            <a:r>
              <a:rPr lang="en-US" altLang="zh-CN" sz="3200" b="1" dirty="0">
                <a:solidFill>
                  <a:srgbClr val="575757"/>
                </a:solidFill>
              </a:rPr>
              <a:t>》</a:t>
            </a:r>
            <a:endParaRPr lang="zh-CN" altLang="en-US" sz="3200" b="1" dirty="0">
              <a:solidFill>
                <a:srgbClr val="575757"/>
              </a:solidFill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6701246" y="4400168"/>
            <a:ext cx="3401213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2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 rot="5400000">
            <a:off x="9944567" y="-470491"/>
            <a:ext cx="589616" cy="3905250"/>
          </a:xfrm>
          <a:custGeom>
            <a:avLst/>
            <a:gdLst>
              <a:gd name="connsiteX0" fmla="*/ 0 w 589616"/>
              <a:gd name="connsiteY0" fmla="*/ 4329742 h 4624550"/>
              <a:gd name="connsiteX1" fmla="*/ 0 w 589616"/>
              <a:gd name="connsiteY1" fmla="*/ 0 h 4624550"/>
              <a:gd name="connsiteX2" fmla="*/ 589616 w 589616"/>
              <a:gd name="connsiteY2" fmla="*/ 0 h 4624550"/>
              <a:gd name="connsiteX3" fmla="*/ 589616 w 589616"/>
              <a:gd name="connsiteY3" fmla="*/ 4329742 h 4624550"/>
              <a:gd name="connsiteX4" fmla="*/ 294808 w 589616"/>
              <a:gd name="connsiteY4" fmla="*/ 4624550 h 4624550"/>
              <a:gd name="connsiteX5" fmla="*/ 0 w 589616"/>
              <a:gd name="connsiteY5" fmla="*/ 4329742 h 4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616" h="4624550">
                <a:moveTo>
                  <a:pt x="0" y="4329742"/>
                </a:moveTo>
                <a:lnTo>
                  <a:pt x="0" y="0"/>
                </a:lnTo>
                <a:lnTo>
                  <a:pt x="589616" y="0"/>
                </a:lnTo>
                <a:lnTo>
                  <a:pt x="589616" y="4329742"/>
                </a:lnTo>
                <a:cubicBezTo>
                  <a:pt x="589616" y="4492560"/>
                  <a:pt x="457626" y="4624550"/>
                  <a:pt x="294808" y="4624550"/>
                </a:cubicBezTo>
                <a:cubicBezTo>
                  <a:pt x="131990" y="4624550"/>
                  <a:pt x="0" y="4492560"/>
                  <a:pt x="0" y="4329742"/>
                </a:cubicBezTo>
                <a:close/>
              </a:path>
            </a:pathLst>
          </a:cu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 rot="5400000">
            <a:off x="1482702" y="-398344"/>
            <a:ext cx="795552" cy="3760956"/>
          </a:xfrm>
          <a:custGeom>
            <a:avLst/>
            <a:gdLst>
              <a:gd name="connsiteX0" fmla="*/ 0 w 795552"/>
              <a:gd name="connsiteY0" fmla="*/ 3760956 h 3760956"/>
              <a:gd name="connsiteX1" fmla="*/ 0 w 795552"/>
              <a:gd name="connsiteY1" fmla="*/ 397776 h 3760956"/>
              <a:gd name="connsiteX2" fmla="*/ 397776 w 795552"/>
              <a:gd name="connsiteY2" fmla="*/ 0 h 3760956"/>
              <a:gd name="connsiteX3" fmla="*/ 795552 w 795552"/>
              <a:gd name="connsiteY3" fmla="*/ 397776 h 3760956"/>
              <a:gd name="connsiteX4" fmla="*/ 795552 w 795552"/>
              <a:gd name="connsiteY4" fmla="*/ 3760956 h 3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552" h="3760956">
                <a:moveTo>
                  <a:pt x="0" y="3760956"/>
                </a:moveTo>
                <a:lnTo>
                  <a:pt x="0" y="397776"/>
                </a:lnTo>
                <a:cubicBezTo>
                  <a:pt x="0" y="178090"/>
                  <a:pt x="178090" y="0"/>
                  <a:pt x="397776" y="0"/>
                </a:cubicBezTo>
                <a:cubicBezTo>
                  <a:pt x="617462" y="0"/>
                  <a:pt x="795552" y="178090"/>
                  <a:pt x="795552" y="397776"/>
                </a:cubicBezTo>
                <a:lnTo>
                  <a:pt x="795552" y="3760956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832287" y="102046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575757"/>
                </a:solidFill>
              </a:rPr>
              <a:t>目录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361818" y="1097414"/>
            <a:ext cx="2028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575757"/>
                </a:solidFill>
              </a:rPr>
              <a:t>CONTENT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6" grpId="0"/>
      <p:bldP spid="1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 rot="3451016">
            <a:off x="9900969" y="-608721"/>
            <a:ext cx="770864" cy="527697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3451016">
            <a:off x="10541378" y="-820257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C414AD3A-5E27-440D-AFF8-C2267F937EB7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234094" y="4400168"/>
            <a:ext cx="4959859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772103" y="3630727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</a:rPr>
              <a:t>感谢大家</a:t>
            </a:r>
            <a:r>
              <a:rPr lang="zh-CN" altLang="en-US" sz="4400" b="1">
                <a:solidFill>
                  <a:srgbClr val="575757"/>
                </a:solidFill>
              </a:rPr>
              <a:t>的观看！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A8B1BB4-8211-AC41-820C-C30993BCCFE4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0D140C06-68F6-AC4B-BC77-AB2D85D929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273581" y="1040396"/>
            <a:ext cx="111212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、计算机网络两大功能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、怎样描述</a:t>
            </a:r>
            <a:r>
              <a:rPr lang="en-US" altLang="zh-CN" sz="2400" dirty="0" smtClean="0">
                <a:latin typeface="+mn-ea"/>
              </a:rPr>
              <a:t>Internet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）具体构成：计算互连设备、通信链路、分组交换设备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）提供服务：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提供网络应用基础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架构、无连接服务和面向连接服务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套接字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)</a:t>
            </a:r>
            <a:endParaRPr lang="zh-CN" altLang="en-US" sz="2400" dirty="0">
              <a:latin typeface="+mn-ea"/>
              <a:cs typeface="微软雅黑" panose="020B0503020204020204" pitchFamily="34" charset="-122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、协议的基本要素：语法、语义、同步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Internet</a:t>
            </a:r>
            <a:r>
              <a:rPr lang="zh-CN" altLang="en-US" sz="2400" dirty="0" smtClean="0">
                <a:latin typeface="+mn-ea"/>
              </a:rPr>
              <a:t>标准的几个阶段：因特网草案、建议标准、草案标准、因特网标准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、端系统（主机）之间通信模型：</a:t>
            </a:r>
            <a:r>
              <a:rPr lang="en-US" altLang="zh-CN" sz="2400" dirty="0" smtClean="0">
                <a:latin typeface="+mn-ea"/>
              </a:rPr>
              <a:t>C/S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P2P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、接入网络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）家庭接入（</a:t>
            </a:r>
            <a:r>
              <a:rPr lang="en-US" altLang="zh-CN" sz="2400" dirty="0" smtClean="0">
                <a:latin typeface="+mn-ea"/>
              </a:rPr>
              <a:t>ADSL</a:t>
            </a:r>
            <a:r>
              <a:rPr lang="zh-CN" altLang="en-US" sz="2400" dirty="0" smtClean="0">
                <a:latin typeface="+mn-ea"/>
              </a:rPr>
              <a:t>、电缆、光纤到户）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企业</a:t>
            </a:r>
            <a:r>
              <a:rPr lang="zh-CN" altLang="en-US" sz="2400" dirty="0">
                <a:latin typeface="+mn-ea"/>
              </a:rPr>
              <a:t>局域网</a:t>
            </a:r>
            <a:r>
              <a:rPr lang="zh-CN" altLang="en-US" sz="2400" dirty="0" smtClean="0">
                <a:latin typeface="+mn-ea"/>
              </a:rPr>
              <a:t>接入</a:t>
            </a:r>
            <a:r>
              <a:rPr lang="zh-CN" altLang="en-US" sz="2400" dirty="0" smtClean="0">
                <a:latin typeface="+mn-ea"/>
              </a:rPr>
              <a:t>（以太网、</a:t>
            </a:r>
            <a:r>
              <a:rPr lang="en-US" altLang="zh-CN" sz="2400" dirty="0" smtClean="0">
                <a:latin typeface="+mn-ea"/>
              </a:rPr>
              <a:t>WIFI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）广域无线接入：</a:t>
            </a:r>
            <a:r>
              <a:rPr lang="en-US" altLang="zh-CN" sz="2400" dirty="0" smtClean="0">
                <a:latin typeface="+mn-ea"/>
              </a:rPr>
              <a:t>3G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4G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5G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5467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699352"/>
            <a:ext cx="109473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计算机网络</a:t>
            </a:r>
            <a:r>
              <a:rPr lang="zh-CN" altLang="zh-CN" sz="2400" dirty="0">
                <a:latin typeface="+mn-ea"/>
              </a:rPr>
              <a:t>向用户提供的最重要的两大功能（多选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（）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、连通性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、共享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、安全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、提高计算能力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以下哪一项不是协议的基本要素（单选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、语法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、语序 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、语义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、同步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协议要素中的语法是</a:t>
            </a:r>
            <a:r>
              <a:rPr lang="zh-CN" altLang="zh-CN" sz="2400" dirty="0" smtClean="0">
                <a:latin typeface="+mn-ea"/>
              </a:rPr>
              <a:t>指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字段的</a:t>
            </a:r>
            <a:r>
              <a:rPr lang="zh-CN" altLang="zh-CN" sz="2400" dirty="0" smtClean="0">
                <a:latin typeface="+mn-ea"/>
              </a:rPr>
              <a:t>含义</a:t>
            </a:r>
            <a:r>
              <a:rPr lang="en-US" altLang="zh-CN" sz="2400" dirty="0" smtClean="0">
                <a:latin typeface="+mn-ea"/>
              </a:rPr>
              <a:t>   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>
                <a:latin typeface="+mn-ea"/>
              </a:rPr>
              <a:t>报文的</a:t>
            </a:r>
            <a:r>
              <a:rPr lang="zh-CN" altLang="zh-CN" sz="2400" dirty="0" smtClean="0">
                <a:latin typeface="+mn-ea"/>
              </a:rPr>
              <a:t>格式</a:t>
            </a:r>
            <a:r>
              <a:rPr lang="en-US" altLang="zh-CN" sz="2400" dirty="0" smtClean="0">
                <a:latin typeface="+mn-ea"/>
              </a:rPr>
              <a:t>    C</a:t>
            </a:r>
            <a:r>
              <a:rPr lang="zh-CN" altLang="en-US" sz="2400" dirty="0" smtClean="0">
                <a:latin typeface="+mn-ea"/>
              </a:rPr>
              <a:t>、报文交换顺序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、请求和响应过程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为了使数据在网络中的传输延迟最小，首选的交换方式</a:t>
            </a:r>
            <a:r>
              <a:rPr lang="zh-CN" altLang="zh-CN" sz="2400" dirty="0" smtClean="0">
                <a:latin typeface="+mn-ea"/>
              </a:rPr>
              <a:t>是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、分组交换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、报文交换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、电路交换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、信元交换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传播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时延是由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       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决定的。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、分组的大小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B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、链路的带宽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、链路的长度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D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、路由器的处理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速度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72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769690"/>
            <a:ext cx="109473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一条链路的传输速率固定时，其传输时延主要取决于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       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	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链路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的长度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B.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路由器的处理速度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、分组的大小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、队列的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以下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哪一种时延类型取决于路由器的拥塞程度（单选）：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传播时延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B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排队时延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节点处理时延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链路每秒传输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个帧，每个时隙由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个比特组成，则每条电路的传输速率是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64kbps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（注这门课中，所有的</a:t>
            </a:r>
            <a:r>
              <a:rPr lang="en-US" altLang="zh-CN" sz="2400" dirty="0"/>
              <a:t>k</a:t>
            </a:r>
            <a:r>
              <a:rPr lang="zh-CN" altLang="en-US" sz="2400" dirty="0"/>
              <a:t>、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都是指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9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912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716280" y="962442"/>
            <a:ext cx="107957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OSI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参考模型中，不同节点的同等层通过（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）来实现对等层之间的通信。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、接口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、进程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、程序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、协议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协议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分层服务模型中，第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层和其上的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层的关系是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层提供服务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层将从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层接收的信息增加了首部信息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层利用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层提供的服务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层对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层没有任何作用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11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一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个协议包括两个方面，即对上层提供服务和对协议本身的实现。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)</a:t>
            </a:r>
          </a:p>
          <a:p>
            <a:pPr algn="just">
              <a:spcAft>
                <a:spcPts val="0"/>
              </a:spcAft>
            </a:pP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smtClean="0">
                <a:effectLst/>
                <a:latin typeface="+mn-ea"/>
                <a:cs typeface="Times New Roman" panose="02020603050405020304" pitchFamily="18" charset="0"/>
              </a:rPr>
              <a:t>12</a:t>
            </a:r>
            <a:r>
              <a:rPr lang="zh-CN" altLang="en-US" sz="2400" kern="100" dirty="0" smtClean="0">
                <a:effectLst/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使用加密机制可以防范分布式拒绝服务（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DDoS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）攻击。 （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2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dhweqv0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计算机网络系统" id="{9F55DBF0-6092-41BA-BF86-BAD3B38786C0}" vid="{1B204A7E-167E-4F75-B904-EEA8F6D082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我的模板制作</Template>
  <TotalTime>2784</TotalTime>
  <Words>340</Words>
  <Application>Microsoft Office PowerPoint</Application>
  <PresentationFormat>宽屏</PresentationFormat>
  <Paragraphs>53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Microsoft Yahei</vt:lpstr>
      <vt:lpstr>等线</vt:lpstr>
      <vt:lpstr>Microsoft YaHei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形状加图片封面</dc:title>
  <dc:creator>舒锐</dc:creator>
  <cp:keywords>舒锐的PPT模板制作</cp:keywords>
  <cp:lastModifiedBy>j.huang</cp:lastModifiedBy>
  <cp:revision>255</cp:revision>
  <dcterms:created xsi:type="dcterms:W3CDTF">2018-07-12T01:56:47Z</dcterms:created>
  <dcterms:modified xsi:type="dcterms:W3CDTF">2021-03-03T02:39:34Z</dcterms:modified>
</cp:coreProperties>
</file>