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8" r:id="rId2"/>
    <p:sldId id="291" r:id="rId3"/>
    <p:sldId id="292" r:id="rId4"/>
    <p:sldId id="299" r:id="rId5"/>
    <p:sldId id="300" r:id="rId6"/>
    <p:sldId id="282" r:id="rId7"/>
    <p:sldId id="289" r:id="rId8"/>
    <p:sldId id="293" r:id="rId9"/>
    <p:sldId id="294" r:id="rId10"/>
    <p:sldId id="295" r:id="rId11"/>
    <p:sldId id="296" r:id="rId12"/>
    <p:sldId id="297" r:id="rId13"/>
    <p:sldId id="298" r:id="rId14"/>
    <p:sldId id="283" r:id="rId15"/>
    <p:sldId id="29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333" userDrawn="1">
          <p15:clr>
            <a:srgbClr val="A4A3A4"/>
          </p15:clr>
        </p15:guide>
        <p15:guide id="4" orient="horz" pos="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  <a:srgbClr val="90BBE3"/>
    <a:srgbClr val="686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 autoAdjust="0"/>
    <p:restoredTop sz="79713" autoAdjust="0"/>
  </p:normalViewPr>
  <p:slideViewPr>
    <p:cSldViewPr snapToGrid="0" showGuides="1">
      <p:cViewPr varScale="1">
        <p:scale>
          <a:sx n="58" d="100"/>
          <a:sy n="58" d="100"/>
        </p:scale>
        <p:origin x="1104" y="78"/>
      </p:cViewPr>
      <p:guideLst>
        <p:guide orient="horz" pos="300"/>
        <p:guide pos="325"/>
        <p:guide pos="7333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22649-D3E1-4C79-A5B4-47AB8A4644AF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92B43-BC91-4D58-8B0E-9730474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7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138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D88A86-826D-48E2-87E2-ACD7F06CBB3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553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D88A86-826D-48E2-87E2-ACD7F06CBB3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036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D88A86-826D-48E2-87E2-ACD7F06CBB3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709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D88A86-826D-48E2-87E2-ACD7F06CBB3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8387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60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952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326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801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474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1.AB</a:t>
            </a:r>
            <a:r>
              <a:rPr lang="en-US" altLang="zh-CN" baseline="0" dirty="0" smtClean="0"/>
              <a:t>  2.B    3.B   4.C   5.C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090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5F87D40-72F0-4384-B962-2DB024AE6596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6.C  7.C   8.</a:t>
            </a:r>
            <a:r>
              <a:rPr lang="zh-CN" altLang="en-US" dirty="0" smtClean="0"/>
              <a:t>正确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962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D88A86-826D-48E2-87E2-ACD7F06CBB3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587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D88A86-826D-48E2-87E2-ACD7F06CBB37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21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 userDrawn="1"/>
        </p:nvSpPr>
        <p:spPr>
          <a:xfrm rot="3249195">
            <a:off x="10070942" y="3140413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 userDrawn="1"/>
        </p:nvSpPr>
        <p:spPr>
          <a:xfrm rot="3249195">
            <a:off x="9048551" y="4065046"/>
            <a:ext cx="578925" cy="3556031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6479725" y="3800546"/>
            <a:ext cx="3877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b="1" dirty="0">
                <a:solidFill>
                  <a:srgbClr val="575757"/>
                </a:solidFill>
              </a:rPr>
              <a:t>《</a:t>
            </a:r>
            <a:r>
              <a:rPr lang="zh-CN" altLang="en-US" sz="3200" b="1" dirty="0">
                <a:solidFill>
                  <a:srgbClr val="575757"/>
                </a:solidFill>
              </a:rPr>
              <a:t>计算机网络系统</a:t>
            </a:r>
            <a:r>
              <a:rPr lang="en-US" altLang="zh-CN" sz="3200" b="1" dirty="0">
                <a:solidFill>
                  <a:srgbClr val="575757"/>
                </a:solidFill>
              </a:rPr>
              <a:t>》</a:t>
            </a:r>
            <a:endParaRPr lang="zh-CN" altLang="en-US" sz="3200" b="1" dirty="0">
              <a:solidFill>
                <a:srgbClr val="575757"/>
              </a:solidFill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6701246" y="4400168"/>
            <a:ext cx="3401213" cy="0"/>
          </a:xfrm>
          <a:prstGeom prst="line">
            <a:avLst/>
          </a:prstGeom>
          <a:ln w="25400"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 userDrawn="1"/>
        </p:nvSpPr>
        <p:spPr>
          <a:xfrm rot="3368301">
            <a:off x="6295868" y="-519379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 rot="3437467">
            <a:off x="5333871" y="-305445"/>
            <a:ext cx="589616" cy="4927506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0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  <p:bldP spid="12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 userDrawn="1"/>
        </p:nvSpPr>
        <p:spPr>
          <a:xfrm rot="5400000">
            <a:off x="9944567" y="-470491"/>
            <a:ext cx="589616" cy="3905250"/>
          </a:xfrm>
          <a:custGeom>
            <a:avLst/>
            <a:gdLst>
              <a:gd name="connsiteX0" fmla="*/ 0 w 589616"/>
              <a:gd name="connsiteY0" fmla="*/ 4329742 h 4624550"/>
              <a:gd name="connsiteX1" fmla="*/ 0 w 589616"/>
              <a:gd name="connsiteY1" fmla="*/ 0 h 4624550"/>
              <a:gd name="connsiteX2" fmla="*/ 589616 w 589616"/>
              <a:gd name="connsiteY2" fmla="*/ 0 h 4624550"/>
              <a:gd name="connsiteX3" fmla="*/ 589616 w 589616"/>
              <a:gd name="connsiteY3" fmla="*/ 4329742 h 4624550"/>
              <a:gd name="connsiteX4" fmla="*/ 294808 w 589616"/>
              <a:gd name="connsiteY4" fmla="*/ 4624550 h 4624550"/>
              <a:gd name="connsiteX5" fmla="*/ 0 w 589616"/>
              <a:gd name="connsiteY5" fmla="*/ 4329742 h 46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9616" h="4624550">
                <a:moveTo>
                  <a:pt x="0" y="4329742"/>
                </a:moveTo>
                <a:lnTo>
                  <a:pt x="0" y="0"/>
                </a:lnTo>
                <a:lnTo>
                  <a:pt x="589616" y="0"/>
                </a:lnTo>
                <a:lnTo>
                  <a:pt x="589616" y="4329742"/>
                </a:lnTo>
                <a:cubicBezTo>
                  <a:pt x="589616" y="4492560"/>
                  <a:pt x="457626" y="4624550"/>
                  <a:pt x="294808" y="4624550"/>
                </a:cubicBezTo>
                <a:cubicBezTo>
                  <a:pt x="131990" y="4624550"/>
                  <a:pt x="0" y="4492560"/>
                  <a:pt x="0" y="4329742"/>
                </a:cubicBezTo>
                <a:close/>
              </a:path>
            </a:pathLst>
          </a:cu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 userDrawn="1"/>
        </p:nvSpPr>
        <p:spPr>
          <a:xfrm rot="5400000">
            <a:off x="1482702" y="-398344"/>
            <a:ext cx="795552" cy="3760956"/>
          </a:xfrm>
          <a:custGeom>
            <a:avLst/>
            <a:gdLst>
              <a:gd name="connsiteX0" fmla="*/ 0 w 795552"/>
              <a:gd name="connsiteY0" fmla="*/ 3760956 h 3760956"/>
              <a:gd name="connsiteX1" fmla="*/ 0 w 795552"/>
              <a:gd name="connsiteY1" fmla="*/ 397776 h 3760956"/>
              <a:gd name="connsiteX2" fmla="*/ 397776 w 795552"/>
              <a:gd name="connsiteY2" fmla="*/ 0 h 3760956"/>
              <a:gd name="connsiteX3" fmla="*/ 795552 w 795552"/>
              <a:gd name="connsiteY3" fmla="*/ 397776 h 3760956"/>
              <a:gd name="connsiteX4" fmla="*/ 795552 w 795552"/>
              <a:gd name="connsiteY4" fmla="*/ 3760956 h 376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552" h="3760956">
                <a:moveTo>
                  <a:pt x="0" y="3760956"/>
                </a:moveTo>
                <a:lnTo>
                  <a:pt x="0" y="397776"/>
                </a:lnTo>
                <a:cubicBezTo>
                  <a:pt x="0" y="178090"/>
                  <a:pt x="178090" y="0"/>
                  <a:pt x="397776" y="0"/>
                </a:cubicBezTo>
                <a:cubicBezTo>
                  <a:pt x="617462" y="0"/>
                  <a:pt x="795552" y="178090"/>
                  <a:pt x="795552" y="397776"/>
                </a:cubicBezTo>
                <a:lnTo>
                  <a:pt x="795552" y="3760956"/>
                </a:lnTo>
                <a:close/>
              </a:path>
            </a:pathLst>
          </a:cu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832287" y="102046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575757"/>
                </a:solidFill>
              </a:rPr>
              <a:t>目录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361818" y="1097414"/>
            <a:ext cx="20281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575757"/>
                </a:solidFill>
              </a:rPr>
              <a:t>CONTENT</a:t>
            </a:r>
            <a:endParaRPr lang="zh-CN" altLang="en-US" sz="4400" b="1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9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6" grpId="0"/>
      <p:bldP spid="1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 rot="3451016">
            <a:off x="9900969" y="-608721"/>
            <a:ext cx="770864" cy="527697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 userDrawn="1"/>
        </p:nvSpPr>
        <p:spPr>
          <a:xfrm rot="3451016">
            <a:off x="10541378" y="-820257"/>
            <a:ext cx="578925" cy="3556031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01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>
            <a:extLst>
              <a:ext uri="{FF2B5EF4-FFF2-40B4-BE49-F238E27FC236}">
                <a16:creationId xmlns:a16="http://schemas.microsoft.com/office/drawing/2014/main" id="{C414AD3A-5E27-440D-AFF8-C2267F937EB7}"/>
              </a:ext>
            </a:extLst>
          </p:cNvPr>
          <p:cNvSpPr/>
          <p:nvPr userDrawn="1"/>
        </p:nvSpPr>
        <p:spPr>
          <a:xfrm>
            <a:off x="0" y="267494"/>
            <a:ext cx="539552" cy="205898"/>
          </a:xfrm>
          <a:custGeom>
            <a:avLst/>
            <a:gdLst>
              <a:gd name="connsiteX0" fmla="*/ 0 w 539552"/>
              <a:gd name="connsiteY0" fmla="*/ 0 h 205898"/>
              <a:gd name="connsiteX1" fmla="*/ 436603 w 539552"/>
              <a:gd name="connsiteY1" fmla="*/ 0 h 205898"/>
              <a:gd name="connsiteX2" fmla="*/ 539552 w 539552"/>
              <a:gd name="connsiteY2" fmla="*/ 102949 h 205898"/>
              <a:gd name="connsiteX3" fmla="*/ 436603 w 539552"/>
              <a:gd name="connsiteY3" fmla="*/ 205898 h 205898"/>
              <a:gd name="connsiteX4" fmla="*/ 0 w 539552"/>
              <a:gd name="connsiteY4" fmla="*/ 205898 h 20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552" h="205898">
                <a:moveTo>
                  <a:pt x="0" y="0"/>
                </a:moveTo>
                <a:lnTo>
                  <a:pt x="436603" y="0"/>
                </a:lnTo>
                <a:cubicBezTo>
                  <a:pt x="493460" y="0"/>
                  <a:pt x="539552" y="46092"/>
                  <a:pt x="539552" y="102949"/>
                </a:cubicBezTo>
                <a:cubicBezTo>
                  <a:pt x="539552" y="159806"/>
                  <a:pt x="493460" y="205898"/>
                  <a:pt x="436603" y="205898"/>
                </a:cubicBezTo>
                <a:lnTo>
                  <a:pt x="0" y="205898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616" y="66900"/>
            <a:ext cx="1784754" cy="40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 rot="3249195">
            <a:off x="10070942" y="3140413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 userDrawn="1"/>
        </p:nvSpPr>
        <p:spPr>
          <a:xfrm rot="3249195">
            <a:off x="9048551" y="4065046"/>
            <a:ext cx="578925" cy="3556031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234094" y="4400168"/>
            <a:ext cx="4959859" cy="0"/>
          </a:xfrm>
          <a:prstGeom prst="line">
            <a:avLst/>
          </a:prstGeom>
          <a:ln w="25400"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 userDrawn="1"/>
        </p:nvSpPr>
        <p:spPr>
          <a:xfrm rot="3368301">
            <a:off x="6295868" y="-519379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 userDrawn="1"/>
        </p:nvSpPr>
        <p:spPr>
          <a:xfrm rot="3437467">
            <a:off x="5333871" y="-305445"/>
            <a:ext cx="589616" cy="4927506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772103" y="3630727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575757"/>
                </a:solidFill>
              </a:rPr>
              <a:t>感谢大家</a:t>
            </a:r>
            <a:r>
              <a:rPr lang="zh-CN" altLang="en-US" sz="4400" b="1">
                <a:solidFill>
                  <a:srgbClr val="575757"/>
                </a:solidFill>
              </a:rPr>
              <a:t>的观看！</a:t>
            </a:r>
            <a:endParaRPr lang="zh-CN" altLang="en-US" sz="4400" b="1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7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4">
            <a:extLst>
              <a:ext uri="{FF2B5EF4-FFF2-40B4-BE49-F238E27FC236}">
                <a16:creationId xmlns:a16="http://schemas.microsoft.com/office/drawing/2014/main" id="{3A8B1BB4-8211-AC41-820C-C30993BCCFE4}"/>
              </a:ext>
            </a:extLst>
          </p:cNvPr>
          <p:cNvSpPr/>
          <p:nvPr userDrawn="1"/>
        </p:nvSpPr>
        <p:spPr>
          <a:xfrm>
            <a:off x="0" y="267494"/>
            <a:ext cx="539552" cy="205898"/>
          </a:xfrm>
          <a:custGeom>
            <a:avLst/>
            <a:gdLst>
              <a:gd name="connsiteX0" fmla="*/ 0 w 539552"/>
              <a:gd name="connsiteY0" fmla="*/ 0 h 205898"/>
              <a:gd name="connsiteX1" fmla="*/ 436603 w 539552"/>
              <a:gd name="connsiteY1" fmla="*/ 0 h 205898"/>
              <a:gd name="connsiteX2" fmla="*/ 539552 w 539552"/>
              <a:gd name="connsiteY2" fmla="*/ 102949 h 205898"/>
              <a:gd name="connsiteX3" fmla="*/ 436603 w 539552"/>
              <a:gd name="connsiteY3" fmla="*/ 205898 h 205898"/>
              <a:gd name="connsiteX4" fmla="*/ 0 w 539552"/>
              <a:gd name="connsiteY4" fmla="*/ 205898 h 20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552" h="205898">
                <a:moveTo>
                  <a:pt x="0" y="0"/>
                </a:moveTo>
                <a:lnTo>
                  <a:pt x="436603" y="0"/>
                </a:lnTo>
                <a:cubicBezTo>
                  <a:pt x="493460" y="0"/>
                  <a:pt x="539552" y="46092"/>
                  <a:pt x="539552" y="102949"/>
                </a:cubicBezTo>
                <a:cubicBezTo>
                  <a:pt x="539552" y="159806"/>
                  <a:pt x="493460" y="205898"/>
                  <a:pt x="436603" y="205898"/>
                </a:cubicBezTo>
                <a:lnTo>
                  <a:pt x="0" y="205898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0D140C06-68F6-AC4B-BC77-AB2D85D9297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616" y="66900"/>
            <a:ext cx="1784754" cy="40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2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673441" y="390213"/>
            <a:ext cx="40723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207079" y="890767"/>
            <a:ext cx="117964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、计算机网络两大功能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、怎样描述</a:t>
            </a:r>
            <a:r>
              <a:rPr lang="en-US" altLang="zh-CN" sz="2400" dirty="0" smtClean="0">
                <a:latin typeface="+mn-ea"/>
              </a:rPr>
              <a:t>Internet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）具体构成：计算互连设备、通信链路、分组交换设备</a:t>
            </a:r>
            <a:endParaRPr lang="en-US" altLang="zh-CN" sz="2400" dirty="0" smtClean="0">
              <a:latin typeface="+mn-ea"/>
            </a:endParaRPr>
          </a:p>
          <a:p>
            <a:pPr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）提供服务：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提供网络应用基础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架构、无连接服务和面向连接服务</a:t>
            </a:r>
            <a:r>
              <a:rPr lang="en-US" altLang="zh-CN" sz="2400" dirty="0" smtClean="0">
                <a:latin typeface="+mn-ea"/>
                <a:cs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套接字</a:t>
            </a:r>
            <a:r>
              <a:rPr lang="en-US" altLang="zh-CN" sz="2400" dirty="0" smtClean="0">
                <a:latin typeface="+mn-ea"/>
                <a:cs typeface="微软雅黑" panose="020B0503020204020204" pitchFamily="34" charset="-122"/>
              </a:rPr>
              <a:t>)</a:t>
            </a:r>
            <a:endParaRPr lang="zh-CN" altLang="en-US" sz="2400" dirty="0">
              <a:latin typeface="+mn-ea"/>
              <a:cs typeface="微软雅黑" panose="020B0503020204020204" pitchFamily="34" charset="-122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、协议的基本要素：语法、语义、同步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Internet</a:t>
            </a:r>
            <a:r>
              <a:rPr lang="zh-CN" altLang="en-US" sz="2400" dirty="0" smtClean="0">
                <a:latin typeface="+mn-ea"/>
              </a:rPr>
              <a:t>标准的几个阶段：因特网草案、建议标准、草案标准、因特网标准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 smtClean="0">
                <a:latin typeface="+mn-ea"/>
              </a:rPr>
              <a:t>5</a:t>
            </a:r>
            <a:r>
              <a:rPr lang="zh-CN" altLang="en-US" sz="2400" dirty="0" smtClean="0">
                <a:latin typeface="+mn-ea"/>
              </a:rPr>
              <a:t>、因特网组成部分（网络边缘、接入网、网络核心）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>
                <a:latin typeface="+mn-ea"/>
              </a:rPr>
              <a:t>6</a:t>
            </a:r>
            <a:r>
              <a:rPr lang="zh-CN" altLang="en-US" sz="2400" dirty="0" smtClean="0">
                <a:latin typeface="+mn-ea"/>
              </a:rPr>
              <a:t>、端系统（主机）之间通信模型：</a:t>
            </a:r>
            <a:r>
              <a:rPr lang="en-US" altLang="zh-CN" sz="2400" dirty="0" smtClean="0">
                <a:latin typeface="+mn-ea"/>
              </a:rPr>
              <a:t>C/S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P2P</a:t>
            </a: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>
                <a:latin typeface="+mn-ea"/>
              </a:rPr>
              <a:t>7</a:t>
            </a:r>
            <a:r>
              <a:rPr lang="zh-CN" altLang="en-US" sz="2400" dirty="0" smtClean="0">
                <a:latin typeface="+mn-ea"/>
              </a:rPr>
              <a:t>、接入网络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）家庭接入</a:t>
            </a:r>
            <a:r>
              <a:rPr lang="en-US" altLang="zh-CN" sz="2400" dirty="0" smtClean="0">
                <a:latin typeface="+mn-ea"/>
              </a:rPr>
              <a:t>:</a:t>
            </a:r>
          </a:p>
          <a:p>
            <a:pPr lvl="0">
              <a:spcBef>
                <a:spcPct val="0"/>
              </a:spcBef>
              <a:buSzPct val="100000"/>
            </a:pP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ADSL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1/8Mbps</a:t>
            </a:r>
            <a:r>
              <a:rPr lang="zh-CN" altLang="en-US" sz="2400" dirty="0" smtClean="0">
                <a:latin typeface="+mn-ea"/>
              </a:rPr>
              <a:t>）、电缆（</a:t>
            </a:r>
            <a:r>
              <a:rPr lang="en-US" altLang="zh-CN" sz="2400" dirty="0" smtClean="0">
                <a:latin typeface="+mn-ea"/>
              </a:rPr>
              <a:t>30/42Mbps,500-5000</a:t>
            </a:r>
            <a:r>
              <a:rPr lang="zh-CN" altLang="en-US" sz="2400" dirty="0" smtClean="0">
                <a:latin typeface="+mn-ea"/>
              </a:rPr>
              <a:t>个用户）、光纤到户（</a:t>
            </a:r>
            <a:r>
              <a:rPr lang="en-US" altLang="zh-CN" sz="2400" dirty="0" smtClean="0">
                <a:latin typeface="+mn-ea"/>
              </a:rPr>
              <a:t>20Mbps-1Gbps</a:t>
            </a:r>
            <a:r>
              <a:rPr lang="zh-CN" altLang="en-US" sz="2400" dirty="0" smtClean="0">
                <a:latin typeface="+mn-ea"/>
              </a:rPr>
              <a:t>）</a:t>
            </a:r>
            <a:endParaRPr lang="en-US" altLang="zh-CN" sz="2400" dirty="0" smtClean="0">
              <a:latin typeface="+mn-ea"/>
            </a:endParaRPr>
          </a:p>
          <a:p>
            <a:pPr lvl="0"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）企业</a:t>
            </a:r>
            <a:r>
              <a:rPr lang="zh-CN" altLang="en-US" sz="2400" dirty="0">
                <a:latin typeface="+mn-ea"/>
              </a:rPr>
              <a:t>局域网</a:t>
            </a:r>
            <a:r>
              <a:rPr lang="zh-CN" altLang="en-US" sz="2400" dirty="0" smtClean="0">
                <a:latin typeface="+mn-ea"/>
              </a:rPr>
              <a:t>接入：以太网</a:t>
            </a:r>
            <a:r>
              <a:rPr lang="en-US" altLang="zh-CN" sz="2400" dirty="0" smtClean="0">
                <a:latin typeface="+mn-ea"/>
              </a:rPr>
              <a:t>(10M/100M/1G/10G)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WIFI(54/11/600Mbps)</a:t>
            </a:r>
          </a:p>
          <a:p>
            <a:pPr lvl="0">
              <a:spcBef>
                <a:spcPct val="0"/>
              </a:spcBef>
              <a:buSzPct val="100000"/>
            </a:pP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）广域无线接入：</a:t>
            </a:r>
            <a:r>
              <a:rPr lang="en-US" altLang="zh-CN" sz="2400" dirty="0" smtClean="0">
                <a:latin typeface="+mn-ea"/>
              </a:rPr>
              <a:t>3G(</a:t>
            </a:r>
            <a:r>
              <a:rPr lang="zh-CN" altLang="en-US" sz="2400" dirty="0">
                <a:latin typeface="+mn-ea"/>
              </a:rPr>
              <a:t>上行</a:t>
            </a:r>
            <a:r>
              <a:rPr lang="en-US" altLang="zh-CN" sz="2400" dirty="0" smtClean="0">
                <a:latin typeface="+mn-ea"/>
              </a:rPr>
              <a:t>384kbps/</a:t>
            </a:r>
            <a:r>
              <a:rPr lang="zh-CN" altLang="en-US" sz="2400" dirty="0" smtClean="0">
                <a:latin typeface="+mn-ea"/>
              </a:rPr>
              <a:t>下行</a:t>
            </a:r>
            <a:r>
              <a:rPr lang="en-US" altLang="zh-CN" sz="2400" dirty="0" smtClean="0">
                <a:latin typeface="+mn-ea"/>
              </a:rPr>
              <a:t>3.6Mbps)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4G(100/150Mbps)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5G(150M/1Gbps)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4672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320925" y="493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679" y="555120"/>
            <a:ext cx="111260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R11</a:t>
            </a:r>
            <a:r>
              <a:rPr lang="zh-CN" altLang="en-US" sz="2400" dirty="0" smtClean="0"/>
              <a:t>、假定</a:t>
            </a:r>
            <a:r>
              <a:rPr lang="zh-CN" altLang="en-US" sz="2400" dirty="0"/>
              <a:t>在发送主机和接收主机间只有一台分组交换机。发送主机和交换机间以及交换机和接收主机间 的传输速率分别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R1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R2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假设该交换机使用存储转发分组交换方式，发送一个长度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分组 的端到端总时延是什么？（忽略排队时延、传播时延和处理时延。）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3" name="矩形 2"/>
          <p:cNvSpPr/>
          <p:nvPr/>
        </p:nvSpPr>
        <p:spPr>
          <a:xfrm>
            <a:off x="428678" y="3191054"/>
            <a:ext cx="111260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R18</a:t>
            </a:r>
            <a:r>
              <a:rPr lang="zh-CN" altLang="en-US" sz="2400" dirty="0" smtClean="0"/>
              <a:t>、—</a:t>
            </a:r>
            <a:r>
              <a:rPr lang="zh-CN" altLang="en-US" sz="2400" dirty="0"/>
              <a:t>个长度为1000字节的分组经距离为2500km的链路传播，传播速率为2.5xl0</a:t>
            </a:r>
            <a:r>
              <a:rPr lang="zh-CN" altLang="en-US" sz="2400" baseline="30000" dirty="0"/>
              <a:t>8</a:t>
            </a:r>
            <a:r>
              <a:rPr lang="zh-CN" altLang="en-US" sz="2400" dirty="0"/>
              <a:t>m/s并且传输速率 为2Mbps,它需要用多长时间？更为一般地，一个长度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L</a:t>
            </a:r>
          </a:p>
          <a:p>
            <a:r>
              <a:rPr lang="zh-CN" altLang="en-US" sz="2400" dirty="0" smtClean="0"/>
              <a:t>的</a:t>
            </a:r>
            <a:r>
              <a:rPr lang="zh-CN" altLang="en-US" sz="2400" dirty="0"/>
              <a:t>分组经距离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链路传播，传播速率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并且</a:t>
            </a:r>
            <a:r>
              <a:rPr lang="zh-CN" altLang="en-US" sz="2400" dirty="0"/>
              <a:t>传输速率为Rbps,它需要用多长时间</a:t>
            </a:r>
            <a:r>
              <a:rPr lang="zh-CN" altLang="en-US" sz="2400" dirty="0" smtClean="0"/>
              <a:t>？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610566" y="2414943"/>
            <a:ext cx="1665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L/R1+L/R2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48439" y="4982827"/>
            <a:ext cx="5780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(1000 X 8)/(2X10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6</a:t>
            </a:r>
            <a:r>
              <a:rPr lang="en-US" altLang="zh-CN" sz="2400" dirty="0" smtClean="0">
                <a:solidFill>
                  <a:srgbClr val="FF0000"/>
                </a:solidFill>
              </a:rPr>
              <a:t>)+2500x1000/(2.5x10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8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78226" y="5666605"/>
            <a:ext cx="1253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L/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R+d</a:t>
            </a:r>
            <a:r>
              <a:rPr lang="en-US" altLang="zh-CN" sz="2400" dirty="0" smtClean="0">
                <a:solidFill>
                  <a:srgbClr val="FF0000"/>
                </a:solidFill>
              </a:rPr>
              <a:t>/s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57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320925" y="493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679" y="555120"/>
            <a:ext cx="111260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R19.</a:t>
            </a:r>
            <a:r>
              <a:rPr lang="zh-CN" altLang="en-US" sz="2400" dirty="0"/>
              <a:t>假定主机</a:t>
            </a:r>
            <a:r>
              <a:rPr lang="en-US" altLang="zh-CN" sz="2400" dirty="0"/>
              <a:t>A</a:t>
            </a:r>
            <a:r>
              <a:rPr lang="zh-CN" altLang="en-US" sz="2400" dirty="0"/>
              <a:t>要向主机</a:t>
            </a:r>
            <a:r>
              <a:rPr lang="en-US" altLang="zh-CN" sz="2400" dirty="0"/>
              <a:t>B</a:t>
            </a:r>
            <a:r>
              <a:rPr lang="zh-CN" altLang="en-US" sz="2400" dirty="0"/>
              <a:t>发送一个大文件。从主机</a:t>
            </a:r>
            <a:r>
              <a:rPr lang="en-US" altLang="zh-CN" sz="2400" dirty="0"/>
              <a:t>A</a:t>
            </a:r>
            <a:r>
              <a:rPr lang="zh-CN" altLang="en-US" sz="2400" dirty="0"/>
              <a:t>到主机</a:t>
            </a:r>
            <a:r>
              <a:rPr lang="en-US" altLang="zh-CN" sz="2400" dirty="0"/>
              <a:t>B</a:t>
            </a:r>
            <a:r>
              <a:rPr lang="zh-CN" altLang="en-US" sz="2400" dirty="0"/>
              <a:t>的路径上有</a:t>
            </a:r>
            <a:r>
              <a:rPr lang="en-US" altLang="zh-CN" sz="2400" dirty="0"/>
              <a:t>3</a:t>
            </a:r>
            <a:r>
              <a:rPr lang="zh-CN" altLang="en-US" sz="2400" dirty="0"/>
              <a:t>段链路，其速率分别为 </a:t>
            </a:r>
            <a:r>
              <a:rPr lang="en-US" altLang="zh-CN" sz="2400" dirty="0"/>
              <a:t>R1 = 500kbps, R2 = 2Mbps, R3 = 1 Mbps.</a:t>
            </a:r>
          </a:p>
          <a:p>
            <a:r>
              <a:rPr lang="en-US" altLang="zh-CN" sz="2400" dirty="0"/>
              <a:t>a.</a:t>
            </a:r>
            <a:r>
              <a:rPr lang="zh-CN" altLang="en-US" sz="2400" dirty="0"/>
              <a:t>假定该网络中没有其他流量，该文件传送的吞吐量是多少？</a:t>
            </a:r>
          </a:p>
          <a:p>
            <a:r>
              <a:rPr lang="en-US" altLang="zh-CN" sz="2400" dirty="0"/>
              <a:t>b.</a:t>
            </a:r>
            <a:r>
              <a:rPr lang="zh-CN" altLang="en-US" sz="2400" dirty="0"/>
              <a:t>假定该文件为</a:t>
            </a:r>
            <a:r>
              <a:rPr lang="en-US" altLang="zh-CN" sz="2400" dirty="0"/>
              <a:t>4MB</a:t>
            </a:r>
            <a:r>
              <a:rPr lang="zh-CN" altLang="en-US" sz="2400" dirty="0"/>
              <a:t>。用吞吐量除以文件长度，将该文件传输到主机</a:t>
            </a:r>
            <a:r>
              <a:rPr lang="en-US" altLang="zh-CN" sz="2400" dirty="0"/>
              <a:t>B</a:t>
            </a:r>
            <a:r>
              <a:rPr lang="zh-CN" altLang="en-US" sz="2400" dirty="0"/>
              <a:t>大致需要多长时间</a:t>
            </a:r>
            <a:r>
              <a:rPr lang="zh-CN" altLang="en-US" sz="2400" dirty="0" smtClean="0"/>
              <a:t>？</a:t>
            </a:r>
            <a:endParaRPr lang="zh-CN" alt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3" name="矩形 2"/>
          <p:cNvSpPr/>
          <p:nvPr/>
        </p:nvSpPr>
        <p:spPr>
          <a:xfrm>
            <a:off x="428678" y="3191054"/>
            <a:ext cx="111260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P7.</a:t>
            </a:r>
            <a:r>
              <a:rPr lang="zh-CN" altLang="en-US" sz="2400" dirty="0"/>
              <a:t>在这个习题中，我们考虑从主机</a:t>
            </a:r>
            <a:r>
              <a:rPr lang="en-US" altLang="zh-CN" sz="2400" dirty="0"/>
              <a:t>A</a:t>
            </a:r>
            <a:r>
              <a:rPr lang="zh-CN" altLang="en-US" sz="2400" dirty="0"/>
              <a:t>向主机</a:t>
            </a:r>
            <a:r>
              <a:rPr lang="en-US" altLang="zh-CN" sz="2400" dirty="0"/>
              <a:t>B</a:t>
            </a:r>
            <a:r>
              <a:rPr lang="zh-CN" altLang="en-US" sz="2400" dirty="0"/>
              <a:t>通过分组交换网发送语音（</a:t>
            </a:r>
            <a:r>
              <a:rPr lang="en-US" altLang="zh-CN" sz="2400" dirty="0"/>
              <a:t>VoIP</a:t>
            </a:r>
            <a:r>
              <a:rPr lang="zh-CN" altLang="en-US" sz="2400" dirty="0"/>
              <a:t>）。主机</a:t>
            </a:r>
            <a:r>
              <a:rPr lang="en-US" altLang="zh-CN" sz="2400" dirty="0"/>
              <a:t>A</a:t>
            </a:r>
            <a:r>
              <a:rPr lang="zh-CN" altLang="en-US" sz="2400" dirty="0"/>
              <a:t>将模拟语音 转换为传输中的</a:t>
            </a:r>
            <a:r>
              <a:rPr lang="en-US" altLang="zh-CN" sz="2400" dirty="0"/>
              <a:t>64kbps</a:t>
            </a:r>
            <a:r>
              <a:rPr lang="zh-CN" altLang="en-US" sz="2400" dirty="0"/>
              <a:t>数字比特流。然后主机</a:t>
            </a:r>
            <a:r>
              <a:rPr lang="en-US" altLang="zh-CN" sz="2400" dirty="0"/>
              <a:t>A</a:t>
            </a:r>
            <a:r>
              <a:rPr lang="zh-CN" altLang="en-US" sz="2400" dirty="0"/>
              <a:t>将这些比特分为</a:t>
            </a:r>
            <a:r>
              <a:rPr lang="en-US" altLang="zh-CN" sz="2400" dirty="0"/>
              <a:t>56</a:t>
            </a:r>
            <a:r>
              <a:rPr lang="zh-CN" altLang="en-US" sz="2400" dirty="0"/>
              <a:t>字节的分组。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之间有一条 链路：它的传输速率是</a:t>
            </a:r>
            <a:r>
              <a:rPr lang="en-US" altLang="zh-CN" sz="2400" dirty="0"/>
              <a:t>2Mbps,</a:t>
            </a:r>
            <a:r>
              <a:rPr lang="zh-CN" altLang="en-US" sz="2400" dirty="0"/>
              <a:t>传播时延是</a:t>
            </a:r>
            <a:r>
              <a:rPr lang="en-US" altLang="zh-CN" sz="2400" dirty="0"/>
              <a:t>10ms</a:t>
            </a:r>
            <a:r>
              <a:rPr lang="zh-CN" altLang="en-US" sz="2400" dirty="0"/>
              <a:t>。一旦</a:t>
            </a:r>
            <a:r>
              <a:rPr lang="en-US" altLang="zh-CN" sz="2400" dirty="0"/>
              <a:t>A</a:t>
            </a:r>
            <a:r>
              <a:rPr lang="zh-CN" altLang="en-US" sz="2400" dirty="0"/>
              <a:t>收集了一个分组，就将它向主机</a:t>
            </a:r>
            <a:r>
              <a:rPr lang="en-US" altLang="zh-CN" sz="2400" dirty="0"/>
              <a:t>B</a:t>
            </a:r>
            <a:r>
              <a:rPr lang="zh-CN" altLang="en-US" sz="2400" dirty="0"/>
              <a:t>发送。 一旦主机</a:t>
            </a:r>
            <a:r>
              <a:rPr lang="en-US" altLang="zh-CN" sz="2400" dirty="0"/>
              <a:t>B</a:t>
            </a:r>
            <a:r>
              <a:rPr lang="zh-CN" altLang="en-US" sz="2400" dirty="0"/>
              <a:t>接收到一个完整的分组，它将该分组的比特转换成模拟信号。从比特产生（从位于主机 </a:t>
            </a:r>
            <a:r>
              <a:rPr lang="en-US" altLang="zh-CN" sz="2400" dirty="0"/>
              <a:t>A</a:t>
            </a:r>
            <a:r>
              <a:rPr lang="zh-CN" altLang="en-US" sz="2400" dirty="0"/>
              <a:t>的初始模拟信号起）的时刻起，到该比特被解码（在主机</a:t>
            </a:r>
            <a:r>
              <a:rPr lang="en-US" altLang="zh-CN" sz="2400" dirty="0"/>
              <a:t>B</a:t>
            </a:r>
            <a:r>
              <a:rPr lang="zh-CN" altLang="en-US" sz="2400" dirty="0"/>
              <a:t>上作为模拟信号的一部分），花了多少 时间？</a:t>
            </a:r>
          </a:p>
        </p:txBody>
      </p:sp>
      <p:sp>
        <p:nvSpPr>
          <p:cNvPr id="6" name="矩形 5"/>
          <p:cNvSpPr/>
          <p:nvPr/>
        </p:nvSpPr>
        <p:spPr>
          <a:xfrm>
            <a:off x="2320925" y="2370853"/>
            <a:ext cx="3355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4 </a:t>
            </a:r>
            <a:r>
              <a:rPr lang="en-US" altLang="zh-CN" sz="2400" dirty="0" smtClean="0">
                <a:solidFill>
                  <a:srgbClr val="FF0000"/>
                </a:solidFill>
              </a:rPr>
              <a:t>X 8 X 10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6</a:t>
            </a:r>
            <a:r>
              <a:rPr lang="en-US" altLang="zh-CN" sz="2400" dirty="0" smtClean="0">
                <a:solidFill>
                  <a:srgbClr val="FF0000"/>
                </a:solidFill>
              </a:rPr>
              <a:t>)/(500x10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3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4685" y="5637877"/>
            <a:ext cx="5872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(56 X 8)/(64 X 10</a:t>
            </a:r>
            <a:r>
              <a:rPr lang="en-US" altLang="zh-CN" sz="2400" baseline="30000" dirty="0">
                <a:solidFill>
                  <a:srgbClr val="FF0000"/>
                </a:solidFill>
              </a:rPr>
              <a:t>3</a:t>
            </a:r>
            <a:r>
              <a:rPr lang="en-US" altLang="zh-CN" sz="2400" dirty="0" smtClean="0">
                <a:solidFill>
                  <a:srgbClr val="FF0000"/>
                </a:solidFill>
              </a:rPr>
              <a:t>)+(56X8)/(2x10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6</a:t>
            </a:r>
            <a:r>
              <a:rPr lang="en-US" altLang="zh-CN" sz="2400" dirty="0" smtClean="0">
                <a:solidFill>
                  <a:srgbClr val="FF0000"/>
                </a:solidFill>
              </a:rPr>
              <a:t>)+</a:t>
            </a:r>
            <a:r>
              <a:rPr lang="en-US" altLang="zh-CN" sz="2400" dirty="0" smtClean="0">
                <a:solidFill>
                  <a:srgbClr val="FF0000"/>
                </a:solidFill>
              </a:rPr>
              <a:t>0.01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852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320925" y="493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679" y="555120"/>
            <a:ext cx="117633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P25.</a:t>
            </a:r>
            <a:r>
              <a:rPr lang="zh-CN" altLang="en-US" sz="2400" dirty="0"/>
              <a:t>假定两台主机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相隔</a:t>
            </a:r>
            <a:r>
              <a:rPr lang="en-US" altLang="zh-CN" sz="2400" dirty="0"/>
              <a:t>20000km,</a:t>
            </a:r>
            <a:r>
              <a:rPr lang="zh-CN" altLang="en-US" sz="2400" dirty="0"/>
              <a:t>由一条直接</a:t>
            </a:r>
            <a:r>
              <a:rPr lang="zh-CN" altLang="en-US" sz="2400" dirty="0" smtClean="0"/>
              <a:t>的</a:t>
            </a:r>
            <a:r>
              <a:rPr lang="en-US" altLang="zh-CN" sz="2400" dirty="0"/>
              <a:t>R</a:t>
            </a:r>
            <a:r>
              <a:rPr lang="en-US" altLang="zh-CN" sz="2400" dirty="0" smtClean="0"/>
              <a:t>= </a:t>
            </a:r>
            <a:r>
              <a:rPr lang="en-US" altLang="zh-CN" sz="2400" dirty="0"/>
              <a:t>2Mbps</a:t>
            </a:r>
            <a:r>
              <a:rPr lang="zh-CN" altLang="en-US" sz="2400" dirty="0"/>
              <a:t>的链路相连。假定跨越该链路的</a:t>
            </a:r>
            <a:r>
              <a:rPr lang="zh-CN" altLang="en-US" sz="2400" dirty="0" smtClean="0"/>
              <a:t>传播速率</a:t>
            </a:r>
            <a:r>
              <a:rPr lang="zh-CN" altLang="en-US" sz="2400" dirty="0"/>
              <a:t>是 </a:t>
            </a:r>
            <a:r>
              <a:rPr lang="en-US" altLang="zh-CN" sz="2400" dirty="0"/>
              <a:t>2.5 x l0</a:t>
            </a:r>
            <a:r>
              <a:rPr lang="en-US" altLang="zh-CN" sz="2400" baseline="30000" dirty="0"/>
              <a:t>8</a:t>
            </a:r>
            <a:r>
              <a:rPr lang="en-US" altLang="zh-CN" sz="2400" dirty="0"/>
              <a:t>m/s.</a:t>
            </a:r>
          </a:p>
          <a:p>
            <a:r>
              <a:rPr lang="en-US" altLang="zh-CN" sz="2400" dirty="0"/>
              <a:t>a.</a:t>
            </a:r>
            <a:r>
              <a:rPr lang="zh-CN" altLang="en-US" sz="2400" dirty="0"/>
              <a:t>计算带宽</a:t>
            </a:r>
            <a:r>
              <a:rPr lang="en-US" altLang="zh-CN" sz="2400" dirty="0"/>
              <a:t>-</a:t>
            </a:r>
            <a:r>
              <a:rPr lang="zh-CN" altLang="en-US" sz="2400" dirty="0"/>
              <a:t>时延积</a:t>
            </a:r>
            <a:r>
              <a:rPr lang="en-US" altLang="zh-CN" sz="2400" dirty="0"/>
              <a:t>R.t</a:t>
            </a:r>
            <a:r>
              <a:rPr lang="en-US" altLang="zh-CN" sz="2400" baseline="-25000" dirty="0"/>
              <a:t>prop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b</a:t>
            </a:r>
            <a:r>
              <a:rPr lang="zh-CN" altLang="en-US" sz="2400" dirty="0"/>
              <a:t>考虑从主机</a:t>
            </a:r>
            <a:r>
              <a:rPr lang="en-US" altLang="zh-CN" sz="2400" dirty="0"/>
              <a:t>A</a:t>
            </a:r>
            <a:r>
              <a:rPr lang="zh-CN" altLang="en-US" sz="2400" dirty="0"/>
              <a:t>到主机</a:t>
            </a:r>
            <a:r>
              <a:rPr lang="en-US" altLang="zh-CN" sz="2400" dirty="0"/>
              <a:t>B</a:t>
            </a:r>
            <a:r>
              <a:rPr lang="zh-CN" altLang="en-US" sz="2400" dirty="0"/>
              <a:t>发送一个</a:t>
            </a:r>
            <a:r>
              <a:rPr lang="en-US" altLang="zh-CN" sz="2400" dirty="0"/>
              <a:t>800 000</a:t>
            </a:r>
            <a:r>
              <a:rPr lang="zh-CN" altLang="en-US" sz="2400" dirty="0"/>
              <a:t>比特的</a:t>
            </a:r>
            <a:r>
              <a:rPr lang="zh-CN" altLang="en-US" sz="2400" dirty="0" smtClean="0"/>
              <a:t>文件</a:t>
            </a:r>
            <a:r>
              <a:rPr lang="zh-CN" altLang="en-US" sz="2400" dirty="0"/>
              <a:t>。</a:t>
            </a:r>
            <a:r>
              <a:rPr lang="zh-CN" altLang="en-US" sz="2400" dirty="0" smtClean="0"/>
              <a:t>假定</a:t>
            </a:r>
            <a:r>
              <a:rPr lang="zh-CN" altLang="en-US" sz="2400" dirty="0"/>
              <a:t>该文件作为一个大的报文连续发送。在任何给定的时间，在链路上具有的比特数量最大值是多少</a:t>
            </a:r>
            <a:r>
              <a:rPr lang="en-US" altLang="zh-CN" sz="2400" dirty="0"/>
              <a:t>?</a:t>
            </a:r>
          </a:p>
          <a:p>
            <a:r>
              <a:rPr lang="en-US" altLang="zh-CN" sz="2400" dirty="0"/>
              <a:t>c.</a:t>
            </a:r>
            <a:r>
              <a:rPr lang="zh-CN" altLang="en-US" sz="2400" dirty="0"/>
              <a:t>给出带宽</a:t>
            </a:r>
            <a:r>
              <a:rPr lang="en-US" altLang="zh-CN" sz="2400" dirty="0"/>
              <a:t>-</a:t>
            </a:r>
            <a:r>
              <a:rPr lang="zh-CN" altLang="en-US" sz="2400" dirty="0"/>
              <a:t>时延积的一种解释。</a:t>
            </a:r>
          </a:p>
          <a:p>
            <a:r>
              <a:rPr lang="en-US" altLang="zh-CN" sz="2400" dirty="0"/>
              <a:t>d.</a:t>
            </a:r>
            <a:r>
              <a:rPr lang="zh-CN" altLang="en-US" sz="2400" dirty="0"/>
              <a:t>在该链路上一个比特的宽度（以米计）是多少？它比一个足球场更长吗？</a:t>
            </a:r>
          </a:p>
          <a:p>
            <a:r>
              <a:rPr lang="en-US" altLang="zh-CN" sz="2400" dirty="0"/>
              <a:t>e.</a:t>
            </a:r>
            <a:r>
              <a:rPr lang="zh-CN" altLang="en-US" sz="2400" dirty="0"/>
              <a:t>用传播</a:t>
            </a:r>
            <a:r>
              <a:rPr lang="zh-CN" altLang="en-US" sz="2400" dirty="0" smtClean="0"/>
              <a:t>速率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、</a:t>
            </a:r>
            <a:r>
              <a:rPr lang="zh-CN" altLang="en-US" sz="2400" dirty="0"/>
              <a:t>带宽</a:t>
            </a:r>
            <a:r>
              <a:rPr lang="en-US" altLang="zh-CN" sz="2400" dirty="0"/>
              <a:t>R</a:t>
            </a:r>
            <a:r>
              <a:rPr lang="zh-CN" altLang="en-US" sz="2400" dirty="0"/>
              <a:t>和</a:t>
            </a:r>
            <a:r>
              <a:rPr lang="zh-CN" altLang="en-US" sz="2400" dirty="0" smtClean="0"/>
              <a:t>链路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长度表示，推导出一个比特宽度的一般表示式。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3" name="矩形 2"/>
          <p:cNvSpPr/>
          <p:nvPr/>
        </p:nvSpPr>
        <p:spPr>
          <a:xfrm>
            <a:off x="3510984" y="3981585"/>
            <a:ext cx="4158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时延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带宽积 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=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传播时延 </a:t>
            </a:r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带宽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296" y="4608520"/>
            <a:ext cx="6571429" cy="140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71296" y="6235345"/>
            <a:ext cx="7089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链路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的时延带宽积又称为以比特为单位的链路长度 </a:t>
            </a:r>
          </a:p>
        </p:txBody>
      </p:sp>
      <p:sp>
        <p:nvSpPr>
          <p:cNvPr id="6" name="矩形 5"/>
          <p:cNvSpPr/>
          <p:nvPr/>
        </p:nvSpPr>
        <p:spPr>
          <a:xfrm>
            <a:off x="11340918" y="3232776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s/R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830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320925" y="493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679" y="555120"/>
            <a:ext cx="117633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P33.</a:t>
            </a:r>
            <a:r>
              <a:rPr lang="zh-CN" altLang="en-US" sz="2400" dirty="0" smtClean="0">
                <a:latin typeface="+mn-ea"/>
              </a:rPr>
              <a:t>考虑</a:t>
            </a:r>
            <a:r>
              <a:rPr lang="zh-CN" altLang="en-US" sz="2400" dirty="0">
                <a:latin typeface="+mn-ea"/>
              </a:rPr>
              <a:t>从主机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到主机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发送一个</a:t>
            </a:r>
            <a:r>
              <a:rPr lang="en-US" altLang="zh-CN" sz="2400" dirty="0">
                <a:latin typeface="+mn-ea"/>
              </a:rPr>
              <a:t>F</a:t>
            </a:r>
            <a:r>
              <a:rPr lang="zh-CN" altLang="en-US" sz="2400" dirty="0">
                <a:latin typeface="+mn-ea"/>
              </a:rPr>
              <a:t>比特的大文件。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之间有三段链路（和两台交换机），并且 该链路不拥塞（即没有排队时延）。主机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将该文件分为每个为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比特的报文段，并为每个报文段 增加一个</a:t>
            </a:r>
            <a:r>
              <a:rPr lang="en-US" altLang="zh-CN" sz="2400" dirty="0">
                <a:latin typeface="+mn-ea"/>
              </a:rPr>
              <a:t>80</a:t>
            </a:r>
            <a:r>
              <a:rPr lang="zh-CN" altLang="en-US" sz="2400" dirty="0">
                <a:latin typeface="+mn-ea"/>
              </a:rPr>
              <a:t>比特的首部，</a:t>
            </a:r>
            <a:r>
              <a:rPr lang="zh-CN" altLang="en-US" sz="2400" dirty="0" smtClean="0">
                <a:latin typeface="+mn-ea"/>
              </a:rPr>
              <a:t>形成</a:t>
            </a:r>
            <a:r>
              <a:rPr lang="en-US" altLang="zh-CN" sz="2400" dirty="0" smtClean="0">
                <a:latin typeface="+mn-ea"/>
              </a:rPr>
              <a:t>L= </a:t>
            </a:r>
            <a:r>
              <a:rPr lang="en-US" altLang="zh-CN" sz="2400" dirty="0">
                <a:latin typeface="+mn-ea"/>
              </a:rPr>
              <a:t>80+5</a:t>
            </a:r>
            <a:r>
              <a:rPr lang="zh-CN" altLang="en-US" sz="2400" dirty="0">
                <a:latin typeface="+mn-ea"/>
              </a:rPr>
              <a:t>比特的分组。每条链路的传输速率为</a:t>
            </a:r>
            <a:r>
              <a:rPr lang="en-US" altLang="zh-CN" sz="2400" dirty="0">
                <a:latin typeface="+mn-ea"/>
              </a:rPr>
              <a:t>Kbps</a:t>
            </a:r>
            <a:r>
              <a:rPr lang="zh-CN" altLang="en-US" sz="2400" dirty="0">
                <a:latin typeface="+mn-ea"/>
              </a:rPr>
              <a:t>。求出从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到</a:t>
            </a:r>
            <a:r>
              <a:rPr lang="en-US" altLang="zh-CN" sz="2400" dirty="0">
                <a:latin typeface="+mn-ea"/>
              </a:rPr>
              <a:t>B </a:t>
            </a:r>
            <a:r>
              <a:rPr lang="zh-CN" altLang="en-US" sz="2400" dirty="0">
                <a:latin typeface="+mn-ea"/>
              </a:rPr>
              <a:t>移动该文件时延最小的值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。忽略传播时延。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431" y="2686656"/>
            <a:ext cx="7858125" cy="10191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13599" y="4805557"/>
            <a:ext cx="3236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(2+F/S)(80+S)/R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846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673441" y="390213"/>
            <a:ext cx="40723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769690"/>
            <a:ext cx="107957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9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OSI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参考模型中，不同节点的同等层通过（ </a:t>
            </a:r>
            <a:r>
              <a:rPr lang="en-US" altLang="zh-CN" sz="2400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）来实现对等层之间的通信。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、接口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   B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、进程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   C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、程序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   D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、协议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协议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分层服务模型中，第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层和其上的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层的关系是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  </a:t>
            </a:r>
            <a:r>
              <a:rPr lang="en-US" altLang="zh-CN" sz="2400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   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层为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层提供服务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层将从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层接收的信息增加了首部信息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C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层利用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层提供的服务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D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层对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N+1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层没有任何作用</a:t>
            </a:r>
          </a:p>
          <a:p>
            <a:pPr algn="just">
              <a:spcAft>
                <a:spcPts val="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11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一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个协议包括两个方面，即对上层提供服务和对协议本身的实现。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  </a:t>
            </a:r>
            <a:r>
              <a:rPr lang="en-US" altLang="zh-CN" sz="2400" kern="100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   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  )</a:t>
            </a:r>
          </a:p>
          <a:p>
            <a:pPr algn="just">
              <a:spcAft>
                <a:spcPts val="0"/>
              </a:spcAft>
            </a:pPr>
            <a:endParaRPr lang="en-US" altLang="zh-CN" sz="2400" kern="100" dirty="0" smtClean="0"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 smtClean="0">
                <a:effectLst/>
                <a:latin typeface="+mn-ea"/>
                <a:cs typeface="Times New Roman" panose="02020603050405020304" pitchFamily="18" charset="0"/>
              </a:rPr>
              <a:t>12</a:t>
            </a:r>
            <a:r>
              <a:rPr lang="zh-CN" altLang="en-US" sz="2400" kern="100" dirty="0" smtClean="0">
                <a:effectLst/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使用加密机制可以防范分布式拒绝服务（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DDoS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）攻击。 （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）</a:t>
            </a:r>
            <a:endParaRPr lang="zh-CN" altLang="zh-CN" sz="2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029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626489" y="679809"/>
            <a:ext cx="1129396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12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 smtClean="0">
                <a:latin typeface="+mn-ea"/>
              </a:rPr>
              <a:t>以下</a:t>
            </a:r>
            <a:r>
              <a:rPr lang="zh-CN" altLang="zh-CN" sz="2400" dirty="0">
                <a:latin typeface="+mn-ea"/>
              </a:rPr>
              <a:t>对“</a:t>
            </a:r>
            <a:r>
              <a:rPr lang="en-US" altLang="zh-CN" sz="2400" dirty="0">
                <a:latin typeface="+mn-ea"/>
              </a:rPr>
              <a:t>TCP</a:t>
            </a:r>
            <a:r>
              <a:rPr lang="zh-CN" altLang="zh-CN" sz="2400" dirty="0">
                <a:latin typeface="+mn-ea"/>
              </a:rPr>
              <a:t>服务”描述正确的有（多选）</a:t>
            </a:r>
            <a:r>
              <a:rPr lang="zh-CN" altLang="zh-CN" sz="2400" dirty="0" smtClean="0">
                <a:latin typeface="+mn-ea"/>
              </a:rPr>
              <a:t>：</a:t>
            </a:r>
            <a:endParaRPr lang="zh-CN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A </a:t>
            </a:r>
            <a:r>
              <a:rPr lang="zh-CN" altLang="zh-CN" sz="2400" dirty="0">
                <a:latin typeface="+mn-ea"/>
              </a:rPr>
              <a:t>可靠、顺序、字节流传输</a:t>
            </a:r>
          </a:p>
          <a:p>
            <a:r>
              <a:rPr lang="en-US" altLang="zh-CN" sz="2400" dirty="0">
                <a:latin typeface="+mn-ea"/>
              </a:rPr>
              <a:t>B </a:t>
            </a:r>
            <a:r>
              <a:rPr lang="zh-CN" altLang="zh-CN" sz="2400" dirty="0">
                <a:latin typeface="+mn-ea"/>
              </a:rPr>
              <a:t>流量控制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zh-CN" sz="2400" dirty="0">
                <a:latin typeface="+mn-ea"/>
              </a:rPr>
              <a:t>发送者不至于淹没接收者</a:t>
            </a:r>
          </a:p>
          <a:p>
            <a:r>
              <a:rPr lang="en-US" altLang="zh-CN" sz="2400" dirty="0">
                <a:latin typeface="+mn-ea"/>
              </a:rPr>
              <a:t>C </a:t>
            </a:r>
            <a:r>
              <a:rPr lang="zh-CN" altLang="zh-CN" sz="2400" dirty="0">
                <a:latin typeface="+mn-ea"/>
              </a:rPr>
              <a:t>面向无连接，无状态的</a:t>
            </a:r>
          </a:p>
          <a:p>
            <a:r>
              <a:rPr lang="en-US" altLang="zh-CN" sz="2400" dirty="0">
                <a:latin typeface="+mn-ea"/>
              </a:rPr>
              <a:t>D </a:t>
            </a:r>
            <a:r>
              <a:rPr lang="zh-CN" altLang="zh-CN" sz="2400" dirty="0">
                <a:latin typeface="+mn-ea"/>
              </a:rPr>
              <a:t>拥塞控制</a:t>
            </a:r>
            <a:r>
              <a:rPr lang="en-US" altLang="zh-CN" sz="2400" dirty="0">
                <a:latin typeface="+mn-ea"/>
              </a:rPr>
              <a:t>,</a:t>
            </a:r>
            <a:r>
              <a:rPr lang="zh-CN" altLang="zh-CN" sz="2400" dirty="0">
                <a:latin typeface="+mn-ea"/>
              </a:rPr>
              <a:t>当网络拥塞时发送者降低发送</a:t>
            </a:r>
            <a:r>
              <a:rPr lang="zh-CN" altLang="zh-CN" sz="2400" dirty="0" smtClean="0">
                <a:latin typeface="+mn-ea"/>
              </a:rPr>
              <a:t>速率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13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>
                <a:latin typeface="+mn-ea"/>
              </a:rPr>
              <a:t>以下对“客户机</a:t>
            </a:r>
            <a:r>
              <a:rPr lang="en-US" altLang="zh-CN" sz="2400" dirty="0">
                <a:latin typeface="+mn-ea"/>
              </a:rPr>
              <a:t>/</a:t>
            </a:r>
            <a:r>
              <a:rPr lang="zh-CN" altLang="zh-CN" sz="2400" dirty="0">
                <a:latin typeface="+mn-ea"/>
              </a:rPr>
              <a:t>服务器体系结构”描述错误的是（单选）</a:t>
            </a:r>
            <a:r>
              <a:rPr lang="zh-CN" altLang="zh-CN" sz="2400" dirty="0" smtClean="0">
                <a:latin typeface="+mn-ea"/>
              </a:rPr>
              <a:t>：</a:t>
            </a:r>
            <a:endParaRPr lang="zh-CN" altLang="zh-CN" sz="2400" dirty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A </a:t>
            </a:r>
            <a:r>
              <a:rPr lang="zh-CN" altLang="zh-CN" sz="2400" dirty="0">
                <a:latin typeface="+mn-ea"/>
              </a:rPr>
              <a:t>服务器地址已知，定位快速</a:t>
            </a:r>
          </a:p>
          <a:p>
            <a:r>
              <a:rPr lang="en-US" altLang="zh-CN" sz="2400" dirty="0">
                <a:latin typeface="+mn-ea"/>
              </a:rPr>
              <a:t>B </a:t>
            </a:r>
            <a:r>
              <a:rPr lang="zh-CN" altLang="zh-CN" sz="2400" dirty="0">
                <a:latin typeface="+mn-ea"/>
              </a:rPr>
              <a:t>服务器故障将会导致服务丢失</a:t>
            </a:r>
          </a:p>
          <a:p>
            <a:r>
              <a:rPr lang="en-US" altLang="zh-CN" sz="2400" dirty="0">
                <a:latin typeface="+mn-ea"/>
              </a:rPr>
              <a:t>C </a:t>
            </a:r>
            <a:r>
              <a:rPr lang="zh-CN" altLang="zh-CN" sz="2400" dirty="0">
                <a:latin typeface="+mn-ea"/>
              </a:rPr>
              <a:t>服务器向客户机提供服务的能力有限，随着客户机的增加，网络服务能力下降</a:t>
            </a:r>
          </a:p>
          <a:p>
            <a:r>
              <a:rPr lang="en-US" altLang="zh-CN" sz="2400" dirty="0">
                <a:latin typeface="+mn-ea"/>
              </a:rPr>
              <a:t>D </a:t>
            </a:r>
            <a:r>
              <a:rPr lang="zh-CN" altLang="en-US" sz="2400" dirty="0" smtClean="0">
                <a:latin typeface="+mn-ea"/>
              </a:rPr>
              <a:t>客户端固定</a:t>
            </a:r>
            <a:r>
              <a:rPr lang="en-US" altLang="zh-CN" sz="2400" dirty="0" smtClean="0">
                <a:latin typeface="+mn-ea"/>
              </a:rPr>
              <a:t>IP</a:t>
            </a:r>
            <a:r>
              <a:rPr lang="zh-CN" altLang="en-US" sz="2400" dirty="0" smtClean="0">
                <a:latin typeface="+mn-ea"/>
              </a:rPr>
              <a:t>地址，且需要长期开机。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84048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259866" y="597980"/>
            <a:ext cx="1166107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dirty="0">
                <a:latin typeface="+mn-ea"/>
              </a:rPr>
              <a:t>物理</a:t>
            </a:r>
            <a:r>
              <a:rPr lang="zh-CN" altLang="en-US" sz="2400" dirty="0" smtClean="0">
                <a:latin typeface="+mn-ea"/>
              </a:rPr>
              <a:t>媒体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）通过</a:t>
            </a:r>
            <a:r>
              <a:rPr lang="zh-CN" altLang="en-US" sz="2400" dirty="0">
                <a:latin typeface="+mn-ea"/>
              </a:rPr>
              <a:t>传播电磁波或光脉冲来发送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比特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流，</a:t>
            </a:r>
            <a:r>
              <a:rPr lang="zh-CN" altLang="en-US" sz="2400" dirty="0" smtClean="0">
                <a:latin typeface="+mn-ea"/>
              </a:rPr>
              <a:t>在物理媒体中数据传输是串行的。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）物理媒体分类：</a:t>
            </a:r>
            <a:r>
              <a:rPr lang="zh-CN" altLang="en-US" sz="2400" dirty="0">
                <a:latin typeface="+mn-ea"/>
              </a:rPr>
              <a:t>导引型</a:t>
            </a:r>
            <a:r>
              <a:rPr lang="zh-CN" altLang="en-US" sz="2400" dirty="0" smtClean="0">
                <a:latin typeface="+mn-ea"/>
              </a:rPr>
              <a:t>媒体和</a:t>
            </a:r>
            <a:r>
              <a:rPr lang="zh-CN" altLang="en-US" sz="2400" dirty="0">
                <a:latin typeface="+mn-ea"/>
              </a:rPr>
              <a:t>非导引型媒体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）物理</a:t>
            </a:r>
            <a:r>
              <a:rPr lang="zh-CN" altLang="en-US" sz="2400" dirty="0">
                <a:latin typeface="+mn-ea"/>
              </a:rPr>
              <a:t>媒体的性能对网络的通信、速度、距离、价格以及网络中的结点数和可靠性都有很大影响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en-US" sz="2400" dirty="0">
                <a:latin typeface="+mn-ea"/>
              </a:rPr>
              <a:t>导引</a:t>
            </a:r>
            <a:r>
              <a:rPr lang="zh-CN" altLang="en-US" sz="2400" dirty="0" smtClean="0">
                <a:latin typeface="+mn-ea"/>
              </a:rPr>
              <a:t>型媒体：</a:t>
            </a:r>
            <a:r>
              <a:rPr lang="zh-CN" altLang="en-US" sz="2000" dirty="0" smtClean="0">
                <a:latin typeface="+mn-ea"/>
              </a:rPr>
              <a:t>双绞线（</a:t>
            </a:r>
            <a:r>
              <a:rPr lang="en-US" altLang="zh-CN" sz="2000" dirty="0" smtClean="0">
                <a:latin typeface="+mn-ea"/>
              </a:rPr>
              <a:t>10-600Mbps</a:t>
            </a:r>
            <a:r>
              <a:rPr lang="zh-CN" altLang="en-US" sz="2000" dirty="0" smtClean="0">
                <a:latin typeface="+mn-ea"/>
              </a:rPr>
              <a:t>、屏蔽和非屏蔽），同轴电缆（</a:t>
            </a:r>
            <a:r>
              <a:rPr lang="en-US" altLang="zh-CN" sz="2000" dirty="0" smtClean="0">
                <a:latin typeface="+mn-ea"/>
              </a:rPr>
              <a:t>10Mbps</a:t>
            </a:r>
            <a:r>
              <a:rPr lang="zh-CN" altLang="en-US" sz="2000" dirty="0" smtClean="0">
                <a:latin typeface="+mn-ea"/>
              </a:rPr>
              <a:t>），光纤（</a:t>
            </a:r>
            <a:r>
              <a:rPr lang="zh-CN" altLang="en-US" sz="2000" dirty="0">
                <a:latin typeface="+mn-ea"/>
                <a:cs typeface="微软雅黑" panose="020B0503020204020204" pitchFamily="34" charset="-122"/>
              </a:rPr>
              <a:t>数十或数百 </a:t>
            </a:r>
            <a:r>
              <a:rPr lang="en-US" altLang="zh-CN" sz="2000" dirty="0" err="1">
                <a:latin typeface="+mn-ea"/>
                <a:cs typeface="微软雅黑" panose="020B0503020204020204" pitchFamily="34" charset="-122"/>
              </a:rPr>
              <a:t>Gbps</a:t>
            </a:r>
            <a:r>
              <a:rPr lang="en-US" altLang="zh-CN" sz="2000" dirty="0">
                <a:latin typeface="+mn-ea"/>
                <a:cs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+mn-ea"/>
                <a:cs typeface="微软雅黑" panose="020B0503020204020204" pitchFamily="34" charset="-122"/>
              </a:rPr>
              <a:t>，传输距离远、防止</a:t>
            </a:r>
            <a:r>
              <a:rPr lang="zh-CN" altLang="en-US" sz="2000" dirty="0">
                <a:latin typeface="+mn-ea"/>
                <a:cs typeface="微软雅黑" panose="020B0503020204020204" pitchFamily="34" charset="-122"/>
              </a:rPr>
              <a:t>电磁干扰，难以被分光窃听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5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en-US" sz="2400" dirty="0">
                <a:latin typeface="+mn-ea"/>
              </a:rPr>
              <a:t>非导引型</a:t>
            </a:r>
            <a:r>
              <a:rPr lang="zh-CN" altLang="en-US" sz="2400" dirty="0" smtClean="0">
                <a:latin typeface="+mn-ea"/>
              </a:rPr>
              <a:t>媒体：</a:t>
            </a:r>
            <a:r>
              <a:rPr lang="zh-CN" altLang="en-US" sz="2000" dirty="0">
                <a:latin typeface="+mn-ea"/>
                <a:cs typeface="微软雅黑" panose="020B0503020204020204" pitchFamily="34" charset="-122"/>
              </a:rPr>
              <a:t>多路径</a:t>
            </a:r>
            <a:r>
              <a:rPr lang="zh-CN" altLang="en-US" sz="2000" dirty="0" smtClean="0">
                <a:latin typeface="+mn-ea"/>
                <a:cs typeface="微软雅黑" panose="020B0503020204020204" pitchFamily="34" charset="-122"/>
              </a:rPr>
              <a:t>衰落、</a:t>
            </a:r>
            <a:r>
              <a:rPr lang="zh-CN" altLang="en-US" sz="2000" dirty="0">
                <a:latin typeface="+mn-ea"/>
                <a:cs typeface="微软雅黑" panose="020B0503020204020204" pitchFamily="34" charset="-122"/>
              </a:rPr>
              <a:t>盲区</a:t>
            </a:r>
            <a:r>
              <a:rPr lang="zh-CN" altLang="en-US" sz="2000" dirty="0" smtClean="0">
                <a:latin typeface="+mn-ea"/>
                <a:cs typeface="微软雅黑" panose="020B0503020204020204" pitchFamily="34" charset="-122"/>
              </a:rPr>
              <a:t>衰落、干扰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地面微波（</a:t>
            </a:r>
            <a:r>
              <a:rPr lang="en-US" altLang="zh-CN" sz="2000" dirty="0" smtClean="0">
                <a:latin typeface="+mn-ea"/>
              </a:rPr>
              <a:t>45Mbps</a:t>
            </a:r>
            <a:r>
              <a:rPr lang="zh-CN" altLang="en-US" sz="2000" dirty="0" smtClean="0">
                <a:latin typeface="+mn-ea"/>
              </a:rPr>
              <a:t>），</a:t>
            </a:r>
            <a:r>
              <a:rPr lang="en-US" altLang="zh-CN" sz="2000" dirty="0" err="1" smtClean="0">
                <a:latin typeface="+mn-ea"/>
              </a:rPr>
              <a:t>WiFi</a:t>
            </a:r>
            <a:r>
              <a:rPr lang="zh-CN" altLang="en-US" sz="2000" dirty="0" smtClean="0">
                <a:latin typeface="+mn-ea"/>
              </a:rPr>
              <a:t>（</a:t>
            </a:r>
            <a:r>
              <a:rPr lang="en-US" altLang="zh-CN" sz="2000" dirty="0" smtClean="0">
                <a:latin typeface="+mn-ea"/>
              </a:rPr>
              <a:t>11/54/600Mbps</a:t>
            </a:r>
            <a:r>
              <a:rPr lang="zh-CN" altLang="en-US" sz="2000" dirty="0" smtClean="0">
                <a:latin typeface="+mn-ea"/>
              </a:rPr>
              <a:t>）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zh-CN" altLang="en-US" sz="2000" dirty="0" smtClean="0">
                <a:latin typeface="+mn-ea"/>
              </a:rPr>
              <a:t>广域无线电（</a:t>
            </a:r>
            <a:r>
              <a:rPr lang="en-US" altLang="zh-CN" sz="2000" dirty="0" smtClean="0">
                <a:latin typeface="+mn-ea"/>
              </a:rPr>
              <a:t>3G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4G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5G</a:t>
            </a:r>
            <a:r>
              <a:rPr lang="zh-CN" altLang="en-US" sz="2000" dirty="0" smtClean="0">
                <a:latin typeface="+mn-ea"/>
              </a:rPr>
              <a:t>）、卫星（</a:t>
            </a:r>
            <a:r>
              <a:rPr lang="zh-CN" altLang="en-US" sz="2000" dirty="0">
                <a:latin typeface="+mn-ea"/>
                <a:cs typeface="微软雅黑" panose="020B0503020204020204" pitchFamily="34" charset="-122"/>
              </a:rPr>
              <a:t>高达数百</a:t>
            </a:r>
            <a:r>
              <a:rPr lang="en-US" altLang="zh-CN" sz="2000" dirty="0">
                <a:latin typeface="+mn-ea"/>
                <a:cs typeface="微软雅黑" panose="020B0503020204020204" pitchFamily="34" charset="-122"/>
              </a:rPr>
              <a:t>Mbps </a:t>
            </a:r>
            <a:r>
              <a:rPr lang="zh-CN" altLang="en-US" sz="2000" dirty="0" smtClean="0">
                <a:latin typeface="+mn-ea"/>
                <a:cs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cs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+mn-ea"/>
                <a:cs typeface="微软雅黑" panose="020B0503020204020204" pitchFamily="34" charset="-122"/>
              </a:rPr>
              <a:t>250 </a:t>
            </a:r>
            <a:r>
              <a:rPr lang="en-US" altLang="zh-CN" sz="2000" dirty="0" err="1">
                <a:latin typeface="+mn-ea"/>
                <a:cs typeface="微软雅黑" panose="020B0503020204020204" pitchFamily="34" charset="-122"/>
              </a:rPr>
              <a:t>msec</a:t>
            </a:r>
            <a:r>
              <a:rPr lang="zh-CN" altLang="en-US" sz="2000" dirty="0" smtClean="0">
                <a:latin typeface="+mn-ea"/>
                <a:cs typeface="微软雅黑" panose="020B0503020204020204" pitchFamily="34" charset="-122"/>
              </a:rPr>
              <a:t>毫秒延时</a:t>
            </a:r>
            <a:r>
              <a:rPr lang="zh-CN" altLang="en-US" sz="2000" dirty="0" smtClean="0">
                <a:latin typeface="+mn-ea"/>
              </a:rPr>
              <a:t>）</a:t>
            </a:r>
            <a:endParaRPr lang="en-US" altLang="zh-CN" sz="20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、端系统上因特网提供的服务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）面向连接的服务</a:t>
            </a:r>
            <a:r>
              <a:rPr lang="en-US" altLang="zh-CN" sz="2400" dirty="0" smtClean="0">
                <a:latin typeface="+mn-ea"/>
              </a:rPr>
              <a:t>TCP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RFC793</a:t>
            </a:r>
            <a:r>
              <a:rPr lang="zh-CN" altLang="en-US" sz="2400" dirty="0" smtClean="0">
                <a:latin typeface="+mn-ea"/>
              </a:rPr>
              <a:t>）：</a:t>
            </a:r>
            <a:r>
              <a:rPr lang="zh-CN" altLang="en-US" sz="2000" dirty="0" smtClean="0">
                <a:latin typeface="+mn-ea"/>
              </a:rPr>
              <a:t>可靠、顺序、字节流传输；流量控制；拥塞控制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）无连接服务</a:t>
            </a:r>
            <a:r>
              <a:rPr lang="en-US" altLang="zh-CN" sz="2400" dirty="0" smtClean="0">
                <a:latin typeface="+mn-ea"/>
              </a:rPr>
              <a:t>UDP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RFC768</a:t>
            </a:r>
            <a:r>
              <a:rPr lang="zh-CN" altLang="en-US" sz="2400" dirty="0" smtClean="0">
                <a:latin typeface="+mn-ea"/>
              </a:rPr>
              <a:t>）：</a:t>
            </a:r>
            <a:r>
              <a:rPr lang="zh-CN" altLang="en-US" sz="2000" dirty="0" smtClean="0">
                <a:latin typeface="+mn-ea"/>
              </a:rPr>
              <a:t>不可靠数据传输、无流量控制、无拥塞控制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2406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706101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、电路交换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）预先建立连接，预留资源，发送方以恒定速度发送数据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）电路和通信链路的区别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）链路带宽和一条电路的传输速率的关系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）频分多路复用和时分多路复用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）电路交换的优缺点：电路级的</a:t>
            </a:r>
            <a:r>
              <a:rPr lang="zh-CN" altLang="en-US" sz="2400" dirty="0" smtClean="0">
                <a:latin typeface="+mn-ea"/>
              </a:rPr>
              <a:t>性能，时延小；</a:t>
            </a:r>
            <a:r>
              <a:rPr lang="zh-CN" altLang="en-US" sz="2400" dirty="0">
                <a:latin typeface="+mn-ea"/>
              </a:rPr>
              <a:t>效率低；创建连接过程复杂</a:t>
            </a: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、分组交换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）报文：</a:t>
            </a:r>
            <a:r>
              <a:rPr lang="zh-CN" altLang="en-US" sz="2400" dirty="0">
                <a:latin typeface="+mn-ea"/>
              </a:rPr>
              <a:t>应用程序要传输的</a:t>
            </a:r>
            <a:r>
              <a:rPr lang="zh-CN" altLang="en-US" sz="2400" dirty="0" smtClean="0">
                <a:latin typeface="+mn-ea"/>
              </a:rPr>
              <a:t>信息，包含控制或数据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）分组：报文拆分成若干的数据块，每个数据块加上头部信息，构成分组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）特点：每个</a:t>
            </a:r>
            <a:r>
              <a:rPr lang="zh-CN" altLang="en-US" sz="2400" dirty="0">
                <a:latin typeface="+mn-ea"/>
              </a:rPr>
              <a:t>分组使用全部链路</a:t>
            </a:r>
            <a:r>
              <a:rPr lang="zh-CN" altLang="en-US" sz="2400" dirty="0" smtClean="0">
                <a:latin typeface="+mn-ea"/>
              </a:rPr>
              <a:t>带宽；传输过程采用存储转发；排队时延和分组丢失；转发表和路由选择协议</a:t>
            </a:r>
            <a:endParaRPr lang="en-US" altLang="zh-CN" sz="2400" dirty="0" smtClean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177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706101"/>
            <a:ext cx="1141827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b="1" dirty="0">
                <a:latin typeface="+mn-ea"/>
              </a:rPr>
              <a:t>Internet</a:t>
            </a:r>
            <a:r>
              <a:rPr lang="zh-CN" altLang="en-US" sz="2400" b="1" dirty="0">
                <a:latin typeface="+mn-ea"/>
              </a:rPr>
              <a:t>主干</a:t>
            </a:r>
            <a:r>
              <a:rPr lang="en-US" altLang="zh-CN" sz="2400" b="1" dirty="0">
                <a:latin typeface="+mn-ea"/>
              </a:rPr>
              <a:t>/ISP</a:t>
            </a:r>
            <a:r>
              <a:rPr lang="zh-CN" altLang="en-US" sz="2400" b="1" dirty="0">
                <a:latin typeface="+mn-ea"/>
              </a:rPr>
              <a:t>的结构组成</a:t>
            </a:r>
          </a:p>
          <a:p>
            <a:r>
              <a:rPr lang="zh-CN" altLang="en-US" sz="2400" dirty="0" smtClean="0">
                <a:latin typeface="+mn-ea"/>
              </a:rPr>
              <a:t>第</a:t>
            </a:r>
            <a:r>
              <a:rPr lang="zh-CN" altLang="en-US" sz="2400" dirty="0">
                <a:latin typeface="+mn-ea"/>
              </a:rPr>
              <a:t>一</a:t>
            </a:r>
            <a:r>
              <a:rPr lang="zh-CN" altLang="en-US" sz="2400" dirty="0" smtClean="0">
                <a:latin typeface="+mn-ea"/>
              </a:rPr>
              <a:t>层</a:t>
            </a:r>
            <a:r>
              <a:rPr lang="en-US" altLang="zh-CN" sz="2400" dirty="0" smtClean="0">
                <a:latin typeface="+mn-ea"/>
              </a:rPr>
              <a:t>ISP</a:t>
            </a:r>
            <a:r>
              <a:rPr lang="zh-CN" altLang="en-US" sz="2400" dirty="0" smtClean="0">
                <a:latin typeface="+mn-ea"/>
              </a:rPr>
              <a:t>（国家</a:t>
            </a:r>
            <a:r>
              <a:rPr lang="en-US" altLang="zh-CN" sz="2400" dirty="0" smtClean="0">
                <a:latin typeface="+mn-ea"/>
              </a:rPr>
              <a:t>/</a:t>
            </a:r>
            <a:r>
              <a:rPr lang="zh-CN" altLang="en-US" sz="2400" dirty="0" smtClean="0">
                <a:latin typeface="+mn-ea"/>
              </a:rPr>
              <a:t>国际级）、第二层</a:t>
            </a:r>
            <a:r>
              <a:rPr lang="en-US" altLang="zh-CN" sz="2400" dirty="0" smtClean="0">
                <a:latin typeface="+mn-ea"/>
              </a:rPr>
              <a:t>ISP</a:t>
            </a:r>
            <a:r>
              <a:rPr lang="zh-CN" altLang="en-US" sz="2400" dirty="0" smtClean="0">
                <a:latin typeface="+mn-ea"/>
              </a:rPr>
              <a:t>（区域级</a:t>
            </a:r>
            <a:r>
              <a:rPr lang="en-US" altLang="zh-CN" sz="2400" dirty="0" smtClean="0">
                <a:latin typeface="+mn-ea"/>
              </a:rPr>
              <a:t>/</a:t>
            </a:r>
            <a:r>
              <a:rPr lang="zh-CN" altLang="en-US" sz="2400" dirty="0" smtClean="0">
                <a:latin typeface="+mn-ea"/>
              </a:rPr>
              <a:t>省级）、第三层</a:t>
            </a:r>
            <a:r>
              <a:rPr lang="en-US" altLang="zh-CN" sz="2400" dirty="0" smtClean="0">
                <a:latin typeface="+mn-ea"/>
              </a:rPr>
              <a:t>ISP</a:t>
            </a:r>
            <a:r>
              <a:rPr lang="zh-CN" altLang="en-US" sz="2400" dirty="0" smtClean="0">
                <a:latin typeface="+mn-ea"/>
              </a:rPr>
              <a:t>（城市级）、本地</a:t>
            </a:r>
            <a:r>
              <a:rPr lang="en-US" altLang="zh-CN" sz="2400" dirty="0" smtClean="0">
                <a:latin typeface="+mn-ea"/>
              </a:rPr>
              <a:t>ISP</a:t>
            </a:r>
            <a:r>
              <a:rPr lang="zh-CN" altLang="en-US" sz="2400" dirty="0" smtClean="0">
                <a:latin typeface="+mn-ea"/>
              </a:rPr>
              <a:t>、因特网交换点</a:t>
            </a:r>
            <a:r>
              <a:rPr lang="en-US" altLang="zh-CN" sz="2400" dirty="0" smtClean="0">
                <a:latin typeface="+mn-ea"/>
              </a:rPr>
              <a:t>IXP</a:t>
            </a:r>
            <a:r>
              <a:rPr lang="zh-CN" altLang="en-US" sz="2400" dirty="0" smtClean="0">
                <a:latin typeface="+mn-ea"/>
              </a:rPr>
              <a:t>、存在点</a:t>
            </a:r>
            <a:r>
              <a:rPr lang="en-US" altLang="zh-CN" sz="2400" dirty="0" err="1" smtClean="0">
                <a:latin typeface="+mn-ea"/>
              </a:rPr>
              <a:t>PoP</a:t>
            </a:r>
            <a:r>
              <a:rPr lang="zh-CN" altLang="en-US" sz="2400" dirty="0" smtClean="0">
                <a:latin typeface="+mn-ea"/>
              </a:rPr>
              <a:t>、多宿、对等。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b="1" dirty="0">
                <a:latin typeface="+mn-ea"/>
              </a:rPr>
              <a:t>分组丢失和延迟是如何产生</a:t>
            </a:r>
            <a:r>
              <a:rPr lang="zh-CN" altLang="en-US" sz="2400" b="1" dirty="0" smtClean="0">
                <a:latin typeface="+mn-ea"/>
              </a:rPr>
              <a:t>的？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分组到达输出链路的速率超过输出链路的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容量</a:t>
            </a:r>
            <a:endParaRPr lang="en-US" altLang="zh-CN" sz="2400" dirty="0" smtClean="0">
              <a:latin typeface="+mn-ea"/>
              <a:cs typeface="微软雅黑" panose="020B0503020204020204" pitchFamily="34" charset="-122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b="1" dirty="0">
                <a:latin typeface="+mn-ea"/>
              </a:rPr>
              <a:t>分组延迟的</a:t>
            </a:r>
            <a:r>
              <a:rPr lang="en-US" altLang="zh-CN" sz="2400" b="1" dirty="0">
                <a:latin typeface="+mn-ea"/>
              </a:rPr>
              <a:t>4</a:t>
            </a:r>
            <a:r>
              <a:rPr lang="zh-CN" altLang="en-US" sz="2400" b="1" dirty="0">
                <a:latin typeface="+mn-ea"/>
              </a:rPr>
              <a:t>种类型</a:t>
            </a: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节点处理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时延：差错检测、选择输出链路，微秒级</a:t>
            </a:r>
            <a:endParaRPr lang="en-US" altLang="zh-CN" sz="2400" dirty="0" smtClean="0">
              <a:latin typeface="+mn-ea"/>
              <a:cs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排队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时延：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路由器的拥塞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程度</a:t>
            </a:r>
            <a:endParaRPr lang="en-US" altLang="zh-CN" sz="2400" dirty="0" smtClean="0">
              <a:latin typeface="+mn-ea"/>
              <a:cs typeface="微软雅黑" panose="020B0503020204020204" pitchFamily="34" charset="-122"/>
            </a:endParaRPr>
          </a:p>
          <a:p>
            <a:pPr lvl="0"/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）传输时延：</a:t>
            </a:r>
            <a:r>
              <a:rPr lang="en-US" altLang="zh-CN" sz="2400" dirty="0" smtClean="0">
                <a:latin typeface="+mn-ea"/>
              </a:rPr>
              <a:t>L/R</a:t>
            </a:r>
          </a:p>
          <a:p>
            <a:pPr lvl="0"/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）传播时延：</a:t>
            </a:r>
            <a:r>
              <a:rPr lang="en-US" altLang="zh-CN" sz="2400" dirty="0" smtClean="0">
                <a:latin typeface="+mn-ea"/>
              </a:rPr>
              <a:t>d/s</a:t>
            </a:r>
            <a:r>
              <a:rPr lang="zh-CN" altLang="en-US" sz="2400" dirty="0" smtClean="0">
                <a:latin typeface="+mn-ea"/>
              </a:rPr>
              <a:t>，卫星</a:t>
            </a:r>
            <a:r>
              <a:rPr lang="en-US" altLang="zh-CN" sz="2400" dirty="0" smtClean="0">
                <a:latin typeface="+mn-ea"/>
              </a:rPr>
              <a:t>250ms</a:t>
            </a:r>
          </a:p>
          <a:p>
            <a:pPr lvl="0"/>
            <a:endParaRPr lang="en-US" altLang="zh-CN" sz="2400" dirty="0" smtClean="0">
              <a:latin typeface="+mn-ea"/>
            </a:endParaRPr>
          </a:p>
          <a:p>
            <a:pPr lvl="0"/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、排队延时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流量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强度</a:t>
            </a:r>
            <a:r>
              <a:rPr lang="en-US" altLang="zh-CN" sz="2400" dirty="0">
                <a:latin typeface="+mn-ea"/>
                <a:cs typeface="微软雅黑" panose="020B0503020204020204" pitchFamily="34" charset="-122"/>
              </a:rPr>
              <a:t>(traffic intensity) = </a:t>
            </a:r>
            <a:r>
              <a:rPr lang="en-US" altLang="zh-CN" sz="2400" dirty="0" smtClean="0">
                <a:latin typeface="+mn-ea"/>
                <a:cs typeface="微软雅黑" panose="020B0503020204020204" pitchFamily="34" charset="-122"/>
              </a:rPr>
              <a:t>La/R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，其中</a:t>
            </a:r>
            <a:r>
              <a:rPr lang="en-US" altLang="zh-CN" sz="2400" dirty="0" smtClean="0">
                <a:latin typeface="+mn-ea"/>
                <a:cs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为平均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分组到达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速率，</a:t>
            </a:r>
            <a:r>
              <a:rPr lang="en-US" altLang="zh-CN" sz="2400" dirty="0">
                <a:latin typeface="+mn-ea"/>
                <a:cs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+mn-ea"/>
                <a:cs typeface="微软雅黑" panose="020B0503020204020204" pitchFamily="34" charset="-122"/>
              </a:rPr>
              <a:t>L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为分组长度，</a:t>
            </a:r>
            <a:r>
              <a:rPr lang="en-US" altLang="zh-CN" sz="2400" dirty="0">
                <a:latin typeface="+mn-ea"/>
                <a:cs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+mn-ea"/>
                <a:cs typeface="微软雅黑" panose="020B0503020204020204" pitchFamily="34" charset="-122"/>
              </a:rPr>
              <a:t>R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为链路</a:t>
            </a:r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带宽</a:t>
            </a:r>
            <a:r>
              <a:rPr lang="zh-CN" altLang="en-US" sz="2400" dirty="0" smtClean="0">
                <a:latin typeface="+mn-ea"/>
                <a:cs typeface="微软雅黑" panose="020B0503020204020204" pitchFamily="34" charset="-122"/>
              </a:rPr>
              <a:t> </a:t>
            </a:r>
            <a:endParaRPr lang="zh-CN" altLang="en-US" sz="24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1738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706101"/>
            <a:ext cx="114182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5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b="1" dirty="0"/>
              <a:t>分组丢失</a:t>
            </a:r>
          </a:p>
          <a:p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en-US" sz="2400" kern="0" dirty="0">
                <a:latin typeface="+mn-ea"/>
                <a:cs typeface="微软雅黑" panose="020B0503020204020204" pitchFamily="34" charset="-122"/>
              </a:rPr>
              <a:t>路由器输入链路和输出链路的缓冲区容量</a:t>
            </a:r>
            <a:r>
              <a:rPr lang="zh-CN" altLang="en-US" sz="2400" kern="0" dirty="0" smtClean="0">
                <a:latin typeface="+mn-ea"/>
                <a:cs typeface="微软雅黑" panose="020B0503020204020204" pitchFamily="34" charset="-122"/>
              </a:rPr>
              <a:t>有限</a:t>
            </a:r>
            <a:endParaRPr lang="en-US" altLang="zh-CN" sz="2400" kern="0" dirty="0" smtClean="0">
              <a:latin typeface="+mn-ea"/>
              <a:cs typeface="微软雅黑" panose="020B0503020204020204" pitchFamily="34" charset="-122"/>
            </a:endParaRPr>
          </a:p>
          <a:p>
            <a:r>
              <a:rPr lang="zh-CN" altLang="en-US" sz="2400" kern="0" dirty="0" smtClean="0">
                <a:latin typeface="+mn-ea"/>
                <a:cs typeface="微软雅黑" panose="020B0503020204020204" pitchFamily="34" charset="-122"/>
              </a:rPr>
              <a:t>（</a:t>
            </a:r>
            <a:r>
              <a:rPr lang="en-US" altLang="zh-CN" sz="2400" kern="0" dirty="0" smtClean="0">
                <a:latin typeface="+mn-ea"/>
                <a:cs typeface="微软雅黑" panose="020B0503020204020204" pitchFamily="34" charset="-122"/>
              </a:rPr>
              <a:t>2</a:t>
            </a:r>
            <a:r>
              <a:rPr lang="zh-CN" altLang="en-US" sz="2400" kern="0" dirty="0" smtClean="0">
                <a:latin typeface="+mn-ea"/>
                <a:cs typeface="微软雅黑" panose="020B0503020204020204" pitchFamily="34" charset="-122"/>
              </a:rPr>
              <a:t>）</a:t>
            </a:r>
            <a:r>
              <a:rPr lang="zh-CN" altLang="en-US" sz="2400" kern="0" dirty="0">
                <a:latin typeface="+mn-ea"/>
                <a:cs typeface="微软雅黑" panose="020B0503020204020204" pitchFamily="34" charset="-122"/>
              </a:rPr>
              <a:t>当分组到达路由器</a:t>
            </a:r>
            <a:r>
              <a:rPr lang="zh-CN" altLang="en-US" sz="2400" b="1" kern="0" dirty="0">
                <a:latin typeface="+mn-ea"/>
                <a:cs typeface="微软雅黑" panose="020B0503020204020204" pitchFamily="34" charset="-122"/>
              </a:rPr>
              <a:t>输入链路</a:t>
            </a:r>
            <a:r>
              <a:rPr lang="zh-CN" altLang="en-US" sz="2400" kern="0" dirty="0">
                <a:latin typeface="+mn-ea"/>
                <a:cs typeface="微软雅黑" panose="020B0503020204020204" pitchFamily="34" charset="-122"/>
              </a:rPr>
              <a:t>发现缓冲区已满，则路由器只好丢弃</a:t>
            </a:r>
            <a:r>
              <a:rPr lang="zh-CN" altLang="en-US" sz="2400" kern="0" dirty="0" smtClean="0">
                <a:latin typeface="+mn-ea"/>
                <a:cs typeface="微软雅黑" panose="020B0503020204020204" pitchFamily="34" charset="-122"/>
              </a:rPr>
              <a:t>分组</a:t>
            </a:r>
            <a:endParaRPr lang="en-US" altLang="zh-CN" sz="2400" kern="0" dirty="0" smtClean="0">
              <a:latin typeface="+mn-ea"/>
              <a:cs typeface="微软雅黑" panose="020B0503020204020204" pitchFamily="34" charset="-122"/>
            </a:endParaRPr>
          </a:p>
          <a:p>
            <a:r>
              <a:rPr lang="zh-CN" altLang="en-US" sz="2400" kern="0" dirty="0" smtClean="0">
                <a:latin typeface="+mn-ea"/>
              </a:rPr>
              <a:t>（</a:t>
            </a:r>
            <a:r>
              <a:rPr lang="en-US" altLang="zh-CN" sz="2400" kern="0" dirty="0" smtClean="0">
                <a:latin typeface="+mn-ea"/>
              </a:rPr>
              <a:t>3</a:t>
            </a:r>
            <a:r>
              <a:rPr lang="zh-CN" altLang="en-US" sz="2400" kern="0" dirty="0" smtClean="0">
                <a:latin typeface="+mn-ea"/>
              </a:rPr>
              <a:t>）</a:t>
            </a:r>
            <a:r>
              <a:rPr lang="zh-CN" altLang="en-US" sz="2400" kern="0" dirty="0">
                <a:latin typeface="+mn-ea"/>
                <a:cs typeface="微软雅黑" panose="020B0503020204020204" pitchFamily="34" charset="-122"/>
              </a:rPr>
              <a:t>当分组在路由器内部要转发到输出链路时，发现</a:t>
            </a:r>
            <a:r>
              <a:rPr lang="zh-CN" altLang="en-US" sz="2400" b="1" kern="0" dirty="0">
                <a:latin typeface="+mn-ea"/>
                <a:cs typeface="微软雅黑" panose="020B0503020204020204" pitchFamily="34" charset="-122"/>
              </a:rPr>
              <a:t>输出缓冲区</a:t>
            </a:r>
            <a:r>
              <a:rPr lang="zh-CN" altLang="en-US" sz="2400" kern="0" dirty="0">
                <a:latin typeface="+mn-ea"/>
                <a:cs typeface="微软雅黑" panose="020B0503020204020204" pitchFamily="34" charset="-122"/>
              </a:rPr>
              <a:t>队列已满，路由器只好丢弃分组</a:t>
            </a: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6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b="1" kern="0" dirty="0" smtClean="0">
                <a:latin typeface="+mn-ea"/>
                <a:cs typeface="微软雅黑" panose="020B0503020204020204" pitchFamily="34" charset="-122"/>
              </a:rPr>
              <a:t>吞吐量</a:t>
            </a:r>
            <a:endParaRPr lang="en-US" altLang="zh-CN" sz="2400" b="1" kern="0" dirty="0" smtClean="0">
              <a:latin typeface="+mn-ea"/>
              <a:cs typeface="微软雅黑" panose="020B0503020204020204" pitchFamily="34" charset="-122"/>
            </a:endParaRPr>
          </a:p>
          <a:p>
            <a:r>
              <a:rPr lang="zh-CN" altLang="en-US" sz="2400" dirty="0">
                <a:latin typeface="+mn-ea"/>
                <a:cs typeface="微软雅黑" panose="020B0503020204020204" pitchFamily="34" charset="-122"/>
              </a:rPr>
              <a:t>接收端接收到数据的比特速率 </a:t>
            </a:r>
            <a:r>
              <a:rPr lang="en-US" altLang="zh-CN" sz="2400" dirty="0">
                <a:latin typeface="+mn-ea"/>
                <a:cs typeface="微软雅黑" panose="020B0503020204020204" pitchFamily="34" charset="-122"/>
              </a:rPr>
              <a:t>(bps )</a:t>
            </a:r>
          </a:p>
          <a:p>
            <a:endParaRPr lang="zh-CN" altLang="en-US" sz="24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98283" y="52143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ea"/>
              </a:rPr>
              <a:t>03/09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5482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673441" y="390213"/>
            <a:ext cx="40723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611559" y="699352"/>
            <a:ext cx="109473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 smtClean="0">
                <a:latin typeface="+mn-ea"/>
              </a:rPr>
              <a:t>计算机网络</a:t>
            </a:r>
            <a:r>
              <a:rPr lang="zh-CN" altLang="zh-CN" sz="2400" dirty="0">
                <a:latin typeface="+mn-ea"/>
              </a:rPr>
              <a:t>向用户提供的最重要的两大功能（多选</a:t>
            </a:r>
            <a:r>
              <a:rPr lang="zh-CN" altLang="zh-CN" sz="2400" dirty="0" smtClean="0">
                <a:latin typeface="+mn-ea"/>
              </a:rPr>
              <a:t>）</a:t>
            </a:r>
            <a:r>
              <a:rPr lang="zh-CN" altLang="en-US" sz="2400" dirty="0" smtClean="0">
                <a:latin typeface="+mn-ea"/>
              </a:rPr>
              <a:t>（）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、连通性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、共享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、安全 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、提高计算能力</a:t>
            </a:r>
            <a:endParaRPr lang="en-US" altLang="zh-CN" sz="2400" dirty="0" smtClean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</a:t>
            </a:r>
            <a:r>
              <a:rPr lang="zh-CN" altLang="zh-CN" sz="2400" dirty="0">
                <a:latin typeface="+mn-ea"/>
              </a:rPr>
              <a:t>以下哪一项不是协议的基本要素（单选</a:t>
            </a:r>
            <a:r>
              <a:rPr lang="zh-CN" altLang="zh-CN" sz="2400" dirty="0" smtClean="0">
                <a:latin typeface="+mn-ea"/>
              </a:rPr>
              <a:t>）</a:t>
            </a:r>
            <a:r>
              <a:rPr lang="zh-CN" altLang="en-US" sz="2400" dirty="0" smtClean="0">
                <a:latin typeface="+mn-ea"/>
              </a:rPr>
              <a:t>（）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、语法 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、语序  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、语义 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、同步</a:t>
            </a:r>
            <a:endParaRPr lang="en-US" altLang="zh-CN" sz="2400" dirty="0" smtClean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</a:t>
            </a:r>
            <a:r>
              <a:rPr lang="zh-CN" altLang="zh-CN" sz="2400" dirty="0">
                <a:latin typeface="+mn-ea"/>
              </a:rPr>
              <a:t>协议要素中的语法是</a:t>
            </a:r>
            <a:r>
              <a:rPr lang="zh-CN" altLang="zh-CN" sz="2400" dirty="0" smtClean="0">
                <a:latin typeface="+mn-ea"/>
              </a:rPr>
              <a:t>指</a:t>
            </a:r>
            <a:r>
              <a:rPr lang="zh-CN" altLang="en-US" sz="2400" dirty="0" smtClean="0">
                <a:latin typeface="+mn-ea"/>
              </a:rPr>
              <a:t>（）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</a:t>
            </a:r>
            <a:r>
              <a:rPr lang="zh-CN" altLang="zh-CN" sz="2400" dirty="0">
                <a:latin typeface="+mn-ea"/>
              </a:rPr>
              <a:t>字段的</a:t>
            </a:r>
            <a:r>
              <a:rPr lang="zh-CN" altLang="zh-CN" sz="2400" dirty="0" smtClean="0">
                <a:latin typeface="+mn-ea"/>
              </a:rPr>
              <a:t>含义</a:t>
            </a:r>
            <a:r>
              <a:rPr lang="en-US" altLang="zh-CN" sz="2400" dirty="0" smtClean="0">
                <a:latin typeface="+mn-ea"/>
              </a:rPr>
              <a:t>   B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>
                <a:latin typeface="+mn-ea"/>
              </a:rPr>
              <a:t>报文的</a:t>
            </a:r>
            <a:r>
              <a:rPr lang="zh-CN" altLang="zh-CN" sz="2400" dirty="0" smtClean="0">
                <a:latin typeface="+mn-ea"/>
              </a:rPr>
              <a:t>格式</a:t>
            </a:r>
            <a:r>
              <a:rPr lang="en-US" altLang="zh-CN" sz="2400" dirty="0" smtClean="0">
                <a:latin typeface="+mn-ea"/>
              </a:rPr>
              <a:t>    C</a:t>
            </a:r>
            <a:r>
              <a:rPr lang="zh-CN" altLang="en-US" sz="2400" dirty="0" smtClean="0">
                <a:latin typeface="+mn-ea"/>
              </a:rPr>
              <a:t>、报文交换顺序     </a:t>
            </a:r>
            <a:r>
              <a:rPr lang="en-US" altLang="zh-CN" sz="2400" dirty="0" smtClean="0">
                <a:latin typeface="+mn-ea"/>
              </a:rPr>
              <a:t>D</a:t>
            </a:r>
            <a:r>
              <a:rPr lang="zh-CN" altLang="en-US" sz="2400" dirty="0" smtClean="0">
                <a:latin typeface="+mn-ea"/>
              </a:rPr>
              <a:t>、请求和响应过程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</a:t>
            </a:r>
            <a:r>
              <a:rPr lang="zh-CN" altLang="zh-CN" sz="2400" dirty="0">
                <a:latin typeface="+mn-ea"/>
              </a:rPr>
              <a:t>为了使数据在网络中的传输延迟最小，首选的交换方式</a:t>
            </a:r>
            <a:r>
              <a:rPr lang="zh-CN" altLang="zh-CN" sz="2400" dirty="0" smtClean="0">
                <a:latin typeface="+mn-ea"/>
              </a:rPr>
              <a:t>是</a:t>
            </a:r>
            <a:r>
              <a:rPr lang="zh-CN" altLang="en-US" sz="2400" dirty="0" smtClean="0">
                <a:latin typeface="+mn-ea"/>
              </a:rPr>
              <a:t>（）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、分组交换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、报文交换 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、电路交换  </a:t>
            </a:r>
            <a:r>
              <a:rPr lang="en-US" altLang="zh-CN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、信元交换</a:t>
            </a:r>
            <a:endParaRPr lang="en-US" altLang="zh-CN" sz="2400" dirty="0" smtClean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传播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时延是由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        )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决定的。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、分组的大小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B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、链路的带宽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C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、链路的长度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D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、路由器的处理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速度</a:t>
            </a: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572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673441" y="390213"/>
            <a:ext cx="4072337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  <p:sp>
        <p:nvSpPr>
          <p:cNvPr id="2" name="矩形 1"/>
          <p:cNvSpPr/>
          <p:nvPr/>
        </p:nvSpPr>
        <p:spPr>
          <a:xfrm>
            <a:off x="611559" y="769690"/>
            <a:ext cx="109473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一条链路的传输速率固定时，其传输时延主要取决于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        )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A.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链路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的长度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B.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路由器的处理速度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C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、分组的大小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D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、队列的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长度</a:t>
            </a:r>
            <a:endParaRPr lang="en-US" altLang="zh-CN" sz="2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以下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哪一种时延类型取决于路由器的拥塞程度（单选）：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传播时延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B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传输时延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C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排队时延 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D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节点处理时延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链路每秒传输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1000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个帧，每个时隙由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64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个比特组成，则每条电路的传输速率是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64kbps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。（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/>
              <a:t>（注这门课中，所有的</a:t>
            </a:r>
            <a:r>
              <a:rPr lang="en-US" altLang="zh-CN" sz="2400" dirty="0"/>
              <a:t>k</a:t>
            </a:r>
            <a:r>
              <a:rPr lang="zh-CN" altLang="en-US" sz="2400" dirty="0"/>
              <a:t>、</a:t>
            </a:r>
            <a:r>
              <a:rPr lang="en-US" altLang="zh-CN" sz="2400" dirty="0"/>
              <a:t>M</a:t>
            </a:r>
            <a:r>
              <a:rPr lang="zh-CN" altLang="en-US" sz="2400" dirty="0"/>
              <a:t>、</a:t>
            </a:r>
            <a:r>
              <a:rPr lang="en-US" altLang="zh-CN" sz="2400" dirty="0"/>
              <a:t>G</a:t>
            </a:r>
            <a:r>
              <a:rPr lang="zh-CN" altLang="en-US" sz="2400" dirty="0"/>
              <a:t>都是指</a:t>
            </a:r>
            <a:r>
              <a:rPr lang="en-US" altLang="zh-CN" sz="2400" dirty="0"/>
              <a:t>10</a:t>
            </a:r>
            <a:r>
              <a:rPr lang="en-US" altLang="zh-CN" sz="2400" baseline="300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10</a:t>
            </a:r>
            <a:r>
              <a:rPr lang="en-US" altLang="zh-CN" sz="2400" baseline="30000" dirty="0"/>
              <a:t>6</a:t>
            </a:r>
            <a:r>
              <a:rPr lang="zh-CN" altLang="en-US" sz="2400" dirty="0"/>
              <a:t>、</a:t>
            </a:r>
            <a:r>
              <a:rPr lang="en-US" altLang="zh-CN" sz="2400" dirty="0"/>
              <a:t>10</a:t>
            </a:r>
            <a:r>
              <a:rPr lang="en-US" altLang="zh-CN" sz="2400" baseline="30000" dirty="0"/>
              <a:t>9</a:t>
            </a:r>
            <a:r>
              <a:rPr lang="zh-CN" altLang="en-US" sz="2400" dirty="0"/>
              <a:t>）</a:t>
            </a:r>
            <a:endParaRPr lang="zh-CN" altLang="zh-CN" sz="24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en-US" sz="24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9125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320925" y="493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59" y="661486"/>
            <a:ext cx="64488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例题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考虑分组头部信息）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224806"/>
            <a:ext cx="11580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在</a:t>
            </a:r>
            <a:r>
              <a:rPr lang="zh-CN" altLang="en-US" sz="2400" dirty="0">
                <a:latin typeface="+mn-ea"/>
              </a:rPr>
              <a:t>下图所示的采用“存储</a:t>
            </a:r>
            <a:r>
              <a:rPr lang="en-US" altLang="zh-CN" sz="2400" dirty="0">
                <a:latin typeface="+mn-ea"/>
              </a:rPr>
              <a:t>-</a:t>
            </a:r>
            <a:r>
              <a:rPr lang="zh-CN" altLang="en-US" sz="2400" dirty="0">
                <a:latin typeface="+mn-ea"/>
              </a:rPr>
              <a:t>转发”方式的分组交换网络中， 所有链路的</a:t>
            </a:r>
            <a:r>
              <a:rPr lang="zh-CN" altLang="en-US" sz="2400" dirty="0" smtClean="0">
                <a:latin typeface="+mn-ea"/>
              </a:rPr>
              <a:t>数据传输速率</a:t>
            </a:r>
            <a:r>
              <a:rPr lang="zh-CN" altLang="en-US" sz="2400" dirty="0">
                <a:latin typeface="+mn-ea"/>
              </a:rPr>
              <a:t>为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100 Mbps</a:t>
            </a:r>
            <a:r>
              <a:rPr lang="zh-CN" altLang="en-US" sz="2400" dirty="0">
                <a:latin typeface="+mn-ea"/>
              </a:rPr>
              <a:t>，分组大小为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1 000 B </a:t>
            </a:r>
            <a:r>
              <a:rPr lang="zh-CN" altLang="en-US" sz="2400" dirty="0">
                <a:latin typeface="+mn-ea"/>
              </a:rPr>
              <a:t>，其中分组头大小为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20 B</a:t>
            </a:r>
            <a:r>
              <a:rPr lang="zh-CN" altLang="en-US" sz="2400" dirty="0">
                <a:latin typeface="+mn-ea"/>
              </a:rPr>
              <a:t>。若主机</a:t>
            </a:r>
            <a:r>
              <a:rPr lang="en-US" altLang="zh-CN" sz="2400" dirty="0">
                <a:latin typeface="+mn-ea"/>
              </a:rPr>
              <a:t>H1</a:t>
            </a:r>
            <a:r>
              <a:rPr lang="zh-CN" altLang="en-US" sz="2400" dirty="0">
                <a:latin typeface="+mn-ea"/>
              </a:rPr>
              <a:t>向主机</a:t>
            </a:r>
            <a:r>
              <a:rPr lang="en-US" altLang="zh-CN" sz="2400" dirty="0">
                <a:latin typeface="+mn-ea"/>
              </a:rPr>
              <a:t>H2</a:t>
            </a:r>
            <a:r>
              <a:rPr lang="zh-CN" altLang="en-US" sz="2400" dirty="0">
                <a:latin typeface="+mn-ea"/>
              </a:rPr>
              <a:t>发送一个大小为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980 000 B</a:t>
            </a:r>
            <a:r>
              <a:rPr lang="zh-CN" altLang="en-US" sz="2400" dirty="0">
                <a:latin typeface="+mn-ea"/>
              </a:rPr>
              <a:t>的文件，则在不考虑分组拆装时间和传播延迟的情况下，从</a:t>
            </a:r>
            <a:r>
              <a:rPr lang="en-US" altLang="zh-CN" sz="2400" dirty="0">
                <a:latin typeface="+mn-ea"/>
              </a:rPr>
              <a:t>H1</a:t>
            </a:r>
            <a:r>
              <a:rPr lang="zh-CN" altLang="en-US" sz="2400" dirty="0">
                <a:latin typeface="+mn-ea"/>
              </a:rPr>
              <a:t>发送开始到</a:t>
            </a:r>
            <a:r>
              <a:rPr lang="en-US" altLang="zh-CN" sz="2400" dirty="0">
                <a:latin typeface="+mn-ea"/>
              </a:rPr>
              <a:t>H2</a:t>
            </a:r>
            <a:r>
              <a:rPr lang="zh-CN" altLang="en-US" sz="2400" dirty="0">
                <a:latin typeface="+mn-ea"/>
              </a:rPr>
              <a:t>接收完为止，需要的时间至少是多少？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532" y="3105985"/>
            <a:ext cx="7857143" cy="205714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</p:spTree>
    <p:extLst>
      <p:ext uri="{BB962C8B-B14F-4D97-AF65-F5344CB8AC3E}">
        <p14:creationId xmlns:p14="http://schemas.microsoft.com/office/powerpoint/2010/main" val="9086413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320925" y="4937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4000" u="sng" dirty="0">
              <a:solidFill>
                <a:srgbClr val="00007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637" y="4238248"/>
            <a:ext cx="7857143" cy="20571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1800" y="873190"/>
            <a:ext cx="99371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【</a:t>
            </a:r>
            <a:r>
              <a:rPr lang="zh-CN" altLang="en-US" sz="2400" dirty="0">
                <a:latin typeface="+mn-ea"/>
              </a:rPr>
              <a:t>解</a:t>
            </a:r>
            <a:r>
              <a:rPr lang="en-US" altLang="zh-CN" sz="2400" dirty="0">
                <a:latin typeface="+mn-ea"/>
              </a:rPr>
              <a:t>】980 000 B</a:t>
            </a:r>
            <a:r>
              <a:rPr lang="zh-CN" altLang="en-US" sz="2400" dirty="0">
                <a:latin typeface="+mn-ea"/>
              </a:rPr>
              <a:t>大小的文件需要分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1000</a:t>
            </a:r>
            <a:r>
              <a:rPr lang="zh-CN" altLang="en-US" sz="2400" dirty="0">
                <a:latin typeface="+mn-ea"/>
              </a:rPr>
              <a:t>个分组，每个分组</a:t>
            </a:r>
            <a:r>
              <a:rPr lang="en-US" altLang="zh-CN" sz="2400" dirty="0">
                <a:latin typeface="+mn-ea"/>
              </a:rPr>
              <a:t>1 000 B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       </a:t>
            </a:r>
            <a:r>
              <a:rPr lang="zh-CN" altLang="en-US" sz="2400" dirty="0" smtClean="0">
                <a:latin typeface="+mn-ea"/>
              </a:rPr>
              <a:t>  </a:t>
            </a:r>
            <a:r>
              <a:rPr lang="en-US" altLang="zh-CN" sz="2400" dirty="0" smtClean="0">
                <a:latin typeface="+mn-ea"/>
              </a:rPr>
              <a:t>H1</a:t>
            </a:r>
            <a:r>
              <a:rPr lang="zh-CN" altLang="en-US" sz="2400" dirty="0">
                <a:latin typeface="+mn-ea"/>
              </a:rPr>
              <a:t>发送整个文件需要的传输延迟</a:t>
            </a:r>
            <a:r>
              <a:rPr lang="zh-CN" altLang="en-US" sz="2400" dirty="0" smtClean="0">
                <a:latin typeface="+mn-ea"/>
              </a:rPr>
              <a:t>为：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>
                <a:latin typeface="+mn-ea"/>
              </a:rPr>
              <a:t>980 000+20*1000)*8/100 000 000=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80</a:t>
            </a:r>
            <a:r>
              <a:rPr lang="en-US" altLang="zh-CN" sz="2400" dirty="0">
                <a:latin typeface="+mn-ea"/>
              </a:rPr>
              <a:t>ms</a:t>
            </a:r>
            <a:r>
              <a:rPr lang="zh-CN" altLang="en-US" sz="2400" dirty="0" smtClean="0">
                <a:latin typeface="+mn-ea"/>
              </a:rPr>
              <a:t>；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       根据</a:t>
            </a:r>
            <a:r>
              <a:rPr lang="zh-CN" altLang="en-US" sz="2400" dirty="0">
                <a:latin typeface="+mn-ea"/>
              </a:rPr>
              <a:t>路由选择基本原理，所有数据分组应该经过两个路由器的转发</a:t>
            </a:r>
            <a:r>
              <a:rPr lang="zh-CN" altLang="en-US" sz="2400" dirty="0" smtClean="0">
                <a:latin typeface="+mn-ea"/>
              </a:rPr>
              <a:t>，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所以</a:t>
            </a:r>
            <a:r>
              <a:rPr lang="zh-CN" altLang="en-US" sz="2400" dirty="0">
                <a:latin typeface="+mn-ea"/>
              </a:rPr>
              <a:t>再加上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最后一个分组的两次转发的传输延迟</a:t>
            </a:r>
            <a:r>
              <a:rPr lang="zh-CN" altLang="en-US" sz="2400" dirty="0" smtClean="0">
                <a:latin typeface="+mn-ea"/>
              </a:rPr>
              <a:t>，即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>
                <a:latin typeface="+mn-ea"/>
              </a:rPr>
              <a:t>	</a:t>
            </a:r>
            <a:r>
              <a:rPr lang="en-US" altLang="zh-CN" sz="2400" dirty="0" smtClean="0">
                <a:latin typeface="+mn-ea"/>
              </a:rPr>
              <a:t>2*1000*8/100 </a:t>
            </a:r>
            <a:r>
              <a:rPr lang="en-US" altLang="zh-CN" sz="2400" dirty="0">
                <a:latin typeface="+mn-ea"/>
              </a:rPr>
              <a:t>000 000=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0.16</a:t>
            </a:r>
            <a:r>
              <a:rPr lang="en-US" altLang="zh-CN" sz="2400" dirty="0">
                <a:latin typeface="+mn-ea"/>
              </a:rPr>
              <a:t>ms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所以</a:t>
            </a:r>
            <a:r>
              <a:rPr lang="en-US" altLang="zh-CN" sz="2400" dirty="0" smtClean="0">
                <a:latin typeface="+mn-ea"/>
              </a:rPr>
              <a:t>H2</a:t>
            </a:r>
            <a:r>
              <a:rPr lang="zh-CN" altLang="en-US" sz="2400" dirty="0">
                <a:latin typeface="+mn-ea"/>
              </a:rPr>
              <a:t>收完整个文件至少需要</a:t>
            </a:r>
            <a:r>
              <a:rPr lang="en-US" altLang="zh-CN" sz="2400" dirty="0">
                <a:latin typeface="+mn-ea"/>
              </a:rPr>
              <a:t>80+0.16=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80.16</a:t>
            </a:r>
            <a:r>
              <a:rPr lang="en-US" altLang="zh-CN" sz="2400" dirty="0">
                <a:latin typeface="+mn-ea"/>
              </a:rPr>
              <a:t>ms</a:t>
            </a:r>
            <a:r>
              <a:rPr lang="zh-CN" altLang="en-US" sz="2400" dirty="0">
                <a:latin typeface="+mn-ea"/>
              </a:rPr>
              <a:t>。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学习目的</a:t>
            </a:r>
          </a:p>
        </p:txBody>
      </p:sp>
    </p:spTree>
    <p:extLst>
      <p:ext uri="{BB962C8B-B14F-4D97-AF65-F5344CB8AC3E}">
        <p14:creationId xmlns:p14="http://schemas.microsoft.com/office/powerpoint/2010/main" val="1245788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dhweqv0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计算机网络系统" id="{9F55DBF0-6092-41BA-BF86-BAD3B38786C0}" vid="{1B204A7E-167E-4F75-B904-EEA8F6D082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我的模板制作</Template>
  <TotalTime>3339</TotalTime>
  <Words>1885</Words>
  <Application>Microsoft Office PowerPoint</Application>
  <PresentationFormat>宽屏</PresentationFormat>
  <Paragraphs>171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Microsoft Yahei</vt:lpstr>
      <vt:lpstr>等线</vt:lpstr>
      <vt:lpstr>黑体</vt:lpstr>
      <vt:lpstr>华文中宋</vt:lpstr>
      <vt:lpstr>宋体</vt:lpstr>
      <vt:lpstr>Microsoft YaHei</vt:lpstr>
      <vt:lpstr>Microsoft YaHei</vt:lpstr>
      <vt:lpstr>Arial</vt:lpstr>
      <vt:lpstr>Tahoma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形状加图片封面</dc:title>
  <dc:creator>舒锐</dc:creator>
  <cp:keywords>舒锐的PPT模板制作</cp:keywords>
  <cp:lastModifiedBy>j.huang</cp:lastModifiedBy>
  <cp:revision>298</cp:revision>
  <dcterms:created xsi:type="dcterms:W3CDTF">2018-07-12T01:56:47Z</dcterms:created>
  <dcterms:modified xsi:type="dcterms:W3CDTF">2021-03-13T08:55:42Z</dcterms:modified>
</cp:coreProperties>
</file>