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8" r:id="rId2"/>
    <p:sldId id="291" r:id="rId3"/>
    <p:sldId id="292" r:id="rId4"/>
    <p:sldId id="299" r:id="rId5"/>
    <p:sldId id="300" r:id="rId6"/>
    <p:sldId id="282" r:id="rId7"/>
    <p:sldId id="289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2" r:id="rId16"/>
    <p:sldId id="303" r:id="rId17"/>
    <p:sldId id="304" r:id="rId18"/>
    <p:sldId id="283" r:id="rId19"/>
    <p:sldId id="290" r:id="rId20"/>
    <p:sldId id="306" r:id="rId21"/>
    <p:sldId id="307" r:id="rId22"/>
    <p:sldId id="308" r:id="rId23"/>
    <p:sldId id="309" r:id="rId24"/>
    <p:sldId id="31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79713" autoAdjust="0"/>
  </p:normalViewPr>
  <p:slideViewPr>
    <p:cSldViewPr snapToGrid="0" showGuides="1">
      <p:cViewPr varScale="1">
        <p:scale>
          <a:sx n="58" d="100"/>
          <a:sy n="58" d="100"/>
        </p:scale>
        <p:origin x="1104" y="7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5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3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0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24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0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4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7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9.D 10.A  11.A  12.x     13.x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0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5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68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6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85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8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47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1.AB</a:t>
            </a:r>
            <a:r>
              <a:rPr lang="en-US" altLang="zh-CN" baseline="0" dirty="0" smtClean="0"/>
              <a:t>  2.B    3.B   4.C   5.C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9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6.C  7.C   8.</a:t>
            </a:r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6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58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21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07079" y="890767"/>
            <a:ext cx="11796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、计算机网络两大功能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、怎样描述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）具体构成：计算互连设备、通信链路、分组交换设备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）提供服务：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提供网络应用基础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架构、无连接服务和面向连接服务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套接字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)</a:t>
            </a:r>
            <a:endParaRPr lang="zh-CN" altLang="en-US" sz="2400" dirty="0">
              <a:latin typeface="+mn-ea"/>
              <a:cs typeface="微软雅黑" panose="020B0503020204020204" pitchFamily="34" charset="-122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、协议的基本要素：语法、语义、同步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标准的几个阶段：因特网草案、建议标准、草案标准、因特网标准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、因特网组成部分（网络边缘、接入网、网络核心）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、端系统（主机）之间通信模型：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P2P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、接入网络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）家庭接入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ADSL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1/8Mbps</a:t>
            </a:r>
            <a:r>
              <a:rPr lang="zh-CN" altLang="en-US" sz="2400" dirty="0" smtClean="0">
                <a:latin typeface="+mn-ea"/>
              </a:rPr>
              <a:t>）、电缆（</a:t>
            </a:r>
            <a:r>
              <a:rPr lang="en-US" altLang="zh-CN" sz="2400" dirty="0" smtClean="0">
                <a:latin typeface="+mn-ea"/>
              </a:rPr>
              <a:t>30/42Mbps,500-5000</a:t>
            </a:r>
            <a:r>
              <a:rPr lang="zh-CN" altLang="en-US" sz="2400" dirty="0" smtClean="0">
                <a:latin typeface="+mn-ea"/>
              </a:rPr>
              <a:t>个用户）、光纤到户（</a:t>
            </a:r>
            <a:r>
              <a:rPr lang="en-US" altLang="zh-CN" sz="2400" dirty="0" smtClean="0">
                <a:latin typeface="+mn-ea"/>
              </a:rPr>
              <a:t>20Mbps-1Gbps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）企业</a:t>
            </a:r>
            <a:r>
              <a:rPr lang="zh-CN" altLang="en-US" sz="2400" dirty="0">
                <a:latin typeface="+mn-ea"/>
              </a:rPr>
              <a:t>局域网</a:t>
            </a:r>
            <a:r>
              <a:rPr lang="zh-CN" altLang="en-US" sz="2400" dirty="0" smtClean="0">
                <a:latin typeface="+mn-ea"/>
              </a:rPr>
              <a:t>接入：以太网</a:t>
            </a:r>
            <a:r>
              <a:rPr lang="en-US" altLang="zh-CN" sz="2400" dirty="0" smtClean="0">
                <a:latin typeface="+mn-ea"/>
              </a:rPr>
              <a:t>(10M/100M/1G/10G)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WIFI(54/11/600Mbps)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）广域无线接入：</a:t>
            </a:r>
            <a:r>
              <a:rPr lang="en-US" altLang="zh-CN" sz="2400" dirty="0" smtClean="0">
                <a:latin typeface="+mn-ea"/>
              </a:rPr>
              <a:t>3G(</a:t>
            </a:r>
            <a:r>
              <a:rPr lang="zh-CN" altLang="en-US" sz="2400" dirty="0">
                <a:latin typeface="+mn-ea"/>
              </a:rPr>
              <a:t>上行</a:t>
            </a:r>
            <a:r>
              <a:rPr lang="en-US" altLang="zh-CN" sz="2400" dirty="0" smtClean="0">
                <a:latin typeface="+mn-ea"/>
              </a:rPr>
              <a:t>384kbps/</a:t>
            </a:r>
            <a:r>
              <a:rPr lang="zh-CN" altLang="en-US" sz="2400" dirty="0" smtClean="0">
                <a:latin typeface="+mn-ea"/>
              </a:rPr>
              <a:t>下行</a:t>
            </a:r>
            <a:r>
              <a:rPr lang="en-US" altLang="zh-CN" sz="2400" dirty="0" smtClean="0">
                <a:latin typeface="+mn-ea"/>
              </a:rPr>
              <a:t>3.6Mbps)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4G(100/150Mbps)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5G(150M/1Gbps)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67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R11</a:t>
            </a:r>
            <a:r>
              <a:rPr lang="zh-CN" altLang="en-US" sz="2400" dirty="0" smtClean="0"/>
              <a:t>、假定</a:t>
            </a:r>
            <a:r>
              <a:rPr lang="zh-CN" altLang="en-US" sz="2400" dirty="0"/>
              <a:t>在发送主机和接收主机间只有一台分组交换机。发送主机和交换机间以及交换机和接收主机间 的传输速率分别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假设该交换机使用存储转发分组交换方式，发送一个长度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分组 的端到端总时延是什么？（忽略排队时延、传播时延和处理时延。）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R18</a:t>
            </a:r>
            <a:r>
              <a:rPr lang="zh-CN" altLang="en-US" sz="2400" dirty="0" smtClean="0"/>
              <a:t>、—</a:t>
            </a:r>
            <a:r>
              <a:rPr lang="zh-CN" altLang="en-US" sz="2400" dirty="0"/>
              <a:t>个长度为1000字节的分组经距离为2500km的链路传播，传播速率为2.5xl0</a:t>
            </a:r>
            <a:r>
              <a:rPr lang="zh-CN" altLang="en-US" sz="2400" baseline="30000" dirty="0"/>
              <a:t>8</a:t>
            </a:r>
            <a:r>
              <a:rPr lang="zh-CN" altLang="en-US" sz="2400" dirty="0"/>
              <a:t>m/s并且传输速率 为2Mbps,它需要用多长时间？更为一般地，一个长度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</a:p>
          <a:p>
            <a:r>
              <a:rPr lang="zh-CN" altLang="en-US" sz="2400" dirty="0" smtClean="0"/>
              <a:t>的</a:t>
            </a:r>
            <a:r>
              <a:rPr lang="zh-CN" altLang="en-US" sz="2400" dirty="0"/>
              <a:t>分组经距离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链路传播，传播速率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并且</a:t>
            </a:r>
            <a:r>
              <a:rPr lang="zh-CN" altLang="en-US" sz="2400" dirty="0"/>
              <a:t>传输速率为Rbps,它需要用多长时间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10566" y="2414943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L/R1+L/R2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8439" y="4982827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(1000 X 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)+2500x1000/(2.5x10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8226" y="5666605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R+d</a:t>
            </a:r>
            <a:r>
              <a:rPr lang="en-US" altLang="zh-CN" sz="2400" dirty="0" smtClean="0">
                <a:solidFill>
                  <a:srgbClr val="FF0000"/>
                </a:solidFill>
              </a:rPr>
              <a:t>/s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5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R19.</a:t>
            </a:r>
            <a:r>
              <a:rPr lang="zh-CN" altLang="en-US" sz="2400" dirty="0"/>
              <a:t>假定主机</a:t>
            </a:r>
            <a:r>
              <a:rPr lang="en-US" altLang="zh-CN" sz="2400" dirty="0"/>
              <a:t>A</a:t>
            </a:r>
            <a:r>
              <a:rPr lang="zh-CN" altLang="en-US" sz="2400" dirty="0"/>
              <a:t>要向主机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发送一个大文件。从主机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的路径上有</a:t>
            </a:r>
            <a:r>
              <a:rPr lang="en-US" altLang="zh-CN" sz="2400" dirty="0"/>
              <a:t>3</a:t>
            </a:r>
            <a:r>
              <a:rPr lang="zh-CN" altLang="en-US" sz="2400" dirty="0"/>
              <a:t>段链路，其速率分别为 </a:t>
            </a:r>
            <a:r>
              <a:rPr lang="en-US" altLang="zh-CN" sz="2400" dirty="0"/>
              <a:t>R1 = 500kbps, R2 = 2Mbps, R3 = 1 Mbps.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假定该网络中没有其他流量，该文件传送的吞吐量是多少？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假定该文件为</a:t>
            </a:r>
            <a:r>
              <a:rPr lang="en-US" altLang="zh-CN" sz="2400" dirty="0"/>
              <a:t>4MB</a:t>
            </a:r>
            <a:r>
              <a:rPr lang="zh-CN" altLang="en-US" sz="2400" dirty="0"/>
              <a:t>。用吞吐量除以文件长度，将该文件传输到主机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大致需要多长时间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P7.</a:t>
            </a:r>
            <a:r>
              <a:rPr lang="zh-CN" altLang="en-US" sz="2400" dirty="0"/>
              <a:t>在这个习题中，我们考虑从主机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通过分组交换网发送语音（</a:t>
            </a:r>
            <a:r>
              <a:rPr lang="en-US" altLang="zh-CN" sz="2400" dirty="0"/>
              <a:t>VoIP</a:t>
            </a:r>
            <a:r>
              <a:rPr lang="zh-CN" altLang="en-US" sz="2400" dirty="0"/>
              <a:t>）。主机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将模拟语音 转换为传输中的</a:t>
            </a:r>
            <a:r>
              <a:rPr lang="en-US" altLang="zh-CN" sz="2400" dirty="0"/>
              <a:t>64kbps</a:t>
            </a:r>
            <a:r>
              <a:rPr lang="zh-CN" altLang="en-US" sz="2400" dirty="0"/>
              <a:t>数字比特流。然后主机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将这些比特分为</a:t>
            </a:r>
            <a:r>
              <a:rPr lang="en-US" altLang="zh-CN" sz="2400" dirty="0"/>
              <a:t>56</a:t>
            </a:r>
            <a:r>
              <a:rPr lang="zh-CN" altLang="en-US" sz="2400" dirty="0"/>
              <a:t>字节的分组。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之间有一条 链路：它的传输速率是</a:t>
            </a:r>
            <a:r>
              <a:rPr lang="en-US" altLang="zh-CN" sz="2400" dirty="0"/>
              <a:t>2Mbps,</a:t>
            </a:r>
            <a:r>
              <a:rPr lang="zh-CN" altLang="en-US" sz="2400" dirty="0"/>
              <a:t>传播时延是</a:t>
            </a:r>
            <a:r>
              <a:rPr lang="en-US" altLang="zh-CN" sz="2400" dirty="0"/>
              <a:t>10ms</a:t>
            </a:r>
            <a:r>
              <a:rPr lang="zh-CN" altLang="en-US" sz="2400" dirty="0"/>
              <a:t>。一旦</a:t>
            </a:r>
            <a:r>
              <a:rPr lang="en-US" altLang="zh-CN" sz="2400" dirty="0"/>
              <a:t>A</a:t>
            </a:r>
            <a:r>
              <a:rPr lang="zh-CN" altLang="en-US" sz="2400" dirty="0"/>
              <a:t>收集了一个分组，就将它向主机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发送。 一旦主机</a:t>
            </a:r>
            <a:r>
              <a:rPr lang="en-US" altLang="zh-CN" sz="2400" dirty="0"/>
              <a:t>B</a:t>
            </a:r>
            <a:r>
              <a:rPr lang="zh-CN" altLang="en-US" sz="2400" dirty="0"/>
              <a:t>接收到一个完整的分组，它将该分组的比特转换成模拟信号。从比特产生（从位于主机 </a:t>
            </a:r>
            <a:r>
              <a:rPr lang="en-US" altLang="zh-CN" sz="2400" dirty="0"/>
              <a:t>A</a:t>
            </a:r>
            <a:r>
              <a:rPr lang="zh-CN" altLang="en-US" sz="2400" dirty="0"/>
              <a:t>的初始模拟信号起）的时刻起，到该比特被解码（在主机</a:t>
            </a:r>
            <a:r>
              <a:rPr lang="en-US" altLang="zh-CN" sz="2400" dirty="0"/>
              <a:t>B</a:t>
            </a:r>
            <a:r>
              <a:rPr lang="zh-CN" altLang="en-US" sz="2400" dirty="0"/>
              <a:t>上作为模拟信号的一部分），花了多少 时间？</a:t>
            </a:r>
          </a:p>
        </p:txBody>
      </p:sp>
      <p:sp>
        <p:nvSpPr>
          <p:cNvPr id="6" name="矩形 5"/>
          <p:cNvSpPr/>
          <p:nvPr/>
        </p:nvSpPr>
        <p:spPr>
          <a:xfrm>
            <a:off x="2320925" y="2370853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(4 X 8 X 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)/(500x10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4685" y="5637877"/>
            <a:ext cx="587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(56 X 8)/(64 X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)+(56X8)/(2x10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)+0.01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52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P25.</a:t>
            </a:r>
            <a:r>
              <a:rPr lang="zh-CN" altLang="en-US" sz="2400" dirty="0"/>
              <a:t>假定两台主机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相隔</a:t>
            </a:r>
            <a:r>
              <a:rPr lang="en-US" altLang="zh-CN" sz="2400" dirty="0"/>
              <a:t>20000km,</a:t>
            </a:r>
            <a:r>
              <a:rPr lang="zh-CN" altLang="en-US" sz="2400" dirty="0"/>
              <a:t>由一条直接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2Mbps</a:t>
            </a:r>
            <a:r>
              <a:rPr lang="zh-CN" altLang="en-US" sz="2400" dirty="0"/>
              <a:t>的链路相连。假定跨越该链路的</a:t>
            </a:r>
            <a:r>
              <a:rPr lang="zh-CN" altLang="en-US" sz="2400" dirty="0" smtClean="0"/>
              <a:t>传播速率</a:t>
            </a:r>
            <a:r>
              <a:rPr lang="zh-CN" altLang="en-US" sz="2400" dirty="0"/>
              <a:t>是 </a:t>
            </a:r>
            <a:r>
              <a:rPr lang="en-US" altLang="zh-CN" sz="2400" dirty="0"/>
              <a:t>2.5 x l0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m/s.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计算带宽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</a:t>
            </a:r>
            <a:r>
              <a:rPr lang="en-US" altLang="zh-CN" sz="2400" dirty="0"/>
              <a:t>R.t</a:t>
            </a:r>
            <a:r>
              <a:rPr lang="en-US" altLang="zh-CN" sz="2400" baseline="-25000" dirty="0"/>
              <a:t>prop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</a:t>
            </a:r>
            <a:r>
              <a:rPr lang="en-US" altLang="zh-CN" sz="2400" dirty="0"/>
              <a:t>800 000</a:t>
            </a:r>
            <a:r>
              <a:rPr lang="zh-CN" altLang="en-US" sz="2400" dirty="0"/>
              <a:t>比特的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假定</a:t>
            </a:r>
            <a:r>
              <a:rPr lang="zh-CN" altLang="en-US" sz="2400" dirty="0"/>
              <a:t>该文件作为一个大的报文连续发送。在任何给定的时间，在链路上具有的比特数量最大值是多少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给出带宽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时延积的一种解释。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在该链路上一个比特的宽度（以米计）是多少？它比一个足球场更长吗？</a:t>
            </a:r>
          </a:p>
          <a:p>
            <a:r>
              <a:rPr lang="en-US" altLang="zh-CN" sz="2400" dirty="0"/>
              <a:t>e.</a:t>
            </a:r>
            <a:r>
              <a:rPr lang="zh-CN" altLang="en-US" sz="2400" dirty="0"/>
              <a:t>用传播</a:t>
            </a:r>
            <a:r>
              <a:rPr lang="zh-CN" altLang="en-US" sz="2400" dirty="0" smtClean="0"/>
              <a:t>速率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带宽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链路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长度表示，推导出一个比特宽度的一般表示式。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3510984" y="3981585"/>
            <a:ext cx="4158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96" y="4608520"/>
            <a:ext cx="6571429" cy="1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1296" y="6235345"/>
            <a:ext cx="708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的时延带宽积又称为以比特为单位的链路长度 </a:t>
            </a:r>
          </a:p>
        </p:txBody>
      </p:sp>
      <p:sp>
        <p:nvSpPr>
          <p:cNvPr id="6" name="矩形 5"/>
          <p:cNvSpPr/>
          <p:nvPr/>
        </p:nvSpPr>
        <p:spPr>
          <a:xfrm>
            <a:off x="11340918" y="32327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s/R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3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P33.</a:t>
            </a:r>
            <a:r>
              <a:rPr lang="zh-CN" altLang="en-US" sz="2400" dirty="0" smtClean="0">
                <a:latin typeface="+mn-ea"/>
              </a:rPr>
              <a:t>考虑</a:t>
            </a:r>
            <a:r>
              <a:rPr lang="zh-CN" altLang="en-US" sz="2400" dirty="0">
                <a:latin typeface="+mn-ea"/>
              </a:rPr>
              <a:t>从主机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到主机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发送一个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比特的大文件。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之间有三段链路（和两台交换机），并且 该链路不拥塞（即没有排队时延）。主机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将该文件分为每个为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比特的报文段，并为每个报文段 增加一个</a:t>
            </a:r>
            <a:r>
              <a:rPr lang="en-US" altLang="zh-CN" sz="2400" dirty="0">
                <a:latin typeface="+mn-ea"/>
              </a:rPr>
              <a:t>80</a:t>
            </a:r>
            <a:r>
              <a:rPr lang="zh-CN" altLang="en-US" sz="2400" dirty="0">
                <a:latin typeface="+mn-ea"/>
              </a:rPr>
              <a:t>比特的首部，</a:t>
            </a:r>
            <a:r>
              <a:rPr lang="zh-CN" altLang="en-US" sz="2400" dirty="0" smtClean="0">
                <a:latin typeface="+mn-ea"/>
              </a:rPr>
              <a:t>形成</a:t>
            </a:r>
            <a:r>
              <a:rPr lang="en-US" altLang="zh-CN" sz="2400" dirty="0" smtClean="0">
                <a:latin typeface="+mn-ea"/>
              </a:rPr>
              <a:t>L= </a:t>
            </a:r>
            <a:r>
              <a:rPr lang="en-US" altLang="zh-CN" sz="2400" dirty="0">
                <a:latin typeface="+mn-ea"/>
              </a:rPr>
              <a:t>80+5</a:t>
            </a:r>
            <a:r>
              <a:rPr lang="zh-CN" altLang="en-US" sz="2400" dirty="0">
                <a:latin typeface="+mn-ea"/>
              </a:rPr>
              <a:t>比特的分组。每条链路的传输速率为</a:t>
            </a:r>
            <a:r>
              <a:rPr lang="en-US" altLang="zh-CN" sz="2400" dirty="0">
                <a:latin typeface="+mn-ea"/>
              </a:rPr>
              <a:t>Kbps</a:t>
            </a:r>
            <a:r>
              <a:rPr lang="zh-CN" altLang="en-US" sz="2400" dirty="0">
                <a:latin typeface="+mn-ea"/>
              </a:rPr>
              <a:t>。求出从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B </a:t>
            </a:r>
            <a:r>
              <a:rPr lang="zh-CN" altLang="en-US" sz="2400" dirty="0">
                <a:latin typeface="+mn-ea"/>
              </a:rPr>
              <a:t>移动该文件时延最小的值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。忽略传播时延。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31" y="2686656"/>
            <a:ext cx="7858125" cy="1019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3599" y="4805557"/>
            <a:ext cx="323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(2+F/S)(80+S)/R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46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1.</a:t>
            </a:r>
            <a:r>
              <a:rPr lang="zh-CN" altLang="en-US" sz="2400" b="1" dirty="0" smtClean="0">
                <a:latin typeface="+mn-ea"/>
              </a:rPr>
              <a:t>协议分层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 smtClean="0">
                <a:latin typeface="+mn-ea"/>
              </a:rPr>
              <a:t>计算机网络体系结构</a:t>
            </a:r>
            <a:r>
              <a:rPr lang="zh-CN" altLang="zh-CN" sz="2000" dirty="0" smtClean="0"/>
              <a:t>分为</a:t>
            </a:r>
            <a:r>
              <a:rPr lang="zh-CN" altLang="zh-CN" sz="2000" dirty="0"/>
              <a:t>很多层，每层完成一个特定功能，层和层之间相互协作，底层为上一层提供服务，上层使用底层提供的</a:t>
            </a:r>
            <a:r>
              <a:rPr lang="zh-CN" altLang="zh-CN" sz="2000" dirty="0" smtClean="0"/>
              <a:t>服务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服务模型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实现本层的功能，再为上一层提供服务。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）网络设计者以分层的方式组织协议，以及实现这些协议的网络软硬件。</a:t>
            </a:r>
            <a:endParaRPr lang="en-US" altLang="zh-CN" sz="2000" dirty="0" smtClean="0"/>
          </a:p>
          <a:p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）一个协议层能够用软件、硬件或者两者结合实现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）各层的所有协议称为协议栈，如因特网</a:t>
            </a:r>
            <a:r>
              <a:rPr lang="en-US" altLang="zh-CN" sz="2000" dirty="0" smtClean="0">
                <a:latin typeface="+mn-ea"/>
              </a:rPr>
              <a:t>TCP</a:t>
            </a:r>
            <a:r>
              <a:rPr lang="en-US" altLang="zh-CN" sz="2000" dirty="0" smtClean="0">
                <a:latin typeface="+mn-ea"/>
              </a:rPr>
              <a:t>/IP</a:t>
            </a:r>
            <a:r>
              <a:rPr lang="zh-CN" altLang="en-US" sz="2000" dirty="0" smtClean="0">
                <a:latin typeface="+mn-ea"/>
              </a:rPr>
              <a:t>协议栈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2.ISO</a:t>
            </a:r>
            <a:r>
              <a:rPr lang="zh-CN" altLang="en-US" sz="2400" b="1" dirty="0">
                <a:latin typeface="+mn-ea"/>
              </a:rPr>
              <a:t>模型（</a:t>
            </a:r>
            <a:r>
              <a:rPr lang="en-US" altLang="zh-CN" sz="2400" b="1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层</a:t>
            </a:r>
            <a:r>
              <a:rPr lang="zh-CN" altLang="en-US" sz="2400" b="1" dirty="0">
                <a:latin typeface="+mn-ea"/>
              </a:rPr>
              <a:t>）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）应用层：网络应用程序和应用层协议（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应用</a:t>
            </a:r>
            <a:r>
              <a:rPr lang="en-US" altLang="zh-CN" sz="2000" dirty="0" smtClean="0">
                <a:latin typeface="+mn-ea"/>
              </a:rPr>
              <a:t>【HTTP】</a:t>
            </a:r>
            <a:r>
              <a:rPr lang="zh-CN" altLang="en-US" sz="2000" dirty="0" smtClean="0">
                <a:latin typeface="+mn-ea"/>
              </a:rPr>
              <a:t>、电子邮件</a:t>
            </a:r>
            <a:r>
              <a:rPr lang="en-US" altLang="zh-CN" sz="2000" dirty="0" smtClean="0">
                <a:latin typeface="+mn-ea"/>
              </a:rPr>
              <a:t>【SMTP】</a:t>
            </a:r>
            <a:r>
              <a:rPr lang="zh-CN" altLang="en-US" sz="2000" dirty="0" smtClean="0">
                <a:latin typeface="+mn-ea"/>
              </a:rPr>
              <a:t>、文件传输</a:t>
            </a:r>
            <a:r>
              <a:rPr lang="en-US" altLang="zh-CN" sz="2000" dirty="0" smtClean="0">
                <a:latin typeface="+mn-ea"/>
              </a:rPr>
              <a:t>【FTP】</a:t>
            </a:r>
            <a:r>
              <a:rPr lang="zh-CN" altLang="en-US" sz="2000" dirty="0" smtClean="0">
                <a:latin typeface="+mn-ea"/>
              </a:rPr>
              <a:t>）；交换的分组（报文）；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）表示层：应用程序能解释交换数据的含义。服务包括数据压缩、数据加密、数据描述。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）会话层：提供数据交换的定界和同步功能，包括建立检查点和同步方法。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）运输层：应用程序端点之间传输应用层报文（</a:t>
            </a:r>
            <a:r>
              <a:rPr lang="en-US" altLang="zh-CN" sz="2000" dirty="0" smtClean="0">
                <a:latin typeface="+mn-ea"/>
              </a:rPr>
              <a:t>TCP【</a:t>
            </a:r>
            <a:r>
              <a:rPr lang="zh-CN" altLang="en-US" sz="2000" dirty="0" smtClean="0">
                <a:latin typeface="+mn-ea"/>
              </a:rPr>
              <a:t>面向连接、可靠传输、流量控制、拥塞控制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UDP</a:t>
            </a:r>
            <a:r>
              <a:rPr lang="zh-CN" altLang="en-US" sz="2000" dirty="0" smtClean="0">
                <a:latin typeface="+mn-ea"/>
              </a:rPr>
              <a:t>）；不提供时间保证；运输层的分组（报文段）。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）网络层：将网络层分组（数据报）从一台主机传输到另一台主机（网际协议</a:t>
            </a:r>
            <a:r>
              <a:rPr lang="en-US" altLang="zh-CN" sz="2000" dirty="0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、路由选择协议）。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）链路层：将分组（帧）从一个节点（主机或路由器）传输到另一个节点（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可靠交付</a:t>
            </a:r>
            <a:r>
              <a:rPr lang="zh-CN" altLang="en-US" sz="2000" dirty="0" smtClean="0">
                <a:latin typeface="+mn-ea"/>
              </a:rPr>
              <a:t>、不同链路</a:t>
            </a:r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以太网、</a:t>
            </a:r>
            <a:r>
              <a:rPr lang="en-US" altLang="zh-CN" sz="2000" dirty="0" err="1">
                <a:latin typeface="+mn-ea"/>
              </a:rPr>
              <a:t>Wifi</a:t>
            </a:r>
            <a:r>
              <a:rPr lang="zh-CN" altLang="en-US" sz="2000" dirty="0">
                <a:latin typeface="+mn-ea"/>
              </a:rPr>
              <a:t>、电缆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en-US" sz="2000" dirty="0" smtClean="0">
                <a:latin typeface="+mn-ea"/>
              </a:rPr>
              <a:t>有不同协议，广播链路和点对点链路）。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）物理层：将数据帧一个</a:t>
            </a:r>
            <a:r>
              <a:rPr lang="en-US" altLang="zh-CN" sz="2000" dirty="0" smtClean="0">
                <a:latin typeface="+mn-ea"/>
              </a:rPr>
              <a:t>bit</a:t>
            </a:r>
            <a:r>
              <a:rPr lang="zh-CN" altLang="en-US" sz="2000" dirty="0" smtClean="0">
                <a:latin typeface="+mn-ea"/>
              </a:rPr>
              <a:t>一个</a:t>
            </a:r>
            <a:r>
              <a:rPr lang="en-US" altLang="zh-CN" sz="2000" dirty="0" smtClean="0">
                <a:latin typeface="+mn-ea"/>
              </a:rPr>
              <a:t>bit</a:t>
            </a:r>
            <a:r>
              <a:rPr lang="zh-CN" altLang="en-US" sz="2000" dirty="0" smtClean="0">
                <a:latin typeface="+mn-ea"/>
              </a:rPr>
              <a:t>从一个节点移动到另一个节点（协议与传输媒体有关）。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4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、协议分层的好处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/>
              <a:t>结构清晰，有利于识别复杂系统的部件及其关系 </a:t>
            </a: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模块化使得系统的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升级、维护</a:t>
            </a: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/>
              <a:t>有利于标准化 </a:t>
            </a:r>
            <a:endParaRPr lang="en-US" altLang="zh-CN" sz="2400" b="1" dirty="0"/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、为什么存在网络</a:t>
            </a:r>
            <a:r>
              <a:rPr lang="zh-CN" altLang="en-US" sz="2400" b="1" dirty="0">
                <a:latin typeface="+mn-ea"/>
              </a:rPr>
              <a:t>安全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/>
              <a:t>网络的开放性，</a:t>
            </a:r>
            <a:r>
              <a:rPr lang="en-US" altLang="zh-CN" sz="2000" dirty="0"/>
              <a:t>internet</a:t>
            </a:r>
            <a:r>
              <a:rPr lang="zh-CN" altLang="zh-CN" sz="2000" dirty="0"/>
              <a:t>是一个开放性的网络，架构、技术和协议，涉及的原理和知识都是公开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/>
              <a:t>软硬件和协议涉及局限造成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zh-CN" sz="2400" b="1" dirty="0"/>
              <a:t>常见的网络攻击</a:t>
            </a:r>
            <a:r>
              <a:rPr lang="zh-CN" altLang="en-US" sz="2400" dirty="0"/>
              <a:t>：</a:t>
            </a:r>
            <a:r>
              <a:rPr lang="zh-CN" altLang="zh-CN" sz="2400" dirty="0"/>
              <a:t>被动攻击和</a:t>
            </a:r>
            <a:r>
              <a:rPr lang="zh-CN" altLang="zh-CN" sz="2400" dirty="0" smtClean="0"/>
              <a:t>主动攻击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zh-CN" sz="2400" b="1" dirty="0">
                <a:latin typeface="+mn-ea"/>
              </a:rPr>
              <a:t>恶意软件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/>
              <a:t>病毒、</a:t>
            </a:r>
            <a:r>
              <a:rPr lang="zh-CN" altLang="zh-CN" sz="2000" dirty="0" smtClean="0"/>
              <a:t>蠕虫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僵尸网络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dirty="0"/>
              <a:t> </a:t>
            </a:r>
            <a:r>
              <a:rPr lang="en-US" altLang="zh-CN" sz="2400" b="1" dirty="0" err="1">
                <a:latin typeface="+mn-ea"/>
              </a:rPr>
              <a:t>DoS</a:t>
            </a:r>
            <a:r>
              <a:rPr lang="zh-CN" altLang="zh-CN" sz="2400" b="1" dirty="0">
                <a:latin typeface="+mn-ea"/>
              </a:rPr>
              <a:t>攻击</a:t>
            </a:r>
            <a:endParaRPr lang="en-US" altLang="zh-CN" sz="2400" b="1" dirty="0">
              <a:latin typeface="+mn-ea"/>
            </a:endParaRPr>
          </a:p>
          <a:p>
            <a:pPr marL="0" lvl="1"/>
            <a:r>
              <a:rPr lang="zh-CN" altLang="en-US" sz="2000" dirty="0"/>
              <a:t>弱点</a:t>
            </a:r>
            <a:r>
              <a:rPr lang="zh-CN" altLang="en-US" sz="2000" dirty="0" smtClean="0"/>
              <a:t>攻击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向目标主机上</a:t>
            </a:r>
            <a:r>
              <a:rPr lang="zh-CN" altLang="zh-CN" dirty="0" smtClean="0"/>
              <a:t>易</a:t>
            </a:r>
            <a:r>
              <a:rPr lang="zh-CN" altLang="zh-CN" dirty="0"/>
              <a:t>受攻击的应用程序和操作系统发送精细的报文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带宽洪</a:t>
            </a:r>
            <a:r>
              <a:rPr lang="zh-CN" altLang="en-US" sz="2000" dirty="0" smtClean="0"/>
              <a:t>泛</a:t>
            </a:r>
            <a:r>
              <a:rPr lang="en-US" altLang="zh-CN" sz="2000" dirty="0" smtClean="0"/>
              <a:t>【</a:t>
            </a:r>
            <a:r>
              <a:rPr lang="zh-CN" altLang="zh-CN" dirty="0"/>
              <a:t>向目标主机发送大量分组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连接洪</a:t>
            </a:r>
            <a:r>
              <a:rPr lang="zh-CN" altLang="en-US" sz="2000" dirty="0" smtClean="0"/>
              <a:t>泛</a:t>
            </a:r>
            <a:r>
              <a:rPr lang="en-US" altLang="zh-CN" sz="2000" dirty="0" smtClean="0"/>
              <a:t>【</a:t>
            </a:r>
            <a:r>
              <a:rPr lang="zh-CN" altLang="zh-CN" dirty="0"/>
              <a:t>利用目标主机创建半开或全开的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嗅探</a:t>
            </a:r>
            <a:r>
              <a:rPr lang="zh-CN" altLang="en-US" sz="2400" b="1" dirty="0" smtClean="0">
                <a:latin typeface="+mn-ea"/>
              </a:rPr>
              <a:t>分组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000" dirty="0"/>
              <a:t>无线网络和以太网</a:t>
            </a:r>
            <a:r>
              <a:rPr lang="en-US" altLang="zh-CN" sz="2000" dirty="0" smtClean="0"/>
              <a:t>LAN</a:t>
            </a:r>
            <a:r>
              <a:rPr lang="zh-CN" altLang="en-US" sz="2000" dirty="0" smtClean="0"/>
              <a:t>；数据加密</a:t>
            </a:r>
            <a:endParaRPr lang="en-US" altLang="zh-CN" sz="2000" dirty="0"/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9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伪装（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哄骗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000" dirty="0"/>
              <a:t>端点鉴别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zh-CN" sz="2400" b="1" dirty="0">
                <a:latin typeface="+mn-ea"/>
              </a:rPr>
              <a:t>中间人攻击</a:t>
            </a:r>
            <a:endParaRPr lang="en-US" altLang="zh-CN" sz="2400" b="1" dirty="0">
              <a:latin typeface="+mn-ea"/>
            </a:endParaRPr>
          </a:p>
          <a:p>
            <a:r>
              <a:rPr lang="zh-CN" altLang="zh-CN" dirty="0"/>
              <a:t>攻击者与通讯的两端分别创建独立的联系，并交换其所收到的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；身份识别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24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  <a:sym typeface="+mn-lt"/>
              </a:rPr>
              <a:t>网络</a:t>
            </a:r>
            <a:r>
              <a:rPr lang="zh-CN" altLang="en-US" sz="2400" b="1" dirty="0">
                <a:latin typeface="+mn-ea"/>
                <a:sym typeface="+mn-lt"/>
              </a:rPr>
              <a:t>应用程序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）部署在端系统上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cs typeface="+mn-ea"/>
                <a:sym typeface="+mn-lt"/>
              </a:rPr>
              <a:t>没有应用程序</a:t>
            </a:r>
            <a:r>
              <a:rPr lang="zh-CN" altLang="en-US" sz="2000" dirty="0" smtClean="0">
                <a:cs typeface="+mn-ea"/>
                <a:sym typeface="+mn-lt"/>
              </a:rPr>
              <a:t>软件运行</a:t>
            </a:r>
            <a:r>
              <a:rPr lang="zh-CN" altLang="en-US" sz="2000" dirty="0">
                <a:cs typeface="+mn-ea"/>
                <a:sym typeface="+mn-lt"/>
              </a:rPr>
              <a:t>在网络核心设备上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  <a:sym typeface="+mn-lt"/>
              </a:rPr>
              <a:t>网络</a:t>
            </a:r>
            <a:r>
              <a:rPr lang="zh-CN" altLang="en-US" sz="2400" b="1" dirty="0" smtClean="0">
                <a:latin typeface="+mn-ea"/>
                <a:sym typeface="+mn-lt"/>
              </a:rPr>
              <a:t>应用程序体系结构</a:t>
            </a:r>
            <a:endParaRPr lang="en-US" altLang="zh-CN" sz="2400" b="1" dirty="0" smtClean="0">
              <a:latin typeface="+mn-ea"/>
              <a:sym typeface="+mn-lt"/>
            </a:endParaRPr>
          </a:p>
          <a:p>
            <a:r>
              <a:rPr lang="zh-CN" altLang="en-US" sz="2000" dirty="0" smtClean="0">
                <a:latin typeface="+mn-ea"/>
                <a:sym typeface="+mn-lt"/>
              </a:rPr>
              <a:t>（</a:t>
            </a:r>
            <a:r>
              <a:rPr lang="en-US" altLang="zh-CN" sz="2000" dirty="0" smtClean="0">
                <a:latin typeface="+mn-ea"/>
                <a:sym typeface="+mn-lt"/>
              </a:rPr>
              <a:t>1</a:t>
            </a:r>
            <a:r>
              <a:rPr lang="zh-CN" altLang="en-US" sz="2000" dirty="0" smtClean="0">
                <a:latin typeface="+mn-ea"/>
                <a:sym typeface="+mn-lt"/>
              </a:rPr>
              <a:t>）</a:t>
            </a:r>
            <a:r>
              <a:rPr lang="en-US" altLang="zh-CN" sz="2000" dirty="0" smtClean="0">
                <a:latin typeface="+mn-ea"/>
                <a:sym typeface="+mn-lt"/>
              </a:rPr>
              <a:t>C/S</a:t>
            </a:r>
          </a:p>
          <a:p>
            <a:pPr marL="0" lvl="1"/>
            <a:r>
              <a:rPr lang="en-US" altLang="zh-CN" sz="2000" dirty="0" smtClean="0">
                <a:latin typeface="+mn-ea"/>
                <a:sym typeface="+mn-lt"/>
              </a:rPr>
              <a:t>	Server</a:t>
            </a:r>
            <a:r>
              <a:rPr lang="zh-CN" altLang="en-US" sz="2000" dirty="0" smtClean="0">
                <a:latin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具有固定的、众所周知的</a:t>
            </a:r>
            <a:r>
              <a:rPr lang="en-US" altLang="zh-CN" sz="2000" dirty="0">
                <a:cs typeface="+mn-ea"/>
                <a:sym typeface="+mn-lt"/>
              </a:rPr>
              <a:t>IP</a:t>
            </a:r>
            <a:r>
              <a:rPr lang="zh-CN" altLang="en-US" sz="2000" dirty="0" smtClean="0">
                <a:cs typeface="+mn-ea"/>
                <a:sym typeface="+mn-lt"/>
              </a:rPr>
              <a:t>地址；</a:t>
            </a:r>
            <a:r>
              <a:rPr lang="zh-CN" altLang="en-US" sz="2000" dirty="0">
                <a:cs typeface="+mn-ea"/>
                <a:sym typeface="+mn-lt"/>
              </a:rPr>
              <a:t>总是打开的</a:t>
            </a:r>
            <a:r>
              <a:rPr lang="zh-CN" altLang="en-US" sz="2000" dirty="0" smtClean="0">
                <a:cs typeface="+mn-ea"/>
                <a:sym typeface="+mn-lt"/>
              </a:rPr>
              <a:t>主机；</a:t>
            </a:r>
            <a:r>
              <a:rPr lang="zh-CN" altLang="en-US" sz="2000" dirty="0">
                <a:cs typeface="+mn-ea"/>
                <a:sym typeface="+mn-lt"/>
              </a:rPr>
              <a:t>主机</a:t>
            </a:r>
            <a:r>
              <a:rPr lang="zh-CN" altLang="en-US" sz="2000" dirty="0" smtClean="0">
                <a:cs typeface="+mn-ea"/>
                <a:sym typeface="+mn-lt"/>
              </a:rPr>
              <a:t>群集；</a:t>
            </a:r>
            <a:endParaRPr lang="en-US" altLang="zh-CN" sz="2000" dirty="0" smtClean="0">
              <a:latin typeface="+mn-ea"/>
              <a:sym typeface="+mn-lt"/>
            </a:endParaRPr>
          </a:p>
          <a:p>
            <a:pPr marL="0" lvl="1"/>
            <a:r>
              <a:rPr lang="en-US" altLang="zh-CN" sz="2000" dirty="0" smtClean="0">
                <a:latin typeface="+mn-ea"/>
                <a:sym typeface="+mn-lt"/>
              </a:rPr>
              <a:t>	Client</a:t>
            </a:r>
            <a:r>
              <a:rPr lang="zh-CN" altLang="en-US" sz="2000" dirty="0" smtClean="0">
                <a:latin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可以间断的同服务器</a:t>
            </a:r>
            <a:r>
              <a:rPr lang="zh-CN" altLang="en-US" sz="2000" dirty="0" smtClean="0">
                <a:cs typeface="+mn-ea"/>
                <a:sym typeface="+mn-lt"/>
              </a:rPr>
              <a:t>连接；</a:t>
            </a:r>
            <a:r>
              <a:rPr lang="zh-CN" altLang="en-US" sz="2000" dirty="0">
                <a:cs typeface="+mn-ea"/>
                <a:sym typeface="+mn-lt"/>
              </a:rPr>
              <a:t>拥有动态</a:t>
            </a:r>
            <a:r>
              <a:rPr lang="en-US" altLang="zh-CN" sz="2000" dirty="0">
                <a:cs typeface="+mn-ea"/>
                <a:sym typeface="+mn-lt"/>
              </a:rPr>
              <a:t>IP</a:t>
            </a:r>
            <a:r>
              <a:rPr lang="zh-CN" altLang="en-US" sz="2000" dirty="0" smtClean="0">
                <a:cs typeface="+mn-ea"/>
                <a:sym typeface="+mn-lt"/>
              </a:rPr>
              <a:t>地址；</a:t>
            </a:r>
            <a:r>
              <a:rPr lang="zh-CN" altLang="en-US" sz="2000" dirty="0">
                <a:cs typeface="+mn-ea"/>
                <a:sym typeface="+mn-lt"/>
              </a:rPr>
              <a:t>客户机相互之间不直接通信</a:t>
            </a:r>
          </a:p>
          <a:p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zh-CN" altLang="en-US" sz="2400" dirty="0" smtClean="0">
                <a:latin typeface="+mn-ea"/>
                <a:sym typeface="+mn-lt"/>
              </a:rPr>
              <a:t>（</a:t>
            </a:r>
            <a:r>
              <a:rPr lang="en-US" altLang="zh-CN" sz="2400" dirty="0" smtClean="0">
                <a:latin typeface="+mn-ea"/>
                <a:sym typeface="+mn-lt"/>
              </a:rPr>
              <a:t>2</a:t>
            </a:r>
            <a:r>
              <a:rPr lang="zh-CN" altLang="en-US" sz="2400" dirty="0" smtClean="0">
                <a:latin typeface="+mn-ea"/>
                <a:sym typeface="+mn-lt"/>
              </a:rPr>
              <a:t>）</a:t>
            </a:r>
            <a:r>
              <a:rPr lang="en-US" altLang="zh-CN" sz="2400" dirty="0" smtClean="0">
                <a:latin typeface="+mn-ea"/>
                <a:sym typeface="+mn-lt"/>
              </a:rPr>
              <a:t>P2P</a:t>
            </a:r>
          </a:p>
          <a:p>
            <a:r>
              <a:rPr lang="en-US" altLang="zh-CN" sz="2400" dirty="0" smtClean="0">
                <a:latin typeface="+mn-ea"/>
                <a:sym typeface="+mn-lt"/>
              </a:rPr>
              <a:t>	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任意一对主机直接相互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通信；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对等方间歇连接并且可以改变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IP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地址；</a:t>
            </a:r>
            <a:r>
              <a:rPr lang="zh-CN" altLang="en-US" sz="2000" dirty="0">
                <a:solidFill>
                  <a:schemeClr val="accent2"/>
                </a:solidFill>
                <a:cs typeface="+mn-ea"/>
                <a:sym typeface="+mn-lt"/>
              </a:rPr>
              <a:t>自</a:t>
            </a:r>
            <a:r>
              <a:rPr lang="zh-CN" altLang="en-US" sz="2000" dirty="0" smtClean="0">
                <a:solidFill>
                  <a:schemeClr val="accent2"/>
                </a:solidFill>
                <a:cs typeface="+mn-ea"/>
                <a:sym typeface="+mn-lt"/>
              </a:rPr>
              <a:t>扩展性；</a:t>
            </a:r>
            <a:r>
              <a:rPr lang="zh-CN" altLang="en-US" sz="2000" dirty="0">
                <a:solidFill>
                  <a:schemeClr val="accent2"/>
                </a:solidFill>
                <a:cs typeface="+mn-ea"/>
                <a:sym typeface="+mn-lt"/>
              </a:rPr>
              <a:t>难以管理</a:t>
            </a:r>
          </a:p>
          <a:p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zh-CN" altLang="en-US" sz="2400" dirty="0" smtClean="0">
                <a:latin typeface="+mn-ea"/>
                <a:sym typeface="+mn-lt"/>
              </a:rPr>
              <a:t>（</a:t>
            </a:r>
            <a:r>
              <a:rPr lang="en-US" altLang="zh-CN" sz="2400" dirty="0" smtClean="0">
                <a:latin typeface="+mn-ea"/>
                <a:sym typeface="+mn-lt"/>
              </a:rPr>
              <a:t>3</a:t>
            </a:r>
            <a:r>
              <a:rPr lang="zh-CN" altLang="en-US" sz="2400" dirty="0" smtClean="0">
                <a:latin typeface="+mn-ea"/>
                <a:sym typeface="+mn-lt"/>
              </a:rPr>
              <a:t>）</a:t>
            </a:r>
            <a:r>
              <a:rPr lang="en-US" altLang="zh-CN" sz="2400" dirty="0" smtClean="0">
                <a:latin typeface="+mn-ea"/>
                <a:sym typeface="+mn-lt"/>
              </a:rPr>
              <a:t>C/S</a:t>
            </a:r>
            <a:r>
              <a:rPr lang="zh-CN" altLang="en-US" sz="2400" dirty="0" smtClean="0">
                <a:latin typeface="+mn-ea"/>
                <a:sym typeface="+mn-lt"/>
              </a:rPr>
              <a:t>和</a:t>
            </a:r>
            <a:r>
              <a:rPr lang="en-US" altLang="zh-CN" sz="2400" dirty="0" smtClean="0">
                <a:latin typeface="+mn-ea"/>
                <a:sym typeface="+mn-lt"/>
              </a:rPr>
              <a:t>P2P</a:t>
            </a:r>
            <a:r>
              <a:rPr lang="zh-CN" altLang="en-US" sz="2400" dirty="0" smtClean="0">
                <a:latin typeface="+mn-ea"/>
                <a:sym typeface="+mn-lt"/>
              </a:rPr>
              <a:t>混合</a:t>
            </a:r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en-US" altLang="zh-CN" sz="2400" dirty="0" smtClean="0">
                <a:latin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中心服务器记录对等方</a:t>
            </a:r>
            <a:r>
              <a:rPr lang="zh-CN" altLang="en-US" sz="2000" dirty="0" smtClean="0">
                <a:cs typeface="+mn-ea"/>
                <a:sym typeface="+mn-lt"/>
              </a:rPr>
              <a:t>内容（</a:t>
            </a:r>
            <a:r>
              <a:rPr lang="zh-CN" altLang="en-US" sz="2000" dirty="0">
                <a:cs typeface="+mn-ea"/>
                <a:sym typeface="+mn-lt"/>
              </a:rPr>
              <a:t>用户</a:t>
            </a:r>
            <a:r>
              <a:rPr lang="zh-CN" altLang="en-US" sz="2000" dirty="0" smtClean="0">
                <a:cs typeface="+mn-ea"/>
                <a:sym typeface="+mn-lt"/>
              </a:rPr>
              <a:t>注册、文件存储信息等），供用户搜索；</a:t>
            </a:r>
            <a:endParaRPr lang="zh-CN" altLang="en-US" sz="2000" dirty="0">
              <a:cs typeface="+mn-ea"/>
              <a:sym typeface="+mn-lt"/>
            </a:endParaRPr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8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769690"/>
            <a:ext cx="107957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参考模型中，不同节点的同等层通过（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）来实现对等层之间的通信。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en-US" dirty="0"/>
          </a:p>
          <a:p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10.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同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系统的相邻层实体间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(    )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进行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交互</a:t>
            </a:r>
          </a:p>
          <a:p>
            <a:pPr algn="just"/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/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分层服务模型中，第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层和其上的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层的关系是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层将从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层接收的信息增加了首部信息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层提供的服务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层对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层没有任何作用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个协议包括两个方面，即对上层提供服务和对协议本身的实现。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)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effectLst/>
                <a:latin typeface="+mn-ea"/>
                <a:cs typeface="Times New Roman" panose="02020603050405020304" pitchFamily="18" charset="0"/>
              </a:rPr>
              <a:t>13</a:t>
            </a:r>
            <a:r>
              <a:rPr lang="zh-CN" altLang="en-US" sz="2400" kern="100" dirty="0" smtClean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使用加密机制可以防范分布式拒绝服务（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）攻击。 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以下</a:t>
            </a:r>
            <a:r>
              <a:rPr lang="zh-CN" altLang="zh-CN" sz="2400" dirty="0">
                <a:latin typeface="+mn-ea"/>
              </a:rPr>
              <a:t>对“</a:t>
            </a:r>
            <a:r>
              <a:rPr lang="en-US" altLang="zh-CN" sz="2400" dirty="0">
                <a:latin typeface="+mn-ea"/>
              </a:rPr>
              <a:t>TCP</a:t>
            </a:r>
            <a:r>
              <a:rPr lang="zh-CN" altLang="zh-CN" sz="2400" dirty="0">
                <a:latin typeface="+mn-ea"/>
              </a:rPr>
              <a:t>服务”描述正确的有（多选）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可靠、顺序、字节流传输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流量控制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发送者不至于淹没接收者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面向无连接，无状态的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zh-CN" sz="2400" dirty="0">
                <a:latin typeface="+mn-ea"/>
              </a:rPr>
              <a:t>拥塞控制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当网络拥塞时发送者降低发送</a:t>
            </a:r>
            <a:r>
              <a:rPr lang="zh-CN" altLang="zh-CN" sz="2400" dirty="0" smtClean="0">
                <a:latin typeface="+mn-ea"/>
              </a:rPr>
              <a:t>速率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40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59866" y="597980"/>
            <a:ext cx="116610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物理</a:t>
            </a:r>
            <a:r>
              <a:rPr lang="zh-CN" altLang="en-US" sz="2400" dirty="0" smtClean="0">
                <a:latin typeface="+mn-ea"/>
              </a:rPr>
              <a:t>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）通过</a:t>
            </a:r>
            <a:r>
              <a:rPr lang="zh-CN" altLang="en-US" sz="2400" dirty="0">
                <a:latin typeface="+mn-ea"/>
              </a:rPr>
              <a:t>传播电磁波或光脉冲来发送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比特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流，</a:t>
            </a:r>
            <a:r>
              <a:rPr lang="zh-CN" altLang="en-US" sz="2400" dirty="0" smtClean="0">
                <a:latin typeface="+mn-ea"/>
              </a:rPr>
              <a:t>在物理媒体中数据传输是串行的。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）物理媒体分类：</a:t>
            </a:r>
            <a:r>
              <a:rPr lang="zh-CN" altLang="en-US" sz="2400" dirty="0">
                <a:latin typeface="+mn-ea"/>
              </a:rPr>
              <a:t>导引型</a:t>
            </a:r>
            <a:r>
              <a:rPr lang="zh-CN" altLang="en-US" sz="2400" dirty="0" smtClean="0">
                <a:latin typeface="+mn-ea"/>
              </a:rPr>
              <a:t>媒体和</a:t>
            </a:r>
            <a:r>
              <a:rPr lang="zh-CN" altLang="en-US" sz="2400" dirty="0">
                <a:latin typeface="+mn-ea"/>
              </a:rPr>
              <a:t>非导引型媒体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）物理</a:t>
            </a:r>
            <a:r>
              <a:rPr lang="zh-CN" altLang="en-US" sz="2400" dirty="0">
                <a:latin typeface="+mn-ea"/>
              </a:rPr>
              <a:t>媒体的性能对网络的通信、速度、距离、价格以及网络中的结点数和可靠性都有很大影响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导引</a:t>
            </a:r>
            <a:r>
              <a:rPr lang="zh-CN" altLang="en-US" sz="2400" dirty="0" smtClean="0">
                <a:latin typeface="+mn-ea"/>
              </a:rPr>
              <a:t>型媒体：</a:t>
            </a:r>
            <a:r>
              <a:rPr lang="zh-CN" altLang="en-US" sz="2000" dirty="0" smtClean="0">
                <a:latin typeface="+mn-ea"/>
              </a:rPr>
              <a:t>双绞线（</a:t>
            </a:r>
            <a:r>
              <a:rPr lang="en-US" altLang="zh-CN" sz="2000" dirty="0" smtClean="0">
                <a:latin typeface="+mn-ea"/>
              </a:rPr>
              <a:t>10-600Mbps</a:t>
            </a:r>
            <a:r>
              <a:rPr lang="zh-CN" altLang="en-US" sz="2000" dirty="0" smtClean="0">
                <a:latin typeface="+mn-ea"/>
              </a:rPr>
              <a:t>、屏蔽和非屏蔽），同轴电缆（</a:t>
            </a:r>
            <a:r>
              <a:rPr lang="en-US" altLang="zh-CN" sz="2000" dirty="0" smtClean="0">
                <a:latin typeface="+mn-ea"/>
              </a:rPr>
              <a:t>10Mbps</a:t>
            </a:r>
            <a:r>
              <a:rPr lang="zh-CN" altLang="en-US" sz="2000" dirty="0" smtClean="0">
                <a:latin typeface="+mn-ea"/>
              </a:rPr>
              <a:t>），光纤（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数十或数百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Gbps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，传输距离远、防止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电磁干扰，难以被分光窃听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非导引型</a:t>
            </a:r>
            <a:r>
              <a:rPr lang="zh-CN" altLang="en-US" sz="2400" dirty="0" smtClean="0">
                <a:latin typeface="+mn-ea"/>
              </a:rPr>
              <a:t>媒体：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多路径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盲区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衰落、干扰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地面微波（</a:t>
            </a:r>
            <a:r>
              <a:rPr lang="en-US" altLang="zh-CN" sz="2000" dirty="0" smtClean="0">
                <a:latin typeface="+mn-ea"/>
              </a:rPr>
              <a:t>45Mbps</a:t>
            </a:r>
            <a:r>
              <a:rPr lang="zh-CN" altLang="en-US" sz="2000" dirty="0" smtClean="0">
                <a:latin typeface="+mn-ea"/>
              </a:rPr>
              <a:t>），</a:t>
            </a:r>
            <a:r>
              <a:rPr lang="en-US" altLang="zh-CN" sz="2000" dirty="0" err="1" smtClean="0">
                <a:latin typeface="+mn-ea"/>
              </a:rPr>
              <a:t>WiFi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11/54/600Mbps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广域无线电（</a:t>
            </a:r>
            <a:r>
              <a:rPr lang="en-US" altLang="zh-CN" sz="2000" dirty="0" smtClean="0">
                <a:latin typeface="+mn-ea"/>
              </a:rPr>
              <a:t>3G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4G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5G</a:t>
            </a:r>
            <a:r>
              <a:rPr lang="zh-CN" altLang="en-US" sz="2000" dirty="0" smtClean="0">
                <a:latin typeface="+mn-ea"/>
              </a:rPr>
              <a:t>）、卫星（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高达数百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Mbps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250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msec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毫秒延时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、端系统上因特网提供的服务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）面向连接的服务</a:t>
            </a:r>
            <a:r>
              <a:rPr lang="en-US" altLang="zh-CN" sz="2400" dirty="0" smtClean="0">
                <a:latin typeface="+mn-ea"/>
              </a:rPr>
              <a:t>TCP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RFC793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可靠、顺序、字节流传输；流量控制；拥塞控制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）无连接服务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RFC768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不可靠数据传输、无流量控制、无拥塞控制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240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77107" y="555120"/>
            <a:ext cx="115932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、关于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C/S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体系结构说法错误的是（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、服务器需要保持开机状态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、客户端主动与服务器进行通信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、客户端需要采用固定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地址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、客户端进程之间相互不进行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通信</a:t>
            </a:r>
            <a:endParaRPr lang="en-US" altLang="zh-CN" sz="20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、如果</a:t>
            </a:r>
            <a:r>
              <a:rPr lang="zh-CN" altLang="en-US" sz="2000" dirty="0">
                <a:latin typeface="+mn-ea"/>
              </a:rPr>
              <a:t>客户机请求一个html页面，再该页面包括了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gif</a:t>
            </a:r>
            <a:r>
              <a:rPr lang="zh-CN" altLang="en-US" sz="2000" dirty="0">
                <a:latin typeface="+mn-ea"/>
              </a:rPr>
              <a:t>图片的引用，且所有对象都在一台服务器上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）当</a:t>
            </a:r>
            <a:r>
              <a:rPr lang="zh-CN" altLang="en-US" sz="2000" dirty="0">
                <a:latin typeface="+mn-ea"/>
              </a:rPr>
              <a:t>采用非持续连接时，客户机需要与web服务器建立（        ）个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连接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使用</a:t>
            </a:r>
            <a:r>
              <a:rPr lang="zh-CN" altLang="en-US" sz="2000" dirty="0">
                <a:latin typeface="+mn-ea"/>
              </a:rPr>
              <a:t>非</a:t>
            </a:r>
            <a:r>
              <a:rPr lang="zh-CN" altLang="zh-CN" sz="2000" dirty="0">
                <a:latin typeface="+mn-ea"/>
              </a:rPr>
              <a:t>流水线的持久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zh-CN" sz="2000" dirty="0">
                <a:latin typeface="+mn-ea"/>
              </a:rPr>
              <a:t>连接使用的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zh-CN" sz="2000" dirty="0">
                <a:latin typeface="+mn-ea"/>
              </a:rPr>
              <a:t>连接数为（</a:t>
            </a:r>
            <a:r>
              <a:rPr lang="en-US" altLang="zh-CN" sz="2000" dirty="0">
                <a:latin typeface="+mn-ea"/>
              </a:rPr>
              <a:t>        </a:t>
            </a:r>
            <a:r>
              <a:rPr lang="zh-CN" altLang="zh-CN" sz="2000" dirty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，总共需要</a:t>
            </a:r>
            <a:r>
              <a:rPr lang="zh-CN" altLang="zh-CN" sz="2000" dirty="0">
                <a:latin typeface="+mn-ea"/>
              </a:rPr>
              <a:t>（ 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）个</a:t>
            </a:r>
            <a:r>
              <a:rPr lang="en-US" altLang="zh-CN" sz="2000" dirty="0">
                <a:latin typeface="+mn-ea"/>
              </a:rPr>
              <a:t>RTT</a:t>
            </a:r>
            <a:r>
              <a:rPr lang="zh-CN" altLang="zh-CN" sz="2000" dirty="0">
                <a:latin typeface="+mn-ea"/>
              </a:rPr>
              <a:t>才能完成整个网页的</a:t>
            </a:r>
            <a:r>
              <a:rPr lang="zh-CN" altLang="en-US" sz="2000" dirty="0">
                <a:latin typeface="+mn-ea"/>
              </a:rPr>
              <a:t>获取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在</a:t>
            </a:r>
            <a:r>
              <a:rPr lang="zh-CN" altLang="zh-CN" sz="2000" dirty="0">
                <a:latin typeface="+mn-ea"/>
              </a:rPr>
              <a:t>持久的带流水线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zh-CN" sz="2000" dirty="0">
                <a:latin typeface="+mn-ea"/>
              </a:rPr>
              <a:t>连接中</a:t>
            </a:r>
            <a:r>
              <a:rPr lang="zh-CN" altLang="en-US" sz="2000" dirty="0">
                <a:latin typeface="+mn-ea"/>
              </a:rPr>
              <a:t>，客户端最少</a:t>
            </a:r>
            <a:r>
              <a:rPr lang="zh-CN" altLang="zh-CN" sz="2000" dirty="0">
                <a:latin typeface="+mn-ea"/>
              </a:rPr>
              <a:t>需要使用（ 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）个</a:t>
            </a:r>
            <a:r>
              <a:rPr lang="en-US" altLang="zh-CN" sz="2000" dirty="0">
                <a:latin typeface="+mn-ea"/>
              </a:rPr>
              <a:t>RTT</a:t>
            </a:r>
            <a:r>
              <a:rPr lang="zh-CN" altLang="zh-CN" sz="2000" dirty="0">
                <a:latin typeface="+mn-ea"/>
              </a:rPr>
              <a:t>才能完成整个网页的</a:t>
            </a:r>
            <a:r>
              <a:rPr lang="zh-CN" altLang="en-US" sz="2000" dirty="0">
                <a:latin typeface="+mn-ea"/>
              </a:rPr>
              <a:t>获取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www</a:t>
            </a:r>
            <a:r>
              <a:rPr lang="zh-CN" altLang="en-US" sz="2000" dirty="0">
                <a:latin typeface="+mn-ea"/>
              </a:rPr>
              <a:t>上每一个网页都有一个独立的地址，这些地址统称为（     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地址    </a:t>
            </a:r>
            <a:r>
              <a:rPr lang="en-US" altLang="zh-CN" sz="2000" dirty="0" smtClean="0">
                <a:latin typeface="+mn-ea"/>
              </a:rPr>
              <a:t>B</a:t>
            </a:r>
            <a:r>
              <a:rPr lang="zh-CN" altLang="en-US" sz="2000" dirty="0" smtClean="0">
                <a:latin typeface="+mn-ea"/>
              </a:rPr>
              <a:t>、域名地址    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、统一资源定位符     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www</a:t>
            </a:r>
            <a:r>
              <a:rPr lang="zh-CN" altLang="en-US" sz="2000" dirty="0" smtClean="0">
                <a:latin typeface="+mn-ea"/>
              </a:rPr>
              <a:t>地址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468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两</a:t>
            </a:r>
            <a:r>
              <a:rPr lang="zh-CN" altLang="zh-CN" sz="2000" dirty="0"/>
              <a:t>个不同的</a:t>
            </a:r>
            <a:r>
              <a:rPr lang="en-US" altLang="zh-CN" sz="2000" dirty="0"/>
              <a:t>Web</a:t>
            </a:r>
            <a:r>
              <a:rPr lang="zh-CN" altLang="zh-CN" sz="2000" dirty="0"/>
              <a:t>页面（例如，</a:t>
            </a:r>
            <a:r>
              <a:rPr lang="en-US" altLang="zh-CN" sz="2000" dirty="0"/>
              <a:t>www.uestc.edu.cn/index.html</a:t>
            </a:r>
            <a:r>
              <a:rPr lang="zh-CN" altLang="zh-CN" sz="2000" dirty="0"/>
              <a:t>和</a:t>
            </a:r>
            <a:r>
              <a:rPr lang="en-US" altLang="zh-CN" sz="2000" dirty="0"/>
              <a:t>mail.uestc.edu.cn/index.html</a:t>
            </a:r>
            <a:r>
              <a:rPr lang="zh-CN" altLang="zh-CN" sz="2000" dirty="0"/>
              <a:t>）可以使用一个持久连接发送。（</a:t>
            </a:r>
            <a:r>
              <a:rPr lang="en-US" altLang="zh-CN" sz="2000" dirty="0"/>
              <a:t>        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HTTP</a:t>
            </a:r>
            <a:r>
              <a:rPr lang="zh-CN" altLang="zh-CN" sz="2000" dirty="0"/>
              <a:t>响应报文不会有空的报文</a:t>
            </a:r>
            <a:r>
              <a:rPr lang="zh-CN" altLang="en-US" sz="2000" dirty="0"/>
              <a:t>实</a:t>
            </a:r>
            <a:r>
              <a:rPr lang="zh-CN" altLang="zh-CN" sz="2000" dirty="0"/>
              <a:t>体。（</a:t>
            </a:r>
            <a:r>
              <a:rPr lang="en-US" altLang="zh-CN" sz="2000" dirty="0"/>
              <a:t>      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、以下</a:t>
            </a:r>
            <a:r>
              <a:rPr lang="zh-CN" altLang="en-US" sz="2000" dirty="0"/>
              <a:t>所示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报文头部的请求行或者状态行中，格式正确的是</a:t>
            </a:r>
            <a:r>
              <a:rPr lang="en-US" altLang="zh-CN" sz="2000" dirty="0"/>
              <a:t>(        )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200 HTTP/1.1 OK		      B</a:t>
            </a:r>
            <a:r>
              <a:rPr lang="zh-CN" altLang="en-US" sz="2000" dirty="0"/>
              <a:t>、</a:t>
            </a:r>
            <a:r>
              <a:rPr lang="en-US" altLang="zh-CN" sz="2000" dirty="0"/>
              <a:t>PUT HTTP/1.0 404 NOT FOUND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GET /star/abc.htm HTTP/1.1             D</a:t>
            </a:r>
            <a:r>
              <a:rPr lang="zh-CN" altLang="en-US" sz="2000" dirty="0"/>
              <a:t>、</a:t>
            </a:r>
            <a:r>
              <a:rPr lang="en-US" altLang="zh-CN" sz="2000" dirty="0"/>
              <a:t>200 GET HTTP/1.1 OK</a:t>
            </a:r>
          </a:p>
          <a:p>
            <a:pPr algn="just">
              <a:lnSpc>
                <a:spcPct val="13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、一</a:t>
            </a:r>
            <a:r>
              <a:rPr lang="zh-CN" altLang="en-US" sz="2000" dirty="0"/>
              <a:t>个机构建有自己的高速局域网，机构内员工经常频繁访问因特网少数几个固定网站，使得出口带宽成为瓶颈。以下何种技术可解决这个难题（  </a:t>
            </a:r>
            <a:r>
              <a:rPr lang="en-US" altLang="zh-CN" sz="2000" dirty="0"/>
              <a:t>     </a:t>
            </a:r>
            <a:r>
              <a:rPr lang="zh-CN" altLang="en-US" sz="2000" dirty="0"/>
              <a:t>）。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Cookie</a:t>
            </a:r>
            <a:r>
              <a:rPr lang="zh-CN" altLang="en-US" sz="2000" dirty="0"/>
              <a:t>技术     </a:t>
            </a:r>
            <a:r>
              <a:rPr lang="en-US" altLang="zh-CN" sz="2000" dirty="0"/>
              <a:t>B</a:t>
            </a:r>
            <a:r>
              <a:rPr lang="zh-CN" altLang="en-US" sz="2000" dirty="0"/>
              <a:t>、条件</a:t>
            </a:r>
            <a:r>
              <a:rPr lang="en-US" altLang="zh-CN" sz="2000" dirty="0"/>
              <a:t>GET</a:t>
            </a:r>
            <a:r>
              <a:rPr lang="zh-CN" altLang="en-US" sz="2000" dirty="0"/>
              <a:t>方法    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Web</a:t>
            </a:r>
            <a:r>
              <a:rPr lang="zh-CN" altLang="en-US" sz="2000" dirty="0"/>
              <a:t>缓存器</a:t>
            </a:r>
            <a:r>
              <a:rPr lang="en-US" altLang="zh-CN" sz="2000" dirty="0"/>
              <a:t>/</a:t>
            </a:r>
            <a:r>
              <a:rPr lang="zh-CN" altLang="en-US" sz="2000" dirty="0"/>
              <a:t>代理服务器    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NAT</a:t>
            </a:r>
            <a:r>
              <a:rPr lang="zh-CN" altLang="en-US" sz="2000" dirty="0"/>
              <a:t>技术</a:t>
            </a:r>
          </a:p>
          <a:p>
            <a:pPr algn="just">
              <a:lnSpc>
                <a:spcPct val="13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、使用</a:t>
            </a:r>
            <a:r>
              <a:rPr lang="zh-CN" altLang="en-US" sz="2000" dirty="0"/>
              <a:t>浏览器打开一个页面，在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请求报文中通常使用的方法是（  </a:t>
            </a:r>
            <a:r>
              <a:rPr lang="en-US" altLang="zh-CN" sz="2000" dirty="0"/>
              <a:t>       </a:t>
            </a:r>
            <a:r>
              <a:rPr lang="zh-CN" altLang="en-US" sz="2000" dirty="0"/>
              <a:t>）。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GET     B</a:t>
            </a:r>
            <a:r>
              <a:rPr lang="zh-CN" altLang="en-US" sz="2000" dirty="0"/>
              <a:t>、</a:t>
            </a:r>
            <a:r>
              <a:rPr lang="en-US" altLang="zh-CN" sz="2000" dirty="0"/>
              <a:t>PUT    C</a:t>
            </a:r>
            <a:r>
              <a:rPr lang="zh-CN" altLang="en-US" sz="2000" dirty="0"/>
              <a:t>、</a:t>
            </a:r>
            <a:r>
              <a:rPr lang="en-US" altLang="zh-CN" sz="2000" dirty="0"/>
              <a:t>POST    D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DELETE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891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9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简单邮件传输协议SMTP可用来传输（      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A、文本	B、图像	C、文本与图像	D、图像与音视频</a:t>
            </a:r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、假设</a:t>
            </a:r>
            <a:r>
              <a:rPr lang="zh-CN" altLang="en-US" sz="2000" dirty="0"/>
              <a:t>用户A使用IE浏览器用基于Web的电子邮件账户向B发送邮件，B使用Foxmail作为用户代理来接收邮件，使用的协议可能是以下哪种情形? (       )。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A、IMAP 、SMTP、POP3      B、HTPP、MIME、POP3 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C、HTTP、SMTP、POP3        D、SMTP、SMTP、</a:t>
            </a:r>
            <a:r>
              <a:rPr lang="zh-CN" altLang="en-US" sz="2000" dirty="0" smtClean="0"/>
              <a:t>IMAP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SMTP</a:t>
            </a:r>
            <a:r>
              <a:rPr lang="zh-CN" altLang="en-US" sz="2000" dirty="0"/>
              <a:t>协议是面向</a:t>
            </a:r>
            <a:r>
              <a:rPr lang="en-US" altLang="zh-CN" sz="2000" dirty="0"/>
              <a:t>ASCII</a:t>
            </a:r>
            <a:r>
              <a:rPr lang="zh-CN" altLang="en-US" sz="2000" dirty="0"/>
              <a:t>编码的，那么它使用（  </a:t>
            </a:r>
            <a:r>
              <a:rPr lang="en-US" altLang="zh-CN" sz="2000" dirty="0"/>
              <a:t>    </a:t>
            </a:r>
            <a:r>
              <a:rPr lang="zh-CN" altLang="en-US" sz="2000" dirty="0"/>
              <a:t>）支持非</a:t>
            </a:r>
            <a:r>
              <a:rPr lang="en-US" altLang="zh-CN" sz="2000" dirty="0"/>
              <a:t>ASCII</a:t>
            </a:r>
            <a:r>
              <a:rPr lang="zh-CN" altLang="en-US" sz="2000" dirty="0"/>
              <a:t>的数据传输。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MAIL    B</a:t>
            </a:r>
            <a:r>
              <a:rPr lang="zh-CN" altLang="en-US" sz="2000" dirty="0"/>
              <a:t>、</a:t>
            </a:r>
            <a:r>
              <a:rPr lang="en-US" altLang="zh-CN" sz="2000" dirty="0"/>
              <a:t>POP3    C</a:t>
            </a:r>
            <a:r>
              <a:rPr lang="zh-CN" altLang="en-US" sz="2000" dirty="0"/>
              <a:t>、</a:t>
            </a:r>
            <a:r>
              <a:rPr lang="en-US" altLang="zh-CN" sz="2000" dirty="0"/>
              <a:t>IMAP     D</a:t>
            </a:r>
            <a:r>
              <a:rPr lang="zh-CN" altLang="en-US" sz="2000" dirty="0"/>
              <a:t>、</a:t>
            </a:r>
            <a:r>
              <a:rPr lang="en-US" altLang="zh-CN" sz="2000" dirty="0"/>
              <a:t>MIME</a:t>
            </a:r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SMTP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POP3</a:t>
            </a:r>
            <a:r>
              <a:rPr lang="zh-CN" altLang="en-US" sz="2000" dirty="0"/>
              <a:t>协议分别是基于运输层的（  </a:t>
            </a:r>
            <a:r>
              <a:rPr lang="en-US" altLang="zh-CN" sz="2000" dirty="0"/>
              <a:t>   </a:t>
            </a:r>
            <a:r>
              <a:rPr lang="zh-CN" altLang="en-US" sz="2000" dirty="0"/>
              <a:t>）。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UDP</a:t>
            </a:r>
            <a:r>
              <a:rPr lang="zh-CN" altLang="en-US" sz="2000" dirty="0"/>
              <a:t>协议   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TCP</a:t>
            </a:r>
            <a:r>
              <a:rPr lang="zh-CN" altLang="en-US" sz="2000" dirty="0"/>
              <a:t>协议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TCP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UDP</a:t>
            </a:r>
            <a:r>
              <a:rPr lang="zh-CN" altLang="en-US" sz="2000" dirty="0"/>
              <a:t>协议   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TCP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TCP</a:t>
            </a:r>
            <a:r>
              <a:rPr lang="zh-CN" altLang="en-US" sz="2000" dirty="0"/>
              <a:t>协议</a:t>
            </a:r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IMAP</a:t>
            </a:r>
            <a:r>
              <a:rPr lang="zh-CN" altLang="en-US" sz="2000" dirty="0"/>
              <a:t>协议可以实现对邮件服务器上的邮件进行远程管理。  （     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48800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在使用浏览器打开某个网页时，用户输入网址后，浏览器首先要进行(       )。</a:t>
            </a:r>
          </a:p>
          <a:p>
            <a:r>
              <a:rPr lang="zh-CN" altLang="en-US" sz="2000" dirty="0"/>
              <a:t>A、和服务器建立TCP连接    B、域名到IP地址的解析</a:t>
            </a:r>
          </a:p>
          <a:p>
            <a:r>
              <a:rPr lang="zh-CN" altLang="en-US" sz="2000" dirty="0"/>
              <a:t>C、发送UDP分组到服务器    D、发出GET的HTTP命令来获得网页内容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15</a:t>
            </a:r>
            <a:r>
              <a:rPr lang="zh-CN" altLang="en-US" sz="2000" dirty="0" smtClean="0"/>
              <a:t>、Internet</a:t>
            </a:r>
            <a:r>
              <a:rPr lang="zh-CN" altLang="en-US" sz="2000" dirty="0"/>
              <a:t>中域名解析依赖于由域名服务器组成的逻辑树。请问在域名解析过程中，主机上请求域名解析的软件不需要知道以下哪些信息？ (     )。</a:t>
            </a:r>
          </a:p>
          <a:p>
            <a:r>
              <a:rPr lang="zh-CN" altLang="en-US" sz="2000" dirty="0"/>
              <a:t>①本地域名服务器的端口号  </a:t>
            </a:r>
          </a:p>
          <a:p>
            <a:r>
              <a:rPr lang="zh-CN" altLang="en-US" sz="2000" dirty="0"/>
              <a:t>②本地域名服务器父结点的IP  </a:t>
            </a:r>
          </a:p>
          <a:p>
            <a:r>
              <a:rPr lang="zh-CN" altLang="en-US" sz="2000" dirty="0"/>
              <a:t>③域名服务器树根结点的IP</a:t>
            </a:r>
          </a:p>
          <a:p>
            <a:r>
              <a:rPr lang="zh-CN" altLang="en-US" sz="2000" dirty="0"/>
              <a:t>A、①②    B、①②③    C、②③     D、①②③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16</a:t>
            </a:r>
            <a:r>
              <a:rPr lang="zh-CN" altLang="en-US" sz="2000" dirty="0" smtClean="0"/>
              <a:t>、下列</a:t>
            </a:r>
            <a:r>
              <a:rPr lang="zh-CN" altLang="en-US" sz="2000" dirty="0"/>
              <a:t>DNS服务器不具有分配域名功能的是（         ）</a:t>
            </a:r>
          </a:p>
          <a:p>
            <a:r>
              <a:rPr lang="zh-CN" altLang="en-US" sz="2000" dirty="0"/>
              <a:t>A、根域名服务器	B、顶级域名服务器	C、权威域名服务器	D、本地域名</a:t>
            </a:r>
            <a:r>
              <a:rPr lang="zh-CN" altLang="en-US" sz="2000" dirty="0" smtClean="0"/>
              <a:t>服务器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17</a:t>
            </a:r>
            <a:r>
              <a:rPr lang="zh-CN" altLang="en-US" sz="2000" dirty="0" smtClean="0"/>
              <a:t>、关于</a:t>
            </a:r>
            <a:r>
              <a:rPr lang="zh-CN" altLang="en-US" sz="2000" dirty="0"/>
              <a:t>DNS描述错误的是(     )。</a:t>
            </a:r>
          </a:p>
          <a:p>
            <a:r>
              <a:rPr lang="zh-CN" altLang="en-US" sz="2000" dirty="0"/>
              <a:t>A、将主机名转换为IP地址</a:t>
            </a:r>
          </a:p>
          <a:p>
            <a:r>
              <a:rPr lang="zh-CN" altLang="en-US" sz="2000" dirty="0"/>
              <a:t>B、所有的DNS请求和回答报文使用的是53端口发送</a:t>
            </a:r>
          </a:p>
          <a:p>
            <a:r>
              <a:rPr lang="zh-CN" altLang="en-US" sz="2000" dirty="0"/>
              <a:t>C、在因特网上DNS功能的实现采用的是分布式、层次数据库</a:t>
            </a:r>
          </a:p>
          <a:p>
            <a:r>
              <a:rPr lang="zh-CN" altLang="en-US" sz="2000" dirty="0"/>
              <a:t>D、DNS的请求和回答报文采用的是TCP协议进行传输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8831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18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互动题2-5-005</a:t>
            </a:r>
          </a:p>
          <a:p>
            <a:r>
              <a:rPr lang="zh-CN" altLang="en-US" sz="2000" dirty="0"/>
              <a:t>DNS协议的资源记录中，TYPE是</a:t>
            </a:r>
            <a:r>
              <a:rPr lang="en-US" altLang="zh-CN" sz="2000" dirty="0"/>
              <a:t>CNAME</a:t>
            </a:r>
            <a:r>
              <a:rPr lang="zh-CN" altLang="en-US" sz="2000" dirty="0"/>
              <a:t>时，其NAME和VALUE的值是（      ）</a:t>
            </a:r>
          </a:p>
          <a:p>
            <a:r>
              <a:rPr lang="zh-CN" altLang="en-US" sz="2000" dirty="0"/>
              <a:t>A、NAME是主机别名，VALUE是主机的IP地址 </a:t>
            </a:r>
          </a:p>
          <a:p>
            <a:r>
              <a:rPr lang="zh-CN" altLang="en-US" sz="2000" dirty="0"/>
              <a:t>B、NAME是规范主机名，VALUE是主机的IP地址     </a:t>
            </a:r>
          </a:p>
          <a:p>
            <a:r>
              <a:rPr lang="zh-CN" altLang="en-US" sz="2000" dirty="0"/>
              <a:t>C、NAME是主机别名，VALUE是规范主机名</a:t>
            </a:r>
          </a:p>
          <a:p>
            <a:r>
              <a:rPr lang="zh-CN" altLang="en-US" sz="2000" dirty="0"/>
              <a:t>D、NAME是IP地址，VALUE是规范主机名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19</a:t>
            </a:r>
            <a:r>
              <a:rPr lang="zh-CN" altLang="en-US" sz="2000" dirty="0" smtClean="0"/>
              <a:t>、查询</a:t>
            </a:r>
            <a:r>
              <a:rPr lang="zh-CN" altLang="en-US" sz="2000" dirty="0"/>
              <a:t>链中的DNS服务器如果不是某主机名的权威服务器，对于该主机名，它必将包含对应的两种类型记录，分别为（       ）。</a:t>
            </a:r>
          </a:p>
          <a:p>
            <a:r>
              <a:rPr lang="zh-CN" altLang="en-US" sz="2000" dirty="0"/>
              <a:t>A、CNAME和A    B、MX和NS      C、NS和A     D、NS和MX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1626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、电路交换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）预先建立连接，预留资源，发送方以恒定速度发送数据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）电路和通信链路的区别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）链路带宽和一条电路的传输速率的关系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）频分多路复用和时分多路复用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）电路交换的优缺点：电路级的</a:t>
            </a:r>
            <a:r>
              <a:rPr lang="zh-CN" altLang="en-US" sz="2400" dirty="0" smtClean="0">
                <a:latin typeface="+mn-ea"/>
              </a:rPr>
              <a:t>性能，时延小；</a:t>
            </a:r>
            <a:r>
              <a:rPr lang="zh-CN" altLang="en-US" sz="2400" dirty="0">
                <a:latin typeface="+mn-ea"/>
              </a:rPr>
              <a:t>效率低；创建连接过程复杂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、分组交换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）报文：</a:t>
            </a:r>
            <a:r>
              <a:rPr lang="zh-CN" altLang="en-US" sz="2400" dirty="0">
                <a:latin typeface="+mn-ea"/>
              </a:rPr>
              <a:t>应用程序要传输的</a:t>
            </a:r>
            <a:r>
              <a:rPr lang="zh-CN" altLang="en-US" sz="2400" dirty="0" smtClean="0">
                <a:latin typeface="+mn-ea"/>
              </a:rPr>
              <a:t>信息，包含控制或数据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）分组：报文拆分成若干的数据块，每个数据块加上头部信息，构成分组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）特点：每个</a:t>
            </a:r>
            <a:r>
              <a:rPr lang="zh-CN" altLang="en-US" sz="2400" dirty="0">
                <a:latin typeface="+mn-ea"/>
              </a:rPr>
              <a:t>分组使用全部链路</a:t>
            </a:r>
            <a:r>
              <a:rPr lang="zh-CN" altLang="en-US" sz="2400" dirty="0" smtClean="0">
                <a:latin typeface="+mn-ea"/>
              </a:rPr>
              <a:t>带宽；传输过程采用存储转发；排队时延和分组丢失；转发表和路由选择协议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77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Internet</a:t>
            </a:r>
            <a:r>
              <a:rPr lang="zh-CN" altLang="en-US" sz="2400" b="1" dirty="0">
                <a:latin typeface="+mn-ea"/>
              </a:rPr>
              <a:t>主干</a:t>
            </a:r>
            <a:r>
              <a:rPr lang="en-US" altLang="zh-CN" sz="2400" b="1" dirty="0">
                <a:latin typeface="+mn-ea"/>
              </a:rPr>
              <a:t>/ISP</a:t>
            </a:r>
            <a:r>
              <a:rPr lang="zh-CN" altLang="en-US" sz="2400" b="1" dirty="0">
                <a:latin typeface="+mn-ea"/>
              </a:rPr>
              <a:t>的结构组成</a:t>
            </a:r>
          </a:p>
          <a:p>
            <a:r>
              <a:rPr lang="zh-CN" altLang="en-US" sz="2400" dirty="0" smtClean="0">
                <a:latin typeface="+mn-ea"/>
              </a:rPr>
              <a:t>第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（国家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国际级）、第二层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（区域级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省级）、第三层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（城市级）、本地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、因特网交换点</a:t>
            </a:r>
            <a:r>
              <a:rPr lang="en-US" altLang="zh-CN" sz="2400" dirty="0" smtClean="0">
                <a:latin typeface="+mn-ea"/>
              </a:rPr>
              <a:t>IXP</a:t>
            </a:r>
            <a:r>
              <a:rPr lang="zh-CN" altLang="en-US" sz="2400" dirty="0" smtClean="0">
                <a:latin typeface="+mn-ea"/>
              </a:rPr>
              <a:t>、存在点</a:t>
            </a:r>
            <a:r>
              <a:rPr lang="en-US" altLang="zh-CN" sz="2400" dirty="0" err="1" smtClean="0">
                <a:latin typeface="+mn-ea"/>
              </a:rPr>
              <a:t>PoP</a:t>
            </a:r>
            <a:r>
              <a:rPr lang="zh-CN" altLang="en-US" sz="2400" dirty="0" smtClean="0">
                <a:latin typeface="+mn-ea"/>
              </a:rPr>
              <a:t>、多宿、对等。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分组丢失和延迟是如何产生</a:t>
            </a:r>
            <a:r>
              <a:rPr lang="zh-CN" altLang="en-US" sz="2400" b="1" dirty="0" smtClean="0">
                <a:latin typeface="+mn-ea"/>
              </a:rPr>
              <a:t>的？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分组到达输出链路的速率超过输出链路的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容量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分组延迟的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种类型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节点处理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时延：差错检测、选择输出链路，微秒级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排队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路由器的拥塞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程度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）传输时延：</a:t>
            </a:r>
            <a:r>
              <a:rPr lang="en-US" altLang="zh-CN" sz="2400" dirty="0" smtClean="0">
                <a:latin typeface="+mn-ea"/>
              </a:rPr>
              <a:t>L/R</a:t>
            </a: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）传播时延：</a:t>
            </a:r>
            <a:r>
              <a:rPr lang="en-US" altLang="zh-CN" sz="2400" dirty="0" smtClean="0">
                <a:latin typeface="+mn-ea"/>
              </a:rPr>
              <a:t>d/s</a:t>
            </a:r>
            <a:r>
              <a:rPr lang="zh-CN" altLang="en-US" sz="2400" dirty="0" smtClean="0">
                <a:latin typeface="+mn-ea"/>
              </a:rPr>
              <a:t>，卫星</a:t>
            </a:r>
            <a:r>
              <a:rPr lang="en-US" altLang="zh-CN" sz="2400" dirty="0" smtClean="0">
                <a:latin typeface="+mn-ea"/>
              </a:rPr>
              <a:t>250ms</a:t>
            </a: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/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、排队延时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流量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强度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(traffic intensity) =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La/R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，其中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为平均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速率，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为分组长度，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为链路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带宽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73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/>
              <a:t>分组丢失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路由器输入链路和输出链路的缓冲区容量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有限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+mn-ea"/>
                <a:cs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当分组到达路由器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输入链路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发现缓冲区已满，则路由器只好丢弃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分组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</a:rPr>
              <a:t>（</a:t>
            </a:r>
            <a:r>
              <a:rPr lang="en-US" altLang="zh-CN" sz="2400" kern="0" dirty="0" smtClean="0">
                <a:latin typeface="+mn-ea"/>
              </a:rPr>
              <a:t>3</a:t>
            </a:r>
            <a:r>
              <a:rPr lang="zh-CN" altLang="en-US" sz="2400" kern="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当分组在路由器内部要转发到输出链路时，发现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输出缓冲区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队列已满，路由器只好丢弃分组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kern="0" dirty="0" smtClean="0">
                <a:latin typeface="+mn-ea"/>
                <a:cs typeface="微软雅黑" panose="020B0503020204020204" pitchFamily="34" charset="-122"/>
              </a:rPr>
              <a:t>吞吐量</a:t>
            </a:r>
            <a:endParaRPr lang="en-US" altLang="zh-CN" sz="2400" b="1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接收端接收到数据的比特速率 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(bps )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548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699352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计算机网络</a:t>
            </a:r>
            <a:r>
              <a:rPr lang="zh-CN" altLang="zh-CN" sz="2400" dirty="0">
                <a:latin typeface="+mn-ea"/>
              </a:rPr>
              <a:t>向用户提供的最重要的两大功能（多选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、连通性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、共享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、安全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、提高计算能力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以下哪一项不是协议的基本要素（单选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、语法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、语序 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、语义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、同步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协议要素中的语法是</a:t>
            </a:r>
            <a:r>
              <a:rPr lang="zh-CN" altLang="zh-CN" sz="2400" dirty="0" smtClean="0">
                <a:latin typeface="+mn-ea"/>
              </a:rPr>
              <a:t>指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字段的</a:t>
            </a:r>
            <a:r>
              <a:rPr lang="zh-CN" altLang="zh-CN" sz="2400" dirty="0" smtClean="0">
                <a:latin typeface="+mn-ea"/>
              </a:rPr>
              <a:t>含义</a:t>
            </a:r>
            <a:r>
              <a:rPr lang="en-US" altLang="zh-CN" sz="2400" dirty="0" smtClean="0">
                <a:latin typeface="+mn-ea"/>
              </a:rPr>
              <a:t>   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报文的</a:t>
            </a:r>
            <a:r>
              <a:rPr lang="zh-CN" altLang="zh-CN" sz="2400" dirty="0" smtClean="0">
                <a:latin typeface="+mn-ea"/>
              </a:rPr>
              <a:t>格式</a:t>
            </a:r>
            <a:r>
              <a:rPr lang="en-US" altLang="zh-CN" sz="2400" dirty="0" smtClean="0">
                <a:latin typeface="+mn-ea"/>
              </a:rPr>
              <a:t>    C</a:t>
            </a:r>
            <a:r>
              <a:rPr lang="zh-CN" altLang="en-US" sz="2400" dirty="0" smtClean="0">
                <a:latin typeface="+mn-ea"/>
              </a:rPr>
              <a:t>、报文交换顺序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、请求和响应过程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为了使数据在网络中的传输延迟最小，首选的交换方式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、分组交换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、报文交换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、电路交换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、信元交换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时延是由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、链路的带宽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、路由器的处理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769690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一条链路的传输速率固定时，其传输时延主要取决于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B.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路由器的处理速度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、队列的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哪一种时延类型取决于路由器的拥塞程度（单选）：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排队时延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节点处理时延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链路每秒传输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个帧，每个时隙由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个比特组成，则每条电路的传输速率是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64kbps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（注这门课中，所有的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都是指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9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1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59" y="661486"/>
            <a:ext cx="6448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例题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考虑分组头部信息）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24806"/>
            <a:ext cx="1158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下图所示的采用“存储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转发”方式的分组交换网络中， 所有链路的</a:t>
            </a:r>
            <a:r>
              <a:rPr lang="zh-CN" altLang="en-US" sz="2400" dirty="0" smtClean="0">
                <a:latin typeface="+mn-ea"/>
              </a:rPr>
              <a:t>数据传输速率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 Mbps</a:t>
            </a:r>
            <a:r>
              <a:rPr lang="zh-CN" altLang="en-US" sz="2400" dirty="0">
                <a:latin typeface="+mn-ea"/>
              </a:rPr>
              <a:t>，分组大小为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1 000 B </a:t>
            </a:r>
            <a:r>
              <a:rPr lang="zh-CN" altLang="en-US" sz="2400" dirty="0">
                <a:latin typeface="+mn-ea"/>
              </a:rPr>
              <a:t>，其中分组头大小为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 B</a:t>
            </a:r>
            <a:r>
              <a:rPr lang="zh-CN" altLang="en-US" sz="2400" dirty="0">
                <a:latin typeface="+mn-ea"/>
              </a:rPr>
              <a:t>。若主机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向主机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发送一个大小为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980 000 B</a:t>
            </a:r>
            <a:r>
              <a:rPr lang="zh-CN" altLang="en-US" sz="2400" dirty="0">
                <a:latin typeface="+mn-ea"/>
              </a:rPr>
              <a:t>的文件，则在不考虑分组拆装时间和传播延迟的情况下，从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发送开始到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接收完为止，需要的时间至少是多少？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32" y="3105985"/>
            <a:ext cx="7857143" cy="20571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908641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7" y="4238248"/>
            <a:ext cx="7857143" cy="20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1800" y="873190"/>
            <a:ext cx="9937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解</a:t>
            </a:r>
            <a:r>
              <a:rPr lang="en-US" altLang="zh-CN" sz="2400" dirty="0">
                <a:latin typeface="+mn-ea"/>
              </a:rPr>
              <a:t>】980 000 B</a:t>
            </a:r>
            <a:r>
              <a:rPr lang="zh-CN" altLang="en-US" sz="2400" dirty="0">
                <a:latin typeface="+mn-ea"/>
              </a:rPr>
              <a:t>大小的文件需要分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1000</a:t>
            </a:r>
            <a:r>
              <a:rPr lang="zh-CN" altLang="en-US" sz="2400" dirty="0">
                <a:latin typeface="+mn-ea"/>
              </a:rPr>
              <a:t>个分组，每个分组</a:t>
            </a:r>
            <a:r>
              <a:rPr lang="en-US" altLang="zh-CN" sz="2400" dirty="0">
                <a:latin typeface="+mn-ea"/>
              </a:rPr>
              <a:t>1 000 B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  </a:t>
            </a:r>
            <a:r>
              <a:rPr lang="en-US" altLang="zh-CN" sz="2400" dirty="0" smtClean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发送整个文件需要的传输延迟</a:t>
            </a:r>
            <a:r>
              <a:rPr lang="zh-CN" altLang="en-US" sz="2400" dirty="0" smtClean="0">
                <a:latin typeface="+mn-ea"/>
              </a:rPr>
              <a:t>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980 000+20*1000)*8/100 000 000=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  根据</a:t>
            </a:r>
            <a:r>
              <a:rPr lang="zh-CN" altLang="en-US" sz="2400" dirty="0">
                <a:latin typeface="+mn-ea"/>
              </a:rPr>
              <a:t>路由选择基本原理，所有数据分组应该经过两个路由器的转发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zh-CN" altLang="en-US" sz="2400" dirty="0">
                <a:latin typeface="+mn-ea"/>
              </a:rPr>
              <a:t>再加上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最后一个分组的两次转发的传输延迟</a:t>
            </a:r>
            <a:r>
              <a:rPr lang="zh-CN" altLang="en-US" sz="2400" dirty="0" smtClean="0">
                <a:latin typeface="+mn-ea"/>
              </a:rPr>
              <a:t>，即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2*1000*8/100 </a:t>
            </a:r>
            <a:r>
              <a:rPr lang="en-US" altLang="zh-CN" sz="2400" dirty="0">
                <a:latin typeface="+mn-ea"/>
              </a:rPr>
              <a:t>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en-US" altLang="zh-CN" sz="2400" dirty="0" smtClean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收完整个文件至少需要</a:t>
            </a:r>
            <a:r>
              <a:rPr lang="en-US" altLang="zh-CN" sz="2400" dirty="0">
                <a:latin typeface="+mn-ea"/>
              </a:rPr>
              <a:t>80+0.16=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>
                <a:latin typeface="+mn-ea"/>
              </a:rPr>
              <a:t>。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12457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3464</TotalTime>
  <Words>3013</Words>
  <Application>Microsoft Office PowerPoint</Application>
  <PresentationFormat>宽屏</PresentationFormat>
  <Paragraphs>313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Microsoft Yahei</vt:lpstr>
      <vt:lpstr>等线</vt:lpstr>
      <vt:lpstr>黑体</vt:lpstr>
      <vt:lpstr>华文中宋</vt:lpstr>
      <vt:lpstr>宋体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j.huang</cp:lastModifiedBy>
  <cp:revision>319</cp:revision>
  <dcterms:created xsi:type="dcterms:W3CDTF">2018-07-12T01:56:47Z</dcterms:created>
  <dcterms:modified xsi:type="dcterms:W3CDTF">2021-03-18T02:43:41Z</dcterms:modified>
</cp:coreProperties>
</file>