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8" r:id="rId2"/>
    <p:sldId id="291" r:id="rId3"/>
    <p:sldId id="292" r:id="rId4"/>
    <p:sldId id="299" r:id="rId5"/>
    <p:sldId id="300" r:id="rId6"/>
    <p:sldId id="282" r:id="rId7"/>
    <p:sldId id="289" r:id="rId8"/>
    <p:sldId id="293" r:id="rId9"/>
    <p:sldId id="294" r:id="rId10"/>
    <p:sldId id="295" r:id="rId11"/>
    <p:sldId id="296" r:id="rId12"/>
    <p:sldId id="297" r:id="rId13"/>
    <p:sldId id="298" r:id="rId14"/>
    <p:sldId id="301" r:id="rId15"/>
    <p:sldId id="302" r:id="rId16"/>
    <p:sldId id="303" r:id="rId17"/>
    <p:sldId id="304" r:id="rId18"/>
    <p:sldId id="283" r:id="rId19"/>
    <p:sldId id="290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5" r:id="rId29"/>
    <p:sldId id="314" r:id="rId30"/>
    <p:sldId id="31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333" userDrawn="1">
          <p15:clr>
            <a:srgbClr val="A4A3A4"/>
          </p15:clr>
        </p15:guide>
        <p15:guide id="4" orient="horz" pos="7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7"/>
    <a:srgbClr val="90BBE3"/>
    <a:srgbClr val="686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7" autoAdjust="0"/>
    <p:restoredTop sz="79713" autoAdjust="0"/>
  </p:normalViewPr>
  <p:slideViewPr>
    <p:cSldViewPr snapToGrid="0" showGuides="1">
      <p:cViewPr varScale="1">
        <p:scale>
          <a:sx n="58" d="100"/>
          <a:sy n="58" d="100"/>
        </p:scale>
        <p:origin x="1104" y="78"/>
      </p:cViewPr>
      <p:guideLst>
        <p:guide orient="horz" pos="300"/>
        <p:guide pos="325"/>
        <p:guide pos="7333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22649-D3E1-4C79-A5B4-47AB8A4644AF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92B43-BC91-4D58-8B0E-9730474B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7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138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D88A86-826D-48E2-87E2-ACD7F06CBB37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553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D88A86-826D-48E2-87E2-ACD7F06CBB37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0036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D88A86-826D-48E2-87E2-ACD7F06CBB37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5709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D88A86-826D-48E2-87E2-ACD7F06CBB37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387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248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14.A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907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14.A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5145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14.A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570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9.D 10.A  11.A  12.x     13.x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604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14.A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952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0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1.C</a:t>
            </a:r>
            <a:r>
              <a:rPr lang="zh-CN" altLang="en-US" dirty="0" smtClean="0"/>
              <a:t>；</a:t>
            </a:r>
            <a:r>
              <a:rPr lang="en-US" altLang="zh-CN" dirty="0" smtClean="0"/>
              <a:t>  2.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16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）</a:t>
            </a:r>
            <a:r>
              <a:rPr lang="en-US" altLang="zh-CN" baseline="0" dirty="0" smtClean="0"/>
              <a:t>1,9 </a:t>
            </a:r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）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；</a:t>
            </a:r>
            <a:r>
              <a:rPr lang="en-US" altLang="zh-CN" baseline="0" dirty="0" smtClean="0"/>
              <a:t>    3.C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689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4.V  5.x   6.C   7.C    8.A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168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085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5814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5468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5254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6852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1317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8DB9BEB-D718-4461-B995-72FC85D8B91E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根据</a:t>
            </a:r>
            <a:r>
              <a:rPr lang="en-US" altLang="zh-CN" dirty="0"/>
              <a:t>HTTP</a:t>
            </a:r>
            <a:r>
              <a:rPr lang="zh-CN" altLang="en-US" dirty="0"/>
              <a:t>的功能需求，确定报文格式存在两种，举例说明</a:t>
            </a:r>
            <a:r>
              <a:rPr lang="en-US" altLang="zh-CN" dirty="0"/>
              <a:t>HTTP</a:t>
            </a:r>
            <a:r>
              <a:rPr lang="zh-CN" altLang="en-US" dirty="0"/>
              <a:t>请求报文格式，并对例子中的内容进行归纳，从而得到</a:t>
            </a:r>
            <a:r>
              <a:rPr lang="en-US" altLang="zh-CN" dirty="0"/>
              <a:t>HTTP</a:t>
            </a:r>
            <a:r>
              <a:rPr lang="zh-CN" altLang="en-US" dirty="0"/>
              <a:t>请求报文的通用格式。</a:t>
            </a: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6931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316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3260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8DB9BEB-D718-4461-B995-72FC85D8B91E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 </a:t>
            </a:r>
            <a:r>
              <a:rPr lang="zh-CN" altLang="en-US" dirty="0"/>
              <a:t>请求方法：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https://www.runoob.com/http/http-methods.html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latinLnBrk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HTTP1.0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定义了三种请求方法：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GET, POST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</a:t>
            </a:r>
          </a:p>
          <a:p>
            <a:pPr latinLnBrk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HTTP1.1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新增了六种请求方法：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浏览器，演示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选项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547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801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474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1.AB</a:t>
            </a:r>
            <a:r>
              <a:rPr lang="en-US" altLang="zh-CN" baseline="0" dirty="0" smtClean="0"/>
              <a:t>  2.B    3.B   4.C   5.C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090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6.C  7.C   8.</a:t>
            </a:r>
            <a:r>
              <a:rPr lang="zh-CN" altLang="en-US" dirty="0" smtClean="0"/>
              <a:t>正确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962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D88A86-826D-48E2-87E2-ACD7F06CBB37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7587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D88A86-826D-48E2-87E2-ACD7F06CBB37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521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 userDrawn="1"/>
        </p:nvSpPr>
        <p:spPr>
          <a:xfrm rot="3249195">
            <a:off x="10070942" y="3140413"/>
            <a:ext cx="589616" cy="4927506"/>
          </a:xfrm>
          <a:prstGeom prst="roundRect">
            <a:avLst>
              <a:gd name="adj" fmla="val 50000"/>
            </a:avLst>
          </a:pr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 userDrawn="1"/>
        </p:nvSpPr>
        <p:spPr>
          <a:xfrm rot="3249195">
            <a:off x="9048551" y="4065046"/>
            <a:ext cx="578925" cy="3556031"/>
          </a:xfrm>
          <a:prstGeom prst="roundRect">
            <a:avLst>
              <a:gd name="adj" fmla="val 50000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6479725" y="3800546"/>
            <a:ext cx="3877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b="1" dirty="0">
                <a:solidFill>
                  <a:srgbClr val="575757"/>
                </a:solidFill>
              </a:rPr>
              <a:t>《</a:t>
            </a:r>
            <a:r>
              <a:rPr lang="zh-CN" altLang="en-US" sz="3200" b="1" dirty="0">
                <a:solidFill>
                  <a:srgbClr val="575757"/>
                </a:solidFill>
              </a:rPr>
              <a:t>计算机网络系统</a:t>
            </a:r>
            <a:r>
              <a:rPr lang="en-US" altLang="zh-CN" sz="3200" b="1" dirty="0">
                <a:solidFill>
                  <a:srgbClr val="575757"/>
                </a:solidFill>
              </a:rPr>
              <a:t>》</a:t>
            </a:r>
            <a:endParaRPr lang="zh-CN" altLang="en-US" sz="3200" b="1" dirty="0">
              <a:solidFill>
                <a:srgbClr val="575757"/>
              </a:solidFill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6701246" y="4400168"/>
            <a:ext cx="3401213" cy="0"/>
          </a:xfrm>
          <a:prstGeom prst="line">
            <a:avLst/>
          </a:prstGeom>
          <a:ln w="25400">
            <a:solidFill>
              <a:srgbClr val="57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 userDrawn="1"/>
        </p:nvSpPr>
        <p:spPr>
          <a:xfrm rot="3368301">
            <a:off x="6295868" y="-519379"/>
            <a:ext cx="589616" cy="4927506"/>
          </a:xfrm>
          <a:prstGeom prst="roundRect">
            <a:avLst>
              <a:gd name="adj" fmla="val 50000"/>
            </a:avLst>
          </a:pr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 userDrawn="1"/>
        </p:nvSpPr>
        <p:spPr>
          <a:xfrm rot="3437467">
            <a:off x="5333871" y="-305445"/>
            <a:ext cx="589616" cy="4927506"/>
          </a:xfrm>
          <a:prstGeom prst="roundRect">
            <a:avLst>
              <a:gd name="adj" fmla="val 50000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90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/>
      <p:bldP spid="12" grpId="0" animBg="1"/>
      <p:bldP spid="11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 userDrawn="1"/>
        </p:nvSpPr>
        <p:spPr>
          <a:xfrm rot="5400000">
            <a:off x="9944567" y="-470491"/>
            <a:ext cx="589616" cy="3905250"/>
          </a:xfrm>
          <a:custGeom>
            <a:avLst/>
            <a:gdLst>
              <a:gd name="connsiteX0" fmla="*/ 0 w 589616"/>
              <a:gd name="connsiteY0" fmla="*/ 4329742 h 4624550"/>
              <a:gd name="connsiteX1" fmla="*/ 0 w 589616"/>
              <a:gd name="connsiteY1" fmla="*/ 0 h 4624550"/>
              <a:gd name="connsiteX2" fmla="*/ 589616 w 589616"/>
              <a:gd name="connsiteY2" fmla="*/ 0 h 4624550"/>
              <a:gd name="connsiteX3" fmla="*/ 589616 w 589616"/>
              <a:gd name="connsiteY3" fmla="*/ 4329742 h 4624550"/>
              <a:gd name="connsiteX4" fmla="*/ 294808 w 589616"/>
              <a:gd name="connsiteY4" fmla="*/ 4624550 h 4624550"/>
              <a:gd name="connsiteX5" fmla="*/ 0 w 589616"/>
              <a:gd name="connsiteY5" fmla="*/ 4329742 h 46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9616" h="4624550">
                <a:moveTo>
                  <a:pt x="0" y="4329742"/>
                </a:moveTo>
                <a:lnTo>
                  <a:pt x="0" y="0"/>
                </a:lnTo>
                <a:lnTo>
                  <a:pt x="589616" y="0"/>
                </a:lnTo>
                <a:lnTo>
                  <a:pt x="589616" y="4329742"/>
                </a:lnTo>
                <a:cubicBezTo>
                  <a:pt x="589616" y="4492560"/>
                  <a:pt x="457626" y="4624550"/>
                  <a:pt x="294808" y="4624550"/>
                </a:cubicBezTo>
                <a:cubicBezTo>
                  <a:pt x="131990" y="4624550"/>
                  <a:pt x="0" y="4492560"/>
                  <a:pt x="0" y="4329742"/>
                </a:cubicBezTo>
                <a:close/>
              </a:path>
            </a:pathLst>
          </a:cu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 userDrawn="1"/>
        </p:nvSpPr>
        <p:spPr>
          <a:xfrm rot="5400000">
            <a:off x="1482702" y="-398344"/>
            <a:ext cx="795552" cy="3760956"/>
          </a:xfrm>
          <a:custGeom>
            <a:avLst/>
            <a:gdLst>
              <a:gd name="connsiteX0" fmla="*/ 0 w 795552"/>
              <a:gd name="connsiteY0" fmla="*/ 3760956 h 3760956"/>
              <a:gd name="connsiteX1" fmla="*/ 0 w 795552"/>
              <a:gd name="connsiteY1" fmla="*/ 397776 h 3760956"/>
              <a:gd name="connsiteX2" fmla="*/ 397776 w 795552"/>
              <a:gd name="connsiteY2" fmla="*/ 0 h 3760956"/>
              <a:gd name="connsiteX3" fmla="*/ 795552 w 795552"/>
              <a:gd name="connsiteY3" fmla="*/ 397776 h 3760956"/>
              <a:gd name="connsiteX4" fmla="*/ 795552 w 795552"/>
              <a:gd name="connsiteY4" fmla="*/ 3760956 h 376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552" h="3760956">
                <a:moveTo>
                  <a:pt x="0" y="3760956"/>
                </a:moveTo>
                <a:lnTo>
                  <a:pt x="0" y="397776"/>
                </a:lnTo>
                <a:cubicBezTo>
                  <a:pt x="0" y="178090"/>
                  <a:pt x="178090" y="0"/>
                  <a:pt x="397776" y="0"/>
                </a:cubicBezTo>
                <a:cubicBezTo>
                  <a:pt x="617462" y="0"/>
                  <a:pt x="795552" y="178090"/>
                  <a:pt x="795552" y="397776"/>
                </a:cubicBezTo>
                <a:lnTo>
                  <a:pt x="795552" y="3760956"/>
                </a:lnTo>
                <a:close/>
              </a:path>
            </a:pathLst>
          </a:cu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3832287" y="1020469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575757"/>
                </a:solidFill>
              </a:rPr>
              <a:t>目录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361818" y="1097414"/>
            <a:ext cx="20281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575757"/>
                </a:solidFill>
              </a:rPr>
              <a:t>CONTENT</a:t>
            </a:r>
            <a:endParaRPr lang="zh-CN" altLang="en-US" sz="4400" b="1" dirty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19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6" grpId="0"/>
      <p:bldP spid="1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 userDrawn="1"/>
        </p:nvSpPr>
        <p:spPr>
          <a:xfrm rot="3451016">
            <a:off x="9900969" y="-608721"/>
            <a:ext cx="770864" cy="5276976"/>
          </a:xfrm>
          <a:prstGeom prst="roundRect">
            <a:avLst>
              <a:gd name="adj" fmla="val 50000"/>
            </a:avLst>
          </a:pr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 userDrawn="1"/>
        </p:nvSpPr>
        <p:spPr>
          <a:xfrm rot="3451016">
            <a:off x="10541378" y="-820257"/>
            <a:ext cx="578925" cy="3556031"/>
          </a:xfrm>
          <a:prstGeom prst="roundRect">
            <a:avLst>
              <a:gd name="adj" fmla="val 50000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01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>
            <a:extLst>
              <a:ext uri="{FF2B5EF4-FFF2-40B4-BE49-F238E27FC236}">
                <a16:creationId xmlns:a16="http://schemas.microsoft.com/office/drawing/2014/main" id="{C414AD3A-5E27-440D-AFF8-C2267F937EB7}"/>
              </a:ext>
            </a:extLst>
          </p:cNvPr>
          <p:cNvSpPr/>
          <p:nvPr userDrawn="1"/>
        </p:nvSpPr>
        <p:spPr>
          <a:xfrm>
            <a:off x="0" y="267494"/>
            <a:ext cx="539552" cy="205898"/>
          </a:xfrm>
          <a:custGeom>
            <a:avLst/>
            <a:gdLst>
              <a:gd name="connsiteX0" fmla="*/ 0 w 539552"/>
              <a:gd name="connsiteY0" fmla="*/ 0 h 205898"/>
              <a:gd name="connsiteX1" fmla="*/ 436603 w 539552"/>
              <a:gd name="connsiteY1" fmla="*/ 0 h 205898"/>
              <a:gd name="connsiteX2" fmla="*/ 539552 w 539552"/>
              <a:gd name="connsiteY2" fmla="*/ 102949 h 205898"/>
              <a:gd name="connsiteX3" fmla="*/ 436603 w 539552"/>
              <a:gd name="connsiteY3" fmla="*/ 205898 h 205898"/>
              <a:gd name="connsiteX4" fmla="*/ 0 w 539552"/>
              <a:gd name="connsiteY4" fmla="*/ 205898 h 20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552" h="205898">
                <a:moveTo>
                  <a:pt x="0" y="0"/>
                </a:moveTo>
                <a:lnTo>
                  <a:pt x="436603" y="0"/>
                </a:lnTo>
                <a:cubicBezTo>
                  <a:pt x="493460" y="0"/>
                  <a:pt x="539552" y="46092"/>
                  <a:pt x="539552" y="102949"/>
                </a:cubicBezTo>
                <a:cubicBezTo>
                  <a:pt x="539552" y="159806"/>
                  <a:pt x="493460" y="205898"/>
                  <a:pt x="436603" y="205898"/>
                </a:cubicBezTo>
                <a:lnTo>
                  <a:pt x="0" y="205898"/>
                </a:lnTo>
                <a:close/>
              </a:path>
            </a:pathLst>
          </a:custGeom>
          <a:solidFill>
            <a:srgbClr val="5757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616" y="66900"/>
            <a:ext cx="1784754" cy="40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 rot="3249195">
            <a:off x="10070942" y="3140413"/>
            <a:ext cx="589616" cy="4927506"/>
          </a:xfrm>
          <a:prstGeom prst="roundRect">
            <a:avLst>
              <a:gd name="adj" fmla="val 50000"/>
            </a:avLst>
          </a:pr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 userDrawn="1"/>
        </p:nvSpPr>
        <p:spPr>
          <a:xfrm rot="3249195">
            <a:off x="9048551" y="4065046"/>
            <a:ext cx="578925" cy="3556031"/>
          </a:xfrm>
          <a:prstGeom prst="roundRect">
            <a:avLst>
              <a:gd name="adj" fmla="val 50000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5234094" y="4400168"/>
            <a:ext cx="4959859" cy="0"/>
          </a:xfrm>
          <a:prstGeom prst="line">
            <a:avLst/>
          </a:prstGeom>
          <a:ln w="25400">
            <a:solidFill>
              <a:srgbClr val="57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 userDrawn="1"/>
        </p:nvSpPr>
        <p:spPr>
          <a:xfrm rot="3368301">
            <a:off x="6295868" y="-519379"/>
            <a:ext cx="589616" cy="4927506"/>
          </a:xfrm>
          <a:prstGeom prst="roundRect">
            <a:avLst>
              <a:gd name="adj" fmla="val 50000"/>
            </a:avLst>
          </a:pr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 userDrawn="1"/>
        </p:nvSpPr>
        <p:spPr>
          <a:xfrm rot="3437467">
            <a:off x="5333871" y="-305445"/>
            <a:ext cx="589616" cy="4927506"/>
          </a:xfrm>
          <a:prstGeom prst="roundRect">
            <a:avLst>
              <a:gd name="adj" fmla="val 50000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772103" y="3630727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575757"/>
                </a:solidFill>
              </a:rPr>
              <a:t>感谢大家</a:t>
            </a:r>
            <a:r>
              <a:rPr lang="zh-CN" altLang="en-US" sz="4400" b="1">
                <a:solidFill>
                  <a:srgbClr val="575757"/>
                </a:solidFill>
              </a:rPr>
              <a:t>的观看！</a:t>
            </a:r>
            <a:endParaRPr lang="zh-CN" altLang="en-US" sz="4400" b="1" dirty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77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4">
            <a:extLst>
              <a:ext uri="{FF2B5EF4-FFF2-40B4-BE49-F238E27FC236}">
                <a16:creationId xmlns:a16="http://schemas.microsoft.com/office/drawing/2014/main" id="{3A8B1BB4-8211-AC41-820C-C30993BCCFE4}"/>
              </a:ext>
            </a:extLst>
          </p:cNvPr>
          <p:cNvSpPr/>
          <p:nvPr userDrawn="1"/>
        </p:nvSpPr>
        <p:spPr>
          <a:xfrm>
            <a:off x="0" y="267494"/>
            <a:ext cx="539552" cy="205898"/>
          </a:xfrm>
          <a:custGeom>
            <a:avLst/>
            <a:gdLst>
              <a:gd name="connsiteX0" fmla="*/ 0 w 539552"/>
              <a:gd name="connsiteY0" fmla="*/ 0 h 205898"/>
              <a:gd name="connsiteX1" fmla="*/ 436603 w 539552"/>
              <a:gd name="connsiteY1" fmla="*/ 0 h 205898"/>
              <a:gd name="connsiteX2" fmla="*/ 539552 w 539552"/>
              <a:gd name="connsiteY2" fmla="*/ 102949 h 205898"/>
              <a:gd name="connsiteX3" fmla="*/ 436603 w 539552"/>
              <a:gd name="connsiteY3" fmla="*/ 205898 h 205898"/>
              <a:gd name="connsiteX4" fmla="*/ 0 w 539552"/>
              <a:gd name="connsiteY4" fmla="*/ 205898 h 20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552" h="205898">
                <a:moveTo>
                  <a:pt x="0" y="0"/>
                </a:moveTo>
                <a:lnTo>
                  <a:pt x="436603" y="0"/>
                </a:lnTo>
                <a:cubicBezTo>
                  <a:pt x="493460" y="0"/>
                  <a:pt x="539552" y="46092"/>
                  <a:pt x="539552" y="102949"/>
                </a:cubicBezTo>
                <a:cubicBezTo>
                  <a:pt x="539552" y="159806"/>
                  <a:pt x="493460" y="205898"/>
                  <a:pt x="436603" y="205898"/>
                </a:cubicBezTo>
                <a:lnTo>
                  <a:pt x="0" y="205898"/>
                </a:lnTo>
                <a:close/>
              </a:path>
            </a:pathLst>
          </a:custGeom>
          <a:solidFill>
            <a:srgbClr val="5757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" name="图片 5">
            <a:extLst>
              <a:ext uri="{FF2B5EF4-FFF2-40B4-BE49-F238E27FC236}">
                <a16:creationId xmlns:a16="http://schemas.microsoft.com/office/drawing/2014/main" id="{0D140C06-68F6-AC4B-BC77-AB2D85D9297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616" y="66900"/>
            <a:ext cx="1784754" cy="40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2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2" name="矩形 1"/>
          <p:cNvSpPr/>
          <p:nvPr/>
        </p:nvSpPr>
        <p:spPr>
          <a:xfrm>
            <a:off x="207079" y="890767"/>
            <a:ext cx="117964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buSzPct val="100000"/>
            </a:pP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、计算机网络两大功能</a:t>
            </a:r>
            <a:endParaRPr lang="en-US" altLang="zh-CN" sz="2400" dirty="0" smtClean="0">
              <a:latin typeface="+mn-ea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、怎样描述</a:t>
            </a:r>
            <a:r>
              <a:rPr lang="en-US" altLang="zh-CN" sz="2400" dirty="0" smtClean="0">
                <a:latin typeface="+mn-ea"/>
              </a:rPr>
              <a:t>Internet</a:t>
            </a:r>
            <a:r>
              <a:rPr lang="zh-CN" altLang="en-US" sz="2400" dirty="0" smtClean="0">
                <a:latin typeface="+mn-ea"/>
              </a:rPr>
              <a:t>：</a:t>
            </a:r>
            <a:endParaRPr lang="en-US" altLang="zh-CN" sz="2400" dirty="0" smtClean="0">
              <a:latin typeface="+mn-ea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）具体构成：计算互连设备、通信链路、分组交换设备</a:t>
            </a:r>
            <a:endParaRPr lang="en-US" altLang="zh-CN" sz="2400" dirty="0" smtClean="0">
              <a:latin typeface="+mn-ea"/>
            </a:endParaRPr>
          </a:p>
          <a:p>
            <a:pPr>
              <a:spcBef>
                <a:spcPct val="0"/>
              </a:spcBef>
              <a:buSzPct val="100000"/>
            </a:pP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）提供服务：</a:t>
            </a:r>
            <a:r>
              <a:rPr lang="zh-CN" altLang="en-US" sz="2400" dirty="0">
                <a:latin typeface="+mn-ea"/>
                <a:cs typeface="微软雅黑" panose="020B0503020204020204" pitchFamily="34" charset="-122"/>
              </a:rPr>
              <a:t>提供网络应用基础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架构、无连接服务和面向连接服务</a:t>
            </a:r>
            <a:r>
              <a:rPr lang="en-US" altLang="zh-CN" sz="2400" dirty="0" smtClean="0">
                <a:latin typeface="+mn-ea"/>
                <a:cs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套接字</a:t>
            </a:r>
            <a:r>
              <a:rPr lang="en-US" altLang="zh-CN" sz="2400" dirty="0" smtClean="0">
                <a:latin typeface="+mn-ea"/>
                <a:cs typeface="微软雅黑" panose="020B0503020204020204" pitchFamily="34" charset="-122"/>
              </a:rPr>
              <a:t>)</a:t>
            </a:r>
            <a:endParaRPr lang="zh-CN" altLang="en-US" sz="2400" dirty="0">
              <a:latin typeface="+mn-ea"/>
              <a:cs typeface="微软雅黑" panose="020B0503020204020204" pitchFamily="34" charset="-122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、协议的基本要素：语法、语义、同步</a:t>
            </a:r>
            <a:endParaRPr lang="en-US" altLang="zh-CN" sz="2400" dirty="0" smtClean="0">
              <a:latin typeface="+mn-ea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en-US" altLang="zh-CN" sz="2400" dirty="0" smtClean="0">
                <a:latin typeface="+mn-ea"/>
              </a:rPr>
              <a:t>4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Internet</a:t>
            </a:r>
            <a:r>
              <a:rPr lang="zh-CN" altLang="en-US" sz="2400" dirty="0" smtClean="0">
                <a:latin typeface="+mn-ea"/>
              </a:rPr>
              <a:t>标准的几个阶段：因特网草案、建议标准、草案标准、因特网标准</a:t>
            </a:r>
            <a:endParaRPr lang="en-US" altLang="zh-CN" sz="2400" dirty="0" smtClean="0">
              <a:latin typeface="+mn-ea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en-US" altLang="zh-CN" sz="2400" dirty="0" smtClean="0">
                <a:latin typeface="+mn-ea"/>
              </a:rPr>
              <a:t>5</a:t>
            </a:r>
            <a:r>
              <a:rPr lang="zh-CN" altLang="en-US" sz="2400" dirty="0" smtClean="0">
                <a:latin typeface="+mn-ea"/>
              </a:rPr>
              <a:t>、因特网组成部分（网络边缘、接入网、网络核心）</a:t>
            </a:r>
            <a:endParaRPr lang="en-US" altLang="zh-CN" sz="2400" dirty="0" smtClean="0">
              <a:latin typeface="+mn-ea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en-US" altLang="zh-CN" sz="2400" dirty="0">
                <a:latin typeface="+mn-ea"/>
              </a:rPr>
              <a:t>6</a:t>
            </a:r>
            <a:r>
              <a:rPr lang="zh-CN" altLang="en-US" sz="2400" dirty="0" smtClean="0">
                <a:latin typeface="+mn-ea"/>
              </a:rPr>
              <a:t>、端系统（主机）之间通信模型：</a:t>
            </a:r>
            <a:r>
              <a:rPr lang="en-US" altLang="zh-CN" sz="2400" dirty="0" smtClean="0">
                <a:latin typeface="+mn-ea"/>
              </a:rPr>
              <a:t>C/S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P2P</a:t>
            </a:r>
          </a:p>
          <a:p>
            <a:pPr lvl="0">
              <a:spcBef>
                <a:spcPct val="0"/>
              </a:spcBef>
              <a:buSzPct val="100000"/>
            </a:pPr>
            <a:r>
              <a:rPr lang="en-US" altLang="zh-CN" sz="2400" dirty="0">
                <a:latin typeface="+mn-ea"/>
              </a:rPr>
              <a:t>7</a:t>
            </a:r>
            <a:r>
              <a:rPr lang="zh-CN" altLang="en-US" sz="2400" dirty="0" smtClean="0">
                <a:latin typeface="+mn-ea"/>
              </a:rPr>
              <a:t>、接入网络</a:t>
            </a:r>
            <a:endParaRPr lang="en-US" altLang="zh-CN" sz="2400" dirty="0" smtClean="0">
              <a:latin typeface="+mn-ea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）家庭接入</a:t>
            </a:r>
            <a:r>
              <a:rPr lang="en-US" altLang="zh-CN" sz="2400" dirty="0" smtClean="0">
                <a:latin typeface="+mn-ea"/>
              </a:rPr>
              <a:t>:</a:t>
            </a:r>
          </a:p>
          <a:p>
            <a:pPr lvl="0">
              <a:spcBef>
                <a:spcPct val="0"/>
              </a:spcBef>
              <a:buSzPct val="100000"/>
            </a:pP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ADSL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1/8Mbps</a:t>
            </a:r>
            <a:r>
              <a:rPr lang="zh-CN" altLang="en-US" sz="2400" dirty="0" smtClean="0">
                <a:latin typeface="+mn-ea"/>
              </a:rPr>
              <a:t>）、电缆（</a:t>
            </a:r>
            <a:r>
              <a:rPr lang="en-US" altLang="zh-CN" sz="2400" dirty="0" smtClean="0">
                <a:latin typeface="+mn-ea"/>
              </a:rPr>
              <a:t>30/42Mbps,500-5000</a:t>
            </a:r>
            <a:r>
              <a:rPr lang="zh-CN" altLang="en-US" sz="2400" dirty="0" smtClean="0">
                <a:latin typeface="+mn-ea"/>
              </a:rPr>
              <a:t>个用户）、光纤到户（</a:t>
            </a:r>
            <a:r>
              <a:rPr lang="en-US" altLang="zh-CN" sz="2400" dirty="0" smtClean="0">
                <a:latin typeface="+mn-ea"/>
              </a:rPr>
              <a:t>20Mbps-1Gbps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）企业</a:t>
            </a:r>
            <a:r>
              <a:rPr lang="zh-CN" altLang="en-US" sz="2400" dirty="0">
                <a:latin typeface="+mn-ea"/>
              </a:rPr>
              <a:t>局域网</a:t>
            </a:r>
            <a:r>
              <a:rPr lang="zh-CN" altLang="en-US" sz="2400" dirty="0" smtClean="0">
                <a:latin typeface="+mn-ea"/>
              </a:rPr>
              <a:t>接入：以太网</a:t>
            </a:r>
            <a:r>
              <a:rPr lang="en-US" altLang="zh-CN" sz="2400" dirty="0" smtClean="0">
                <a:latin typeface="+mn-ea"/>
              </a:rPr>
              <a:t>(10M/100M/1G/10G)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WIFI(54/11/600Mbps)</a:t>
            </a:r>
          </a:p>
          <a:p>
            <a:pPr lvl="0">
              <a:spcBef>
                <a:spcPct val="0"/>
              </a:spcBef>
              <a:buSzPct val="100000"/>
            </a:pP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）广域无线接入：</a:t>
            </a:r>
            <a:r>
              <a:rPr lang="en-US" altLang="zh-CN" sz="2400" dirty="0" smtClean="0">
                <a:latin typeface="+mn-ea"/>
              </a:rPr>
              <a:t>3G(</a:t>
            </a:r>
            <a:r>
              <a:rPr lang="zh-CN" altLang="en-US" sz="2400" dirty="0">
                <a:latin typeface="+mn-ea"/>
              </a:rPr>
              <a:t>上行</a:t>
            </a:r>
            <a:r>
              <a:rPr lang="en-US" altLang="zh-CN" sz="2400" dirty="0" smtClean="0">
                <a:latin typeface="+mn-ea"/>
              </a:rPr>
              <a:t>384kbps/</a:t>
            </a:r>
            <a:r>
              <a:rPr lang="zh-CN" altLang="en-US" sz="2400" dirty="0" smtClean="0">
                <a:latin typeface="+mn-ea"/>
              </a:rPr>
              <a:t>下行</a:t>
            </a:r>
            <a:r>
              <a:rPr lang="en-US" altLang="zh-CN" sz="2400" dirty="0" smtClean="0">
                <a:latin typeface="+mn-ea"/>
              </a:rPr>
              <a:t>3.6Mbps)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4G(100/150Mbps)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5G(150M/1Gbps)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098283" y="521435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03/02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4672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320925" y="4937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679" y="555120"/>
            <a:ext cx="111260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R11</a:t>
            </a:r>
            <a:r>
              <a:rPr lang="zh-CN" altLang="en-US" sz="2400" dirty="0" smtClean="0"/>
              <a:t>、假定</a:t>
            </a:r>
            <a:r>
              <a:rPr lang="zh-CN" altLang="en-US" sz="2400" dirty="0"/>
              <a:t>在发送主机和接收主机间只有一台分组交换机。发送主机和交换机间以及交换机和接收主机间 的传输速率分别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R1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R2</a:t>
            </a:r>
            <a:r>
              <a:rPr lang="zh-CN" altLang="en-US" sz="2400" dirty="0" smtClean="0"/>
              <a:t>。</a:t>
            </a:r>
            <a:r>
              <a:rPr lang="zh-CN" altLang="en-US" sz="2400" dirty="0"/>
              <a:t>假设该交换机使用存储转发分组交换方式，发送一个长度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分组 的端到端总时延是什么？（忽略排队时延、传播时延和处理时延。）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3" name="矩形 2"/>
          <p:cNvSpPr/>
          <p:nvPr/>
        </p:nvSpPr>
        <p:spPr>
          <a:xfrm>
            <a:off x="428678" y="3191054"/>
            <a:ext cx="111260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R18</a:t>
            </a:r>
            <a:r>
              <a:rPr lang="zh-CN" altLang="en-US" sz="2400" dirty="0" smtClean="0"/>
              <a:t>、—</a:t>
            </a:r>
            <a:r>
              <a:rPr lang="zh-CN" altLang="en-US" sz="2400" dirty="0"/>
              <a:t>个长度为1000字节的分组经距离为2500km的链路传播，传播速率为2.5xl0</a:t>
            </a:r>
            <a:r>
              <a:rPr lang="zh-CN" altLang="en-US" sz="2400" baseline="30000" dirty="0"/>
              <a:t>8</a:t>
            </a:r>
            <a:r>
              <a:rPr lang="zh-CN" altLang="en-US" sz="2400" dirty="0"/>
              <a:t>m/s并且传输速率 为2Mbps,它需要用多长时间？更为一般地，一个长度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L</a:t>
            </a:r>
          </a:p>
          <a:p>
            <a:r>
              <a:rPr lang="zh-CN" altLang="en-US" sz="2400" dirty="0" smtClean="0"/>
              <a:t>的</a:t>
            </a:r>
            <a:r>
              <a:rPr lang="zh-CN" altLang="en-US" sz="2400" dirty="0"/>
              <a:t>分组经距离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链路传播，传播速率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并且</a:t>
            </a:r>
            <a:r>
              <a:rPr lang="zh-CN" altLang="en-US" sz="2400" dirty="0"/>
              <a:t>传输速率为Rbps,它需要用多长时间</a:t>
            </a:r>
            <a:r>
              <a:rPr lang="zh-CN" altLang="en-US" sz="2400" dirty="0" smtClean="0"/>
              <a:t>？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610566" y="2414943"/>
            <a:ext cx="1665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L/R1+L/R2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48439" y="4982827"/>
            <a:ext cx="5780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(1000 X 8)/(2X10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6</a:t>
            </a:r>
            <a:r>
              <a:rPr lang="en-US" altLang="zh-CN" sz="2400" dirty="0" smtClean="0">
                <a:solidFill>
                  <a:srgbClr val="FF0000"/>
                </a:solidFill>
              </a:rPr>
              <a:t>)+2500x1000/(2.5x10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8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78226" y="5666605"/>
            <a:ext cx="1253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L/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R+d</a:t>
            </a:r>
            <a:r>
              <a:rPr lang="en-US" altLang="zh-CN" sz="2400" dirty="0" smtClean="0">
                <a:solidFill>
                  <a:srgbClr val="FF0000"/>
                </a:solidFill>
              </a:rPr>
              <a:t>/s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4579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320925" y="4937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679" y="555120"/>
            <a:ext cx="111260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R19.</a:t>
            </a:r>
            <a:r>
              <a:rPr lang="zh-CN" altLang="en-US" sz="2400" dirty="0"/>
              <a:t>假定主机</a:t>
            </a:r>
            <a:r>
              <a:rPr lang="en-US" altLang="zh-CN" sz="2400" dirty="0"/>
              <a:t>A</a:t>
            </a:r>
            <a:r>
              <a:rPr lang="zh-CN" altLang="en-US" sz="2400" dirty="0"/>
              <a:t>要向主机</a:t>
            </a:r>
            <a:r>
              <a:rPr lang="en-US" altLang="zh-CN" sz="2400" dirty="0"/>
              <a:t>B</a:t>
            </a:r>
            <a:r>
              <a:rPr lang="zh-CN" altLang="en-US" sz="2400" dirty="0"/>
              <a:t>发送一个大文件。从主机</a:t>
            </a:r>
            <a:r>
              <a:rPr lang="en-US" altLang="zh-CN" sz="2400" dirty="0"/>
              <a:t>A</a:t>
            </a:r>
            <a:r>
              <a:rPr lang="zh-CN" altLang="en-US" sz="2400" dirty="0"/>
              <a:t>到主机</a:t>
            </a:r>
            <a:r>
              <a:rPr lang="en-US" altLang="zh-CN" sz="2400" dirty="0"/>
              <a:t>B</a:t>
            </a:r>
            <a:r>
              <a:rPr lang="zh-CN" altLang="en-US" sz="2400" dirty="0"/>
              <a:t>的路径上有</a:t>
            </a:r>
            <a:r>
              <a:rPr lang="en-US" altLang="zh-CN" sz="2400" dirty="0"/>
              <a:t>3</a:t>
            </a:r>
            <a:r>
              <a:rPr lang="zh-CN" altLang="en-US" sz="2400" dirty="0"/>
              <a:t>段链路，其速率分别为 </a:t>
            </a:r>
            <a:r>
              <a:rPr lang="en-US" altLang="zh-CN" sz="2400" dirty="0"/>
              <a:t>R1 = 500kbps, R2 = 2Mbps, R3 = 1 Mbps.</a:t>
            </a:r>
          </a:p>
          <a:p>
            <a:r>
              <a:rPr lang="en-US" altLang="zh-CN" sz="2400" dirty="0"/>
              <a:t>a.</a:t>
            </a:r>
            <a:r>
              <a:rPr lang="zh-CN" altLang="en-US" sz="2400" dirty="0"/>
              <a:t>假定该网络中没有其他流量，该文件传送的吞吐量是多少？</a:t>
            </a:r>
          </a:p>
          <a:p>
            <a:r>
              <a:rPr lang="en-US" altLang="zh-CN" sz="2400" dirty="0"/>
              <a:t>b.</a:t>
            </a:r>
            <a:r>
              <a:rPr lang="zh-CN" altLang="en-US" sz="2400" dirty="0"/>
              <a:t>假定该文件为</a:t>
            </a:r>
            <a:r>
              <a:rPr lang="en-US" altLang="zh-CN" sz="2400" dirty="0"/>
              <a:t>4MB</a:t>
            </a:r>
            <a:r>
              <a:rPr lang="zh-CN" altLang="en-US" sz="2400" dirty="0"/>
              <a:t>。用吞吐量除以文件长度，将该文件传输到主机</a:t>
            </a:r>
            <a:r>
              <a:rPr lang="en-US" altLang="zh-CN" sz="2400" dirty="0"/>
              <a:t>B</a:t>
            </a:r>
            <a:r>
              <a:rPr lang="zh-CN" altLang="en-US" sz="2400" dirty="0"/>
              <a:t>大致需要多长时间</a:t>
            </a:r>
            <a:r>
              <a:rPr lang="zh-CN" altLang="en-US" sz="2400" dirty="0" smtClean="0"/>
              <a:t>？</a:t>
            </a:r>
            <a:endParaRPr lang="zh-CN" alt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3" name="矩形 2"/>
          <p:cNvSpPr/>
          <p:nvPr/>
        </p:nvSpPr>
        <p:spPr>
          <a:xfrm>
            <a:off x="428678" y="3191054"/>
            <a:ext cx="111260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P7.</a:t>
            </a:r>
            <a:r>
              <a:rPr lang="zh-CN" altLang="en-US" sz="2400" dirty="0"/>
              <a:t>在这个习题中，我们考虑从主机</a:t>
            </a:r>
            <a:r>
              <a:rPr lang="en-US" altLang="zh-CN" sz="2400" dirty="0"/>
              <a:t>A</a:t>
            </a:r>
            <a:r>
              <a:rPr lang="zh-CN" altLang="en-US" sz="2400" dirty="0"/>
              <a:t>向主机</a:t>
            </a:r>
            <a:r>
              <a:rPr lang="en-US" altLang="zh-CN" sz="2400" dirty="0"/>
              <a:t>B</a:t>
            </a:r>
            <a:r>
              <a:rPr lang="zh-CN" altLang="en-US" sz="2400" dirty="0"/>
              <a:t>通过分组交换网发送语音（</a:t>
            </a:r>
            <a:r>
              <a:rPr lang="en-US" altLang="zh-CN" sz="2400" dirty="0"/>
              <a:t>VoIP</a:t>
            </a:r>
            <a:r>
              <a:rPr lang="zh-CN" altLang="en-US" sz="2400" dirty="0"/>
              <a:t>）。主机</a:t>
            </a:r>
            <a:r>
              <a:rPr lang="en-US" altLang="zh-CN" sz="2400" dirty="0"/>
              <a:t>A</a:t>
            </a:r>
            <a:r>
              <a:rPr lang="zh-CN" altLang="en-US" sz="2400" dirty="0"/>
              <a:t>将模拟语音 转换为传输中的</a:t>
            </a:r>
            <a:r>
              <a:rPr lang="en-US" altLang="zh-CN" sz="2400" dirty="0"/>
              <a:t>64kbps</a:t>
            </a:r>
            <a:r>
              <a:rPr lang="zh-CN" altLang="en-US" sz="2400" dirty="0"/>
              <a:t>数字比特流。然后主机</a:t>
            </a:r>
            <a:r>
              <a:rPr lang="en-US" altLang="zh-CN" sz="2400" dirty="0"/>
              <a:t>A</a:t>
            </a:r>
            <a:r>
              <a:rPr lang="zh-CN" altLang="en-US" sz="2400" dirty="0"/>
              <a:t>将这些比特分为</a:t>
            </a:r>
            <a:r>
              <a:rPr lang="en-US" altLang="zh-CN" sz="2400" dirty="0"/>
              <a:t>56</a:t>
            </a:r>
            <a:r>
              <a:rPr lang="zh-CN" altLang="en-US" sz="2400" dirty="0"/>
              <a:t>字节的分组。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之间有一条 链路：它的传输速率是</a:t>
            </a:r>
            <a:r>
              <a:rPr lang="en-US" altLang="zh-CN" sz="2400" dirty="0"/>
              <a:t>2Mbps,</a:t>
            </a:r>
            <a:r>
              <a:rPr lang="zh-CN" altLang="en-US" sz="2400" dirty="0"/>
              <a:t>传播时延是</a:t>
            </a:r>
            <a:r>
              <a:rPr lang="en-US" altLang="zh-CN" sz="2400" dirty="0"/>
              <a:t>10ms</a:t>
            </a:r>
            <a:r>
              <a:rPr lang="zh-CN" altLang="en-US" sz="2400" dirty="0"/>
              <a:t>。一旦</a:t>
            </a:r>
            <a:r>
              <a:rPr lang="en-US" altLang="zh-CN" sz="2400" dirty="0"/>
              <a:t>A</a:t>
            </a:r>
            <a:r>
              <a:rPr lang="zh-CN" altLang="en-US" sz="2400" dirty="0"/>
              <a:t>收集了一个分组，就将它向主机</a:t>
            </a:r>
            <a:r>
              <a:rPr lang="en-US" altLang="zh-CN" sz="2400" dirty="0"/>
              <a:t>B</a:t>
            </a:r>
            <a:r>
              <a:rPr lang="zh-CN" altLang="en-US" sz="2400" dirty="0"/>
              <a:t>发送。 一旦主机</a:t>
            </a:r>
            <a:r>
              <a:rPr lang="en-US" altLang="zh-CN" sz="2400" dirty="0"/>
              <a:t>B</a:t>
            </a:r>
            <a:r>
              <a:rPr lang="zh-CN" altLang="en-US" sz="2400" dirty="0"/>
              <a:t>接收到一个完整的分组，它将该分组的比特转换成模拟信号。从比特产生（从位于主机 </a:t>
            </a:r>
            <a:r>
              <a:rPr lang="en-US" altLang="zh-CN" sz="2400" dirty="0"/>
              <a:t>A</a:t>
            </a:r>
            <a:r>
              <a:rPr lang="zh-CN" altLang="en-US" sz="2400" dirty="0"/>
              <a:t>的初始模拟信号起）的时刻起，到该比特被解码（在主机</a:t>
            </a:r>
            <a:r>
              <a:rPr lang="en-US" altLang="zh-CN" sz="2400" dirty="0"/>
              <a:t>B</a:t>
            </a:r>
            <a:r>
              <a:rPr lang="zh-CN" altLang="en-US" sz="2400" dirty="0"/>
              <a:t>上作为模拟信号的一部分），花了多少 时间？</a:t>
            </a:r>
          </a:p>
        </p:txBody>
      </p:sp>
      <p:sp>
        <p:nvSpPr>
          <p:cNvPr id="6" name="矩形 5"/>
          <p:cNvSpPr/>
          <p:nvPr/>
        </p:nvSpPr>
        <p:spPr>
          <a:xfrm>
            <a:off x="2320925" y="2370853"/>
            <a:ext cx="3355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(4 X 8 X 10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6</a:t>
            </a:r>
            <a:r>
              <a:rPr lang="en-US" altLang="zh-CN" sz="2400" dirty="0" smtClean="0">
                <a:solidFill>
                  <a:srgbClr val="FF0000"/>
                </a:solidFill>
              </a:rPr>
              <a:t>)/(500x10</a:t>
            </a:r>
            <a:r>
              <a:rPr lang="en-US" altLang="zh-CN" sz="2400" baseline="30000" dirty="0">
                <a:solidFill>
                  <a:srgbClr val="FF0000"/>
                </a:solidFill>
              </a:rPr>
              <a:t>3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24685" y="5637877"/>
            <a:ext cx="58721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(56 X 8)/(64 X 10</a:t>
            </a:r>
            <a:r>
              <a:rPr lang="en-US" altLang="zh-CN" sz="2400" baseline="30000" dirty="0">
                <a:solidFill>
                  <a:srgbClr val="FF0000"/>
                </a:solidFill>
              </a:rPr>
              <a:t>3</a:t>
            </a:r>
            <a:r>
              <a:rPr lang="en-US" altLang="zh-CN" sz="2400" dirty="0" smtClean="0">
                <a:solidFill>
                  <a:srgbClr val="FF0000"/>
                </a:solidFill>
              </a:rPr>
              <a:t>)+(56X8)/(2x10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6</a:t>
            </a:r>
            <a:r>
              <a:rPr lang="en-US" altLang="zh-CN" sz="2400" dirty="0" smtClean="0">
                <a:solidFill>
                  <a:srgbClr val="FF0000"/>
                </a:solidFill>
              </a:rPr>
              <a:t>)+0.01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8529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320925" y="4937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679" y="555120"/>
            <a:ext cx="117633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P25.</a:t>
            </a:r>
            <a:r>
              <a:rPr lang="zh-CN" altLang="en-US" sz="2400" dirty="0"/>
              <a:t>假定两台主机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相隔</a:t>
            </a:r>
            <a:r>
              <a:rPr lang="en-US" altLang="zh-CN" sz="2400" dirty="0"/>
              <a:t>20000km,</a:t>
            </a:r>
            <a:r>
              <a:rPr lang="zh-CN" altLang="en-US" sz="2400" dirty="0"/>
              <a:t>由一条直接</a:t>
            </a:r>
            <a:r>
              <a:rPr lang="zh-CN" altLang="en-US" sz="2400" dirty="0" smtClean="0"/>
              <a:t>的</a:t>
            </a:r>
            <a:r>
              <a:rPr lang="en-US" altLang="zh-CN" sz="2400" dirty="0"/>
              <a:t>R</a:t>
            </a:r>
            <a:r>
              <a:rPr lang="en-US" altLang="zh-CN" sz="2400" dirty="0" smtClean="0"/>
              <a:t>= </a:t>
            </a:r>
            <a:r>
              <a:rPr lang="en-US" altLang="zh-CN" sz="2400" dirty="0"/>
              <a:t>2Mbps</a:t>
            </a:r>
            <a:r>
              <a:rPr lang="zh-CN" altLang="en-US" sz="2400" dirty="0"/>
              <a:t>的链路相连。假定跨越该链路的</a:t>
            </a:r>
            <a:r>
              <a:rPr lang="zh-CN" altLang="en-US" sz="2400" dirty="0" smtClean="0"/>
              <a:t>传播速率</a:t>
            </a:r>
            <a:r>
              <a:rPr lang="zh-CN" altLang="en-US" sz="2400" dirty="0"/>
              <a:t>是 </a:t>
            </a:r>
            <a:r>
              <a:rPr lang="en-US" altLang="zh-CN" sz="2400" dirty="0"/>
              <a:t>2.5 x l0</a:t>
            </a:r>
            <a:r>
              <a:rPr lang="en-US" altLang="zh-CN" sz="2400" baseline="30000" dirty="0"/>
              <a:t>8</a:t>
            </a:r>
            <a:r>
              <a:rPr lang="en-US" altLang="zh-CN" sz="2400" dirty="0"/>
              <a:t>m/s.</a:t>
            </a:r>
          </a:p>
          <a:p>
            <a:r>
              <a:rPr lang="en-US" altLang="zh-CN" sz="2400" dirty="0"/>
              <a:t>a.</a:t>
            </a:r>
            <a:r>
              <a:rPr lang="zh-CN" altLang="en-US" sz="2400" dirty="0"/>
              <a:t>计算带宽</a:t>
            </a:r>
            <a:r>
              <a:rPr lang="en-US" altLang="zh-CN" sz="2400" dirty="0"/>
              <a:t>-</a:t>
            </a:r>
            <a:r>
              <a:rPr lang="zh-CN" altLang="en-US" sz="2400" dirty="0"/>
              <a:t>时延积</a:t>
            </a:r>
            <a:r>
              <a:rPr lang="en-US" altLang="zh-CN" sz="2400" dirty="0"/>
              <a:t>R.t</a:t>
            </a:r>
            <a:r>
              <a:rPr lang="en-US" altLang="zh-CN" sz="2400" baseline="-25000" dirty="0"/>
              <a:t>prop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b</a:t>
            </a:r>
            <a:r>
              <a:rPr lang="zh-CN" altLang="en-US" sz="2400" dirty="0"/>
              <a:t>考虑从主机</a:t>
            </a:r>
            <a:r>
              <a:rPr lang="en-US" altLang="zh-CN" sz="2400" dirty="0"/>
              <a:t>A</a:t>
            </a:r>
            <a:r>
              <a:rPr lang="zh-CN" altLang="en-US" sz="2400" dirty="0"/>
              <a:t>到主机</a:t>
            </a:r>
            <a:r>
              <a:rPr lang="en-US" altLang="zh-CN" sz="2400" dirty="0"/>
              <a:t>B</a:t>
            </a:r>
            <a:r>
              <a:rPr lang="zh-CN" altLang="en-US" sz="2400" dirty="0"/>
              <a:t>发送一个</a:t>
            </a:r>
            <a:r>
              <a:rPr lang="en-US" altLang="zh-CN" sz="2400" dirty="0"/>
              <a:t>800 000</a:t>
            </a:r>
            <a:r>
              <a:rPr lang="zh-CN" altLang="en-US" sz="2400" dirty="0"/>
              <a:t>比特的</a:t>
            </a:r>
            <a:r>
              <a:rPr lang="zh-CN" altLang="en-US" sz="2400" dirty="0" smtClean="0"/>
              <a:t>文件</a:t>
            </a:r>
            <a:r>
              <a:rPr lang="zh-CN" altLang="en-US" sz="2400" dirty="0"/>
              <a:t>。</a:t>
            </a:r>
            <a:r>
              <a:rPr lang="zh-CN" altLang="en-US" sz="2400" dirty="0" smtClean="0"/>
              <a:t>假定</a:t>
            </a:r>
            <a:r>
              <a:rPr lang="zh-CN" altLang="en-US" sz="2400" dirty="0"/>
              <a:t>该文件作为一个大的报文连续发送。在任何给定的时间，在链路上具有的比特数量最大值是多少</a:t>
            </a:r>
            <a:r>
              <a:rPr lang="en-US" altLang="zh-CN" sz="2400" dirty="0"/>
              <a:t>?</a:t>
            </a:r>
          </a:p>
          <a:p>
            <a:r>
              <a:rPr lang="en-US" altLang="zh-CN" sz="2400" dirty="0"/>
              <a:t>c.</a:t>
            </a:r>
            <a:r>
              <a:rPr lang="zh-CN" altLang="en-US" sz="2400" dirty="0"/>
              <a:t>给出带宽</a:t>
            </a:r>
            <a:r>
              <a:rPr lang="en-US" altLang="zh-CN" sz="2400" dirty="0"/>
              <a:t>-</a:t>
            </a:r>
            <a:r>
              <a:rPr lang="zh-CN" altLang="en-US" sz="2400" dirty="0"/>
              <a:t>时延积的一种解释。</a:t>
            </a:r>
          </a:p>
          <a:p>
            <a:r>
              <a:rPr lang="en-US" altLang="zh-CN" sz="2400" dirty="0"/>
              <a:t>d.</a:t>
            </a:r>
            <a:r>
              <a:rPr lang="zh-CN" altLang="en-US" sz="2400" dirty="0"/>
              <a:t>在该链路上一个比特的宽度（以米计）是多少？它比一个足球场更长吗？</a:t>
            </a:r>
          </a:p>
          <a:p>
            <a:r>
              <a:rPr lang="en-US" altLang="zh-CN" sz="2400" dirty="0"/>
              <a:t>e.</a:t>
            </a:r>
            <a:r>
              <a:rPr lang="zh-CN" altLang="en-US" sz="2400" dirty="0"/>
              <a:t>用传播</a:t>
            </a:r>
            <a:r>
              <a:rPr lang="zh-CN" altLang="en-US" sz="2400" dirty="0" smtClean="0"/>
              <a:t>速率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带宽</a:t>
            </a:r>
            <a:r>
              <a:rPr lang="en-US" altLang="zh-CN" sz="2400" dirty="0"/>
              <a:t>R</a:t>
            </a:r>
            <a:r>
              <a:rPr lang="zh-CN" altLang="en-US" sz="2400" dirty="0"/>
              <a:t>和</a:t>
            </a:r>
            <a:r>
              <a:rPr lang="zh-CN" altLang="en-US" sz="2400" dirty="0" smtClean="0"/>
              <a:t>链路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长度表示，推导出一个比特宽度的一般表示式。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3" name="矩形 2"/>
          <p:cNvSpPr/>
          <p:nvPr/>
        </p:nvSpPr>
        <p:spPr>
          <a:xfrm>
            <a:off x="3510984" y="3981585"/>
            <a:ext cx="41580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时延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带宽积 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 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传播时延 </a:t>
            </a:r>
            <a:r>
              <a:rPr lang="en-US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带宽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296" y="4608520"/>
            <a:ext cx="6571429" cy="140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71296" y="6235345"/>
            <a:ext cx="7089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链路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的时延带宽积又称为以比特为单位的链路长度 </a:t>
            </a:r>
          </a:p>
        </p:txBody>
      </p:sp>
      <p:sp>
        <p:nvSpPr>
          <p:cNvPr id="6" name="矩形 5"/>
          <p:cNvSpPr/>
          <p:nvPr/>
        </p:nvSpPr>
        <p:spPr>
          <a:xfrm>
            <a:off x="11340918" y="3232776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s/R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830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320925" y="4937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679" y="555120"/>
            <a:ext cx="117633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P33.</a:t>
            </a:r>
            <a:r>
              <a:rPr lang="zh-CN" altLang="en-US" sz="2400" dirty="0" smtClean="0">
                <a:latin typeface="+mn-ea"/>
              </a:rPr>
              <a:t>考虑</a:t>
            </a:r>
            <a:r>
              <a:rPr lang="zh-CN" altLang="en-US" sz="2400" dirty="0">
                <a:latin typeface="+mn-ea"/>
              </a:rPr>
              <a:t>从主机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到主机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发送一个</a:t>
            </a:r>
            <a:r>
              <a:rPr lang="en-US" altLang="zh-CN" sz="2400" dirty="0">
                <a:latin typeface="+mn-ea"/>
              </a:rPr>
              <a:t>F</a:t>
            </a:r>
            <a:r>
              <a:rPr lang="zh-CN" altLang="en-US" sz="2400" dirty="0">
                <a:latin typeface="+mn-ea"/>
              </a:rPr>
              <a:t>比特的大文件。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之间有三段链路（和两台交换机），并且 该链路不拥塞（即没有排队时延）。主机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将该文件分为每个为</a:t>
            </a:r>
            <a:r>
              <a:rPr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比特的报文段，并为每个报文段 增加一个</a:t>
            </a:r>
            <a:r>
              <a:rPr lang="en-US" altLang="zh-CN" sz="2400" dirty="0">
                <a:latin typeface="+mn-ea"/>
              </a:rPr>
              <a:t>80</a:t>
            </a:r>
            <a:r>
              <a:rPr lang="zh-CN" altLang="en-US" sz="2400" dirty="0">
                <a:latin typeface="+mn-ea"/>
              </a:rPr>
              <a:t>比特的首部，</a:t>
            </a:r>
            <a:r>
              <a:rPr lang="zh-CN" altLang="en-US" sz="2400" dirty="0" smtClean="0">
                <a:latin typeface="+mn-ea"/>
              </a:rPr>
              <a:t>形成</a:t>
            </a:r>
            <a:r>
              <a:rPr lang="en-US" altLang="zh-CN" sz="2400" dirty="0" smtClean="0">
                <a:latin typeface="+mn-ea"/>
              </a:rPr>
              <a:t>L= </a:t>
            </a:r>
            <a:r>
              <a:rPr lang="en-US" altLang="zh-CN" sz="2400" dirty="0">
                <a:latin typeface="+mn-ea"/>
              </a:rPr>
              <a:t>80+5</a:t>
            </a:r>
            <a:r>
              <a:rPr lang="zh-CN" altLang="en-US" sz="2400" dirty="0">
                <a:latin typeface="+mn-ea"/>
              </a:rPr>
              <a:t>比特的分组。每条链路的传输速率为</a:t>
            </a:r>
            <a:r>
              <a:rPr lang="en-US" altLang="zh-CN" sz="2400" dirty="0">
                <a:latin typeface="+mn-ea"/>
              </a:rPr>
              <a:t>Kbps</a:t>
            </a:r>
            <a:r>
              <a:rPr lang="zh-CN" altLang="en-US" sz="2400" dirty="0">
                <a:latin typeface="+mn-ea"/>
              </a:rPr>
              <a:t>。求出从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到</a:t>
            </a:r>
            <a:r>
              <a:rPr lang="en-US" altLang="zh-CN" sz="2400" dirty="0">
                <a:latin typeface="+mn-ea"/>
              </a:rPr>
              <a:t>B </a:t>
            </a:r>
            <a:r>
              <a:rPr lang="zh-CN" altLang="en-US" sz="2400" dirty="0">
                <a:latin typeface="+mn-ea"/>
              </a:rPr>
              <a:t>移动该文件时延最小的值</a:t>
            </a:r>
            <a:r>
              <a:rPr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。忽略传播时延。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431" y="2686656"/>
            <a:ext cx="7858125" cy="10191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13599" y="4805557"/>
            <a:ext cx="3236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(2+F/S)(80+S)/R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8464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626489" y="679809"/>
            <a:ext cx="11293962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1.</a:t>
            </a:r>
            <a:r>
              <a:rPr lang="zh-CN" altLang="en-US" sz="2400" b="1" dirty="0" smtClean="0">
                <a:latin typeface="+mn-ea"/>
              </a:rPr>
              <a:t>协议分层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）计算机网络体系结构</a:t>
            </a:r>
            <a:r>
              <a:rPr lang="zh-CN" altLang="zh-CN" sz="2000" dirty="0" smtClean="0"/>
              <a:t>分为</a:t>
            </a:r>
            <a:r>
              <a:rPr lang="zh-CN" altLang="zh-CN" sz="2000" dirty="0"/>
              <a:t>很多层，每层完成一个特定功能，层和层之间相互协作，底层为上一层提供服务，上层使用底层提供的</a:t>
            </a:r>
            <a:r>
              <a:rPr lang="zh-CN" altLang="zh-CN" sz="2000" dirty="0" smtClean="0"/>
              <a:t>服务</a:t>
            </a:r>
            <a:r>
              <a:rPr lang="zh-CN" altLang="en-US" sz="2000" dirty="0" smtClean="0"/>
              <a:t>（</a:t>
            </a:r>
            <a:r>
              <a:rPr lang="zh-CN" altLang="en-US" sz="2000" dirty="0"/>
              <a:t>服务模型</a:t>
            </a:r>
            <a:r>
              <a:rPr lang="zh-CN" altLang="en-US" sz="2000" dirty="0" smtClean="0"/>
              <a:t>）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实现本层的功能，再为上一层提供服务。 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 smtClean="0"/>
              <a:t>）网络设计者以分层的方式组织协议，以及实现这些协议的网络软硬件。</a:t>
            </a:r>
            <a:endParaRPr lang="en-US" altLang="zh-CN" sz="2000" dirty="0" smtClean="0"/>
          </a:p>
          <a:p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）一个协议层能够用软件、硬件或者两者结合实现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4</a:t>
            </a:r>
            <a:r>
              <a:rPr lang="zh-CN" altLang="en-US" sz="2000" dirty="0" smtClean="0">
                <a:latin typeface="+mn-ea"/>
              </a:rPr>
              <a:t>）各层的所有协议称为协议栈，如因特网</a:t>
            </a:r>
            <a:r>
              <a:rPr lang="en-US" altLang="zh-CN" sz="2000" dirty="0" smtClean="0">
                <a:latin typeface="+mn-ea"/>
              </a:rPr>
              <a:t>TCP/IP</a:t>
            </a:r>
            <a:r>
              <a:rPr lang="zh-CN" altLang="en-US" sz="2000" dirty="0" smtClean="0">
                <a:latin typeface="+mn-ea"/>
              </a:rPr>
              <a:t>协议栈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2.ISO</a:t>
            </a:r>
            <a:r>
              <a:rPr lang="zh-CN" altLang="en-US" sz="2400" b="1" dirty="0">
                <a:latin typeface="+mn-ea"/>
              </a:rPr>
              <a:t>模型（</a:t>
            </a:r>
            <a:r>
              <a:rPr lang="en-US" altLang="zh-CN" sz="2400" b="1" dirty="0">
                <a:latin typeface="+mn-ea"/>
              </a:rPr>
              <a:t>7</a:t>
            </a:r>
            <a:r>
              <a:rPr lang="zh-CN" altLang="en-US" sz="2400" b="1" dirty="0">
                <a:latin typeface="+mn-ea"/>
              </a:rPr>
              <a:t>层）</a:t>
            </a:r>
            <a:endParaRPr lang="en-US" altLang="zh-CN" sz="2400" b="1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）应用层：网络应用程序和应用层协议（</a:t>
            </a:r>
            <a:r>
              <a:rPr lang="en-US" altLang="zh-CN" sz="2000" dirty="0" smtClean="0">
                <a:latin typeface="+mn-ea"/>
              </a:rPr>
              <a:t>Web</a:t>
            </a:r>
            <a:r>
              <a:rPr lang="zh-CN" altLang="en-US" sz="2000" dirty="0" smtClean="0">
                <a:latin typeface="+mn-ea"/>
              </a:rPr>
              <a:t>应用</a:t>
            </a:r>
            <a:r>
              <a:rPr lang="en-US" altLang="zh-CN" sz="2000" dirty="0" smtClean="0">
                <a:latin typeface="+mn-ea"/>
              </a:rPr>
              <a:t>【HTTP】</a:t>
            </a:r>
            <a:r>
              <a:rPr lang="zh-CN" altLang="en-US" sz="2000" dirty="0" smtClean="0">
                <a:latin typeface="+mn-ea"/>
              </a:rPr>
              <a:t>、电子邮件</a:t>
            </a:r>
            <a:r>
              <a:rPr lang="en-US" altLang="zh-CN" sz="2000" dirty="0" smtClean="0">
                <a:latin typeface="+mn-ea"/>
              </a:rPr>
              <a:t>【SMTP】</a:t>
            </a:r>
            <a:r>
              <a:rPr lang="zh-CN" altLang="en-US" sz="2000" dirty="0" smtClean="0">
                <a:latin typeface="+mn-ea"/>
              </a:rPr>
              <a:t>、文件传输</a:t>
            </a:r>
            <a:r>
              <a:rPr lang="en-US" altLang="zh-CN" sz="2000" dirty="0" smtClean="0">
                <a:latin typeface="+mn-ea"/>
              </a:rPr>
              <a:t>【FTP】</a:t>
            </a:r>
            <a:r>
              <a:rPr lang="zh-CN" altLang="en-US" sz="2000" dirty="0" smtClean="0">
                <a:latin typeface="+mn-ea"/>
              </a:rPr>
              <a:t>）；交换的分组（报文）；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）表示层：应用程序能解释交换数据的含义。服务包括数据压缩、数据加密、数据描述。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）会话层：提供数据交换的定界和同步功能，包括建立检查点和同步方法。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 smtClean="0">
                <a:latin typeface="+mn-ea"/>
              </a:rPr>
              <a:t>）运输层：应用程序端点之间传输应用层报文（</a:t>
            </a:r>
            <a:r>
              <a:rPr lang="en-US" altLang="zh-CN" sz="2000" dirty="0" smtClean="0">
                <a:latin typeface="+mn-ea"/>
              </a:rPr>
              <a:t>TCP【</a:t>
            </a:r>
            <a:r>
              <a:rPr lang="zh-CN" altLang="en-US" sz="2000" dirty="0" smtClean="0">
                <a:latin typeface="+mn-ea"/>
              </a:rPr>
              <a:t>面向连接、可靠传输、流量控制、拥塞控制</a:t>
            </a:r>
            <a:r>
              <a:rPr lang="en-US" altLang="zh-CN" sz="2000" dirty="0" smtClean="0">
                <a:latin typeface="+mn-ea"/>
              </a:rPr>
              <a:t>】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UDP</a:t>
            </a:r>
            <a:r>
              <a:rPr lang="zh-CN" altLang="en-US" sz="2000" dirty="0" smtClean="0">
                <a:latin typeface="+mn-ea"/>
              </a:rPr>
              <a:t>）；不提供时间保证；运输层的分组（报文段）。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5</a:t>
            </a:r>
            <a:r>
              <a:rPr lang="zh-CN" altLang="en-US" sz="2000" dirty="0" smtClean="0">
                <a:latin typeface="+mn-ea"/>
              </a:rPr>
              <a:t>）网络层：将网络层分组（数据报）从一台主机传输到另一台主机（网际协议</a:t>
            </a:r>
            <a:r>
              <a:rPr lang="en-US" altLang="zh-CN" sz="2000" dirty="0" smtClean="0">
                <a:latin typeface="+mn-ea"/>
              </a:rPr>
              <a:t>IP</a:t>
            </a:r>
            <a:r>
              <a:rPr lang="zh-CN" altLang="en-US" sz="2000" dirty="0" smtClean="0">
                <a:latin typeface="+mn-ea"/>
              </a:rPr>
              <a:t>、路由选择协议）。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6</a:t>
            </a:r>
            <a:r>
              <a:rPr lang="zh-CN" altLang="en-US" sz="2000" dirty="0" smtClean="0">
                <a:latin typeface="+mn-ea"/>
              </a:rPr>
              <a:t>）链路层：将分组（帧）从一个节点（主机或路由器）传输到另一个节点（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可靠交付</a:t>
            </a:r>
            <a:r>
              <a:rPr lang="zh-CN" altLang="en-US" sz="2000" dirty="0" smtClean="0">
                <a:latin typeface="+mn-ea"/>
              </a:rPr>
              <a:t>、不同链路</a:t>
            </a:r>
            <a:r>
              <a:rPr lang="en-US" altLang="zh-CN" sz="2000" dirty="0" smtClean="0">
                <a:latin typeface="+mn-ea"/>
              </a:rPr>
              <a:t>【</a:t>
            </a:r>
            <a:r>
              <a:rPr lang="zh-CN" altLang="en-US" sz="2000" dirty="0">
                <a:latin typeface="+mn-ea"/>
              </a:rPr>
              <a:t>以太网、</a:t>
            </a:r>
            <a:r>
              <a:rPr lang="en-US" altLang="zh-CN" sz="2000" dirty="0" err="1">
                <a:latin typeface="+mn-ea"/>
              </a:rPr>
              <a:t>Wifi</a:t>
            </a:r>
            <a:r>
              <a:rPr lang="zh-CN" altLang="en-US" sz="2000" dirty="0">
                <a:latin typeface="+mn-ea"/>
              </a:rPr>
              <a:t>、电缆</a:t>
            </a:r>
            <a:r>
              <a:rPr lang="en-US" altLang="zh-CN" sz="2000" dirty="0" smtClean="0">
                <a:latin typeface="+mn-ea"/>
              </a:rPr>
              <a:t>】</a:t>
            </a:r>
            <a:r>
              <a:rPr lang="zh-CN" altLang="en-US" sz="2000" dirty="0" smtClean="0">
                <a:latin typeface="+mn-ea"/>
              </a:rPr>
              <a:t>有不同协议，广播链路和点对点链路）。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7</a:t>
            </a:r>
            <a:r>
              <a:rPr lang="zh-CN" altLang="en-US" sz="2000" dirty="0" smtClean="0">
                <a:latin typeface="+mn-ea"/>
              </a:rPr>
              <a:t>）物理层：将数据帧一个</a:t>
            </a:r>
            <a:r>
              <a:rPr lang="en-US" altLang="zh-CN" sz="2000" dirty="0" smtClean="0">
                <a:latin typeface="+mn-ea"/>
              </a:rPr>
              <a:t>bit</a:t>
            </a:r>
            <a:r>
              <a:rPr lang="zh-CN" altLang="en-US" sz="2000" dirty="0" smtClean="0">
                <a:latin typeface="+mn-ea"/>
              </a:rPr>
              <a:t>一个</a:t>
            </a:r>
            <a:r>
              <a:rPr lang="en-US" altLang="zh-CN" sz="2000" dirty="0" smtClean="0">
                <a:latin typeface="+mn-ea"/>
              </a:rPr>
              <a:t>bit</a:t>
            </a:r>
            <a:r>
              <a:rPr lang="zh-CN" altLang="en-US" sz="2000" dirty="0" smtClean="0">
                <a:latin typeface="+mn-ea"/>
              </a:rPr>
              <a:t>从一个节点移动到另一个节点（协议与传输媒体有关）。</a:t>
            </a:r>
            <a:endParaRPr lang="zh-CN" altLang="en-US" sz="2400" dirty="0" smtClean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98283" y="521435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03/16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1412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626489" y="679809"/>
            <a:ext cx="1129396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+mn-ea"/>
              </a:rPr>
              <a:t>3</a:t>
            </a:r>
            <a:r>
              <a:rPr lang="zh-CN" altLang="en-US" sz="2400" b="1" dirty="0" smtClean="0">
                <a:latin typeface="+mn-ea"/>
              </a:rPr>
              <a:t>、协议分层的好处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en-US" sz="2400" b="1" dirty="0" smtClean="0">
                <a:latin typeface="+mn-ea"/>
              </a:rPr>
              <a:t>（</a:t>
            </a:r>
            <a:r>
              <a:rPr lang="en-US" altLang="zh-CN" sz="2400" b="1" dirty="0" smtClean="0">
                <a:latin typeface="+mn-ea"/>
              </a:rPr>
              <a:t>1</a:t>
            </a:r>
            <a:r>
              <a:rPr lang="zh-CN" altLang="en-US" sz="2400" b="1" dirty="0" smtClean="0">
                <a:latin typeface="+mn-ea"/>
              </a:rPr>
              <a:t>）</a:t>
            </a:r>
            <a:r>
              <a:rPr lang="zh-CN" altLang="en-US" sz="2400" b="1" dirty="0"/>
              <a:t>结构清晰，有利于识别复杂系统的部件及其关系 </a:t>
            </a:r>
          </a:p>
          <a:p>
            <a:r>
              <a:rPr lang="zh-CN" altLang="en-US" sz="2400" b="1" dirty="0" smtClean="0">
                <a:latin typeface="+mn-ea"/>
              </a:rPr>
              <a:t>（</a:t>
            </a:r>
            <a:r>
              <a:rPr lang="en-US" altLang="zh-CN" sz="2400" b="1" dirty="0" smtClean="0">
                <a:latin typeface="+mn-ea"/>
              </a:rPr>
              <a:t>2</a:t>
            </a:r>
            <a:r>
              <a:rPr lang="zh-CN" altLang="en-US" sz="2400" b="1" dirty="0" smtClean="0">
                <a:latin typeface="+mn-ea"/>
              </a:rPr>
              <a:t>）</a:t>
            </a:r>
            <a:r>
              <a:rPr lang="zh-CN" altLang="en-US" sz="2400" b="1" dirty="0">
                <a:latin typeface="+mn-ea"/>
              </a:rPr>
              <a:t>模块化使得系统的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升级、维护</a:t>
            </a:r>
          </a:p>
          <a:p>
            <a:r>
              <a:rPr lang="zh-CN" altLang="en-US" sz="2400" b="1" dirty="0" smtClean="0">
                <a:latin typeface="+mn-ea"/>
              </a:rPr>
              <a:t>（</a:t>
            </a:r>
            <a:r>
              <a:rPr lang="en-US" altLang="zh-CN" sz="2400" b="1" dirty="0" smtClean="0">
                <a:latin typeface="+mn-ea"/>
              </a:rPr>
              <a:t>3</a:t>
            </a:r>
            <a:r>
              <a:rPr lang="zh-CN" altLang="en-US" sz="2400" b="1" dirty="0" smtClean="0">
                <a:latin typeface="+mn-ea"/>
              </a:rPr>
              <a:t>）</a:t>
            </a:r>
            <a:r>
              <a:rPr lang="zh-CN" altLang="en-US" sz="2400" b="1" dirty="0"/>
              <a:t>有利于标准化 </a:t>
            </a:r>
            <a:endParaRPr lang="en-US" altLang="zh-CN" sz="2400" b="1" dirty="0"/>
          </a:p>
          <a:p>
            <a:endParaRPr lang="en-US" altLang="zh-CN" sz="2400" b="1" dirty="0">
              <a:latin typeface="+mn-ea"/>
            </a:endParaRPr>
          </a:p>
          <a:p>
            <a:endParaRPr lang="en-US" altLang="zh-CN" sz="24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4</a:t>
            </a:r>
            <a:r>
              <a:rPr lang="zh-CN" altLang="en-US" sz="2400" b="1" dirty="0" smtClean="0">
                <a:latin typeface="+mn-ea"/>
              </a:rPr>
              <a:t>、为什么存在网络</a:t>
            </a:r>
            <a:r>
              <a:rPr lang="zh-CN" altLang="en-US" sz="2400" b="1" dirty="0">
                <a:latin typeface="+mn-ea"/>
              </a:rPr>
              <a:t>安全</a:t>
            </a:r>
            <a:endParaRPr lang="en-US" altLang="zh-CN" sz="2400" b="1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）</a:t>
            </a:r>
            <a:r>
              <a:rPr lang="zh-CN" altLang="zh-CN" sz="2000" dirty="0"/>
              <a:t>网络的开放性，</a:t>
            </a:r>
            <a:r>
              <a:rPr lang="en-US" altLang="zh-CN" sz="2000" dirty="0"/>
              <a:t>internet</a:t>
            </a:r>
            <a:r>
              <a:rPr lang="zh-CN" altLang="zh-CN" sz="2000" dirty="0"/>
              <a:t>是一个开放性的网络，架构、技术和协议，涉及的原理和知识都是公开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）</a:t>
            </a:r>
            <a:r>
              <a:rPr lang="zh-CN" altLang="zh-CN" sz="2000" dirty="0"/>
              <a:t>软硬件和协议涉及局限造成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。</a:t>
            </a:r>
            <a:endParaRPr lang="en-US" altLang="zh-CN" sz="2000" dirty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5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zh-CN" altLang="zh-CN" sz="2400" b="1" dirty="0"/>
              <a:t>常见的网络攻击</a:t>
            </a:r>
            <a:r>
              <a:rPr lang="zh-CN" altLang="en-US" sz="2400" dirty="0"/>
              <a:t>：</a:t>
            </a:r>
            <a:r>
              <a:rPr lang="zh-CN" altLang="zh-CN" sz="2400" dirty="0"/>
              <a:t>被动攻击和</a:t>
            </a:r>
            <a:r>
              <a:rPr lang="zh-CN" altLang="zh-CN" sz="2400" dirty="0" smtClean="0"/>
              <a:t>主动攻击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98283" y="521435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03/16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31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626489" y="679809"/>
            <a:ext cx="11293962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+mn-ea"/>
              </a:rPr>
              <a:t>6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zh-CN" altLang="zh-CN" sz="2400" b="1" dirty="0">
                <a:latin typeface="+mn-ea"/>
              </a:rPr>
              <a:t>恶意软件</a:t>
            </a:r>
            <a:endParaRPr lang="en-US" altLang="zh-CN" sz="2400" b="1" dirty="0">
              <a:latin typeface="+mn-ea"/>
            </a:endParaRPr>
          </a:p>
          <a:p>
            <a:r>
              <a:rPr lang="zh-CN" altLang="en-US" sz="2000" dirty="0" smtClean="0"/>
              <a:t>病毒、</a:t>
            </a:r>
            <a:r>
              <a:rPr lang="zh-CN" altLang="zh-CN" sz="2000" dirty="0" smtClean="0"/>
              <a:t>蠕虫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僵尸网络</a:t>
            </a:r>
          </a:p>
          <a:p>
            <a:endParaRPr lang="en-US" altLang="zh-CN" sz="2400" b="1" dirty="0"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7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dirty="0"/>
              <a:t> </a:t>
            </a:r>
            <a:r>
              <a:rPr lang="en-US" altLang="zh-CN" sz="2400" b="1" dirty="0" err="1">
                <a:latin typeface="+mn-ea"/>
              </a:rPr>
              <a:t>DoS</a:t>
            </a:r>
            <a:r>
              <a:rPr lang="zh-CN" altLang="zh-CN" sz="2400" b="1" dirty="0">
                <a:latin typeface="+mn-ea"/>
              </a:rPr>
              <a:t>攻击</a:t>
            </a:r>
            <a:endParaRPr lang="en-US" altLang="zh-CN" sz="2400" b="1" dirty="0">
              <a:latin typeface="+mn-ea"/>
            </a:endParaRPr>
          </a:p>
          <a:p>
            <a:pPr marL="0" lvl="1"/>
            <a:r>
              <a:rPr lang="zh-CN" altLang="en-US" sz="2000" dirty="0"/>
              <a:t>弱点</a:t>
            </a:r>
            <a:r>
              <a:rPr lang="zh-CN" altLang="en-US" sz="2000" dirty="0" smtClean="0"/>
              <a:t>攻击</a:t>
            </a:r>
            <a:r>
              <a:rPr lang="en-US" altLang="zh-CN" sz="2000" dirty="0" smtClean="0"/>
              <a:t>【</a:t>
            </a:r>
            <a:r>
              <a:rPr lang="zh-CN" altLang="en-US" sz="2000" dirty="0" smtClean="0"/>
              <a:t>向目标主机上</a:t>
            </a:r>
            <a:r>
              <a:rPr lang="zh-CN" altLang="zh-CN" dirty="0" smtClean="0"/>
              <a:t>易</a:t>
            </a:r>
            <a:r>
              <a:rPr lang="zh-CN" altLang="zh-CN" dirty="0"/>
              <a:t>受攻击的应用程序和操作系统发送精细的报文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带宽洪</a:t>
            </a:r>
            <a:r>
              <a:rPr lang="zh-CN" altLang="en-US" sz="2000" dirty="0" smtClean="0"/>
              <a:t>泛</a:t>
            </a:r>
            <a:r>
              <a:rPr lang="en-US" altLang="zh-CN" sz="2000" dirty="0" smtClean="0"/>
              <a:t>【</a:t>
            </a:r>
            <a:r>
              <a:rPr lang="zh-CN" altLang="zh-CN" dirty="0"/>
              <a:t>向目标主机发送大量分组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连接洪</a:t>
            </a:r>
            <a:r>
              <a:rPr lang="zh-CN" altLang="en-US" sz="2000" dirty="0" smtClean="0"/>
              <a:t>泛</a:t>
            </a:r>
            <a:r>
              <a:rPr lang="en-US" altLang="zh-CN" sz="2000" dirty="0" smtClean="0"/>
              <a:t>【</a:t>
            </a:r>
            <a:r>
              <a:rPr lang="zh-CN" altLang="zh-CN" dirty="0"/>
              <a:t>利用目标主机创建半开或全开的</a:t>
            </a:r>
            <a:r>
              <a:rPr lang="en-US" altLang="zh-CN" dirty="0"/>
              <a:t>TCP</a:t>
            </a:r>
            <a:r>
              <a:rPr lang="zh-CN" altLang="zh-CN" dirty="0"/>
              <a:t>连接</a:t>
            </a:r>
            <a:r>
              <a:rPr lang="en-US" altLang="zh-CN" sz="2000" dirty="0" smtClean="0"/>
              <a:t>】</a:t>
            </a:r>
            <a:endParaRPr lang="zh-CN" altLang="en-US" sz="2000" dirty="0"/>
          </a:p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8</a:t>
            </a:r>
            <a:r>
              <a:rPr lang="zh-CN" altLang="en-US" sz="2400" b="1" dirty="0">
                <a:latin typeface="+mn-ea"/>
              </a:rPr>
              <a:t>、嗅探</a:t>
            </a:r>
            <a:r>
              <a:rPr lang="zh-CN" altLang="en-US" sz="2400" b="1" dirty="0" smtClean="0">
                <a:latin typeface="+mn-ea"/>
              </a:rPr>
              <a:t>分组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en-US" sz="2000" dirty="0"/>
              <a:t>无线网络和以太网</a:t>
            </a:r>
            <a:r>
              <a:rPr lang="en-US" altLang="zh-CN" sz="2000" dirty="0" smtClean="0"/>
              <a:t>LAN</a:t>
            </a:r>
            <a:r>
              <a:rPr lang="zh-CN" altLang="en-US" sz="2000" dirty="0" smtClean="0"/>
              <a:t>；数据加密</a:t>
            </a:r>
            <a:endParaRPr lang="en-US" altLang="zh-CN" sz="2000" dirty="0"/>
          </a:p>
          <a:p>
            <a:endParaRPr lang="en-US" altLang="zh-CN" sz="2400" b="1" dirty="0" smtClean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9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zh-CN" altLang="en-US" sz="2400" b="1" dirty="0" smtClean="0">
                <a:latin typeface="+mn-ea"/>
              </a:rPr>
              <a:t>伪装（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哄骗</a:t>
            </a:r>
            <a:r>
              <a:rPr lang="zh-CN" altLang="en-US" sz="2400" b="1" dirty="0" smtClean="0">
                <a:latin typeface="+mn-ea"/>
              </a:rPr>
              <a:t>）</a:t>
            </a:r>
            <a:endParaRPr lang="zh-CN" altLang="en-US" sz="2400" b="1" dirty="0">
              <a:latin typeface="+mn-ea"/>
            </a:endParaRPr>
          </a:p>
          <a:p>
            <a:r>
              <a:rPr lang="zh-CN" altLang="en-US" sz="2000" dirty="0"/>
              <a:t>端点鉴别</a:t>
            </a:r>
            <a:endParaRPr lang="en-US" altLang="zh-CN" sz="2000" b="1" dirty="0" smtClean="0">
              <a:latin typeface="+mn-ea"/>
            </a:endParaRPr>
          </a:p>
          <a:p>
            <a:endParaRPr lang="en-US" altLang="zh-CN" sz="2400" b="1" dirty="0" smtClean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10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zh-CN" altLang="zh-CN" sz="2400" b="1" dirty="0">
                <a:latin typeface="+mn-ea"/>
              </a:rPr>
              <a:t>中间人攻击</a:t>
            </a:r>
            <a:endParaRPr lang="en-US" altLang="zh-CN" sz="2400" b="1" dirty="0">
              <a:latin typeface="+mn-ea"/>
            </a:endParaRPr>
          </a:p>
          <a:p>
            <a:r>
              <a:rPr lang="zh-CN" altLang="zh-CN" dirty="0"/>
              <a:t>攻击者与通讯的两端分别创建独立的联系，并交换其所收到的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；</a:t>
            </a:r>
            <a:r>
              <a:rPr lang="zh-CN" altLang="en-US" dirty="0"/>
              <a:t>虚拟专用网</a:t>
            </a:r>
            <a:r>
              <a:rPr lang="en-US" altLang="zh-CN" dirty="0"/>
              <a:t>(VPN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/>
              <a:t>SSL</a:t>
            </a:r>
            <a:r>
              <a:rPr lang="zh-CN" altLang="en-US" dirty="0"/>
              <a:t>证书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11098283" y="521435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03/16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83242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626489" y="679809"/>
            <a:ext cx="11293962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11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zh-CN" altLang="en-US" sz="2400" b="1" dirty="0">
                <a:latin typeface="+mn-ea"/>
                <a:sym typeface="+mn-lt"/>
              </a:rPr>
              <a:t>网络应用程序</a:t>
            </a:r>
            <a:endParaRPr lang="zh-CN" altLang="en-US" sz="2400" b="1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）部署在端系统上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）</a:t>
            </a:r>
            <a:r>
              <a:rPr lang="zh-CN" altLang="en-US" sz="2000" dirty="0">
                <a:cs typeface="+mn-ea"/>
                <a:sym typeface="+mn-lt"/>
              </a:rPr>
              <a:t>没有应用程序</a:t>
            </a:r>
            <a:r>
              <a:rPr lang="zh-CN" altLang="en-US" sz="2000" dirty="0" smtClean="0">
                <a:cs typeface="+mn-ea"/>
                <a:sym typeface="+mn-lt"/>
              </a:rPr>
              <a:t>软件运行</a:t>
            </a:r>
            <a:r>
              <a:rPr lang="zh-CN" altLang="en-US" sz="2000" dirty="0">
                <a:cs typeface="+mn-ea"/>
                <a:sym typeface="+mn-lt"/>
              </a:rPr>
              <a:t>在网络核心设备上</a:t>
            </a:r>
          </a:p>
          <a:p>
            <a:endParaRPr lang="en-US" altLang="zh-CN" sz="24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12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zh-CN" altLang="en-US" sz="2400" b="1" dirty="0">
                <a:latin typeface="+mn-ea"/>
                <a:sym typeface="+mn-lt"/>
              </a:rPr>
              <a:t>网络</a:t>
            </a:r>
            <a:r>
              <a:rPr lang="zh-CN" altLang="en-US" sz="2400" b="1" dirty="0" smtClean="0">
                <a:latin typeface="+mn-ea"/>
                <a:sym typeface="+mn-lt"/>
              </a:rPr>
              <a:t>应用程序体系结构</a:t>
            </a:r>
            <a:endParaRPr lang="en-US" altLang="zh-CN" sz="2400" b="1" dirty="0" smtClean="0">
              <a:latin typeface="+mn-ea"/>
              <a:sym typeface="+mn-lt"/>
            </a:endParaRPr>
          </a:p>
          <a:p>
            <a:r>
              <a:rPr lang="zh-CN" altLang="en-US" sz="2000" dirty="0" smtClean="0">
                <a:latin typeface="+mn-ea"/>
                <a:sym typeface="+mn-lt"/>
              </a:rPr>
              <a:t>（</a:t>
            </a:r>
            <a:r>
              <a:rPr lang="en-US" altLang="zh-CN" sz="2000" dirty="0" smtClean="0">
                <a:latin typeface="+mn-ea"/>
                <a:sym typeface="+mn-lt"/>
              </a:rPr>
              <a:t>1</a:t>
            </a:r>
            <a:r>
              <a:rPr lang="zh-CN" altLang="en-US" sz="2000" dirty="0" smtClean="0">
                <a:latin typeface="+mn-ea"/>
                <a:sym typeface="+mn-lt"/>
              </a:rPr>
              <a:t>）</a:t>
            </a:r>
            <a:r>
              <a:rPr lang="en-US" altLang="zh-CN" sz="2000" dirty="0" smtClean="0">
                <a:latin typeface="+mn-ea"/>
                <a:sym typeface="+mn-lt"/>
              </a:rPr>
              <a:t>C/S</a:t>
            </a:r>
          </a:p>
          <a:p>
            <a:pPr marL="0" lvl="1"/>
            <a:r>
              <a:rPr lang="en-US" altLang="zh-CN" sz="2000" dirty="0" smtClean="0">
                <a:latin typeface="+mn-ea"/>
                <a:sym typeface="+mn-lt"/>
              </a:rPr>
              <a:t>	Server</a:t>
            </a:r>
            <a:r>
              <a:rPr lang="zh-CN" altLang="en-US" sz="2000" dirty="0" smtClean="0">
                <a:latin typeface="+mn-ea"/>
                <a:sym typeface="+mn-lt"/>
              </a:rPr>
              <a:t>：</a:t>
            </a:r>
            <a:r>
              <a:rPr lang="zh-CN" altLang="en-US" sz="2000" dirty="0">
                <a:cs typeface="+mn-ea"/>
                <a:sym typeface="+mn-lt"/>
              </a:rPr>
              <a:t>具有固定的、众所周知的</a:t>
            </a:r>
            <a:r>
              <a:rPr lang="en-US" altLang="zh-CN" sz="2000" dirty="0">
                <a:cs typeface="+mn-ea"/>
                <a:sym typeface="+mn-lt"/>
              </a:rPr>
              <a:t>IP</a:t>
            </a:r>
            <a:r>
              <a:rPr lang="zh-CN" altLang="en-US" sz="2000" dirty="0" smtClean="0">
                <a:cs typeface="+mn-ea"/>
                <a:sym typeface="+mn-lt"/>
              </a:rPr>
              <a:t>地址；</a:t>
            </a:r>
            <a:r>
              <a:rPr lang="zh-CN" altLang="en-US" sz="2000" dirty="0">
                <a:cs typeface="+mn-ea"/>
                <a:sym typeface="+mn-lt"/>
              </a:rPr>
              <a:t>总是打开的</a:t>
            </a:r>
            <a:r>
              <a:rPr lang="zh-CN" altLang="en-US" sz="2000" dirty="0" smtClean="0">
                <a:cs typeface="+mn-ea"/>
                <a:sym typeface="+mn-lt"/>
              </a:rPr>
              <a:t>主机；</a:t>
            </a:r>
            <a:r>
              <a:rPr lang="zh-CN" altLang="en-US" sz="2000" dirty="0">
                <a:cs typeface="+mn-ea"/>
                <a:sym typeface="+mn-lt"/>
              </a:rPr>
              <a:t>主机</a:t>
            </a:r>
            <a:r>
              <a:rPr lang="zh-CN" altLang="en-US" sz="2000" dirty="0" smtClean="0">
                <a:cs typeface="+mn-ea"/>
                <a:sym typeface="+mn-lt"/>
              </a:rPr>
              <a:t>群集；</a:t>
            </a:r>
            <a:endParaRPr lang="en-US" altLang="zh-CN" sz="2000" dirty="0" smtClean="0">
              <a:latin typeface="+mn-ea"/>
              <a:sym typeface="+mn-lt"/>
            </a:endParaRPr>
          </a:p>
          <a:p>
            <a:pPr marL="0" lvl="1"/>
            <a:r>
              <a:rPr lang="en-US" altLang="zh-CN" sz="2000" dirty="0" smtClean="0">
                <a:latin typeface="+mn-ea"/>
                <a:sym typeface="+mn-lt"/>
              </a:rPr>
              <a:t>	Client</a:t>
            </a:r>
            <a:r>
              <a:rPr lang="zh-CN" altLang="en-US" sz="2000" dirty="0" smtClean="0">
                <a:latin typeface="+mn-ea"/>
                <a:sym typeface="+mn-lt"/>
              </a:rPr>
              <a:t>：</a:t>
            </a:r>
            <a:r>
              <a:rPr lang="zh-CN" altLang="en-US" sz="2000" dirty="0">
                <a:cs typeface="+mn-ea"/>
                <a:sym typeface="+mn-lt"/>
              </a:rPr>
              <a:t>可以间断的同服务器</a:t>
            </a:r>
            <a:r>
              <a:rPr lang="zh-CN" altLang="en-US" sz="2000" dirty="0" smtClean="0">
                <a:cs typeface="+mn-ea"/>
                <a:sym typeface="+mn-lt"/>
              </a:rPr>
              <a:t>连接；</a:t>
            </a:r>
            <a:r>
              <a:rPr lang="zh-CN" altLang="en-US" sz="2000" dirty="0">
                <a:cs typeface="+mn-ea"/>
                <a:sym typeface="+mn-lt"/>
              </a:rPr>
              <a:t>拥有动态</a:t>
            </a:r>
            <a:r>
              <a:rPr lang="en-US" altLang="zh-CN" sz="2000" dirty="0">
                <a:cs typeface="+mn-ea"/>
                <a:sym typeface="+mn-lt"/>
              </a:rPr>
              <a:t>IP</a:t>
            </a:r>
            <a:r>
              <a:rPr lang="zh-CN" altLang="en-US" sz="2000" dirty="0" smtClean="0">
                <a:cs typeface="+mn-ea"/>
                <a:sym typeface="+mn-lt"/>
              </a:rPr>
              <a:t>地址；</a:t>
            </a:r>
            <a:r>
              <a:rPr lang="zh-CN" altLang="en-US" sz="2000" dirty="0">
                <a:cs typeface="+mn-ea"/>
                <a:sym typeface="+mn-lt"/>
              </a:rPr>
              <a:t>客户机相互之间不直接通信</a:t>
            </a:r>
          </a:p>
          <a:p>
            <a:endParaRPr lang="en-US" altLang="zh-CN" sz="2400" dirty="0" smtClean="0">
              <a:latin typeface="+mn-ea"/>
              <a:sym typeface="+mn-lt"/>
            </a:endParaRPr>
          </a:p>
          <a:p>
            <a:r>
              <a:rPr lang="zh-CN" altLang="en-US" sz="2400" dirty="0" smtClean="0">
                <a:latin typeface="+mn-ea"/>
                <a:sym typeface="+mn-lt"/>
              </a:rPr>
              <a:t>（</a:t>
            </a:r>
            <a:r>
              <a:rPr lang="en-US" altLang="zh-CN" sz="2400" dirty="0" smtClean="0">
                <a:latin typeface="+mn-ea"/>
                <a:sym typeface="+mn-lt"/>
              </a:rPr>
              <a:t>2</a:t>
            </a:r>
            <a:r>
              <a:rPr lang="zh-CN" altLang="en-US" sz="2400" dirty="0" smtClean="0">
                <a:latin typeface="+mn-ea"/>
                <a:sym typeface="+mn-lt"/>
              </a:rPr>
              <a:t>）</a:t>
            </a:r>
            <a:r>
              <a:rPr lang="en-US" altLang="zh-CN" sz="2400" dirty="0" smtClean="0">
                <a:latin typeface="+mn-ea"/>
                <a:sym typeface="+mn-lt"/>
              </a:rPr>
              <a:t>P2P</a:t>
            </a:r>
          </a:p>
          <a:p>
            <a:r>
              <a:rPr lang="en-US" altLang="zh-CN" sz="2400" dirty="0" smtClean="0">
                <a:latin typeface="+mn-ea"/>
                <a:sym typeface="+mn-lt"/>
              </a:rPr>
              <a:t>	</a:t>
            </a:r>
            <a:r>
              <a:rPr lang="zh-CN" altLang="en-US" sz="2000" dirty="0">
                <a:latin typeface="+mn-ea"/>
                <a:cs typeface="+mn-ea"/>
                <a:sym typeface="+mn-lt"/>
              </a:rPr>
              <a:t>任意一对主机直接相互</a:t>
            </a:r>
            <a:r>
              <a:rPr lang="zh-CN" altLang="en-US" sz="2000" dirty="0" smtClean="0">
                <a:latin typeface="+mn-ea"/>
                <a:cs typeface="+mn-ea"/>
                <a:sym typeface="+mn-lt"/>
              </a:rPr>
              <a:t>通信；</a:t>
            </a:r>
            <a:r>
              <a:rPr lang="zh-CN" altLang="en-US" sz="2000" dirty="0">
                <a:latin typeface="+mn-ea"/>
                <a:cs typeface="+mn-ea"/>
                <a:sym typeface="+mn-lt"/>
              </a:rPr>
              <a:t>对等方间歇连接并且可以改变</a:t>
            </a:r>
            <a:r>
              <a:rPr lang="en-US" altLang="zh-CN" sz="2000" dirty="0">
                <a:latin typeface="+mn-ea"/>
                <a:cs typeface="+mn-ea"/>
                <a:sym typeface="+mn-lt"/>
              </a:rPr>
              <a:t>IP</a:t>
            </a:r>
            <a:r>
              <a:rPr lang="zh-CN" altLang="en-US" sz="2000" dirty="0" smtClean="0">
                <a:latin typeface="+mn-ea"/>
                <a:cs typeface="+mn-ea"/>
                <a:sym typeface="+mn-lt"/>
              </a:rPr>
              <a:t>地址；</a:t>
            </a:r>
            <a:r>
              <a:rPr lang="zh-CN" altLang="en-US" sz="2000" dirty="0">
                <a:solidFill>
                  <a:schemeClr val="accent2"/>
                </a:solidFill>
                <a:cs typeface="+mn-ea"/>
                <a:sym typeface="+mn-lt"/>
              </a:rPr>
              <a:t>自</a:t>
            </a:r>
            <a:r>
              <a:rPr lang="zh-CN" altLang="en-US" sz="2000" dirty="0" smtClean="0">
                <a:solidFill>
                  <a:schemeClr val="accent2"/>
                </a:solidFill>
                <a:cs typeface="+mn-ea"/>
                <a:sym typeface="+mn-lt"/>
              </a:rPr>
              <a:t>扩展性；</a:t>
            </a:r>
            <a:r>
              <a:rPr lang="zh-CN" altLang="en-US" sz="2000" dirty="0">
                <a:solidFill>
                  <a:schemeClr val="accent2"/>
                </a:solidFill>
                <a:cs typeface="+mn-ea"/>
                <a:sym typeface="+mn-lt"/>
              </a:rPr>
              <a:t>难以管理</a:t>
            </a:r>
          </a:p>
          <a:p>
            <a:endParaRPr lang="en-US" altLang="zh-CN" sz="2400" dirty="0" smtClean="0">
              <a:latin typeface="+mn-ea"/>
              <a:sym typeface="+mn-lt"/>
            </a:endParaRPr>
          </a:p>
          <a:p>
            <a:r>
              <a:rPr lang="zh-CN" altLang="en-US" sz="2400" dirty="0" smtClean="0">
                <a:latin typeface="+mn-ea"/>
                <a:sym typeface="+mn-lt"/>
              </a:rPr>
              <a:t>（</a:t>
            </a:r>
            <a:r>
              <a:rPr lang="en-US" altLang="zh-CN" sz="2400" dirty="0" smtClean="0">
                <a:latin typeface="+mn-ea"/>
                <a:sym typeface="+mn-lt"/>
              </a:rPr>
              <a:t>3</a:t>
            </a:r>
            <a:r>
              <a:rPr lang="zh-CN" altLang="en-US" sz="2400" dirty="0" smtClean="0">
                <a:latin typeface="+mn-ea"/>
                <a:sym typeface="+mn-lt"/>
              </a:rPr>
              <a:t>）</a:t>
            </a:r>
            <a:r>
              <a:rPr lang="en-US" altLang="zh-CN" sz="2400" dirty="0" smtClean="0">
                <a:latin typeface="+mn-ea"/>
                <a:sym typeface="+mn-lt"/>
              </a:rPr>
              <a:t>C/S</a:t>
            </a:r>
            <a:r>
              <a:rPr lang="zh-CN" altLang="en-US" sz="2400" dirty="0" smtClean="0">
                <a:latin typeface="+mn-ea"/>
                <a:sym typeface="+mn-lt"/>
              </a:rPr>
              <a:t>和</a:t>
            </a:r>
            <a:r>
              <a:rPr lang="en-US" altLang="zh-CN" sz="2400" dirty="0" smtClean="0">
                <a:latin typeface="+mn-ea"/>
                <a:sym typeface="+mn-lt"/>
              </a:rPr>
              <a:t>P2P</a:t>
            </a:r>
            <a:r>
              <a:rPr lang="zh-CN" altLang="en-US" sz="2400" dirty="0" smtClean="0">
                <a:latin typeface="+mn-ea"/>
                <a:sym typeface="+mn-lt"/>
              </a:rPr>
              <a:t>混合</a:t>
            </a:r>
            <a:endParaRPr lang="en-US" altLang="zh-CN" sz="2400" dirty="0" smtClean="0">
              <a:latin typeface="+mn-ea"/>
              <a:sym typeface="+mn-lt"/>
            </a:endParaRPr>
          </a:p>
          <a:p>
            <a:r>
              <a:rPr lang="en-US" altLang="zh-CN" sz="2400" dirty="0" smtClean="0">
                <a:latin typeface="+mn-ea"/>
                <a:sym typeface="+mn-lt"/>
              </a:rPr>
              <a:t>	</a:t>
            </a:r>
            <a:r>
              <a:rPr lang="zh-CN" altLang="en-US" sz="2000" dirty="0">
                <a:cs typeface="+mn-ea"/>
                <a:sym typeface="+mn-lt"/>
              </a:rPr>
              <a:t>中心服务器记录对等方</a:t>
            </a:r>
            <a:r>
              <a:rPr lang="zh-CN" altLang="en-US" sz="2000" dirty="0" smtClean="0">
                <a:cs typeface="+mn-ea"/>
                <a:sym typeface="+mn-lt"/>
              </a:rPr>
              <a:t>内容（</a:t>
            </a:r>
            <a:r>
              <a:rPr lang="zh-CN" altLang="en-US" sz="2000" dirty="0">
                <a:cs typeface="+mn-ea"/>
                <a:sym typeface="+mn-lt"/>
              </a:rPr>
              <a:t>用户</a:t>
            </a:r>
            <a:r>
              <a:rPr lang="zh-CN" altLang="en-US" sz="2000" dirty="0" smtClean="0">
                <a:cs typeface="+mn-ea"/>
                <a:sym typeface="+mn-lt"/>
              </a:rPr>
              <a:t>注册、文件存储信息等），供用户搜索；</a:t>
            </a:r>
            <a:endParaRPr lang="zh-CN" altLang="en-US" sz="2000" dirty="0">
              <a:cs typeface="+mn-ea"/>
              <a:sym typeface="+mn-lt"/>
            </a:endParaRPr>
          </a:p>
          <a:p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11098283" y="521435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03/16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6800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-673441" y="390213"/>
            <a:ext cx="407233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769690"/>
            <a:ext cx="1079578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9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在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OSI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参考模型中，不同节点的同等层通过（ </a:t>
            </a:r>
            <a:r>
              <a:rPr lang="en-US" altLang="zh-CN" sz="2400" kern="1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 </a:t>
            </a: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）来实现对等层之间的通信。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、接口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    B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、进程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    C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、程序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    D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、协议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 </a:t>
            </a:r>
            <a:endParaRPr lang="zh-CN" altLang="en-US" dirty="0"/>
          </a:p>
          <a:p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10.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在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OSI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参考模型中，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同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系统的相邻层实体间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通过</a:t>
            </a: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(    )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进行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交互</a:t>
            </a:r>
          </a:p>
          <a:p>
            <a:pPr algn="just"/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、接口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    B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、进程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    C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、程序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    D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、协议</a:t>
            </a:r>
          </a:p>
          <a:p>
            <a:pPr algn="just"/>
            <a:endParaRPr lang="en-US" altLang="zh-CN" sz="2400" kern="100" dirty="0" smtClean="0"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11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协议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分层服务模型中，第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层和其上的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N+1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层的关系是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(  </a:t>
            </a:r>
            <a:r>
              <a:rPr lang="en-US" altLang="zh-CN" sz="2400" kern="1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    </a:t>
            </a: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  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层为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N+1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层提供服务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B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N+1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层将从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层接收的信息增加了首部信息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C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层利用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N+1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层提供的服务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D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层对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N+1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层没有任何作用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12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一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个协议包括两个方面，即对上层提供服务和对协议本身的实现。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(  </a:t>
            </a:r>
            <a:r>
              <a:rPr lang="en-US" altLang="zh-CN" sz="2400" kern="1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    </a:t>
            </a: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  )</a:t>
            </a:r>
          </a:p>
          <a:p>
            <a:pPr algn="just">
              <a:spcAft>
                <a:spcPts val="0"/>
              </a:spcAft>
            </a:pPr>
            <a:endParaRPr lang="en-US" altLang="zh-CN" sz="2400" kern="100" dirty="0" smtClean="0"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 smtClean="0">
                <a:effectLst/>
                <a:latin typeface="+mn-ea"/>
                <a:cs typeface="Times New Roman" panose="02020603050405020304" pitchFamily="18" charset="0"/>
              </a:rPr>
              <a:t>13</a:t>
            </a:r>
            <a:r>
              <a:rPr lang="zh-CN" altLang="en-US" sz="2400" kern="100" dirty="0" smtClean="0">
                <a:effectLst/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使用加密机制可以防范分布式拒绝服务（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DDoS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）攻击。 （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 </a:t>
            </a:r>
            <a:r>
              <a:rPr lang="en-US" altLang="zh-CN" sz="24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 </a:t>
            </a: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）</a:t>
            </a:r>
            <a:endParaRPr lang="zh-CN" altLang="zh-CN" sz="24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0292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626489" y="679809"/>
            <a:ext cx="112939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14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zh-CN" sz="2400" dirty="0" smtClean="0">
                <a:latin typeface="+mn-ea"/>
              </a:rPr>
              <a:t>以下</a:t>
            </a:r>
            <a:r>
              <a:rPr lang="zh-CN" altLang="zh-CN" sz="2400" dirty="0">
                <a:latin typeface="+mn-ea"/>
              </a:rPr>
              <a:t>对“</a:t>
            </a:r>
            <a:r>
              <a:rPr lang="en-US" altLang="zh-CN" sz="2400" dirty="0">
                <a:latin typeface="+mn-ea"/>
              </a:rPr>
              <a:t>TCP</a:t>
            </a:r>
            <a:r>
              <a:rPr lang="zh-CN" altLang="zh-CN" sz="2400" dirty="0">
                <a:latin typeface="+mn-ea"/>
              </a:rPr>
              <a:t>服务”描述正确的有（多选）</a:t>
            </a:r>
            <a:r>
              <a:rPr lang="zh-CN" altLang="zh-CN" sz="2400" dirty="0" smtClean="0">
                <a:latin typeface="+mn-ea"/>
              </a:rPr>
              <a:t>：</a:t>
            </a:r>
            <a:endParaRPr lang="zh-CN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A </a:t>
            </a:r>
            <a:r>
              <a:rPr lang="zh-CN" altLang="zh-CN" sz="2400" dirty="0">
                <a:latin typeface="+mn-ea"/>
              </a:rPr>
              <a:t>可靠、顺序、字节流传输</a:t>
            </a:r>
          </a:p>
          <a:p>
            <a:r>
              <a:rPr lang="en-US" altLang="zh-CN" sz="2400" dirty="0">
                <a:latin typeface="+mn-ea"/>
              </a:rPr>
              <a:t>B </a:t>
            </a:r>
            <a:r>
              <a:rPr lang="zh-CN" altLang="zh-CN" sz="2400" dirty="0">
                <a:latin typeface="+mn-ea"/>
              </a:rPr>
              <a:t>流量控制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zh-CN" sz="2400" dirty="0">
                <a:latin typeface="+mn-ea"/>
              </a:rPr>
              <a:t>发送者不至于淹没接收者</a:t>
            </a:r>
          </a:p>
          <a:p>
            <a:r>
              <a:rPr lang="en-US" altLang="zh-CN" sz="2400" dirty="0">
                <a:latin typeface="+mn-ea"/>
              </a:rPr>
              <a:t>C </a:t>
            </a:r>
            <a:r>
              <a:rPr lang="zh-CN" altLang="zh-CN" sz="2400" dirty="0">
                <a:latin typeface="+mn-ea"/>
              </a:rPr>
              <a:t>面向无连接，无状态的</a:t>
            </a:r>
          </a:p>
          <a:p>
            <a:r>
              <a:rPr lang="en-US" altLang="zh-CN" sz="2400" dirty="0">
                <a:latin typeface="+mn-ea"/>
              </a:rPr>
              <a:t>D </a:t>
            </a:r>
            <a:r>
              <a:rPr lang="zh-CN" altLang="zh-CN" sz="2400" dirty="0">
                <a:latin typeface="+mn-ea"/>
              </a:rPr>
              <a:t>拥塞控制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zh-CN" sz="2400" dirty="0">
                <a:latin typeface="+mn-ea"/>
              </a:rPr>
              <a:t>当网络拥塞时发送者降低发送</a:t>
            </a:r>
            <a:r>
              <a:rPr lang="zh-CN" altLang="zh-CN" sz="2400" dirty="0" smtClean="0">
                <a:latin typeface="+mn-ea"/>
              </a:rPr>
              <a:t>速率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84048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2" name="矩形 1"/>
          <p:cNvSpPr/>
          <p:nvPr/>
        </p:nvSpPr>
        <p:spPr>
          <a:xfrm>
            <a:off x="259866" y="597980"/>
            <a:ext cx="1166107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en-US" sz="2400" dirty="0">
                <a:latin typeface="+mn-ea"/>
              </a:rPr>
              <a:t>物理</a:t>
            </a:r>
            <a:r>
              <a:rPr lang="zh-CN" altLang="en-US" sz="2400" dirty="0" smtClean="0">
                <a:latin typeface="+mn-ea"/>
              </a:rPr>
              <a:t>媒体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）通过</a:t>
            </a:r>
            <a:r>
              <a:rPr lang="zh-CN" altLang="en-US" sz="2400" dirty="0">
                <a:latin typeface="+mn-ea"/>
              </a:rPr>
              <a:t>传播电磁波或光脉冲来发送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比特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流，</a:t>
            </a:r>
            <a:r>
              <a:rPr lang="zh-CN" altLang="en-US" sz="2400" dirty="0" smtClean="0">
                <a:latin typeface="+mn-ea"/>
              </a:rPr>
              <a:t>在物理媒体中数据传输是串行的。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）物理媒体分类：</a:t>
            </a:r>
            <a:r>
              <a:rPr lang="zh-CN" altLang="en-US" sz="2400" dirty="0">
                <a:latin typeface="+mn-ea"/>
              </a:rPr>
              <a:t>导引型</a:t>
            </a:r>
            <a:r>
              <a:rPr lang="zh-CN" altLang="en-US" sz="2400" dirty="0" smtClean="0">
                <a:latin typeface="+mn-ea"/>
              </a:rPr>
              <a:t>媒体和</a:t>
            </a:r>
            <a:r>
              <a:rPr lang="zh-CN" altLang="en-US" sz="2400" dirty="0">
                <a:latin typeface="+mn-ea"/>
              </a:rPr>
              <a:t>非导引型媒体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）物理</a:t>
            </a:r>
            <a:r>
              <a:rPr lang="zh-CN" altLang="en-US" sz="2400" dirty="0">
                <a:latin typeface="+mn-ea"/>
              </a:rPr>
              <a:t>媒体的性能对网络的通信、速度、距离、价格以及网络中的结点数和可靠性都有很大影响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4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zh-CN" altLang="en-US" sz="2400" dirty="0">
                <a:latin typeface="+mn-ea"/>
              </a:rPr>
              <a:t>导引</a:t>
            </a:r>
            <a:r>
              <a:rPr lang="zh-CN" altLang="en-US" sz="2400" dirty="0" smtClean="0">
                <a:latin typeface="+mn-ea"/>
              </a:rPr>
              <a:t>型媒体：</a:t>
            </a:r>
            <a:r>
              <a:rPr lang="zh-CN" altLang="en-US" sz="2000" dirty="0" smtClean="0">
                <a:latin typeface="+mn-ea"/>
              </a:rPr>
              <a:t>双绞线（</a:t>
            </a:r>
            <a:r>
              <a:rPr lang="en-US" altLang="zh-CN" sz="2000" dirty="0" smtClean="0">
                <a:latin typeface="+mn-ea"/>
              </a:rPr>
              <a:t>10-600Mbps</a:t>
            </a:r>
            <a:r>
              <a:rPr lang="zh-CN" altLang="en-US" sz="2000" dirty="0" smtClean="0">
                <a:latin typeface="+mn-ea"/>
              </a:rPr>
              <a:t>、屏蔽和非屏蔽），同轴电缆（</a:t>
            </a:r>
            <a:r>
              <a:rPr lang="en-US" altLang="zh-CN" sz="2000" dirty="0" smtClean="0">
                <a:latin typeface="+mn-ea"/>
              </a:rPr>
              <a:t>10Mbps</a:t>
            </a:r>
            <a:r>
              <a:rPr lang="zh-CN" altLang="en-US" sz="2000" dirty="0" smtClean="0">
                <a:latin typeface="+mn-ea"/>
              </a:rPr>
              <a:t>），光纤（</a:t>
            </a:r>
            <a:r>
              <a:rPr lang="zh-CN" altLang="en-US" sz="2000" dirty="0">
                <a:latin typeface="+mn-ea"/>
                <a:cs typeface="微软雅黑" panose="020B0503020204020204" pitchFamily="34" charset="-122"/>
              </a:rPr>
              <a:t>数十或数百 </a:t>
            </a:r>
            <a:r>
              <a:rPr lang="en-US" altLang="zh-CN" sz="2000" dirty="0" err="1">
                <a:latin typeface="+mn-ea"/>
                <a:cs typeface="微软雅黑" panose="020B0503020204020204" pitchFamily="34" charset="-122"/>
              </a:rPr>
              <a:t>Gbps</a:t>
            </a:r>
            <a:r>
              <a:rPr lang="en-US" altLang="zh-CN" sz="2000" dirty="0">
                <a:latin typeface="+mn-ea"/>
                <a:cs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+mn-ea"/>
                <a:cs typeface="微软雅黑" panose="020B0503020204020204" pitchFamily="34" charset="-122"/>
              </a:rPr>
              <a:t>，传输距离远、防止</a:t>
            </a:r>
            <a:r>
              <a:rPr lang="zh-CN" altLang="en-US" sz="2000" dirty="0">
                <a:latin typeface="+mn-ea"/>
                <a:cs typeface="微软雅黑" panose="020B0503020204020204" pitchFamily="34" charset="-122"/>
              </a:rPr>
              <a:t>电磁干扰，难以被分光窃听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5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zh-CN" altLang="en-US" sz="2400" dirty="0">
                <a:latin typeface="+mn-ea"/>
              </a:rPr>
              <a:t>非导引型</a:t>
            </a:r>
            <a:r>
              <a:rPr lang="zh-CN" altLang="en-US" sz="2400" dirty="0" smtClean="0">
                <a:latin typeface="+mn-ea"/>
              </a:rPr>
              <a:t>媒体：</a:t>
            </a:r>
            <a:r>
              <a:rPr lang="zh-CN" altLang="en-US" sz="2000" dirty="0">
                <a:latin typeface="+mn-ea"/>
                <a:cs typeface="微软雅黑" panose="020B0503020204020204" pitchFamily="34" charset="-122"/>
              </a:rPr>
              <a:t>多路径</a:t>
            </a:r>
            <a:r>
              <a:rPr lang="zh-CN" altLang="en-US" sz="2000" dirty="0" smtClean="0">
                <a:latin typeface="+mn-ea"/>
                <a:cs typeface="微软雅黑" panose="020B0503020204020204" pitchFamily="34" charset="-122"/>
              </a:rPr>
              <a:t>衰落、</a:t>
            </a:r>
            <a:r>
              <a:rPr lang="zh-CN" altLang="en-US" sz="2000" dirty="0">
                <a:latin typeface="+mn-ea"/>
                <a:cs typeface="微软雅黑" panose="020B0503020204020204" pitchFamily="34" charset="-122"/>
              </a:rPr>
              <a:t>盲区</a:t>
            </a:r>
            <a:r>
              <a:rPr lang="zh-CN" altLang="en-US" sz="2000" dirty="0" smtClean="0">
                <a:latin typeface="+mn-ea"/>
                <a:cs typeface="微软雅黑" panose="020B0503020204020204" pitchFamily="34" charset="-122"/>
              </a:rPr>
              <a:t>衰落、干扰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地面微波（</a:t>
            </a:r>
            <a:r>
              <a:rPr lang="en-US" altLang="zh-CN" sz="2000" dirty="0" smtClean="0">
                <a:latin typeface="+mn-ea"/>
              </a:rPr>
              <a:t>45Mbps</a:t>
            </a:r>
            <a:r>
              <a:rPr lang="zh-CN" altLang="en-US" sz="2000" dirty="0" smtClean="0">
                <a:latin typeface="+mn-ea"/>
              </a:rPr>
              <a:t>），</a:t>
            </a:r>
            <a:r>
              <a:rPr lang="en-US" altLang="zh-CN" sz="2000" dirty="0" err="1" smtClean="0">
                <a:latin typeface="+mn-ea"/>
              </a:rPr>
              <a:t>WiFi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11/54/600Mbps</a:t>
            </a:r>
            <a:r>
              <a:rPr lang="zh-CN" altLang="en-US" sz="2000" dirty="0" smtClean="0">
                <a:latin typeface="+mn-ea"/>
              </a:rPr>
              <a:t>）</a:t>
            </a:r>
            <a:r>
              <a:rPr lang="en-US" altLang="zh-CN" sz="2000" dirty="0" smtClean="0">
                <a:latin typeface="+mn-ea"/>
              </a:rPr>
              <a:t>,</a:t>
            </a:r>
            <a:r>
              <a:rPr lang="zh-CN" altLang="en-US" sz="2000" dirty="0" smtClean="0">
                <a:latin typeface="+mn-ea"/>
              </a:rPr>
              <a:t>广域无线电（</a:t>
            </a:r>
            <a:r>
              <a:rPr lang="en-US" altLang="zh-CN" sz="2000" dirty="0" smtClean="0">
                <a:latin typeface="+mn-ea"/>
              </a:rPr>
              <a:t>3G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4G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5G</a:t>
            </a:r>
            <a:r>
              <a:rPr lang="zh-CN" altLang="en-US" sz="2000" dirty="0" smtClean="0">
                <a:latin typeface="+mn-ea"/>
              </a:rPr>
              <a:t>）、卫星（</a:t>
            </a:r>
            <a:r>
              <a:rPr lang="zh-CN" altLang="en-US" sz="2000" dirty="0">
                <a:latin typeface="+mn-ea"/>
                <a:cs typeface="微软雅黑" panose="020B0503020204020204" pitchFamily="34" charset="-122"/>
              </a:rPr>
              <a:t>高达数百</a:t>
            </a:r>
            <a:r>
              <a:rPr lang="en-US" altLang="zh-CN" sz="2000" dirty="0">
                <a:latin typeface="+mn-ea"/>
                <a:cs typeface="微软雅黑" panose="020B0503020204020204" pitchFamily="34" charset="-122"/>
              </a:rPr>
              <a:t>Mbps </a:t>
            </a:r>
            <a:r>
              <a:rPr lang="zh-CN" altLang="en-US" sz="2000" dirty="0" smtClean="0">
                <a:latin typeface="+mn-ea"/>
                <a:cs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cs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+mn-ea"/>
                <a:cs typeface="微软雅黑" panose="020B0503020204020204" pitchFamily="34" charset="-122"/>
              </a:rPr>
              <a:t>250 </a:t>
            </a:r>
            <a:r>
              <a:rPr lang="en-US" altLang="zh-CN" sz="2000" dirty="0" err="1">
                <a:latin typeface="+mn-ea"/>
                <a:cs typeface="微软雅黑" panose="020B0503020204020204" pitchFamily="34" charset="-122"/>
              </a:rPr>
              <a:t>msec</a:t>
            </a:r>
            <a:r>
              <a:rPr lang="zh-CN" altLang="en-US" sz="2000" dirty="0" smtClean="0">
                <a:latin typeface="+mn-ea"/>
                <a:cs typeface="微软雅黑" panose="020B0503020204020204" pitchFamily="34" charset="-122"/>
              </a:rPr>
              <a:t>毫秒延时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、端系统上因特网提供的服务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）面向连接的服务</a:t>
            </a:r>
            <a:r>
              <a:rPr lang="en-US" altLang="zh-CN" sz="2400" dirty="0" smtClean="0">
                <a:latin typeface="+mn-ea"/>
              </a:rPr>
              <a:t>TCP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RFC793</a:t>
            </a:r>
            <a:r>
              <a:rPr lang="zh-CN" altLang="en-US" sz="2400" dirty="0" smtClean="0">
                <a:latin typeface="+mn-ea"/>
              </a:rPr>
              <a:t>）：</a:t>
            </a:r>
            <a:r>
              <a:rPr lang="zh-CN" altLang="en-US" sz="2000" dirty="0" smtClean="0">
                <a:latin typeface="+mn-ea"/>
              </a:rPr>
              <a:t>可靠、顺序、字节流传输；流量控制；拥塞控制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）无连接服务</a:t>
            </a:r>
            <a:r>
              <a:rPr lang="en-US" altLang="zh-CN" sz="2400" dirty="0" smtClean="0">
                <a:latin typeface="+mn-ea"/>
              </a:rPr>
              <a:t>UDP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RFC768</a:t>
            </a:r>
            <a:r>
              <a:rPr lang="zh-CN" altLang="en-US" sz="2400" dirty="0" smtClean="0">
                <a:latin typeface="+mn-ea"/>
              </a:rPr>
              <a:t>）：</a:t>
            </a:r>
            <a:r>
              <a:rPr lang="zh-CN" altLang="en-US" sz="2000" dirty="0" smtClean="0">
                <a:latin typeface="+mn-ea"/>
              </a:rPr>
              <a:t>不可靠数据传输、无流量控制、无拥塞控制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98283" y="521435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03/04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2406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377107" y="555120"/>
            <a:ext cx="1159322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、关于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C/S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体系结构说法错误的是（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        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）。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、服务器需要保持开机状态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B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、客户端主动与服务器进行通信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C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、客户端需要采用固定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IP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地址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D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、客户端进程之间相互不进行</a:t>
            </a:r>
            <a:r>
              <a:rPr lang="zh-CN" altLang="zh-CN" sz="2000" kern="100" dirty="0" smtClean="0">
                <a:latin typeface="+mn-ea"/>
                <a:cs typeface="Times New Roman" panose="02020603050405020304" pitchFamily="18" charset="0"/>
              </a:rPr>
              <a:t>通信</a:t>
            </a:r>
            <a:endParaRPr lang="en-US" altLang="zh-CN" sz="2000" kern="100" dirty="0" smtClean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000" kern="100" dirty="0" smtClean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、如果</a:t>
            </a:r>
            <a:r>
              <a:rPr lang="zh-CN" altLang="en-US" sz="2000" dirty="0">
                <a:latin typeface="+mn-ea"/>
              </a:rPr>
              <a:t>客户机请求一个html页面，再该页面包括了</a:t>
            </a:r>
            <a:r>
              <a:rPr lang="en-US" altLang="zh-CN" sz="2000" dirty="0">
                <a:latin typeface="+mn-ea"/>
              </a:rPr>
              <a:t>7</a:t>
            </a:r>
            <a:r>
              <a:rPr lang="zh-CN" altLang="en-US" sz="2000" dirty="0">
                <a:latin typeface="+mn-ea"/>
              </a:rPr>
              <a:t>个</a:t>
            </a:r>
            <a:r>
              <a:rPr lang="en-US" altLang="zh-CN" sz="2000" dirty="0">
                <a:latin typeface="+mn-ea"/>
              </a:rPr>
              <a:t>gif</a:t>
            </a:r>
            <a:r>
              <a:rPr lang="zh-CN" altLang="en-US" sz="2000" dirty="0">
                <a:latin typeface="+mn-ea"/>
              </a:rPr>
              <a:t>图片的引用，且所有对象都在一台服务器上</a:t>
            </a:r>
            <a:r>
              <a:rPr lang="zh-CN" altLang="en-US" sz="2000" dirty="0" smtClean="0">
                <a:latin typeface="+mn-ea"/>
              </a:rPr>
              <a:t>。（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）当</a:t>
            </a:r>
            <a:r>
              <a:rPr lang="zh-CN" altLang="en-US" sz="2000" dirty="0">
                <a:latin typeface="+mn-ea"/>
              </a:rPr>
              <a:t>采用非持续连接时，客户机需要与web服务器建立（        ）个</a:t>
            </a:r>
            <a:r>
              <a:rPr lang="en-US" altLang="zh-CN" sz="2000" dirty="0">
                <a:latin typeface="+mn-ea"/>
              </a:rPr>
              <a:t>TCP</a:t>
            </a:r>
            <a:r>
              <a:rPr lang="zh-CN" altLang="en-US" sz="2000" dirty="0">
                <a:latin typeface="+mn-ea"/>
              </a:rPr>
              <a:t>连接</a:t>
            </a:r>
            <a:r>
              <a:rPr lang="zh-CN" altLang="en-US" sz="2000" dirty="0" smtClean="0">
                <a:latin typeface="+mn-ea"/>
              </a:rPr>
              <a:t>。（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）</a:t>
            </a:r>
            <a:r>
              <a:rPr lang="zh-CN" altLang="zh-CN" sz="2000" dirty="0" smtClean="0">
                <a:latin typeface="+mn-ea"/>
              </a:rPr>
              <a:t>使用</a:t>
            </a:r>
            <a:r>
              <a:rPr lang="zh-CN" altLang="en-US" sz="2000" dirty="0">
                <a:latin typeface="+mn-ea"/>
              </a:rPr>
              <a:t>非</a:t>
            </a:r>
            <a:r>
              <a:rPr lang="zh-CN" altLang="zh-CN" sz="2000" dirty="0">
                <a:latin typeface="+mn-ea"/>
              </a:rPr>
              <a:t>流水线的持久</a:t>
            </a:r>
            <a:r>
              <a:rPr lang="en-US" altLang="zh-CN" sz="2000" dirty="0">
                <a:latin typeface="+mn-ea"/>
              </a:rPr>
              <a:t>HTTP</a:t>
            </a:r>
            <a:r>
              <a:rPr lang="zh-CN" altLang="zh-CN" sz="2000" dirty="0">
                <a:latin typeface="+mn-ea"/>
              </a:rPr>
              <a:t>连接使用的</a:t>
            </a:r>
            <a:r>
              <a:rPr lang="en-US" altLang="zh-CN" sz="2000" dirty="0">
                <a:latin typeface="+mn-ea"/>
              </a:rPr>
              <a:t>TCP</a:t>
            </a:r>
            <a:r>
              <a:rPr lang="zh-CN" altLang="zh-CN" sz="2000" dirty="0">
                <a:latin typeface="+mn-ea"/>
              </a:rPr>
              <a:t>连接数为（</a:t>
            </a:r>
            <a:r>
              <a:rPr lang="en-US" altLang="zh-CN" sz="2000" dirty="0">
                <a:latin typeface="+mn-ea"/>
              </a:rPr>
              <a:t>        </a:t>
            </a:r>
            <a:r>
              <a:rPr lang="zh-CN" altLang="zh-CN" sz="2000" dirty="0">
                <a:latin typeface="+mn-ea"/>
              </a:rPr>
              <a:t>）</a:t>
            </a:r>
            <a:r>
              <a:rPr lang="zh-CN" altLang="en-US" sz="2000" dirty="0">
                <a:latin typeface="+mn-ea"/>
              </a:rPr>
              <a:t>，总共需要</a:t>
            </a:r>
            <a:r>
              <a:rPr lang="zh-CN" altLang="zh-CN" sz="2000" dirty="0">
                <a:latin typeface="+mn-ea"/>
              </a:rPr>
              <a:t>（  </a:t>
            </a:r>
            <a:r>
              <a:rPr lang="en-US" altLang="zh-CN" sz="2000" dirty="0">
                <a:latin typeface="+mn-ea"/>
              </a:rPr>
              <a:t>    </a:t>
            </a:r>
            <a:r>
              <a:rPr lang="zh-CN" altLang="zh-CN" sz="2000" dirty="0">
                <a:latin typeface="+mn-ea"/>
              </a:rPr>
              <a:t>）个</a:t>
            </a:r>
            <a:r>
              <a:rPr lang="en-US" altLang="zh-CN" sz="2000" dirty="0">
                <a:latin typeface="+mn-ea"/>
              </a:rPr>
              <a:t>RTT</a:t>
            </a:r>
            <a:r>
              <a:rPr lang="zh-CN" altLang="zh-CN" sz="2000" dirty="0">
                <a:latin typeface="+mn-ea"/>
              </a:rPr>
              <a:t>才能完成整个网页的</a:t>
            </a:r>
            <a:r>
              <a:rPr lang="zh-CN" altLang="en-US" sz="2000" dirty="0">
                <a:latin typeface="+mn-ea"/>
              </a:rPr>
              <a:t>获取</a:t>
            </a:r>
            <a:r>
              <a:rPr lang="zh-CN" altLang="en-US" sz="2000" dirty="0" smtClean="0">
                <a:latin typeface="+mn-ea"/>
              </a:rPr>
              <a:t>。（</a:t>
            </a: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）</a:t>
            </a:r>
            <a:r>
              <a:rPr lang="zh-CN" altLang="zh-CN" sz="2000" dirty="0" smtClean="0">
                <a:latin typeface="+mn-ea"/>
              </a:rPr>
              <a:t>在</a:t>
            </a:r>
            <a:r>
              <a:rPr lang="zh-CN" altLang="zh-CN" sz="2000" dirty="0">
                <a:latin typeface="+mn-ea"/>
              </a:rPr>
              <a:t>持久的带流水线</a:t>
            </a:r>
            <a:r>
              <a:rPr lang="en-US" altLang="zh-CN" sz="2000" dirty="0">
                <a:latin typeface="+mn-ea"/>
              </a:rPr>
              <a:t>HTTP</a:t>
            </a:r>
            <a:r>
              <a:rPr lang="zh-CN" altLang="zh-CN" sz="2000" dirty="0">
                <a:latin typeface="+mn-ea"/>
              </a:rPr>
              <a:t>连接中</a:t>
            </a:r>
            <a:r>
              <a:rPr lang="zh-CN" altLang="en-US" sz="2000" dirty="0">
                <a:latin typeface="+mn-ea"/>
              </a:rPr>
              <a:t>，客户端最少</a:t>
            </a:r>
            <a:r>
              <a:rPr lang="zh-CN" altLang="zh-CN" sz="2000" dirty="0">
                <a:latin typeface="+mn-ea"/>
              </a:rPr>
              <a:t>需要使用（  </a:t>
            </a:r>
            <a:r>
              <a:rPr lang="en-US" altLang="zh-CN" sz="2000" dirty="0">
                <a:latin typeface="+mn-ea"/>
              </a:rPr>
              <a:t>    </a:t>
            </a:r>
            <a:r>
              <a:rPr lang="zh-CN" altLang="zh-CN" sz="2000" dirty="0">
                <a:latin typeface="+mn-ea"/>
              </a:rPr>
              <a:t>）个</a:t>
            </a:r>
            <a:r>
              <a:rPr lang="en-US" altLang="zh-CN" sz="2000" dirty="0">
                <a:latin typeface="+mn-ea"/>
              </a:rPr>
              <a:t>RTT</a:t>
            </a:r>
            <a:r>
              <a:rPr lang="zh-CN" altLang="zh-CN" sz="2000" dirty="0">
                <a:latin typeface="+mn-ea"/>
              </a:rPr>
              <a:t>才能完成整个网页的</a:t>
            </a:r>
            <a:r>
              <a:rPr lang="zh-CN" altLang="en-US" sz="2000" dirty="0">
                <a:latin typeface="+mn-ea"/>
              </a:rPr>
              <a:t>获取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www</a:t>
            </a:r>
            <a:r>
              <a:rPr lang="zh-CN" altLang="en-US" sz="2000" dirty="0">
                <a:latin typeface="+mn-ea"/>
              </a:rPr>
              <a:t>上每一个网页都有一个独立的地址，这些地址统称为（     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A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IP</a:t>
            </a:r>
            <a:r>
              <a:rPr lang="zh-CN" altLang="en-US" sz="2000" dirty="0" smtClean="0">
                <a:latin typeface="+mn-ea"/>
              </a:rPr>
              <a:t>地址    </a:t>
            </a:r>
            <a:r>
              <a:rPr lang="en-US" altLang="zh-CN" sz="2000" dirty="0" smtClean="0">
                <a:latin typeface="+mn-ea"/>
              </a:rPr>
              <a:t>B</a:t>
            </a:r>
            <a:r>
              <a:rPr lang="zh-CN" altLang="en-US" sz="2000" dirty="0" smtClean="0">
                <a:latin typeface="+mn-ea"/>
              </a:rPr>
              <a:t>、域名地址    </a:t>
            </a:r>
            <a:r>
              <a:rPr lang="en-US" altLang="zh-CN" sz="2000" dirty="0" smtClean="0">
                <a:latin typeface="+mn-ea"/>
              </a:rPr>
              <a:t>C</a:t>
            </a:r>
            <a:r>
              <a:rPr lang="zh-CN" altLang="en-US" sz="2000" dirty="0" smtClean="0">
                <a:latin typeface="+mn-ea"/>
              </a:rPr>
              <a:t>、统一资源定位符     </a:t>
            </a:r>
            <a:r>
              <a:rPr lang="en-US" altLang="zh-CN" sz="2000" dirty="0" smtClean="0">
                <a:latin typeface="+mn-ea"/>
              </a:rPr>
              <a:t>D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www</a:t>
            </a:r>
            <a:r>
              <a:rPr lang="zh-CN" altLang="en-US" sz="2000" dirty="0" smtClean="0">
                <a:latin typeface="+mn-ea"/>
              </a:rPr>
              <a:t>地址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74683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310605" y="388486"/>
            <a:ext cx="1159322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zh-CN" altLang="zh-CN" sz="2000" dirty="0" smtClean="0"/>
              <a:t>两</a:t>
            </a:r>
            <a:r>
              <a:rPr lang="zh-CN" altLang="zh-CN" sz="2000" dirty="0"/>
              <a:t>个不同的</a:t>
            </a:r>
            <a:r>
              <a:rPr lang="en-US" altLang="zh-CN" sz="2000" dirty="0"/>
              <a:t>Web</a:t>
            </a:r>
            <a:r>
              <a:rPr lang="zh-CN" altLang="zh-CN" sz="2000" dirty="0"/>
              <a:t>页面（例如，</a:t>
            </a:r>
            <a:r>
              <a:rPr lang="en-US" altLang="zh-CN" sz="2000" dirty="0"/>
              <a:t>www.uestc.edu.cn/index.html</a:t>
            </a:r>
            <a:r>
              <a:rPr lang="zh-CN" altLang="zh-CN" sz="2000" dirty="0"/>
              <a:t>和</a:t>
            </a:r>
            <a:r>
              <a:rPr lang="en-US" altLang="zh-CN" sz="2000" dirty="0"/>
              <a:t>mail.uestc.edu.cn/index.html</a:t>
            </a:r>
            <a:r>
              <a:rPr lang="zh-CN" altLang="zh-CN" sz="2000" dirty="0"/>
              <a:t>）可以使用一个持久连接发送。（</a:t>
            </a:r>
            <a:r>
              <a:rPr lang="en-US" altLang="zh-CN" sz="2000" dirty="0"/>
              <a:t>        </a:t>
            </a:r>
            <a:r>
              <a:rPr lang="zh-CN" altLang="zh-CN" sz="2000" dirty="0" smtClean="0"/>
              <a:t>）</a:t>
            </a:r>
            <a:endParaRPr lang="en-US" altLang="zh-CN" sz="2000" dirty="0" smtClean="0"/>
          </a:p>
          <a:p>
            <a:pPr algn="just">
              <a:lnSpc>
                <a:spcPct val="150000"/>
              </a:lnSpc>
            </a:pPr>
            <a:endParaRPr lang="en-US" altLang="zh-CN" sz="2000" dirty="0"/>
          </a:p>
          <a:p>
            <a:pPr algn="just">
              <a:lnSpc>
                <a:spcPct val="150000"/>
              </a:lnSpc>
            </a:pPr>
            <a:r>
              <a:rPr lang="en-US" altLang="zh-CN" sz="2000" dirty="0" smtClean="0"/>
              <a:t>5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HTTP</a:t>
            </a:r>
            <a:r>
              <a:rPr lang="zh-CN" altLang="zh-CN" sz="2000" dirty="0"/>
              <a:t>响应报文不会有空的报文</a:t>
            </a:r>
            <a:r>
              <a:rPr lang="zh-CN" altLang="en-US" sz="2000" dirty="0"/>
              <a:t>实</a:t>
            </a:r>
            <a:r>
              <a:rPr lang="zh-CN" altLang="zh-CN" sz="2000" dirty="0"/>
              <a:t>体。（</a:t>
            </a:r>
            <a:r>
              <a:rPr lang="en-US" altLang="zh-CN" sz="2000" dirty="0"/>
              <a:t>      </a:t>
            </a:r>
            <a:r>
              <a:rPr lang="zh-CN" altLang="zh-CN" sz="2000" dirty="0" smtClean="0"/>
              <a:t>）</a:t>
            </a:r>
            <a:endParaRPr lang="en-US" altLang="zh-CN" sz="2000" dirty="0" smtClean="0"/>
          </a:p>
          <a:p>
            <a:pPr algn="just">
              <a:lnSpc>
                <a:spcPct val="150000"/>
              </a:lnSpc>
            </a:pPr>
            <a:endParaRPr lang="en-US" altLang="zh-CN" sz="2000" dirty="0" smtClean="0"/>
          </a:p>
          <a:p>
            <a:pPr algn="just">
              <a:lnSpc>
                <a:spcPct val="130000"/>
              </a:lnSpc>
            </a:pPr>
            <a:r>
              <a:rPr lang="en-US" altLang="zh-CN" sz="2000" dirty="0" smtClean="0"/>
              <a:t>6</a:t>
            </a:r>
            <a:r>
              <a:rPr lang="zh-CN" altLang="en-US" sz="2000" dirty="0" smtClean="0"/>
              <a:t>、以下</a:t>
            </a:r>
            <a:r>
              <a:rPr lang="zh-CN" altLang="en-US" sz="2000" dirty="0"/>
              <a:t>所示</a:t>
            </a:r>
            <a:r>
              <a:rPr lang="en-US" altLang="zh-CN" sz="2000" dirty="0"/>
              <a:t>HTTP</a:t>
            </a:r>
            <a:r>
              <a:rPr lang="zh-CN" altLang="en-US" sz="2000" dirty="0"/>
              <a:t>报文头部的请求行或者状态行中，格式正确的是</a:t>
            </a:r>
            <a:r>
              <a:rPr lang="en-US" altLang="zh-CN" sz="2000" dirty="0"/>
              <a:t>(        )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200 HTTP/1.1 OK		      B</a:t>
            </a:r>
            <a:r>
              <a:rPr lang="zh-CN" altLang="en-US" sz="2000" dirty="0"/>
              <a:t>、</a:t>
            </a:r>
            <a:r>
              <a:rPr lang="en-US" altLang="zh-CN" sz="2000" dirty="0"/>
              <a:t>PUT HTTP/1.0 404 NOT FOUND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dirty="0"/>
              <a:t>C</a:t>
            </a:r>
            <a:r>
              <a:rPr lang="zh-CN" altLang="en-US" sz="2000" dirty="0"/>
              <a:t>、</a:t>
            </a:r>
            <a:r>
              <a:rPr lang="en-US" altLang="zh-CN" sz="2000" dirty="0"/>
              <a:t>GET /star/abc.htm HTTP/1.1             D</a:t>
            </a:r>
            <a:r>
              <a:rPr lang="zh-CN" altLang="en-US" sz="2000" dirty="0"/>
              <a:t>、</a:t>
            </a:r>
            <a:r>
              <a:rPr lang="en-US" altLang="zh-CN" sz="2000" dirty="0"/>
              <a:t>200 GET HTTP/1.1 OK</a:t>
            </a:r>
          </a:p>
          <a:p>
            <a:pPr algn="just">
              <a:lnSpc>
                <a:spcPct val="130000"/>
              </a:lnSpc>
            </a:pPr>
            <a:endParaRPr lang="en-US" altLang="zh-CN" sz="2000" dirty="0" smtClean="0"/>
          </a:p>
          <a:p>
            <a:pPr algn="just">
              <a:lnSpc>
                <a:spcPct val="130000"/>
              </a:lnSpc>
            </a:pPr>
            <a:r>
              <a:rPr lang="en-US" altLang="zh-CN" sz="2000" dirty="0" smtClean="0"/>
              <a:t>7</a:t>
            </a:r>
            <a:r>
              <a:rPr lang="zh-CN" altLang="en-US" sz="2000" dirty="0" smtClean="0"/>
              <a:t>、一</a:t>
            </a:r>
            <a:r>
              <a:rPr lang="zh-CN" altLang="en-US" sz="2000" dirty="0"/>
              <a:t>个机构建有自己的高速局域网，机构内员工经常频繁访问因特网少数几个固定网站，使得出口带宽成为瓶颈。以下何种技术可解决这个难题（  </a:t>
            </a:r>
            <a:r>
              <a:rPr lang="en-US" altLang="zh-CN" sz="2000" dirty="0"/>
              <a:t>     </a:t>
            </a:r>
            <a:r>
              <a:rPr lang="zh-CN" altLang="en-US" sz="2000" dirty="0"/>
              <a:t>）。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Cookie</a:t>
            </a:r>
            <a:r>
              <a:rPr lang="zh-CN" altLang="en-US" sz="2000" dirty="0"/>
              <a:t>技术     </a:t>
            </a:r>
            <a:r>
              <a:rPr lang="en-US" altLang="zh-CN" sz="2000" dirty="0"/>
              <a:t>B</a:t>
            </a:r>
            <a:r>
              <a:rPr lang="zh-CN" altLang="en-US" sz="2000" dirty="0"/>
              <a:t>、条件</a:t>
            </a:r>
            <a:r>
              <a:rPr lang="en-US" altLang="zh-CN" sz="2000" dirty="0"/>
              <a:t>GET</a:t>
            </a:r>
            <a:r>
              <a:rPr lang="zh-CN" altLang="en-US" sz="2000" dirty="0"/>
              <a:t>方法    </a:t>
            </a:r>
            <a:r>
              <a:rPr lang="en-US" altLang="zh-CN" sz="2000" dirty="0"/>
              <a:t>C</a:t>
            </a:r>
            <a:r>
              <a:rPr lang="zh-CN" altLang="en-US" sz="2000" dirty="0"/>
              <a:t>、</a:t>
            </a:r>
            <a:r>
              <a:rPr lang="en-US" altLang="zh-CN" sz="2000" dirty="0"/>
              <a:t>Web</a:t>
            </a:r>
            <a:r>
              <a:rPr lang="zh-CN" altLang="en-US" sz="2000" dirty="0"/>
              <a:t>缓存器</a:t>
            </a:r>
            <a:r>
              <a:rPr lang="en-US" altLang="zh-CN" sz="2000" dirty="0"/>
              <a:t>/</a:t>
            </a:r>
            <a:r>
              <a:rPr lang="zh-CN" altLang="en-US" sz="2000" dirty="0"/>
              <a:t>代理服务器    </a:t>
            </a:r>
            <a:r>
              <a:rPr lang="en-US" altLang="zh-CN" sz="2000" dirty="0"/>
              <a:t>D</a:t>
            </a:r>
            <a:r>
              <a:rPr lang="zh-CN" altLang="en-US" sz="2000" dirty="0"/>
              <a:t>、</a:t>
            </a:r>
            <a:r>
              <a:rPr lang="en-US" altLang="zh-CN" sz="2000" dirty="0"/>
              <a:t>NAT</a:t>
            </a:r>
            <a:r>
              <a:rPr lang="zh-CN" altLang="en-US" sz="2000" dirty="0"/>
              <a:t>技术</a:t>
            </a:r>
          </a:p>
          <a:p>
            <a:pPr algn="just">
              <a:lnSpc>
                <a:spcPct val="130000"/>
              </a:lnSpc>
            </a:pPr>
            <a:endParaRPr lang="en-US" altLang="zh-CN" sz="2000" dirty="0" smtClean="0"/>
          </a:p>
          <a:p>
            <a:pPr algn="just">
              <a:lnSpc>
                <a:spcPct val="130000"/>
              </a:lnSpc>
            </a:pPr>
            <a:r>
              <a:rPr lang="en-US" altLang="zh-CN" sz="2000" dirty="0" smtClean="0"/>
              <a:t>8</a:t>
            </a:r>
            <a:r>
              <a:rPr lang="zh-CN" altLang="en-US" sz="2000" dirty="0" smtClean="0"/>
              <a:t>、使用</a:t>
            </a:r>
            <a:r>
              <a:rPr lang="zh-CN" altLang="en-US" sz="2000" dirty="0"/>
              <a:t>浏览器打开一个页面，在</a:t>
            </a:r>
            <a:r>
              <a:rPr lang="en-US" altLang="zh-CN" sz="2000" dirty="0"/>
              <a:t>HTTP</a:t>
            </a:r>
            <a:r>
              <a:rPr lang="zh-CN" altLang="en-US" sz="2000" dirty="0"/>
              <a:t>请求报文中通常使用的方法是（  </a:t>
            </a:r>
            <a:r>
              <a:rPr lang="en-US" altLang="zh-CN" sz="2000" dirty="0"/>
              <a:t>       </a:t>
            </a:r>
            <a:r>
              <a:rPr lang="zh-CN" altLang="en-US" sz="2000" dirty="0"/>
              <a:t>）。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GET     B</a:t>
            </a:r>
            <a:r>
              <a:rPr lang="zh-CN" altLang="en-US" sz="2000" dirty="0"/>
              <a:t>、</a:t>
            </a:r>
            <a:r>
              <a:rPr lang="en-US" altLang="zh-CN" sz="2000" dirty="0"/>
              <a:t>PUT    C</a:t>
            </a:r>
            <a:r>
              <a:rPr lang="zh-CN" altLang="en-US" sz="2000" dirty="0"/>
              <a:t>、</a:t>
            </a:r>
            <a:r>
              <a:rPr lang="en-US" altLang="zh-CN" sz="2000" dirty="0"/>
              <a:t>POST    D</a:t>
            </a:r>
            <a:r>
              <a:rPr lang="zh-CN" altLang="en-US" sz="2000" dirty="0"/>
              <a:t>、</a:t>
            </a:r>
            <a:r>
              <a:rPr lang="en-US" altLang="zh-CN" sz="2000" dirty="0" smtClean="0"/>
              <a:t>DELETE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88916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310605" y="388486"/>
            <a:ext cx="1159322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9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简单邮件传输协议SMTP可用来传输（      ）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A、文本	B、图像	C、文本与图像	D、图像与音视频</a:t>
            </a:r>
          </a:p>
          <a:p>
            <a:pPr>
              <a:lnSpc>
                <a:spcPct val="120000"/>
              </a:lnSpc>
            </a:pP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10</a:t>
            </a:r>
            <a:r>
              <a:rPr lang="zh-CN" altLang="en-US" sz="2000" dirty="0" smtClean="0"/>
              <a:t>、假设</a:t>
            </a:r>
            <a:r>
              <a:rPr lang="zh-CN" altLang="en-US" sz="2000" dirty="0"/>
              <a:t>用户A使用IE浏览器用基于Web的电子邮件账户向B发送邮件，B使用Foxmail作为用户代理来接收邮件，使用的协议可能是以下哪种情形? (       )。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A、IMAP 、SMTP、POP3      B、HTPP、MIME、POP3  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C、HTTP、SMTP、POP3        D、SMTP、SMTP、</a:t>
            </a:r>
            <a:r>
              <a:rPr lang="zh-CN" altLang="en-US" sz="2000" dirty="0" smtClean="0"/>
              <a:t>IMAP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11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SMTP</a:t>
            </a:r>
            <a:r>
              <a:rPr lang="zh-CN" altLang="en-US" sz="2000" dirty="0"/>
              <a:t>协议是面向</a:t>
            </a:r>
            <a:r>
              <a:rPr lang="en-US" altLang="zh-CN" sz="2000" dirty="0"/>
              <a:t>ASCII</a:t>
            </a:r>
            <a:r>
              <a:rPr lang="zh-CN" altLang="en-US" sz="2000" dirty="0"/>
              <a:t>编码的，那么它使用（  </a:t>
            </a:r>
            <a:r>
              <a:rPr lang="en-US" altLang="zh-CN" sz="2000" dirty="0"/>
              <a:t>    </a:t>
            </a:r>
            <a:r>
              <a:rPr lang="zh-CN" altLang="en-US" sz="2000" dirty="0"/>
              <a:t>）支持非</a:t>
            </a:r>
            <a:r>
              <a:rPr lang="en-US" altLang="zh-CN" sz="2000" dirty="0"/>
              <a:t>ASCII</a:t>
            </a:r>
            <a:r>
              <a:rPr lang="zh-CN" altLang="en-US" sz="2000" dirty="0"/>
              <a:t>的数据传输。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MAIL    B</a:t>
            </a:r>
            <a:r>
              <a:rPr lang="zh-CN" altLang="en-US" sz="2000" dirty="0"/>
              <a:t>、</a:t>
            </a:r>
            <a:r>
              <a:rPr lang="en-US" altLang="zh-CN" sz="2000" dirty="0"/>
              <a:t>POP3    C</a:t>
            </a:r>
            <a:r>
              <a:rPr lang="zh-CN" altLang="en-US" sz="2000" dirty="0"/>
              <a:t>、</a:t>
            </a:r>
            <a:r>
              <a:rPr lang="en-US" altLang="zh-CN" sz="2000" dirty="0"/>
              <a:t>IMAP     D</a:t>
            </a:r>
            <a:r>
              <a:rPr lang="zh-CN" altLang="en-US" sz="2000" dirty="0"/>
              <a:t>、</a:t>
            </a:r>
            <a:r>
              <a:rPr lang="en-US" altLang="zh-CN" sz="2000" dirty="0"/>
              <a:t>MIME</a:t>
            </a:r>
          </a:p>
          <a:p>
            <a:pPr>
              <a:lnSpc>
                <a:spcPct val="130000"/>
              </a:lnSpc>
            </a:pP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12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SMTP</a:t>
            </a:r>
            <a:r>
              <a:rPr lang="zh-CN" altLang="en-US" sz="2000" dirty="0"/>
              <a:t>协议和</a:t>
            </a:r>
            <a:r>
              <a:rPr lang="en-US" altLang="zh-CN" sz="2000" dirty="0"/>
              <a:t>POP3</a:t>
            </a:r>
            <a:r>
              <a:rPr lang="zh-CN" altLang="en-US" sz="2000" dirty="0"/>
              <a:t>协议分别是基于运输层的（  </a:t>
            </a:r>
            <a:r>
              <a:rPr lang="en-US" altLang="zh-CN" sz="2000" dirty="0"/>
              <a:t>   </a:t>
            </a:r>
            <a:r>
              <a:rPr lang="zh-CN" altLang="en-US" sz="2000" dirty="0"/>
              <a:t>）。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UDP</a:t>
            </a:r>
            <a:r>
              <a:rPr lang="zh-CN" altLang="en-US" sz="2000" dirty="0"/>
              <a:t>协议和</a:t>
            </a:r>
            <a:r>
              <a:rPr lang="en-US" altLang="zh-CN" sz="2000" dirty="0"/>
              <a:t>UDP</a:t>
            </a:r>
            <a:r>
              <a:rPr lang="zh-CN" altLang="en-US" sz="2000" dirty="0"/>
              <a:t>协议   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UDP</a:t>
            </a:r>
            <a:r>
              <a:rPr lang="zh-CN" altLang="en-US" sz="2000" dirty="0"/>
              <a:t>协议和</a:t>
            </a:r>
            <a:r>
              <a:rPr lang="en-US" altLang="zh-CN" sz="2000" dirty="0"/>
              <a:t>TCP</a:t>
            </a:r>
            <a:r>
              <a:rPr lang="zh-CN" altLang="en-US" sz="2000" dirty="0"/>
              <a:t>协议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C</a:t>
            </a:r>
            <a:r>
              <a:rPr lang="zh-CN" altLang="en-US" sz="2000" dirty="0"/>
              <a:t>、</a:t>
            </a:r>
            <a:r>
              <a:rPr lang="en-US" altLang="zh-CN" sz="2000" dirty="0"/>
              <a:t>TCP</a:t>
            </a:r>
            <a:r>
              <a:rPr lang="zh-CN" altLang="en-US" sz="2000" dirty="0"/>
              <a:t>协议和</a:t>
            </a:r>
            <a:r>
              <a:rPr lang="en-US" altLang="zh-CN" sz="2000" dirty="0"/>
              <a:t>UDP</a:t>
            </a:r>
            <a:r>
              <a:rPr lang="zh-CN" altLang="en-US" sz="2000" dirty="0"/>
              <a:t>协议   </a:t>
            </a:r>
            <a:r>
              <a:rPr lang="en-US" altLang="zh-CN" sz="2000" dirty="0"/>
              <a:t>D</a:t>
            </a:r>
            <a:r>
              <a:rPr lang="zh-CN" altLang="en-US" sz="2000" dirty="0"/>
              <a:t>、</a:t>
            </a:r>
            <a:r>
              <a:rPr lang="en-US" altLang="zh-CN" sz="2000" dirty="0"/>
              <a:t>TCP</a:t>
            </a:r>
            <a:r>
              <a:rPr lang="zh-CN" altLang="en-US" sz="2000" dirty="0"/>
              <a:t>协议和</a:t>
            </a:r>
            <a:r>
              <a:rPr lang="en-US" altLang="zh-CN" sz="2000" dirty="0"/>
              <a:t>TCP</a:t>
            </a:r>
            <a:r>
              <a:rPr lang="zh-CN" altLang="en-US" sz="2000" dirty="0"/>
              <a:t>协议</a:t>
            </a:r>
          </a:p>
          <a:p>
            <a:pPr>
              <a:lnSpc>
                <a:spcPct val="130000"/>
              </a:lnSpc>
            </a:pP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13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IMAP</a:t>
            </a:r>
            <a:r>
              <a:rPr lang="zh-CN" altLang="en-US" sz="2000" dirty="0"/>
              <a:t>协议可以实现对邮件服务器上的邮件进行远程管理。  （     </a:t>
            </a:r>
            <a:r>
              <a:rPr lang="zh-CN" altLang="en-US" sz="2000" dirty="0" smtClean="0"/>
              <a:t>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488008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310605" y="388486"/>
            <a:ext cx="1159322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14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在使用浏览器打开某个网页时，用户输入网址后，浏览器首先要进行(       )。</a:t>
            </a:r>
          </a:p>
          <a:p>
            <a:r>
              <a:rPr lang="zh-CN" altLang="en-US" sz="2000" dirty="0"/>
              <a:t>A、和服务器建立TCP连接    B、域名到IP地址的解析</a:t>
            </a:r>
          </a:p>
          <a:p>
            <a:r>
              <a:rPr lang="zh-CN" altLang="en-US" sz="2000" dirty="0"/>
              <a:t>C、发送UDP分组到服务器    D、发出GET的HTTP命令来获得网页内容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15</a:t>
            </a:r>
            <a:r>
              <a:rPr lang="zh-CN" altLang="en-US" sz="2000" dirty="0" smtClean="0"/>
              <a:t>、Internet</a:t>
            </a:r>
            <a:r>
              <a:rPr lang="zh-CN" altLang="en-US" sz="2000" dirty="0"/>
              <a:t>中域名解析依赖于由域名服务器组成的逻辑树。请问在域名解析过程中，主机上请求域名解析的软件不需要知道以下哪些信息？ (     )。</a:t>
            </a:r>
          </a:p>
          <a:p>
            <a:r>
              <a:rPr lang="zh-CN" altLang="en-US" sz="2000" dirty="0"/>
              <a:t>①本地域名服务器的端口号  </a:t>
            </a:r>
          </a:p>
          <a:p>
            <a:r>
              <a:rPr lang="zh-CN" altLang="en-US" sz="2000" dirty="0"/>
              <a:t>②本地域名服务器父结点的IP  </a:t>
            </a:r>
          </a:p>
          <a:p>
            <a:r>
              <a:rPr lang="zh-CN" altLang="en-US" sz="2000" dirty="0"/>
              <a:t>③域名服务器树根结点的IP</a:t>
            </a:r>
          </a:p>
          <a:p>
            <a:r>
              <a:rPr lang="zh-CN" altLang="en-US" sz="2000" dirty="0"/>
              <a:t>A、①②    B、①②③    C、②③     D、①②③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16</a:t>
            </a:r>
            <a:r>
              <a:rPr lang="zh-CN" altLang="en-US" sz="2000" dirty="0" smtClean="0"/>
              <a:t>、下列</a:t>
            </a:r>
            <a:r>
              <a:rPr lang="zh-CN" altLang="en-US" sz="2000" dirty="0"/>
              <a:t>DNS服务器不具有分配域名功能的是（         ）</a:t>
            </a:r>
          </a:p>
          <a:p>
            <a:r>
              <a:rPr lang="zh-CN" altLang="en-US" sz="2000" dirty="0"/>
              <a:t>A、根域名服务器	B、顶级域名服务器	C、权威域名服务器	D、本地域名</a:t>
            </a:r>
            <a:r>
              <a:rPr lang="zh-CN" altLang="en-US" sz="2000" dirty="0" smtClean="0"/>
              <a:t>服务器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17</a:t>
            </a:r>
            <a:r>
              <a:rPr lang="zh-CN" altLang="en-US" sz="2000" dirty="0" smtClean="0"/>
              <a:t>、关于</a:t>
            </a:r>
            <a:r>
              <a:rPr lang="zh-CN" altLang="en-US" sz="2000" dirty="0"/>
              <a:t>DNS描述错误的是(     )。</a:t>
            </a:r>
          </a:p>
          <a:p>
            <a:r>
              <a:rPr lang="zh-CN" altLang="en-US" sz="2000" dirty="0"/>
              <a:t>A、将主机名转换为IP地址</a:t>
            </a:r>
          </a:p>
          <a:p>
            <a:r>
              <a:rPr lang="zh-CN" altLang="en-US" sz="2000" dirty="0"/>
              <a:t>B、所有的DNS请求和回答报文使用的是53端口发送</a:t>
            </a:r>
          </a:p>
          <a:p>
            <a:r>
              <a:rPr lang="zh-CN" altLang="en-US" sz="2000" dirty="0"/>
              <a:t>C、在因特网上DNS功能的实现采用的是分布式、层次数据库</a:t>
            </a:r>
          </a:p>
          <a:p>
            <a:r>
              <a:rPr lang="zh-CN" altLang="en-US" sz="2000" dirty="0"/>
              <a:t>D、DNS的请求和回答报文采用的是TCP协议进行传输</a:t>
            </a:r>
            <a:r>
              <a:rPr lang="zh-CN" altLang="en-US" sz="2000" dirty="0" smtClean="0"/>
              <a:t>的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88312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310605" y="388486"/>
            <a:ext cx="1159322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18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互动题2-5-005</a:t>
            </a:r>
          </a:p>
          <a:p>
            <a:r>
              <a:rPr lang="zh-CN" altLang="en-US" sz="2000" dirty="0"/>
              <a:t>DNS协议的资源记录中，TYPE是</a:t>
            </a:r>
            <a:r>
              <a:rPr lang="en-US" altLang="zh-CN" sz="2000" dirty="0"/>
              <a:t>CNAME</a:t>
            </a:r>
            <a:r>
              <a:rPr lang="zh-CN" altLang="en-US" sz="2000" dirty="0"/>
              <a:t>时，其NAME和VALUE的值是（      ）</a:t>
            </a:r>
          </a:p>
          <a:p>
            <a:r>
              <a:rPr lang="zh-CN" altLang="en-US" sz="2000" dirty="0"/>
              <a:t>A、NAME是主机别名，VALUE是主机的IP地址 </a:t>
            </a:r>
          </a:p>
          <a:p>
            <a:r>
              <a:rPr lang="zh-CN" altLang="en-US" sz="2000" dirty="0"/>
              <a:t>B、NAME是规范主机名，VALUE是主机的IP地址     </a:t>
            </a:r>
          </a:p>
          <a:p>
            <a:r>
              <a:rPr lang="zh-CN" altLang="en-US" sz="2000" dirty="0"/>
              <a:t>C、NAME是主机别名，VALUE是规范主机名</a:t>
            </a:r>
          </a:p>
          <a:p>
            <a:r>
              <a:rPr lang="zh-CN" altLang="en-US" sz="2000" dirty="0"/>
              <a:t>D、NAME是IP地址，VALUE是规范主机名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19</a:t>
            </a:r>
            <a:r>
              <a:rPr lang="zh-CN" altLang="en-US" sz="2000" dirty="0" smtClean="0"/>
              <a:t>、查询</a:t>
            </a:r>
            <a:r>
              <a:rPr lang="zh-CN" altLang="en-US" sz="2000" dirty="0"/>
              <a:t>链中的DNS服务器如果不是某主机名的权威服务器，对于该主机名，它必将包含对应的两种类型记录，分别为（       ）。</a:t>
            </a:r>
          </a:p>
          <a:p>
            <a:r>
              <a:rPr lang="zh-CN" altLang="en-US" sz="2000" dirty="0"/>
              <a:t>A、CNAME和A    B、MX和NS      C、NS和A     D、NS和MX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20</a:t>
            </a:r>
            <a:r>
              <a:rPr lang="zh-CN" altLang="en-US" sz="2000" dirty="0" smtClean="0"/>
              <a:t>、</a:t>
            </a:r>
            <a:r>
              <a:rPr lang="zh-CN" altLang="en-US" dirty="0"/>
              <a:t>如果本地域名服务器无缓存，当采用递归方法解析另一网络某</a:t>
            </a:r>
            <a:r>
              <a:rPr lang="zh-CN" altLang="en-US" dirty="0" smtClean="0"/>
              <a:t>主机域名</a:t>
            </a:r>
            <a:r>
              <a:rPr lang="zh-CN" altLang="en-US" dirty="0"/>
              <a:t>时，用户主机、本地域名服务器发送的域名请求消息数分别</a:t>
            </a:r>
            <a:r>
              <a:rPr lang="zh-CN" altLang="en-US" dirty="0" smtClean="0"/>
              <a:t>为（ ）</a:t>
            </a:r>
            <a:endParaRPr lang="en-US" altLang="zh-CN" dirty="0" smtClean="0"/>
          </a:p>
          <a:p>
            <a:r>
              <a:rPr lang="en-US" altLang="zh-CN" dirty="0"/>
              <a:t>A</a:t>
            </a:r>
            <a:r>
              <a:rPr lang="zh-CN" altLang="en-US" dirty="0"/>
              <a:t>．一条、一</a:t>
            </a:r>
            <a:r>
              <a:rPr lang="zh-CN" altLang="en-US" dirty="0" smtClean="0"/>
              <a:t>条     </a:t>
            </a:r>
            <a:r>
              <a:rPr lang="en-US" altLang="zh-CN" dirty="0"/>
              <a:t>B</a:t>
            </a:r>
            <a:r>
              <a:rPr lang="zh-CN" altLang="en-US" dirty="0"/>
              <a:t>．一条、多</a:t>
            </a:r>
            <a:r>
              <a:rPr lang="zh-CN" altLang="en-US" dirty="0" smtClean="0"/>
              <a:t>条   </a:t>
            </a:r>
            <a:r>
              <a:rPr lang="en-US" altLang="zh-CN" dirty="0"/>
              <a:t>C</a:t>
            </a:r>
            <a:r>
              <a:rPr lang="zh-CN" altLang="en-US" dirty="0"/>
              <a:t>．多条、一</a:t>
            </a:r>
            <a:r>
              <a:rPr lang="zh-CN" altLang="en-US" dirty="0" smtClean="0"/>
              <a:t>条   </a:t>
            </a:r>
            <a:r>
              <a:rPr lang="en-US" altLang="zh-CN" dirty="0"/>
              <a:t>D</a:t>
            </a:r>
            <a:r>
              <a:rPr lang="zh-CN" altLang="en-US" dirty="0"/>
              <a:t>．多条、多条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916263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310605" y="388486"/>
            <a:ext cx="115932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、进程通信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）</a:t>
            </a:r>
            <a:r>
              <a:rPr lang="zh-CN" altLang="en-US" sz="2000" dirty="0">
                <a:latin typeface="+mn-ea"/>
              </a:rPr>
              <a:t>同一主机上运行的进程</a:t>
            </a:r>
            <a:r>
              <a:rPr lang="zh-CN" altLang="en-US" sz="2000" dirty="0" smtClean="0">
                <a:latin typeface="+mn-ea"/>
              </a:rPr>
              <a:t>之间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进程间通信机制</a:t>
            </a:r>
            <a:r>
              <a:rPr lang="zh-CN" altLang="en-US" sz="2000" dirty="0" smtClean="0">
                <a:latin typeface="+mn-ea"/>
                <a:cs typeface="+mn-ea"/>
                <a:sym typeface="+mn-lt"/>
              </a:rPr>
              <a:t>进行通信，由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操作系统</a:t>
            </a:r>
            <a:r>
              <a:rPr lang="zh-CN" altLang="en-US" sz="2000" dirty="0" smtClean="0">
                <a:latin typeface="+mn-ea"/>
              </a:rPr>
              <a:t>提供。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）</a:t>
            </a:r>
            <a:r>
              <a:rPr lang="zh-CN" altLang="en-US" sz="2000" dirty="0">
                <a:latin typeface="+mn-ea"/>
              </a:rPr>
              <a:t>不同主机上运行的进程</a:t>
            </a:r>
            <a:r>
              <a:rPr lang="zh-CN" altLang="en-US" sz="2000" dirty="0" smtClean="0">
                <a:latin typeface="+mn-ea"/>
              </a:rPr>
              <a:t>间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cs typeface="+mn-ea"/>
                <a:sym typeface="+mn-lt"/>
              </a:rPr>
              <a:t>交换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+mn-ea"/>
                <a:sym typeface="+mn-lt"/>
              </a:rPr>
              <a:t>报文</a:t>
            </a:r>
            <a:r>
              <a:rPr lang="zh-CN" altLang="en-US" sz="2000" dirty="0">
                <a:latin typeface="+mn-ea"/>
                <a:cs typeface="+mn-ea"/>
                <a:sym typeface="+mn-lt"/>
              </a:rPr>
              <a:t>进行</a:t>
            </a:r>
            <a:r>
              <a:rPr lang="zh-CN" altLang="en-US" sz="2000" dirty="0" smtClean="0">
                <a:latin typeface="+mn-ea"/>
                <a:cs typeface="+mn-ea"/>
                <a:sym typeface="+mn-lt"/>
              </a:rPr>
              <a:t>通信。</a:t>
            </a:r>
            <a:r>
              <a:rPr lang="zh-CN" altLang="en-US" sz="2000" dirty="0">
                <a:latin typeface="+mn-ea"/>
              </a:rPr>
              <a:t>进程间通信利用</a:t>
            </a:r>
            <a:r>
              <a:rPr lang="en-US" altLang="zh-CN" sz="2000" dirty="0">
                <a:latin typeface="+mn-ea"/>
              </a:rPr>
              <a:t>socket</a:t>
            </a:r>
            <a:r>
              <a:rPr lang="zh-CN" altLang="en-US" sz="2000" dirty="0">
                <a:latin typeface="+mn-ea"/>
              </a:rPr>
              <a:t>发送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接收</a:t>
            </a:r>
            <a:r>
              <a:rPr lang="zh-CN" altLang="en-US" sz="2000" dirty="0" smtClean="0">
                <a:latin typeface="+mn-ea"/>
              </a:rPr>
              <a:t>消息实现。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zh-CN" altLang="en-US" sz="2000" dirty="0">
                <a:latin typeface="+mn-ea"/>
              </a:rPr>
              <a:t>如何寻址</a:t>
            </a:r>
            <a:r>
              <a:rPr lang="zh-CN" altLang="en-US" sz="2000" dirty="0" smtClean="0">
                <a:latin typeface="+mn-ea"/>
              </a:rPr>
              <a:t>进程？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）不同</a:t>
            </a:r>
            <a:r>
              <a:rPr lang="zh-CN" altLang="en-US" sz="2000" dirty="0">
                <a:latin typeface="+mn-ea"/>
              </a:rPr>
              <a:t>主机上的进程间通信，那么每个进程必须拥有</a:t>
            </a:r>
            <a:r>
              <a:rPr lang="zh-CN" altLang="en-US" sz="2000" dirty="0" smtClean="0">
                <a:latin typeface="+mn-ea"/>
              </a:rPr>
              <a:t>标识符（</a:t>
            </a:r>
            <a:r>
              <a:rPr lang="en-US" altLang="zh-CN" sz="2000" dirty="0">
                <a:latin typeface="+mn-ea"/>
              </a:rPr>
              <a:t> IP</a:t>
            </a:r>
            <a:r>
              <a:rPr lang="zh-CN" altLang="en-US" sz="2000" dirty="0" smtClean="0">
                <a:latin typeface="+mn-ea"/>
              </a:rPr>
              <a:t>地址、端口号）</a:t>
            </a:r>
            <a:endParaRPr lang="en-US" altLang="zh-CN" sz="2000" dirty="0" smtClean="0">
              <a:latin typeface="+mn-ea"/>
            </a:endParaRPr>
          </a:p>
          <a:p>
            <a:pPr marL="0" lvl="1"/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）常用网络程序的端口号：</a:t>
            </a:r>
            <a:r>
              <a:rPr lang="en-US" altLang="zh-CN" sz="2000" dirty="0" smtClean="0">
                <a:latin typeface="+mn-ea"/>
                <a:cs typeface="+mn-ea"/>
                <a:sym typeface="+mn-lt"/>
              </a:rPr>
              <a:t>Web</a:t>
            </a:r>
            <a:r>
              <a:rPr lang="zh-CN" altLang="en-US" sz="2000" dirty="0">
                <a:latin typeface="+mn-ea"/>
                <a:cs typeface="+mn-ea"/>
                <a:sym typeface="+mn-lt"/>
              </a:rPr>
              <a:t>服务：</a:t>
            </a:r>
            <a:r>
              <a:rPr lang="en-US" altLang="zh-CN" sz="2000" dirty="0" smtClean="0">
                <a:latin typeface="+mn-ea"/>
                <a:cs typeface="+mn-ea"/>
                <a:sym typeface="+mn-lt"/>
              </a:rPr>
              <a:t>80</a:t>
            </a:r>
            <a:r>
              <a:rPr lang="zh-CN" altLang="en-US" sz="2000" dirty="0" smtClean="0">
                <a:latin typeface="+mn-ea"/>
                <a:cs typeface="+mn-ea"/>
                <a:sym typeface="+mn-lt"/>
              </a:rPr>
              <a:t>；</a:t>
            </a:r>
            <a:r>
              <a:rPr lang="zh-CN" altLang="en-US" sz="2000" dirty="0">
                <a:latin typeface="+mn-ea"/>
                <a:cs typeface="+mn-ea"/>
                <a:sym typeface="+mn-lt"/>
              </a:rPr>
              <a:t>邮件服务：</a:t>
            </a:r>
            <a:r>
              <a:rPr lang="en-US" altLang="zh-CN" sz="2000" dirty="0" smtClean="0">
                <a:latin typeface="+mn-ea"/>
                <a:cs typeface="+mn-ea"/>
                <a:sym typeface="+mn-lt"/>
              </a:rPr>
              <a:t>25</a:t>
            </a:r>
          </a:p>
          <a:p>
            <a:pPr marL="0" lvl="1"/>
            <a:endParaRPr lang="en-US" altLang="zh-CN" sz="2000" dirty="0" smtClean="0">
              <a:latin typeface="+mn-ea"/>
              <a:cs typeface="+mn-ea"/>
              <a:sym typeface="+mn-lt"/>
            </a:endParaRPr>
          </a:p>
          <a:p>
            <a:pPr marL="0" lvl="1"/>
            <a:r>
              <a:rPr lang="en-US" altLang="zh-CN" sz="2000" dirty="0" smtClean="0">
                <a:latin typeface="+mn-ea"/>
                <a:cs typeface="+mn-ea"/>
                <a:sym typeface="+mn-lt"/>
              </a:rPr>
              <a:t>3</a:t>
            </a:r>
            <a:r>
              <a:rPr lang="zh-CN" altLang="en-US" sz="2000" dirty="0" smtClean="0">
                <a:latin typeface="+mn-ea"/>
                <a:cs typeface="+mn-ea"/>
                <a:sym typeface="+mn-lt"/>
              </a:rPr>
              <a:t>、</a:t>
            </a:r>
            <a:r>
              <a:rPr lang="zh-CN" altLang="en-US" sz="2000" dirty="0">
                <a:cs typeface="+mn-ea"/>
                <a:sym typeface="+mn-lt"/>
              </a:rPr>
              <a:t>常见应用的传输服务</a:t>
            </a:r>
            <a:r>
              <a:rPr lang="zh-CN" altLang="en-US" sz="2000" dirty="0" smtClean="0">
                <a:cs typeface="+mn-ea"/>
                <a:sym typeface="+mn-lt"/>
              </a:rPr>
              <a:t>需求</a:t>
            </a:r>
            <a:endParaRPr lang="zh-CN" altLang="en-US" sz="2000" dirty="0">
              <a:latin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078996"/>
              </p:ext>
            </p:extLst>
          </p:nvPr>
        </p:nvGraphicFramePr>
        <p:xfrm>
          <a:off x="826417" y="3276865"/>
          <a:ext cx="9694329" cy="3480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3582">
                  <a:extLst>
                    <a:ext uri="{9D8B030D-6E8A-4147-A177-3AD203B41FA5}">
                      <a16:colId xmlns:a16="http://schemas.microsoft.com/office/drawing/2014/main" val="4220541833"/>
                    </a:ext>
                  </a:extLst>
                </a:gridCol>
                <a:gridCol w="2066224">
                  <a:extLst>
                    <a:ext uri="{9D8B030D-6E8A-4147-A177-3AD203B41FA5}">
                      <a16:colId xmlns:a16="http://schemas.microsoft.com/office/drawing/2014/main" val="4292682478"/>
                    </a:ext>
                  </a:extLst>
                </a:gridCol>
                <a:gridCol w="3195600">
                  <a:extLst>
                    <a:ext uri="{9D8B030D-6E8A-4147-A177-3AD203B41FA5}">
                      <a16:colId xmlns:a16="http://schemas.microsoft.com/office/drawing/2014/main" val="3490234842"/>
                    </a:ext>
                  </a:extLst>
                </a:gridCol>
                <a:gridCol w="2008923">
                  <a:extLst>
                    <a:ext uri="{9D8B030D-6E8A-4147-A177-3AD203B41FA5}">
                      <a16:colId xmlns:a16="http://schemas.microsoft.com/office/drawing/2014/main" val="321622404"/>
                    </a:ext>
                  </a:extLst>
                </a:gridCol>
              </a:tblGrid>
              <a:tr h="5720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应用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数据丢失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带宽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时间敏感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08237"/>
                  </a:ext>
                </a:extLst>
              </a:tr>
              <a:tr h="3372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文件传输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不能丢失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弹性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683025"/>
                  </a:ext>
                </a:extLst>
              </a:tr>
              <a:tr h="3372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电子邮件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不能丢失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弹性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108840"/>
                  </a:ext>
                </a:extLst>
              </a:tr>
              <a:tr h="3372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不能丢失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弹性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746652"/>
                  </a:ext>
                </a:extLst>
              </a:tr>
              <a:tr h="3372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实时音频</a:t>
                      </a:r>
                      <a:r>
                        <a:rPr lang="en-US" altLang="zh-CN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视频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容忍丢失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音频</a:t>
                      </a:r>
                      <a:r>
                        <a:rPr lang="en-US" altLang="zh-CN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: </a:t>
                      </a:r>
                      <a:r>
                        <a:rPr lang="zh-CN" altLang="en-US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几</a:t>
                      </a:r>
                      <a:r>
                        <a:rPr lang="en-US" altLang="zh-CN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kbps-1Mbps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lang="en-US" altLang="zh-CN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,100 </a:t>
                      </a:r>
                      <a:r>
                        <a:rPr lang="en-US" altLang="zh-CN" sz="1800" dirty="0" err="1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msec</a:t>
                      </a:r>
                      <a:endParaRPr lang="en-US" altLang="zh-CN" sz="1800" dirty="0">
                        <a:solidFill>
                          <a:srgbClr val="575757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648319"/>
                  </a:ext>
                </a:extLst>
              </a:tr>
              <a:tr h="365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存储</a:t>
                      </a:r>
                      <a:r>
                        <a:rPr lang="zh-CN" altLang="en-US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音频</a:t>
                      </a:r>
                      <a:r>
                        <a:rPr lang="en-US" altLang="zh-CN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视频</a:t>
                      </a:r>
                      <a:endParaRPr lang="zh-CN" altLang="en-US" sz="2000" dirty="0">
                        <a:solidFill>
                          <a:srgbClr val="575757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容忍丢失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视频</a:t>
                      </a:r>
                      <a:r>
                        <a:rPr lang="en-US" altLang="zh-CN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:10kbps-5Mbps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lang="en-US" altLang="zh-CN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, </a:t>
                      </a:r>
                      <a:r>
                        <a:rPr lang="zh-CN" altLang="en-US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几秒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291364"/>
                  </a:ext>
                </a:extLst>
              </a:tr>
              <a:tr h="3372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交互式游戏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容忍丢失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视频</a:t>
                      </a:r>
                      <a:r>
                        <a:rPr lang="en-US" altLang="zh-CN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:10kbps-5Mbps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lang="en-US" altLang="zh-CN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, 100 </a:t>
                      </a:r>
                      <a:r>
                        <a:rPr lang="en-US" altLang="zh-CN" sz="1800" dirty="0" err="1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msec</a:t>
                      </a:r>
                      <a:endParaRPr lang="en-US" altLang="zh-CN" sz="1800" dirty="0">
                        <a:solidFill>
                          <a:srgbClr val="575757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23477"/>
                  </a:ext>
                </a:extLst>
              </a:tr>
              <a:tr h="6835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即时讯息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不能丢失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275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几 </a:t>
                      </a:r>
                      <a:r>
                        <a:rPr lang="en-US" altLang="zh-CN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kbps </a:t>
                      </a:r>
                      <a:r>
                        <a:rPr lang="zh-CN" altLang="en-US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以上 </a:t>
                      </a:r>
                      <a:r>
                        <a:rPr lang="zh-CN" altLang="en-US" sz="1800" dirty="0" smtClean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，弹性</a:t>
                      </a:r>
                      <a:endParaRPr lang="zh-CN" altLang="en-US" sz="1800" dirty="0">
                        <a:solidFill>
                          <a:srgbClr val="575757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rgbClr val="575757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是和不是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422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1185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310605" y="388486"/>
            <a:ext cx="115932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2000" dirty="0" smtClean="0">
                <a:latin typeface="+mn-ea"/>
              </a:rPr>
              <a:t>4</a:t>
            </a:r>
            <a:r>
              <a:rPr lang="zh-CN" altLang="en-US" sz="2000" dirty="0" smtClean="0">
                <a:latin typeface="+mn-ea"/>
              </a:rPr>
              <a:t>、因特网运输层提供的服务</a:t>
            </a:r>
            <a:endParaRPr lang="en-US" altLang="zh-CN" sz="2000" dirty="0" smtClean="0">
              <a:latin typeface="+mn-ea"/>
            </a:endParaRPr>
          </a:p>
          <a:p>
            <a:pPr marL="0" lvl="1"/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）</a:t>
            </a:r>
            <a:r>
              <a:rPr lang="en-US" altLang="zh-CN" sz="2000" dirty="0" smtClean="0">
                <a:latin typeface="+mn-ea"/>
              </a:rPr>
              <a:t>TCP</a:t>
            </a:r>
            <a:r>
              <a:rPr lang="zh-CN" altLang="en-US" sz="2000" dirty="0" smtClean="0">
                <a:latin typeface="+mn-ea"/>
              </a:rPr>
              <a:t>服务：面向连接、可靠数据传输、流量控制、拥塞控制；无</a:t>
            </a:r>
            <a:r>
              <a:rPr lang="zh-CN" altLang="en-US" sz="2000" dirty="0">
                <a:cs typeface="+mn-ea"/>
                <a:sym typeface="+mn-lt"/>
              </a:rPr>
              <a:t>时延和带宽保证</a:t>
            </a:r>
            <a:endParaRPr lang="en-US" altLang="zh-CN" sz="2000" dirty="0" smtClean="0">
              <a:latin typeface="+mn-ea"/>
            </a:endParaRPr>
          </a:p>
          <a:p>
            <a:pPr marL="0" lvl="1"/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）</a:t>
            </a:r>
            <a:r>
              <a:rPr lang="en-US" altLang="zh-CN" sz="2000" dirty="0" smtClean="0">
                <a:latin typeface="+mn-ea"/>
              </a:rPr>
              <a:t>UDP</a:t>
            </a:r>
            <a:r>
              <a:rPr lang="zh-CN" altLang="en-US" sz="2000" dirty="0" smtClean="0">
                <a:latin typeface="+mn-ea"/>
              </a:rPr>
              <a:t>服务：不提供</a:t>
            </a:r>
            <a:r>
              <a:rPr lang="zh-CN" altLang="en-US" sz="2000" dirty="0">
                <a:cs typeface="+mn-ea"/>
                <a:sym typeface="+mn-lt"/>
              </a:rPr>
              <a:t>建立连接，可靠性，流量控制，拥塞控制，时延和带宽</a:t>
            </a:r>
            <a:r>
              <a:rPr lang="zh-CN" altLang="en-US" sz="2000" dirty="0" smtClean="0">
                <a:cs typeface="+mn-ea"/>
                <a:sym typeface="+mn-lt"/>
              </a:rPr>
              <a:t>保证。</a:t>
            </a:r>
            <a:endParaRPr lang="en-US" altLang="zh-CN" sz="2000" dirty="0" smtClean="0">
              <a:latin typeface="+mn-ea"/>
            </a:endParaRPr>
          </a:p>
          <a:p>
            <a:pPr marL="0" lvl="1"/>
            <a:endParaRPr lang="en-US" altLang="zh-CN" sz="2000" dirty="0" smtClean="0">
              <a:latin typeface="+mn-ea"/>
            </a:endParaRPr>
          </a:p>
          <a:p>
            <a:pPr marL="0" lvl="1"/>
            <a:r>
              <a:rPr lang="en-US" altLang="zh-CN" sz="2000" dirty="0" smtClean="0">
                <a:latin typeface="+mn-ea"/>
              </a:rPr>
              <a:t>5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zh-CN" altLang="en-US" sz="2000" dirty="0">
                <a:cs typeface="+mn-ea"/>
                <a:sym typeface="+mn-lt"/>
              </a:rPr>
              <a:t>因特网应用：应用层协议，传输协议</a:t>
            </a:r>
          </a:p>
          <a:p>
            <a:pPr marL="0" lvl="1"/>
            <a:endParaRPr lang="zh-CN" altLang="en-US" sz="2000" dirty="0">
              <a:latin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451638"/>
              </p:ext>
            </p:extLst>
          </p:nvPr>
        </p:nvGraphicFramePr>
        <p:xfrm>
          <a:off x="611560" y="2155599"/>
          <a:ext cx="9906000" cy="4702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727121933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514352155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743887411"/>
                    </a:ext>
                  </a:extLst>
                </a:gridCol>
              </a:tblGrid>
              <a:tr h="5876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应用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应用层协议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下面的传输协议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281695"/>
                  </a:ext>
                </a:extLst>
              </a:tr>
              <a:tr h="639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电子邮件</a:t>
                      </a:r>
                    </a:p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SMTP [RFC 2821]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TCP</a:t>
                      </a:r>
                    </a:p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635833"/>
                  </a:ext>
                </a:extLst>
              </a:tr>
              <a:tr h="639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远程终端访问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Telnet [RFC 854]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TCP</a:t>
                      </a:r>
                    </a:p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201244"/>
                  </a:ext>
                </a:extLst>
              </a:tr>
              <a:tr h="639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Web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HTTP [RFC 2616]</a:t>
                      </a:r>
                    </a:p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TCP</a:t>
                      </a:r>
                    </a:p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16217"/>
                  </a:ext>
                </a:extLst>
              </a:tr>
              <a:tr h="639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文件传输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FTP [RFC 959]</a:t>
                      </a:r>
                    </a:p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TCP</a:t>
                      </a:r>
                    </a:p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82881"/>
                  </a:ext>
                </a:extLst>
              </a:tr>
              <a:tr h="639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流媒体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通常专用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(e.g. </a:t>
                      </a:r>
                      <a:r>
                        <a:rPr lang="en-US" altLang="zh-CN" sz="18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RealNetworks</a:t>
                      </a: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TCP or UDP</a:t>
                      </a:r>
                    </a:p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230073"/>
                  </a:ext>
                </a:extLst>
              </a:tr>
              <a:tr h="639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因特网电话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通常专用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(e.g., Skype)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典型用 </a:t>
                      </a: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UDP</a:t>
                      </a:r>
                    </a:p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29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5084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310605" y="669838"/>
            <a:ext cx="115932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2000" dirty="0">
                <a:latin typeface="+mn-ea"/>
              </a:rPr>
              <a:t>6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zh-CN" altLang="en-US" sz="2000" b="1" dirty="0">
                <a:latin typeface="+mn-ea"/>
                <a:cs typeface="+mn-ea"/>
              </a:rPr>
              <a:t>网页（</a:t>
            </a:r>
            <a:r>
              <a:rPr lang="en-US" altLang="zh-CN" sz="2000" b="1" dirty="0">
                <a:latin typeface="+mn-ea"/>
                <a:cs typeface="+mn-ea"/>
              </a:rPr>
              <a:t>Web</a:t>
            </a:r>
            <a:r>
              <a:rPr lang="zh-CN" altLang="en-US" sz="2000" b="1" dirty="0">
                <a:latin typeface="+mn-ea"/>
                <a:cs typeface="+mn-ea"/>
              </a:rPr>
              <a:t>页，或称文档）</a:t>
            </a:r>
            <a:r>
              <a:rPr lang="zh-CN" altLang="en-US" sz="2000" dirty="0">
                <a:latin typeface="+mn-ea"/>
              </a:rPr>
              <a:t>由许多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对象</a:t>
            </a:r>
            <a:r>
              <a:rPr lang="zh-CN" altLang="en-US" sz="2000" dirty="0" smtClean="0">
                <a:latin typeface="+mn-ea"/>
              </a:rPr>
              <a:t>组成，</a:t>
            </a:r>
            <a:r>
              <a:rPr lang="zh-CN" altLang="en-US" sz="2000" dirty="0">
                <a:latin typeface="+mn-ea"/>
              </a:rPr>
              <a:t>每个对象被一个</a:t>
            </a:r>
            <a:r>
              <a:rPr lang="en-US" altLang="zh-CN" sz="2000" dirty="0">
                <a:solidFill>
                  <a:schemeClr val="accent2"/>
                </a:solidFill>
                <a:latin typeface="+mn-ea"/>
              </a:rPr>
              <a:t>URL</a:t>
            </a:r>
            <a:r>
              <a:rPr lang="en-US" altLang="zh-CN" sz="2000" dirty="0">
                <a:latin typeface="+mn-ea"/>
              </a:rPr>
              <a:t>(Uniform Resource Locator</a:t>
            </a:r>
            <a:r>
              <a:rPr lang="zh-CN" altLang="en-US" sz="2000" dirty="0">
                <a:latin typeface="+mn-ea"/>
              </a:rPr>
              <a:t>统一资源定位符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寻址（协议名、主机名、路径名）。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  <a:p>
            <a:pPr marL="0" lvl="1"/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 marL="0" lvl="1"/>
            <a:r>
              <a:rPr lang="en-US" altLang="zh-CN" sz="2000" dirty="0" smtClean="0">
                <a:latin typeface="+mn-ea"/>
              </a:rPr>
              <a:t>7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>
                <a:solidFill>
                  <a:schemeClr val="accent2"/>
                </a:solidFill>
                <a:latin typeface="+mn-ea"/>
              </a:rPr>
              <a:t>HTTP: </a:t>
            </a:r>
            <a:r>
              <a:rPr lang="zh-CN" altLang="en-US" sz="2000" dirty="0">
                <a:solidFill>
                  <a:schemeClr val="accent2"/>
                </a:solidFill>
                <a:latin typeface="+mn-ea"/>
              </a:rPr>
              <a:t>超文本传输协议</a:t>
            </a:r>
          </a:p>
          <a:p>
            <a:pPr marL="0" lvl="1"/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）</a:t>
            </a:r>
            <a:r>
              <a:rPr lang="en-US" altLang="zh-CN" sz="2000" dirty="0">
                <a:latin typeface="+mn-ea"/>
              </a:rPr>
              <a:t>client/server</a:t>
            </a:r>
            <a:r>
              <a:rPr lang="zh-CN" altLang="en-US" sz="2000" dirty="0" smtClean="0">
                <a:latin typeface="+mn-ea"/>
              </a:rPr>
              <a:t>模式：客户端浏览器请求</a:t>
            </a:r>
            <a:r>
              <a:rPr lang="en-US" altLang="zh-CN" sz="2000" dirty="0" smtClean="0">
                <a:latin typeface="+mn-ea"/>
              </a:rPr>
              <a:t>+ </a:t>
            </a:r>
            <a:r>
              <a:rPr lang="en-US" altLang="zh-CN" sz="2000" dirty="0">
                <a:latin typeface="+mn-ea"/>
              </a:rPr>
              <a:t>Web</a:t>
            </a:r>
            <a:r>
              <a:rPr lang="zh-CN" altLang="en-US" sz="2000" dirty="0" smtClean="0">
                <a:latin typeface="+mn-ea"/>
              </a:rPr>
              <a:t>服务器响应</a:t>
            </a:r>
            <a:endParaRPr lang="zh-CN" altLang="en-US" sz="2000" dirty="0">
              <a:latin typeface="+mn-ea"/>
            </a:endParaRPr>
          </a:p>
          <a:p>
            <a:pPr marL="0" lvl="1"/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）工作过程：</a:t>
            </a:r>
            <a:endParaRPr lang="en-US" altLang="zh-CN" sz="2000" dirty="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客户初始化一个与</a:t>
            </a:r>
            <a:r>
              <a:rPr lang="en-US" altLang="zh-CN" sz="2000" dirty="0">
                <a:latin typeface="+mn-ea"/>
              </a:rPr>
              <a:t>HTTP</a:t>
            </a:r>
            <a:r>
              <a:rPr lang="zh-CN" altLang="en-US" sz="2000" dirty="0">
                <a:latin typeface="+mn-ea"/>
              </a:rPr>
              <a:t>服务器</a:t>
            </a:r>
            <a:r>
              <a:rPr lang="en-US" altLang="zh-CN" sz="2000" dirty="0">
                <a:latin typeface="+mn-ea"/>
              </a:rPr>
              <a:t>80</a:t>
            </a:r>
            <a:r>
              <a:rPr lang="zh-CN" altLang="en-US" sz="2000" dirty="0">
                <a:latin typeface="+mn-ea"/>
              </a:rPr>
              <a:t>端口的</a:t>
            </a:r>
            <a:r>
              <a:rPr lang="en-US" altLang="zh-CN" sz="2000" dirty="0">
                <a:latin typeface="+mn-ea"/>
              </a:rPr>
              <a:t>TCP</a:t>
            </a:r>
            <a:r>
              <a:rPr lang="zh-CN" altLang="en-US" sz="2000" dirty="0">
                <a:latin typeface="+mn-ea"/>
              </a:rPr>
              <a:t>连接 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创建套接字</a:t>
            </a:r>
            <a:r>
              <a:rPr lang="en-US" altLang="zh-CN" sz="2000" dirty="0">
                <a:latin typeface="+mn-ea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HTTP</a:t>
            </a:r>
            <a:r>
              <a:rPr lang="zh-CN" altLang="en-US" sz="2000" dirty="0">
                <a:latin typeface="+mn-ea"/>
              </a:rPr>
              <a:t>服务器接受来自客户的</a:t>
            </a:r>
            <a:r>
              <a:rPr lang="en-US" altLang="zh-CN" sz="2000" dirty="0">
                <a:latin typeface="+mn-ea"/>
              </a:rPr>
              <a:t>TCP</a:t>
            </a:r>
            <a:r>
              <a:rPr lang="zh-CN" altLang="en-US" sz="2000" dirty="0">
                <a:latin typeface="+mn-ea"/>
              </a:rPr>
              <a:t>连接请求</a:t>
            </a:r>
            <a:r>
              <a:rPr lang="en-US" altLang="zh-CN" sz="2000" dirty="0">
                <a:latin typeface="+mn-ea"/>
              </a:rPr>
              <a:t>, </a:t>
            </a:r>
            <a:r>
              <a:rPr lang="zh-CN" altLang="en-US" sz="2000" dirty="0">
                <a:latin typeface="+mn-ea"/>
              </a:rPr>
              <a:t>建立连接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Browser (HTTP client)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Web</a:t>
            </a:r>
            <a:r>
              <a:rPr lang="zh-CN" altLang="en-US" sz="2000" dirty="0">
                <a:latin typeface="+mn-ea"/>
              </a:rPr>
              <a:t>服务器 </a:t>
            </a:r>
            <a:r>
              <a:rPr lang="en-US" altLang="zh-CN" sz="2000" dirty="0">
                <a:latin typeface="+mn-ea"/>
              </a:rPr>
              <a:t>(HTTP server) </a:t>
            </a:r>
            <a:r>
              <a:rPr lang="zh-CN" altLang="en-US" sz="2000" dirty="0">
                <a:latin typeface="+mn-ea"/>
              </a:rPr>
              <a:t>交换</a:t>
            </a:r>
            <a:r>
              <a:rPr lang="en-US" altLang="zh-CN" sz="2000" dirty="0">
                <a:latin typeface="+mn-ea"/>
              </a:rPr>
              <a:t>HTTP</a:t>
            </a:r>
            <a:r>
              <a:rPr lang="zh-CN" altLang="en-US" sz="2000" dirty="0">
                <a:latin typeface="+mn-ea"/>
              </a:rPr>
              <a:t>消息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应用层协议消息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包括</a:t>
            </a:r>
            <a:r>
              <a:rPr lang="en-US" altLang="zh-CN" sz="2000" dirty="0">
                <a:latin typeface="+mn-ea"/>
              </a:rPr>
              <a:t>HTTP</a:t>
            </a:r>
            <a:r>
              <a:rPr lang="zh-CN" altLang="en-US" sz="2000" dirty="0">
                <a:latin typeface="+mn-ea"/>
              </a:rPr>
              <a:t>请求和响应消息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最后结束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或叫关闭</a:t>
            </a:r>
            <a:r>
              <a:rPr lang="en-US" altLang="zh-CN" sz="2000" dirty="0">
                <a:latin typeface="+mn-ea"/>
              </a:rPr>
              <a:t>)TCP</a:t>
            </a:r>
            <a:r>
              <a:rPr lang="zh-CN" altLang="en-US" sz="2000" dirty="0">
                <a:latin typeface="+mn-ea"/>
              </a:rPr>
              <a:t>连接</a:t>
            </a:r>
          </a:p>
          <a:p>
            <a:pPr marL="0" lvl="1"/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）</a:t>
            </a: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是一个无状态的协议</a:t>
            </a:r>
            <a:endParaRPr lang="en-US" altLang="zh-CN" sz="2000" dirty="0" smtClean="0">
              <a:latin typeface="+mn-ea"/>
            </a:endParaRPr>
          </a:p>
          <a:p>
            <a:pPr marL="0" lvl="1"/>
            <a:endParaRPr lang="en-US" altLang="zh-CN" sz="2000" dirty="0">
              <a:latin typeface="+mn-ea"/>
            </a:endParaRPr>
          </a:p>
          <a:p>
            <a:pPr marL="0" lvl="1"/>
            <a:r>
              <a:rPr lang="en-US" altLang="zh-CN" sz="2000" dirty="0" smtClean="0">
                <a:latin typeface="+mn-ea"/>
              </a:rPr>
              <a:t>8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持久连接和非持久连接</a:t>
            </a:r>
            <a:endParaRPr lang="en-US" altLang="zh-CN" sz="2000" dirty="0" smtClean="0">
              <a:latin typeface="+mn-ea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响应时间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7388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830420" y="4573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1559" y="175643"/>
            <a:ext cx="240180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Web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应用和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HTTP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协议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DE67429-4F63-BF47-9819-9E2C5C190419}"/>
              </a:ext>
            </a:extLst>
          </p:cNvPr>
          <p:cNvSpPr txBox="1">
            <a:spLocks noChangeArrowheads="1"/>
          </p:cNvSpPr>
          <p:nvPr/>
        </p:nvSpPr>
        <p:spPr>
          <a:xfrm>
            <a:off x="914408" y="993353"/>
            <a:ext cx="10363200" cy="48577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dirty="0" smtClean="0"/>
              <a:t>HTTP</a:t>
            </a:r>
            <a:r>
              <a:rPr lang="zh-CN" altLang="en-US" dirty="0"/>
              <a:t>报文</a:t>
            </a:r>
            <a:r>
              <a:rPr lang="en-US" altLang="zh-CN" dirty="0"/>
              <a:t>:</a:t>
            </a:r>
            <a:r>
              <a:rPr lang="zh-CN" altLang="en-US" dirty="0"/>
              <a:t>请求报文</a:t>
            </a:r>
            <a:r>
              <a:rPr lang="en-US" altLang="zh-CN" i="1" dirty="0">
                <a:solidFill>
                  <a:schemeClr val="accent2">
                    <a:lumMod val="50000"/>
                  </a:schemeClr>
                </a:solidFill>
              </a:rPr>
              <a:t>request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响应报文</a:t>
            </a:r>
            <a:r>
              <a:rPr lang="en-US" altLang="zh-CN" i="1" dirty="0">
                <a:solidFill>
                  <a:schemeClr val="accent2">
                    <a:lumMod val="50000"/>
                  </a:schemeClr>
                </a:solidFill>
              </a:rPr>
              <a:t>response</a:t>
            </a:r>
          </a:p>
          <a:p>
            <a:pPr>
              <a:defRPr/>
            </a:pPr>
            <a:r>
              <a:rPr lang="en-US" altLang="zh-CN" dirty="0">
                <a:solidFill>
                  <a:schemeClr val="accent2"/>
                </a:solidFill>
              </a:rPr>
              <a:t>HTTP</a:t>
            </a:r>
            <a:r>
              <a:rPr lang="zh-CN" altLang="en-US" dirty="0">
                <a:solidFill>
                  <a:schemeClr val="accent2"/>
                </a:solidFill>
              </a:rPr>
              <a:t>请求报文</a:t>
            </a:r>
            <a:r>
              <a:rPr lang="en-US" altLang="zh-CN" dirty="0">
                <a:solidFill>
                  <a:schemeClr val="accent2"/>
                </a:solidFill>
              </a:rPr>
              <a:t>:</a:t>
            </a:r>
          </a:p>
          <a:p>
            <a:pPr lvl="1">
              <a:defRPr/>
            </a:pPr>
            <a:r>
              <a:rPr lang="en-US" altLang="zh-CN" sz="2800" dirty="0"/>
              <a:t>ASCII</a:t>
            </a:r>
            <a:r>
              <a:rPr lang="zh-CN" altLang="en-US" sz="2800" dirty="0"/>
              <a:t>文本 </a:t>
            </a:r>
            <a:r>
              <a:rPr lang="en-US" altLang="zh-CN" sz="2800" dirty="0"/>
              <a:t>(</a:t>
            </a:r>
            <a:r>
              <a:rPr lang="zh-CN" altLang="en-US" sz="2800" dirty="0"/>
              <a:t>易于人读格式</a:t>
            </a:r>
            <a:r>
              <a:rPr lang="en-US" altLang="zh-CN" sz="2800" dirty="0"/>
              <a:t>)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570F28B3-4B37-7747-B356-43644C9B1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9069" y="2982490"/>
            <a:ext cx="728662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 /</a:t>
            </a: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somedir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page.html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HTTP/1.1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Host: </a:t>
            </a: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www.someschool.edu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User-agent: Mozilla/4.0 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该代理类型的对象版本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Connection: Close  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不使用持久连接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Accept-language:zh-cn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中文版本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2400" b="1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额外的 回车换行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EE999B90-DE94-8B4C-9789-E714767BA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557" y="2582440"/>
            <a:ext cx="22701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请求行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(GET, POST, 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HEAD)</a:t>
            </a:r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66B45D8D-DF2E-5D47-8746-A8BE9E5ABF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4469" y="2984078"/>
            <a:ext cx="923925" cy="2571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BDFD075D-AC6F-EA43-94F0-03982D2099AF}"/>
              </a:ext>
            </a:extLst>
          </p:cNvPr>
          <p:cNvSpPr>
            <a:spLocks/>
          </p:cNvSpPr>
          <p:nvPr/>
        </p:nvSpPr>
        <p:spPr bwMode="auto">
          <a:xfrm>
            <a:off x="3909344" y="3422228"/>
            <a:ext cx="228600" cy="1312862"/>
          </a:xfrm>
          <a:custGeom>
            <a:avLst/>
            <a:gdLst>
              <a:gd name="T0" fmla="*/ 2147483646 w 144"/>
              <a:gd name="T1" fmla="*/ 2147483646 h 827"/>
              <a:gd name="T2" fmla="*/ 0 w 144"/>
              <a:gd name="T3" fmla="*/ 0 h 827"/>
              <a:gd name="T4" fmla="*/ 0 w 144"/>
              <a:gd name="T5" fmla="*/ 2147483646 h 827"/>
              <a:gd name="T6" fmla="*/ 2147483646 w 144"/>
              <a:gd name="T7" fmla="*/ 2147483646 h 827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827"/>
              <a:gd name="T14" fmla="*/ 144 w 144"/>
              <a:gd name="T15" fmla="*/ 827 h 8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827">
                <a:moveTo>
                  <a:pt x="116" y="5"/>
                </a:moveTo>
                <a:lnTo>
                  <a:pt x="0" y="0"/>
                </a:lnTo>
                <a:lnTo>
                  <a:pt x="0" y="826"/>
                </a:lnTo>
                <a:lnTo>
                  <a:pt x="143" y="821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453EE884-A63B-8444-8C03-C3A11CF89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4357" y="3925465"/>
            <a:ext cx="1811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首部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行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7" name="Line 9">
            <a:extLst>
              <a:ext uri="{FF2B5EF4-FFF2-40B4-BE49-F238E27FC236}">
                <a16:creationId xmlns:a16="http://schemas.microsoft.com/office/drawing/2014/main" id="{95A95A8E-D1B0-DC44-85CD-ACEA154EB2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8294" y="4993853"/>
            <a:ext cx="923925" cy="2571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C4280B03-CAFE-9446-AA48-5D2E624DF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832" y="4877965"/>
            <a:ext cx="13287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回车换行 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2000" b="1" dirty="0">
                <a:solidFill>
                  <a:srgbClr val="00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指示结束</a:t>
            </a:r>
          </a:p>
        </p:txBody>
      </p:sp>
      <p:grpSp>
        <p:nvGrpSpPr>
          <p:cNvPr id="19" name="Group 65">
            <a:extLst>
              <a:ext uri="{FF2B5EF4-FFF2-40B4-BE49-F238E27FC236}">
                <a16:creationId xmlns:a16="http://schemas.microsoft.com/office/drawing/2014/main" id="{DB51FB8A-98F6-2246-B492-0E9883A89021}"/>
              </a:ext>
            </a:extLst>
          </p:cNvPr>
          <p:cNvGrpSpPr>
            <a:grpSpLocks/>
          </p:cNvGrpSpPr>
          <p:nvPr/>
        </p:nvGrpSpPr>
        <p:grpSpPr bwMode="auto">
          <a:xfrm>
            <a:off x="3928394" y="5725146"/>
            <a:ext cx="5791200" cy="990600"/>
            <a:chOff x="1488" y="2448"/>
            <a:chExt cx="3648" cy="624"/>
          </a:xfrm>
        </p:grpSpPr>
        <p:sp>
          <p:nvSpPr>
            <p:cNvPr id="20" name="Rectangle 60">
              <a:extLst>
                <a:ext uri="{FF2B5EF4-FFF2-40B4-BE49-F238E27FC236}">
                  <a16:creationId xmlns:a16="http://schemas.microsoft.com/office/drawing/2014/main" id="{E3D4350E-C574-C14F-893C-BE902C598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448"/>
              <a:ext cx="3648" cy="624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>
                <a:spcBef>
                  <a:spcPct val="20000"/>
                </a:spcBef>
                <a:buChar char="•"/>
                <a:defRPr sz="4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4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 sz="1800"/>
            </a:p>
          </p:txBody>
        </p:sp>
        <p:sp>
          <p:nvSpPr>
            <p:cNvPr id="21" name="Line 61">
              <a:extLst>
                <a:ext uri="{FF2B5EF4-FFF2-40B4-BE49-F238E27FC236}">
                  <a16:creationId xmlns:a16="http://schemas.microsoft.com/office/drawing/2014/main" id="{A1B65D24-08EF-1644-8C0E-7B135FB84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48"/>
              <a:ext cx="3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62">
              <a:extLst>
                <a:ext uri="{FF2B5EF4-FFF2-40B4-BE49-F238E27FC236}">
                  <a16:creationId xmlns:a16="http://schemas.microsoft.com/office/drawing/2014/main" id="{2D547C0A-8462-7047-A84F-B9B2A78205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072"/>
              <a:ext cx="3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63">
              <a:extLst>
                <a:ext uri="{FF2B5EF4-FFF2-40B4-BE49-F238E27FC236}">
                  <a16:creationId xmlns:a16="http://schemas.microsoft.com/office/drawing/2014/main" id="{3E184381-5D8F-E845-9D18-B7E0DB498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48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64">
              <a:extLst>
                <a:ext uri="{FF2B5EF4-FFF2-40B4-BE49-F238E27FC236}">
                  <a16:creationId xmlns:a16="http://schemas.microsoft.com/office/drawing/2014/main" id="{E77DF08D-7F5A-2B4F-A7AD-2FF3FC9D1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448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Rectangle 8">
            <a:extLst>
              <a:ext uri="{FF2B5EF4-FFF2-40B4-BE49-F238E27FC236}">
                <a16:creationId xmlns:a16="http://schemas.microsoft.com/office/drawing/2014/main" id="{453EE884-A63B-8444-8C03-C3A11CF89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456" y="5949838"/>
            <a:ext cx="1811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实体体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82270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29" y="934597"/>
            <a:ext cx="8029688" cy="381831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7447" y="734542"/>
            <a:ext cx="3313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1"/>
                </a:solidFill>
                <a:cs typeface="+mn-ea"/>
                <a:sym typeface="+mn-lt"/>
              </a:rPr>
              <a:t>9</a:t>
            </a:r>
            <a:r>
              <a:rPr lang="zh-CN" altLang="en-US" b="1" dirty="0" smtClean="0">
                <a:solidFill>
                  <a:schemeClr val="accent1"/>
                </a:solidFill>
                <a:cs typeface="+mn-ea"/>
                <a:sym typeface="+mn-lt"/>
              </a:rPr>
              <a:t>、上载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表单（各字段）输入值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1529" y="4731201"/>
            <a:ext cx="87560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</a:rPr>
              <a:t>使用</a:t>
            </a:r>
            <a:r>
              <a:rPr lang="en-US" altLang="zh-CN" sz="2000" dirty="0">
                <a:latin typeface="+mn-ea"/>
              </a:rPr>
              <a:t>GET</a:t>
            </a:r>
            <a:r>
              <a:rPr lang="zh-CN" altLang="en-US" sz="2000" dirty="0" smtClean="0">
                <a:latin typeface="+mn-ea"/>
              </a:rPr>
              <a:t>方法，表</a:t>
            </a:r>
            <a:r>
              <a:rPr lang="zh-CN" altLang="en-US" sz="2000" dirty="0">
                <a:latin typeface="+mn-ea"/>
              </a:rPr>
              <a:t>单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各字段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输入值被上载</a:t>
            </a:r>
            <a:r>
              <a:rPr lang="en-US" altLang="zh-CN" sz="2000" dirty="0">
                <a:latin typeface="+mn-ea"/>
              </a:rPr>
              <a:t>,</a:t>
            </a:r>
            <a:r>
              <a:rPr lang="zh-CN" altLang="en-US" sz="2000" dirty="0">
                <a:latin typeface="+mn-ea"/>
              </a:rPr>
              <a:t>以</a:t>
            </a:r>
            <a:r>
              <a:rPr lang="en-US" altLang="zh-CN" sz="2000" dirty="0">
                <a:latin typeface="+mn-ea"/>
              </a:rPr>
              <a:t>URL</a:t>
            </a:r>
            <a:r>
              <a:rPr lang="zh-CN" altLang="en-US" sz="2000" dirty="0">
                <a:latin typeface="+mn-ea"/>
              </a:rPr>
              <a:t>请求行的字段</a:t>
            </a:r>
            <a:r>
              <a:rPr lang="en-US" altLang="zh-CN" sz="2000" dirty="0">
                <a:latin typeface="+mn-ea"/>
              </a:rPr>
              <a:t>: www.somesite.com/animalsearch?monkeys&amp;banana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40849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706101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、电路交换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）预先建立连接，预留资源，发送方以恒定速度发送数据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）电路和通信链路的区别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）链路带宽和一条电路的传输速率的关系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4</a:t>
            </a:r>
            <a:r>
              <a:rPr lang="zh-CN" altLang="en-US" sz="2400" dirty="0">
                <a:latin typeface="+mn-ea"/>
              </a:rPr>
              <a:t>）频分多路复用和时分多路复用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5</a:t>
            </a:r>
            <a:r>
              <a:rPr lang="zh-CN" altLang="en-US" sz="2400" dirty="0">
                <a:latin typeface="+mn-ea"/>
              </a:rPr>
              <a:t>）电路交换的优缺点：电路级的</a:t>
            </a:r>
            <a:r>
              <a:rPr lang="zh-CN" altLang="en-US" sz="2400" dirty="0" smtClean="0">
                <a:latin typeface="+mn-ea"/>
              </a:rPr>
              <a:t>性能，时延小；</a:t>
            </a:r>
            <a:r>
              <a:rPr lang="zh-CN" altLang="en-US" sz="2400" dirty="0">
                <a:latin typeface="+mn-ea"/>
              </a:rPr>
              <a:t>效率低；创建连接过程复杂</a:t>
            </a:r>
          </a:p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4</a:t>
            </a:r>
            <a:r>
              <a:rPr lang="zh-CN" altLang="en-US" sz="2400" dirty="0" smtClean="0">
                <a:latin typeface="+mn-ea"/>
              </a:rPr>
              <a:t>、分组交换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）报文：</a:t>
            </a:r>
            <a:r>
              <a:rPr lang="zh-CN" altLang="en-US" sz="2400" dirty="0">
                <a:latin typeface="+mn-ea"/>
              </a:rPr>
              <a:t>应用程序要传输的</a:t>
            </a:r>
            <a:r>
              <a:rPr lang="zh-CN" altLang="en-US" sz="2400" dirty="0" smtClean="0">
                <a:latin typeface="+mn-ea"/>
              </a:rPr>
              <a:t>信息，包含控制或数据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）分组：报文拆分成若干的数据块，每个数据块加上头部信息，构成分组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）特点：每个</a:t>
            </a:r>
            <a:r>
              <a:rPr lang="zh-CN" altLang="en-US" sz="2400" dirty="0">
                <a:latin typeface="+mn-ea"/>
              </a:rPr>
              <a:t>分组使用全部链路</a:t>
            </a:r>
            <a:r>
              <a:rPr lang="zh-CN" altLang="en-US" sz="2400" dirty="0" smtClean="0">
                <a:latin typeface="+mn-ea"/>
              </a:rPr>
              <a:t>带宽；传输过程采用存储转发；排队时延和分组丢失；转发表和路由选择协议</a:t>
            </a:r>
            <a:endParaRPr lang="en-US" altLang="zh-CN" sz="2400" dirty="0" smtClean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98283" y="521435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03/04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1771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D687975-7D4C-6E4B-9927-3AC6AA9F8CCF}"/>
              </a:ext>
            </a:extLst>
          </p:cNvPr>
          <p:cNvSpPr/>
          <p:nvPr/>
        </p:nvSpPr>
        <p:spPr>
          <a:xfrm>
            <a:off x="6182096" y="1420293"/>
            <a:ext cx="5106390" cy="3927925"/>
          </a:xfrm>
          <a:prstGeom prst="roundRect">
            <a:avLst>
              <a:gd name="adj" fmla="val 5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102E8EB-5A37-3948-9827-DA6376CDA89C}"/>
              </a:ext>
            </a:extLst>
          </p:cNvPr>
          <p:cNvSpPr/>
          <p:nvPr/>
        </p:nvSpPr>
        <p:spPr>
          <a:xfrm>
            <a:off x="771896" y="1420293"/>
            <a:ext cx="5106390" cy="3927926"/>
          </a:xfrm>
          <a:prstGeom prst="roundRect">
            <a:avLst>
              <a:gd name="adj" fmla="val 5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830420" y="4573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1559" y="175643"/>
            <a:ext cx="240180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Web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应用和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HTTP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协议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9A34A82A-3DD2-9E49-BBC2-33BE999544CF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254037"/>
            <a:ext cx="4821382" cy="4238977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GET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POST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HEAD</a:t>
            </a:r>
          </a:p>
          <a:p>
            <a:pPr lvl="1"/>
            <a:r>
              <a:rPr lang="zh-CN" altLang="en-US" sz="2800" dirty="0">
                <a:solidFill>
                  <a:schemeClr val="bg1"/>
                </a:solidFill>
              </a:rPr>
              <a:t>服务器收到请求时，用</a:t>
            </a:r>
            <a:r>
              <a:rPr lang="en-US" altLang="zh-CN" sz="2800" dirty="0">
                <a:solidFill>
                  <a:schemeClr val="bg1"/>
                </a:solidFill>
              </a:rPr>
              <a:t>HTTP</a:t>
            </a:r>
            <a:r>
              <a:rPr lang="zh-CN" altLang="en-US" sz="2800" dirty="0">
                <a:solidFill>
                  <a:schemeClr val="bg1"/>
                </a:solidFill>
              </a:rPr>
              <a:t>报文进行响应，但不返回请求对象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684228DB-840A-4641-AAF8-F9AB00C3F665}"/>
              </a:ext>
            </a:extLst>
          </p:cNvPr>
          <p:cNvSpPr txBox="1">
            <a:spLocks noChangeArrowheads="1"/>
          </p:cNvSpPr>
          <p:nvPr/>
        </p:nvSpPr>
        <p:spPr>
          <a:xfrm>
            <a:off x="6214341" y="1662948"/>
            <a:ext cx="5041900" cy="3158434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GET, POST, HEAD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PUT</a:t>
            </a:r>
          </a:p>
          <a:p>
            <a:pPr lvl="1"/>
            <a:r>
              <a:rPr lang="zh-CN" altLang="en-US" sz="2800" dirty="0">
                <a:solidFill>
                  <a:schemeClr val="bg1"/>
                </a:solidFill>
              </a:rPr>
              <a:t>文件在实体主体中被上载到</a:t>
            </a:r>
            <a:r>
              <a:rPr lang="en-US" altLang="zh-CN" sz="2800" dirty="0">
                <a:solidFill>
                  <a:schemeClr val="bg1"/>
                </a:solidFill>
              </a:rPr>
              <a:t>URL</a:t>
            </a:r>
            <a:r>
              <a:rPr lang="zh-CN" altLang="en-US" sz="2800" dirty="0">
                <a:solidFill>
                  <a:schemeClr val="bg1"/>
                </a:solidFill>
              </a:rPr>
              <a:t>字段指定的路径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DELETE</a:t>
            </a:r>
          </a:p>
          <a:p>
            <a:pPr lvl="1"/>
            <a:r>
              <a:rPr lang="zh-CN" altLang="en-US" sz="2800" dirty="0">
                <a:solidFill>
                  <a:schemeClr val="bg1"/>
                </a:solidFill>
              </a:rPr>
              <a:t>删除</a:t>
            </a:r>
            <a:r>
              <a:rPr lang="en-US" altLang="zh-CN" sz="2800" dirty="0">
                <a:solidFill>
                  <a:schemeClr val="bg1"/>
                </a:solidFill>
              </a:rPr>
              <a:t>URL</a:t>
            </a:r>
            <a:r>
              <a:rPr lang="zh-CN" altLang="en-US" sz="2800" dirty="0">
                <a:solidFill>
                  <a:schemeClr val="bg1"/>
                </a:solidFill>
              </a:rPr>
              <a:t>字段指定的文件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DC06A-A9F5-F444-A34A-3A0ACBF57FBB}"/>
              </a:ext>
            </a:extLst>
          </p:cNvPr>
          <p:cNvSpPr txBox="1"/>
          <p:nvPr/>
        </p:nvSpPr>
        <p:spPr>
          <a:xfrm>
            <a:off x="914400" y="710866"/>
            <a:ext cx="2671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zh-CN" sz="3200" b="1" dirty="0">
                <a:solidFill>
                  <a:schemeClr val="accent2"/>
                </a:solidFill>
              </a:rPr>
              <a:t>HTTP/1.0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9B4463-77A7-284D-AF89-C3FBFFFCBC29}"/>
              </a:ext>
            </a:extLst>
          </p:cNvPr>
          <p:cNvSpPr txBox="1"/>
          <p:nvPr/>
        </p:nvSpPr>
        <p:spPr>
          <a:xfrm>
            <a:off x="6198972" y="627738"/>
            <a:ext cx="2671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zh-CN" sz="3200" b="1" dirty="0">
                <a:solidFill>
                  <a:schemeClr val="accent2"/>
                </a:solidFill>
              </a:rPr>
              <a:t>HTTP/1.1</a:t>
            </a:r>
          </a:p>
        </p:txBody>
      </p:sp>
    </p:spTree>
    <p:extLst>
      <p:ext uri="{BB962C8B-B14F-4D97-AF65-F5344CB8AC3E}">
        <p14:creationId xmlns:p14="http://schemas.microsoft.com/office/powerpoint/2010/main" val="29528877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706101"/>
            <a:ext cx="1141827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Internet</a:t>
            </a:r>
            <a:r>
              <a:rPr lang="zh-CN" altLang="en-US" sz="2400" b="1" dirty="0">
                <a:latin typeface="+mn-ea"/>
              </a:rPr>
              <a:t>主干</a:t>
            </a:r>
            <a:r>
              <a:rPr lang="en-US" altLang="zh-CN" sz="2400" b="1" dirty="0">
                <a:latin typeface="+mn-ea"/>
              </a:rPr>
              <a:t>/ISP</a:t>
            </a:r>
            <a:r>
              <a:rPr lang="zh-CN" altLang="en-US" sz="2400" b="1" dirty="0">
                <a:latin typeface="+mn-ea"/>
              </a:rPr>
              <a:t>的结构组成</a:t>
            </a:r>
          </a:p>
          <a:p>
            <a:r>
              <a:rPr lang="zh-CN" altLang="en-US" sz="2400" dirty="0" smtClean="0">
                <a:latin typeface="+mn-ea"/>
              </a:rPr>
              <a:t>第</a:t>
            </a:r>
            <a:r>
              <a:rPr lang="zh-CN" altLang="en-US" sz="2400" dirty="0">
                <a:latin typeface="+mn-ea"/>
              </a:rPr>
              <a:t>一</a:t>
            </a:r>
            <a:r>
              <a:rPr lang="zh-CN" altLang="en-US" sz="2400" dirty="0" smtClean="0">
                <a:latin typeface="+mn-ea"/>
              </a:rPr>
              <a:t>层</a:t>
            </a:r>
            <a:r>
              <a:rPr lang="en-US" altLang="zh-CN" sz="2400" dirty="0" smtClean="0">
                <a:latin typeface="+mn-ea"/>
              </a:rPr>
              <a:t>ISP</a:t>
            </a:r>
            <a:r>
              <a:rPr lang="zh-CN" altLang="en-US" sz="2400" dirty="0" smtClean="0">
                <a:latin typeface="+mn-ea"/>
              </a:rPr>
              <a:t>（国家</a:t>
            </a:r>
            <a:r>
              <a:rPr lang="en-US" altLang="zh-CN" sz="2400" dirty="0" smtClean="0">
                <a:latin typeface="+mn-ea"/>
              </a:rPr>
              <a:t>/</a:t>
            </a:r>
            <a:r>
              <a:rPr lang="zh-CN" altLang="en-US" sz="2400" dirty="0" smtClean="0">
                <a:latin typeface="+mn-ea"/>
              </a:rPr>
              <a:t>国际级）、第二层</a:t>
            </a:r>
            <a:r>
              <a:rPr lang="en-US" altLang="zh-CN" sz="2400" dirty="0" smtClean="0">
                <a:latin typeface="+mn-ea"/>
              </a:rPr>
              <a:t>ISP</a:t>
            </a:r>
            <a:r>
              <a:rPr lang="zh-CN" altLang="en-US" sz="2400" dirty="0" smtClean="0">
                <a:latin typeface="+mn-ea"/>
              </a:rPr>
              <a:t>（区域级</a:t>
            </a:r>
            <a:r>
              <a:rPr lang="en-US" altLang="zh-CN" sz="2400" dirty="0" smtClean="0">
                <a:latin typeface="+mn-ea"/>
              </a:rPr>
              <a:t>/</a:t>
            </a:r>
            <a:r>
              <a:rPr lang="zh-CN" altLang="en-US" sz="2400" dirty="0" smtClean="0">
                <a:latin typeface="+mn-ea"/>
              </a:rPr>
              <a:t>省级）、第三层</a:t>
            </a:r>
            <a:r>
              <a:rPr lang="en-US" altLang="zh-CN" sz="2400" dirty="0" smtClean="0">
                <a:latin typeface="+mn-ea"/>
              </a:rPr>
              <a:t>ISP</a:t>
            </a:r>
            <a:r>
              <a:rPr lang="zh-CN" altLang="en-US" sz="2400" dirty="0" smtClean="0">
                <a:latin typeface="+mn-ea"/>
              </a:rPr>
              <a:t>（城市级）、本地</a:t>
            </a:r>
            <a:r>
              <a:rPr lang="en-US" altLang="zh-CN" sz="2400" dirty="0" smtClean="0">
                <a:latin typeface="+mn-ea"/>
              </a:rPr>
              <a:t>ISP</a:t>
            </a:r>
            <a:r>
              <a:rPr lang="zh-CN" altLang="en-US" sz="2400" dirty="0" smtClean="0">
                <a:latin typeface="+mn-ea"/>
              </a:rPr>
              <a:t>、因特网交换点</a:t>
            </a:r>
            <a:r>
              <a:rPr lang="en-US" altLang="zh-CN" sz="2400" dirty="0" smtClean="0">
                <a:latin typeface="+mn-ea"/>
              </a:rPr>
              <a:t>IXP</a:t>
            </a:r>
            <a:r>
              <a:rPr lang="zh-CN" altLang="en-US" sz="2400" dirty="0" smtClean="0">
                <a:latin typeface="+mn-ea"/>
              </a:rPr>
              <a:t>、存在点</a:t>
            </a:r>
            <a:r>
              <a:rPr lang="en-US" altLang="zh-CN" sz="2400" dirty="0" err="1" smtClean="0">
                <a:latin typeface="+mn-ea"/>
              </a:rPr>
              <a:t>PoP</a:t>
            </a:r>
            <a:r>
              <a:rPr lang="zh-CN" altLang="en-US" sz="2400" dirty="0" smtClean="0">
                <a:latin typeface="+mn-ea"/>
              </a:rPr>
              <a:t>、多宿、对等。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en-US" sz="2400" b="1" dirty="0">
                <a:latin typeface="+mn-ea"/>
              </a:rPr>
              <a:t>分组丢失和延迟是如何产生</a:t>
            </a:r>
            <a:r>
              <a:rPr lang="zh-CN" altLang="en-US" sz="2400" b="1" dirty="0" smtClean="0">
                <a:latin typeface="+mn-ea"/>
              </a:rPr>
              <a:t>的？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en-US" sz="2400" dirty="0">
                <a:latin typeface="+mn-ea"/>
                <a:cs typeface="微软雅黑" panose="020B0503020204020204" pitchFamily="34" charset="-122"/>
              </a:rPr>
              <a:t>分组到达输出链路的速率超过输出链路的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容量</a:t>
            </a:r>
            <a:endParaRPr lang="en-US" altLang="zh-CN" sz="2400" dirty="0" smtClean="0">
              <a:latin typeface="+mn-ea"/>
              <a:cs typeface="微软雅黑" panose="020B0503020204020204" pitchFamily="34" charset="-122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en-US" sz="2400" b="1" dirty="0">
                <a:latin typeface="+mn-ea"/>
              </a:rPr>
              <a:t>分组延迟的</a:t>
            </a:r>
            <a:r>
              <a:rPr lang="en-US" altLang="zh-CN" sz="2400" b="1" dirty="0">
                <a:latin typeface="+mn-ea"/>
              </a:rPr>
              <a:t>4</a:t>
            </a:r>
            <a:r>
              <a:rPr lang="zh-CN" altLang="en-US" sz="2400" b="1" dirty="0">
                <a:latin typeface="+mn-ea"/>
              </a:rPr>
              <a:t>种类型</a:t>
            </a: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zh-CN" altLang="en-US" sz="2400" dirty="0">
                <a:latin typeface="+mn-ea"/>
                <a:cs typeface="微软雅黑" panose="020B0503020204020204" pitchFamily="34" charset="-122"/>
              </a:rPr>
              <a:t>节点处理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时延：差错检测、选择输出链路，微秒级</a:t>
            </a:r>
            <a:endParaRPr lang="en-US" altLang="zh-CN" sz="2400" dirty="0" smtClean="0">
              <a:latin typeface="+mn-ea"/>
              <a:cs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zh-CN" altLang="en-US" sz="2400" dirty="0">
                <a:latin typeface="+mn-ea"/>
                <a:cs typeface="微软雅黑" panose="020B0503020204020204" pitchFamily="34" charset="-122"/>
              </a:rPr>
              <a:t>排队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时延：</a:t>
            </a:r>
            <a:r>
              <a:rPr lang="zh-CN" altLang="en-US" sz="2400" dirty="0">
                <a:latin typeface="+mn-ea"/>
                <a:cs typeface="微软雅黑" panose="020B0503020204020204" pitchFamily="34" charset="-122"/>
              </a:rPr>
              <a:t>路由器的拥塞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程度</a:t>
            </a:r>
            <a:endParaRPr lang="en-US" altLang="zh-CN" sz="2400" dirty="0" smtClean="0">
              <a:latin typeface="+mn-ea"/>
              <a:cs typeface="微软雅黑" panose="020B0503020204020204" pitchFamily="34" charset="-122"/>
            </a:endParaRPr>
          </a:p>
          <a:p>
            <a:pPr lvl="0"/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）传输时延：</a:t>
            </a:r>
            <a:r>
              <a:rPr lang="en-US" altLang="zh-CN" sz="2400" dirty="0" smtClean="0">
                <a:latin typeface="+mn-ea"/>
              </a:rPr>
              <a:t>L/R</a:t>
            </a:r>
          </a:p>
          <a:p>
            <a:pPr lvl="0"/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4</a:t>
            </a:r>
            <a:r>
              <a:rPr lang="zh-CN" altLang="en-US" sz="2400" dirty="0" smtClean="0">
                <a:latin typeface="+mn-ea"/>
              </a:rPr>
              <a:t>）传播时延：</a:t>
            </a:r>
            <a:r>
              <a:rPr lang="en-US" altLang="zh-CN" sz="2400" dirty="0" smtClean="0">
                <a:latin typeface="+mn-ea"/>
              </a:rPr>
              <a:t>d/s</a:t>
            </a:r>
            <a:r>
              <a:rPr lang="zh-CN" altLang="en-US" sz="2400" dirty="0" smtClean="0">
                <a:latin typeface="+mn-ea"/>
              </a:rPr>
              <a:t>，卫星</a:t>
            </a:r>
            <a:r>
              <a:rPr lang="en-US" altLang="zh-CN" sz="2400" dirty="0" smtClean="0">
                <a:latin typeface="+mn-ea"/>
              </a:rPr>
              <a:t>250ms</a:t>
            </a:r>
          </a:p>
          <a:p>
            <a:pPr lvl="0"/>
            <a:endParaRPr lang="en-US" altLang="zh-CN" sz="2400" dirty="0" smtClean="0">
              <a:latin typeface="+mn-ea"/>
            </a:endParaRPr>
          </a:p>
          <a:p>
            <a:pPr lvl="0"/>
            <a:r>
              <a:rPr lang="en-US" altLang="zh-CN" sz="2400" dirty="0" smtClean="0">
                <a:latin typeface="+mn-ea"/>
              </a:rPr>
              <a:t>4</a:t>
            </a:r>
            <a:r>
              <a:rPr lang="zh-CN" altLang="en-US" sz="2400" dirty="0" smtClean="0">
                <a:latin typeface="+mn-ea"/>
              </a:rPr>
              <a:t>、排队延时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流量</a:t>
            </a:r>
            <a:r>
              <a:rPr lang="zh-CN" altLang="en-US" sz="2400" dirty="0">
                <a:latin typeface="+mn-ea"/>
                <a:cs typeface="微软雅黑" panose="020B0503020204020204" pitchFamily="34" charset="-122"/>
              </a:rPr>
              <a:t>强度</a:t>
            </a:r>
            <a:r>
              <a:rPr lang="en-US" altLang="zh-CN" sz="2400" dirty="0">
                <a:latin typeface="+mn-ea"/>
                <a:cs typeface="微软雅黑" panose="020B0503020204020204" pitchFamily="34" charset="-122"/>
              </a:rPr>
              <a:t>(traffic intensity) = </a:t>
            </a:r>
            <a:r>
              <a:rPr lang="en-US" altLang="zh-CN" sz="2400" dirty="0" smtClean="0">
                <a:latin typeface="+mn-ea"/>
                <a:cs typeface="微软雅黑" panose="020B0503020204020204" pitchFamily="34" charset="-122"/>
              </a:rPr>
              <a:t>La/R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，其中</a:t>
            </a:r>
            <a:r>
              <a:rPr lang="en-US" altLang="zh-CN" sz="2400" dirty="0" smtClean="0">
                <a:latin typeface="+mn-ea"/>
                <a:cs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为平均</a:t>
            </a:r>
            <a:r>
              <a:rPr lang="zh-CN" altLang="en-US" sz="2400" dirty="0">
                <a:latin typeface="+mn-ea"/>
                <a:cs typeface="微软雅黑" panose="020B0503020204020204" pitchFamily="34" charset="-122"/>
              </a:rPr>
              <a:t>分组到达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速率，</a:t>
            </a:r>
            <a:r>
              <a:rPr lang="en-US" altLang="zh-CN" sz="2400" dirty="0">
                <a:latin typeface="+mn-ea"/>
                <a:cs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+mn-ea"/>
                <a:cs typeface="微软雅黑" panose="020B0503020204020204" pitchFamily="34" charset="-122"/>
              </a:rPr>
              <a:t>L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为分组长度，</a:t>
            </a:r>
            <a:r>
              <a:rPr lang="en-US" altLang="zh-CN" sz="2400" dirty="0">
                <a:latin typeface="+mn-ea"/>
                <a:cs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+mn-ea"/>
                <a:cs typeface="微软雅黑" panose="020B0503020204020204" pitchFamily="34" charset="-122"/>
              </a:rPr>
              <a:t>R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为链路</a:t>
            </a:r>
            <a:r>
              <a:rPr lang="zh-CN" altLang="en-US" sz="2400" dirty="0">
                <a:latin typeface="+mn-ea"/>
                <a:cs typeface="微软雅黑" panose="020B0503020204020204" pitchFamily="34" charset="-122"/>
              </a:rPr>
              <a:t>带宽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 </a:t>
            </a:r>
            <a:endParaRPr lang="zh-CN" altLang="en-US" sz="2400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98283" y="521435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03/09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1738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706101"/>
            <a:ext cx="114182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5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en-US" sz="2400" b="1" dirty="0"/>
              <a:t>分组丢失</a:t>
            </a: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zh-CN" altLang="en-US" sz="2400" kern="0" dirty="0">
                <a:latin typeface="+mn-ea"/>
                <a:cs typeface="微软雅黑" panose="020B0503020204020204" pitchFamily="34" charset="-122"/>
              </a:rPr>
              <a:t>路由器输入链路和输出链路的缓冲区容量</a:t>
            </a:r>
            <a:r>
              <a:rPr lang="zh-CN" altLang="en-US" sz="2400" kern="0" dirty="0" smtClean="0">
                <a:latin typeface="+mn-ea"/>
                <a:cs typeface="微软雅黑" panose="020B0503020204020204" pitchFamily="34" charset="-122"/>
              </a:rPr>
              <a:t>有限</a:t>
            </a:r>
            <a:endParaRPr lang="en-US" altLang="zh-CN" sz="2400" kern="0" dirty="0" smtClean="0">
              <a:latin typeface="+mn-ea"/>
              <a:cs typeface="微软雅黑" panose="020B0503020204020204" pitchFamily="34" charset="-122"/>
            </a:endParaRPr>
          </a:p>
          <a:p>
            <a:r>
              <a:rPr lang="zh-CN" altLang="en-US" sz="2400" kern="0" dirty="0" smtClean="0">
                <a:latin typeface="+mn-ea"/>
                <a:cs typeface="微软雅黑" panose="020B0503020204020204" pitchFamily="34" charset="-122"/>
              </a:rPr>
              <a:t>（</a:t>
            </a:r>
            <a:r>
              <a:rPr lang="en-US" altLang="zh-CN" sz="2400" kern="0" dirty="0" smtClean="0">
                <a:latin typeface="+mn-ea"/>
                <a:cs typeface="微软雅黑" panose="020B0503020204020204" pitchFamily="34" charset="-122"/>
              </a:rPr>
              <a:t>2</a:t>
            </a:r>
            <a:r>
              <a:rPr lang="zh-CN" altLang="en-US" sz="2400" kern="0" dirty="0" smtClean="0">
                <a:latin typeface="+mn-ea"/>
                <a:cs typeface="微软雅黑" panose="020B0503020204020204" pitchFamily="34" charset="-122"/>
              </a:rPr>
              <a:t>）</a:t>
            </a:r>
            <a:r>
              <a:rPr lang="zh-CN" altLang="en-US" sz="2400" kern="0" dirty="0">
                <a:latin typeface="+mn-ea"/>
                <a:cs typeface="微软雅黑" panose="020B0503020204020204" pitchFamily="34" charset="-122"/>
              </a:rPr>
              <a:t>当分组到达路由器</a:t>
            </a:r>
            <a:r>
              <a:rPr lang="zh-CN" altLang="en-US" sz="2400" b="1" kern="0" dirty="0">
                <a:latin typeface="+mn-ea"/>
                <a:cs typeface="微软雅黑" panose="020B0503020204020204" pitchFamily="34" charset="-122"/>
              </a:rPr>
              <a:t>输入链路</a:t>
            </a:r>
            <a:r>
              <a:rPr lang="zh-CN" altLang="en-US" sz="2400" kern="0" dirty="0">
                <a:latin typeface="+mn-ea"/>
                <a:cs typeface="微软雅黑" panose="020B0503020204020204" pitchFamily="34" charset="-122"/>
              </a:rPr>
              <a:t>发现缓冲区已满，则路由器只好丢弃</a:t>
            </a:r>
            <a:r>
              <a:rPr lang="zh-CN" altLang="en-US" sz="2400" kern="0" dirty="0" smtClean="0">
                <a:latin typeface="+mn-ea"/>
                <a:cs typeface="微软雅黑" panose="020B0503020204020204" pitchFamily="34" charset="-122"/>
              </a:rPr>
              <a:t>分组</a:t>
            </a:r>
            <a:endParaRPr lang="en-US" altLang="zh-CN" sz="2400" kern="0" dirty="0" smtClean="0">
              <a:latin typeface="+mn-ea"/>
              <a:cs typeface="微软雅黑" panose="020B0503020204020204" pitchFamily="34" charset="-122"/>
            </a:endParaRPr>
          </a:p>
          <a:p>
            <a:r>
              <a:rPr lang="zh-CN" altLang="en-US" sz="2400" kern="0" dirty="0" smtClean="0">
                <a:latin typeface="+mn-ea"/>
              </a:rPr>
              <a:t>（</a:t>
            </a:r>
            <a:r>
              <a:rPr lang="en-US" altLang="zh-CN" sz="2400" kern="0" dirty="0" smtClean="0">
                <a:latin typeface="+mn-ea"/>
              </a:rPr>
              <a:t>3</a:t>
            </a:r>
            <a:r>
              <a:rPr lang="zh-CN" altLang="en-US" sz="2400" kern="0" dirty="0" smtClean="0">
                <a:latin typeface="+mn-ea"/>
              </a:rPr>
              <a:t>）</a:t>
            </a:r>
            <a:r>
              <a:rPr lang="zh-CN" altLang="en-US" sz="2400" kern="0" dirty="0">
                <a:latin typeface="+mn-ea"/>
                <a:cs typeface="微软雅黑" panose="020B0503020204020204" pitchFamily="34" charset="-122"/>
              </a:rPr>
              <a:t>当分组在路由器内部要转发到输出链路时，发现</a:t>
            </a:r>
            <a:r>
              <a:rPr lang="zh-CN" altLang="en-US" sz="2400" b="1" kern="0" dirty="0">
                <a:latin typeface="+mn-ea"/>
                <a:cs typeface="微软雅黑" panose="020B0503020204020204" pitchFamily="34" charset="-122"/>
              </a:rPr>
              <a:t>输出缓冲区</a:t>
            </a:r>
            <a:r>
              <a:rPr lang="zh-CN" altLang="en-US" sz="2400" kern="0" dirty="0">
                <a:latin typeface="+mn-ea"/>
                <a:cs typeface="微软雅黑" panose="020B0503020204020204" pitchFamily="34" charset="-122"/>
              </a:rPr>
              <a:t>队列已满，路由器只好丢弃分组</a:t>
            </a:r>
          </a:p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6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en-US" sz="2400" b="1" kern="0" dirty="0" smtClean="0">
                <a:latin typeface="+mn-ea"/>
                <a:cs typeface="微软雅黑" panose="020B0503020204020204" pitchFamily="34" charset="-122"/>
              </a:rPr>
              <a:t>吞吐量</a:t>
            </a:r>
            <a:endParaRPr lang="en-US" altLang="zh-CN" sz="2400" b="1" kern="0" dirty="0" smtClean="0">
              <a:latin typeface="+mn-ea"/>
              <a:cs typeface="微软雅黑" panose="020B0503020204020204" pitchFamily="34" charset="-122"/>
            </a:endParaRPr>
          </a:p>
          <a:p>
            <a:r>
              <a:rPr lang="zh-CN" altLang="en-US" sz="2400" dirty="0">
                <a:latin typeface="+mn-ea"/>
                <a:cs typeface="微软雅黑" panose="020B0503020204020204" pitchFamily="34" charset="-122"/>
              </a:rPr>
              <a:t>接收端接收到数据的比特速率 </a:t>
            </a:r>
            <a:r>
              <a:rPr lang="en-US" altLang="zh-CN" sz="2400" dirty="0">
                <a:latin typeface="+mn-ea"/>
                <a:cs typeface="微软雅黑" panose="020B0503020204020204" pitchFamily="34" charset="-122"/>
              </a:rPr>
              <a:t>(bps )</a:t>
            </a:r>
          </a:p>
          <a:p>
            <a:endParaRPr lang="zh-CN" altLang="en-US" sz="2400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98283" y="521435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03/09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85482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-673441" y="390213"/>
            <a:ext cx="407233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2" name="矩形 1"/>
          <p:cNvSpPr/>
          <p:nvPr/>
        </p:nvSpPr>
        <p:spPr>
          <a:xfrm>
            <a:off x="611559" y="699352"/>
            <a:ext cx="1094739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zh-CN" sz="2400" dirty="0" smtClean="0">
                <a:latin typeface="+mn-ea"/>
              </a:rPr>
              <a:t>计算机网络</a:t>
            </a:r>
            <a:r>
              <a:rPr lang="zh-CN" altLang="zh-CN" sz="2400" dirty="0">
                <a:latin typeface="+mn-ea"/>
              </a:rPr>
              <a:t>向用户提供的最重要的两大功能（多选</a:t>
            </a:r>
            <a:r>
              <a:rPr lang="zh-CN" altLang="zh-CN" sz="2400" dirty="0" smtClean="0">
                <a:latin typeface="+mn-ea"/>
              </a:rPr>
              <a:t>）</a:t>
            </a:r>
            <a:r>
              <a:rPr lang="zh-CN" altLang="en-US" sz="2400" dirty="0" smtClean="0">
                <a:latin typeface="+mn-ea"/>
              </a:rPr>
              <a:t>（）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、连通性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B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、共享  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C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、安全   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D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、提高计算能力</a:t>
            </a:r>
            <a:endParaRPr lang="en-US" altLang="zh-CN" sz="2400" dirty="0" smtClean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endParaRPr lang="en-US" altLang="zh-CN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</a:t>
            </a:r>
            <a:r>
              <a:rPr lang="zh-CN" altLang="zh-CN" sz="2400" dirty="0">
                <a:latin typeface="+mn-ea"/>
              </a:rPr>
              <a:t>以下哪一项不是协议的基本要素（单选</a:t>
            </a:r>
            <a:r>
              <a:rPr lang="zh-CN" altLang="zh-CN" sz="2400" dirty="0" smtClean="0">
                <a:latin typeface="+mn-ea"/>
              </a:rPr>
              <a:t>）</a:t>
            </a:r>
            <a:r>
              <a:rPr lang="zh-CN" altLang="en-US" sz="2400" dirty="0" smtClean="0">
                <a:latin typeface="+mn-ea"/>
              </a:rPr>
              <a:t>（）</a:t>
            </a:r>
            <a:endParaRPr lang="zh-CN" altLang="en-US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、语法   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B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、语序    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C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、语义  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D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、同步</a:t>
            </a:r>
            <a:endParaRPr lang="en-US" altLang="zh-CN" sz="2400" dirty="0" smtClean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endParaRPr lang="en-US" altLang="zh-CN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</a:t>
            </a:r>
            <a:r>
              <a:rPr lang="zh-CN" altLang="zh-CN" sz="2400" dirty="0">
                <a:latin typeface="+mn-ea"/>
              </a:rPr>
              <a:t>协议要素中的语法是</a:t>
            </a:r>
            <a:r>
              <a:rPr lang="zh-CN" altLang="zh-CN" sz="2400" dirty="0" smtClean="0">
                <a:latin typeface="+mn-ea"/>
              </a:rPr>
              <a:t>指</a:t>
            </a:r>
            <a:r>
              <a:rPr lang="zh-CN" altLang="en-US" sz="2400" dirty="0" smtClean="0">
                <a:latin typeface="+mn-ea"/>
              </a:rPr>
              <a:t>（）</a:t>
            </a:r>
            <a:endParaRPr lang="zh-CN" altLang="en-US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</a:t>
            </a:r>
            <a:r>
              <a:rPr lang="zh-CN" altLang="zh-CN" sz="2400" dirty="0">
                <a:latin typeface="+mn-ea"/>
              </a:rPr>
              <a:t>字段的</a:t>
            </a:r>
            <a:r>
              <a:rPr lang="zh-CN" altLang="zh-CN" sz="2400" dirty="0" smtClean="0">
                <a:latin typeface="+mn-ea"/>
              </a:rPr>
              <a:t>含义</a:t>
            </a:r>
            <a:r>
              <a:rPr lang="en-US" altLang="zh-CN" sz="2400" dirty="0" smtClean="0">
                <a:latin typeface="+mn-ea"/>
              </a:rPr>
              <a:t>   B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zh-CN" sz="2400" dirty="0">
                <a:latin typeface="+mn-ea"/>
              </a:rPr>
              <a:t>报文的</a:t>
            </a:r>
            <a:r>
              <a:rPr lang="zh-CN" altLang="zh-CN" sz="2400" dirty="0" smtClean="0">
                <a:latin typeface="+mn-ea"/>
              </a:rPr>
              <a:t>格式</a:t>
            </a:r>
            <a:r>
              <a:rPr lang="en-US" altLang="zh-CN" sz="2400" dirty="0" smtClean="0">
                <a:latin typeface="+mn-ea"/>
              </a:rPr>
              <a:t>    C</a:t>
            </a:r>
            <a:r>
              <a:rPr lang="zh-CN" altLang="en-US" sz="2400" dirty="0" smtClean="0">
                <a:latin typeface="+mn-ea"/>
              </a:rPr>
              <a:t>、报文交换顺序     </a:t>
            </a:r>
            <a:r>
              <a:rPr lang="en-US" altLang="zh-CN" sz="2400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、请求和响应过程</a:t>
            </a:r>
            <a:endParaRPr lang="zh-CN" altLang="en-US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endParaRPr lang="zh-CN" altLang="en-US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</a:t>
            </a:r>
            <a:r>
              <a:rPr lang="zh-CN" altLang="zh-CN" sz="2400" dirty="0">
                <a:latin typeface="+mn-ea"/>
              </a:rPr>
              <a:t>为了使数据在网络中的传输延迟最小，首选的交换方式</a:t>
            </a:r>
            <a:r>
              <a:rPr lang="zh-CN" altLang="zh-CN" sz="2400" dirty="0" smtClean="0">
                <a:latin typeface="+mn-ea"/>
              </a:rPr>
              <a:t>是</a:t>
            </a:r>
            <a:r>
              <a:rPr lang="zh-CN" altLang="en-US" sz="2400" dirty="0" smtClean="0">
                <a:latin typeface="+mn-ea"/>
              </a:rPr>
              <a:t>（）</a:t>
            </a:r>
            <a:endParaRPr lang="zh-CN" altLang="en-US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、分组交换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B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、报文交换 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C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、电路交换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D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、信元交换</a:t>
            </a:r>
            <a:endParaRPr lang="en-US" altLang="zh-CN" sz="2400" dirty="0" smtClean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endParaRPr lang="en-US" altLang="zh-CN" sz="2400" dirty="0" smtClean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传播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时延是由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        )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决定的。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、分组的大小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B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、链路的带宽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C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、链路的长度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D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、路由器的处理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速度</a:t>
            </a:r>
            <a:endParaRPr lang="zh-CN" altLang="en-US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5729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-673441" y="390213"/>
            <a:ext cx="407233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2" name="矩形 1"/>
          <p:cNvSpPr/>
          <p:nvPr/>
        </p:nvSpPr>
        <p:spPr>
          <a:xfrm>
            <a:off x="611559" y="769690"/>
            <a:ext cx="1094739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一条链路的传输速率固定时，其传输时延主要取决于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        )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链路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的长度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B.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路由器的处理速度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C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、分组的大小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D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、队列的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长度</a:t>
            </a:r>
            <a:endParaRPr lang="en-US" altLang="zh-CN" sz="24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4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以下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哪一种时延类型取决于路由器的拥塞程度（单选）：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传播时延 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B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传输时延 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C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排队时延 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D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节点处理时延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链路每秒传输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1000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个帧，每个时隙由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64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个比特组成，则每条电路的传输速率是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64kbps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。（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/>
              <a:t>（注这门课中，所有的</a:t>
            </a:r>
            <a:r>
              <a:rPr lang="en-US" altLang="zh-CN" sz="2400" dirty="0"/>
              <a:t>k</a:t>
            </a:r>
            <a:r>
              <a:rPr lang="zh-CN" altLang="en-US" sz="2400" dirty="0"/>
              <a:t>、</a:t>
            </a:r>
            <a:r>
              <a:rPr lang="en-US" altLang="zh-CN" sz="2400" dirty="0"/>
              <a:t>M</a:t>
            </a:r>
            <a:r>
              <a:rPr lang="zh-CN" altLang="en-US" sz="2400" dirty="0"/>
              <a:t>、</a:t>
            </a:r>
            <a:r>
              <a:rPr lang="en-US" altLang="zh-CN" sz="2400" dirty="0"/>
              <a:t>G</a:t>
            </a:r>
            <a:r>
              <a:rPr lang="zh-CN" altLang="en-US" sz="2400" dirty="0"/>
              <a:t>都是指</a:t>
            </a:r>
            <a:r>
              <a:rPr lang="en-US" altLang="zh-CN" sz="2400" dirty="0"/>
              <a:t>10</a:t>
            </a:r>
            <a:r>
              <a:rPr lang="en-US" altLang="zh-CN" sz="2400" baseline="300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10</a:t>
            </a:r>
            <a:r>
              <a:rPr lang="en-US" altLang="zh-CN" sz="2400" baseline="30000" dirty="0"/>
              <a:t>6</a:t>
            </a:r>
            <a:r>
              <a:rPr lang="zh-CN" altLang="en-US" sz="2400" dirty="0"/>
              <a:t>、</a:t>
            </a:r>
            <a:r>
              <a:rPr lang="en-US" altLang="zh-CN" sz="2400" dirty="0"/>
              <a:t>10</a:t>
            </a:r>
            <a:r>
              <a:rPr lang="en-US" altLang="zh-CN" sz="2400" baseline="30000" dirty="0"/>
              <a:t>9</a:t>
            </a:r>
            <a:r>
              <a:rPr lang="zh-CN" altLang="en-US" sz="2400" dirty="0"/>
              <a:t>）</a:t>
            </a:r>
            <a:endParaRPr lang="zh-CN" altLang="zh-CN" sz="2400" dirty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en-US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89125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320925" y="4937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59" y="661486"/>
            <a:ext cx="64488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例题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考虑分组头部信息）</a:t>
            </a:r>
          </a:p>
        </p:txBody>
      </p:sp>
      <p:sp>
        <p:nvSpPr>
          <p:cNvPr id="3" name="矩形 2"/>
          <p:cNvSpPr/>
          <p:nvPr/>
        </p:nvSpPr>
        <p:spPr>
          <a:xfrm>
            <a:off x="611560" y="1224806"/>
            <a:ext cx="115804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在</a:t>
            </a:r>
            <a:r>
              <a:rPr lang="zh-CN" altLang="en-US" sz="2400" dirty="0">
                <a:latin typeface="+mn-ea"/>
              </a:rPr>
              <a:t>下图所示的采用“存储</a:t>
            </a:r>
            <a:r>
              <a:rPr lang="en-US" altLang="zh-CN" sz="2400" dirty="0">
                <a:latin typeface="+mn-ea"/>
              </a:rPr>
              <a:t>-</a:t>
            </a:r>
            <a:r>
              <a:rPr lang="zh-CN" altLang="en-US" sz="2400" dirty="0">
                <a:latin typeface="+mn-ea"/>
              </a:rPr>
              <a:t>转发”方式的分组交换网络中， 所有链路的</a:t>
            </a:r>
            <a:r>
              <a:rPr lang="zh-CN" altLang="en-US" sz="2400" dirty="0" smtClean="0">
                <a:latin typeface="+mn-ea"/>
              </a:rPr>
              <a:t>数据传输速率</a:t>
            </a:r>
            <a:r>
              <a:rPr lang="zh-CN" altLang="en-US" sz="2400" dirty="0">
                <a:latin typeface="+mn-ea"/>
              </a:rPr>
              <a:t>为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100 Mbps</a:t>
            </a:r>
            <a:r>
              <a:rPr lang="zh-CN" altLang="en-US" sz="2400" dirty="0">
                <a:latin typeface="+mn-ea"/>
              </a:rPr>
              <a:t>，分组大小为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1 000 B </a:t>
            </a:r>
            <a:r>
              <a:rPr lang="zh-CN" altLang="en-US" sz="2400" dirty="0">
                <a:latin typeface="+mn-ea"/>
              </a:rPr>
              <a:t>，其中分组头大小为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20 B</a:t>
            </a:r>
            <a:r>
              <a:rPr lang="zh-CN" altLang="en-US" sz="2400" dirty="0">
                <a:latin typeface="+mn-ea"/>
              </a:rPr>
              <a:t>。若主机</a:t>
            </a:r>
            <a:r>
              <a:rPr lang="en-US" altLang="zh-CN" sz="2400" dirty="0">
                <a:latin typeface="+mn-ea"/>
              </a:rPr>
              <a:t>H1</a:t>
            </a:r>
            <a:r>
              <a:rPr lang="zh-CN" altLang="en-US" sz="2400" dirty="0">
                <a:latin typeface="+mn-ea"/>
              </a:rPr>
              <a:t>向主机</a:t>
            </a:r>
            <a:r>
              <a:rPr lang="en-US" altLang="zh-CN" sz="2400" dirty="0">
                <a:latin typeface="+mn-ea"/>
              </a:rPr>
              <a:t>H2</a:t>
            </a:r>
            <a:r>
              <a:rPr lang="zh-CN" altLang="en-US" sz="2400" dirty="0">
                <a:latin typeface="+mn-ea"/>
              </a:rPr>
              <a:t>发送一个大小为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980 000 B</a:t>
            </a:r>
            <a:r>
              <a:rPr lang="zh-CN" altLang="en-US" sz="2400" dirty="0">
                <a:latin typeface="+mn-ea"/>
              </a:rPr>
              <a:t>的文件，则在不考虑分组拆装时间和传播延迟的情况下，从</a:t>
            </a:r>
            <a:r>
              <a:rPr lang="en-US" altLang="zh-CN" sz="2400" dirty="0">
                <a:latin typeface="+mn-ea"/>
              </a:rPr>
              <a:t>H1</a:t>
            </a:r>
            <a:r>
              <a:rPr lang="zh-CN" altLang="en-US" sz="2400" dirty="0">
                <a:latin typeface="+mn-ea"/>
              </a:rPr>
              <a:t>发送开始到</a:t>
            </a:r>
            <a:r>
              <a:rPr lang="en-US" altLang="zh-CN" sz="2400" dirty="0">
                <a:latin typeface="+mn-ea"/>
              </a:rPr>
              <a:t>H2</a:t>
            </a:r>
            <a:r>
              <a:rPr lang="zh-CN" altLang="en-US" sz="2400" dirty="0">
                <a:latin typeface="+mn-ea"/>
              </a:rPr>
              <a:t>接收完为止，需要的时间至少是多少？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532" y="3105985"/>
            <a:ext cx="7857143" cy="205714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</p:spTree>
    <p:extLst>
      <p:ext uri="{BB962C8B-B14F-4D97-AF65-F5344CB8AC3E}">
        <p14:creationId xmlns:p14="http://schemas.microsoft.com/office/powerpoint/2010/main" val="9086413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320925" y="4937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637" y="4238248"/>
            <a:ext cx="7857143" cy="20571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1800" y="873190"/>
            <a:ext cx="993718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【</a:t>
            </a:r>
            <a:r>
              <a:rPr lang="zh-CN" altLang="en-US" sz="2400" dirty="0">
                <a:latin typeface="+mn-ea"/>
              </a:rPr>
              <a:t>解</a:t>
            </a:r>
            <a:r>
              <a:rPr lang="en-US" altLang="zh-CN" sz="2400" dirty="0">
                <a:latin typeface="+mn-ea"/>
              </a:rPr>
              <a:t>】980 000 B</a:t>
            </a:r>
            <a:r>
              <a:rPr lang="zh-CN" altLang="en-US" sz="2400" dirty="0">
                <a:latin typeface="+mn-ea"/>
              </a:rPr>
              <a:t>大小的文件需要分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1000</a:t>
            </a:r>
            <a:r>
              <a:rPr lang="zh-CN" altLang="en-US" sz="2400" dirty="0">
                <a:latin typeface="+mn-ea"/>
              </a:rPr>
              <a:t>个分组，每个分组</a:t>
            </a:r>
            <a:r>
              <a:rPr lang="en-US" altLang="zh-CN" sz="2400" dirty="0">
                <a:latin typeface="+mn-ea"/>
              </a:rPr>
              <a:t>1 000 B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</a:t>
            </a:r>
            <a:r>
              <a:rPr lang="zh-CN" altLang="en-US" sz="2400" dirty="0" smtClean="0">
                <a:latin typeface="+mn-ea"/>
              </a:rPr>
              <a:t>  </a:t>
            </a:r>
            <a:r>
              <a:rPr lang="en-US" altLang="zh-CN" sz="2400" dirty="0" smtClean="0">
                <a:latin typeface="+mn-ea"/>
              </a:rPr>
              <a:t>H1</a:t>
            </a:r>
            <a:r>
              <a:rPr lang="zh-CN" altLang="en-US" sz="2400" dirty="0">
                <a:latin typeface="+mn-ea"/>
              </a:rPr>
              <a:t>发送整个文件需要的传输延迟</a:t>
            </a:r>
            <a:r>
              <a:rPr lang="zh-CN" altLang="en-US" sz="2400" dirty="0" smtClean="0">
                <a:latin typeface="+mn-ea"/>
              </a:rPr>
              <a:t>为：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	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en-US" altLang="zh-CN" sz="2400" dirty="0">
                <a:latin typeface="+mn-ea"/>
              </a:rPr>
              <a:t>980 000+20*1000)*8/100 000 000=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80</a:t>
            </a:r>
            <a:r>
              <a:rPr lang="en-US" altLang="zh-CN" sz="2400" dirty="0">
                <a:latin typeface="+mn-ea"/>
              </a:rPr>
              <a:t>ms</a:t>
            </a:r>
            <a:r>
              <a:rPr lang="zh-CN" altLang="en-US" sz="2400" dirty="0" smtClean="0">
                <a:latin typeface="+mn-ea"/>
              </a:rPr>
              <a:t>；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       根据</a:t>
            </a:r>
            <a:r>
              <a:rPr lang="zh-CN" altLang="en-US" sz="2400" dirty="0">
                <a:latin typeface="+mn-ea"/>
              </a:rPr>
              <a:t>路由选择基本原理，所有数据分组应该经过两个路由器的转发</a:t>
            </a:r>
            <a:r>
              <a:rPr lang="zh-CN" altLang="en-US" sz="2400" dirty="0" smtClean="0">
                <a:latin typeface="+mn-ea"/>
              </a:rPr>
              <a:t>，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所以</a:t>
            </a:r>
            <a:r>
              <a:rPr lang="zh-CN" altLang="en-US" sz="2400" dirty="0">
                <a:latin typeface="+mn-ea"/>
              </a:rPr>
              <a:t>再加上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最后一个分组的两次转发的传输延迟</a:t>
            </a:r>
            <a:r>
              <a:rPr lang="zh-CN" altLang="en-US" sz="2400" dirty="0" smtClean="0">
                <a:latin typeface="+mn-ea"/>
              </a:rPr>
              <a:t>，即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	</a:t>
            </a:r>
            <a:r>
              <a:rPr lang="en-US" altLang="zh-CN" sz="2400" dirty="0" smtClean="0">
                <a:latin typeface="+mn-ea"/>
              </a:rPr>
              <a:t>2*1000*8/100 </a:t>
            </a:r>
            <a:r>
              <a:rPr lang="en-US" altLang="zh-CN" sz="2400" dirty="0">
                <a:latin typeface="+mn-ea"/>
              </a:rPr>
              <a:t>000 000=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0.16</a:t>
            </a:r>
            <a:r>
              <a:rPr lang="en-US" altLang="zh-CN" sz="2400" dirty="0">
                <a:latin typeface="+mn-ea"/>
              </a:rPr>
              <a:t>ms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所以</a:t>
            </a:r>
            <a:r>
              <a:rPr lang="en-US" altLang="zh-CN" sz="2400" dirty="0" smtClean="0">
                <a:latin typeface="+mn-ea"/>
              </a:rPr>
              <a:t>H2</a:t>
            </a:r>
            <a:r>
              <a:rPr lang="zh-CN" altLang="en-US" sz="2400" dirty="0">
                <a:latin typeface="+mn-ea"/>
              </a:rPr>
              <a:t>收完整个文件至少需要</a:t>
            </a:r>
            <a:r>
              <a:rPr lang="en-US" altLang="zh-CN" sz="2400" dirty="0">
                <a:latin typeface="+mn-ea"/>
              </a:rPr>
              <a:t>80+0.16=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80.16</a:t>
            </a:r>
            <a:r>
              <a:rPr lang="en-US" altLang="zh-CN" sz="2400" dirty="0">
                <a:latin typeface="+mn-ea"/>
              </a:rPr>
              <a:t>ms</a:t>
            </a:r>
            <a:r>
              <a:rPr lang="zh-CN" altLang="en-US" sz="2400" dirty="0">
                <a:latin typeface="+mn-ea"/>
              </a:rPr>
              <a:t>。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</p:spTree>
    <p:extLst>
      <p:ext uri="{BB962C8B-B14F-4D97-AF65-F5344CB8AC3E}">
        <p14:creationId xmlns:p14="http://schemas.microsoft.com/office/powerpoint/2010/main" val="1245788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dhweqv0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计算机网络系统" id="{9F55DBF0-6092-41BA-BF86-BAD3B38786C0}" vid="{1B204A7E-167E-4F75-B904-EEA8F6D082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我的模板制作</Template>
  <TotalTime>3597</TotalTime>
  <Words>3816</Words>
  <Application>Microsoft Office PowerPoint</Application>
  <PresentationFormat>宽屏</PresentationFormat>
  <Paragraphs>451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Microsoft Yahei</vt:lpstr>
      <vt:lpstr>等线</vt:lpstr>
      <vt:lpstr>黑体</vt:lpstr>
      <vt:lpstr>华文中宋</vt:lpstr>
      <vt:lpstr>宋体</vt:lpstr>
      <vt:lpstr>微软雅黑</vt:lpstr>
      <vt:lpstr>微软雅黑</vt:lpstr>
      <vt:lpstr>Arial</vt:lpstr>
      <vt:lpstr>Comic Sans MS</vt:lpstr>
      <vt:lpstr>Tahoma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形状加图片封面</dc:title>
  <dc:creator>舒锐</dc:creator>
  <cp:keywords>舒锐的PPT模板制作</cp:keywords>
  <cp:lastModifiedBy>j.huang</cp:lastModifiedBy>
  <cp:revision>334</cp:revision>
  <dcterms:created xsi:type="dcterms:W3CDTF">2018-07-12T01:56:47Z</dcterms:created>
  <dcterms:modified xsi:type="dcterms:W3CDTF">2021-03-22T04:06:51Z</dcterms:modified>
</cp:coreProperties>
</file>